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41"/>
  </p:notesMasterIdLst>
  <p:handoutMasterIdLst>
    <p:handoutMasterId r:id="rId42"/>
  </p:handoutMasterIdLst>
  <p:sldIdLst>
    <p:sldId id="256" r:id="rId2"/>
    <p:sldId id="303" r:id="rId3"/>
    <p:sldId id="295" r:id="rId4"/>
    <p:sldId id="257" r:id="rId5"/>
    <p:sldId id="258" r:id="rId6"/>
    <p:sldId id="259" r:id="rId7"/>
    <p:sldId id="261" r:id="rId8"/>
    <p:sldId id="263" r:id="rId9"/>
    <p:sldId id="264" r:id="rId10"/>
    <p:sldId id="268" r:id="rId11"/>
    <p:sldId id="269" r:id="rId12"/>
    <p:sldId id="271" r:id="rId13"/>
    <p:sldId id="265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5" r:id="rId25"/>
    <p:sldId id="287" r:id="rId26"/>
    <p:sldId id="266" r:id="rId27"/>
    <p:sldId id="289" r:id="rId28"/>
    <p:sldId id="290" r:id="rId29"/>
    <p:sldId id="291" r:id="rId30"/>
    <p:sldId id="292" r:id="rId31"/>
    <p:sldId id="293" r:id="rId32"/>
    <p:sldId id="294" r:id="rId33"/>
    <p:sldId id="296" r:id="rId34"/>
    <p:sldId id="298" r:id="rId35"/>
    <p:sldId id="299" r:id="rId36"/>
    <p:sldId id="300" r:id="rId37"/>
    <p:sldId id="301" r:id="rId38"/>
    <p:sldId id="267" r:id="rId39"/>
    <p:sldId id="302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B506FA-5CDF-427C-926F-EECF81E027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D27DF6-DB4F-452B-9CB4-A40B9F49C6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AB453C0-6143-49E4-9831-22B6A5B11AEE}" type="datetimeFigureOut">
              <a:rPr lang="en-US"/>
              <a:pPr>
                <a:defRPr/>
              </a:pPr>
              <a:t>12/26/2018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352BD5-28D5-4023-8613-573D552C87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0316ED-3702-47FF-BFD0-86D5BB3A5B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0C6DF4-F1AA-420D-8E1C-89AC09F06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DBFDD6D-5679-4BA2-81D7-92D327EFF21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E3A134B-BBC4-48DD-BBBD-B7E10620230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B1924BD-2ED8-414B-AE8A-62DBD31279F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6962EFAE-FEBE-4365-A7B1-0C74AF1811C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C649A330-6E2B-4FBB-B38A-A777C09265C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A2A872E2-CFBD-497F-A9F9-BB55D4410D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920369F-DC65-41FE-A1DC-0068DF6E8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C2D534A2-5D9C-4169-B2CD-58F3A19745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495D3C03-3B45-4B76-A393-E6E4EDD4B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Jika proyek kecil, cukup gunakan team leader untuk koordinasi 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C971A6B6-35E0-416F-9376-6C0873096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DC6EB4-AD18-4BC5-BA29-18E2050F84C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C84DD231-32C9-4943-848D-87B9C33537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66508D2B-4771-4E0C-A9E8-E3BC551F1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9903ADB5-3330-47C2-9069-AB3E4141C6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854E95-C7AE-4714-8F44-D1D0EA68CF61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28CBDF2E-E0FC-4722-9286-7DE6FA5C84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C2D98054-585E-4833-866E-51FB0C0F3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Resource Loading berkaitan dengan beban kerja individu pada perioda tertentu</a:t>
            </a: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B484A822-181A-4D8D-B94E-B6E4B1692B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FF4BF6-2EF4-45CD-AF9D-6B5936BC6C24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j0302923">
            <a:extLst>
              <a:ext uri="{FF2B5EF4-FFF2-40B4-BE49-F238E27FC236}">
                <a16:creationId xmlns:a16="http://schemas.microsoft.com/office/drawing/2014/main" id="{E24D7F2D-0566-4632-9FF9-89599CDEC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4572000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24400" y="381000"/>
            <a:ext cx="4114800" cy="381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648200"/>
            <a:ext cx="83820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9376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50A151-952C-4D4C-97F5-44503F9377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98B27D-52E2-487D-9063-BCCC0426BB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5B2ACC-69F1-42EA-8473-BFF7E170CE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D95CB-7BAE-4AFC-90CC-DF893B631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6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9011B0-183A-4736-8F01-E2BE20EBE1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0EC6B9-DB50-4349-8206-BBE6C338EF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76A61B-3645-471B-91AE-9CAB7A426E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F14EA9-3E51-4BA6-989E-593131BD8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05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C97424-482E-4B53-825B-69D88A9DA6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DEF9C7-21E3-4635-8BD5-0F837E2E07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D293FA-778C-4D9A-85F0-B60BD5D372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C1FA8-C90F-4EB6-8603-1CC8E08D8D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577948C-F9BB-4815-8DC3-1CCBC7A874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AD104E-E174-491E-901B-4D55DA2925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47F28BB-599D-415A-AE10-9FADCF8C0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E829-BCE9-4460-B894-17CF4B6D2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6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BFFBD68-3C8E-4879-A9CF-A13D842D58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8E1C945-FD53-4F58-8E5F-D4F0E2F220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D07A70-FCA6-4102-9AB1-399057C162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56B6B-2DEB-4237-B575-365AACB0C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3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388747D-822E-48AB-A221-EACF680327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7BE1D90-18DC-46C5-AAFB-F788EF9C14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CE7C774-0382-4C8D-BD0C-7AACE929B1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7FF13-6C47-47C0-A8A2-DF8D59E81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5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C7BD15-D949-4C94-AF28-B6E3CF1DA5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436D3E-7AB6-4687-BC11-1086AF9EED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E9FD65-9EDC-4128-8E12-41B22B2D34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39A6F-64EC-4D22-B94A-336C2404E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5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F5CFE3-A6ED-4E84-86D5-F7E0B18D23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BD4B34-DA32-4B4C-B436-384F259EC8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239239-1F7C-425B-886E-D2ADACAB6A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D28D0-8D0A-4F81-ABFD-A734C404F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40F76A-FF9F-45F9-AEB5-4CFFCE4B4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BF1354-555D-42E4-9D6E-393F0F6867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5402F5-A304-44D3-966C-E23541E86A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E1338-4F71-45D5-9FB1-ABF05D01E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60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D0F03F-5FFE-4697-83E3-B09A32CF0B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167128-778E-408D-B115-7F2B1CE35F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5DCA2C-B980-40B3-AC11-51583FEF1E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C902F-1A86-462A-AE7C-3083D745C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j0302923">
            <a:extLst>
              <a:ext uri="{FF2B5EF4-FFF2-40B4-BE49-F238E27FC236}">
                <a16:creationId xmlns:a16="http://schemas.microsoft.com/office/drawing/2014/main" id="{A0F73478-7A26-4943-8AAE-70F4D6984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95688"/>
            <a:ext cx="45720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1EE76D4D-BA72-46D0-BD7E-2109A291F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ECC428D-4D5F-4BBD-9E70-CD32FA9D7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5AA72F1-EF01-4498-B2CC-4932574E01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F8698C9-01A6-42D1-A74E-CFDD2DB4B0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9800" y="6629400"/>
            <a:ext cx="502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PI 3163 MPTI-D3-IMD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283A1E-A217-4C70-80F8-7C71BBF1B45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629400"/>
            <a:ext cx="106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584C7C4-E6E7-4261-A459-98F4C1114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89BAEC6-66B5-4EE7-BA8B-621D313D928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Manajemen Sumber Daya Manusia</a:t>
            </a:r>
          </a:p>
        </p:txBody>
      </p:sp>
      <p:sp>
        <p:nvSpPr>
          <p:cNvPr id="5124" name="Rectangle 18">
            <a:extLst>
              <a:ext uri="{FF2B5EF4-FFF2-40B4-BE49-F238E27FC236}">
                <a16:creationId xmlns:a16="http://schemas.microsoft.com/office/drawing/2014/main" id="{7E053C36-27CA-4F79-80EF-DCFE859472C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0433E5-49AE-4F1C-8878-92442A85145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0FF3F63-319D-4E0E-A61D-41D1E172E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029200"/>
            <a:ext cx="4267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endParaRPr lang="en-US" altLang="id-ID" kern="0" dirty="0">
              <a:latin typeface="Century Gothic" panose="020B0502020202020204" pitchFamily="34" charset="0"/>
            </a:endParaRPr>
          </a:p>
          <a:p>
            <a:pPr eaLnBrk="1" hangingPunct="1"/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D3 Teknik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Informatika</a:t>
            </a:r>
            <a:endParaRPr lang="en-US" altLang="id-ID" sz="1600" kern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Fakultas</a:t>
            </a:r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Ilmu</a:t>
            </a:r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sz="1600" kern="0" dirty="0" err="1">
                <a:latin typeface="Cambria" panose="02040503050406030204" pitchFamily="18" charset="0"/>
                <a:ea typeface="Cambria" panose="02040503050406030204" pitchFamily="18" charset="0"/>
              </a:rPr>
              <a:t>Terapan</a:t>
            </a:r>
            <a:endParaRPr lang="en-US" altLang="id-ID" sz="1600" kern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id-ID" sz="1600" kern="0" dirty="0">
                <a:latin typeface="Cambria" panose="02040503050406030204" pitchFamily="18" charset="0"/>
                <a:ea typeface="Cambria" panose="02040503050406030204" pitchFamily="18" charset="0"/>
              </a:rPr>
              <a:t>Telkom University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261F67-9DB8-4ACB-BC3A-9BD81FD2445C}"/>
              </a:ext>
            </a:extLst>
          </p:cNvPr>
          <p:cNvSpPr/>
          <p:nvPr/>
        </p:nvSpPr>
        <p:spPr>
          <a:xfrm>
            <a:off x="287214" y="3886200"/>
            <a:ext cx="42847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id-ID" sz="1800" b="1" dirty="0">
                <a:latin typeface="Century Gothic" panose="020B0502020202020204" pitchFamily="34" charset="0"/>
              </a:rPr>
              <a:t>DPH3E3 </a:t>
            </a:r>
            <a:br>
              <a:rPr lang="en-US" altLang="id-ID" sz="1800" b="1" dirty="0">
                <a:latin typeface="Century Gothic" panose="020B0502020202020204" pitchFamily="34" charset="0"/>
              </a:rPr>
            </a:br>
            <a:r>
              <a:rPr lang="en-US" altLang="id-ID" sz="1800" b="1" dirty="0" err="1">
                <a:latin typeface="Century Gothic" panose="020B0502020202020204" pitchFamily="34" charset="0"/>
              </a:rPr>
              <a:t>Manajemen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Proyek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Teknologi</a:t>
            </a:r>
            <a:r>
              <a:rPr lang="en-US" altLang="id-ID" sz="1800" b="1" dirty="0">
                <a:latin typeface="Century Gothic" panose="020B0502020202020204" pitchFamily="34" charset="0"/>
              </a:rPr>
              <a:t> </a:t>
            </a:r>
            <a:r>
              <a:rPr lang="en-US" altLang="id-ID" sz="1800" b="1" dirty="0" err="1">
                <a:latin typeface="Century Gothic" panose="020B0502020202020204" pitchFamily="34" charset="0"/>
              </a:rPr>
              <a:t>Informasi</a:t>
            </a:r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4337A2D2-7961-4AF8-856D-02B98636E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en-US" i="1"/>
              <a:t>Review Questions</a:t>
            </a:r>
          </a:p>
        </p:txBody>
      </p:sp>
      <p:sp>
        <p:nvSpPr>
          <p:cNvPr id="6148" name="Slide Number Placeholder 4">
            <a:extLst>
              <a:ext uri="{FF2B5EF4-FFF2-40B4-BE49-F238E27FC236}">
                <a16:creationId xmlns:a16="http://schemas.microsoft.com/office/drawing/2014/main" id="{A09C923A-9A82-4240-B86A-213EDCA3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B26397-E530-4866-8919-528C0D984D2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pic>
        <p:nvPicPr>
          <p:cNvPr id="7" name="Picture 4" descr="D:\IMELDA\MPTI\mpframework.jpg">
            <a:extLst>
              <a:ext uri="{FF2B5EF4-FFF2-40B4-BE49-F238E27FC236}">
                <a16:creationId xmlns:a16="http://schemas.microsoft.com/office/drawing/2014/main" id="{3EC548D4-929B-411D-AF8E-ACDED6BA6D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85105"/>
            <a:ext cx="8229600" cy="4356153"/>
          </a:xfrm>
          <a:noFill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3B526F5-D7E3-4247-9675-68086606AA8D}"/>
              </a:ext>
            </a:extLst>
          </p:cNvPr>
          <p:cNvSpPr/>
          <p:nvPr/>
        </p:nvSpPr>
        <p:spPr>
          <a:xfrm>
            <a:off x="1600200" y="4868094"/>
            <a:ext cx="762000" cy="6945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7E2B645-FDEE-432E-B3DD-E7BBDA14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Tujuan Paparan 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4939276E-1BBA-40FB-8C52-DF1B48697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Memahami pentingnya </a:t>
            </a:r>
            <a:r>
              <a:rPr lang="en-US" altLang="en-US" sz="2400" b="1">
                <a:solidFill>
                  <a:srgbClr val="C00000"/>
                </a:solidFill>
              </a:rPr>
              <a:t>manajemen SDM </a:t>
            </a:r>
            <a:r>
              <a:rPr lang="en-US" altLang="en-US"/>
              <a:t>dalam proyek Teknologi Informasi</a:t>
            </a:r>
          </a:p>
          <a:p>
            <a:pPr eaLnBrk="1" hangingPunct="1"/>
            <a:r>
              <a:rPr lang="en-US" altLang="en-US"/>
              <a:t>Memahami </a:t>
            </a:r>
            <a:r>
              <a:rPr lang="en-US" altLang="en-US" sz="2400" b="1">
                <a:solidFill>
                  <a:srgbClr val="C00000"/>
                </a:solidFill>
              </a:rPr>
              <a:t>tahapan-tahapan</a:t>
            </a:r>
            <a:r>
              <a:rPr lang="en-US" altLang="en-US"/>
              <a:t> dalam manajemen SDM</a:t>
            </a:r>
          </a:p>
          <a:p>
            <a:pPr eaLnBrk="1" hangingPunct="1"/>
            <a:r>
              <a:rPr lang="en-US" altLang="en-US"/>
              <a:t>Mengenal </a:t>
            </a:r>
            <a:r>
              <a:rPr lang="en-US" altLang="en-US" sz="2400" b="1" i="1">
                <a:solidFill>
                  <a:srgbClr val="C00000"/>
                </a:solidFill>
              </a:rPr>
              <a:t>tools </a:t>
            </a:r>
            <a:r>
              <a:rPr lang="en-US" altLang="en-US"/>
              <a:t>yang dapat digunakan dalam manajemen SDM</a:t>
            </a:r>
          </a:p>
          <a:p>
            <a:pPr eaLnBrk="1" hangingPunct="1"/>
            <a:endParaRPr lang="en-US" altLang="en-US"/>
          </a:p>
        </p:txBody>
      </p:sp>
      <p:sp>
        <p:nvSpPr>
          <p:cNvPr id="7172" name="Slide Number Placeholder 4">
            <a:extLst>
              <a:ext uri="{FF2B5EF4-FFF2-40B4-BE49-F238E27FC236}">
                <a16:creationId xmlns:a16="http://schemas.microsoft.com/office/drawing/2014/main" id="{75BECCC7-E334-40DC-9A9A-62AA6BAE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D3E43B-6BEE-4A84-AA2E-AF26084B1C9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B189CBA-1CEA-4863-85BD-C3A418E0E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Definisi Manajemen SDM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6D45D8B-5E25-4874-B58A-641F035A4B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14000"/>
              </a:lnSpc>
            </a:pPr>
            <a:r>
              <a:rPr lang="en-US" altLang="en-US"/>
              <a:t>Manajemen SDM dalam proyek adalah proses mengorganisasikan dan mengelola atau menempatkan </a:t>
            </a:r>
            <a:r>
              <a:rPr lang="en-US" altLang="en-US" sz="2400" b="1">
                <a:solidFill>
                  <a:srgbClr val="C00000"/>
                </a:solidFill>
              </a:rPr>
              <a:t>orang-orang</a:t>
            </a:r>
            <a:r>
              <a:rPr lang="en-US" altLang="en-US"/>
              <a:t> yang terlibat dalam proyek, sehingga orang tersebut dapat dimanfaatkan potensinya secara </a:t>
            </a:r>
            <a:r>
              <a:rPr lang="en-US" altLang="en-US" sz="2400" b="1">
                <a:solidFill>
                  <a:srgbClr val="C00000"/>
                </a:solidFill>
              </a:rPr>
              <a:t>efektif dan efisien</a:t>
            </a:r>
            <a:r>
              <a:rPr lang="en-US" altLang="en-US"/>
              <a:t>.</a:t>
            </a:r>
          </a:p>
          <a:p>
            <a:pPr eaLnBrk="1" hangingPunct="1">
              <a:lnSpc>
                <a:spcPct val="114000"/>
              </a:lnSpc>
            </a:pPr>
            <a:r>
              <a:rPr lang="en-US" altLang="en-US"/>
              <a:t>SDM dalam sebuah proyek antara lain termasuk </a:t>
            </a:r>
            <a:r>
              <a:rPr lang="en-US" altLang="en-US" sz="2400" b="1">
                <a:solidFill>
                  <a:srgbClr val="C00000"/>
                </a:solidFill>
              </a:rPr>
              <a:t>sponsor, pelanggan, anggota tim proyek, staf pendukung (jika ada), supplier, dsb</a:t>
            </a:r>
          </a:p>
        </p:txBody>
      </p:sp>
      <p:sp>
        <p:nvSpPr>
          <p:cNvPr id="8196" name="Slide Number Placeholder 4">
            <a:extLst>
              <a:ext uri="{FF2B5EF4-FFF2-40B4-BE49-F238E27FC236}">
                <a16:creationId xmlns:a16="http://schemas.microsoft.com/office/drawing/2014/main" id="{7814C0E7-0334-4DFB-A39D-70F65792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ECF674-71E9-432A-B95A-B7DC4BF957D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43582BB-70BB-4F8B-A1F3-2B48F55037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Tahapan Manajemen SDM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7971094-834F-457B-992A-A8AC0188BD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en-US" b="1">
                <a:solidFill>
                  <a:srgbClr val="C00000"/>
                </a:solidFill>
              </a:rPr>
              <a:t>Perencanaan SDM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en-US" sz="2000" b="1"/>
              <a:t>	</a:t>
            </a:r>
            <a:r>
              <a:rPr lang="id-ID" altLang="en-US" sz="2000"/>
              <a:t>P</a:t>
            </a:r>
            <a:r>
              <a:rPr lang="en-US" altLang="en-US" sz="2000"/>
              <a:t>eran</a:t>
            </a:r>
            <a:r>
              <a:rPr lang="id-ID" altLang="en-US" sz="2000"/>
              <a:t> dan tanggung jawab</a:t>
            </a:r>
            <a:r>
              <a:rPr lang="en-US" altLang="en-US" sz="2000"/>
              <a:t> seseorang dalam proyek, dan bagaimana</a:t>
            </a:r>
            <a:r>
              <a:rPr lang="en-US" altLang="en-US" sz="2000" b="1"/>
              <a:t> </a:t>
            </a:r>
            <a:r>
              <a:rPr lang="en-US" altLang="en-US" sz="2000"/>
              <a:t>relasi pelaporan </a:t>
            </a:r>
            <a:r>
              <a:rPr lang="id-ID" altLang="en-US" sz="2000"/>
              <a:t>satu sama lain</a:t>
            </a:r>
            <a:r>
              <a:rPr lang="en-US" altLang="en-US" sz="2000"/>
              <a:t> dalam proyek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b="1">
                <a:solidFill>
                  <a:srgbClr val="C00000"/>
                </a:solidFill>
              </a:rPr>
              <a:t>Akuisisi Tim Proyek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en-US" sz="2000" b="1"/>
              <a:t>	</a:t>
            </a:r>
            <a:r>
              <a:rPr lang="en-US" altLang="en-US" sz="2000"/>
              <a:t>Usaha mendapatkan SDM sesuai kebutuhan proyek</a:t>
            </a:r>
            <a:endParaRPr lang="id-ID" altLang="en-US" sz="2000"/>
          </a:p>
          <a:p>
            <a:pPr eaLnBrk="1" hangingPunct="1">
              <a:lnSpc>
                <a:spcPct val="120000"/>
              </a:lnSpc>
            </a:pPr>
            <a:r>
              <a:rPr lang="en-US" altLang="en-US" b="1">
                <a:solidFill>
                  <a:srgbClr val="C00000"/>
                </a:solidFill>
              </a:rPr>
              <a:t>Membangun Tim Proyek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en-US" b="1"/>
              <a:t>	</a:t>
            </a:r>
            <a:r>
              <a:rPr lang="en-US" altLang="en-US" sz="2000"/>
              <a:t>Meningkatkan kompetensi dan interaksi anggota tim proyek, secara individual maupun berkelompok untuk meningkatkan kinerja proyek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b="1">
                <a:solidFill>
                  <a:srgbClr val="C00000"/>
                </a:solidFill>
              </a:rPr>
              <a:t>Mengelola Tim Proyek 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en-US" sz="2000" b="1"/>
              <a:t>	</a:t>
            </a:r>
            <a:r>
              <a:rPr lang="en-US" altLang="en-US" sz="2000"/>
              <a:t>Memantau kinerja tim dengan memberikan masukan</a:t>
            </a:r>
            <a:r>
              <a:rPr lang="id-ID" altLang="en-US" sz="2000"/>
              <a:t>,</a:t>
            </a:r>
            <a:r>
              <a:rPr lang="en-US" altLang="en-US" sz="2000"/>
              <a:t> motivasi, solusi atau sekedar koordinasi </a:t>
            </a:r>
            <a:r>
              <a:rPr lang="id-ID" altLang="en-US" sz="2000"/>
              <a:t>untuk </a:t>
            </a:r>
            <a:r>
              <a:rPr lang="en-US" altLang="en-US" sz="2000"/>
              <a:t>meningkatkan kinerja proyek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9220" name="Slide Number Placeholder 4">
            <a:extLst>
              <a:ext uri="{FF2B5EF4-FFF2-40B4-BE49-F238E27FC236}">
                <a16:creationId xmlns:a16="http://schemas.microsoft.com/office/drawing/2014/main" id="{CE25D516-B698-4012-AF3C-B42B4D47B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B5772D-C0F0-4A69-80E2-0596C5CE644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256AF81-EA1D-414B-81F9-592C96034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01000" cy="990600"/>
          </a:xfrm>
        </p:spPr>
        <p:txBody>
          <a:bodyPr/>
          <a:lstStyle/>
          <a:p>
            <a:pPr eaLnBrk="1" hangingPunct="1"/>
            <a:r>
              <a:rPr lang="en-US" altLang="en-US"/>
              <a:t>Tinjauan Umum Manajemen </a:t>
            </a:r>
            <a:r>
              <a:rPr lang="id-ID" altLang="en-US"/>
              <a:t>SDM</a:t>
            </a:r>
            <a:endParaRPr lang="en-US" altLang="en-US"/>
          </a:p>
        </p:txBody>
      </p:sp>
      <p:sp>
        <p:nvSpPr>
          <p:cNvPr id="10243" name="Slide Number Placeholder 4">
            <a:extLst>
              <a:ext uri="{FF2B5EF4-FFF2-40B4-BE49-F238E27FC236}">
                <a16:creationId xmlns:a16="http://schemas.microsoft.com/office/drawing/2014/main" id="{D55E4E94-5863-42F3-B991-29555BF3D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71BC45-7C1C-4650-93B1-495852AACD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pic>
        <p:nvPicPr>
          <p:cNvPr id="10244" name="Picture 6">
            <a:extLst>
              <a:ext uri="{FF2B5EF4-FFF2-40B4-BE49-F238E27FC236}">
                <a16:creationId xmlns:a16="http://schemas.microsoft.com/office/drawing/2014/main" id="{D3591302-788D-4D8F-93F2-EFC592588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809148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72B7F26-58C8-42A2-939D-14D27E132E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Perencanaan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SDM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C1DB0ED-75DB-4ADF-A588-3ED3C179E2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direncanakan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 :</a:t>
            </a:r>
          </a:p>
          <a:p>
            <a:pPr marL="682625" eaLnBrk="1" hangingPunct="1">
              <a:lnSpc>
                <a:spcPct val="80000"/>
              </a:lnSpc>
              <a:defRPr/>
            </a:pPr>
            <a:r>
              <a:rPr lang="en-US" sz="2000" dirty="0" err="1"/>
              <a:t>Tanggung</a:t>
            </a:r>
            <a:r>
              <a:rPr lang="en-US" sz="2000" dirty="0"/>
              <a:t> </a:t>
            </a:r>
            <a:r>
              <a:rPr lang="en-US" sz="2000" dirty="0" err="1"/>
              <a:t>jawab</a:t>
            </a:r>
            <a:r>
              <a:rPr lang="en-US" sz="2000" dirty="0"/>
              <a:t> </a:t>
            </a:r>
            <a:r>
              <a:rPr lang="en-US" sz="2000" dirty="0" err="1"/>
              <a:t>masing-masing</a:t>
            </a:r>
            <a:r>
              <a:rPr lang="en-US" sz="2000" dirty="0"/>
              <a:t> </a:t>
            </a:r>
            <a:r>
              <a:rPr lang="en-US" sz="2000" dirty="0" err="1"/>
              <a:t>tim</a:t>
            </a:r>
            <a:endParaRPr lang="en-US" sz="2000" dirty="0"/>
          </a:p>
          <a:p>
            <a:pPr marL="682625" eaLnBrk="1" hangingPunct="1">
              <a:lnSpc>
                <a:spcPct val="80000"/>
              </a:lnSpc>
              <a:defRPr/>
            </a:pPr>
            <a:r>
              <a:rPr lang="en-US" sz="2000" dirty="0" err="1"/>
              <a:t>Kapan</a:t>
            </a:r>
            <a:r>
              <a:rPr lang="en-US" sz="2000" dirty="0"/>
              <a:t> </a:t>
            </a:r>
            <a:r>
              <a:rPr lang="en-US" sz="2000" dirty="0" err="1"/>
              <a:t>dibutuhkan</a:t>
            </a:r>
            <a:endParaRPr lang="en-US" sz="2000" dirty="0"/>
          </a:p>
          <a:p>
            <a:pPr marL="682625" eaLnBrk="1" hangingPunct="1">
              <a:lnSpc>
                <a:spcPct val="80000"/>
              </a:lnSpc>
              <a:defRPr/>
            </a:pPr>
            <a:r>
              <a:rPr lang="id-ID" sz="2000" dirty="0"/>
              <a:t>I</a:t>
            </a:r>
            <a:r>
              <a:rPr lang="en-US" sz="2000" dirty="0" err="1"/>
              <a:t>dentifikasi</a:t>
            </a:r>
            <a:r>
              <a:rPr lang="en-US" sz="2000" dirty="0"/>
              <a:t> </a:t>
            </a:r>
            <a:r>
              <a:rPr lang="id-ID" sz="2000" dirty="0"/>
              <a:t>kebutuhan </a:t>
            </a:r>
            <a:r>
              <a:rPr lang="id-ID" sz="2000" i="1" dirty="0"/>
              <a:t>training</a:t>
            </a:r>
            <a:endParaRPr lang="en-US" sz="2000" i="1" dirty="0"/>
          </a:p>
          <a:p>
            <a:pPr marL="682625" eaLnBrk="1" hangingPunct="1">
              <a:lnSpc>
                <a:spcPct val="80000"/>
              </a:lnSpc>
              <a:defRPr/>
            </a:pPr>
            <a:r>
              <a:rPr lang="en-US" sz="2000" dirty="0" err="1"/>
              <a:t>Rencana</a:t>
            </a:r>
            <a:r>
              <a:rPr lang="en-US" sz="2000" dirty="0"/>
              <a:t> </a:t>
            </a:r>
            <a:r>
              <a:rPr lang="en-US" sz="2000" i="1" dirty="0"/>
              <a:t>re</a:t>
            </a:r>
            <a:r>
              <a:rPr lang="id-ID" sz="2000" i="1" dirty="0"/>
              <a:t>m</a:t>
            </a:r>
            <a:r>
              <a:rPr lang="en-US" sz="2000" i="1" dirty="0"/>
              <a:t>u</a:t>
            </a:r>
            <a:r>
              <a:rPr lang="id-ID" sz="2000" i="1" dirty="0"/>
              <a:t>n</a:t>
            </a:r>
            <a:r>
              <a:rPr lang="en-US" sz="2000" i="1" dirty="0" err="1"/>
              <a:t>erasi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i="1" dirty="0"/>
              <a:t>reward</a:t>
            </a:r>
          </a:p>
          <a:p>
            <a:pPr marL="682625" eaLnBrk="1" hangingPunct="1">
              <a:lnSpc>
                <a:spcPct val="80000"/>
              </a:lnSpc>
              <a:defRPr/>
            </a:pPr>
            <a:r>
              <a:rPr lang="en-US" sz="2000" dirty="0"/>
              <a:t>Cara </a:t>
            </a:r>
            <a:r>
              <a:rPr lang="en-US" sz="2000" dirty="0" err="1"/>
              <a:t>menilai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endParaRPr lang="en-US" sz="2000" dirty="0"/>
          </a:p>
          <a:p>
            <a:pPr marL="682625" eaLnBrk="1" hangingPunct="1">
              <a:lnSpc>
                <a:spcPct val="80000"/>
              </a:lnSpc>
              <a:defRPr/>
            </a:pPr>
            <a:r>
              <a:rPr lang="en-US" sz="2000" dirty="0" err="1"/>
              <a:t>Kriteria</a:t>
            </a:r>
            <a:r>
              <a:rPr lang="en-US" sz="2000" dirty="0"/>
              <a:t> </a:t>
            </a:r>
            <a:r>
              <a:rPr lang="en-US" sz="2000" dirty="0" err="1"/>
              <a:t>bagaimana</a:t>
            </a:r>
            <a:r>
              <a:rPr lang="en-US" sz="2000" dirty="0"/>
              <a:t> </a:t>
            </a:r>
            <a:r>
              <a:rPr lang="en-US" sz="2000" dirty="0" err="1"/>
              <a:t>menghentikan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endParaRPr lang="en-US" dirty="0"/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id-ID" dirty="0"/>
          </a:p>
          <a:p>
            <a:pPr marL="0" indent="0" eaLnBrk="1" hangingPunct="1">
              <a:lnSpc>
                <a:spcPct val="120000"/>
              </a:lnSpc>
              <a:buFontTx/>
              <a:buNone/>
              <a:defRPr/>
            </a:pPr>
            <a:r>
              <a:rPr lang="en-US" dirty="0" err="1"/>
              <a:t>Perencanaan</a:t>
            </a:r>
            <a:r>
              <a:rPr lang="en-US" dirty="0"/>
              <a:t> SDM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sbg</a:t>
            </a:r>
            <a:r>
              <a:rPr lang="en-US" dirty="0"/>
              <a:t> proses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b="1" i="1" dirty="0">
                <a:solidFill>
                  <a:srgbClr val="C00000"/>
                </a:solidFill>
              </a:rPr>
              <a:t>organizational chart, Staffing Management Plan </a:t>
            </a:r>
            <a:r>
              <a:rPr lang="en-US" b="1" dirty="0" err="1">
                <a:solidFill>
                  <a:srgbClr val="C00000"/>
                </a:solidFill>
              </a:rPr>
              <a:t>dan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RAM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id-ID" dirty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lupa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i="1" dirty="0">
                <a:solidFill>
                  <a:srgbClr val="C00000"/>
                </a:solidFill>
              </a:rPr>
              <a:t>activity list</a:t>
            </a:r>
            <a:r>
              <a:rPr lang="en-US" i="1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endParaRPr lang="en-US" i="1" dirty="0"/>
          </a:p>
        </p:txBody>
      </p:sp>
      <p:sp>
        <p:nvSpPr>
          <p:cNvPr id="11268" name="Slide Number Placeholder 4">
            <a:extLst>
              <a:ext uri="{FF2B5EF4-FFF2-40B4-BE49-F238E27FC236}">
                <a16:creationId xmlns:a16="http://schemas.microsoft.com/office/drawing/2014/main" id="{BEAB16C6-0160-481D-A43D-A4C43B91F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3299A7-59A4-4194-9873-FD7487E470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7EF04A7-AE69-4496-803B-C3368307F7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Roles &amp; Responsibilities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B216616-5CCA-48B1-8864-3058875C07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Informasi yang terkandung di dalamnya:</a:t>
            </a:r>
          </a:p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Peran</a:t>
            </a:r>
            <a:r>
              <a:rPr lang="en-US" altLang="en-US"/>
              <a:t> anggota tim proyek, misalnya programmer, analis, dsb</a:t>
            </a:r>
          </a:p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Otoritas</a:t>
            </a:r>
            <a:r>
              <a:rPr lang="en-US" altLang="en-US"/>
              <a:t> tiap anggota tim sesuai perannya</a:t>
            </a:r>
          </a:p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Tanggung jawab</a:t>
            </a:r>
            <a:r>
              <a:rPr lang="en-US" altLang="en-US"/>
              <a:t> anggota tim sesuai perannya</a:t>
            </a:r>
          </a:p>
          <a:p>
            <a:pPr eaLnBrk="1" hangingPunct="1"/>
            <a:r>
              <a:rPr lang="en-US" altLang="en-US" sz="2400" b="1">
                <a:solidFill>
                  <a:srgbClr val="C00000"/>
                </a:solidFill>
              </a:rPr>
              <a:t>Kompetensi</a:t>
            </a:r>
            <a:r>
              <a:rPr lang="en-US" altLang="en-US"/>
              <a:t> yang dibutuhkan sesuai peran yang dimaksud</a:t>
            </a:r>
          </a:p>
        </p:txBody>
      </p:sp>
      <p:sp>
        <p:nvSpPr>
          <p:cNvPr id="12292" name="Slide Number Placeholder 4">
            <a:extLst>
              <a:ext uri="{FF2B5EF4-FFF2-40B4-BE49-F238E27FC236}">
                <a16:creationId xmlns:a16="http://schemas.microsoft.com/office/drawing/2014/main" id="{F02A41F9-4180-4D0F-AD02-79FA11A46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064D85-97F1-452E-B3A5-0472C81A364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7B09D02-25F9-4069-9A65-5B3D7E46D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Project Organization Charts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7DC7D5C-C7F6-4E21-AE07-7C30522330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5334000"/>
            <a:ext cx="82296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  <a:r>
              <a:rPr lang="en-US" altLang="en-US" sz="2000"/>
              <a:t>Merupakan bagan yang menggambarkan </a:t>
            </a:r>
            <a:r>
              <a:rPr lang="en-US" altLang="en-US" b="1">
                <a:solidFill>
                  <a:srgbClr val="C00000"/>
                </a:solidFill>
              </a:rPr>
              <a:t>posisi</a:t>
            </a:r>
            <a:r>
              <a:rPr lang="en-US" altLang="en-US" sz="2000"/>
              <a:t> tim proyek dan </a:t>
            </a:r>
            <a:r>
              <a:rPr lang="en-US" altLang="en-US" b="1">
                <a:solidFill>
                  <a:srgbClr val="C00000"/>
                </a:solidFill>
              </a:rPr>
              <a:t>relasi pertanggungjawaban</a:t>
            </a:r>
            <a:r>
              <a:rPr lang="en-US" altLang="en-US" sz="2000"/>
              <a:t> (berupa laporan,koordinasi atau kerja sama) tugasnya baik secara formal maupun informal</a:t>
            </a:r>
          </a:p>
        </p:txBody>
      </p:sp>
      <p:sp>
        <p:nvSpPr>
          <p:cNvPr id="13316" name="Slide Number Placeholder 4">
            <a:extLst>
              <a:ext uri="{FF2B5EF4-FFF2-40B4-BE49-F238E27FC236}">
                <a16:creationId xmlns:a16="http://schemas.microsoft.com/office/drawing/2014/main" id="{ED8862DC-A480-4E12-8A33-DB5F5159B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6A5818-4505-415B-A845-747B68E7B17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pic>
        <p:nvPicPr>
          <p:cNvPr id="13317" name="Picture 4">
            <a:extLst>
              <a:ext uri="{FF2B5EF4-FFF2-40B4-BE49-F238E27FC236}">
                <a16:creationId xmlns:a16="http://schemas.microsoft.com/office/drawing/2014/main" id="{429E17D9-0D4E-4BE5-A43E-C844C0240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82296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F48D07B-2A92-46EB-AEEF-9F7ABD494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 Definition &amp; Assignment Process</a:t>
            </a:r>
          </a:p>
        </p:txBody>
      </p:sp>
      <p:pic>
        <p:nvPicPr>
          <p:cNvPr id="15363" name="Content Placeholder 5">
            <a:extLst>
              <a:ext uri="{FF2B5EF4-FFF2-40B4-BE49-F238E27FC236}">
                <a16:creationId xmlns:a16="http://schemas.microsoft.com/office/drawing/2014/main" id="{2BA5A62A-EC63-4549-9CFC-AA1956C9B3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46250"/>
            <a:ext cx="8229600" cy="4233863"/>
          </a:xfrm>
          <a:noFill/>
        </p:spPr>
      </p:pic>
      <p:sp>
        <p:nvSpPr>
          <p:cNvPr id="15364" name="Slide Number Placeholder 4">
            <a:extLst>
              <a:ext uri="{FF2B5EF4-FFF2-40B4-BE49-F238E27FC236}">
                <a16:creationId xmlns:a16="http://schemas.microsoft.com/office/drawing/2014/main" id="{54742153-3AB1-427C-BEE3-60B9A0AD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005A4E-6FA1-44C8-846B-5EE32C27A55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80DEA9B3-81CE-4D9F-8946-05613B25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OBS &amp; RAM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CAA81A09-6414-47DE-AD03-D8952CA9A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i="1">
                <a:solidFill>
                  <a:srgbClr val="C00000"/>
                </a:solidFill>
              </a:rPr>
              <a:t>Organizatinal Breakdown Structure (OBS)</a:t>
            </a:r>
            <a:r>
              <a:rPr lang="id-ID" altLang="en-US" sz="2000" i="1"/>
              <a:t>:</a:t>
            </a:r>
            <a:r>
              <a:rPr lang="en-US" altLang="en-US" sz="2000"/>
              <a:t> bagan organisasi yang menggambarkan relasi antara unit-unit organisasi yang akan bertanggungjawab/mengerjakan paket-paket kerja tertentu</a:t>
            </a:r>
            <a:endParaRPr lang="en-US" altLang="en-US"/>
          </a:p>
          <a:p>
            <a:pPr eaLnBrk="1" hangingPunct="1"/>
            <a:r>
              <a:rPr lang="en-US" altLang="en-US" b="1" i="1">
                <a:solidFill>
                  <a:srgbClr val="C00000"/>
                </a:solidFill>
              </a:rPr>
              <a:t>Responsibility Assignment Matrix (RAM)</a:t>
            </a:r>
            <a:r>
              <a:rPr lang="id-ID" altLang="en-US" sz="2000" i="1"/>
              <a:t>:</a:t>
            </a:r>
            <a:r>
              <a:rPr lang="en-US" altLang="en-US" sz="2000"/>
              <a:t> matriks yang memetakan pekerjaan-pekerjaan sesuai WBS pada orang/individu yang akan mengerjakannya sesuai OBS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sp>
        <p:nvSpPr>
          <p:cNvPr id="17412" name="Slide Number Placeholder 4">
            <a:extLst>
              <a:ext uri="{FF2B5EF4-FFF2-40B4-BE49-F238E27FC236}">
                <a16:creationId xmlns:a16="http://schemas.microsoft.com/office/drawing/2014/main" id="{57511CC3-CF02-46E9-93DA-CACE619E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849415-6AE5-4E9F-9314-B9BA686E024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pic>
        <p:nvPicPr>
          <p:cNvPr id="17413" name="Picture 4">
            <a:extLst>
              <a:ext uri="{FF2B5EF4-FFF2-40B4-BE49-F238E27FC236}">
                <a16:creationId xmlns:a16="http://schemas.microsoft.com/office/drawing/2014/main" id="{77129ECB-CE1F-4ED4-9590-BBE08249E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690938"/>
            <a:ext cx="6553200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350E0E76-6624-4498-9433-7B3414A6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572000" cy="639762"/>
          </a:xfrm>
        </p:spPr>
        <p:txBody>
          <a:bodyPr/>
          <a:lstStyle/>
          <a:p>
            <a:pPr eaLnBrk="1" hangingPunct="1"/>
            <a:r>
              <a:rPr lang="en-US" altLang="en-US" sz="2400"/>
              <a:t>RAM berkaitan Stakeholders</a:t>
            </a:r>
          </a:p>
        </p:txBody>
      </p:sp>
      <p:pic>
        <p:nvPicPr>
          <p:cNvPr id="18435" name="Picture 4">
            <a:extLst>
              <a:ext uri="{FF2B5EF4-FFF2-40B4-BE49-F238E27FC236}">
                <a16:creationId xmlns:a16="http://schemas.microsoft.com/office/drawing/2014/main" id="{F2EFF31C-026A-4DE5-9EF4-B2FFDB51A4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838200"/>
            <a:ext cx="4724400" cy="2895600"/>
          </a:xfrm>
          <a:noFill/>
        </p:spPr>
      </p:pic>
      <p:sp>
        <p:nvSpPr>
          <p:cNvPr id="18436" name="Slide Number Placeholder 4">
            <a:extLst>
              <a:ext uri="{FF2B5EF4-FFF2-40B4-BE49-F238E27FC236}">
                <a16:creationId xmlns:a16="http://schemas.microsoft.com/office/drawing/2014/main" id="{830EB8EE-8B1D-497C-AB04-E87E8F41E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8E1B3D-ADC8-4169-A879-241E7FEE843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pic>
        <p:nvPicPr>
          <p:cNvPr id="18437" name="Picture 3">
            <a:extLst>
              <a:ext uri="{FF2B5EF4-FFF2-40B4-BE49-F238E27FC236}">
                <a16:creationId xmlns:a16="http://schemas.microsoft.com/office/drawing/2014/main" id="{FBFB4E33-105C-4582-8814-95C07DC5F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25000"/>
          <a:stretch>
            <a:fillRect/>
          </a:stretch>
        </p:blipFill>
        <p:spPr bwMode="auto">
          <a:xfrm>
            <a:off x="1447800" y="3733800"/>
            <a:ext cx="7239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itle 1">
            <a:extLst>
              <a:ext uri="{FF2B5EF4-FFF2-40B4-BE49-F238E27FC236}">
                <a16:creationId xmlns:a16="http://schemas.microsoft.com/office/drawing/2014/main" id="{E6542905-9F97-467D-A941-842E61687052}"/>
              </a:ext>
            </a:extLst>
          </p:cNvPr>
          <p:cNvSpPr txBox="1">
            <a:spLocks/>
          </p:cNvSpPr>
          <p:nvPr/>
        </p:nvSpPr>
        <p:spPr bwMode="auto">
          <a:xfrm>
            <a:off x="4114800" y="3246438"/>
            <a:ext cx="4572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id-ID" altLang="en-US" b="1">
                <a:solidFill>
                  <a:schemeClr val="tx2"/>
                </a:solidFill>
              </a:rPr>
              <a:t>RACI Chart</a:t>
            </a:r>
            <a:endParaRPr lang="en-US" altLang="en-US" b="1">
              <a:solidFill>
                <a:schemeClr val="tx2"/>
              </a:solidFill>
            </a:endParaRPr>
          </a:p>
        </p:txBody>
      </p:sp>
      <p:sp>
        <p:nvSpPr>
          <p:cNvPr id="18439" name="Text Box 4">
            <a:extLst>
              <a:ext uri="{FF2B5EF4-FFF2-40B4-BE49-F238E27FC236}">
                <a16:creationId xmlns:a16="http://schemas.microsoft.com/office/drawing/2014/main" id="{D8DD469B-E6EC-4803-B5D2-10DA7C498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940425"/>
            <a:ext cx="7232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d-ID" altLang="en-US" sz="1400" i="1"/>
              <a:t>* </a:t>
            </a:r>
            <a:r>
              <a:rPr lang="en-US" altLang="en-US" sz="1400" i="1"/>
              <a:t>R = responsibility, only one R per task</a:t>
            </a:r>
            <a:r>
              <a:rPr lang="id-ID" altLang="en-US" sz="1400" i="1"/>
              <a:t>; </a:t>
            </a:r>
            <a:r>
              <a:rPr lang="en-US" altLang="en-US" sz="1400" i="1"/>
              <a:t>A = accountability</a:t>
            </a:r>
            <a:r>
              <a:rPr lang="id-ID" altLang="en-US" sz="1400" i="1"/>
              <a:t>; </a:t>
            </a:r>
            <a:r>
              <a:rPr lang="en-US" altLang="en-US" sz="1400" i="1"/>
              <a:t>C = consultation</a:t>
            </a:r>
            <a:r>
              <a:rPr lang="id-ID" altLang="en-US" sz="1400" i="1"/>
              <a:t>; </a:t>
            </a:r>
            <a:r>
              <a:rPr lang="en-US" altLang="en-US" sz="1400" i="1"/>
              <a:t>I =  informed</a:t>
            </a:r>
            <a:endParaRPr lang="en-US" altLang="en-US" sz="1800" i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BB984FF-3D23-4805-BEBC-EC09FE4C8F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Staffing Management Plan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2368747-AE70-40D6-8D95-E388D5AC53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b="1" i="1">
                <a:solidFill>
                  <a:srgbClr val="C00000"/>
                </a:solidFill>
              </a:rPr>
              <a:t>Staffing Management Plan</a:t>
            </a:r>
            <a:r>
              <a:rPr lang="en-US" altLang="en-US" i="1"/>
              <a:t> </a:t>
            </a:r>
            <a:r>
              <a:rPr lang="en-US" altLang="en-US"/>
              <a:t>adalah rencana yang menggambarkan kapan dan bagaimana seseorang akan ditambahkan atau dihentikan dari tim proyek.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Informasi yang terkandung di dalamnya antara lain : </a:t>
            </a:r>
            <a:r>
              <a:rPr lang="en-US" altLang="en-US" b="1" i="1">
                <a:solidFill>
                  <a:srgbClr val="C00000"/>
                </a:solidFill>
              </a:rPr>
              <a:t>Resource Histogram</a:t>
            </a:r>
            <a:r>
              <a:rPr lang="en-US" altLang="en-US"/>
              <a:t>, cara akuisisi anggota tim, </a:t>
            </a:r>
            <a:r>
              <a:rPr lang="en-US" altLang="en-US" b="1" i="1">
                <a:solidFill>
                  <a:srgbClr val="C00000"/>
                </a:solidFill>
              </a:rPr>
              <a:t>timetable</a:t>
            </a:r>
            <a:r>
              <a:rPr lang="en-US" altLang="en-US"/>
              <a:t>, kriteria penghentian anggota tim, kebutuhan </a:t>
            </a:r>
            <a:r>
              <a:rPr lang="en-US" altLang="en-US" b="1" i="1">
                <a:solidFill>
                  <a:srgbClr val="C00000"/>
                </a:solidFill>
              </a:rPr>
              <a:t>training, remunerasi &amp; reward</a:t>
            </a:r>
            <a:r>
              <a:rPr lang="en-US" altLang="en-US"/>
              <a:t>, kesesuaian dengan aturan peraturan ketenagakerjaan, keamanan</a:t>
            </a:r>
          </a:p>
        </p:txBody>
      </p:sp>
      <p:sp>
        <p:nvSpPr>
          <p:cNvPr id="19460" name="Slide Number Placeholder 4">
            <a:extLst>
              <a:ext uri="{FF2B5EF4-FFF2-40B4-BE49-F238E27FC236}">
                <a16:creationId xmlns:a16="http://schemas.microsoft.com/office/drawing/2014/main" id="{5BF199F4-BBE5-4FB7-89CF-49E34AF87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A973CA-580D-48D5-A4FF-148AD514F98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95CF5CEA-3A02-4846-B0BE-CF5080C1A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Contoh Resource Histogram</a:t>
            </a:r>
          </a:p>
        </p:txBody>
      </p:sp>
      <p:pic>
        <p:nvPicPr>
          <p:cNvPr id="20483" name="Content Placeholder 5">
            <a:extLst>
              <a:ext uri="{FF2B5EF4-FFF2-40B4-BE49-F238E27FC236}">
                <a16:creationId xmlns:a16="http://schemas.microsoft.com/office/drawing/2014/main" id="{D6A8F6ED-E5C1-43CB-A4C0-972D2A3324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828800"/>
            <a:ext cx="5867400" cy="4400550"/>
          </a:xfrm>
          <a:noFill/>
        </p:spPr>
      </p:pic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F659092A-0354-4DBD-A1FC-3C4F9A33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1CBC08-933A-42CF-8A23-AEA0BB5DC3B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6864B4A-DDF1-4B65-B7D4-3DA2DD73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59FF5330-0F1B-478F-A5A8-A34C0AC81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Organizational Chart</a:t>
            </a:r>
          </a:p>
          <a:p>
            <a:pPr eaLnBrk="1" hangingPunct="1"/>
            <a:r>
              <a:rPr lang="en-US" altLang="en-US" i="1"/>
              <a:t>OBS</a:t>
            </a:r>
          </a:p>
          <a:p>
            <a:pPr eaLnBrk="1" hangingPunct="1"/>
            <a:r>
              <a:rPr lang="en-US" altLang="en-US" i="1"/>
              <a:t>RAM/RACI</a:t>
            </a:r>
          </a:p>
          <a:p>
            <a:pPr eaLnBrk="1" hangingPunct="1"/>
            <a:r>
              <a:rPr lang="en-US" altLang="en-US" i="1"/>
              <a:t>Staffing Management Plan ( Resource Histogram)</a:t>
            </a:r>
          </a:p>
        </p:txBody>
      </p:sp>
      <p:sp>
        <p:nvSpPr>
          <p:cNvPr id="21508" name="Slide Number Placeholder 4">
            <a:extLst>
              <a:ext uri="{FF2B5EF4-FFF2-40B4-BE49-F238E27FC236}">
                <a16:creationId xmlns:a16="http://schemas.microsoft.com/office/drawing/2014/main" id="{117E16C2-8157-4322-A193-C0D8C3A8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74E8CA-3C72-48E2-A1D6-77735D081C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2EDA8-2048-44D6-8C95-21F09A9D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Akuisisi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Tim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Proyek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44C4C194-A359-4EE1-89BF-CCED48912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Resource Assignment</a:t>
            </a:r>
          </a:p>
          <a:p>
            <a:pPr eaLnBrk="1" hangingPunct="1"/>
            <a:r>
              <a:rPr lang="en-US" altLang="en-US" i="1"/>
              <a:t>Resource Loading</a:t>
            </a:r>
          </a:p>
          <a:p>
            <a:pPr eaLnBrk="1" hangingPunct="1"/>
            <a:r>
              <a:rPr lang="en-US" altLang="en-US" i="1"/>
              <a:t>Resource Leveling</a:t>
            </a:r>
          </a:p>
        </p:txBody>
      </p:sp>
      <p:sp>
        <p:nvSpPr>
          <p:cNvPr id="22532" name="Slide Number Placeholder 4">
            <a:extLst>
              <a:ext uri="{FF2B5EF4-FFF2-40B4-BE49-F238E27FC236}">
                <a16:creationId xmlns:a16="http://schemas.microsoft.com/office/drawing/2014/main" id="{E9939917-3FA2-45D3-AA01-D8D28ACB7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EF8A98-A4DD-4833-AD5F-3741ED8F680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0B6C79A-0A8F-4142-842F-E488E21A0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Resource Loading &amp; Leveling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E93C778F-78E5-4066-904C-7798CDCB4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i="1">
                <a:solidFill>
                  <a:srgbClr val="C00000"/>
                </a:solidFill>
              </a:rPr>
              <a:t>Resource Loading</a:t>
            </a:r>
            <a:r>
              <a:rPr lang="en-US" altLang="en-US"/>
              <a:t> </a:t>
            </a:r>
            <a:r>
              <a:rPr lang="en-US" altLang="en-US" sz="2000"/>
              <a:t>mengacu pada jumlah </a:t>
            </a:r>
            <a:r>
              <a:rPr lang="id-ID" altLang="en-US" sz="2000"/>
              <a:t>SDM</a:t>
            </a:r>
            <a:r>
              <a:rPr lang="en-US" altLang="en-US" sz="2000"/>
              <a:t> yang ada berkaitan dengan jadwal pekerjaan proyek pada perioda tertentu </a:t>
            </a:r>
          </a:p>
          <a:p>
            <a:pPr eaLnBrk="1" hangingPunct="1"/>
            <a:r>
              <a:rPr lang="en-US" altLang="en-US" b="1" i="1">
                <a:solidFill>
                  <a:srgbClr val="C00000"/>
                </a:solidFill>
              </a:rPr>
              <a:t>Resource Histogram</a:t>
            </a:r>
            <a:r>
              <a:rPr lang="en-US" altLang="en-US"/>
              <a:t> </a:t>
            </a:r>
            <a:r>
              <a:rPr lang="en-US" altLang="en-US" sz="2000"/>
              <a:t>dapat digunakan untuk memahami </a:t>
            </a:r>
            <a:r>
              <a:rPr lang="en-US" altLang="en-US" sz="2000" i="1"/>
              <a:t>resource loading</a:t>
            </a:r>
            <a:endParaRPr lang="en-US" altLang="en-US" i="1"/>
          </a:p>
          <a:p>
            <a:pPr eaLnBrk="1" hangingPunct="1"/>
            <a:r>
              <a:rPr lang="en-US" altLang="en-US" b="1" i="1">
                <a:solidFill>
                  <a:srgbClr val="C00000"/>
                </a:solidFill>
              </a:rPr>
              <a:t>Overallocation</a:t>
            </a:r>
            <a:r>
              <a:rPr lang="en-US" altLang="en-US"/>
              <a:t> </a:t>
            </a:r>
            <a:r>
              <a:rPr lang="en-US" altLang="en-US" sz="2000"/>
              <a:t>menunjukkan adanya kebutuhan penambahan </a:t>
            </a:r>
            <a:r>
              <a:rPr lang="id-ID" altLang="en-US" sz="2000"/>
              <a:t>SDM</a:t>
            </a:r>
            <a:r>
              <a:rPr lang="en-US" altLang="en-US" sz="2000"/>
              <a:t>, krn jumlah </a:t>
            </a:r>
            <a:r>
              <a:rPr lang="id-ID" altLang="en-US" sz="2000"/>
              <a:t>SDM</a:t>
            </a:r>
            <a:r>
              <a:rPr lang="en-US" altLang="en-US" sz="2000"/>
              <a:t> yang ada tidak memadai sesuai dengan beban kerja yang ada</a:t>
            </a:r>
          </a:p>
        </p:txBody>
      </p:sp>
      <p:sp>
        <p:nvSpPr>
          <p:cNvPr id="23556" name="Slide Number Placeholder 4">
            <a:extLst>
              <a:ext uri="{FF2B5EF4-FFF2-40B4-BE49-F238E27FC236}">
                <a16:creationId xmlns:a16="http://schemas.microsoft.com/office/drawing/2014/main" id="{6B4F3741-3142-4C80-8008-90DFBE37B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0268DF-797F-4200-BC1C-5E0F434CA88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B6BC94B-A134-44FC-BD9F-F230B614B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Sample Histogram Showing an Overallocated Individual</a:t>
            </a:r>
          </a:p>
        </p:txBody>
      </p:sp>
      <p:pic>
        <p:nvPicPr>
          <p:cNvPr id="25603" name="Picture 4">
            <a:extLst>
              <a:ext uri="{FF2B5EF4-FFF2-40B4-BE49-F238E27FC236}">
                <a16:creationId xmlns:a16="http://schemas.microsoft.com/office/drawing/2014/main" id="{8F9C073E-4126-431D-801A-86EC83B75D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2663" y="1600200"/>
            <a:ext cx="7178675" cy="4525963"/>
          </a:xfrm>
          <a:noFill/>
        </p:spPr>
      </p:pic>
      <p:sp>
        <p:nvSpPr>
          <p:cNvPr id="25604" name="Slide Number Placeholder 4">
            <a:extLst>
              <a:ext uri="{FF2B5EF4-FFF2-40B4-BE49-F238E27FC236}">
                <a16:creationId xmlns:a16="http://schemas.microsoft.com/office/drawing/2014/main" id="{4977850F-34EF-49DE-984A-A2C84D9F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AD9EAD-1C34-4CCD-8064-58EA5813592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5F23A604-CC23-472A-A704-6871AC2A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Resource Leveling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4082DC16-76C4-4088-8398-B38C1A414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i="1">
                <a:solidFill>
                  <a:srgbClr val="C00000"/>
                </a:solidFill>
              </a:rPr>
              <a:t>Resource leveling</a:t>
            </a:r>
            <a:r>
              <a:rPr lang="en-US" altLang="en-US"/>
              <a:t> </a:t>
            </a:r>
            <a:r>
              <a:rPr lang="en-US" altLang="en-US" sz="2000"/>
              <a:t>adalah teknik untuk menyelesaikan masalah konflik kebutuhan </a:t>
            </a:r>
            <a:r>
              <a:rPr lang="id-ID" altLang="en-US" sz="2000"/>
              <a:t>SDM</a:t>
            </a:r>
            <a:r>
              <a:rPr lang="en-US" altLang="en-US" sz="2000"/>
              <a:t> dengan menunda suatu pekerjaan</a:t>
            </a:r>
            <a:endParaRPr lang="en-US" altLang="en-US"/>
          </a:p>
          <a:p>
            <a:pPr eaLnBrk="1" hangingPunct="1"/>
            <a:r>
              <a:rPr lang="en-US" altLang="en-US" sz="2000"/>
              <a:t>Tujuan utama dari </a:t>
            </a:r>
            <a:r>
              <a:rPr lang="en-US" altLang="en-US" sz="2000" i="1"/>
              <a:t>resource leveling</a:t>
            </a:r>
            <a:r>
              <a:rPr lang="en-US" altLang="en-US" sz="2000"/>
              <a:t> adalah agar distribus</a:t>
            </a:r>
            <a:r>
              <a:rPr lang="id-ID" altLang="en-US" sz="2000"/>
              <a:t>i </a:t>
            </a:r>
            <a:r>
              <a:rPr lang="en-US" altLang="en-US" sz="2000"/>
              <a:t>sumber daya lebih</a:t>
            </a:r>
            <a:r>
              <a:rPr lang="en-US" altLang="en-US"/>
              <a:t> </a:t>
            </a:r>
            <a:r>
              <a:rPr lang="en-US" altLang="en-US" b="1">
                <a:solidFill>
                  <a:srgbClr val="C00000"/>
                </a:solidFill>
              </a:rPr>
              <a:t>merata</a:t>
            </a:r>
            <a:r>
              <a:rPr lang="en-US" altLang="en-US"/>
              <a:t> dan mereduksi </a:t>
            </a:r>
            <a:r>
              <a:rPr lang="en-US" altLang="en-US" b="1" i="1">
                <a:solidFill>
                  <a:srgbClr val="C00000"/>
                </a:solidFill>
              </a:rPr>
              <a:t>overallocation</a:t>
            </a:r>
          </a:p>
        </p:txBody>
      </p:sp>
      <p:sp>
        <p:nvSpPr>
          <p:cNvPr id="26628" name="Slide Number Placeholder 4">
            <a:extLst>
              <a:ext uri="{FF2B5EF4-FFF2-40B4-BE49-F238E27FC236}">
                <a16:creationId xmlns:a16="http://schemas.microsoft.com/office/drawing/2014/main" id="{DBD8E696-1C7B-4899-AB48-D92FEEFD3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4183E5-879B-4AA6-96A9-E2E01614E9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CB84C8A6-E187-4B90-8689-72E2BE69A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Contoh Resource Leveling</a:t>
            </a:r>
          </a:p>
        </p:txBody>
      </p:sp>
      <p:pic>
        <p:nvPicPr>
          <p:cNvPr id="27651" name="Picture 4">
            <a:extLst>
              <a:ext uri="{FF2B5EF4-FFF2-40B4-BE49-F238E27FC236}">
                <a16:creationId xmlns:a16="http://schemas.microsoft.com/office/drawing/2014/main" id="{5B22DC95-9AF5-4E5C-A5EC-11D553C06E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371600"/>
            <a:ext cx="7772400" cy="5181600"/>
          </a:xfrm>
          <a:noFill/>
        </p:spPr>
      </p:pic>
      <p:sp>
        <p:nvSpPr>
          <p:cNvPr id="27652" name="Slide Number Placeholder 4">
            <a:extLst>
              <a:ext uri="{FF2B5EF4-FFF2-40B4-BE49-F238E27FC236}">
                <a16:creationId xmlns:a16="http://schemas.microsoft.com/office/drawing/2014/main" id="{3A530F3D-D0CD-45EF-A910-A6DD1F7E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72B380-1942-4B8A-94D2-0D88485229B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FC275-7732-4907-97DE-7D4EDC99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Membangun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Tim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Proyek</a:t>
            </a:r>
            <a:br>
              <a:rPr lang="en-US" dirty="0"/>
            </a:br>
            <a:endParaRPr lang="en-US" dirty="0"/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0ACCC3AF-5018-4297-B7B8-ADEA246DC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Tujuan Utama dari membangun tim proyek adalah agar tiap orang yang berada dalam tim dapat</a:t>
            </a:r>
            <a:r>
              <a:rPr lang="en-US" altLang="en-US"/>
              <a:t> </a:t>
            </a:r>
            <a:r>
              <a:rPr lang="en-US" altLang="en-US" b="1">
                <a:solidFill>
                  <a:srgbClr val="C00000"/>
                </a:solidFill>
              </a:rPr>
              <a:t>bekerja sama</a:t>
            </a:r>
            <a:r>
              <a:rPr lang="en-US" altLang="en-US" b="1"/>
              <a:t> </a:t>
            </a:r>
            <a:r>
              <a:rPr lang="en-US" altLang="en-US" sz="2000"/>
              <a:t>dengan efektif demi meningkatkan kinerja proyek</a:t>
            </a:r>
            <a:endParaRPr lang="en-US" altLang="en-US"/>
          </a:p>
          <a:p>
            <a:pPr eaLnBrk="1" hangingPunct="1"/>
            <a:r>
              <a:rPr lang="en-US" altLang="en-US" i="1"/>
              <a:t>Training</a:t>
            </a:r>
          </a:p>
          <a:p>
            <a:pPr eaLnBrk="1" hangingPunct="1"/>
            <a:r>
              <a:rPr lang="en-US" altLang="en-US" i="1"/>
              <a:t>Team Building Activities</a:t>
            </a:r>
          </a:p>
          <a:p>
            <a:pPr eaLnBrk="1" hangingPunct="1"/>
            <a:r>
              <a:rPr lang="en-US" altLang="en-US" i="1"/>
              <a:t>Reward &amp; Recognition Systems</a:t>
            </a:r>
          </a:p>
        </p:txBody>
      </p:sp>
      <p:sp>
        <p:nvSpPr>
          <p:cNvPr id="28676" name="Slide Number Placeholder 4">
            <a:extLst>
              <a:ext uri="{FF2B5EF4-FFF2-40B4-BE49-F238E27FC236}">
                <a16:creationId xmlns:a16="http://schemas.microsoft.com/office/drawing/2014/main" id="{CE395443-7898-4768-B8FE-42B82AD40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11B8D1-1E55-435B-808F-6CDAD9C1E2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E571200C-56BE-4A43-877A-D58A591B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Meyers-Briggs Type Indicator (MBTI)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01BF0F34-0D16-45F3-8F0B-35EB6A137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MBTI adalah alat untuk menentukan kecenderungan </a:t>
            </a:r>
            <a:r>
              <a:rPr lang="en-US" altLang="en-US" b="1" i="1">
                <a:solidFill>
                  <a:srgbClr val="C00000"/>
                </a:solidFill>
              </a:rPr>
              <a:t>personality</a:t>
            </a:r>
            <a:r>
              <a:rPr lang="en-US" altLang="en-US"/>
              <a:t> </a:t>
            </a:r>
            <a:r>
              <a:rPr lang="en-US" altLang="en-US" sz="2000"/>
              <a:t>seseorang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>
                <a:solidFill>
                  <a:srgbClr val="C00000"/>
                </a:solidFill>
              </a:rPr>
              <a:t>Keempat dimensi</a:t>
            </a:r>
            <a:r>
              <a:rPr lang="en-US" altLang="en-US" sz="2800"/>
              <a:t> </a:t>
            </a:r>
            <a:r>
              <a:rPr lang="en-US" altLang="en-US"/>
              <a:t>dalam MBTI adalah: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Extrovert/Introvert (E/I)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Sensation/Intuition (S/N)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Thinking/Feeling (T/F)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Judgment/Perception (J/P)</a:t>
            </a:r>
          </a:p>
        </p:txBody>
      </p:sp>
      <p:sp>
        <p:nvSpPr>
          <p:cNvPr id="29700" name="Slide Number Placeholder 4">
            <a:extLst>
              <a:ext uri="{FF2B5EF4-FFF2-40B4-BE49-F238E27FC236}">
                <a16:creationId xmlns:a16="http://schemas.microsoft.com/office/drawing/2014/main" id="{34512DF5-A6F6-4304-8897-9FD469237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6D6AB9-D189-4E41-BC6D-48FE4976B63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pic>
        <p:nvPicPr>
          <p:cNvPr id="29701" name="Picture 6">
            <a:extLst>
              <a:ext uri="{FF2B5EF4-FFF2-40B4-BE49-F238E27FC236}">
                <a16:creationId xmlns:a16="http://schemas.microsoft.com/office/drawing/2014/main" id="{A21C6DA4-A5CF-4672-AF85-B45583DE1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413125"/>
            <a:ext cx="319087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F88A2EC-A893-4829-87C7-936E131C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 Psikologi MBTI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64B9FAFC-C50E-4DA1-B8C0-2F5C19154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482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en-US" b="1" i="1">
                <a:solidFill>
                  <a:srgbClr val="C00000"/>
                </a:solidFill>
              </a:rPr>
              <a:t>Extrovert/Introvert(E/I)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id-ID" altLang="en-US" sz="2000"/>
              <a:t>	</a:t>
            </a:r>
            <a:r>
              <a:rPr lang="en-US" altLang="en-US" sz="2000"/>
              <a:t>motivasi pribadi kuat (I) atau butuh dorongan orang lain (E)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b="1" i="1">
                <a:solidFill>
                  <a:srgbClr val="C00000"/>
                </a:solidFill>
              </a:rPr>
              <a:t>Sensation/Intuition(S/N)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  <a:r>
              <a:rPr lang="en-US" altLang="en-US" sz="2000"/>
              <a:t>Tipe S adalah orang yang perlu fakta, detail, realita dan praktis (praktikal). Tipe N adalah orang yang imajinatif, memiliki intuisi yang kuat, menggambarkan seseorang yang inovatif dan konseptual</a:t>
            </a:r>
            <a:endParaRPr lang="id-ID" altLang="en-US" sz="2000"/>
          </a:p>
          <a:p>
            <a:pPr eaLnBrk="1" hangingPunct="1">
              <a:lnSpc>
                <a:spcPct val="120000"/>
              </a:lnSpc>
            </a:pPr>
            <a:r>
              <a:rPr lang="en-US" altLang="en-US" b="1" i="1">
                <a:solidFill>
                  <a:srgbClr val="C00000"/>
                </a:solidFill>
              </a:rPr>
              <a:t>Thinking/Feeling (T/F)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id-ID" altLang="en-US" sz="2000"/>
              <a:t>	</a:t>
            </a:r>
            <a:r>
              <a:rPr lang="en-US" altLang="en-US" sz="2000"/>
              <a:t>berkaitan dengan cara mengambil keputusan. </a:t>
            </a:r>
            <a:r>
              <a:rPr lang="id-ID" altLang="en-US" sz="2000"/>
              <a:t>Orang t</a:t>
            </a:r>
            <a:r>
              <a:rPr lang="en-US" altLang="en-US" sz="2000"/>
              <a:t>ipe T objektif dan logis, sedang</a:t>
            </a:r>
            <a:r>
              <a:rPr lang="id-ID" altLang="en-US" sz="2000"/>
              <a:t>kan orang</a:t>
            </a:r>
            <a:r>
              <a:rPr lang="en-US" altLang="en-US" sz="2000"/>
              <a:t> tipe F subjektif dan personal.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b="1" i="1">
                <a:solidFill>
                  <a:srgbClr val="C00000"/>
                </a:solidFill>
              </a:rPr>
              <a:t>Judgement/Perception (J/P)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	</a:t>
            </a:r>
            <a:r>
              <a:rPr lang="id-ID" altLang="en-US" sz="2000"/>
              <a:t>Tipe </a:t>
            </a:r>
            <a:r>
              <a:rPr lang="en-US" altLang="en-US" sz="2000"/>
              <a:t>J cenderung sangat terstruktur, sedang P cenderung terbuka dan lebih fleksibel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30724" name="Slide Number Placeholder 4">
            <a:extLst>
              <a:ext uri="{FF2B5EF4-FFF2-40B4-BE49-F238E27FC236}">
                <a16:creationId xmlns:a16="http://schemas.microsoft.com/office/drawing/2014/main" id="{F04DA7CD-FAD7-453B-8C63-C53858CB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6FF72B-EEE8-447D-B8EF-9B789CB1E7D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>
            <a:extLst>
              <a:ext uri="{FF2B5EF4-FFF2-40B4-BE49-F238E27FC236}">
                <a16:creationId xmlns:a16="http://schemas.microsoft.com/office/drawing/2014/main" id="{9B7AC0E7-9597-49CB-A972-9162C56FE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2611438"/>
            <a:ext cx="5210175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>
            <a:extLst>
              <a:ext uri="{FF2B5EF4-FFF2-40B4-BE49-F238E27FC236}">
                <a16:creationId xmlns:a16="http://schemas.microsoft.com/office/drawing/2014/main" id="{748FECBA-F8DC-4D97-B609-6AED38D8D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Social Styles Profile</a:t>
            </a:r>
          </a:p>
        </p:txBody>
      </p:sp>
      <p:sp>
        <p:nvSpPr>
          <p:cNvPr id="31748" name="Content Placeholder 2">
            <a:extLst>
              <a:ext uri="{FF2B5EF4-FFF2-40B4-BE49-F238E27FC236}">
                <a16:creationId xmlns:a16="http://schemas.microsoft.com/office/drawing/2014/main" id="{70580960-F3D5-4203-A5AD-DE7A2E1E0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876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	Menurut David Merril ada 4 </a:t>
            </a:r>
            <a:r>
              <a:rPr lang="en-US" altLang="en-US" b="1">
                <a:solidFill>
                  <a:srgbClr val="C00000"/>
                </a:solidFill>
              </a:rPr>
              <a:t>zona sikap </a:t>
            </a:r>
            <a:r>
              <a:rPr lang="en-US" altLang="en-US"/>
              <a:t>seseorang berdasarkan tingkat  asertif dan responsif nya, yaitu :</a:t>
            </a:r>
          </a:p>
          <a:p>
            <a:pPr lvl="1" eaLnBrk="1" hangingPunct="1"/>
            <a:r>
              <a:rPr lang="en-US" altLang="en-US" i="1"/>
              <a:t>Drivers : proaktif &amp; task-oriented</a:t>
            </a:r>
          </a:p>
          <a:p>
            <a:pPr lvl="1" eaLnBrk="1" hangingPunct="1"/>
            <a:r>
              <a:rPr lang="en-US" altLang="en-US" i="1"/>
              <a:t>Expressives : proaktif &amp; people-oriented</a:t>
            </a:r>
          </a:p>
          <a:p>
            <a:pPr lvl="1" eaLnBrk="1" hangingPunct="1"/>
            <a:r>
              <a:rPr lang="en-US" altLang="en-US" i="1"/>
              <a:t>Analyticals : reaktif &amp; task-oriented</a:t>
            </a:r>
          </a:p>
          <a:p>
            <a:pPr lvl="1" eaLnBrk="1" hangingPunct="1"/>
            <a:r>
              <a:rPr lang="en-US" altLang="en-US" i="1"/>
              <a:t>Amiables : reaktif &amp; people-oriented</a:t>
            </a:r>
          </a:p>
          <a:p>
            <a:pPr eaLnBrk="1" hangingPunct="1"/>
            <a:endParaRPr lang="en-US" altLang="en-US"/>
          </a:p>
        </p:txBody>
      </p:sp>
      <p:sp>
        <p:nvSpPr>
          <p:cNvPr id="31749" name="Slide Number Placeholder 4">
            <a:extLst>
              <a:ext uri="{FF2B5EF4-FFF2-40B4-BE49-F238E27FC236}">
                <a16:creationId xmlns:a16="http://schemas.microsoft.com/office/drawing/2014/main" id="{C2B3D913-3F58-4025-A0C4-F31297C8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AAA98B-F110-4AAF-9680-34B72D4FC1E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C5BF392B-98B3-4FE5-AC4B-65236AD85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Relasi MBTI, </a:t>
            </a:r>
            <a:r>
              <a:rPr lang="en-US" altLang="en-US" i="1"/>
              <a:t>Social Style </a:t>
            </a:r>
            <a:r>
              <a:rPr lang="en-US" altLang="en-US"/>
              <a:t>&amp; Tim Proyek TI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CD926230-EA32-4376-97C7-59323CDB3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C00000"/>
                </a:solidFill>
              </a:rPr>
              <a:t>NT</a:t>
            </a:r>
            <a:r>
              <a:rPr lang="en-US" altLang="en-US"/>
              <a:t>s atau  orang yang rasional cenderung tertarik pada bidang-bidang teknologi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SDM IT biasanya bukan </a:t>
            </a:r>
            <a:r>
              <a:rPr lang="en-US" altLang="en-US" b="1" i="1">
                <a:solidFill>
                  <a:srgbClr val="C00000"/>
                </a:solidFill>
              </a:rPr>
              <a:t>extroverted</a:t>
            </a:r>
            <a:r>
              <a:rPr lang="en-US" altLang="en-US" b="1"/>
              <a:t> </a:t>
            </a:r>
            <a:r>
              <a:rPr lang="en-US" altLang="en-US"/>
              <a:t>maupun </a:t>
            </a:r>
            <a:r>
              <a:rPr lang="en-US" altLang="en-US" b="1" i="1">
                <a:solidFill>
                  <a:srgbClr val="C00000"/>
                </a:solidFill>
              </a:rPr>
              <a:t>sensing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Orang-orang yang bertolak belakang (</a:t>
            </a:r>
            <a:r>
              <a:rPr lang="en-US" altLang="en-US" i="1"/>
              <a:t>drivers and amiables, analyticals and expressives</a:t>
            </a:r>
            <a:r>
              <a:rPr lang="en-US" altLang="en-US"/>
              <a:t>) sulit bekerja sama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32772" name="Slide Number Placeholder 4">
            <a:extLst>
              <a:ext uri="{FF2B5EF4-FFF2-40B4-BE49-F238E27FC236}">
                <a16:creationId xmlns:a16="http://schemas.microsoft.com/office/drawing/2014/main" id="{AB99C541-0B5D-43BE-A175-E9AAA014A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E2F26F-6A44-4545-893E-2F5989FE850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77FF18D-B8E2-411F-898D-40DBDB9E2F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Team Performance Assessment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4FC50C9-CF85-4D2C-950B-320F48027B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Evaluasi </a:t>
            </a:r>
            <a:r>
              <a:rPr lang="en-US" altLang="en-US" b="1">
                <a:solidFill>
                  <a:srgbClr val="C00000"/>
                </a:solidFill>
              </a:rPr>
              <a:t>kinerja</a:t>
            </a:r>
            <a:r>
              <a:rPr lang="en-US" altLang="en-US"/>
              <a:t> tim proyek dapat berupa :</a:t>
            </a:r>
          </a:p>
          <a:p>
            <a:pPr eaLnBrk="1" hangingPunct="1"/>
            <a:r>
              <a:rPr lang="en-US" altLang="en-US"/>
              <a:t>Peningkatan keterampilan</a:t>
            </a:r>
          </a:p>
          <a:p>
            <a:pPr eaLnBrk="1" hangingPunct="1"/>
            <a:r>
              <a:rPr lang="en-US" altLang="en-US"/>
              <a:t>Peningkatan kompetensi</a:t>
            </a:r>
          </a:p>
          <a:p>
            <a:pPr eaLnBrk="1" hangingPunct="1"/>
            <a:r>
              <a:rPr lang="en-US" altLang="en-US"/>
              <a:t>Penurunan tingkat tenaga kerja yang berpindah-pindah</a:t>
            </a:r>
          </a:p>
        </p:txBody>
      </p:sp>
      <p:sp>
        <p:nvSpPr>
          <p:cNvPr id="33796" name="Slide Number Placeholder 4">
            <a:extLst>
              <a:ext uri="{FF2B5EF4-FFF2-40B4-BE49-F238E27FC236}">
                <a16:creationId xmlns:a16="http://schemas.microsoft.com/office/drawing/2014/main" id="{F9267085-AAA5-415E-B0C7-7050EF40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49F665-EEBF-46DC-AC4D-A7751B607FE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9513-0B76-4F5E-A891-2C39AE12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Cara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Mengelola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Tim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Proyek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3AE89CC8-66CA-472F-A9C5-C24BD61C3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Observasi dan komunikasi langsung</a:t>
            </a:r>
          </a:p>
          <a:p>
            <a:pPr eaLnBrk="1" hangingPunct="1"/>
            <a:r>
              <a:rPr lang="en-US" altLang="en-US"/>
              <a:t>Pemberian penghargaan </a:t>
            </a:r>
          </a:p>
          <a:p>
            <a:pPr eaLnBrk="1" hangingPunct="1"/>
            <a:r>
              <a:rPr lang="en-US" altLang="en-US"/>
              <a:t>Manajemen Konflik</a:t>
            </a:r>
          </a:p>
          <a:p>
            <a:pPr eaLnBrk="1" hangingPunct="1"/>
            <a:r>
              <a:rPr lang="en-US" altLang="en-US" i="1"/>
              <a:t>Issue logs</a:t>
            </a:r>
          </a:p>
        </p:txBody>
      </p:sp>
      <p:sp>
        <p:nvSpPr>
          <p:cNvPr id="34820" name="Slide Number Placeholder 4">
            <a:extLst>
              <a:ext uri="{FF2B5EF4-FFF2-40B4-BE49-F238E27FC236}">
                <a16:creationId xmlns:a16="http://schemas.microsoft.com/office/drawing/2014/main" id="{3982459A-4841-4494-8326-2D9B79605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015299-7BA8-42A2-B346-678F9385DC4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CC095030-3D6C-46CC-9D2B-362CB113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Nasihat Umum Bagi Sebuah Tim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20CFF59E-77F1-4682-990F-2C981954A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Fokus pada </a:t>
            </a:r>
            <a:r>
              <a:rPr lang="en-US" altLang="en-US" b="1">
                <a:solidFill>
                  <a:srgbClr val="C00000"/>
                </a:solidFill>
              </a:rPr>
              <a:t>tujuan</a:t>
            </a:r>
            <a:r>
              <a:rPr lang="en-US" altLang="en-US"/>
              <a:t> rapat dan usahakan memberikan hasil positif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C00000"/>
                </a:solidFill>
              </a:rPr>
              <a:t>Perbaiki</a:t>
            </a:r>
            <a:r>
              <a:rPr lang="en-US" altLang="en-US"/>
              <a:t> masalah, daripada menyalahkan seseorang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/>
              <a:t>Lakukan rapat </a:t>
            </a:r>
            <a:r>
              <a:rPr lang="en-US" altLang="en-US" b="1">
                <a:solidFill>
                  <a:srgbClr val="C00000"/>
                </a:solidFill>
              </a:rPr>
              <a:t>rutin dan efektif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Dorong agar anggota tim selalu </a:t>
            </a:r>
            <a:r>
              <a:rPr lang="en-US" altLang="en-US" b="1">
                <a:solidFill>
                  <a:srgbClr val="C00000"/>
                </a:solidFill>
              </a:rPr>
              <a:t>bekerja sama </a:t>
            </a:r>
            <a:r>
              <a:rPr lang="en-US" altLang="en-US"/>
              <a:t>dan saling menolong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Berikan </a:t>
            </a:r>
            <a:r>
              <a:rPr lang="en-US" altLang="en-US" b="1">
                <a:solidFill>
                  <a:srgbClr val="C00000"/>
                </a:solidFill>
              </a:rPr>
              <a:t>penghargaan</a:t>
            </a:r>
            <a:r>
              <a:rPr lang="en-US" altLang="en-US"/>
              <a:t> terhadap pencapaian pribadi maupun kelompok</a:t>
            </a:r>
          </a:p>
          <a:p>
            <a:pPr eaLnBrk="1" hangingPunct="1"/>
            <a:endParaRPr lang="en-US" altLang="en-US"/>
          </a:p>
        </p:txBody>
      </p:sp>
      <p:sp>
        <p:nvSpPr>
          <p:cNvPr id="35844" name="Slide Number Placeholder 4">
            <a:extLst>
              <a:ext uri="{FF2B5EF4-FFF2-40B4-BE49-F238E27FC236}">
                <a16:creationId xmlns:a16="http://schemas.microsoft.com/office/drawing/2014/main" id="{934E0D75-BFA8-4523-97E2-2AB8053F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77000" y="64008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3F96AD-116D-446D-A3F3-D4F772837A3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8882CE05-4D8F-4024-804B-813791AB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Penggunaan Software </a:t>
            </a:r>
            <a:br>
              <a:rPr lang="en-US" altLang="en-US"/>
            </a:br>
            <a:r>
              <a:rPr lang="en-US" altLang="en-US"/>
              <a:t>untuk Manajemen SDM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EC34A54C-906A-4973-A0F3-FFD3E49F5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en-US"/>
              <a:t>Software dapat digunakan untuk membuat </a:t>
            </a:r>
            <a:r>
              <a:rPr lang="en-US" altLang="en-US" b="1" i="1">
                <a:solidFill>
                  <a:srgbClr val="C00000"/>
                </a:solidFill>
              </a:rPr>
              <a:t>RAMs </a:t>
            </a:r>
            <a:r>
              <a:rPr lang="en-US" altLang="en-US"/>
              <a:t>dan </a:t>
            </a:r>
            <a:r>
              <a:rPr lang="en-US" altLang="en-US" b="1" i="1">
                <a:solidFill>
                  <a:srgbClr val="C00000"/>
                </a:solidFill>
              </a:rPr>
              <a:t>resource histograms </a:t>
            </a:r>
          </a:p>
          <a:p>
            <a:pPr eaLnBrk="1" hangingPunct="1"/>
            <a:r>
              <a:rPr lang="en-US" altLang="en-US" i="1"/>
              <a:t>Project management software</a:t>
            </a:r>
            <a:r>
              <a:rPr lang="en-US" altLang="en-US"/>
              <a:t> dapat digunakan pula untuk: </a:t>
            </a:r>
          </a:p>
          <a:p>
            <a:pPr lvl="1" eaLnBrk="1" hangingPunct="1"/>
            <a:r>
              <a:rPr lang="en-US" altLang="en-US"/>
              <a:t>Melihat informasi penggunaan sumber daya</a:t>
            </a:r>
          </a:p>
          <a:p>
            <a:pPr lvl="1" eaLnBrk="1" hangingPunct="1"/>
            <a:r>
              <a:rPr lang="en-US" altLang="en-US"/>
              <a:t>Identifikasi  </a:t>
            </a:r>
            <a:r>
              <a:rPr lang="en-US" altLang="en-US" i="1"/>
              <a:t>under and overallocated resources</a:t>
            </a:r>
          </a:p>
          <a:p>
            <a:pPr lvl="1" eaLnBrk="1" hangingPunct="1"/>
            <a:r>
              <a:rPr lang="en-US" altLang="en-US"/>
              <a:t>Pelevelan sumber daya</a:t>
            </a:r>
          </a:p>
          <a:p>
            <a:pPr eaLnBrk="1" hangingPunct="1"/>
            <a:endParaRPr lang="en-US" altLang="en-US"/>
          </a:p>
        </p:txBody>
      </p:sp>
      <p:sp>
        <p:nvSpPr>
          <p:cNvPr id="36868" name="Slide Number Placeholder 4">
            <a:extLst>
              <a:ext uri="{FF2B5EF4-FFF2-40B4-BE49-F238E27FC236}">
                <a16:creationId xmlns:a16="http://schemas.microsoft.com/office/drawing/2014/main" id="{A0D86408-B0E5-4CD2-B0AF-DDA2D6230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D18DCE-B8AE-4190-8BE8-4E881561EE3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2E636305-0AAF-4450-9F6B-DF27B71E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i="1"/>
              <a:t>Resource Usage View from Microsoft Project</a:t>
            </a:r>
          </a:p>
        </p:txBody>
      </p:sp>
      <p:pic>
        <p:nvPicPr>
          <p:cNvPr id="37891" name="Picture 3">
            <a:extLst>
              <a:ext uri="{FF2B5EF4-FFF2-40B4-BE49-F238E27FC236}">
                <a16:creationId xmlns:a16="http://schemas.microsoft.com/office/drawing/2014/main" id="{A59FDB0D-8C7E-4CC0-90E7-CE2E8A46ED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720850"/>
            <a:ext cx="6048375" cy="4284663"/>
          </a:xfrm>
          <a:noFill/>
        </p:spPr>
      </p:pic>
      <p:sp>
        <p:nvSpPr>
          <p:cNvPr id="37892" name="Slide Number Placeholder 4">
            <a:extLst>
              <a:ext uri="{FF2B5EF4-FFF2-40B4-BE49-F238E27FC236}">
                <a16:creationId xmlns:a16="http://schemas.microsoft.com/office/drawing/2014/main" id="{D566CD35-3C51-49D3-B30A-D22C0C96E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640D30-9F0F-4380-A58E-5DA365CEC2C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FAA7658D-8D80-4987-B80B-B739BB74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i="1"/>
              <a:t>Resource Usage Report from Microsoft Project</a:t>
            </a:r>
          </a:p>
        </p:txBody>
      </p:sp>
      <p:pic>
        <p:nvPicPr>
          <p:cNvPr id="38915" name="Picture 1028">
            <a:extLst>
              <a:ext uri="{FF2B5EF4-FFF2-40B4-BE49-F238E27FC236}">
                <a16:creationId xmlns:a16="http://schemas.microsoft.com/office/drawing/2014/main" id="{74DEBD65-9135-456A-8526-D750B5D52D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31389"/>
          <a:stretch>
            <a:fillRect/>
          </a:stretch>
        </p:blipFill>
        <p:spPr>
          <a:xfrm>
            <a:off x="381000" y="1828800"/>
            <a:ext cx="8374063" cy="4114800"/>
          </a:xfrm>
          <a:noFill/>
        </p:spPr>
      </p:pic>
      <p:sp>
        <p:nvSpPr>
          <p:cNvPr id="38916" name="Slide Number Placeholder 4">
            <a:extLst>
              <a:ext uri="{FF2B5EF4-FFF2-40B4-BE49-F238E27FC236}">
                <a16:creationId xmlns:a16="http://schemas.microsoft.com/office/drawing/2014/main" id="{4BD589E4-AF73-4499-A710-CE62AABDF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5572EF-EF70-446F-AC5A-512A1F31CB6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B68FA54D-6D02-45E4-B597-879C9C91C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Project Resource Management </a:t>
            </a:r>
            <a:r>
              <a:rPr lang="en-US" altLang="en-US" sz="3200" i="1"/>
              <a:t>Involves Much More Than Using Software</a:t>
            </a:r>
            <a:endParaRPr lang="en-US" altLang="en-US" i="1"/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B0BF91E4-1C5C-4558-9BD1-FC05C1E41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3886200"/>
          </a:xfrm>
        </p:spPr>
        <p:txBody>
          <a:bodyPr/>
          <a:lstStyle/>
          <a:p>
            <a:pPr eaLnBrk="1" hangingPunct="1"/>
            <a:r>
              <a:rPr lang="en-US" altLang="en-US"/>
              <a:t>Manajer proyek harus</a:t>
            </a:r>
          </a:p>
          <a:p>
            <a:pPr lvl="1" eaLnBrk="1" hangingPunct="1"/>
            <a:r>
              <a:rPr lang="en-US" altLang="en-US"/>
              <a:t>Memperlakukan tim dengan toleransi dan hormat</a:t>
            </a:r>
          </a:p>
          <a:p>
            <a:pPr lvl="1" eaLnBrk="1" hangingPunct="1"/>
            <a:r>
              <a:rPr lang="en-US" altLang="en-US"/>
              <a:t>Memahami motivasi tiap orang</a:t>
            </a:r>
          </a:p>
          <a:p>
            <a:pPr lvl="1" eaLnBrk="1" hangingPunct="1"/>
            <a:r>
              <a:rPr lang="en-US" altLang="en-US"/>
              <a:t>Berkomunikasi dengan hati-hati</a:t>
            </a:r>
          </a:p>
          <a:p>
            <a:pPr eaLnBrk="1" hangingPunct="1"/>
            <a:r>
              <a:rPr lang="en-US" altLang="en-US"/>
              <a:t>Fokus pada </a:t>
            </a:r>
            <a:r>
              <a:rPr lang="en-US" altLang="en-US" b="1">
                <a:solidFill>
                  <a:srgbClr val="C00000"/>
                </a:solidFill>
              </a:rPr>
              <a:t>tujuan</a:t>
            </a:r>
            <a:r>
              <a:rPr lang="en-US" altLang="en-US"/>
              <a:t> untuk memberdayakan anggota tim proyek agar bekerja sebaik mungkin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39940" name="Slide Number Placeholder 4">
            <a:extLst>
              <a:ext uri="{FF2B5EF4-FFF2-40B4-BE49-F238E27FC236}">
                <a16:creationId xmlns:a16="http://schemas.microsoft.com/office/drawing/2014/main" id="{507CE0A5-43D8-454E-9040-B22F7B02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30FF5A-19EB-4880-BF55-C46DAA4FC33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F0A940EF-6D41-4003-8B10-CA6133A66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Kunci Mengelola SDM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C1F704D7-19AF-44B1-88DB-1C5B74463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eaLnBrk="1" hangingPunct="1"/>
            <a:r>
              <a:rPr lang="en-US" altLang="en-US"/>
              <a:t>Para psikolog dan pencetus teori manajemen menemukan beberapa area penting dalam mengelola manusia, yaitu:</a:t>
            </a:r>
          </a:p>
          <a:p>
            <a:pPr lvl="1" eaLnBrk="1" hangingPunct="1"/>
            <a:r>
              <a:rPr lang="en-US" altLang="en-US"/>
              <a:t>Motivasi (intrinsik dan ekstrinsik)</a:t>
            </a:r>
          </a:p>
          <a:p>
            <a:pPr lvl="1" eaLnBrk="1" hangingPunct="1"/>
            <a:r>
              <a:rPr lang="en-US" altLang="en-US"/>
              <a:t>Keterlibatan dan kekuasaan</a:t>
            </a:r>
          </a:p>
          <a:p>
            <a:pPr lvl="1" eaLnBrk="1" hangingPunct="1"/>
            <a:r>
              <a:rPr lang="en-US" altLang="en-US"/>
              <a:t>Efektivitas</a:t>
            </a:r>
          </a:p>
        </p:txBody>
      </p:sp>
      <p:sp>
        <p:nvSpPr>
          <p:cNvPr id="40964" name="Slide Number Placeholder 4">
            <a:extLst>
              <a:ext uri="{FF2B5EF4-FFF2-40B4-BE49-F238E27FC236}">
                <a16:creationId xmlns:a16="http://schemas.microsoft.com/office/drawing/2014/main" id="{4EDFFCD2-5291-4DD5-961D-6BEEC460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BBA8EA-4C4F-49B9-988D-8BEAD0CF9C4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pic>
        <p:nvPicPr>
          <p:cNvPr id="40965" name="Picture 7">
            <a:extLst>
              <a:ext uri="{FF2B5EF4-FFF2-40B4-BE49-F238E27FC236}">
                <a16:creationId xmlns:a16="http://schemas.microsoft.com/office/drawing/2014/main" id="{E668FA03-DD30-46CA-BA87-94B131605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352800"/>
            <a:ext cx="6757988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6" name="TextBox 1">
            <a:extLst>
              <a:ext uri="{FF2B5EF4-FFF2-40B4-BE49-F238E27FC236}">
                <a16:creationId xmlns:a16="http://schemas.microsoft.com/office/drawing/2014/main" id="{C1B656C8-6BD3-484D-B2F4-265250567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6535738"/>
            <a:ext cx="4168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d-ID" altLang="en-US" sz="1800" i="1"/>
              <a:t>Abraham Maslow’s Hierarchy of Needs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C4D7DA32-BEA6-4ED4-92F5-EE1D12E2E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i="1"/>
              <a:t>Herzberg’s Motivational and Hygiene Factors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90D44641-1550-4B59-8A4D-C3ADA8FA5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Frederick Herzberg (</a:t>
            </a:r>
            <a:r>
              <a:rPr lang="en-US" dirty="0" err="1"/>
              <a:t>penulis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artikel</a:t>
            </a:r>
            <a:r>
              <a:rPr lang="en-US" dirty="0"/>
              <a:t> </a:t>
            </a:r>
            <a:r>
              <a:rPr lang="en-US" dirty="0" err="1"/>
              <a:t>motivasi</a:t>
            </a:r>
            <a:r>
              <a:rPr lang="en-US" dirty="0"/>
              <a:t>), </a:t>
            </a:r>
            <a:r>
              <a:rPr lang="en-US" dirty="0" err="1"/>
              <a:t>membedakan</a:t>
            </a:r>
            <a:r>
              <a:rPr lang="en-US" dirty="0"/>
              <a:t>:</a:t>
            </a:r>
          </a:p>
          <a:p>
            <a:pPr lvl="1" eaLnBrk="1" hangingPunct="1">
              <a:defRPr/>
            </a:pP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Motivational factors</a:t>
            </a:r>
            <a:r>
              <a:rPr lang="en-US" i="1" dirty="0"/>
              <a:t>: achievement,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dikenal</a:t>
            </a:r>
            <a:r>
              <a:rPr lang="en-US" i="1" dirty="0"/>
              <a:t>,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i="1" dirty="0"/>
              <a:t>,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i="1" dirty="0"/>
              <a:t>,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i="1" dirty="0"/>
          </a:p>
          <a:p>
            <a:pPr lvl="1" eaLnBrk="1" hangingPunct="1">
              <a:defRPr/>
            </a:pP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Hygiene factors</a:t>
            </a:r>
            <a:r>
              <a:rPr lang="en-US" i="1" dirty="0"/>
              <a:t>: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ketidakpuasan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memotivasi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i="1" dirty="0"/>
              <a:t>. </a:t>
            </a:r>
            <a:r>
              <a:rPr lang="en-US" dirty="0" err="1"/>
              <a:t>Misal</a:t>
            </a:r>
            <a:r>
              <a:rPr lang="en-US" dirty="0"/>
              <a:t>: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,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pengawasan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menarik</a:t>
            </a:r>
            <a:endParaRPr lang="en-US" i="1" dirty="0"/>
          </a:p>
        </p:txBody>
      </p:sp>
      <p:sp>
        <p:nvSpPr>
          <p:cNvPr id="41988" name="Slide Number Placeholder 4">
            <a:extLst>
              <a:ext uri="{FF2B5EF4-FFF2-40B4-BE49-F238E27FC236}">
                <a16:creationId xmlns:a16="http://schemas.microsoft.com/office/drawing/2014/main" id="{5FC3D3CF-6A57-4167-83D2-11E5CE5A0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42B14B-A692-4273-A174-D007EF2D6E2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E53FF66B-7040-467F-B9CE-BF5A8AD9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i="1"/>
              <a:t>McClelland’s Acquired-Needs Theory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10E1F86C-2EB7-4269-99CC-18CF380F8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dicapai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Achievement (</a:t>
            </a:r>
            <a:r>
              <a:rPr lang="en-US" sz="2200" b="1" i="1" dirty="0" err="1">
                <a:solidFill>
                  <a:srgbClr val="C00000"/>
                </a:solidFill>
                <a:ea typeface="+mn-ea"/>
                <a:cs typeface="+mn-cs"/>
              </a:rPr>
              <a:t>nAch</a:t>
            </a: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)</a:t>
            </a:r>
            <a:r>
              <a:rPr lang="en-US" dirty="0"/>
              <a:t>: Orang </a:t>
            </a:r>
            <a:r>
              <a:rPr lang="en-US" dirty="0" err="1"/>
              <a:t>menyukai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yang </a:t>
            </a:r>
            <a:r>
              <a:rPr lang="en-US" dirty="0" err="1"/>
              <a:t>menantang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sasaran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dicapai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i="1" dirty="0"/>
              <a:t>feedback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Affiliation (</a:t>
            </a:r>
            <a:r>
              <a:rPr lang="en-US" sz="2200" b="1" i="1" dirty="0" err="1">
                <a:solidFill>
                  <a:srgbClr val="C00000"/>
                </a:solidFill>
                <a:ea typeface="+mn-ea"/>
                <a:cs typeface="+mn-cs"/>
              </a:rPr>
              <a:t>nAff</a:t>
            </a: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)</a:t>
            </a:r>
            <a:r>
              <a:rPr lang="en-US" dirty="0"/>
              <a:t>:  Orang </a:t>
            </a:r>
            <a:r>
              <a:rPr lang="en-US" dirty="0" err="1"/>
              <a:t>menginginkan</a:t>
            </a:r>
            <a:r>
              <a:rPr lang="en-US" dirty="0"/>
              <a:t> </a:t>
            </a:r>
            <a:r>
              <a:rPr lang="en-US" dirty="0" err="1"/>
              <a:t>realsi</a:t>
            </a:r>
            <a:r>
              <a:rPr lang="en-US" dirty="0"/>
              <a:t> yang </a:t>
            </a:r>
            <a:r>
              <a:rPr lang="en-US" dirty="0" err="1"/>
              <a:t>harmonis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orang lain,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kooperatif</a:t>
            </a:r>
            <a:endParaRPr lang="en-US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Power (</a:t>
            </a:r>
            <a:r>
              <a:rPr lang="en-US" sz="2200" b="1" i="1" dirty="0" err="1">
                <a:solidFill>
                  <a:srgbClr val="C00000"/>
                </a:solidFill>
                <a:ea typeface="+mn-ea"/>
                <a:cs typeface="+mn-cs"/>
              </a:rPr>
              <a:t>nPow</a:t>
            </a: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)</a:t>
            </a:r>
            <a:r>
              <a:rPr lang="en-US" dirty="0"/>
              <a:t>: Orang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 personal 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)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institusional</a:t>
            </a:r>
            <a:r>
              <a:rPr lang="en-US" dirty="0"/>
              <a:t> (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). </a:t>
            </a: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orang yang </a:t>
            </a:r>
            <a:r>
              <a:rPr lang="en-US" dirty="0" err="1"/>
              <a:t>menginginkan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 </a:t>
            </a:r>
            <a:r>
              <a:rPr lang="en-US" dirty="0" err="1"/>
              <a:t>institusional</a:t>
            </a:r>
            <a:r>
              <a:rPr lang="en-US" dirty="0"/>
              <a:t>.</a:t>
            </a:r>
          </a:p>
        </p:txBody>
      </p:sp>
      <p:sp>
        <p:nvSpPr>
          <p:cNvPr id="43012" name="Slide Number Placeholder 4">
            <a:extLst>
              <a:ext uri="{FF2B5EF4-FFF2-40B4-BE49-F238E27FC236}">
                <a16:creationId xmlns:a16="http://schemas.microsoft.com/office/drawing/2014/main" id="{E223943D-D0D7-4511-ADC8-A03A0EFE9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580127-94B3-4409-9C29-B66168973E0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5F8B8E10-6CF2-4F40-AC94-8413079EA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McGregor’s Theory X and Theory Y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469D3435-AAFC-4C6E-B83A-F02F8F3C9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Douglas McGregor </a:t>
            </a:r>
            <a:r>
              <a:rPr lang="en-US" dirty="0" err="1"/>
              <a:t>mempopulerkan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SDM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di </a:t>
            </a:r>
            <a:r>
              <a:rPr lang="en-US" dirty="0" err="1"/>
              <a:t>tahun</a:t>
            </a:r>
            <a:r>
              <a:rPr lang="en-US" dirty="0"/>
              <a:t> 1960-an.</a:t>
            </a:r>
          </a:p>
          <a:p>
            <a:pPr lvl="1" eaLnBrk="1" hangingPunct="1">
              <a:defRPr/>
            </a:pPr>
            <a:r>
              <a:rPr lang="en-US" sz="2200" b="1" i="1" dirty="0" err="1">
                <a:solidFill>
                  <a:srgbClr val="C00000"/>
                </a:solidFill>
                <a:ea typeface="+mn-ea"/>
                <a:cs typeface="+mn-cs"/>
              </a:rPr>
              <a:t>Teori</a:t>
            </a: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 X</a:t>
            </a:r>
            <a:r>
              <a:rPr lang="en-US" dirty="0"/>
              <a:t>: </a:t>
            </a:r>
            <a:r>
              <a:rPr lang="en-US" dirty="0" err="1"/>
              <a:t>mengasumsikan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suka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kuasa</a:t>
            </a:r>
            <a:r>
              <a:rPr lang="en-US" dirty="0"/>
              <a:t>, </a:t>
            </a:r>
            <a:r>
              <a:rPr lang="en-US" dirty="0" err="1"/>
              <a:t>ancaman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agar </a:t>
            </a: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sasaran</a:t>
            </a:r>
            <a:endParaRPr lang="en-US" dirty="0"/>
          </a:p>
          <a:p>
            <a:pPr lvl="1" eaLnBrk="1" hangingPunct="1">
              <a:defRPr/>
            </a:pPr>
            <a:r>
              <a:rPr lang="en-US" sz="2200" b="1" i="1" dirty="0" err="1">
                <a:solidFill>
                  <a:srgbClr val="C00000"/>
                </a:solidFill>
                <a:ea typeface="+mn-ea"/>
                <a:cs typeface="+mn-cs"/>
              </a:rPr>
              <a:t>Teori</a:t>
            </a: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 Y</a:t>
            </a:r>
            <a:r>
              <a:rPr lang="en-US" dirty="0"/>
              <a:t>: </a:t>
            </a:r>
            <a:r>
              <a:rPr lang="en-US" dirty="0" err="1"/>
              <a:t>mengasumsikan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/>
              <a:t>menganggap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sealami</a:t>
            </a:r>
            <a:r>
              <a:rPr lang="en-US" dirty="0"/>
              <a:t> </a:t>
            </a:r>
            <a:r>
              <a:rPr lang="en-US" dirty="0" err="1"/>
              <a:t>bermain</a:t>
            </a:r>
            <a:r>
              <a:rPr lang="en-US" dirty="0"/>
              <a:t>/ </a:t>
            </a:r>
            <a:r>
              <a:rPr lang="en-US" dirty="0" err="1"/>
              <a:t>istirahat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menikmati</a:t>
            </a:r>
            <a:r>
              <a:rPr lang="en-US" dirty="0"/>
              <a:t> </a:t>
            </a: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aktualisasi</a:t>
            </a:r>
            <a:r>
              <a:rPr lang="en-US" dirty="0"/>
              <a:t> </a:t>
            </a:r>
            <a:r>
              <a:rPr lang="en-US" dirty="0" err="1"/>
              <a:t>diri</a:t>
            </a:r>
            <a:endParaRPr lang="en-US" dirty="0"/>
          </a:p>
          <a:p>
            <a:pPr lvl="1" eaLnBrk="1" hangingPunct="1">
              <a:defRPr/>
            </a:pPr>
            <a:r>
              <a:rPr lang="en-US" sz="2200" b="1" i="1" dirty="0" err="1">
                <a:solidFill>
                  <a:srgbClr val="C00000"/>
                </a:solidFill>
                <a:ea typeface="+mn-ea"/>
                <a:cs typeface="+mn-cs"/>
              </a:rPr>
              <a:t>Teori</a:t>
            </a:r>
            <a:r>
              <a:rPr lang="en-US" sz="2200" b="1" i="1" dirty="0">
                <a:solidFill>
                  <a:srgbClr val="C00000"/>
                </a:solidFill>
                <a:ea typeface="+mn-ea"/>
                <a:cs typeface="+mn-cs"/>
              </a:rPr>
              <a:t> Z</a:t>
            </a:r>
            <a:r>
              <a:rPr lang="en-US" dirty="0"/>
              <a:t>: </a:t>
            </a:r>
            <a:r>
              <a:rPr lang="en-US" dirty="0" err="1"/>
              <a:t>diperkenalkan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1981 </a:t>
            </a:r>
            <a:r>
              <a:rPr lang="en-US" dirty="0" err="1"/>
              <a:t>oleh</a:t>
            </a:r>
            <a:r>
              <a:rPr lang="en-US" dirty="0"/>
              <a:t> William </a:t>
            </a:r>
            <a:r>
              <a:rPr lang="en-US" dirty="0" err="1"/>
              <a:t>Ouchi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memotivasi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, </a:t>
            </a:r>
            <a:r>
              <a:rPr lang="en-US" dirty="0" err="1"/>
              <a:t>menekankan</a:t>
            </a:r>
            <a:r>
              <a:rPr lang="en-US" dirty="0"/>
              <a:t> </a:t>
            </a:r>
            <a:r>
              <a:rPr lang="en-US" dirty="0" err="1"/>
              <a:t>kepercayaan</a:t>
            </a:r>
            <a:r>
              <a:rPr lang="en-US" dirty="0"/>
              <a:t>, </a:t>
            </a:r>
            <a:r>
              <a:rPr lang="en-US" dirty="0" err="1"/>
              <a:t>kualitas</a:t>
            </a:r>
            <a:r>
              <a:rPr lang="en-US" dirty="0"/>
              <a:t>,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kolektif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budaya</a:t>
            </a:r>
            <a:endParaRPr lang="en-US" dirty="0"/>
          </a:p>
        </p:txBody>
      </p:sp>
      <p:sp>
        <p:nvSpPr>
          <p:cNvPr id="44036" name="Slide Number Placeholder 4">
            <a:extLst>
              <a:ext uri="{FF2B5EF4-FFF2-40B4-BE49-F238E27FC236}">
                <a16:creationId xmlns:a16="http://schemas.microsoft.com/office/drawing/2014/main" id="{7210ECBF-329D-4F08-8917-19734F249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DDBFA2-C325-4D68-9C7A-4F6D4C39D6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E087BDBD-4D70-4ABE-8DA4-EDA1640B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i="1"/>
              <a:t>Thamhain and Wilemon’s </a:t>
            </a:r>
            <a:br>
              <a:rPr lang="en-US" altLang="en-US" sz="3200" i="1"/>
            </a:br>
            <a:r>
              <a:rPr lang="en-US" altLang="en-US" sz="3200" i="1"/>
              <a:t>Ways to Have Influence on Projects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F084BFF8-9EC6-47D3-853F-D27BB056F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Authority</a:t>
            </a:r>
            <a:r>
              <a:rPr lang="en-US" altLang="en-US" sz="2000" i="1"/>
              <a:t>: </a:t>
            </a:r>
            <a:r>
              <a:rPr lang="en-US" altLang="en-US" sz="2000"/>
              <a:t>wewenang hirarkis untuk mengeluarkan perintah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Assignment</a:t>
            </a:r>
            <a:r>
              <a:rPr lang="en-US" altLang="en-US" sz="2000"/>
              <a:t>: kemampuan PM </a:t>
            </a:r>
            <a:r>
              <a:rPr lang="id-ID" altLang="en-US" sz="2000"/>
              <a:t>dlm</a:t>
            </a:r>
            <a:r>
              <a:rPr lang="en-US" altLang="en-US" sz="2000"/>
              <a:t> menentukan tugas anggota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Budget</a:t>
            </a:r>
            <a:r>
              <a:rPr lang="en-US" altLang="en-US" sz="2000"/>
              <a:t>: wewenang PM untuk mengelola dana yang tersedia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Promotion</a:t>
            </a:r>
            <a:r>
              <a:rPr lang="en-US" altLang="en-US" sz="2000"/>
              <a:t>: kemampuan untuk meningkatkan posisi anggota tim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Money</a:t>
            </a:r>
            <a:r>
              <a:rPr lang="en-US" altLang="en-US" sz="2000"/>
              <a:t>: wewenang untuk meningkatkan pendapatan anggota tim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Penalty</a:t>
            </a:r>
            <a:r>
              <a:rPr lang="en-US" altLang="en-US" sz="2000"/>
              <a:t>: wewenang PM untuk menjatuhkan hukuman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Work challenge</a:t>
            </a:r>
            <a:r>
              <a:rPr lang="en-US" altLang="en-US" sz="2000"/>
              <a:t>: kemampuan untuk memberikan pekerjaan yang menarik bagi anggota tim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Expertise</a:t>
            </a:r>
            <a:r>
              <a:rPr lang="en-US" altLang="en-US" sz="2000"/>
              <a:t>: pengetahuan khusus yang dimiliki PM yang penting bagi orang lain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b="1" i="1">
                <a:solidFill>
                  <a:srgbClr val="C00000"/>
                </a:solidFill>
              </a:rPr>
              <a:t>Friendship</a:t>
            </a:r>
            <a:r>
              <a:rPr lang="en-US" altLang="en-US" sz="2000"/>
              <a:t>: kemampuan untuk membangun relasi personal dengan anggota tim</a:t>
            </a:r>
            <a:endParaRPr lang="en-US" altLang="en-US" sz="3200"/>
          </a:p>
        </p:txBody>
      </p:sp>
      <p:sp>
        <p:nvSpPr>
          <p:cNvPr id="45060" name="Slide Number Placeholder 4">
            <a:extLst>
              <a:ext uri="{FF2B5EF4-FFF2-40B4-BE49-F238E27FC236}">
                <a16:creationId xmlns:a16="http://schemas.microsoft.com/office/drawing/2014/main" id="{5B4925DB-3411-4630-A3B5-15B7F0744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CAAD4D-7DF6-47CC-96F2-F1389EF8D01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47C26069-64FE-437F-B8CD-01C56020D2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i="1"/>
              <a:t>Improving Effectiveness - Covey’s 7 Habits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BA9FBB5-43D6-4141-8E14-16D2CE3146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Manajer proyek dapat menerapkan </a:t>
            </a:r>
            <a:r>
              <a:rPr lang="en-US" altLang="en-US" i="1"/>
              <a:t>Covey’s 7 habits</a:t>
            </a:r>
            <a:r>
              <a:rPr lang="en-US" altLang="en-US"/>
              <a:t> untuk meningkatkan efektivitas proyek: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/>
              <a:t>Be proactive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/>
              <a:t>Begin with the end in mind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/>
              <a:t>Put first things first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/>
              <a:t>Think win/win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/>
              <a:t>Seek first to understand, then to be understood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/>
              <a:t>Synergize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/>
              <a:t>Sharpen the saw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46084" name="Footer Placeholder 3">
            <a:extLst>
              <a:ext uri="{FF2B5EF4-FFF2-40B4-BE49-F238E27FC236}">
                <a16:creationId xmlns:a16="http://schemas.microsoft.com/office/drawing/2014/main" id="{E4EB7550-6806-4B0D-89A2-8D7F7EB5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 3773 MPTI-SDM-IMD</a:t>
            </a:r>
          </a:p>
        </p:txBody>
      </p:sp>
      <p:sp>
        <p:nvSpPr>
          <p:cNvPr id="46085" name="Slide Number Placeholder 4">
            <a:extLst>
              <a:ext uri="{FF2B5EF4-FFF2-40B4-BE49-F238E27FC236}">
                <a16:creationId xmlns:a16="http://schemas.microsoft.com/office/drawing/2014/main" id="{D591FA37-FBD3-4EF7-B0A6-D2D74566E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EA164A-7E35-4049-ACF8-17467D2BF45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E3C725-2BA2-400A-AB0E-84D82B987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TERIMA KASIH</a:t>
            </a:r>
          </a:p>
        </p:txBody>
      </p:sp>
      <p:sp>
        <p:nvSpPr>
          <p:cNvPr id="47107" name="Text Placeholder 6">
            <a:extLst>
              <a:ext uri="{FF2B5EF4-FFF2-40B4-BE49-F238E27FC236}">
                <a16:creationId xmlns:a16="http://schemas.microsoft.com/office/drawing/2014/main" id="{01E6AD53-4FED-4769-B123-C30B29339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d-ID" altLang="en-US"/>
          </a:p>
        </p:txBody>
      </p:sp>
      <p:sp>
        <p:nvSpPr>
          <p:cNvPr id="47108" name="Footer Placeholder 3">
            <a:extLst>
              <a:ext uri="{FF2B5EF4-FFF2-40B4-BE49-F238E27FC236}">
                <a16:creationId xmlns:a16="http://schemas.microsoft.com/office/drawing/2014/main" id="{DC36F6D1-0D59-447C-88D8-F456ABCD6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PI 3163 MPTI-D3-IMD</a:t>
            </a:r>
          </a:p>
        </p:txBody>
      </p:sp>
      <p:sp>
        <p:nvSpPr>
          <p:cNvPr id="47109" name="Slide Number Placeholder 4">
            <a:extLst>
              <a:ext uri="{FF2B5EF4-FFF2-40B4-BE49-F238E27FC236}">
                <a16:creationId xmlns:a16="http://schemas.microsoft.com/office/drawing/2014/main" id="{BA975E7F-5DA7-4E33-A0D7-B59FAB9AE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D3163E-AD75-48EB-B694-3D0F852F2BC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oiceoftheCustomerIII">
  <a:themeElements>
    <a:clrScheme name="VoiceoftheCustomerII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oiceoftheCustomerII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oiceoftheCustomerII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iceoftheCustomerII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iceoftheCustomerII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iceoftheCustomerII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iceoftheCustomerII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iceoftheCustomerII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iceoftheCustomerII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iceoftheCustomerII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iceoftheCustomerII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iceoftheCustomerII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iceoftheCustomerII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iceoftheCustomerII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2A82685FF58741A4B96C7E3219639F" ma:contentTypeVersion="5" ma:contentTypeDescription="Create a new document." ma:contentTypeScope="" ma:versionID="35117115aa8e9a8993eb8244a0e7075a">
  <xsd:schema xmlns:xsd="http://www.w3.org/2001/XMLSchema" xmlns:xs="http://www.w3.org/2001/XMLSchema" xmlns:p="http://schemas.microsoft.com/office/2006/metadata/properties" xmlns:ns2="a07d1aa1-56de-4331-8b09-1568abbfc6ee" targetNamespace="http://schemas.microsoft.com/office/2006/metadata/properties" ma:root="true" ma:fieldsID="658e02ff9a07476404b6e525579dd72b" ns2:_="">
    <xsd:import namespace="a07d1aa1-56de-4331-8b09-1568abbfc6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7d1aa1-56de-4331-8b09-1568abbfc6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175030-27A4-4A52-9A16-7254293EC2CD}"/>
</file>

<file path=customXml/itemProps2.xml><?xml version="1.0" encoding="utf-8"?>
<ds:datastoreItem xmlns:ds="http://schemas.openxmlformats.org/officeDocument/2006/customXml" ds:itemID="{3414E338-23CC-4509-9DE8-5ABDA999C052}"/>
</file>

<file path=customXml/itemProps3.xml><?xml version="1.0" encoding="utf-8"?>
<ds:datastoreItem xmlns:ds="http://schemas.openxmlformats.org/officeDocument/2006/customXml" ds:itemID="{BF9DADAC-A392-4673-B3A7-8D26AC9D66CB}"/>
</file>

<file path=docProps/app.xml><?xml version="1.0" encoding="utf-8"?>
<Properties xmlns="http://schemas.openxmlformats.org/officeDocument/2006/extended-properties" xmlns:vt="http://schemas.openxmlformats.org/officeDocument/2006/docPropsVTypes">
  <Template>Voice of the Customer III</Template>
  <TotalTime>3326</TotalTime>
  <Words>1255</Words>
  <Application>Microsoft Office PowerPoint</Application>
  <PresentationFormat>On-screen Show (4:3)</PresentationFormat>
  <Paragraphs>223</Paragraphs>
  <Slides>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Wingdings</vt:lpstr>
      <vt:lpstr>VoiceoftheCustomerIII</vt:lpstr>
      <vt:lpstr>Manajemen Sumber Daya Manusia</vt:lpstr>
      <vt:lpstr>Review Questions</vt:lpstr>
      <vt:lpstr>Tujuan Paparan </vt:lpstr>
      <vt:lpstr>Definisi Manajemen SDM</vt:lpstr>
      <vt:lpstr>Tahapan Manajemen SDM</vt:lpstr>
      <vt:lpstr>Tinjauan Umum Manajemen SDM</vt:lpstr>
      <vt:lpstr>Perencanaan SDM </vt:lpstr>
      <vt:lpstr>Roles &amp; Responsibilities</vt:lpstr>
      <vt:lpstr>Project Organization Charts</vt:lpstr>
      <vt:lpstr>Work Definition &amp; Assignment Process</vt:lpstr>
      <vt:lpstr>OBS &amp; RAM</vt:lpstr>
      <vt:lpstr>RAM berkaitan Stakeholders</vt:lpstr>
      <vt:lpstr>Staffing Management Plan</vt:lpstr>
      <vt:lpstr>Contoh Resource Histogram</vt:lpstr>
      <vt:lpstr>Summary</vt:lpstr>
      <vt:lpstr>Akuisisi Tim Proyek</vt:lpstr>
      <vt:lpstr>Resource Loading &amp; Leveling</vt:lpstr>
      <vt:lpstr>Sample Histogram Showing an Overallocated Individual</vt:lpstr>
      <vt:lpstr>Resource Leveling</vt:lpstr>
      <vt:lpstr>Contoh Resource Leveling</vt:lpstr>
      <vt:lpstr>Membangun Tim Proyek </vt:lpstr>
      <vt:lpstr>Meyers-Briggs Type Indicator (MBTI)</vt:lpstr>
      <vt:lpstr>Dimensi Psikologi MBTI</vt:lpstr>
      <vt:lpstr>Social Styles Profile</vt:lpstr>
      <vt:lpstr>Relasi MBTI, Social Style &amp; Tim Proyek TI</vt:lpstr>
      <vt:lpstr>Team Performance Assessment</vt:lpstr>
      <vt:lpstr>Cara Mengelola Tim Proyek</vt:lpstr>
      <vt:lpstr>Nasihat Umum Bagi Sebuah Tim</vt:lpstr>
      <vt:lpstr>Penggunaan Software  untuk Manajemen SDM</vt:lpstr>
      <vt:lpstr>Resource Usage View from Microsoft Project</vt:lpstr>
      <vt:lpstr>Resource Usage Report from Microsoft Project</vt:lpstr>
      <vt:lpstr>Project Resource Management Involves Much More Than Using Software</vt:lpstr>
      <vt:lpstr>Kunci Mengelola SDM</vt:lpstr>
      <vt:lpstr>Herzberg’s Motivational and Hygiene Factors</vt:lpstr>
      <vt:lpstr>McClelland’s Acquired-Needs Theory</vt:lpstr>
      <vt:lpstr>McGregor’s Theory X and Theory Y</vt:lpstr>
      <vt:lpstr>Thamhain and Wilemon’s  Ways to Have Influence on Projects</vt:lpstr>
      <vt:lpstr>Improving Effectiveness - Covey’s 7 Habits</vt:lpstr>
      <vt:lpstr>TERIMA KASIH</vt:lpstr>
    </vt:vector>
  </TitlesOfParts>
  <Company>nbv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Sumber Daya Manusia</dc:title>
  <dc:creator>Imelda</dc:creator>
  <cp:lastModifiedBy>HETTI HIDAYATI</cp:lastModifiedBy>
  <cp:revision>59</cp:revision>
  <dcterms:created xsi:type="dcterms:W3CDTF">2009-11-05T03:30:13Z</dcterms:created>
  <dcterms:modified xsi:type="dcterms:W3CDTF">2018-12-26T01:29:28Z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0x010100E32A82685FF58741A4B96C7E3219639F</vt:lpwstr>
  </property>
</Properties>
</file>