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7"/>
  </p:notesMasterIdLst>
  <p:sldIdLst>
    <p:sldId id="256" r:id="rId2"/>
    <p:sldId id="285" r:id="rId3"/>
    <p:sldId id="284" r:id="rId4"/>
    <p:sldId id="257" r:id="rId5"/>
    <p:sldId id="258" r:id="rId6"/>
    <p:sldId id="259" r:id="rId7"/>
    <p:sldId id="261" r:id="rId8"/>
    <p:sldId id="276" r:id="rId9"/>
    <p:sldId id="263" r:id="rId10"/>
    <p:sldId id="277" r:id="rId11"/>
    <p:sldId id="278" r:id="rId12"/>
    <p:sldId id="279" r:id="rId13"/>
    <p:sldId id="264" r:id="rId14"/>
    <p:sldId id="280" r:id="rId15"/>
    <p:sldId id="266" r:id="rId16"/>
    <p:sldId id="267" r:id="rId17"/>
    <p:sldId id="268" r:id="rId18"/>
    <p:sldId id="269" r:id="rId19"/>
    <p:sldId id="282" r:id="rId20"/>
    <p:sldId id="270" r:id="rId21"/>
    <p:sldId id="271" r:id="rId22"/>
    <p:sldId id="273" r:id="rId23"/>
    <p:sldId id="274" r:id="rId24"/>
    <p:sldId id="275" r:id="rId25"/>
    <p:sldId id="260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806A876-0FC5-40D4-91FC-1890D6167D7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C1BD861-8053-4977-AB4F-5156089D0E5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3BE0EA9-AAD6-43EC-A1A5-36C10597FF5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24DEDD1A-67AD-4289-A85F-C5124F4ECE9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B92FBFE8-1B9F-471C-A135-5F4D70F5A55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8E9F6E9A-F66E-49F3-8721-459D90AD7A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C6E01B7-85B9-4CB6-82E2-90BBE90535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DEBCDB77-B093-4ED1-9FCF-3573DA01E8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5D6BBAAA-E392-48D6-8FED-80AC2F4EB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2A0FB474-45AD-4DAF-AAB6-5713A0166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BECC3E-CD36-4012-BCDE-4F0664DB8D44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03E61E02-9FD6-4951-9474-6FEC6CE5E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90D8A3FA-2CB6-4A0C-9595-E58DD81803DF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B3B0CF70-3D56-4221-87FA-A22E52508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8680D6D5-C412-4882-AD1D-27C3C8F5B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189993DB-1191-4ECE-BDB4-3D02929BB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7A10F01A-9864-4DE5-8608-5020C914D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3EC83973-8A1A-48B9-9CF3-741CF34C8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6FB020A5-A98E-4864-80C0-0914EA2C7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19217403-1FB1-46D6-BA88-77633E43E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2712CA35-7CAF-4FCB-87CF-E280CFDFC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9E26BFB1-863D-4691-86E4-0B8F5294B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524E5BF7-BF75-4704-BD78-7D38BF7EC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09594BF7-4C65-43DC-A089-C200215C6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A5803973-4D50-46E4-A78A-87DC2E141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85DFB48C-AD27-46E0-B32A-077AB19D6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2C2DB2AF-1CC9-49B2-BBA2-5C0ECD97C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AA563D09-1F03-4685-96B9-6BED60FE1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957E49AC-D79B-4DA1-A700-975B62EED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D4E9354A-B1C2-442B-9BA9-F88B74BC0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DE25B1A9-9C26-413E-9B85-2777296FA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E965642F-F000-44FA-9C3C-EC1589519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F01FAB83-1116-455C-8F68-5663823F2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8E07343C-1CC7-485A-B5EB-D3C15AEDB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7" name="Oval 30">
              <a:extLst>
                <a:ext uri="{FF2B5EF4-FFF2-40B4-BE49-F238E27FC236}">
                  <a16:creationId xmlns:a16="http://schemas.microsoft.com/office/drawing/2014/main" id="{9529069F-7DCE-49AC-9200-650278695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8" name="Oval 31">
              <a:extLst>
                <a:ext uri="{FF2B5EF4-FFF2-40B4-BE49-F238E27FC236}">
                  <a16:creationId xmlns:a16="http://schemas.microsoft.com/office/drawing/2014/main" id="{114A594C-B51D-4B50-ACC4-978EEB6D9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B39A3E5E-7DD9-4226-A690-081CD8297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0DFFA3B7-F61C-47C6-AA89-EE3A713AC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119A78A9-A594-416D-8764-49AB67E8B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342DBD45-882C-459D-8791-2B148DF05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D058F477-CEAD-43CA-AF05-09E44C600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id="{AB381F8A-99EB-4795-8773-65B3AB695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1F7EC472-AAEC-4850-83FC-2FE8E4314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F3ACA062-EA74-4141-B78A-CF4307717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37" name="Line 40">
            <a:extLst>
              <a:ext uri="{FF2B5EF4-FFF2-40B4-BE49-F238E27FC236}">
                <a16:creationId xmlns:a16="http://schemas.microsoft.com/office/drawing/2014/main" id="{A5552593-0689-4CD2-8CD0-459EA90E98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42E5CD8E-2A37-481D-976A-F41F4D20CB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1C4A9-C61B-4916-8704-B07EB8F21DA5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F0212425-0D7B-45EE-91A8-3CF9F9F229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4CB33EFC-9AA2-407C-9371-74B26E0EA6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45E7D-ACE1-4E61-8C44-AC18A47FAC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582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674E51-4BF5-4D3C-8C12-9077B7CA12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E7980-EFB6-4B6B-B8F7-C9ED3B0EABFF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077FA19-601A-4512-8285-FC70B18A65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CAFD5A8-5416-4A9B-8978-31344A2B26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26394-DE49-4DB0-8080-98C1B0C53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706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893BAD4-2920-4E8F-8802-CB210F189B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8F66E-B27D-4C80-AEED-7221CD6CAC5D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32AB99-E830-4152-AF83-081534E89E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5FBDFE5-A545-4573-98E6-3447C4D58A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7FF5D-1AA5-42E7-9946-0B41081D1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86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7F40C-2398-4B47-94CB-D3BFC2263D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190F4-EF0D-4111-95D6-0A0B4FFF06DB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335677-03AA-4072-AE2A-62D47A7439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4A37730-AD08-4C7C-87FC-8524D32A9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3211-C394-45BE-99C1-C4CCAFC1B3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16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64FBAD9-E5D3-451F-9D21-029D7FE08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2059E-AF56-43B8-81E3-1FF905265831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BA94541-168D-480B-A634-2DF8F17AB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6EF43A5-F9A3-456D-9EFB-76874A6FBC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580DE-9A5B-45E2-A50F-7BBF62F89C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49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4D14D9F-1B27-42B5-AC4A-4DBC1EA45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4AC5F-E24F-4EC6-8CB1-14C6E69A57EA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5CE609B-A452-4EE9-94FF-8A5C31738A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6C163F3-179F-4660-8E9F-F9270C8635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1B0AA-9E43-42A4-B871-466EC5E0A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31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DE62DA06-1D8D-4DDA-9FA3-CDD4F695C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F888E-C9FA-4601-A8D6-6B86E9D00444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1DC9D99-23F1-4F3D-9D29-CF002F9264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5167EA-EA2F-46FA-9696-491D7F2C5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C2BA-3A6B-42F2-8FD8-0715EFF65B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4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B4B44E-E847-4FBC-A400-BA080F8BD6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A9C93-7925-4576-9E77-B7F451831E3B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E41EFE-A134-4E73-AE01-F40A43D24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481C6F7-9C4E-4338-AD1B-4F9F28A954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F8389-E9B9-4973-8EAC-ECC9119A78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83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2ED801-2DE0-42C9-BD35-90A5CACDAE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68271-7B65-4CC0-AE14-81EE102E9B53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91A8A7-4919-45E8-8467-B348E02B4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4577D8F-A24E-42CE-921F-13FA9A03CF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1B5F2-F276-4183-8CD4-DCC5750A3A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25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5901828-A272-442E-ABFA-31571EDF8A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4A928-0E57-4E35-924A-A76B641A8189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36FB18-6A50-443A-93AE-098169710C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75F61D8-4C78-442D-A861-49B81B1BBF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07E73-9C53-485B-A7FA-9AFC62B21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99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6CDFAA-1B96-4F2E-8B7A-ED0CD45956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47779-375C-4F4A-A8E8-B3AEE8B2F8FA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91ABC12-201B-43E8-9F49-C34E4B0E88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960FEEC-EC39-45EC-B895-858234B6A6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89DA3-A36B-4766-A2F1-438BF8014E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925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DCFBB04-4A7D-4F63-904C-2EA1CF6D6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775A0-8614-4D08-BEFC-0E0CE46AAC59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B2F0560-6D83-49B7-8137-1AEB027B6D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F4F1AA9-2D37-4815-9C00-F231C6B20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9A0B5-B9C9-4541-8ACD-D50CF729A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15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A96BD1D8-3A52-4617-9E39-F69830C8D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9066DD-053E-4464-8BD8-5895F9046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5A5B7CA-705E-4BBD-AB3F-1255FBBA69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4E09279D-CFD6-4261-8BBD-9568550911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fld id="{53CFB23F-282F-4478-BEFD-FB272543860F}" type="datetime1">
              <a:rPr lang="en-US"/>
              <a:pPr>
                <a:defRPr/>
              </a:pPr>
              <a:t>12/25/2018</a:t>
            </a:fld>
            <a:endParaRPr lang="en-US" altLang="en-US"/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70855934-2E60-4EAE-8A95-152A1A6C83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EBDD157A-6BBD-4E46-B395-839A5ACB91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56E26CC4-6AFA-43C8-862C-487A4790CE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D2F60755-E808-4286-8C68-00C901C23B1C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318284F8-3513-4030-9CC8-E94165A77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818FD914-2ED3-4B61-A4F7-0456FE25F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8A6F2456-72BA-497A-AAFD-822BCDF75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6143B1B1-5521-4A40-B958-11D1E6AFE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1B35090E-BE62-4942-A0F6-78351CC61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A48C1E55-4293-4589-A9BC-A220C56B1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9E77C0A9-AA32-4B0A-9B1D-8B9BCBE99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1A125B00-D77B-4131-A2D6-EF442AFFB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00302D56-6D6D-47DD-A814-23296EBB9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DD331973-D371-4B23-9A01-8242FD6D9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FB973403-8480-4A50-A75D-BC007A424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EEF32AAE-AD8E-4F63-89B6-A68288236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1DA7476-157A-48BD-A3DD-5A3B45820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C083FCCC-BFD5-4571-B1A2-BD19DC536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F8C774F4-8D20-4AA0-AAA1-EC228A931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74FDAEE2-2BE4-4173-829B-48D11EDFE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FD53295A-208C-4C73-8E42-CD06C8751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F79B4CFE-A893-46B2-BB39-5BFA37722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6A686B81-721B-4F1B-BECC-8A4C80718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D16C9C22-A5B7-4B9E-8F3F-896E47D2A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03C890CD-D76F-4F8D-81B2-C30701C42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8CC9E058-F45A-432C-B2CE-C6E796055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7B9EDA7F-88E2-4B97-AE17-E5DD6A26C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F5E8D3E2-31A9-4B68-8298-B19525F3B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9C90BF87-FFD4-412D-93E2-9560D09FA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B07F7B18-B903-4FA6-AE85-A37C9680F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24965DE6-2552-49CC-983A-9DDF43798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E6C7A5F5-2F1C-4C30-BB67-36F3B5DDF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2A7B7338-C030-4633-BB2E-F3884280A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A1DD3B6B-FFC6-4D51-8DF9-FBEFA9E82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1C905DC5-34EA-43D7-9A13-688D05642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id="{884774EB-BE47-436F-A552-1BCEC229BAA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356B8A-DD38-487F-B469-E352269F5824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12/26/2018</a:t>
            </a:fld>
            <a:endParaRPr lang="en-US" altLang="en-US" sz="1000"/>
          </a:p>
        </p:txBody>
      </p:sp>
      <p:sp>
        <p:nvSpPr>
          <p:cNvPr id="4099" name="Rectangle 7">
            <a:extLst>
              <a:ext uri="{FF2B5EF4-FFF2-40B4-BE49-F238E27FC236}">
                <a16:creationId xmlns:a16="http://schemas.microsoft.com/office/drawing/2014/main" id="{588D426C-85EC-4EBE-A80D-830BBBA8A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9FD02A-FBC4-4987-BB57-7716A517008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000"/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DCFFE803-C95E-4392-B2D5-F70B8944B2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Manajemen Biaya Proyek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EFDAC4A-DD60-4361-9F46-B3812A32F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215" y="5057336"/>
            <a:ext cx="4267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US" altLang="id-ID" kern="0" dirty="0">
              <a:latin typeface="Century Gothic" panose="020B0502020202020204" pitchFamily="34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D3 Teknik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Informatika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Fakultas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Terapan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Telkom University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676A41-AC47-481D-8B10-CF033EF4E56E}"/>
              </a:ext>
            </a:extLst>
          </p:cNvPr>
          <p:cNvSpPr/>
          <p:nvPr/>
        </p:nvSpPr>
        <p:spPr>
          <a:xfrm>
            <a:off x="3693918" y="3076809"/>
            <a:ext cx="4284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d-ID" sz="1800" b="1" dirty="0">
                <a:latin typeface="Century Gothic" panose="020B0502020202020204" pitchFamily="34" charset="0"/>
              </a:rPr>
              <a:t>DPH3E3 </a:t>
            </a:r>
            <a:br>
              <a:rPr lang="en-US" altLang="id-ID" sz="1800" b="1" dirty="0">
                <a:latin typeface="Century Gothic" panose="020B0502020202020204" pitchFamily="34" charset="0"/>
              </a:rPr>
            </a:br>
            <a:r>
              <a:rPr lang="en-US" altLang="id-ID" sz="1800" b="1" dirty="0" err="1">
                <a:latin typeface="Century Gothic" panose="020B0502020202020204" pitchFamily="34" charset="0"/>
              </a:rPr>
              <a:t>Manajemen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Proyek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Teknologi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Informasi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2AC3707-4E58-4235-BF5D-BDE62F88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9 Area Pengetahuan Manajemen Proyek (1)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795D9D0-4CB8-46FB-B16B-CCAE3C37F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altLang="en-US"/>
          </a:p>
        </p:txBody>
      </p:sp>
      <p:pic>
        <p:nvPicPr>
          <p:cNvPr id="6148" name="Content Placeholder 3" descr="o_pm9.jpg">
            <a:extLst>
              <a:ext uri="{FF2B5EF4-FFF2-40B4-BE49-F238E27FC236}">
                <a16:creationId xmlns:a16="http://schemas.microsoft.com/office/drawing/2014/main" id="{BB25F1EE-E976-4F1B-8D74-12B7BD3BD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53" y="1719263"/>
            <a:ext cx="8557093" cy="452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Date Placeholder 1">
            <a:extLst>
              <a:ext uri="{FF2B5EF4-FFF2-40B4-BE49-F238E27FC236}">
                <a16:creationId xmlns:a16="http://schemas.microsoft.com/office/drawing/2014/main" id="{C65FA76D-7908-4BC4-91E4-36FFF46EF1E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5A0237B-0D15-4710-BA8E-C2D1A1715C27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6150" name="Slide Number Placeholder 2">
            <a:extLst>
              <a:ext uri="{FF2B5EF4-FFF2-40B4-BE49-F238E27FC236}">
                <a16:creationId xmlns:a16="http://schemas.microsoft.com/office/drawing/2014/main" id="{AACB0D9B-D978-4A66-97B2-9B61FBD75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9F1592-83A1-4E21-A3AD-C463F46338F8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0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BEEC406-8BD7-407F-B781-F6FD92A2B1F1}"/>
              </a:ext>
            </a:extLst>
          </p:cNvPr>
          <p:cNvSpPr/>
          <p:nvPr/>
        </p:nvSpPr>
        <p:spPr>
          <a:xfrm>
            <a:off x="3124200" y="3374231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DF64924-33B3-4293-AEDC-C5F164650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Tujuan Paparan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1F618630-B286-41EB-B26D-42C1E5125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Memahami</a:t>
            </a:r>
            <a:r>
              <a:rPr lang="en-US" altLang="en-US" dirty="0"/>
              <a:t> </a:t>
            </a:r>
            <a:r>
              <a:rPr lang="en-US" altLang="en-US" dirty="0" err="1"/>
              <a:t>tahapan-tahapan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 </a:t>
            </a:r>
            <a:r>
              <a:rPr lang="en-US" altLang="en-US" dirty="0" err="1"/>
              <a:t>Biaya</a:t>
            </a:r>
            <a:r>
              <a:rPr lang="en-US" altLang="en-US" dirty="0"/>
              <a:t> </a:t>
            </a:r>
            <a:r>
              <a:rPr lang="en-US" altLang="en-US" dirty="0" err="1"/>
              <a:t>Proyek</a:t>
            </a:r>
            <a:r>
              <a:rPr lang="en-US" altLang="en-US" dirty="0"/>
              <a:t> </a:t>
            </a:r>
            <a:r>
              <a:rPr lang="en-US" altLang="en-US" dirty="0" err="1"/>
              <a:t>Teknologi</a:t>
            </a:r>
            <a:r>
              <a:rPr lang="en-US" altLang="en-US" dirty="0"/>
              <a:t> </a:t>
            </a:r>
            <a:r>
              <a:rPr lang="en-US" altLang="en-US" dirty="0" err="1"/>
              <a:t>Informasi</a:t>
            </a:r>
            <a:endParaRPr lang="en-US" altLang="en-US" dirty="0"/>
          </a:p>
          <a:p>
            <a:r>
              <a:rPr lang="en-US" altLang="en-US" dirty="0" err="1"/>
              <a:t>Memahami</a:t>
            </a:r>
            <a:r>
              <a:rPr lang="en-US" altLang="en-US" dirty="0"/>
              <a:t> </a:t>
            </a:r>
            <a:r>
              <a:rPr lang="en-US" altLang="en-US" dirty="0" err="1"/>
              <a:t>perbedaan</a:t>
            </a:r>
            <a:r>
              <a:rPr lang="en-US" altLang="en-US" dirty="0"/>
              <a:t> </a:t>
            </a:r>
            <a:r>
              <a:rPr lang="en-US" altLang="en-US" i="1" dirty="0"/>
              <a:t>Cost Estimation </a:t>
            </a:r>
            <a:r>
              <a:rPr lang="en-US" altLang="en-US" dirty="0"/>
              <a:t>dan </a:t>
            </a:r>
            <a:r>
              <a:rPr lang="en-US" altLang="en-US" i="1" dirty="0"/>
              <a:t>Cost Budgeting</a:t>
            </a:r>
            <a:r>
              <a:rPr lang="en-US" altLang="en-US" dirty="0"/>
              <a:t>, </a:t>
            </a:r>
            <a:r>
              <a:rPr lang="en-US" altLang="en-US" dirty="0" err="1"/>
              <a:t>serta</a:t>
            </a:r>
            <a:r>
              <a:rPr lang="en-US" altLang="en-US" dirty="0"/>
              <a:t> </a:t>
            </a:r>
            <a:r>
              <a:rPr lang="en-US" altLang="en-US" dirty="0" err="1"/>
              <a:t>keterkaitannya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WBS</a:t>
            </a:r>
          </a:p>
          <a:p>
            <a:r>
              <a:rPr lang="en-US" altLang="en-US" dirty="0" err="1"/>
              <a:t>Memahami</a:t>
            </a:r>
            <a:r>
              <a:rPr lang="en-US" altLang="en-US" dirty="0"/>
              <a:t> </a:t>
            </a:r>
            <a:r>
              <a:rPr lang="en-US" altLang="en-US" dirty="0" err="1"/>
              <a:t>penggunaan</a:t>
            </a:r>
            <a:r>
              <a:rPr lang="en-US" altLang="en-US" dirty="0"/>
              <a:t> </a:t>
            </a:r>
            <a:r>
              <a:rPr lang="en-US" altLang="en-US" i="1" dirty="0"/>
              <a:t>Cost Budgeting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kontrol</a:t>
            </a:r>
            <a:r>
              <a:rPr lang="en-US" altLang="en-US" dirty="0"/>
              <a:t> </a:t>
            </a:r>
            <a:r>
              <a:rPr lang="en-US" altLang="en-US" dirty="0" err="1"/>
              <a:t>biaya</a:t>
            </a:r>
            <a:endParaRPr lang="en-US" altLang="en-US" dirty="0"/>
          </a:p>
          <a:p>
            <a:r>
              <a:rPr lang="en-US" altLang="en-US" dirty="0" err="1"/>
              <a:t>Mengerti</a:t>
            </a:r>
            <a:r>
              <a:rPr lang="en-US" altLang="en-US" dirty="0"/>
              <a:t>  salah </a:t>
            </a:r>
            <a:r>
              <a:rPr lang="en-US" altLang="en-US" dirty="0" err="1"/>
              <a:t>satu</a:t>
            </a:r>
            <a:r>
              <a:rPr lang="en-US" altLang="en-US" dirty="0"/>
              <a:t> tools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 </a:t>
            </a:r>
            <a:r>
              <a:rPr lang="en-US" altLang="en-US" dirty="0" err="1"/>
              <a:t>Biaya</a:t>
            </a:r>
            <a:r>
              <a:rPr lang="en-US" altLang="en-US" dirty="0"/>
              <a:t>, </a:t>
            </a:r>
            <a:r>
              <a:rPr lang="en-US" altLang="en-US" dirty="0" err="1"/>
              <a:t>yaitu</a:t>
            </a:r>
            <a:r>
              <a:rPr lang="en-US" altLang="en-US" dirty="0"/>
              <a:t> </a:t>
            </a:r>
            <a:r>
              <a:rPr lang="en-US" altLang="en-US" i="1" dirty="0"/>
              <a:t>Earned Value Management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5124" name="Date Placeholder 3">
            <a:extLst>
              <a:ext uri="{FF2B5EF4-FFF2-40B4-BE49-F238E27FC236}">
                <a16:creationId xmlns:a16="http://schemas.microsoft.com/office/drawing/2014/main" id="{A3D80547-9787-4809-AFA8-BAB7555896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B21A45-58AF-4925-9FF2-EA2A39D475A0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5125" name="Slide Number Placeholder 5">
            <a:extLst>
              <a:ext uri="{FF2B5EF4-FFF2-40B4-BE49-F238E27FC236}">
                <a16:creationId xmlns:a16="http://schemas.microsoft.com/office/drawing/2014/main" id="{53409364-443C-452D-8848-E5D9432F6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265541-3267-491E-B266-DFE97988F289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>
            <a:extLst>
              <a:ext uri="{FF2B5EF4-FFF2-40B4-BE49-F238E27FC236}">
                <a16:creationId xmlns:a16="http://schemas.microsoft.com/office/drawing/2014/main" id="{E7E01816-C279-40EE-BBD2-3AD3F5105B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AF746A-6A0B-454B-832A-C614CDC13B7C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3A504621-495F-4659-A30A-56D2AB17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E4E4DC-6B37-4300-9E58-BCFAC9C0ABE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00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FD010D67-D3BC-40AB-BFFC-13BDC1AF62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Definisi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4FB311FD-B5AA-4DBF-BE9D-66C48AEB7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/>
              <a:t>Biaya adalah semua sumber daya yang harus dikorbankan untuk mencapai tujuan spesifik atau untuk mendapat sesuatu sebagai gantinya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Biaya pada umumnya diukur dalam satuan keuangan seperti dollar, rupiah, dsb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Manajemen Biaya Proyek termasuk di dalamnya adalah proses yang dibutuhkan untuk menjamin bahwa proyek dapat diselesaikan sesuai dengan budget yang telah disepakati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>
            <a:extLst>
              <a:ext uri="{FF2B5EF4-FFF2-40B4-BE49-F238E27FC236}">
                <a16:creationId xmlns:a16="http://schemas.microsoft.com/office/drawing/2014/main" id="{27AEF480-4512-4B6D-8FCF-3E7528C9DA7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94CD89-17A9-4582-850E-615A38A9134A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83006DBA-2EBB-426A-AEF8-89D04632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9F8B1DC-F659-4170-B7CF-7F93AE75930A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000"/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DAE03C8B-D247-4CB6-8EC7-652E1D446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Tahapan Manajemen Biaya Proyek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C3C9A756-C7F8-4B02-82D1-41190CB05F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/>
              <a:t>Cost estimating: membuat sebuah estimasi dari biaya dan sumber daya yang dibutuhkan untuk menyelesaikan sebuah proyek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Cost budgeting: mengalokasikan semua estimasi biaya tersebut pada tiap paket kerja untuk membuat sebuah baseline, agar dapat diukur kinerjanya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Cost control: mengendalikan perubahan dana proyek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>
            <a:extLst>
              <a:ext uri="{FF2B5EF4-FFF2-40B4-BE49-F238E27FC236}">
                <a16:creationId xmlns:a16="http://schemas.microsoft.com/office/drawing/2014/main" id="{58591010-DA1B-42EA-B1CC-8602E2D87B6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CB95FF-03FB-4810-9AD9-1952942059E5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B4F05A24-3C9D-4E21-B816-DAB4366C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64BC44-8D30-46D6-B14B-DAB790861F1A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000"/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806D1FA8-67D8-4179-9BFB-387DAF7EC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Tinjauan Umum Manajemen Biaya Proyek</a:t>
            </a:r>
          </a:p>
        </p:txBody>
      </p:sp>
      <p:pic>
        <p:nvPicPr>
          <p:cNvPr id="10245" name="Picture 4">
            <a:extLst>
              <a:ext uri="{FF2B5EF4-FFF2-40B4-BE49-F238E27FC236}">
                <a16:creationId xmlns:a16="http://schemas.microsoft.com/office/drawing/2014/main" id="{D1B2323C-678E-4E3B-AA54-875900031477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"/>
            <a:ext cx="8763000" cy="647700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>
            <a:extLst>
              <a:ext uri="{FF2B5EF4-FFF2-40B4-BE49-F238E27FC236}">
                <a16:creationId xmlns:a16="http://schemas.microsoft.com/office/drawing/2014/main" id="{7DF068E2-89F4-4F93-B88D-E98A459693F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DECC8F-516D-4EC9-9B67-284117DF7F30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1267" name="Slide Number Placeholder 5">
            <a:extLst>
              <a:ext uri="{FF2B5EF4-FFF2-40B4-BE49-F238E27FC236}">
                <a16:creationId xmlns:a16="http://schemas.microsoft.com/office/drawing/2014/main" id="{7F2E2BB9-128B-400D-B18E-17D28EE2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0A98F7A-25EC-4EC3-A43C-BC411C2273E4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000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D2758277-283E-43E8-9A43-04E6D50E0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Estimating</a:t>
            </a: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6A934C34-2D70-4DAD-81FA-CCF35AAD1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Output penting dari tahapan ini adalah estimasi biaya</a:t>
            </a:r>
          </a:p>
          <a:p>
            <a:pPr eaLnBrk="1" hangingPunct="1"/>
            <a:r>
              <a:rPr lang="en-US" altLang="en-US"/>
              <a:t>Sangat penting membangun cost management plan yang menggambarkan bagaimana variansi biaya akan dikelola dalam proyek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5859296-0BAF-4D2A-8C0C-380D37AE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Tipe-tipe Estimasi Biaya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B84716C-7D18-4CA4-8C1F-7D970E4125DC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7543800" cy="448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975">
                <a:tc>
                  <a:txBody>
                    <a:bodyPr/>
                    <a:lstStyle/>
                    <a:p>
                      <a:r>
                        <a:rPr lang="en-US" sz="1800" dirty="0" err="1"/>
                        <a:t>Tipe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Estimasi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Kapan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Dilakukan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Mengapa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Dilakukan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Akurasi</a:t>
                      </a:r>
                      <a:endParaRPr lang="en-US" sz="1800" dirty="0"/>
                    </a:p>
                  </a:txBody>
                  <a:tcPr marT="45698" marB="456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843">
                <a:tc>
                  <a:txBody>
                    <a:bodyPr/>
                    <a:lstStyle/>
                    <a:p>
                      <a:r>
                        <a:rPr lang="en-US" sz="1800" dirty="0"/>
                        <a:t>ROM (Rough of Magnitude)</a:t>
                      </a:r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3-5 </a:t>
                      </a:r>
                      <a:r>
                        <a:rPr lang="en-US" sz="1800" dirty="0" err="1"/>
                        <a:t>tahun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sebelum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proyek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dikerjakan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memberikan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estimasi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biaya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dalam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rangka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seleksi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proyek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-25% </a:t>
                      </a:r>
                      <a:r>
                        <a:rPr lang="en-US" sz="1800" baseline="0" dirty="0"/>
                        <a:t> -- +75%</a:t>
                      </a:r>
                      <a:endParaRPr lang="en-US" sz="1800" dirty="0"/>
                    </a:p>
                  </a:txBody>
                  <a:tcPr marT="45698" marB="456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554">
                <a:tc>
                  <a:txBody>
                    <a:bodyPr/>
                    <a:lstStyle/>
                    <a:p>
                      <a:r>
                        <a:rPr lang="en-US" sz="1800" dirty="0"/>
                        <a:t>Budgetary</a:t>
                      </a:r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1-2 </a:t>
                      </a:r>
                      <a:r>
                        <a:rPr lang="en-US" sz="1800" dirty="0" err="1"/>
                        <a:t>tahun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sebelum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proyek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dilakukan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Untuk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mengestimasi</a:t>
                      </a:r>
                      <a:r>
                        <a:rPr lang="en-US" sz="1800" baseline="0" dirty="0"/>
                        <a:t> budget </a:t>
                      </a:r>
                      <a:r>
                        <a:rPr lang="en-US" sz="1800" baseline="0" dirty="0" err="1"/>
                        <a:t>organisasi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-10% -- +25%</a:t>
                      </a:r>
                    </a:p>
                  </a:txBody>
                  <a:tcPr marT="45698" marB="4569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554">
                <a:tc>
                  <a:txBody>
                    <a:bodyPr/>
                    <a:lstStyle/>
                    <a:p>
                      <a:r>
                        <a:rPr lang="en-US" sz="1800" dirty="0"/>
                        <a:t>Definitive</a:t>
                      </a:r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0-1 </a:t>
                      </a:r>
                      <a:r>
                        <a:rPr lang="en-US" sz="1800" dirty="0" err="1"/>
                        <a:t>tahun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sebelum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proyek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dilakukan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mengestimasi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biaya</a:t>
                      </a:r>
                      <a:r>
                        <a:rPr lang="en-US" sz="1800" baseline="0" dirty="0"/>
                        <a:t> detail </a:t>
                      </a:r>
                      <a:r>
                        <a:rPr lang="en-US" sz="1800" baseline="0" dirty="0" err="1"/>
                        <a:t>sebuah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proyek</a:t>
                      </a:r>
                      <a:endParaRPr lang="en-US" sz="1800" dirty="0"/>
                    </a:p>
                  </a:txBody>
                  <a:tcPr marT="45698" marB="45698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-5 % -- +10%</a:t>
                      </a:r>
                    </a:p>
                  </a:txBody>
                  <a:tcPr marT="45698" marB="4569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18" name="Date Placeholder 4">
            <a:extLst>
              <a:ext uri="{FF2B5EF4-FFF2-40B4-BE49-F238E27FC236}">
                <a16:creationId xmlns:a16="http://schemas.microsoft.com/office/drawing/2014/main" id="{2F3D9F48-4F70-47C7-9CB7-98E6D2C0561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0DC57F-EEF9-4266-8731-54BD451110D1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2319" name="Slide Number Placeholder 6">
            <a:extLst>
              <a:ext uri="{FF2B5EF4-FFF2-40B4-BE49-F238E27FC236}">
                <a16:creationId xmlns:a16="http://schemas.microsoft.com/office/drawing/2014/main" id="{AC04FCD8-D31A-4FB4-A7E3-37016721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302124-8769-4B55-ACED-2F402FBCD4B9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>
            <a:extLst>
              <a:ext uri="{FF2B5EF4-FFF2-40B4-BE49-F238E27FC236}">
                <a16:creationId xmlns:a16="http://schemas.microsoft.com/office/drawing/2014/main" id="{6627B99F-E6AF-4582-8E3C-F8D9B1BF5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220221-9CC8-40D7-91B2-655F4ABA1567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3315" name="Slide Number Placeholder 5">
            <a:extLst>
              <a:ext uri="{FF2B5EF4-FFF2-40B4-BE49-F238E27FC236}">
                <a16:creationId xmlns:a16="http://schemas.microsoft.com/office/drawing/2014/main" id="{453161B9-651F-4FB0-9292-80660DF9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D5F01EC-2C73-4E94-9A3C-3D309985C57B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00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0E2375C7-ACEE-41CB-B479-90F2DF2C4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Masalah-masalah Utama dalam Estimasi Biaya Proyek IT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44FBEF3E-D210-470B-8C5B-0FEA1EE44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/>
              <a:t>Membuat estimasi untuk proyek perangkat lunak yang besar merupakan pekerjaan yang cukup besar, mengingat bahwa estimasi biaya dilakukan pada berbagai level proyek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Banyak orang melakukan estimasi dengan sedikit pengalaman akan pekerjaan yang berkaitan. Solusinya adalah cobalah untuk melakukan berbagai pelatihan dan mentoring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Setiap orang memiliki bias masing-masing akan estimasi. Solusinya berikan pertanyaan-pertanyaan kritis yang meyakinkan bahwa estimasi tidak bias.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Manajemen menginginkan sejumlah tawaran,bukan estimasi sebenarnya.  Manajer Proyek harus bisa bernegosiasi dengan sponsor proyek agar dapat membuat estimasi biaya yang realistis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538144D-7026-473F-BECA-115BDAA4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Estimation Tools &amp; Techniques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CB46B88D-4D42-4ACB-A1CE-FA7E6FEDD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Analogous Estimates ( Top Down Estimates)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	Mengestimasi biaya proyek berdasarkan biaya aktual dari proyek sebelumnya yang dianggap “mirip” dengan proyek yang akan dikerjakan</a:t>
            </a:r>
          </a:p>
          <a:p>
            <a:pPr eaLnBrk="1" hangingPunct="1"/>
            <a:r>
              <a:rPr lang="en-US" altLang="en-US" sz="2800"/>
              <a:t>Bottom Up Estimates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	Estimasi berdasarkan setiap paket kerja terkecil dan menjumlahkan seluruhnya hingga diperoleh biaya total dari sebuah proyek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4340" name="Date Placeholder 3">
            <a:extLst>
              <a:ext uri="{FF2B5EF4-FFF2-40B4-BE49-F238E27FC236}">
                <a16:creationId xmlns:a16="http://schemas.microsoft.com/office/drawing/2014/main" id="{4C98F9B0-83BA-4123-8293-D4F13D8E72E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3E58C4-9F91-4254-86D5-CFE7D81AB484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4341" name="Slide Number Placeholder 5">
            <a:extLst>
              <a:ext uri="{FF2B5EF4-FFF2-40B4-BE49-F238E27FC236}">
                <a16:creationId xmlns:a16="http://schemas.microsoft.com/office/drawing/2014/main" id="{FDDE220F-0ABE-4951-9F5D-24DFA0260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4803F3-1853-4EB9-BE82-2C5073C40E25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36D18AC9-F66C-4FB6-B394-CB4E614C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Estimation Tools &amp; Techniques (2)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4CB41D9D-47A2-42D7-9DD5-429D16574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Parametric Modeling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Estimasi biaya proyek dilakukan dengan memanfaatkan karakteristik proyek sebagai parameter dalam model matematika.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  Contoh :  Model Aircraft Cost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parameter : type of aircraft, how fast the plane would fly, estimated weights of various parts of the aircraft, the number of aircraft produced, etc</a:t>
            </a:r>
          </a:p>
        </p:txBody>
      </p:sp>
      <p:sp>
        <p:nvSpPr>
          <p:cNvPr id="15364" name="Date Placeholder 3">
            <a:extLst>
              <a:ext uri="{FF2B5EF4-FFF2-40B4-BE49-F238E27FC236}">
                <a16:creationId xmlns:a16="http://schemas.microsoft.com/office/drawing/2014/main" id="{191AD66F-06E8-46BD-A2BC-F37A9739DD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0D19E5-D3F3-4E68-B8F8-0742F9D0AF5D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5365" name="Slide Number Placeholder 5">
            <a:extLst>
              <a:ext uri="{FF2B5EF4-FFF2-40B4-BE49-F238E27FC236}">
                <a16:creationId xmlns:a16="http://schemas.microsoft.com/office/drawing/2014/main" id="{3E34CD33-B064-4BC9-AF9C-9EB5150B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53B9BC-C3E4-4B6D-B72D-A33E98337284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A425E843-06D9-4F17-B2FE-AFA5A1FE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Constructive Cost Model (COCOMO)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A5FE4310-43C4-4D30-9E33-C5CDD6CE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Salah satu model parameter yang terkenal  dibuat oleh Barry Boehm</a:t>
            </a:r>
          </a:p>
          <a:p>
            <a:pPr eaLnBrk="1" hangingPunct="1"/>
            <a:r>
              <a:rPr lang="en-US" altLang="en-US"/>
              <a:t>Digunakan untuk mengestimasi biaya pembuatan perangkat lunak berdasarkan jumlah baris kode (</a:t>
            </a:r>
            <a:r>
              <a:rPr lang="en-US" altLang="en-US" i="1"/>
              <a:t>source lines of code/SLOC</a:t>
            </a:r>
            <a:r>
              <a:rPr lang="en-US" altLang="en-US"/>
              <a:t>)atau </a:t>
            </a:r>
            <a:r>
              <a:rPr lang="en-US" altLang="en-US" i="1"/>
              <a:t>function points.</a:t>
            </a:r>
          </a:p>
          <a:p>
            <a:pPr eaLnBrk="1" hangingPunct="1"/>
            <a:r>
              <a:rPr lang="en-US" altLang="en-US"/>
              <a:t>COCOMO II, model terkomputerisasi yang sudah tersedia di Web</a:t>
            </a:r>
          </a:p>
        </p:txBody>
      </p:sp>
      <p:sp>
        <p:nvSpPr>
          <p:cNvPr id="16388" name="Date Placeholder 3">
            <a:extLst>
              <a:ext uri="{FF2B5EF4-FFF2-40B4-BE49-F238E27FC236}">
                <a16:creationId xmlns:a16="http://schemas.microsoft.com/office/drawing/2014/main" id="{10F27508-D10F-4AAE-B4EE-FB1CF9ACC0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A54E02D-FFFC-4DC6-9A67-4B8674EF30E1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6389" name="Slide Number Placeholder 5">
            <a:extLst>
              <a:ext uri="{FF2B5EF4-FFF2-40B4-BE49-F238E27FC236}">
                <a16:creationId xmlns:a16="http://schemas.microsoft.com/office/drawing/2014/main" id="{6580C1FE-2F81-4EBA-9491-A96FB375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7677CA-CFF4-4E28-99F9-BE7931FD2C0E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>
            <a:extLst>
              <a:ext uri="{FF2B5EF4-FFF2-40B4-BE49-F238E27FC236}">
                <a16:creationId xmlns:a16="http://schemas.microsoft.com/office/drawing/2014/main" id="{2D763E61-A160-4A28-BBE0-98654A4238E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482723-5EF9-4DAC-BA2B-F39D7FCD1933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D7CEF445-A936-4B0D-A0AF-465E87DEE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55A80F-CD6B-4CA8-8412-E7112A916DF0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000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2F484911-8D96-4076-9952-BEA5DCA0EA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431800"/>
          </a:xfrm>
        </p:spPr>
        <p:txBody>
          <a:bodyPr/>
          <a:lstStyle/>
          <a:p>
            <a:pPr eaLnBrk="1" hangingPunct="1"/>
            <a:r>
              <a:rPr lang="en-US" altLang="en-US" sz="3500"/>
              <a:t>Contoh Cost Estimate</a:t>
            </a:r>
          </a:p>
        </p:txBody>
      </p:sp>
      <p:graphicFrame>
        <p:nvGraphicFramePr>
          <p:cNvPr id="24058" name="Group 1530">
            <a:extLst>
              <a:ext uri="{FF2B5EF4-FFF2-40B4-BE49-F238E27FC236}">
                <a16:creationId xmlns:a16="http://schemas.microsoft.com/office/drawing/2014/main" id="{73C03C7E-8B20-490D-9804-503EB42674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762000"/>
          <a:ext cx="7620000" cy="5006978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0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#Units/Hrs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Cost/Unit/Hr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Subtotals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WBS Level1 Totals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% of Total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WBS Item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 Project Management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$306,300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3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Manager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960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$96,000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Team Member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1920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$75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$144,000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Contractors (10% of software development and testing)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$66,300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 Hardware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$76,000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2.1 Handheld devices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$600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$60,000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2.2 Servers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$4,000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$16,000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3.Software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$614,000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40%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3.1 Licensed Softwar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3.2 Software development *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$594,000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 Testing(10% of total hardware and softwares costs)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$69,600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 Training and Support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$202,400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13%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Trainee costs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$500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$50,000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Travel Costs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$700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$8,400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92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Team Members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1920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$75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$144,000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57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6. Reserves(20% of total estimate)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$253,540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$253,400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05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Total Project Cost Estimate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$1,521,400 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7" marB="4571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7555" name="Text Box 1523">
            <a:extLst>
              <a:ext uri="{FF2B5EF4-FFF2-40B4-BE49-F238E27FC236}">
                <a16:creationId xmlns:a16="http://schemas.microsoft.com/office/drawing/2014/main" id="{49348E8A-291D-4756-948D-475BFA7F6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791200"/>
            <a:ext cx="6324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 * mengacu pada referensi lain untuk informasi detail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F6C6EAEC-DF97-45F0-9F13-6E050BB0D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Budgeting</a:t>
            </a:r>
          </a:p>
        </p:txBody>
      </p:sp>
      <p:sp>
        <p:nvSpPr>
          <p:cNvPr id="18435" name="Date Placeholder 3">
            <a:extLst>
              <a:ext uri="{FF2B5EF4-FFF2-40B4-BE49-F238E27FC236}">
                <a16:creationId xmlns:a16="http://schemas.microsoft.com/office/drawing/2014/main" id="{686A9B03-CEF2-4EE7-AB3D-944A521BAD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31AB1C-B70E-42D0-BF49-5F913526D422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8436" name="Slide Number Placeholder 5">
            <a:extLst>
              <a:ext uri="{FF2B5EF4-FFF2-40B4-BE49-F238E27FC236}">
                <a16:creationId xmlns:a16="http://schemas.microsoft.com/office/drawing/2014/main" id="{7A058A7F-AE89-449E-9F15-BB86FA67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C1C8DF-3A07-472A-A80A-C12A715FFB50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0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271BDA-C039-4919-A253-D6C869B3B981}"/>
              </a:ext>
            </a:extLst>
          </p:cNvPr>
          <p:cNvSpPr txBox="1">
            <a:spLocks/>
          </p:cNvSpPr>
          <p:nvPr/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3000" kern="0" dirty="0">
                <a:latin typeface="+mn-lt"/>
              </a:rPr>
              <a:t>Input </a:t>
            </a:r>
            <a:r>
              <a:rPr lang="en-US" sz="3000" kern="0" dirty="0" err="1">
                <a:latin typeface="+mn-lt"/>
              </a:rPr>
              <a:t>utama</a:t>
            </a:r>
            <a:r>
              <a:rPr lang="en-US" sz="3000" kern="0" dirty="0">
                <a:latin typeface="+mn-lt"/>
              </a:rPr>
              <a:t> : WBS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3000" kern="0" dirty="0">
                <a:latin typeface="+mn-lt"/>
              </a:rPr>
              <a:t>Output </a:t>
            </a:r>
            <a:r>
              <a:rPr lang="en-US" sz="3000" kern="0" dirty="0" err="1">
                <a:latin typeface="+mn-lt"/>
              </a:rPr>
              <a:t>utama</a:t>
            </a:r>
            <a:r>
              <a:rPr lang="en-US" sz="3000" kern="0" dirty="0">
                <a:latin typeface="+mn-lt"/>
              </a:rPr>
              <a:t> : </a:t>
            </a:r>
            <a:r>
              <a:rPr lang="en-US" sz="3000" i="1" kern="0" dirty="0">
                <a:latin typeface="+mn-lt"/>
              </a:rPr>
              <a:t>cost baseline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3000" i="1" kern="0" dirty="0">
                <a:latin typeface="+mn-lt"/>
              </a:rPr>
              <a:t>Cost baseline is a time-phases budget that project managers use to measure and monitor cost performance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>
            <a:extLst>
              <a:ext uri="{FF2B5EF4-FFF2-40B4-BE49-F238E27FC236}">
                <a16:creationId xmlns:a16="http://schemas.microsoft.com/office/drawing/2014/main" id="{663B27EE-A9D9-4CEA-A327-D9DCD790D34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0EAEE1-DB9C-4CD9-BCB7-8B06089DED75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E9ADC24A-D1D9-4ACD-BCD1-6157D8CC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563BFD-0B77-4572-92BF-B01DA0EE8CF9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000"/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DAC24B71-A96A-43FB-920E-3E0471FDD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870700" cy="609600"/>
          </a:xfrm>
        </p:spPr>
        <p:txBody>
          <a:bodyPr/>
          <a:lstStyle/>
          <a:p>
            <a:pPr eaLnBrk="1" hangingPunct="1"/>
            <a:r>
              <a:rPr lang="en-US" altLang="en-US" sz="3500"/>
              <a:t>Contoh Cost Budgeting</a:t>
            </a:r>
          </a:p>
        </p:txBody>
      </p:sp>
      <p:graphicFrame>
        <p:nvGraphicFramePr>
          <p:cNvPr id="26392" name="Group 1816">
            <a:extLst>
              <a:ext uri="{FF2B5EF4-FFF2-40B4-BE49-F238E27FC236}">
                <a16:creationId xmlns:a16="http://schemas.microsoft.com/office/drawing/2014/main" id="{B2F7D5DA-CA45-44CB-8E95-4E683DBB586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100" y="1447800"/>
          <a:ext cx="9067800" cy="5195883"/>
        </p:xfrm>
        <a:graphic>
          <a:graphicData uri="http://schemas.openxmlformats.org/drawingml/2006/table">
            <a:tbl>
              <a:tblPr/>
              <a:tblGrid>
                <a:gridCol w="274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3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00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8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00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00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92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41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WBS Item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 Project Management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96,000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Manager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Team Member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66,300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1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Contractors (10% of software development and testing)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 Hardware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2.1 Handheld devices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2.2 Servers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16,000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96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3.Software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3.1 Licensed Softwar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3.2 Software development *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127,000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127,000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594,000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594,000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 Testing(10% of total hardware and softwares costs)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13,000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69,000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69,000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 Training and Support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Trainee costs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Travel Costs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8,400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8,400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Project Team Members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144,000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6. Reserves(20% of total estimate)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3,540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253,540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0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Total Project Cost Estimate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20,000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86,027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92,027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172,027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223,027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198,027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185,027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173,027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148,427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753,027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80,027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53,567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1,521,240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>
            <a:extLst>
              <a:ext uri="{FF2B5EF4-FFF2-40B4-BE49-F238E27FC236}">
                <a16:creationId xmlns:a16="http://schemas.microsoft.com/office/drawing/2014/main" id="{D99C9F78-8F0C-49A8-A9D2-C2A8E85D899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0D84E2-7B22-4ADC-9884-BD6D7A838D61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8A05BE2D-CE6C-4509-9644-31935181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60F138-F0EF-4F3F-B636-0B4EB20F705D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000"/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B052161-82DA-45EA-8355-A88DD6CB7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Control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11893D2-7AC0-4B8B-B730-09AF23ECB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Proses dalam pengendalian biaya termasuk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monitoring kinerja pembiayaan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meyakinkan bahwa hanya perubahan yang tepat yang termasuk dalam baseline biaya yang direvisi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 memberikan informasi pada stakeholders bahwa perubahan dapat mengakibatkan perubahan biaya pula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Earned value management merupakan salah satu alat penting dalam pengendalian biaya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>
            <a:extLst>
              <a:ext uri="{FF2B5EF4-FFF2-40B4-BE49-F238E27FC236}">
                <a16:creationId xmlns:a16="http://schemas.microsoft.com/office/drawing/2014/main" id="{859D2271-B5FB-475B-B734-74A3D54627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489533-F8A8-47E7-B56C-85423AA87AF0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1507" name="Slide Number Placeholder 5">
            <a:extLst>
              <a:ext uri="{FF2B5EF4-FFF2-40B4-BE49-F238E27FC236}">
                <a16:creationId xmlns:a16="http://schemas.microsoft.com/office/drawing/2014/main" id="{7495FAAD-93CB-4A6A-8317-CD185E69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54E31D5-B888-4351-8B91-61EA71A1C700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000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0C6CA13A-DAE4-40E8-9860-3BC2A5A4C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Earned Value Management (EVM)</a:t>
            </a:r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12B8AEC1-AD4F-419F-B918-E58E63678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EVM adalah alat untuk mengukur kinerja proyek yang mengintegrasikan ruang lingkup, waktu dan data biaya</a:t>
            </a:r>
          </a:p>
          <a:p>
            <a:pPr eaLnBrk="1" hangingPunct="1"/>
            <a:r>
              <a:rPr lang="en-US" altLang="en-US" sz="2600"/>
              <a:t>Untuk menggunakan EVM harus dibuat terlebih dahulu </a:t>
            </a:r>
            <a:r>
              <a:rPr lang="en-US" altLang="en-US" sz="2600" i="1"/>
              <a:t>baseline (original plan plus approved changes).  </a:t>
            </a:r>
            <a:r>
              <a:rPr lang="en-US" altLang="en-US" sz="2600"/>
              <a:t>Dengan baseline dapat dievaluasi apakah proyek berjalan dengan baik atau tidak. </a:t>
            </a:r>
          </a:p>
          <a:p>
            <a:pPr eaLnBrk="1" hangingPunct="1"/>
            <a:r>
              <a:rPr lang="en-US" altLang="en-US" sz="2600"/>
              <a:t>Secara periodik informasi aktual mengenai kinerja proyek harus diperbaharui sehingga pemanfaatan EVM dapat optimal.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>
            <a:extLst>
              <a:ext uri="{FF2B5EF4-FFF2-40B4-BE49-F238E27FC236}">
                <a16:creationId xmlns:a16="http://schemas.microsoft.com/office/drawing/2014/main" id="{BD839CE5-CF07-406C-BD55-162446596B2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4719A2-A15D-4D89-A415-505FEF1304BB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2531" name="Slide Number Placeholder 5">
            <a:extLst>
              <a:ext uri="{FF2B5EF4-FFF2-40B4-BE49-F238E27FC236}">
                <a16:creationId xmlns:a16="http://schemas.microsoft.com/office/drawing/2014/main" id="{32BA8AC7-F386-4E08-97CF-87911564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84E044-3413-44A1-B61A-986CBAF9CDDB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000"/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EC0C60E7-973A-46AF-B348-AD7CFBC81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Istilah-istilah dalam EVM</a:t>
            </a:r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368C42D7-4123-43A7-91B0-60B2F1255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200" b="1"/>
              <a:t>Planned Value (PV)</a:t>
            </a:r>
            <a:r>
              <a:rPr lang="en-US" altLang="en-US" sz="2200"/>
              <a:t> adalah rencana porsi total estimasi biaya yang sudah disetujui untuk dikeluarkan pada sebuah aktivitas selama perioda tertentu</a:t>
            </a:r>
          </a:p>
          <a:p>
            <a:pPr eaLnBrk="1" hangingPunct="1"/>
            <a:r>
              <a:rPr lang="en-US" altLang="en-US" sz="2200" b="1"/>
              <a:t>Actual Cost (AC)</a:t>
            </a:r>
            <a:r>
              <a:rPr lang="en-US" altLang="en-US" sz="2200"/>
              <a:t> adalah biaya total langsung maupun tidak langsung yang digunakan dalam rangka menyelesaikan pekerjaan sesuai aktivitasnya selama perioda tertentu</a:t>
            </a:r>
          </a:p>
          <a:p>
            <a:pPr eaLnBrk="1" hangingPunct="1"/>
            <a:r>
              <a:rPr lang="en-US" altLang="en-US" sz="2200" b="1"/>
              <a:t>Earned Value (EV) </a:t>
            </a:r>
            <a:r>
              <a:rPr lang="en-US" altLang="en-US" sz="2200"/>
              <a:t> adalah estimasi nilai (value) pekerjaan fisik yang sebenarnya telah selesai, berdasarkan </a:t>
            </a:r>
            <a:r>
              <a:rPr lang="en-US" altLang="en-US" sz="2200" b="1" i="1"/>
              <a:t>rate of performance ( RP)</a:t>
            </a:r>
            <a:r>
              <a:rPr lang="en-US" altLang="en-US" sz="2200"/>
              <a:t>, yaitu perbandingan pekerjaan yang selesai terhadap pekerjaan yang rencananya diselesaikan dalam waktu tertentu</a:t>
            </a:r>
            <a:endParaRPr lang="en-US" altLang="en-US" sz="2200" b="1" i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D6F869A-F558-4D9D-8BB9-0A74772A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Istilah-istilah dalam EVM(2)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6FC9DF1-E2FF-43D5-BF3B-CE25544E5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200" b="1"/>
              <a:t>Cost Variance ( CV), </a:t>
            </a:r>
            <a:r>
              <a:rPr lang="en-US" altLang="en-US" sz="2200"/>
              <a:t>variabel yang menunjukkan apakah kinerja biaya sudah melebihi atau masih kurang dari biaya yang sudah direncanakan</a:t>
            </a:r>
          </a:p>
          <a:p>
            <a:pPr eaLnBrk="1" hangingPunct="1"/>
            <a:r>
              <a:rPr lang="en-US" altLang="en-US" sz="2200" b="1"/>
              <a:t>Schedule Variance ( SV)</a:t>
            </a:r>
            <a:r>
              <a:rPr lang="en-US" altLang="en-US" sz="2200"/>
              <a:t>, variabel yang menunjukkan apakah jadwal yang lebih lama/lebih lambat dari yang direncanakan</a:t>
            </a:r>
            <a:endParaRPr lang="en-US" altLang="en-US" sz="2200" b="1"/>
          </a:p>
          <a:p>
            <a:pPr eaLnBrk="1" hangingPunct="1"/>
            <a:r>
              <a:rPr lang="en-US" altLang="en-US" sz="2200" b="1"/>
              <a:t>Cost Performance Index ( CPI)</a:t>
            </a:r>
            <a:r>
              <a:rPr lang="en-US" altLang="en-US" sz="2200"/>
              <a:t> , variabel yang dpt digunakan untuk mengestimasi biaya pada saat proyek selesai berdasarkan kinerja proyek sampai waktu tertentu</a:t>
            </a:r>
            <a:endParaRPr lang="en-US" altLang="en-US" sz="2200" b="1"/>
          </a:p>
          <a:p>
            <a:pPr eaLnBrk="1" hangingPunct="1"/>
            <a:r>
              <a:rPr lang="en-US" altLang="en-US" sz="2200" b="1"/>
              <a:t>Schedule Performance Index ( SPI) </a:t>
            </a:r>
            <a:r>
              <a:rPr lang="en-US" altLang="en-US" sz="2200"/>
              <a:t>, variabel yang dpt digunakan untuk mengestimase waktu selesainya proyek, berdasarkan kinerja proyek sampai waktu tertentu</a:t>
            </a:r>
            <a:endParaRPr lang="en-US" altLang="en-US" sz="2200" b="1"/>
          </a:p>
        </p:txBody>
      </p:sp>
      <p:sp>
        <p:nvSpPr>
          <p:cNvPr id="23556" name="Date Placeholder 3">
            <a:extLst>
              <a:ext uri="{FF2B5EF4-FFF2-40B4-BE49-F238E27FC236}">
                <a16:creationId xmlns:a16="http://schemas.microsoft.com/office/drawing/2014/main" id="{48C87756-E1A3-44F1-9D0A-B479B2BB0AA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3DF6AB-D702-4531-89F3-18092EC44903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3557" name="Slide Number Placeholder 5">
            <a:extLst>
              <a:ext uri="{FF2B5EF4-FFF2-40B4-BE49-F238E27FC236}">
                <a16:creationId xmlns:a16="http://schemas.microsoft.com/office/drawing/2014/main" id="{20E3B003-BA1C-4A38-83DD-B899FE9EF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361E82A-DC69-405C-A98D-C7D861695585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>
            <a:extLst>
              <a:ext uri="{FF2B5EF4-FFF2-40B4-BE49-F238E27FC236}">
                <a16:creationId xmlns:a16="http://schemas.microsoft.com/office/drawing/2014/main" id="{CEC84DFD-3452-4B04-9C08-8D6C7BBD0CB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4A6580-7FE5-45A5-9F31-FF23C1560CD2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4579" name="Slide Number Placeholder 5">
            <a:extLst>
              <a:ext uri="{FF2B5EF4-FFF2-40B4-BE49-F238E27FC236}">
                <a16:creationId xmlns:a16="http://schemas.microsoft.com/office/drawing/2014/main" id="{386A8964-BDCC-4CAB-B6BB-9E3F10AF4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220085A-5AC3-4165-B136-1F2C1B0F3D61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000"/>
          </a:p>
        </p:txBody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68C14E1C-A0B4-47D2-BA51-36FA052221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Rumus-rumus Earned Value</a:t>
            </a:r>
          </a:p>
        </p:txBody>
      </p:sp>
      <p:graphicFrame>
        <p:nvGraphicFramePr>
          <p:cNvPr id="24581" name="Object 4">
            <a:extLst>
              <a:ext uri="{FF2B5EF4-FFF2-40B4-BE49-F238E27FC236}">
                <a16:creationId xmlns:a16="http://schemas.microsoft.com/office/drawing/2014/main" id="{8AC015EA-463E-4C48-B397-16E6C8E48C84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609600" y="1752600"/>
          <a:ext cx="7685088" cy="397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Image" r:id="rId3" imgW="6531592" imgH="3380162" progId="Photoshop.Image.8">
                  <p:embed/>
                </p:oleObj>
              </mc:Choice>
              <mc:Fallback>
                <p:oleObj name="Image" r:id="rId3" imgW="6531592" imgH="3380162" progId="Photoshop.Imag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52600"/>
                        <a:ext cx="7685088" cy="397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 Box 6">
            <a:extLst>
              <a:ext uri="{FF2B5EF4-FFF2-40B4-BE49-F238E27FC236}">
                <a16:creationId xmlns:a16="http://schemas.microsoft.com/office/drawing/2014/main" id="{E4A92B03-BCA8-4393-8857-BD86A8861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91200"/>
            <a:ext cx="434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BAC : Budget at Completion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>
            <a:extLst>
              <a:ext uri="{FF2B5EF4-FFF2-40B4-BE49-F238E27FC236}">
                <a16:creationId xmlns:a16="http://schemas.microsoft.com/office/drawing/2014/main" id="{196B8946-DCB1-4298-9229-81A4E30F157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C8CDC69-869E-4D84-BF6E-A51B4A655772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96771CC7-C522-4D48-82A7-B0C1EF66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EC843A-978F-4998-BE88-AEF72599B774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000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5E0B8BD2-9756-4D4D-BD70-A7AA2F368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Contoh</a:t>
            </a:r>
          </a:p>
        </p:txBody>
      </p:sp>
      <p:pic>
        <p:nvPicPr>
          <p:cNvPr id="25605" name="Picture 4">
            <a:extLst>
              <a:ext uri="{FF2B5EF4-FFF2-40B4-BE49-F238E27FC236}">
                <a16:creationId xmlns:a16="http://schemas.microsoft.com/office/drawing/2014/main" id="{37CEE3E8-5E18-4454-918C-EF7F5BA367A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18333"/>
          <a:stretch>
            <a:fillRect/>
          </a:stretch>
        </p:blipFill>
        <p:spPr>
          <a:xfrm>
            <a:off x="1630363" y="1719263"/>
            <a:ext cx="5881687" cy="4411662"/>
          </a:xfr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>
            <a:extLst>
              <a:ext uri="{FF2B5EF4-FFF2-40B4-BE49-F238E27FC236}">
                <a16:creationId xmlns:a16="http://schemas.microsoft.com/office/drawing/2014/main" id="{53B14C8C-9361-45DA-92F8-2253DF56AC7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88CEC-A39C-4747-B1DD-0FFD3F148CE9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6627" name="Slide Number Placeholder 5">
            <a:extLst>
              <a:ext uri="{FF2B5EF4-FFF2-40B4-BE49-F238E27FC236}">
                <a16:creationId xmlns:a16="http://schemas.microsoft.com/office/drawing/2014/main" id="{BF45960B-039A-4B36-B690-E540DEBD1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27F3538-9717-482D-9C18-36ADC5A3D9FA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000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BAD30359-CEFA-49AB-8BCB-AC4CEFA72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pPr eaLnBrk="1" hangingPunct="1"/>
            <a:r>
              <a:rPr lang="en-US" altLang="en-US" sz="3000"/>
              <a:t>Contoh Perhitungan Earned Value</a:t>
            </a:r>
          </a:p>
        </p:txBody>
      </p:sp>
      <p:pic>
        <p:nvPicPr>
          <p:cNvPr id="26629" name="Picture 4">
            <a:extLst>
              <a:ext uri="{FF2B5EF4-FFF2-40B4-BE49-F238E27FC236}">
                <a16:creationId xmlns:a16="http://schemas.microsoft.com/office/drawing/2014/main" id="{FD6E7A24-D748-4881-80CB-25DDB351D3F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" y="838200"/>
            <a:ext cx="7239000" cy="4262438"/>
          </a:xfrm>
          <a:noFill/>
        </p:spPr>
      </p:pic>
      <p:sp>
        <p:nvSpPr>
          <p:cNvPr id="26630" name="Text Box 5">
            <a:extLst>
              <a:ext uri="{FF2B5EF4-FFF2-40B4-BE49-F238E27FC236}">
                <a16:creationId xmlns:a16="http://schemas.microsoft.com/office/drawing/2014/main" id="{E58C37C0-F102-4AA0-AEE6-C3E4B2511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7696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Proyek direncanakan berjalan selama 1 tahun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Proyek sudah berjalan selama 5 bulan</a:t>
            </a:r>
          </a:p>
        </p:txBody>
      </p:sp>
      <p:sp>
        <p:nvSpPr>
          <p:cNvPr id="26631" name="Rectangle 1">
            <a:extLst>
              <a:ext uri="{FF2B5EF4-FFF2-40B4-BE49-F238E27FC236}">
                <a16:creationId xmlns:a16="http://schemas.microsoft.com/office/drawing/2014/main" id="{B1287487-51F3-47D0-8C51-9E273FFC2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33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>
                <a:solidFill>
                  <a:srgbClr val="000000"/>
                </a:solidFill>
                <a:latin typeface="Calibri" panose="020F0502020204030204" pitchFamily="34" charset="0"/>
              </a:rPr>
              <a:t> 10,000 </a:t>
            </a:r>
            <a:endParaRPr lang="en-GB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96427808-1547-4E49-94D8-16AC27826AC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839452-121C-46C9-AE58-B69645F5C21B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7651" name="Slide Number Placeholder 5">
            <a:extLst>
              <a:ext uri="{FF2B5EF4-FFF2-40B4-BE49-F238E27FC236}">
                <a16:creationId xmlns:a16="http://schemas.microsoft.com/office/drawing/2014/main" id="{5070CBB7-F7E4-489E-84A0-E2FBFFDE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699A6D-C2E3-484C-A05D-F8CECD6E12FE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0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B704C144-DCAC-4B12-A351-A26F0875F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Contoh Grafik Earned Value</a:t>
            </a:r>
          </a:p>
        </p:txBody>
      </p:sp>
      <p:pic>
        <p:nvPicPr>
          <p:cNvPr id="27653" name="Picture 4">
            <a:extLst>
              <a:ext uri="{FF2B5EF4-FFF2-40B4-BE49-F238E27FC236}">
                <a16:creationId xmlns:a16="http://schemas.microsoft.com/office/drawing/2014/main" id="{B0427453-4E79-49AA-9433-C832AC46C088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0363" y="1719263"/>
            <a:ext cx="5881687" cy="4411662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>
            <a:extLst>
              <a:ext uri="{FF2B5EF4-FFF2-40B4-BE49-F238E27FC236}">
                <a16:creationId xmlns:a16="http://schemas.microsoft.com/office/drawing/2014/main" id="{BB52ADD7-079A-4EDB-B191-821A40F5AE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9F0B38-A1E3-4E40-AB71-11016D8B6735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8675" name="Slide Number Placeholder 5">
            <a:extLst>
              <a:ext uri="{FF2B5EF4-FFF2-40B4-BE49-F238E27FC236}">
                <a16:creationId xmlns:a16="http://schemas.microsoft.com/office/drawing/2014/main" id="{E1A0AE77-7165-4D4C-BB5F-5C21FF7C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ADBC4B6-9990-4CA7-88BF-87AB5A36DCA1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000"/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6D72B44D-7596-4E02-BE78-80FE76BE2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Makna Angka dalam EVM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B10E30E9-38EE-4140-B093-BFE57377C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Angka negatif untuk CV dan SV  mengindikasikan </a:t>
            </a:r>
            <a:r>
              <a:rPr lang="en-US" altLang="en-US">
                <a:solidFill>
                  <a:srgbClr val="FF0000"/>
                </a:solidFill>
              </a:rPr>
              <a:t>masalah</a:t>
            </a:r>
            <a:r>
              <a:rPr lang="en-US" altLang="en-US"/>
              <a:t> dalam kinerja proyek. Biaya proyek berarti sudah melebihi dari yang direncanakan atau waktu yang digunakan sudah lebih panjang daripada yang direncanakan</a:t>
            </a:r>
          </a:p>
          <a:p>
            <a:pPr eaLnBrk="1" hangingPunct="1"/>
            <a:r>
              <a:rPr lang="en-US" altLang="en-US"/>
              <a:t>CPI dan SPI &lt; 100% juga menunjukkan adanya masalah dalam kinerja proyek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>
            <a:extLst>
              <a:ext uri="{FF2B5EF4-FFF2-40B4-BE49-F238E27FC236}">
                <a16:creationId xmlns:a16="http://schemas.microsoft.com/office/drawing/2014/main" id="{5BB1AA42-9C75-45A7-AD63-4AC002D0552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92CFC81-23A2-453E-960A-156549F0A067}" type="datetime1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12/25/2018</a:t>
            </a:fld>
            <a:endParaRPr lang="en-US" altLang="en-US" sz="1000"/>
          </a:p>
        </p:txBody>
      </p:sp>
      <p:sp>
        <p:nvSpPr>
          <p:cNvPr id="29699" name="Slide Number Placeholder 5">
            <a:extLst>
              <a:ext uri="{FF2B5EF4-FFF2-40B4-BE49-F238E27FC236}">
                <a16:creationId xmlns:a16="http://schemas.microsoft.com/office/drawing/2014/main" id="{948C6C84-D87D-4E4E-970D-E2E3248B3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1EA09E-E27C-43EE-9EAF-F46260A93B41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000"/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FCA7C768-9F82-4609-9A06-D00671E05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935162"/>
          </a:xfrm>
        </p:spPr>
        <p:txBody>
          <a:bodyPr/>
          <a:lstStyle/>
          <a:p>
            <a:pPr eaLnBrk="1" hangingPunct="1"/>
            <a:r>
              <a:rPr lang="en-US" altLang="en-US"/>
              <a:t>Daftar Istilah yang harus dipahami dalam manajemen biaya proyek</a:t>
            </a:r>
          </a:p>
        </p:txBody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id="{86063800-9CBC-4515-8D11-5BFC296E61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8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900"/>
              <a:t>NPV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ROI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Payback analysis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Profit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Lifecycle costing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Cash flow analysis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Tangible &amp; Intangible costs &amp; benefits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Direct Cost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Sunk costs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Learning Curve Theory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900"/>
              <a:t>Reserves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A82685FF58741A4B96C7E3219639F" ma:contentTypeVersion="5" ma:contentTypeDescription="Create a new document." ma:contentTypeScope="" ma:versionID="35117115aa8e9a8993eb8244a0e7075a">
  <xsd:schema xmlns:xsd="http://www.w3.org/2001/XMLSchema" xmlns:xs="http://www.w3.org/2001/XMLSchema" xmlns:p="http://schemas.microsoft.com/office/2006/metadata/properties" xmlns:ns2="a07d1aa1-56de-4331-8b09-1568abbfc6ee" targetNamespace="http://schemas.microsoft.com/office/2006/metadata/properties" ma:root="true" ma:fieldsID="658e02ff9a07476404b6e525579dd72b" ns2:_="">
    <xsd:import namespace="a07d1aa1-56de-4331-8b09-1568abbfc6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d1aa1-56de-4331-8b09-1568abbfc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0ABCC46-DB8A-4BDA-AD04-14968E0926F5}"/>
</file>

<file path=customXml/itemProps2.xml><?xml version="1.0" encoding="utf-8"?>
<ds:datastoreItem xmlns:ds="http://schemas.openxmlformats.org/officeDocument/2006/customXml" ds:itemID="{2E56B3F2-9027-4812-ADAE-3D7967EE72A8}"/>
</file>

<file path=customXml/itemProps3.xml><?xml version="1.0" encoding="utf-8"?>
<ds:datastoreItem xmlns:ds="http://schemas.openxmlformats.org/officeDocument/2006/customXml" ds:itemID="{E7E3D5F4-2204-4AAF-A9C2-161A16456A04}"/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3640</TotalTime>
  <Words>1300</Words>
  <Application>Microsoft Office PowerPoint</Application>
  <PresentationFormat>On-screen Show (4:3)</PresentationFormat>
  <Paragraphs>541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Wingdings</vt:lpstr>
      <vt:lpstr>Calibri</vt:lpstr>
      <vt:lpstr>Comic Sans MS</vt:lpstr>
      <vt:lpstr>Network</vt:lpstr>
      <vt:lpstr>Adobe Photoshop Image</vt:lpstr>
      <vt:lpstr>Manajemen Biaya Proyek</vt:lpstr>
      <vt:lpstr>9 Area Pengetahuan Manajemen Proyek (1)</vt:lpstr>
      <vt:lpstr>Tujuan Paparan</vt:lpstr>
      <vt:lpstr>Definisi</vt:lpstr>
      <vt:lpstr>Tahapan Manajemen Biaya Proyek</vt:lpstr>
      <vt:lpstr>Tinjauan Umum Manajemen Biaya Proyek</vt:lpstr>
      <vt:lpstr>Cost Estimating</vt:lpstr>
      <vt:lpstr>Tipe-tipe Estimasi Biaya</vt:lpstr>
      <vt:lpstr>Masalah-masalah Utama dalam Estimasi Biaya Proyek IT</vt:lpstr>
      <vt:lpstr>Cost Estimation Tools &amp; Techniques</vt:lpstr>
      <vt:lpstr>Cost Estimation Tools &amp; Techniques (2)</vt:lpstr>
      <vt:lpstr>Constructive Cost Model (COCOMO)</vt:lpstr>
      <vt:lpstr>Contoh Cost Estimate</vt:lpstr>
      <vt:lpstr>Cost Budgeting</vt:lpstr>
      <vt:lpstr>Contoh Cost Budgeting</vt:lpstr>
      <vt:lpstr>Cost Control</vt:lpstr>
      <vt:lpstr>Earned Value Management (EVM)</vt:lpstr>
      <vt:lpstr>Istilah-istilah dalam EVM</vt:lpstr>
      <vt:lpstr>Istilah-istilah dalam EVM(2)</vt:lpstr>
      <vt:lpstr>Rumus-rumus Earned Value</vt:lpstr>
      <vt:lpstr>Contoh</vt:lpstr>
      <vt:lpstr>Contoh Perhitungan Earned Value</vt:lpstr>
      <vt:lpstr>Contoh Grafik Earned Value</vt:lpstr>
      <vt:lpstr>Makna Angka dalam EVM</vt:lpstr>
      <vt:lpstr>Daftar Istilah yang harus dipahami dalam manajemen biaya proyek</vt:lpstr>
    </vt:vector>
  </TitlesOfParts>
  <Company>nbv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Biaya Proyek</dc:title>
  <dc:creator>Imelda</dc:creator>
  <cp:lastModifiedBy>HETTI HIDAYATI</cp:lastModifiedBy>
  <cp:revision>68</cp:revision>
  <dcterms:created xsi:type="dcterms:W3CDTF">2009-10-08T02:45:50Z</dcterms:created>
  <dcterms:modified xsi:type="dcterms:W3CDTF">2018-12-25T18:55:58Z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0x010100E32A82685FF58741A4B96C7E3219639F</vt:lpwstr>
  </property>
</Properties>
</file>