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3.xml" ContentType="application/vnd.openxmlformats-officedocument.presentationml.slide+xml"/>
  <Override PartName="/ppt/slides/slide27.xml" ContentType="application/vnd.openxmlformats-officedocument.presentationml.slide+xml"/>
  <Override PartName="/ppt/slides/slide26.xml" ContentType="application/vnd.openxmlformats-officedocument.presentationml.slide+xml"/>
  <Override PartName="/ppt/slides/slide25.xml" ContentType="application/vnd.openxmlformats-officedocument.presentationml.slide+xml"/>
  <Override PartName="/ppt/slides/slide24.xml" ContentType="application/vnd.openxmlformats-officedocument.presentationml.slide+xml"/>
  <Override PartName="/ppt/slides/slide15.xml" ContentType="application/vnd.openxmlformats-officedocument.presentationml.slide+xml"/>
  <Override PartName="/ppt/slides/slide22.xml" ContentType="application/vnd.openxmlformats-officedocument.presentationml.slide+xml"/>
  <Override PartName="/ppt/slides/slide13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6.xml" ContentType="application/vnd.openxmlformats-officedocument.presentationml.slide+xml"/>
  <Override PartName="/ppt/slides/slide14.xml" ContentType="application/vnd.openxmlformats-officedocument.presentationml.slide+xml"/>
  <Override PartName="/ppt/slides/slide12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Layouts/slideLayout1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1479" r:id="rId2"/>
    <p:sldId id="1480" r:id="rId3"/>
    <p:sldId id="1495" r:id="rId4"/>
    <p:sldId id="1512" r:id="rId5"/>
    <p:sldId id="1513" r:id="rId6"/>
    <p:sldId id="1514" r:id="rId7"/>
    <p:sldId id="1516" r:id="rId8"/>
    <p:sldId id="1517" r:id="rId9"/>
    <p:sldId id="1518" r:id="rId10"/>
    <p:sldId id="1519" r:id="rId11"/>
    <p:sldId id="1520" r:id="rId12"/>
    <p:sldId id="1521" r:id="rId13"/>
    <p:sldId id="1522" r:id="rId14"/>
    <p:sldId id="1523" r:id="rId15"/>
    <p:sldId id="1524" r:id="rId16"/>
    <p:sldId id="1525" r:id="rId17"/>
    <p:sldId id="1526" r:id="rId18"/>
    <p:sldId id="1527" r:id="rId19"/>
    <p:sldId id="1528" r:id="rId20"/>
    <p:sldId id="1529" r:id="rId21"/>
    <p:sldId id="1531" r:id="rId22"/>
    <p:sldId id="1532" r:id="rId23"/>
    <p:sldId id="1533" r:id="rId24"/>
    <p:sldId id="1534" r:id="rId25"/>
    <p:sldId id="1535" r:id="rId26"/>
    <p:sldId id="1536" r:id="rId27"/>
    <p:sldId id="1311" r:id="rId28"/>
  </p:sldIdLst>
  <p:sldSz cx="24377650" cy="13716000"/>
  <p:notesSz cx="6858000" cy="9144000"/>
  <p:defaultTextStyle>
    <a:defPPr>
      <a:defRPr lang="en-US"/>
    </a:defPPr>
    <a:lvl1pPr algn="l" defTabSz="1827213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Lato Light"/>
        <a:ea typeface="+mn-ea"/>
        <a:cs typeface="+mn-cs"/>
      </a:defRPr>
    </a:lvl1pPr>
    <a:lvl2pPr marL="912813" indent="-455613" algn="l" defTabSz="1827213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Lato Light"/>
        <a:ea typeface="+mn-ea"/>
        <a:cs typeface="+mn-cs"/>
      </a:defRPr>
    </a:lvl2pPr>
    <a:lvl3pPr marL="1827213" indent="-912813" algn="l" defTabSz="1827213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Lato Light"/>
        <a:ea typeface="+mn-ea"/>
        <a:cs typeface="+mn-cs"/>
      </a:defRPr>
    </a:lvl3pPr>
    <a:lvl4pPr marL="2741613" indent="-1370013" algn="l" defTabSz="1827213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Lato Light"/>
        <a:ea typeface="+mn-ea"/>
        <a:cs typeface="+mn-cs"/>
      </a:defRPr>
    </a:lvl4pPr>
    <a:lvl5pPr marL="3656013" indent="-1827213" algn="l" defTabSz="1827213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Lato Light"/>
        <a:ea typeface="+mn-ea"/>
        <a:cs typeface="+mn-cs"/>
      </a:defRPr>
    </a:lvl5pPr>
    <a:lvl6pPr marL="2286000" algn="l" defTabSz="914400" rtl="0" eaLnBrk="1" latinLnBrk="0" hangingPunct="1">
      <a:defRPr sz="3600" kern="1200">
        <a:solidFill>
          <a:schemeClr val="tx1"/>
        </a:solidFill>
        <a:latin typeface="Lato Light"/>
        <a:ea typeface="+mn-ea"/>
        <a:cs typeface="+mn-cs"/>
      </a:defRPr>
    </a:lvl6pPr>
    <a:lvl7pPr marL="2743200" algn="l" defTabSz="914400" rtl="0" eaLnBrk="1" latinLnBrk="0" hangingPunct="1">
      <a:defRPr sz="3600" kern="1200">
        <a:solidFill>
          <a:schemeClr val="tx1"/>
        </a:solidFill>
        <a:latin typeface="Lato Light"/>
        <a:ea typeface="+mn-ea"/>
        <a:cs typeface="+mn-cs"/>
      </a:defRPr>
    </a:lvl7pPr>
    <a:lvl8pPr marL="3200400" algn="l" defTabSz="914400" rtl="0" eaLnBrk="1" latinLnBrk="0" hangingPunct="1">
      <a:defRPr sz="3600" kern="1200">
        <a:solidFill>
          <a:schemeClr val="tx1"/>
        </a:solidFill>
        <a:latin typeface="Lato Light"/>
        <a:ea typeface="+mn-ea"/>
        <a:cs typeface="+mn-cs"/>
      </a:defRPr>
    </a:lvl8pPr>
    <a:lvl9pPr marL="3657600" algn="l" defTabSz="914400" rtl="0" eaLnBrk="1" latinLnBrk="0" hangingPunct="1">
      <a:defRPr sz="3600" kern="1200">
        <a:solidFill>
          <a:schemeClr val="tx1"/>
        </a:solidFill>
        <a:latin typeface="Lato Ligh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232E"/>
    <a:srgbClr val="0E0589"/>
    <a:srgbClr val="2F2F2F"/>
    <a:srgbClr val="FBB62B"/>
    <a:srgbClr val="445469"/>
    <a:srgbClr val="364D65"/>
    <a:srgbClr val="FBC81F"/>
    <a:srgbClr val="2C4054"/>
    <a:srgbClr val="FADF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99" autoAdjust="0"/>
    <p:restoredTop sz="99409" autoAdjust="0"/>
  </p:normalViewPr>
  <p:slideViewPr>
    <p:cSldViewPr snapToGrid="0" snapToObjects="1">
      <p:cViewPr varScale="1">
        <p:scale>
          <a:sx n="34" d="100"/>
          <a:sy n="34" d="100"/>
        </p:scale>
        <p:origin x="568" y="5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5" d="100"/>
        <a:sy n="65" d="100"/>
      </p:scale>
      <p:origin x="0" y="0"/>
    </p:cViewPr>
  </p:sorterViewPr>
  <p:notesViewPr>
    <p:cSldViewPr snapToGrid="0" snapToObjects="1">
      <p:cViewPr varScale="1">
        <p:scale>
          <a:sx n="55" d="100"/>
          <a:sy n="55" d="100"/>
        </p:scale>
        <p:origin x="2880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37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35" Type="http://schemas.openxmlformats.org/officeDocument/2006/relationships/customXml" Target="../customXml/item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/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3" name="Date Placeholder 2">
            <a:extLst>
              <a:ext uri="{FF2B5EF4-FFF2-40B4-BE49-F238E27FC236}"/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18494D47-5B63-43A2-888B-DC06CBD3BD69}" type="datetimeFigureOut">
              <a:rPr lang="id-ID"/>
              <a:pPr>
                <a:defRPr/>
              </a:pPr>
              <a:t>29/06/2019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5" name="Slide Number Placeholder 4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A568FC1-AE62-4559-8EE3-68BBA5C19C18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655891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/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1828434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Lato Ligh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/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1828434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Lato Light"/>
              </a:defRPr>
            </a:lvl1pPr>
          </a:lstStyle>
          <a:p>
            <a:pPr>
              <a:defRPr/>
            </a:pPr>
            <a:fld id="{F5EEF3B7-1506-4FD8-8188-6C76863F695A}" type="datetimeFigureOut">
              <a:rPr lang="en-US"/>
              <a:pPr>
                <a:defRPr/>
              </a:pPr>
              <a:t>6/29/2019</a:t>
            </a:fld>
            <a:endParaRPr lang="en-US" dirty="0"/>
          </a:p>
        </p:txBody>
      </p:sp>
      <p:sp>
        <p:nvSpPr>
          <p:cNvPr id="4" name="Slide Image Placeholder 3">
            <a:extLst>
              <a:ext uri="{FF2B5EF4-FFF2-40B4-BE49-F238E27FC236}"/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>
            <a:extLst>
              <a:ext uri="{FF2B5EF4-FFF2-40B4-BE49-F238E27FC236}"/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1828434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Lato Ligh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1828434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Lato Light"/>
              </a:defRPr>
            </a:lvl1pPr>
          </a:lstStyle>
          <a:p>
            <a:pPr>
              <a:defRPr/>
            </a:pPr>
            <a:fld id="{6FCB7955-F6B6-4BC5-9418-C9DBCB121B9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32300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912813" rtl="0" eaLnBrk="0" fontAlgn="base" hangingPunct="0">
      <a:spcBef>
        <a:spcPct val="30000"/>
      </a:spcBef>
      <a:spcAft>
        <a:spcPct val="0"/>
      </a:spcAft>
      <a:defRPr sz="2400" kern="1200">
        <a:solidFill>
          <a:schemeClr val="tx1"/>
        </a:solidFill>
        <a:latin typeface="Lato Light"/>
        <a:ea typeface="+mn-ea"/>
        <a:cs typeface="+mn-cs"/>
      </a:defRPr>
    </a:lvl1pPr>
    <a:lvl2pPr marL="912813" algn="l" defTabSz="912813" rtl="0" eaLnBrk="0" fontAlgn="base" hangingPunct="0">
      <a:spcBef>
        <a:spcPct val="30000"/>
      </a:spcBef>
      <a:spcAft>
        <a:spcPct val="0"/>
      </a:spcAft>
      <a:defRPr sz="2400" kern="1200">
        <a:solidFill>
          <a:schemeClr val="tx1"/>
        </a:solidFill>
        <a:latin typeface="Lato Light"/>
        <a:ea typeface="+mn-ea"/>
        <a:cs typeface="+mn-cs"/>
      </a:defRPr>
    </a:lvl2pPr>
    <a:lvl3pPr marL="1827213" algn="l" defTabSz="912813" rtl="0" eaLnBrk="0" fontAlgn="base" hangingPunct="0">
      <a:spcBef>
        <a:spcPct val="30000"/>
      </a:spcBef>
      <a:spcAft>
        <a:spcPct val="0"/>
      </a:spcAft>
      <a:defRPr sz="2400" kern="1200">
        <a:solidFill>
          <a:schemeClr val="tx1"/>
        </a:solidFill>
        <a:latin typeface="Lato Light"/>
        <a:ea typeface="+mn-ea"/>
        <a:cs typeface="+mn-cs"/>
      </a:defRPr>
    </a:lvl3pPr>
    <a:lvl4pPr marL="2741613" algn="l" defTabSz="912813" rtl="0" eaLnBrk="0" fontAlgn="base" hangingPunct="0">
      <a:spcBef>
        <a:spcPct val="30000"/>
      </a:spcBef>
      <a:spcAft>
        <a:spcPct val="0"/>
      </a:spcAft>
      <a:defRPr sz="2400" kern="1200">
        <a:solidFill>
          <a:schemeClr val="tx1"/>
        </a:solidFill>
        <a:latin typeface="Lato Light"/>
        <a:ea typeface="+mn-ea"/>
        <a:cs typeface="+mn-cs"/>
      </a:defRPr>
    </a:lvl4pPr>
    <a:lvl5pPr marL="3656013" algn="l" defTabSz="912813" rtl="0" eaLnBrk="0" fontAlgn="base" hangingPunct="0">
      <a:spcBef>
        <a:spcPct val="30000"/>
      </a:spcBef>
      <a:spcAft>
        <a:spcPct val="0"/>
      </a:spcAft>
      <a:defRPr sz="2400" kern="1200">
        <a:solidFill>
          <a:schemeClr val="tx1"/>
        </a:solidFill>
        <a:latin typeface="Lato Light"/>
        <a:ea typeface="+mn-ea"/>
        <a:cs typeface="+mn-cs"/>
      </a:defRPr>
    </a:lvl5pPr>
    <a:lvl6pPr marL="4571086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aman Depa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736401" y="2246811"/>
            <a:ext cx="13057979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82843" tIns="91422" rIns="182843" bIns="91422" numCol="1" anchor="ctr" anchorCtr="0" compatLnSpc="1">
            <a:prstTxWarp prst="textNoShape">
              <a:avLst/>
            </a:prstTxWarp>
          </a:bodyPr>
          <a:lstStyle>
            <a:lvl1pPr algn="r">
              <a:defRPr sz="3600"/>
            </a:lvl1pPr>
          </a:lstStyle>
          <a:p>
            <a:pPr lvl="0"/>
            <a:r>
              <a:rPr lang="id-ID" altLang="id-ID" dirty="0"/>
              <a:t>Kode Mata Kuliah – Nama Mata Kuliah</a:t>
            </a:r>
            <a:endParaRPr lang="en-US" altLang="id-ID" dirty="0"/>
          </a:p>
        </p:txBody>
      </p:sp>
      <p:sp>
        <p:nvSpPr>
          <p:cNvPr id="3" name="Text Placeholder 2">
            <a:extLst>
              <a:ext uri="{FF2B5EF4-FFF2-40B4-BE49-F238E27FC236}"/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736401" y="3651254"/>
            <a:ext cx="13057979" cy="458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82843" tIns="91422" rIns="182843" bIns="91422" numCol="1" anchor="t" anchorCtr="0" compatLnSpc="1">
            <a:prstTxWarp prst="textNoShape">
              <a:avLst/>
            </a:prstTxWarp>
          </a:bodyPr>
          <a:lstStyle>
            <a:lvl1pPr algn="r">
              <a:defRPr sz="8000"/>
            </a:lvl1pPr>
          </a:lstStyle>
          <a:p>
            <a:pPr lvl="0"/>
            <a:endParaRPr lang="en-US" altLang="id-ID" noProof="0" dirty="0"/>
          </a:p>
        </p:txBody>
      </p:sp>
      <p:sp>
        <p:nvSpPr>
          <p:cNvPr id="7" name="Text Placeholder 6">
            <a:extLst>
              <a:ext uri="{FF2B5EF4-FFF2-40B4-BE49-F238E27FC236}"/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36401" y="8543108"/>
            <a:ext cx="13057979" cy="1045029"/>
          </a:xfrm>
          <a:prstGeom prst="rect">
            <a:avLst/>
          </a:prstGeom>
        </p:spPr>
        <p:txBody>
          <a:bodyPr/>
          <a:lstStyle>
            <a:lvl1pPr algn="r">
              <a:defRPr sz="4400"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Text Placeholder 6">
            <a:extLst>
              <a:ext uri="{FF2B5EF4-FFF2-40B4-BE49-F238E27FC236}"/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36399" y="9898177"/>
            <a:ext cx="13057979" cy="1045029"/>
          </a:xfrm>
          <a:prstGeom prst="rect">
            <a:avLst/>
          </a:prstGeom>
        </p:spPr>
        <p:txBody>
          <a:bodyPr/>
          <a:lstStyle>
            <a:lvl1pPr algn="r">
              <a:defRPr sz="4400"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Picture Placeholder 9">
            <a:extLst>
              <a:ext uri="{FF2B5EF4-FFF2-40B4-BE49-F238E27FC236}"/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4760575" y="2246313"/>
            <a:ext cx="8880475" cy="8696325"/>
          </a:xfrm>
          <a:prstGeom prst="rect">
            <a:avLst/>
          </a:prstGeom>
        </p:spPr>
        <p:txBody>
          <a:bodyPr/>
          <a:lstStyle/>
          <a:p>
            <a:pPr lvl="0"/>
            <a:endParaRPr lang="id-ID" noProof="0" dirty="0"/>
          </a:p>
        </p:txBody>
      </p:sp>
      <p:sp>
        <p:nvSpPr>
          <p:cNvPr id="9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 algn="ctr" defTabSz="1828434" eaLnBrk="1" fontAlgn="auto" hangingPunct="1">
              <a:spcBef>
                <a:spcPts val="0"/>
              </a:spcBef>
              <a:spcAft>
                <a:spcPts val="0"/>
              </a:spcAft>
              <a:defRPr sz="2400" b="1" i="0">
                <a:solidFill>
                  <a:schemeClr val="tx1">
                    <a:tint val="75000"/>
                  </a:schemeClr>
                </a:solidFill>
                <a:latin typeface="Lato Bold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 algn="l" defTabSz="1828434" eaLnBrk="1" fontAlgn="auto" hangingPunct="1">
              <a:spcBef>
                <a:spcPts val="0"/>
              </a:spcBef>
              <a:spcAft>
                <a:spcPts val="0"/>
              </a:spcAft>
              <a:defRPr sz="2400" b="1" i="0">
                <a:solidFill>
                  <a:schemeClr val="tx1">
                    <a:tint val="75000"/>
                  </a:schemeClr>
                </a:solidFill>
                <a:latin typeface="Lato Bold" charset="0"/>
              </a:defRPr>
            </a:lvl1pPr>
          </a:lstStyle>
          <a:p>
            <a:pPr>
              <a:defRPr/>
            </a:pPr>
            <a:fld id="{56CAC48D-22EF-4C7E-9C6E-A1A10602DA0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314224"/>
      </p:ext>
    </p:extLst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1080" y="2743200"/>
            <a:ext cx="21775490" cy="196373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id-ID" dirty="0"/>
          </a:p>
        </p:txBody>
      </p:sp>
      <p:sp>
        <p:nvSpPr>
          <p:cNvPr id="6" name="Text Placeholder 5">
            <a:extLst>
              <a:ext uri="{FF2B5EF4-FFF2-40B4-BE49-F238E27FC236}"/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300410" y="5094288"/>
            <a:ext cx="21775490" cy="6792912"/>
          </a:xfrm>
          <a:prstGeom prst="rect">
            <a:avLst/>
          </a:prstGeom>
        </p:spPr>
        <p:txBody>
          <a:bodyPr/>
          <a:lstStyle>
            <a:lvl1pPr marL="857250" indent="-857250">
              <a:buFont typeface="Arial" panose="020B0604020202020204" pitchFamily="34" charset="0"/>
              <a:buChar char="•"/>
              <a:defRPr/>
            </a:lvl1pPr>
            <a:lvl2pPr marL="1485900" indent="-571500">
              <a:buFont typeface="Arial" panose="020B0604020202020204" pitchFamily="34" charset="0"/>
              <a:buChar char="•"/>
              <a:defRPr/>
            </a:lvl2pPr>
            <a:lvl3pPr marL="2400300" indent="-571500">
              <a:buFont typeface="Arial" panose="020B0604020202020204" pitchFamily="34" charset="0"/>
              <a:buChar char="•"/>
              <a:defRPr/>
            </a:lvl3pPr>
            <a:lvl4pPr marL="3200400" indent="-457200">
              <a:buFont typeface="Arial" panose="020B0604020202020204" pitchFamily="34" charset="0"/>
              <a:buChar char="•"/>
              <a:defRPr/>
            </a:lvl4pPr>
            <a:lvl5pPr marL="4114800" indent="-4572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Footer Placeholder 2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3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9DE766-0992-4A05-B7B0-D05E1CE8FB6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2780921"/>
      </p:ext>
    </p:extLst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etito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16148104" y="3612998"/>
            <a:ext cx="5819852" cy="2795183"/>
          </a:xfrm>
          <a:prstGeom prst="rect">
            <a:avLst/>
          </a:prstGeom>
          <a:effectLst/>
        </p:spPr>
        <p:txBody>
          <a:bodyPr rtlCol="0"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6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2409748" y="3612998"/>
            <a:ext cx="5819852" cy="2795183"/>
          </a:xfrm>
          <a:prstGeom prst="rect">
            <a:avLst/>
          </a:prstGeom>
          <a:effectLst/>
        </p:spPr>
        <p:txBody>
          <a:bodyPr rtlCol="0"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7" name="Picture Placeholder 13"/>
          <p:cNvSpPr>
            <a:spLocks noGrp="1"/>
          </p:cNvSpPr>
          <p:nvPr>
            <p:ph type="pic" sz="quarter" idx="15"/>
          </p:nvPr>
        </p:nvSpPr>
        <p:spPr>
          <a:xfrm>
            <a:off x="9278926" y="3612998"/>
            <a:ext cx="5819852" cy="2795183"/>
          </a:xfrm>
          <a:prstGeom prst="rect">
            <a:avLst/>
          </a:prstGeom>
          <a:effectLst/>
        </p:spPr>
        <p:txBody>
          <a:bodyPr rtlCol="0"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" name="Text Placeholder 3">
            <a:extLst>
              <a:ext uri="{FF2B5EF4-FFF2-40B4-BE49-F238E27FC236}"/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409748" y="7068973"/>
            <a:ext cx="19558208" cy="2545290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pPr lvl="0"/>
            <a:endParaRPr lang="id-ID" dirty="0"/>
          </a:p>
        </p:txBody>
      </p:sp>
      <p:sp>
        <p:nvSpPr>
          <p:cNvPr id="8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ctr" defTabSz="1828434" eaLnBrk="1" fontAlgn="auto" hangingPunct="1">
              <a:spcBef>
                <a:spcPts val="0"/>
              </a:spcBef>
              <a:spcAft>
                <a:spcPts val="0"/>
              </a:spcAft>
              <a:defRPr sz="2400" b="1" i="0">
                <a:solidFill>
                  <a:schemeClr val="tx1">
                    <a:tint val="75000"/>
                  </a:schemeClr>
                </a:solidFill>
                <a:latin typeface="Lato Bold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 algn="l" defTabSz="1828434" eaLnBrk="1" fontAlgn="auto" hangingPunct="1">
              <a:spcBef>
                <a:spcPts val="0"/>
              </a:spcBef>
              <a:spcAft>
                <a:spcPts val="0"/>
              </a:spcAft>
              <a:defRPr sz="2400" b="1" i="0">
                <a:solidFill>
                  <a:schemeClr val="tx1">
                    <a:tint val="75000"/>
                  </a:schemeClr>
                </a:solidFill>
                <a:latin typeface="Lato Bold" charset="0"/>
              </a:defRPr>
            </a:lvl1pPr>
          </a:lstStyle>
          <a:p>
            <a:pPr>
              <a:defRPr/>
            </a:pPr>
            <a:fld id="{93D6823A-19F1-4CD9-B8E2-B0314E8698B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0818453"/>
      </p:ext>
    </p:extLst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etito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1132235" y="2653564"/>
            <a:ext cx="7434751" cy="8016884"/>
          </a:xfrm>
          <a:prstGeom prst="rect">
            <a:avLst/>
          </a:prstGeom>
          <a:effectLst/>
        </p:spPr>
        <p:txBody>
          <a:bodyPr rtlCol="0"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5" name="Text Placeholder 4">
            <a:extLst>
              <a:ext uri="{FF2B5EF4-FFF2-40B4-BE49-F238E27FC236}"/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607675" y="5121275"/>
            <a:ext cx="12638088" cy="2873375"/>
          </a:xfrm>
          <a:prstGeom prst="rect">
            <a:avLst/>
          </a:prstGeom>
        </p:spPr>
        <p:txBody>
          <a:bodyPr/>
          <a:lstStyle/>
          <a:p>
            <a:pPr lvl="0"/>
            <a:endParaRPr lang="id-ID" dirty="0"/>
          </a:p>
        </p:txBody>
      </p:sp>
      <p:sp>
        <p:nvSpPr>
          <p:cNvPr id="4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 algn="ctr" defTabSz="1828434" eaLnBrk="1" fontAlgn="auto" hangingPunct="1">
              <a:spcBef>
                <a:spcPts val="0"/>
              </a:spcBef>
              <a:spcAft>
                <a:spcPts val="0"/>
              </a:spcAft>
              <a:defRPr sz="2400" b="1" i="0">
                <a:solidFill>
                  <a:schemeClr val="tx1">
                    <a:tint val="75000"/>
                  </a:schemeClr>
                </a:solidFill>
                <a:latin typeface="Lato Bold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 algn="l" defTabSz="1828434" eaLnBrk="1" fontAlgn="auto" hangingPunct="1">
              <a:spcBef>
                <a:spcPts val="0"/>
              </a:spcBef>
              <a:spcAft>
                <a:spcPts val="0"/>
              </a:spcAft>
              <a:defRPr sz="2400" b="1" i="0">
                <a:solidFill>
                  <a:schemeClr val="tx1">
                    <a:tint val="75000"/>
                  </a:schemeClr>
                </a:solidFill>
                <a:latin typeface="Lato Bold" charset="0"/>
              </a:defRPr>
            </a:lvl1pPr>
          </a:lstStyle>
          <a:p>
            <a:pPr>
              <a:defRPr/>
            </a:pPr>
            <a:fld id="{E04BB76B-7D9B-437D-8D92-1479BE4E0EC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03833"/>
      </p:ext>
    </p:extLst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ctr" defTabSz="1828434" eaLnBrk="1" fontAlgn="auto" hangingPunct="1">
              <a:spcBef>
                <a:spcPts val="0"/>
              </a:spcBef>
              <a:spcAft>
                <a:spcPts val="0"/>
              </a:spcAft>
              <a:defRPr sz="2400" b="1" i="0">
                <a:solidFill>
                  <a:schemeClr val="tx1">
                    <a:tint val="75000"/>
                  </a:schemeClr>
                </a:solidFill>
                <a:latin typeface="Lato Bold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l" defTabSz="1828434" eaLnBrk="1" fontAlgn="auto" hangingPunct="1">
              <a:spcBef>
                <a:spcPts val="0"/>
              </a:spcBef>
              <a:spcAft>
                <a:spcPts val="0"/>
              </a:spcAft>
              <a:defRPr sz="2400" b="1" i="0">
                <a:solidFill>
                  <a:schemeClr val="tx1">
                    <a:tint val="75000"/>
                  </a:schemeClr>
                </a:solidFill>
                <a:latin typeface="Lato Bold" charset="0"/>
              </a:defRPr>
            </a:lvl1pPr>
          </a:lstStyle>
          <a:p>
            <a:pPr>
              <a:defRPr/>
            </a:pPr>
            <a:fld id="{5328E890-3352-44B7-A91B-4CD5F8B1251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5344729"/>
      </p:ext>
    </p:extLst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Mis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12245840" y="3125033"/>
            <a:ext cx="12105684" cy="6769604"/>
          </a:xfrm>
          <a:prstGeom prst="rect">
            <a:avLst/>
          </a:prstGeom>
          <a:effectLst/>
        </p:spPr>
        <p:txBody>
          <a:bodyPr rtlCol="0"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6" name="Text Placeholder 5">
            <a:extLst>
              <a:ext uri="{FF2B5EF4-FFF2-40B4-BE49-F238E27FC236}"/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579813" y="6008688"/>
            <a:ext cx="7758112" cy="3886200"/>
          </a:xfrm>
          <a:prstGeom prst="rect">
            <a:avLst/>
          </a:prstGeom>
        </p:spPr>
        <p:txBody>
          <a:bodyPr/>
          <a:lstStyle>
            <a:lvl1pPr algn="r">
              <a:defRPr sz="4000"/>
            </a:lvl1pPr>
          </a:lstStyle>
          <a:p>
            <a:pPr lvl="0"/>
            <a:endParaRPr lang="id-ID" dirty="0"/>
          </a:p>
        </p:txBody>
      </p:sp>
      <p:sp>
        <p:nvSpPr>
          <p:cNvPr id="5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 algn="ctr" defTabSz="1828434" eaLnBrk="1" fontAlgn="auto" hangingPunct="1">
              <a:spcBef>
                <a:spcPts val="0"/>
              </a:spcBef>
              <a:spcAft>
                <a:spcPts val="0"/>
              </a:spcAft>
              <a:defRPr sz="2400" b="1" i="0">
                <a:solidFill>
                  <a:schemeClr val="tx1">
                    <a:tint val="75000"/>
                  </a:schemeClr>
                </a:solidFill>
                <a:latin typeface="Lato Bold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algn="l" defTabSz="1828434" eaLnBrk="1" fontAlgn="auto" hangingPunct="1">
              <a:spcBef>
                <a:spcPts val="0"/>
              </a:spcBef>
              <a:spcAft>
                <a:spcPts val="0"/>
              </a:spcAft>
              <a:defRPr sz="2400" b="1" i="0">
                <a:solidFill>
                  <a:schemeClr val="tx1">
                    <a:tint val="75000"/>
                  </a:schemeClr>
                </a:solidFill>
                <a:latin typeface="Lato Bold" charset="0"/>
              </a:defRPr>
            </a:lvl1pPr>
          </a:lstStyle>
          <a:p>
            <a:pPr>
              <a:defRPr/>
            </a:pPr>
            <a:fld id="{A322299C-2241-4297-89E6-6CFD6184CC9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2703101"/>
      </p:ext>
    </p:extLst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Picture v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3" y="4"/>
            <a:ext cx="24377648" cy="13715999"/>
          </a:xfrm>
          <a:prstGeom prst="rect">
            <a:avLst/>
          </a:prstGeom>
          <a:effectLst/>
        </p:spPr>
        <p:txBody>
          <a:bodyPr rtlCol="0"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3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 algn="ctr" defTabSz="1828434" eaLnBrk="1" fontAlgn="auto" hangingPunct="1">
              <a:spcBef>
                <a:spcPts val="0"/>
              </a:spcBef>
              <a:spcAft>
                <a:spcPts val="0"/>
              </a:spcAft>
              <a:defRPr sz="2400" b="1" i="0">
                <a:solidFill>
                  <a:schemeClr val="tx1">
                    <a:tint val="75000"/>
                  </a:schemeClr>
                </a:solidFill>
                <a:latin typeface="Lato Bold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l" defTabSz="1828434" eaLnBrk="1" fontAlgn="auto" hangingPunct="1">
              <a:spcBef>
                <a:spcPts val="0"/>
              </a:spcBef>
              <a:spcAft>
                <a:spcPts val="0"/>
              </a:spcAft>
              <a:defRPr sz="2400" b="1" i="0">
                <a:solidFill>
                  <a:schemeClr val="tx1">
                    <a:tint val="75000"/>
                  </a:schemeClr>
                </a:solidFill>
                <a:latin typeface="Lato Bold" charset="0"/>
              </a:defRPr>
            </a:lvl1pPr>
          </a:lstStyle>
          <a:p>
            <a:pPr>
              <a:defRPr/>
            </a:pPr>
            <a:fld id="{A3E2E704-F23C-4D14-960F-053A208A556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6547612"/>
      </p:ext>
    </p:extLst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68235" cy="13716000"/>
          </a:xfrm>
          <a:prstGeom prst="rect">
            <a:avLst/>
          </a:prstGeom>
          <a:effectLst/>
        </p:spPr>
        <p:txBody>
          <a:bodyPr rtlCol="0"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3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 algn="ctr" defTabSz="1828434" eaLnBrk="1" fontAlgn="auto" hangingPunct="1">
              <a:spcBef>
                <a:spcPts val="0"/>
              </a:spcBef>
              <a:spcAft>
                <a:spcPts val="0"/>
              </a:spcAft>
              <a:defRPr sz="2400" b="1" i="0">
                <a:solidFill>
                  <a:schemeClr val="tx1">
                    <a:tint val="75000"/>
                  </a:schemeClr>
                </a:solidFill>
                <a:latin typeface="Lato Bold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l" defTabSz="1828434" eaLnBrk="1" fontAlgn="auto" hangingPunct="1">
              <a:spcBef>
                <a:spcPts val="0"/>
              </a:spcBef>
              <a:spcAft>
                <a:spcPts val="0"/>
              </a:spcAft>
              <a:defRPr sz="2400" b="1" i="0">
                <a:solidFill>
                  <a:schemeClr val="tx1">
                    <a:tint val="75000"/>
                  </a:schemeClr>
                </a:solidFill>
                <a:latin typeface="Lato Bold" charset="0"/>
              </a:defRPr>
            </a:lvl1pPr>
          </a:lstStyle>
          <a:p>
            <a:pPr>
              <a:defRPr/>
            </a:pPr>
            <a:fld id="{BA54B001-76D6-4C75-8553-33B056AC7AA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4600135"/>
      </p:ext>
    </p:extLst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Pictur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2" y="0"/>
            <a:ext cx="12168235" cy="13716000"/>
          </a:xfrm>
          <a:prstGeom prst="rect">
            <a:avLst/>
          </a:prstGeom>
          <a:effectLst/>
        </p:spPr>
        <p:txBody>
          <a:bodyPr rtlCol="0"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3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 algn="ctr" defTabSz="1828434" eaLnBrk="1" fontAlgn="auto" hangingPunct="1">
              <a:spcBef>
                <a:spcPts val="0"/>
              </a:spcBef>
              <a:spcAft>
                <a:spcPts val="0"/>
              </a:spcAft>
              <a:defRPr sz="2400" b="1" i="0">
                <a:solidFill>
                  <a:schemeClr val="tx1">
                    <a:tint val="75000"/>
                  </a:schemeClr>
                </a:solidFill>
                <a:latin typeface="Lato Bold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l" defTabSz="1828434" eaLnBrk="1" fontAlgn="auto" hangingPunct="1">
              <a:spcBef>
                <a:spcPts val="0"/>
              </a:spcBef>
              <a:spcAft>
                <a:spcPts val="0"/>
              </a:spcAft>
              <a:defRPr sz="2400" b="1" i="0">
                <a:solidFill>
                  <a:schemeClr val="tx1">
                    <a:tint val="75000"/>
                  </a:schemeClr>
                </a:solidFill>
                <a:latin typeface="Lato Bold" charset="0"/>
              </a:defRPr>
            </a:lvl1pPr>
          </a:lstStyle>
          <a:p>
            <a:pPr>
              <a:defRPr/>
            </a:pPr>
            <a:fld id="{28617FCE-5050-486B-8D95-567EE106C78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4979386"/>
      </p:ext>
    </p:extLst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us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ctr" defTabSz="1828434" eaLnBrk="1" fontAlgn="auto" hangingPunct="1">
              <a:spcBef>
                <a:spcPts val="0"/>
              </a:spcBef>
              <a:spcAft>
                <a:spcPts val="0"/>
              </a:spcAft>
              <a:defRPr sz="2400" b="1" i="0">
                <a:solidFill>
                  <a:schemeClr val="tx1">
                    <a:tint val="75000"/>
                  </a:schemeClr>
                </a:solidFill>
                <a:latin typeface="Lato Bold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l" defTabSz="1828434" eaLnBrk="1" fontAlgn="auto" hangingPunct="1">
              <a:spcBef>
                <a:spcPts val="0"/>
              </a:spcBef>
              <a:spcAft>
                <a:spcPts val="0"/>
              </a:spcAft>
              <a:defRPr sz="2400" b="1" i="0">
                <a:solidFill>
                  <a:schemeClr val="tx1">
                    <a:tint val="75000"/>
                  </a:schemeClr>
                </a:solidFill>
                <a:latin typeface="Lato Bold" charset="0"/>
              </a:defRPr>
            </a:lvl1pPr>
          </a:lstStyle>
          <a:p>
            <a:pPr>
              <a:defRPr/>
            </a:pPr>
            <a:fld id="{67B799A3-238D-4FC1-AD2F-02934BC8999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363978"/>
      </p:ext>
    </p:extLst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vi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8675648" cy="13716000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3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 defTabSz="1828434" eaLnBrk="1" fontAlgn="auto" hangingPunct="1">
              <a:spcBef>
                <a:spcPts val="0"/>
              </a:spcBef>
              <a:spcAft>
                <a:spcPts val="0"/>
              </a:spcAft>
              <a:defRPr sz="2400" b="1" i="0">
                <a:solidFill>
                  <a:schemeClr val="tx1">
                    <a:tint val="75000"/>
                  </a:schemeClr>
                </a:solidFill>
                <a:latin typeface="Lato Bold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 defTabSz="1828434" eaLnBrk="1" fontAlgn="auto" hangingPunct="1">
              <a:spcBef>
                <a:spcPts val="0"/>
              </a:spcBef>
              <a:spcAft>
                <a:spcPts val="0"/>
              </a:spcAft>
              <a:defRPr sz="2400" b="1" i="0">
                <a:solidFill>
                  <a:schemeClr val="tx1">
                    <a:tint val="75000"/>
                  </a:schemeClr>
                </a:solidFill>
                <a:latin typeface="Lato Bold" charset="0"/>
              </a:defRPr>
            </a:lvl1pPr>
          </a:lstStyle>
          <a:p>
            <a:pPr>
              <a:defRPr/>
            </a:pPr>
            <a:fld id="{70C06FD6-A1E2-4835-B116-795740A5A9B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4371786"/>
      </p:ext>
    </p:extLst>
  </p:cSld>
  <p:clrMapOvr>
    <a:masterClrMapping/>
  </p:clrMapOvr>
  <p:transition advClick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adership sk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2682364" y="3945706"/>
            <a:ext cx="2935224" cy="2935154"/>
          </a:xfrm>
          <a:prstGeom prst="ellipse">
            <a:avLst/>
          </a:prstGeom>
        </p:spPr>
        <p:txBody>
          <a:bodyPr rtlCol="0">
            <a:normAutofit/>
          </a:bodyPr>
          <a:lstStyle>
            <a:lvl1pPr>
              <a:defRPr sz="2300" b="0" i="0"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3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 algn="ctr" defTabSz="1828434" eaLnBrk="1" fontAlgn="auto" hangingPunct="1">
              <a:spcBef>
                <a:spcPts val="0"/>
              </a:spcBef>
              <a:spcAft>
                <a:spcPts val="0"/>
              </a:spcAft>
              <a:defRPr sz="2400" b="1" i="0">
                <a:solidFill>
                  <a:schemeClr val="tx1">
                    <a:tint val="75000"/>
                  </a:schemeClr>
                </a:solidFill>
                <a:latin typeface="Lato Bold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algn="l" defTabSz="1828434" eaLnBrk="1" fontAlgn="auto" hangingPunct="1">
              <a:spcBef>
                <a:spcPts val="0"/>
              </a:spcBef>
              <a:spcAft>
                <a:spcPts val="0"/>
              </a:spcAft>
              <a:defRPr sz="2400" b="1" i="0">
                <a:solidFill>
                  <a:schemeClr val="tx1">
                    <a:tint val="75000"/>
                  </a:schemeClr>
                </a:solidFill>
                <a:latin typeface="Lato Bold" charset="0"/>
              </a:defRPr>
            </a:lvl1pPr>
          </a:lstStyle>
          <a:p>
            <a:pPr>
              <a:defRPr/>
            </a:pPr>
            <a:fld id="{C972ED65-54D5-4B8C-87DE-BA0C1E27FA4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9468870"/>
      </p:ext>
    </p:extLst>
  </p:cSld>
  <p:clrMapOvr>
    <a:masterClrMapping/>
  </p:clrMapOvr>
  <p:transition advClick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Master-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0" y="4"/>
            <a:ext cx="10613571" cy="13715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2400"/>
            </a:lvl1pPr>
          </a:lstStyle>
          <a:p>
            <a:pPr lvl="0"/>
            <a:endParaRPr lang="en-US" noProof="0"/>
          </a:p>
        </p:txBody>
      </p:sp>
      <p:sp>
        <p:nvSpPr>
          <p:cNvPr id="3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 defTabSz="1828434" eaLnBrk="1" fontAlgn="auto" hangingPunct="1">
              <a:spcBef>
                <a:spcPts val="0"/>
              </a:spcBef>
              <a:spcAft>
                <a:spcPts val="0"/>
              </a:spcAft>
              <a:defRPr sz="2400" b="1" i="0">
                <a:solidFill>
                  <a:schemeClr val="tx1">
                    <a:tint val="75000"/>
                  </a:schemeClr>
                </a:solidFill>
                <a:latin typeface="Lato Bold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 defTabSz="1828434" eaLnBrk="1" fontAlgn="auto" hangingPunct="1">
              <a:spcBef>
                <a:spcPts val="0"/>
              </a:spcBef>
              <a:spcAft>
                <a:spcPts val="0"/>
              </a:spcAft>
              <a:defRPr sz="2400" b="1" i="0">
                <a:solidFill>
                  <a:schemeClr val="tx1">
                    <a:tint val="75000"/>
                  </a:schemeClr>
                </a:solidFill>
                <a:latin typeface="Lato Bold" charset="0"/>
              </a:defRPr>
            </a:lvl1pPr>
          </a:lstStyle>
          <a:p>
            <a:pPr>
              <a:defRPr/>
            </a:pPr>
            <a:fld id="{C60475D2-615D-47BB-8327-40517D34B5A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409651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phone_devices of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3"/>
          <p:cNvSpPr>
            <a:spLocks noGrp="1"/>
          </p:cNvSpPr>
          <p:nvPr>
            <p:ph type="pic" sz="quarter" idx="21"/>
          </p:nvPr>
        </p:nvSpPr>
        <p:spPr>
          <a:xfrm>
            <a:off x="2284648" y="2124292"/>
            <a:ext cx="7241628" cy="12875172"/>
          </a:xfrm>
          <a:prstGeom prst="rect">
            <a:avLst/>
          </a:prstGeom>
          <a:effectLst/>
        </p:spPr>
        <p:txBody>
          <a:bodyPr rtlCol="0">
            <a:normAutofit/>
          </a:bodyPr>
          <a:lstStyle>
            <a:lvl1pPr marL="0" indent="0">
              <a:buNone/>
              <a:defRPr sz="26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3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lvl1pPr algn="ctr" defTabSz="1828434" eaLnBrk="1" fontAlgn="auto" hangingPunct="1">
              <a:spcBef>
                <a:spcPts val="0"/>
              </a:spcBef>
              <a:spcAft>
                <a:spcPts val="0"/>
              </a:spcAft>
              <a:defRPr sz="2400" b="1" i="0">
                <a:solidFill>
                  <a:schemeClr val="tx1">
                    <a:tint val="75000"/>
                  </a:schemeClr>
                </a:solidFill>
                <a:latin typeface="Lato Bold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lvl1pPr algn="l" defTabSz="1828434" eaLnBrk="1" fontAlgn="auto" hangingPunct="1">
              <a:spcBef>
                <a:spcPts val="0"/>
              </a:spcBef>
              <a:spcAft>
                <a:spcPts val="0"/>
              </a:spcAft>
              <a:defRPr sz="2400" b="1" i="0">
                <a:solidFill>
                  <a:schemeClr val="tx1">
                    <a:tint val="75000"/>
                  </a:schemeClr>
                </a:solidFill>
                <a:latin typeface="Lato Bold" charset="0"/>
              </a:defRPr>
            </a:lvl1pPr>
          </a:lstStyle>
          <a:p>
            <a:pPr>
              <a:defRPr/>
            </a:pPr>
            <a:fld id="{D98621F5-CABE-4666-AC1B-9286AC775CF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1700323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phone_devices of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3"/>
          <p:cNvSpPr>
            <a:spLocks noGrp="1"/>
          </p:cNvSpPr>
          <p:nvPr>
            <p:ph type="pic" sz="quarter" idx="21"/>
          </p:nvPr>
        </p:nvSpPr>
        <p:spPr>
          <a:xfrm>
            <a:off x="9253207" y="6230198"/>
            <a:ext cx="5756336" cy="10206700"/>
          </a:xfrm>
          <a:prstGeom prst="rect">
            <a:avLst/>
          </a:prstGeom>
          <a:effectLst/>
        </p:spPr>
        <p:txBody>
          <a:bodyPr rtlCol="0">
            <a:normAutofit/>
          </a:bodyPr>
          <a:lstStyle>
            <a:lvl1pPr marL="0" indent="0">
              <a:buNone/>
              <a:defRPr sz="26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3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lvl1pPr algn="ctr" defTabSz="1828434" eaLnBrk="1" fontAlgn="auto" hangingPunct="1">
              <a:spcBef>
                <a:spcPts val="0"/>
              </a:spcBef>
              <a:spcAft>
                <a:spcPts val="0"/>
              </a:spcAft>
              <a:defRPr sz="2400" b="1" i="0">
                <a:solidFill>
                  <a:schemeClr val="tx1">
                    <a:tint val="75000"/>
                  </a:schemeClr>
                </a:solidFill>
                <a:latin typeface="Lato Bold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lvl1pPr algn="l" defTabSz="1828434" eaLnBrk="1" fontAlgn="auto" hangingPunct="1">
              <a:spcBef>
                <a:spcPts val="0"/>
              </a:spcBef>
              <a:spcAft>
                <a:spcPts val="0"/>
              </a:spcAft>
              <a:defRPr sz="2400" b="1" i="0">
                <a:solidFill>
                  <a:schemeClr val="tx1">
                    <a:tint val="75000"/>
                  </a:schemeClr>
                </a:solidFill>
                <a:latin typeface="Lato Bold" charset="0"/>
              </a:defRPr>
            </a:lvl1pPr>
          </a:lstStyle>
          <a:p>
            <a:pPr>
              <a:defRPr/>
            </a:pPr>
            <a:fld id="{DDB0C777-B317-410D-BBFC-EF8C78BA3D3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7485064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8730084" y="4665515"/>
            <a:ext cx="2935224" cy="2935154"/>
          </a:xfrm>
          <a:prstGeom prst="ellipse">
            <a:avLst/>
          </a:prstGeom>
        </p:spPr>
        <p:txBody>
          <a:bodyPr rtlCol="0">
            <a:normAutofit/>
          </a:bodyPr>
          <a:lstStyle>
            <a:lvl1pPr>
              <a:defRPr sz="2300" b="0" i="0"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3403702" y="4665515"/>
            <a:ext cx="2935224" cy="2935154"/>
          </a:xfrm>
          <a:prstGeom prst="ellipse">
            <a:avLst/>
          </a:prstGeom>
        </p:spPr>
        <p:txBody>
          <a:bodyPr rtlCol="0">
            <a:normAutofit/>
          </a:bodyPr>
          <a:lstStyle>
            <a:lvl1pPr>
              <a:defRPr sz="2300" b="0" i="0"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008744" y="4665515"/>
            <a:ext cx="2935224" cy="2935154"/>
          </a:xfrm>
          <a:prstGeom prst="ellipse">
            <a:avLst/>
          </a:prstGeom>
        </p:spPr>
        <p:txBody>
          <a:bodyPr rtlCol="0">
            <a:normAutofit/>
          </a:bodyPr>
          <a:lstStyle>
            <a:lvl1pPr>
              <a:defRPr sz="2300" b="0" i="0"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2682364" y="4665515"/>
            <a:ext cx="2935224" cy="2935154"/>
          </a:xfrm>
          <a:prstGeom prst="ellipse">
            <a:avLst/>
          </a:prstGeom>
        </p:spPr>
        <p:txBody>
          <a:bodyPr rtlCol="0">
            <a:normAutofit/>
          </a:bodyPr>
          <a:lstStyle>
            <a:lvl1pPr>
              <a:defRPr sz="2300" b="0" i="0"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6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 algn="ctr" defTabSz="1828434" eaLnBrk="1" fontAlgn="auto" hangingPunct="1">
              <a:spcBef>
                <a:spcPts val="0"/>
              </a:spcBef>
              <a:spcAft>
                <a:spcPts val="0"/>
              </a:spcAft>
              <a:defRPr sz="2400" b="1" i="0">
                <a:solidFill>
                  <a:schemeClr val="tx1">
                    <a:tint val="75000"/>
                  </a:schemeClr>
                </a:solidFill>
                <a:latin typeface="Lato Bold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algn="l" defTabSz="1828434" eaLnBrk="1" fontAlgn="auto" hangingPunct="1">
              <a:spcBef>
                <a:spcPts val="0"/>
              </a:spcBef>
              <a:spcAft>
                <a:spcPts val="0"/>
              </a:spcAft>
              <a:defRPr sz="2400" b="1" i="0">
                <a:solidFill>
                  <a:schemeClr val="tx1">
                    <a:tint val="75000"/>
                  </a:schemeClr>
                </a:solidFill>
                <a:latin typeface="Lato Bold" charset="0"/>
              </a:defRPr>
            </a:lvl1pPr>
          </a:lstStyle>
          <a:p>
            <a:pPr>
              <a:defRPr/>
            </a:pPr>
            <a:fld id="{F45E2B32-5BBD-4C9D-98BA-2FEBF29BF2D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8909712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730250"/>
            <a:ext cx="21024850" cy="2651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4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902E42-A3EC-4878-97F7-4BA078D7C56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3021207"/>
      </p:ext>
    </p:extLst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TextBox 8">
            <a:extLst>
              <a:ext uri="{FF2B5EF4-FFF2-40B4-BE49-F238E27FC236}"/>
            </a:extLst>
          </p:cNvPr>
          <p:cNvSpPr txBox="1">
            <a:spLocks noChangeArrowheads="1"/>
          </p:cNvSpPr>
          <p:nvPr userDrawn="1"/>
        </p:nvSpPr>
        <p:spPr bwMode="auto">
          <a:xfrm>
            <a:off x="23098125" y="606425"/>
            <a:ext cx="830263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82807" tIns="91404" rIns="182807" bIns="91404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algn="ctr" eaLnBrk="1" hangingPunct="1">
              <a:defRPr/>
            </a:pPr>
            <a:fld id="{4B49551A-DF66-4091-90B0-FA5D0862E68A}" type="slidenum">
              <a:rPr lang="id-ID" altLang="id-ID" sz="2800" b="1" smtClean="0">
                <a:solidFill>
                  <a:schemeClr val="bg1"/>
                </a:solidFill>
                <a:latin typeface="Lato Bold"/>
                <a:ea typeface="Lato Bold"/>
                <a:cs typeface="Lato Bold"/>
              </a:rPr>
              <a:pPr algn="ctr" eaLnBrk="1" hangingPunct="1">
                <a:defRPr/>
              </a:pPr>
              <a:t>‹#›</a:t>
            </a:fld>
            <a:endParaRPr lang="id-ID" altLang="id-ID" sz="2800" b="1">
              <a:solidFill>
                <a:schemeClr val="bg1"/>
              </a:solidFill>
              <a:latin typeface="Lato Bold"/>
              <a:ea typeface="Lato Bold"/>
              <a:cs typeface="Lato Bold"/>
            </a:endParaRPr>
          </a:p>
        </p:txBody>
      </p:sp>
      <p:pic>
        <p:nvPicPr>
          <p:cNvPr id="1027" name="Picture 11"/>
          <p:cNvPicPr>
            <a:picLocks noChangeAspect="1" noChangeArrowheads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" y="26988"/>
            <a:ext cx="4703763" cy="449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18"/>
          <p:cNvPicPr>
            <a:picLocks noChangeAspect="1" noChangeArrowheads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16800" y="9644063"/>
            <a:ext cx="4260850" cy="407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65988" y="12607925"/>
            <a:ext cx="8226425" cy="730250"/>
          </a:xfrm>
          <a:prstGeom prst="rect">
            <a:avLst/>
          </a:prstGeom>
        </p:spPr>
        <p:txBody>
          <a:bodyPr vert="horz" lIns="182843" tIns="91422" rIns="182843" bIns="91422" rtlCol="0" anchor="ctr"/>
          <a:lstStyle>
            <a:lvl1pPr algn="ctr" defTabSz="1828434" eaLnBrk="1" fontAlgn="auto" hangingPunct="1">
              <a:spcBef>
                <a:spcPts val="0"/>
              </a:spcBef>
              <a:spcAft>
                <a:spcPts val="0"/>
              </a:spcAft>
              <a:defRPr sz="2400" b="1" i="0">
                <a:solidFill>
                  <a:schemeClr val="tx1">
                    <a:tint val="75000"/>
                  </a:schemeClr>
                </a:solidFill>
                <a:latin typeface="Lato Bold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8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36600" y="12607925"/>
            <a:ext cx="1379538" cy="730250"/>
          </a:xfrm>
          <a:prstGeom prst="rect">
            <a:avLst/>
          </a:prstGeom>
        </p:spPr>
        <p:txBody>
          <a:bodyPr vert="horz" lIns="182843" tIns="91422" rIns="182843" bIns="91422" rtlCol="0" anchor="ctr"/>
          <a:lstStyle>
            <a:lvl1pPr algn="l" defTabSz="1828434" eaLnBrk="1" fontAlgn="auto" hangingPunct="1">
              <a:spcBef>
                <a:spcPts val="0"/>
              </a:spcBef>
              <a:spcAft>
                <a:spcPts val="0"/>
              </a:spcAft>
              <a:defRPr sz="2400" b="1" i="0">
                <a:solidFill>
                  <a:schemeClr val="tx1">
                    <a:tint val="75000"/>
                  </a:schemeClr>
                </a:solidFill>
                <a:latin typeface="Lato Bold" charset="0"/>
              </a:defRPr>
            </a:lvl1pPr>
          </a:lstStyle>
          <a:p>
            <a:pPr>
              <a:defRPr/>
            </a:pPr>
            <a:fld id="{73FFA5FD-CBA9-4FE6-9296-878E6FEAEDB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83" r:id="rId1"/>
    <p:sldLayoutId id="2147484984" r:id="rId2"/>
    <p:sldLayoutId id="2147484985" r:id="rId3"/>
    <p:sldLayoutId id="2147484986" r:id="rId4"/>
    <p:sldLayoutId id="2147484987" r:id="rId5"/>
    <p:sldLayoutId id="2147484988" r:id="rId6"/>
    <p:sldLayoutId id="2147484989" r:id="rId7"/>
    <p:sldLayoutId id="2147484990" r:id="rId8"/>
    <p:sldLayoutId id="2147484991" r:id="rId9"/>
    <p:sldLayoutId id="2147484993" r:id="rId10"/>
    <p:sldLayoutId id="2147484994" r:id="rId11"/>
    <p:sldLayoutId id="2147485000" r:id="rId12"/>
    <p:sldLayoutId id="2147485006" r:id="rId13"/>
    <p:sldLayoutId id="2147485042" r:id="rId14"/>
    <p:sldLayoutId id="2147485043" r:id="rId15"/>
    <p:sldLayoutId id="2147485051" r:id="rId16"/>
    <p:sldLayoutId id="2147484982" r:id="rId17"/>
  </p:sldLayoutIdLst>
  <p:transition advClick="0"/>
  <p:timing>
    <p:tnLst>
      <p:par>
        <p:cTn id="1" dur="indefinite" restart="never" nodeType="tmRoot"/>
      </p:par>
    </p:tnLst>
  </p:timing>
  <p:hf hdr="0" ftr="0" dt="0"/>
  <p:txStyles>
    <p:titleStyle>
      <a:lvl1pPr algn="l" defTabSz="1827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lang="en-US" sz="4400" kern="1200">
          <a:solidFill>
            <a:schemeClr val="tx1"/>
          </a:solidFill>
          <a:latin typeface="Lato" panose="020F0502020204030203" pitchFamily="34" charset="0"/>
          <a:ea typeface="+mj-ea"/>
          <a:cs typeface="+mj-cs"/>
        </a:defRPr>
      </a:lvl1pPr>
      <a:lvl2pPr algn="l" defTabSz="1827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Lato"/>
        </a:defRPr>
      </a:lvl2pPr>
      <a:lvl3pPr algn="l" defTabSz="1827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Lato"/>
        </a:defRPr>
      </a:lvl3pPr>
      <a:lvl4pPr algn="l" defTabSz="1827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Lato"/>
        </a:defRPr>
      </a:lvl4pPr>
      <a:lvl5pPr algn="l" defTabSz="1827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Lato"/>
        </a:defRPr>
      </a:lvl5pPr>
      <a:lvl6pPr marL="457200" algn="l" defTabSz="1827213" rtl="0" fontAlgn="base">
        <a:lnSpc>
          <a:spcPct val="90000"/>
        </a:lnSpc>
        <a:spcBef>
          <a:spcPct val="0"/>
        </a:spcBef>
        <a:spcAft>
          <a:spcPct val="0"/>
        </a:spcAft>
        <a:defRPr sz="6000">
          <a:solidFill>
            <a:schemeClr val="tx1"/>
          </a:solidFill>
          <a:latin typeface="Lato"/>
        </a:defRPr>
      </a:lvl6pPr>
      <a:lvl7pPr marL="914400" algn="l" defTabSz="1827213" rtl="0" fontAlgn="base">
        <a:lnSpc>
          <a:spcPct val="90000"/>
        </a:lnSpc>
        <a:spcBef>
          <a:spcPct val="0"/>
        </a:spcBef>
        <a:spcAft>
          <a:spcPct val="0"/>
        </a:spcAft>
        <a:defRPr sz="6000">
          <a:solidFill>
            <a:schemeClr val="tx1"/>
          </a:solidFill>
          <a:latin typeface="Lato"/>
        </a:defRPr>
      </a:lvl7pPr>
      <a:lvl8pPr marL="1371600" algn="l" defTabSz="1827213" rtl="0" fontAlgn="base">
        <a:lnSpc>
          <a:spcPct val="90000"/>
        </a:lnSpc>
        <a:spcBef>
          <a:spcPct val="0"/>
        </a:spcBef>
        <a:spcAft>
          <a:spcPct val="0"/>
        </a:spcAft>
        <a:defRPr sz="6000">
          <a:solidFill>
            <a:schemeClr val="tx1"/>
          </a:solidFill>
          <a:latin typeface="Lato"/>
        </a:defRPr>
      </a:lvl8pPr>
      <a:lvl9pPr marL="1828800" algn="l" defTabSz="1827213" rtl="0" fontAlgn="base">
        <a:lnSpc>
          <a:spcPct val="90000"/>
        </a:lnSpc>
        <a:spcBef>
          <a:spcPct val="0"/>
        </a:spcBef>
        <a:spcAft>
          <a:spcPct val="0"/>
        </a:spcAft>
        <a:defRPr sz="6000">
          <a:solidFill>
            <a:schemeClr val="tx1"/>
          </a:solidFill>
          <a:latin typeface="Lato"/>
        </a:defRPr>
      </a:lvl9pPr>
    </p:titleStyle>
    <p:bodyStyle>
      <a:lvl1pPr algn="l" defTabSz="1827213" rtl="0" eaLnBrk="0" fontAlgn="base" hangingPunct="0">
        <a:lnSpc>
          <a:spcPct val="90000"/>
        </a:lnSpc>
        <a:spcBef>
          <a:spcPts val="2000"/>
        </a:spcBef>
        <a:spcAft>
          <a:spcPct val="0"/>
        </a:spcAft>
        <a:buFont typeface="Arial" panose="020B0604020202020204" pitchFamily="34" charset="0"/>
        <a:defRPr lang="en-US" sz="6000" kern="1200" dirty="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1pPr>
      <a:lvl2pPr marL="914400" algn="l" defTabSz="1827213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defRPr lang="en-US" sz="4000" kern="1200" dirty="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2pPr>
      <a:lvl3pPr marL="1828800" algn="l" defTabSz="1827213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defRPr lang="en-US" sz="3600" kern="1200" dirty="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3pPr>
      <a:lvl4pPr marL="2743200" algn="l" defTabSz="1827213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defRPr lang="en-US" sz="3200" kern="1200" dirty="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4pPr>
      <a:lvl5pPr marL="3657600" algn="l" defTabSz="1827213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defRPr lang="en-US" sz="3200" kern="1200" dirty="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5pPr>
      <a:lvl6pPr marL="5028194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2411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6628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0846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217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434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2651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6868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086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5303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399520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3737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thorlabs.com/newgrouppage9.cfm?objectgroup_id=10759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www.rpi.edu/dept/phys/ScIT/InformationTransfer/reflrefr/rr_content/fibers_20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www.fiberlabs.com/glossary/optical-fiber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../sko/single%20mode.mp4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itle 1"/>
          <p:cNvSpPr>
            <a:spLocks noGrp="1"/>
          </p:cNvSpPr>
          <p:nvPr>
            <p:ph type="title"/>
          </p:nvPr>
        </p:nvSpPr>
        <p:spPr>
          <a:xfrm>
            <a:off x="1438275" y="1211263"/>
            <a:ext cx="16422688" cy="914400"/>
          </a:xfrm>
          <a:noFill/>
        </p:spPr>
        <p:txBody>
          <a:bodyPr/>
          <a:lstStyle/>
          <a:p>
            <a:r>
              <a:rPr altLang="en-US" sz="8000" b="1" smtClean="0">
                <a:solidFill>
                  <a:srgbClr val="2F2F2F"/>
                </a:solidFill>
                <a:latin typeface="Lato"/>
              </a:rPr>
              <a:t>SISTEM KOMUNIKASI OPTIK</a:t>
            </a:r>
          </a:p>
        </p:txBody>
      </p:sp>
      <p:sp>
        <p:nvSpPr>
          <p:cNvPr id="88067" name="Content Placeholder 2"/>
          <p:cNvSpPr>
            <a:spLocks noGrp="1"/>
          </p:cNvSpPr>
          <p:nvPr>
            <p:ph idx="1"/>
          </p:nvPr>
        </p:nvSpPr>
        <p:spPr>
          <a:xfrm>
            <a:off x="736599" y="3651250"/>
            <a:ext cx="16421847" cy="4581525"/>
          </a:xfrm>
          <a:noFill/>
        </p:spPr>
        <p:txBody>
          <a:bodyPr/>
          <a:lstStyle/>
          <a:p>
            <a:endParaRPr lang="id-ID" altLang="en-US" b="1" dirty="0" smtClean="0">
              <a:latin typeface="Lato"/>
            </a:endParaRPr>
          </a:p>
          <a:p>
            <a:pPr algn="ctr"/>
            <a:r>
              <a:rPr altLang="en-US" b="1" dirty="0" smtClean="0">
                <a:solidFill>
                  <a:srgbClr val="2F2F2F"/>
                </a:solidFill>
                <a:latin typeface="Lato"/>
              </a:rPr>
              <a:t>BAB 3</a:t>
            </a:r>
          </a:p>
          <a:p>
            <a:pPr algn="ctr"/>
            <a:r>
              <a:rPr altLang="en-US" b="1" dirty="0" err="1" smtClean="0">
                <a:solidFill>
                  <a:srgbClr val="2F2F2F"/>
                </a:solidFill>
                <a:latin typeface="Lato"/>
              </a:rPr>
              <a:t>Serat</a:t>
            </a:r>
            <a:r>
              <a:rPr altLang="en-US" b="1" dirty="0" smtClean="0">
                <a:solidFill>
                  <a:srgbClr val="2F2F2F"/>
                </a:solidFill>
                <a:latin typeface="Lato"/>
              </a:rPr>
              <a:t> </a:t>
            </a:r>
            <a:r>
              <a:rPr altLang="en-US" b="1" dirty="0" err="1" smtClean="0">
                <a:solidFill>
                  <a:srgbClr val="2F2F2F"/>
                </a:solidFill>
                <a:latin typeface="Lato"/>
              </a:rPr>
              <a:t>Optik</a:t>
            </a:r>
            <a:endParaRPr lang="id-ID" altLang="en-US" b="1" dirty="0" smtClean="0">
              <a:solidFill>
                <a:srgbClr val="2F2F2F"/>
              </a:solidFill>
              <a:latin typeface="Lato"/>
            </a:endParaRPr>
          </a:p>
        </p:txBody>
      </p:sp>
      <p:sp>
        <p:nvSpPr>
          <p:cNvPr id="88068" name="Text Placeholder 3"/>
          <p:cNvSpPr>
            <a:spLocks noGrp="1" noChangeArrowheads="1"/>
          </p:cNvSpPr>
          <p:nvPr>
            <p:ph type="body" sz="quarter" idx="10"/>
          </p:nvPr>
        </p:nvSpPr>
        <p:spPr bwMode="auto">
          <a:xfrm>
            <a:off x="736600" y="8542338"/>
            <a:ext cx="13057188" cy="10461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altLang="en-US" smtClean="0">
                <a:solidFill>
                  <a:srgbClr val="2F2F2F"/>
                </a:solidFill>
                <a:latin typeface="Lato"/>
              </a:rPr>
              <a:t>Tri Nopiani Damayanti</a:t>
            </a:r>
            <a:endParaRPr lang="id-ID" altLang="en-US" smtClean="0">
              <a:solidFill>
                <a:srgbClr val="2F2F2F"/>
              </a:solidFill>
              <a:latin typeface="Lato"/>
            </a:endParaRPr>
          </a:p>
        </p:txBody>
      </p:sp>
      <p:sp>
        <p:nvSpPr>
          <p:cNvPr id="88069" name="Text Placeholder 4"/>
          <p:cNvSpPr>
            <a:spLocks noGrp="1" noChangeArrowheads="1"/>
          </p:cNvSpPr>
          <p:nvPr>
            <p:ph type="body" sz="quarter" idx="11"/>
          </p:nvPr>
        </p:nvSpPr>
        <p:spPr bwMode="auto">
          <a:xfrm>
            <a:off x="736600" y="9898063"/>
            <a:ext cx="13057188" cy="10445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altLang="en-US" smtClean="0">
                <a:solidFill>
                  <a:srgbClr val="2F2F2F"/>
                </a:solidFill>
                <a:latin typeface="Lato"/>
              </a:rPr>
              <a:t>D3 Teknik Telekomunikasi </a:t>
            </a:r>
            <a:r>
              <a:rPr lang="id-ID" altLang="en-US" smtClean="0">
                <a:solidFill>
                  <a:srgbClr val="2F2F2F"/>
                </a:solidFill>
                <a:latin typeface="Lato"/>
              </a:rPr>
              <a:t>– Fakultas</a:t>
            </a:r>
            <a:r>
              <a:rPr altLang="en-US" smtClean="0">
                <a:solidFill>
                  <a:srgbClr val="2F2F2F"/>
                </a:solidFill>
                <a:latin typeface="Lato"/>
              </a:rPr>
              <a:t> Ilmu Terapan</a:t>
            </a:r>
            <a:endParaRPr lang="id-ID" altLang="en-US" smtClean="0">
              <a:solidFill>
                <a:srgbClr val="2F2F2F"/>
              </a:solidFill>
              <a:latin typeface="Lato"/>
            </a:endParaRPr>
          </a:p>
        </p:txBody>
      </p:sp>
      <p:pic>
        <p:nvPicPr>
          <p:cNvPr id="88070" name="Picture 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00375" y="2773363"/>
            <a:ext cx="6883400" cy="7732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Title 1"/>
          <p:cNvSpPr>
            <a:spLocks noGrp="1" noChangeArrowheads="1"/>
          </p:cNvSpPr>
          <p:nvPr>
            <p:ph type="title"/>
          </p:nvPr>
        </p:nvSpPr>
        <p:spPr bwMode="auto">
          <a:xfrm>
            <a:off x="3907538" y="1230695"/>
            <a:ext cx="19382768" cy="1219200"/>
          </a:xfrm>
          <a:solidFill>
            <a:srgbClr val="0E0589"/>
          </a:solidFill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1" algn="ctr">
              <a:defRPr/>
            </a:pPr>
            <a:r>
              <a:rPr lang="en-US" sz="6600" b="1" dirty="0" smtClean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STRUKTUR SERAT OPTIK</a:t>
            </a:r>
            <a:endParaRPr lang="en-US" sz="6600" b="1" dirty="0">
              <a:solidFill>
                <a:schemeClr val="bg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2CF8A4AB-E8D5-4B32-8AAB-BAAB9540D64A}" type="slidenum">
              <a:rPr lang="en-US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89092" name="Subtitle 2"/>
          <p:cNvSpPr txBox="1">
            <a:spLocks/>
          </p:cNvSpPr>
          <p:nvPr/>
        </p:nvSpPr>
        <p:spPr bwMode="auto">
          <a:xfrm>
            <a:off x="6310973" y="11938000"/>
            <a:ext cx="14118565" cy="1450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17490" tIns="108745" rIns="217490" bIns="108745">
            <a:spAutoFit/>
          </a:bodyPr>
          <a:lstStyle>
            <a:lvl1pPr defTabSz="1087438">
              <a:defRPr sz="3600">
                <a:solidFill>
                  <a:schemeClr val="tx1"/>
                </a:solidFill>
                <a:latin typeface="Lato Light"/>
              </a:defRPr>
            </a:lvl1pPr>
            <a:lvl2pPr marL="1087438" defTabSz="1087438">
              <a:defRPr sz="3600">
                <a:solidFill>
                  <a:schemeClr val="tx1"/>
                </a:solidFill>
                <a:latin typeface="Lato Light"/>
              </a:defRPr>
            </a:lvl2pPr>
            <a:lvl3pPr marL="2174875" defTabSz="1087438">
              <a:defRPr sz="3600">
                <a:solidFill>
                  <a:schemeClr val="tx1"/>
                </a:solidFill>
                <a:latin typeface="Lato Light"/>
              </a:defRPr>
            </a:lvl3pPr>
            <a:lvl4pPr marL="3262313" defTabSz="1087438">
              <a:defRPr sz="3600">
                <a:solidFill>
                  <a:schemeClr val="tx1"/>
                </a:solidFill>
                <a:latin typeface="Lato Light"/>
              </a:defRPr>
            </a:lvl4pPr>
            <a:lvl5pPr marL="4349750" defTabSz="1087438">
              <a:defRPr sz="3600">
                <a:solidFill>
                  <a:schemeClr val="tx1"/>
                </a:solidFill>
                <a:latin typeface="Lato Light"/>
              </a:defRPr>
            </a:lvl5pPr>
            <a:lvl6pPr marL="48069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52641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57213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61785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algn="r"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endParaRPr lang="en-US" altLang="id-ID" sz="2000" dirty="0" smtClean="0">
              <a:solidFill>
                <a:schemeClr val="tx2"/>
              </a:solidFill>
              <a:ea typeface="Lato Light"/>
              <a:cs typeface="Lato Light"/>
            </a:endParaRPr>
          </a:p>
          <a:p>
            <a:pPr algn="r"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id-ID" sz="2000" dirty="0" err="1" smtClean="0">
                <a:solidFill>
                  <a:schemeClr val="tx2"/>
                </a:solidFill>
                <a:ea typeface="Lato Light"/>
                <a:cs typeface="Lato Light"/>
              </a:rPr>
              <a:t>Sumber</a:t>
            </a:r>
            <a:r>
              <a:rPr lang="en-US" altLang="id-ID" sz="2000" dirty="0" smtClean="0">
                <a:solidFill>
                  <a:schemeClr val="tx2"/>
                </a:solidFill>
                <a:ea typeface="Lato Light"/>
                <a:cs typeface="Lato Light"/>
              </a:rPr>
              <a:t> </a:t>
            </a:r>
            <a:r>
              <a:rPr lang="en-US" altLang="id-ID" sz="2000" dirty="0" err="1">
                <a:solidFill>
                  <a:schemeClr val="tx2"/>
                </a:solidFill>
                <a:ea typeface="Lato Light"/>
                <a:cs typeface="Lato Light"/>
              </a:rPr>
              <a:t>Referensi</a:t>
            </a:r>
            <a:r>
              <a:rPr lang="en-US" altLang="id-ID" sz="2000" dirty="0">
                <a:solidFill>
                  <a:schemeClr val="tx2"/>
                </a:solidFill>
                <a:ea typeface="Lato Light"/>
                <a:cs typeface="Lato Light"/>
              </a:rPr>
              <a:t>: </a:t>
            </a:r>
            <a:r>
              <a:rPr lang="en-US" sz="2000" dirty="0" smtClean="0">
                <a:hlinkClick r:id="rId2"/>
              </a:rPr>
              <a:t>https://www.thorlabs.com/newgrouppage9.cfm?objectgroup_id=10759</a:t>
            </a:r>
            <a:r>
              <a:rPr lang="en-US" sz="2000" dirty="0" smtClean="0">
                <a:solidFill>
                  <a:srgbClr val="FF0000"/>
                </a:solidFill>
              </a:rPr>
              <a:t>                               </a:t>
            </a:r>
          </a:p>
          <a:p>
            <a:pPr algn="r"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GB" sz="2000" dirty="0" smtClean="0">
                <a:solidFill>
                  <a:srgbClr val="FF0000"/>
                </a:solidFill>
              </a:rPr>
              <a:t>                               Hecht</a:t>
            </a:r>
            <a:r>
              <a:rPr lang="en-GB" sz="2000" dirty="0">
                <a:solidFill>
                  <a:srgbClr val="FF0000"/>
                </a:solidFill>
              </a:rPr>
              <a:t>, Jeff.,2006,Understanding </a:t>
            </a:r>
            <a:r>
              <a:rPr lang="en-GB" sz="2000" dirty="0" err="1">
                <a:solidFill>
                  <a:srgbClr val="FF0000"/>
                </a:solidFill>
              </a:rPr>
              <a:t>Serat</a:t>
            </a:r>
            <a:r>
              <a:rPr lang="en-GB" sz="2000" dirty="0">
                <a:solidFill>
                  <a:srgbClr val="FF0000"/>
                </a:solidFill>
              </a:rPr>
              <a:t> Optics, 5</a:t>
            </a:r>
            <a:r>
              <a:rPr lang="en-GB" sz="2000" baseline="30000" dirty="0">
                <a:solidFill>
                  <a:srgbClr val="FF0000"/>
                </a:solidFill>
              </a:rPr>
              <a:t>th</a:t>
            </a:r>
            <a:r>
              <a:rPr lang="en-GB" sz="2000" dirty="0">
                <a:solidFill>
                  <a:srgbClr val="FF0000"/>
                </a:solidFill>
              </a:rPr>
              <a:t> edition, Pearson – Prentice </a:t>
            </a:r>
            <a:r>
              <a:rPr lang="en-GB" sz="2000" dirty="0" smtClean="0">
                <a:solidFill>
                  <a:srgbClr val="FF0000"/>
                </a:solidFill>
              </a:rPr>
              <a:t>Hall</a:t>
            </a:r>
          </a:p>
        </p:txBody>
      </p:sp>
      <p:sp>
        <p:nvSpPr>
          <p:cNvPr id="9" name="Rectangle 8"/>
          <p:cNvSpPr/>
          <p:nvPr/>
        </p:nvSpPr>
        <p:spPr>
          <a:xfrm>
            <a:off x="1752742" y="2775254"/>
            <a:ext cx="21537563" cy="286232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571500" indent="-571500" algn="just">
              <a:buFont typeface="Wingdings" panose="05000000000000000000" pitchFamily="2" charset="2"/>
              <a:buChar char="q"/>
            </a:pPr>
            <a:r>
              <a:rPr lang="en-US" dirty="0" err="1">
                <a:solidFill>
                  <a:srgbClr val="19232E"/>
                </a:solidFill>
              </a:rPr>
              <a:t>Serat</a:t>
            </a:r>
            <a:r>
              <a:rPr lang="en-US" dirty="0">
                <a:solidFill>
                  <a:srgbClr val="19232E"/>
                </a:solidFill>
              </a:rPr>
              <a:t> </a:t>
            </a:r>
            <a:r>
              <a:rPr lang="en-US" dirty="0" err="1">
                <a:solidFill>
                  <a:srgbClr val="19232E"/>
                </a:solidFill>
              </a:rPr>
              <a:t>optik</a:t>
            </a:r>
            <a:r>
              <a:rPr lang="en-US" dirty="0">
                <a:solidFill>
                  <a:srgbClr val="19232E"/>
                </a:solidFill>
              </a:rPr>
              <a:t> </a:t>
            </a:r>
            <a:r>
              <a:rPr lang="en-US" dirty="0" err="1">
                <a:solidFill>
                  <a:srgbClr val="19232E"/>
                </a:solidFill>
              </a:rPr>
              <a:t>merupakan</a:t>
            </a:r>
            <a:r>
              <a:rPr lang="en-US" dirty="0">
                <a:solidFill>
                  <a:srgbClr val="19232E"/>
                </a:solidFill>
              </a:rPr>
              <a:t> media </a:t>
            </a:r>
            <a:r>
              <a:rPr lang="en-US" dirty="0" err="1">
                <a:solidFill>
                  <a:srgbClr val="19232E"/>
                </a:solidFill>
              </a:rPr>
              <a:t>transmisi</a:t>
            </a:r>
            <a:r>
              <a:rPr lang="en-US" dirty="0">
                <a:solidFill>
                  <a:srgbClr val="19232E"/>
                </a:solidFill>
              </a:rPr>
              <a:t> yang </a:t>
            </a:r>
            <a:r>
              <a:rPr lang="en-US" dirty="0" err="1">
                <a:solidFill>
                  <a:srgbClr val="19232E"/>
                </a:solidFill>
              </a:rPr>
              <a:t>digunakan</a:t>
            </a:r>
            <a:r>
              <a:rPr lang="en-US" dirty="0">
                <a:solidFill>
                  <a:srgbClr val="19232E"/>
                </a:solidFill>
              </a:rPr>
              <a:t> </a:t>
            </a:r>
            <a:r>
              <a:rPr lang="en-US" dirty="0" err="1">
                <a:solidFill>
                  <a:srgbClr val="19232E"/>
                </a:solidFill>
              </a:rPr>
              <a:t>pada</a:t>
            </a:r>
            <a:r>
              <a:rPr lang="en-US" dirty="0">
                <a:solidFill>
                  <a:srgbClr val="19232E"/>
                </a:solidFill>
              </a:rPr>
              <a:t> </a:t>
            </a:r>
            <a:r>
              <a:rPr lang="en-US" dirty="0" err="1">
                <a:solidFill>
                  <a:srgbClr val="19232E"/>
                </a:solidFill>
              </a:rPr>
              <a:t>sistem</a:t>
            </a:r>
            <a:r>
              <a:rPr lang="en-US" dirty="0">
                <a:solidFill>
                  <a:srgbClr val="19232E"/>
                </a:solidFill>
              </a:rPr>
              <a:t> </a:t>
            </a:r>
            <a:r>
              <a:rPr lang="en-US" dirty="0" err="1">
                <a:solidFill>
                  <a:srgbClr val="19232E"/>
                </a:solidFill>
              </a:rPr>
              <a:t>komunikasi</a:t>
            </a:r>
            <a:r>
              <a:rPr lang="en-US" dirty="0">
                <a:solidFill>
                  <a:srgbClr val="19232E"/>
                </a:solidFill>
              </a:rPr>
              <a:t> </a:t>
            </a:r>
            <a:r>
              <a:rPr lang="en-US" dirty="0" err="1">
                <a:solidFill>
                  <a:srgbClr val="19232E"/>
                </a:solidFill>
              </a:rPr>
              <a:t>serat</a:t>
            </a:r>
            <a:r>
              <a:rPr lang="en-US" dirty="0">
                <a:solidFill>
                  <a:srgbClr val="19232E"/>
                </a:solidFill>
              </a:rPr>
              <a:t> </a:t>
            </a:r>
            <a:r>
              <a:rPr lang="en-US" dirty="0" err="1">
                <a:solidFill>
                  <a:srgbClr val="19232E"/>
                </a:solidFill>
              </a:rPr>
              <a:t>optik</a:t>
            </a:r>
            <a:r>
              <a:rPr lang="en-US" dirty="0" smtClean="0">
                <a:solidFill>
                  <a:srgbClr val="19232E"/>
                </a:solidFill>
              </a:rPr>
              <a:t>.</a:t>
            </a:r>
          </a:p>
          <a:p>
            <a:pPr marL="571500" indent="-571500" algn="just">
              <a:buFont typeface="Wingdings" panose="05000000000000000000" pitchFamily="2" charset="2"/>
              <a:buChar char="q"/>
            </a:pPr>
            <a:r>
              <a:rPr lang="en-US" dirty="0" err="1" smtClean="0">
                <a:solidFill>
                  <a:srgbClr val="19232E"/>
                </a:solidFill>
              </a:rPr>
              <a:t>Serat</a:t>
            </a:r>
            <a:r>
              <a:rPr lang="en-US" dirty="0" smtClean="0">
                <a:solidFill>
                  <a:srgbClr val="19232E"/>
                </a:solidFill>
              </a:rPr>
              <a:t> </a:t>
            </a:r>
            <a:r>
              <a:rPr lang="en-US" dirty="0" err="1">
                <a:solidFill>
                  <a:srgbClr val="19232E"/>
                </a:solidFill>
              </a:rPr>
              <a:t>optik</a:t>
            </a:r>
            <a:r>
              <a:rPr lang="en-US" dirty="0">
                <a:solidFill>
                  <a:srgbClr val="19232E"/>
                </a:solidFill>
              </a:rPr>
              <a:t> </a:t>
            </a:r>
            <a:r>
              <a:rPr lang="en-US" dirty="0" err="1">
                <a:solidFill>
                  <a:srgbClr val="19232E"/>
                </a:solidFill>
              </a:rPr>
              <a:t>merupakan</a:t>
            </a:r>
            <a:r>
              <a:rPr lang="en-US" dirty="0">
                <a:solidFill>
                  <a:srgbClr val="19232E"/>
                </a:solidFill>
              </a:rPr>
              <a:t> </a:t>
            </a:r>
            <a:r>
              <a:rPr lang="en-US" dirty="0" err="1">
                <a:solidFill>
                  <a:srgbClr val="19232E"/>
                </a:solidFill>
              </a:rPr>
              <a:t>bumbung</a:t>
            </a:r>
            <a:r>
              <a:rPr lang="en-US" dirty="0">
                <a:solidFill>
                  <a:srgbClr val="19232E"/>
                </a:solidFill>
              </a:rPr>
              <a:t> </a:t>
            </a:r>
            <a:r>
              <a:rPr lang="en-US" dirty="0" err="1">
                <a:solidFill>
                  <a:srgbClr val="19232E"/>
                </a:solidFill>
              </a:rPr>
              <a:t>gelombang</a:t>
            </a:r>
            <a:r>
              <a:rPr lang="en-US" dirty="0">
                <a:solidFill>
                  <a:srgbClr val="19232E"/>
                </a:solidFill>
              </a:rPr>
              <a:t> </a:t>
            </a:r>
            <a:r>
              <a:rPr lang="en-US" dirty="0" err="1">
                <a:solidFill>
                  <a:srgbClr val="19232E"/>
                </a:solidFill>
              </a:rPr>
              <a:t>dielektrik</a:t>
            </a:r>
            <a:r>
              <a:rPr lang="en-US" dirty="0">
                <a:solidFill>
                  <a:srgbClr val="19232E"/>
                </a:solidFill>
              </a:rPr>
              <a:t> </a:t>
            </a:r>
            <a:r>
              <a:rPr lang="en-US" dirty="0" err="1">
                <a:solidFill>
                  <a:srgbClr val="19232E"/>
                </a:solidFill>
              </a:rPr>
              <a:t>dengan</a:t>
            </a:r>
            <a:r>
              <a:rPr lang="en-US" dirty="0">
                <a:solidFill>
                  <a:srgbClr val="19232E"/>
                </a:solidFill>
              </a:rPr>
              <a:t> </a:t>
            </a:r>
            <a:r>
              <a:rPr lang="en-US" dirty="0" err="1">
                <a:solidFill>
                  <a:srgbClr val="19232E"/>
                </a:solidFill>
              </a:rPr>
              <a:t>indeks</a:t>
            </a:r>
            <a:r>
              <a:rPr lang="en-US" dirty="0">
                <a:solidFill>
                  <a:srgbClr val="19232E"/>
                </a:solidFill>
              </a:rPr>
              <a:t> bias </a:t>
            </a:r>
            <a:r>
              <a:rPr lang="en-US" i="1" dirty="0">
                <a:solidFill>
                  <a:srgbClr val="19232E"/>
                </a:solidFill>
              </a:rPr>
              <a:t>n</a:t>
            </a:r>
            <a:r>
              <a:rPr lang="en-US" dirty="0">
                <a:solidFill>
                  <a:srgbClr val="19232E"/>
                </a:solidFill>
              </a:rPr>
              <a:t> </a:t>
            </a:r>
            <a:r>
              <a:rPr lang="en-US" dirty="0" err="1">
                <a:solidFill>
                  <a:srgbClr val="19232E"/>
                </a:solidFill>
              </a:rPr>
              <a:t>tertentu</a:t>
            </a:r>
            <a:r>
              <a:rPr lang="en-US" dirty="0">
                <a:solidFill>
                  <a:srgbClr val="19232E"/>
                </a:solidFill>
              </a:rPr>
              <a:t> yang </a:t>
            </a:r>
            <a:r>
              <a:rPr lang="en-US" dirty="0" err="1">
                <a:solidFill>
                  <a:srgbClr val="19232E"/>
                </a:solidFill>
              </a:rPr>
              <a:t>merambat</a:t>
            </a:r>
            <a:r>
              <a:rPr lang="en-US" dirty="0">
                <a:solidFill>
                  <a:srgbClr val="19232E"/>
                </a:solidFill>
              </a:rPr>
              <a:t> </a:t>
            </a:r>
            <a:r>
              <a:rPr lang="en-US" dirty="0" err="1">
                <a:solidFill>
                  <a:srgbClr val="19232E"/>
                </a:solidFill>
              </a:rPr>
              <a:t>pada</a:t>
            </a:r>
            <a:r>
              <a:rPr lang="en-US" dirty="0">
                <a:solidFill>
                  <a:srgbClr val="19232E"/>
                </a:solidFill>
              </a:rPr>
              <a:t> </a:t>
            </a:r>
            <a:r>
              <a:rPr lang="en-US" dirty="0" err="1">
                <a:solidFill>
                  <a:srgbClr val="19232E"/>
                </a:solidFill>
              </a:rPr>
              <a:t>frekuensi</a:t>
            </a:r>
            <a:r>
              <a:rPr lang="en-US" dirty="0">
                <a:solidFill>
                  <a:srgbClr val="19232E"/>
                </a:solidFill>
              </a:rPr>
              <a:t> </a:t>
            </a:r>
            <a:r>
              <a:rPr lang="en-US" dirty="0" err="1">
                <a:solidFill>
                  <a:srgbClr val="19232E"/>
                </a:solidFill>
              </a:rPr>
              <a:t>optik</a:t>
            </a:r>
            <a:r>
              <a:rPr lang="en-US" dirty="0">
                <a:solidFill>
                  <a:srgbClr val="19232E"/>
                </a:solidFill>
              </a:rPr>
              <a:t> </a:t>
            </a:r>
            <a:r>
              <a:rPr lang="en-US" dirty="0" err="1">
                <a:solidFill>
                  <a:srgbClr val="19232E"/>
                </a:solidFill>
              </a:rPr>
              <a:t>yaitu</a:t>
            </a:r>
            <a:r>
              <a:rPr lang="en-US" dirty="0">
                <a:solidFill>
                  <a:srgbClr val="19232E"/>
                </a:solidFill>
              </a:rPr>
              <a:t> </a:t>
            </a:r>
            <a:r>
              <a:rPr lang="en-US" dirty="0" err="1">
                <a:solidFill>
                  <a:srgbClr val="19232E"/>
                </a:solidFill>
              </a:rPr>
              <a:t>antara</a:t>
            </a:r>
            <a:r>
              <a:rPr lang="en-US" dirty="0">
                <a:solidFill>
                  <a:srgbClr val="19232E"/>
                </a:solidFill>
              </a:rPr>
              <a:t> 300 – 600 </a:t>
            </a:r>
            <a:r>
              <a:rPr lang="en-US" dirty="0" smtClean="0">
                <a:solidFill>
                  <a:srgbClr val="19232E"/>
                </a:solidFill>
              </a:rPr>
              <a:t>THz</a:t>
            </a:r>
            <a:r>
              <a:rPr lang="en-US" baseline="30000" dirty="0" smtClean="0">
                <a:solidFill>
                  <a:srgbClr val="19232E"/>
                </a:solidFill>
              </a:rPr>
              <a:t>.</a:t>
            </a:r>
            <a:endParaRPr lang="en-US" dirty="0">
              <a:solidFill>
                <a:srgbClr val="19232E"/>
              </a:solidFill>
            </a:endParaRPr>
          </a:p>
          <a:p>
            <a:pPr marL="571500" indent="-571500" algn="just">
              <a:buFont typeface="Wingdings" panose="05000000000000000000" pitchFamily="2" charset="2"/>
              <a:buChar char="q"/>
            </a:pPr>
            <a:r>
              <a:rPr lang="en-GB" dirty="0" err="1" smtClean="0">
                <a:solidFill>
                  <a:srgbClr val="19232E"/>
                </a:solidFill>
              </a:rPr>
              <a:t>Struktur</a:t>
            </a:r>
            <a:r>
              <a:rPr lang="en-GB" dirty="0" smtClean="0">
                <a:solidFill>
                  <a:srgbClr val="19232E"/>
                </a:solidFill>
              </a:rPr>
              <a:t> </a:t>
            </a:r>
            <a:r>
              <a:rPr lang="en-GB" dirty="0" err="1">
                <a:solidFill>
                  <a:srgbClr val="19232E"/>
                </a:solidFill>
              </a:rPr>
              <a:t>Serat</a:t>
            </a:r>
            <a:r>
              <a:rPr lang="en-GB" dirty="0">
                <a:solidFill>
                  <a:srgbClr val="19232E"/>
                </a:solidFill>
              </a:rPr>
              <a:t> </a:t>
            </a:r>
            <a:r>
              <a:rPr lang="en-GB" dirty="0" err="1">
                <a:solidFill>
                  <a:srgbClr val="19232E"/>
                </a:solidFill>
              </a:rPr>
              <a:t>Optik</a:t>
            </a:r>
            <a:r>
              <a:rPr lang="en-GB" dirty="0">
                <a:solidFill>
                  <a:srgbClr val="19232E"/>
                </a:solidFill>
              </a:rPr>
              <a:t> </a:t>
            </a:r>
            <a:r>
              <a:rPr lang="en-GB" dirty="0" err="1">
                <a:solidFill>
                  <a:srgbClr val="19232E"/>
                </a:solidFill>
              </a:rPr>
              <a:t>terbuat</a:t>
            </a:r>
            <a:r>
              <a:rPr lang="en-GB" dirty="0">
                <a:solidFill>
                  <a:srgbClr val="19232E"/>
                </a:solidFill>
              </a:rPr>
              <a:t> </a:t>
            </a:r>
            <a:r>
              <a:rPr lang="en-GB" dirty="0" err="1">
                <a:solidFill>
                  <a:srgbClr val="19232E"/>
                </a:solidFill>
              </a:rPr>
              <a:t>dari</a:t>
            </a:r>
            <a:r>
              <a:rPr lang="en-GB" dirty="0">
                <a:solidFill>
                  <a:srgbClr val="19232E"/>
                </a:solidFill>
              </a:rPr>
              <a:t> </a:t>
            </a:r>
            <a:r>
              <a:rPr lang="en-GB" dirty="0" err="1">
                <a:solidFill>
                  <a:srgbClr val="19232E"/>
                </a:solidFill>
              </a:rPr>
              <a:t>kaca</a:t>
            </a:r>
            <a:r>
              <a:rPr lang="en-GB" dirty="0">
                <a:solidFill>
                  <a:srgbClr val="19232E"/>
                </a:solidFill>
              </a:rPr>
              <a:t> </a:t>
            </a:r>
            <a:r>
              <a:rPr lang="en-GB" dirty="0" err="1">
                <a:solidFill>
                  <a:srgbClr val="19232E"/>
                </a:solidFill>
              </a:rPr>
              <a:t>murni</a:t>
            </a:r>
            <a:r>
              <a:rPr lang="en-GB" dirty="0">
                <a:solidFill>
                  <a:srgbClr val="19232E"/>
                </a:solidFill>
              </a:rPr>
              <a:t> yang </a:t>
            </a:r>
            <a:r>
              <a:rPr lang="en-GB" dirty="0" err="1">
                <a:solidFill>
                  <a:srgbClr val="19232E"/>
                </a:solidFill>
              </a:rPr>
              <a:t>panjang</a:t>
            </a:r>
            <a:r>
              <a:rPr lang="id-ID" dirty="0">
                <a:solidFill>
                  <a:srgbClr val="19232E"/>
                </a:solidFill>
              </a:rPr>
              <a:t>, </a:t>
            </a:r>
            <a:r>
              <a:rPr lang="en-GB" dirty="0">
                <a:solidFill>
                  <a:srgbClr val="19232E"/>
                </a:solidFill>
              </a:rPr>
              <a:t>tipis </a:t>
            </a:r>
            <a:r>
              <a:rPr lang="en-GB" dirty="0" err="1">
                <a:solidFill>
                  <a:srgbClr val="19232E"/>
                </a:solidFill>
              </a:rPr>
              <a:t>serta</a:t>
            </a:r>
            <a:r>
              <a:rPr lang="en-GB" dirty="0">
                <a:solidFill>
                  <a:srgbClr val="19232E"/>
                </a:solidFill>
              </a:rPr>
              <a:t> </a:t>
            </a:r>
            <a:r>
              <a:rPr lang="en-GB" dirty="0" err="1">
                <a:solidFill>
                  <a:srgbClr val="19232E"/>
                </a:solidFill>
              </a:rPr>
              <a:t>berdiameter</a:t>
            </a:r>
            <a:r>
              <a:rPr lang="en-GB" dirty="0">
                <a:solidFill>
                  <a:srgbClr val="19232E"/>
                </a:solidFill>
              </a:rPr>
              <a:t> </a:t>
            </a:r>
            <a:r>
              <a:rPr lang="en-GB" dirty="0" err="1">
                <a:solidFill>
                  <a:srgbClr val="19232E"/>
                </a:solidFill>
              </a:rPr>
              <a:t>sangat</a:t>
            </a:r>
            <a:r>
              <a:rPr lang="en-GB" dirty="0">
                <a:solidFill>
                  <a:srgbClr val="19232E"/>
                </a:solidFill>
              </a:rPr>
              <a:t> </a:t>
            </a:r>
            <a:r>
              <a:rPr lang="en-GB" dirty="0" err="1">
                <a:solidFill>
                  <a:srgbClr val="19232E"/>
                </a:solidFill>
              </a:rPr>
              <a:t>kecil</a:t>
            </a:r>
            <a:r>
              <a:rPr lang="en-GB" dirty="0">
                <a:solidFill>
                  <a:srgbClr val="19232E"/>
                </a:solidFill>
              </a:rPr>
              <a:t> </a:t>
            </a:r>
            <a:r>
              <a:rPr lang="id-ID" dirty="0">
                <a:solidFill>
                  <a:srgbClr val="19232E"/>
                </a:solidFill>
              </a:rPr>
              <a:t>yang </a:t>
            </a:r>
            <a:r>
              <a:rPr lang="en-GB" dirty="0" err="1">
                <a:solidFill>
                  <a:srgbClr val="19232E"/>
                </a:solidFill>
              </a:rPr>
              <a:t>terdiri</a:t>
            </a:r>
            <a:r>
              <a:rPr lang="en-GB" dirty="0">
                <a:solidFill>
                  <a:srgbClr val="19232E"/>
                </a:solidFill>
              </a:rPr>
              <a:t> </a:t>
            </a:r>
            <a:r>
              <a:rPr lang="en-GB" dirty="0" err="1">
                <a:solidFill>
                  <a:srgbClr val="19232E"/>
                </a:solidFill>
              </a:rPr>
              <a:t>dari</a:t>
            </a:r>
            <a:r>
              <a:rPr lang="en-GB" dirty="0">
                <a:solidFill>
                  <a:srgbClr val="19232E"/>
                </a:solidFill>
              </a:rPr>
              <a:t> inti (</a:t>
            </a:r>
            <a:r>
              <a:rPr lang="en-GB" i="1" dirty="0">
                <a:solidFill>
                  <a:srgbClr val="19232E"/>
                </a:solidFill>
              </a:rPr>
              <a:t>core</a:t>
            </a:r>
            <a:r>
              <a:rPr lang="en-GB" dirty="0">
                <a:solidFill>
                  <a:srgbClr val="19232E"/>
                </a:solidFill>
              </a:rPr>
              <a:t>), </a:t>
            </a:r>
            <a:r>
              <a:rPr lang="en-GB" dirty="0" err="1">
                <a:solidFill>
                  <a:srgbClr val="19232E"/>
                </a:solidFill>
              </a:rPr>
              <a:t>selubung</a:t>
            </a:r>
            <a:r>
              <a:rPr lang="en-GB" dirty="0">
                <a:solidFill>
                  <a:srgbClr val="19232E"/>
                </a:solidFill>
              </a:rPr>
              <a:t> inti (</a:t>
            </a:r>
            <a:r>
              <a:rPr lang="en-GB" i="1" dirty="0">
                <a:solidFill>
                  <a:srgbClr val="19232E"/>
                </a:solidFill>
              </a:rPr>
              <a:t>cladding</a:t>
            </a:r>
            <a:r>
              <a:rPr lang="en-GB" dirty="0">
                <a:solidFill>
                  <a:srgbClr val="19232E"/>
                </a:solidFill>
              </a:rPr>
              <a:t>) </a:t>
            </a:r>
            <a:r>
              <a:rPr lang="en-GB" dirty="0" err="1">
                <a:solidFill>
                  <a:srgbClr val="19232E"/>
                </a:solidFill>
              </a:rPr>
              <a:t>serta</a:t>
            </a:r>
            <a:r>
              <a:rPr lang="en-GB" dirty="0">
                <a:solidFill>
                  <a:srgbClr val="19232E"/>
                </a:solidFill>
              </a:rPr>
              <a:t> </a:t>
            </a:r>
            <a:r>
              <a:rPr lang="en-GB" dirty="0" err="1">
                <a:solidFill>
                  <a:srgbClr val="19232E"/>
                </a:solidFill>
              </a:rPr>
              <a:t>jaket</a:t>
            </a:r>
            <a:r>
              <a:rPr lang="en-GB" dirty="0">
                <a:solidFill>
                  <a:srgbClr val="19232E"/>
                </a:solidFill>
              </a:rPr>
              <a:t> </a:t>
            </a:r>
            <a:r>
              <a:rPr lang="en-GB" dirty="0" err="1">
                <a:solidFill>
                  <a:srgbClr val="19232E"/>
                </a:solidFill>
              </a:rPr>
              <a:t>pelindung</a:t>
            </a:r>
            <a:r>
              <a:rPr lang="en-GB" dirty="0">
                <a:solidFill>
                  <a:srgbClr val="19232E"/>
                </a:solidFill>
              </a:rPr>
              <a:t> (</a:t>
            </a:r>
            <a:r>
              <a:rPr lang="en-GB" i="1" dirty="0">
                <a:solidFill>
                  <a:srgbClr val="19232E"/>
                </a:solidFill>
              </a:rPr>
              <a:t>coating</a:t>
            </a:r>
            <a:r>
              <a:rPr lang="en-GB" dirty="0">
                <a:solidFill>
                  <a:srgbClr val="19232E"/>
                </a:solidFill>
              </a:rPr>
              <a:t>).</a:t>
            </a:r>
            <a:endParaRPr lang="en-US" dirty="0">
              <a:solidFill>
                <a:srgbClr val="19232E"/>
              </a:solidFill>
              <a:latin typeface="+mn-lt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9044" y="6290855"/>
            <a:ext cx="5971568" cy="5971568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2509044" y="12502406"/>
            <a:ext cx="59715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800" b="1" dirty="0" err="1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Gambar</a:t>
            </a:r>
            <a:r>
              <a:rPr lang="en-GB" sz="1800" b="1" dirty="0" smtClean="0">
                <a:solidFill>
                  <a:srgbClr val="19232E"/>
                </a:solidFill>
                <a:latin typeface="+mn-lt"/>
                <a:ea typeface="Times New Roman" panose="02020603050405020304" pitchFamily="18" charset="0"/>
              </a:rPr>
              <a:t>. </a:t>
            </a:r>
            <a:r>
              <a:rPr lang="en-GB" sz="1800" b="1" dirty="0" err="1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Struktur</a:t>
            </a:r>
            <a:r>
              <a:rPr lang="en-GB" sz="1800" b="1" dirty="0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n-GB" sz="1800" b="1" dirty="0" err="1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Serat</a:t>
            </a:r>
            <a:r>
              <a:rPr lang="en-GB" sz="1800" b="1" dirty="0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n-GB" sz="1800" b="1" dirty="0" err="1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Optik</a:t>
            </a:r>
            <a:endParaRPr lang="en-US" sz="1800" b="1" dirty="0">
              <a:solidFill>
                <a:srgbClr val="19232E"/>
              </a:solidFill>
              <a:latin typeface="+mn-lt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909331" y="6860593"/>
            <a:ext cx="14380974" cy="4832092"/>
          </a:xfrm>
          <a:prstGeom prst="rect">
            <a:avLst/>
          </a:prstGeom>
          <a:solidFill>
            <a:srgbClr val="FBB62B"/>
          </a:solidFill>
        </p:spPr>
        <p:txBody>
          <a:bodyPr wrap="square">
            <a:spAutoFit/>
          </a:bodyPr>
          <a:lstStyle/>
          <a:p>
            <a:pPr algn="just"/>
            <a:r>
              <a:rPr lang="en-US" sz="2800" b="0" dirty="0" err="1" smtClean="0">
                <a:solidFill>
                  <a:srgbClr val="19232E"/>
                </a:solidFill>
              </a:rPr>
              <a:t>Serat</a:t>
            </a:r>
            <a:r>
              <a:rPr lang="en-US" sz="2800" b="0" dirty="0" smtClean="0">
                <a:solidFill>
                  <a:srgbClr val="19232E"/>
                </a:solidFill>
              </a:rPr>
              <a:t> </a:t>
            </a:r>
            <a:r>
              <a:rPr lang="en-US" sz="2800" b="0" dirty="0" err="1" smtClean="0">
                <a:solidFill>
                  <a:srgbClr val="19232E"/>
                </a:solidFill>
              </a:rPr>
              <a:t>optik</a:t>
            </a:r>
            <a:r>
              <a:rPr lang="en-US" sz="2800" b="0" dirty="0" smtClean="0">
                <a:solidFill>
                  <a:srgbClr val="19232E"/>
                </a:solidFill>
              </a:rPr>
              <a:t> </a:t>
            </a:r>
            <a:r>
              <a:rPr lang="en-US" sz="2800" b="0" dirty="0" err="1" smtClean="0">
                <a:solidFill>
                  <a:srgbClr val="19232E"/>
                </a:solidFill>
              </a:rPr>
              <a:t>terdiri</a:t>
            </a:r>
            <a:r>
              <a:rPr lang="en-US" sz="2800" b="0" dirty="0" smtClean="0">
                <a:solidFill>
                  <a:srgbClr val="19232E"/>
                </a:solidFill>
              </a:rPr>
              <a:t> </a:t>
            </a:r>
            <a:r>
              <a:rPr lang="en-US" sz="2800" b="0" dirty="0" err="1" smtClean="0">
                <a:solidFill>
                  <a:srgbClr val="19232E"/>
                </a:solidFill>
              </a:rPr>
              <a:t>dari</a:t>
            </a:r>
            <a:r>
              <a:rPr lang="en-US" sz="2800" b="0" dirty="0" smtClean="0">
                <a:solidFill>
                  <a:srgbClr val="19232E"/>
                </a:solidFill>
              </a:rPr>
              <a:t> 3 </a:t>
            </a:r>
            <a:r>
              <a:rPr lang="en-US" sz="2800" b="0" dirty="0" err="1" smtClean="0">
                <a:solidFill>
                  <a:srgbClr val="19232E"/>
                </a:solidFill>
              </a:rPr>
              <a:t>bagian</a:t>
            </a:r>
            <a:r>
              <a:rPr lang="en-US" sz="2800" b="0" dirty="0" smtClean="0">
                <a:solidFill>
                  <a:srgbClr val="19232E"/>
                </a:solidFill>
              </a:rPr>
              <a:t> </a:t>
            </a:r>
            <a:r>
              <a:rPr lang="en-US" sz="2800" dirty="0" err="1" smtClean="0">
                <a:solidFill>
                  <a:srgbClr val="19232E"/>
                </a:solidFill>
              </a:rPr>
              <a:t>utama</a:t>
            </a:r>
            <a:r>
              <a:rPr lang="en-US" sz="2800" dirty="0" smtClean="0">
                <a:solidFill>
                  <a:srgbClr val="19232E"/>
                </a:solidFill>
              </a:rPr>
              <a:t> </a:t>
            </a:r>
            <a:r>
              <a:rPr lang="en-US" sz="2800" b="0" dirty="0" err="1" smtClean="0">
                <a:solidFill>
                  <a:srgbClr val="19232E"/>
                </a:solidFill>
              </a:rPr>
              <a:t>yaitu</a:t>
            </a:r>
            <a:r>
              <a:rPr lang="en-US" sz="2800" b="0" dirty="0" smtClean="0">
                <a:solidFill>
                  <a:srgbClr val="19232E"/>
                </a:solidFill>
              </a:rPr>
              <a:t> </a:t>
            </a:r>
            <a:r>
              <a:rPr lang="en-US" sz="2800" dirty="0" smtClean="0">
                <a:solidFill>
                  <a:srgbClr val="19232E"/>
                </a:solidFill>
              </a:rPr>
              <a:t>:</a:t>
            </a:r>
            <a:endParaRPr lang="en-US" sz="2800" b="0" dirty="0" smtClean="0">
              <a:solidFill>
                <a:srgbClr val="19232E"/>
              </a:solidFill>
            </a:endParaRPr>
          </a:p>
          <a:p>
            <a:pPr marL="514350" indent="-514350" algn="just">
              <a:buFont typeface="+mj-lt"/>
              <a:buAutoNum type="arabicPeriod"/>
            </a:pPr>
            <a:endParaRPr lang="en-US" sz="2800" b="0" dirty="0" smtClean="0">
              <a:solidFill>
                <a:srgbClr val="19232E"/>
              </a:solidFill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en-US" sz="2800" b="1" dirty="0" smtClean="0">
                <a:solidFill>
                  <a:srgbClr val="19232E"/>
                </a:solidFill>
              </a:rPr>
              <a:t>Core</a:t>
            </a:r>
            <a:r>
              <a:rPr lang="en-US" sz="2800" b="0" dirty="0" smtClean="0">
                <a:solidFill>
                  <a:srgbClr val="19232E"/>
                </a:solidFill>
              </a:rPr>
              <a:t> </a:t>
            </a:r>
            <a:r>
              <a:rPr lang="en-US" sz="2800" b="0" dirty="0" err="1" smtClean="0">
                <a:solidFill>
                  <a:srgbClr val="19232E"/>
                </a:solidFill>
              </a:rPr>
              <a:t>adalah</a:t>
            </a:r>
            <a:r>
              <a:rPr lang="en-US" sz="2800" b="0" dirty="0" smtClean="0">
                <a:solidFill>
                  <a:srgbClr val="19232E"/>
                </a:solidFill>
              </a:rPr>
              <a:t> </a:t>
            </a:r>
            <a:r>
              <a:rPr lang="en-US" sz="2800" b="0" dirty="0" err="1" smtClean="0">
                <a:solidFill>
                  <a:srgbClr val="19232E"/>
                </a:solidFill>
              </a:rPr>
              <a:t>kaca</a:t>
            </a:r>
            <a:r>
              <a:rPr lang="en-US" sz="2800" b="0" dirty="0" smtClean="0">
                <a:solidFill>
                  <a:srgbClr val="19232E"/>
                </a:solidFill>
              </a:rPr>
              <a:t> tipis yang </a:t>
            </a:r>
            <a:r>
              <a:rPr lang="en-US" sz="2800" b="0" dirty="0" err="1" smtClean="0">
                <a:solidFill>
                  <a:srgbClr val="19232E"/>
                </a:solidFill>
              </a:rPr>
              <a:t>merupakan</a:t>
            </a:r>
            <a:r>
              <a:rPr lang="en-US" sz="2800" b="0" dirty="0" smtClean="0">
                <a:solidFill>
                  <a:srgbClr val="19232E"/>
                </a:solidFill>
              </a:rPr>
              <a:t> </a:t>
            </a:r>
            <a:r>
              <a:rPr lang="en-US" sz="2800" b="0" dirty="0" err="1" smtClean="0">
                <a:solidFill>
                  <a:srgbClr val="19232E"/>
                </a:solidFill>
              </a:rPr>
              <a:t>bagian</a:t>
            </a:r>
            <a:r>
              <a:rPr lang="en-US" sz="2800" b="0" dirty="0" smtClean="0">
                <a:solidFill>
                  <a:srgbClr val="19232E"/>
                </a:solidFill>
              </a:rPr>
              <a:t> inti </a:t>
            </a:r>
            <a:r>
              <a:rPr lang="en-US" sz="2800" b="0" dirty="0" err="1" smtClean="0">
                <a:solidFill>
                  <a:srgbClr val="19232E"/>
                </a:solidFill>
              </a:rPr>
              <a:t>dari</a:t>
            </a:r>
            <a:r>
              <a:rPr lang="en-US" sz="2800" b="0" dirty="0" smtClean="0">
                <a:solidFill>
                  <a:srgbClr val="19232E"/>
                </a:solidFill>
              </a:rPr>
              <a:t> fiber </a:t>
            </a:r>
            <a:r>
              <a:rPr lang="en-US" sz="2800" b="0" dirty="0" err="1" smtClean="0">
                <a:solidFill>
                  <a:srgbClr val="19232E"/>
                </a:solidFill>
              </a:rPr>
              <a:t>optik</a:t>
            </a:r>
            <a:r>
              <a:rPr lang="en-US" sz="2800" b="0" dirty="0" smtClean="0">
                <a:solidFill>
                  <a:srgbClr val="19232E"/>
                </a:solidFill>
              </a:rPr>
              <a:t> </a:t>
            </a:r>
            <a:r>
              <a:rPr lang="en-US" sz="2800" b="0" dirty="0" err="1" smtClean="0">
                <a:solidFill>
                  <a:srgbClr val="19232E"/>
                </a:solidFill>
              </a:rPr>
              <a:t>dan</a:t>
            </a:r>
            <a:r>
              <a:rPr lang="en-US" sz="2800" b="0" dirty="0" smtClean="0">
                <a:solidFill>
                  <a:srgbClr val="19232E"/>
                </a:solidFill>
              </a:rPr>
              <a:t> </a:t>
            </a:r>
            <a:r>
              <a:rPr lang="en-US" sz="2800" b="0" dirty="0" err="1" smtClean="0">
                <a:solidFill>
                  <a:srgbClr val="19232E"/>
                </a:solidFill>
              </a:rPr>
              <a:t>menjadi</a:t>
            </a:r>
            <a:r>
              <a:rPr lang="en-US" sz="2800" b="0" dirty="0" smtClean="0">
                <a:solidFill>
                  <a:srgbClr val="19232E"/>
                </a:solidFill>
              </a:rPr>
              <a:t> </a:t>
            </a:r>
            <a:r>
              <a:rPr lang="en-US" sz="2800" b="0" dirty="0" err="1" smtClean="0">
                <a:solidFill>
                  <a:srgbClr val="19232E"/>
                </a:solidFill>
              </a:rPr>
              <a:t>tempat</a:t>
            </a:r>
            <a:r>
              <a:rPr lang="en-US" sz="2800" b="0" dirty="0" smtClean="0">
                <a:solidFill>
                  <a:srgbClr val="19232E"/>
                </a:solidFill>
              </a:rPr>
              <a:t> </a:t>
            </a:r>
            <a:r>
              <a:rPr lang="en-US" sz="2800" b="0" dirty="0" err="1" smtClean="0">
                <a:solidFill>
                  <a:srgbClr val="19232E"/>
                </a:solidFill>
              </a:rPr>
              <a:t>berjalannya</a:t>
            </a:r>
            <a:r>
              <a:rPr lang="en-US" sz="2800" b="0" dirty="0" smtClean="0">
                <a:solidFill>
                  <a:srgbClr val="19232E"/>
                </a:solidFill>
              </a:rPr>
              <a:t> </a:t>
            </a:r>
            <a:r>
              <a:rPr lang="en-US" sz="2800" b="0" dirty="0" err="1" smtClean="0">
                <a:solidFill>
                  <a:srgbClr val="19232E"/>
                </a:solidFill>
              </a:rPr>
              <a:t>cahaya</a:t>
            </a:r>
            <a:r>
              <a:rPr lang="en-US" sz="2800" b="0" dirty="0" smtClean="0">
                <a:solidFill>
                  <a:srgbClr val="19232E"/>
                </a:solidFill>
              </a:rPr>
              <a:t> </a:t>
            </a:r>
            <a:r>
              <a:rPr lang="en-US" sz="2800" b="0" dirty="0" err="1" smtClean="0">
                <a:solidFill>
                  <a:srgbClr val="19232E"/>
                </a:solidFill>
              </a:rPr>
              <a:t>sehingga</a:t>
            </a:r>
            <a:r>
              <a:rPr lang="en-US" sz="2800" b="0" dirty="0" smtClean="0">
                <a:solidFill>
                  <a:srgbClr val="19232E"/>
                </a:solidFill>
              </a:rPr>
              <a:t> </a:t>
            </a:r>
            <a:r>
              <a:rPr lang="en-US" sz="2800" b="0" dirty="0" err="1" smtClean="0">
                <a:solidFill>
                  <a:srgbClr val="19232E"/>
                </a:solidFill>
              </a:rPr>
              <a:t>pengiriman</a:t>
            </a:r>
            <a:r>
              <a:rPr lang="en-US" sz="2800" b="0" dirty="0" smtClean="0">
                <a:solidFill>
                  <a:srgbClr val="19232E"/>
                </a:solidFill>
              </a:rPr>
              <a:t> </a:t>
            </a:r>
            <a:r>
              <a:rPr lang="en-US" sz="2800" b="0" dirty="0" err="1" smtClean="0">
                <a:solidFill>
                  <a:srgbClr val="19232E"/>
                </a:solidFill>
              </a:rPr>
              <a:t>cahaya</a:t>
            </a:r>
            <a:r>
              <a:rPr lang="en-US" sz="2800" b="0" dirty="0" smtClean="0">
                <a:solidFill>
                  <a:srgbClr val="19232E"/>
                </a:solidFill>
              </a:rPr>
              <a:t> </a:t>
            </a:r>
            <a:r>
              <a:rPr lang="en-US" sz="2800" b="0" dirty="0" err="1" smtClean="0">
                <a:solidFill>
                  <a:srgbClr val="19232E"/>
                </a:solidFill>
              </a:rPr>
              <a:t>dapat</a:t>
            </a:r>
            <a:r>
              <a:rPr lang="en-US" sz="2800" b="0" dirty="0" smtClean="0">
                <a:solidFill>
                  <a:srgbClr val="19232E"/>
                </a:solidFill>
              </a:rPr>
              <a:t> </a:t>
            </a:r>
            <a:r>
              <a:rPr lang="en-US" sz="2800" b="0" dirty="0" err="1" smtClean="0">
                <a:solidFill>
                  <a:srgbClr val="19232E"/>
                </a:solidFill>
              </a:rPr>
              <a:t>dilakukan</a:t>
            </a:r>
            <a:r>
              <a:rPr lang="en-US" sz="2800" b="0" dirty="0" smtClean="0">
                <a:solidFill>
                  <a:srgbClr val="19232E"/>
                </a:solidFill>
              </a:rPr>
              <a:t>.</a:t>
            </a:r>
          </a:p>
          <a:p>
            <a:pPr marL="514350" indent="-514350" algn="just">
              <a:buFont typeface="+mj-lt"/>
              <a:buAutoNum type="arabicPeriod"/>
            </a:pPr>
            <a:endParaRPr lang="en-US" sz="2800" dirty="0">
              <a:solidFill>
                <a:srgbClr val="19232E"/>
              </a:solidFill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en-US" sz="2800" b="1" dirty="0" smtClean="0">
                <a:solidFill>
                  <a:srgbClr val="19232E"/>
                </a:solidFill>
              </a:rPr>
              <a:t>Cladding </a:t>
            </a:r>
            <a:r>
              <a:rPr lang="en-US" sz="2800" b="1" dirty="0" err="1" smtClean="0">
                <a:solidFill>
                  <a:srgbClr val="19232E"/>
                </a:solidFill>
              </a:rPr>
              <a:t>berfungsi</a:t>
            </a:r>
            <a:r>
              <a:rPr lang="en-US" sz="2800" b="1" dirty="0" smtClean="0">
                <a:solidFill>
                  <a:srgbClr val="19232E"/>
                </a:solidFill>
              </a:rPr>
              <a:t> </a:t>
            </a:r>
            <a:r>
              <a:rPr lang="en-US" sz="2800" dirty="0" err="1" smtClean="0">
                <a:solidFill>
                  <a:srgbClr val="19232E"/>
                </a:solidFill>
              </a:rPr>
              <a:t>mengurangi</a:t>
            </a:r>
            <a:r>
              <a:rPr lang="en-US" sz="2800" dirty="0" smtClean="0">
                <a:solidFill>
                  <a:srgbClr val="19232E"/>
                </a:solidFill>
              </a:rPr>
              <a:t> </a:t>
            </a:r>
            <a:r>
              <a:rPr lang="en-US" sz="2800" i="1" dirty="0">
                <a:solidFill>
                  <a:srgbClr val="19232E"/>
                </a:solidFill>
              </a:rPr>
              <a:t>loss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hamburan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pada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permukaan</a:t>
            </a:r>
            <a:r>
              <a:rPr lang="en-US" sz="2800" dirty="0">
                <a:solidFill>
                  <a:srgbClr val="19232E"/>
                </a:solidFill>
              </a:rPr>
              <a:t> inti, </a:t>
            </a:r>
            <a:r>
              <a:rPr lang="en-US" sz="2800" dirty="0" err="1">
                <a:solidFill>
                  <a:srgbClr val="19232E"/>
                </a:solidFill>
              </a:rPr>
              <a:t>mengurangi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cahaya</a:t>
            </a:r>
            <a:r>
              <a:rPr lang="en-US" sz="2800" dirty="0">
                <a:solidFill>
                  <a:srgbClr val="19232E"/>
                </a:solidFill>
              </a:rPr>
              <a:t> yang </a:t>
            </a:r>
            <a:r>
              <a:rPr lang="en-US" sz="2800" i="1" dirty="0">
                <a:solidFill>
                  <a:srgbClr val="19232E"/>
                </a:solidFill>
              </a:rPr>
              <a:t>loss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dari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i="1" dirty="0">
                <a:solidFill>
                  <a:srgbClr val="19232E"/>
                </a:solidFill>
              </a:rPr>
              <a:t>core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ke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udara</a:t>
            </a:r>
            <a:r>
              <a:rPr lang="en-US" sz="2800" dirty="0">
                <a:solidFill>
                  <a:srgbClr val="19232E"/>
                </a:solidFill>
              </a:rPr>
              <a:t>, </a:t>
            </a:r>
            <a:r>
              <a:rPr lang="en-US" sz="2800" dirty="0" err="1">
                <a:solidFill>
                  <a:srgbClr val="19232E"/>
                </a:solidFill>
              </a:rPr>
              <a:t>melindungi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serat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dari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kontaminasi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penyerapan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permukaan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serta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menambah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kekuatan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mekanis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serat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optik</a:t>
            </a:r>
            <a:r>
              <a:rPr lang="en-US" sz="2800" b="0" dirty="0" smtClean="0">
                <a:solidFill>
                  <a:srgbClr val="19232E"/>
                </a:solidFill>
              </a:rPr>
              <a:t>.</a:t>
            </a:r>
          </a:p>
          <a:p>
            <a:pPr marL="514350" indent="-514350" algn="just">
              <a:buFont typeface="+mj-lt"/>
              <a:buAutoNum type="arabicPeriod"/>
            </a:pPr>
            <a:endParaRPr lang="en-US" sz="2800" dirty="0">
              <a:solidFill>
                <a:srgbClr val="19232E"/>
              </a:solidFill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en-US" sz="2800" b="1" dirty="0" smtClean="0">
                <a:solidFill>
                  <a:srgbClr val="19232E"/>
                </a:solidFill>
              </a:rPr>
              <a:t>Coating</a:t>
            </a:r>
            <a:r>
              <a:rPr lang="en-US" sz="2800" b="0" dirty="0" smtClean="0">
                <a:solidFill>
                  <a:srgbClr val="19232E"/>
                </a:solidFill>
              </a:rPr>
              <a:t> </a:t>
            </a:r>
            <a:r>
              <a:rPr lang="en-US" sz="2800" b="0" dirty="0" err="1" smtClean="0">
                <a:solidFill>
                  <a:srgbClr val="19232E"/>
                </a:solidFill>
              </a:rPr>
              <a:t>merupakan</a:t>
            </a:r>
            <a:r>
              <a:rPr lang="en-US" sz="2800" b="0" dirty="0" smtClean="0">
                <a:solidFill>
                  <a:srgbClr val="19232E"/>
                </a:solidFill>
              </a:rPr>
              <a:t> </a:t>
            </a:r>
            <a:r>
              <a:rPr lang="en-US" sz="2800" b="0" dirty="0" err="1" smtClean="0">
                <a:solidFill>
                  <a:srgbClr val="19232E"/>
                </a:solidFill>
              </a:rPr>
              <a:t>lapisan</a:t>
            </a:r>
            <a:r>
              <a:rPr lang="en-US" sz="2800" b="0" dirty="0" smtClean="0">
                <a:solidFill>
                  <a:srgbClr val="19232E"/>
                </a:solidFill>
              </a:rPr>
              <a:t> </a:t>
            </a:r>
            <a:r>
              <a:rPr lang="en-US" sz="2800" b="0" dirty="0" err="1" smtClean="0">
                <a:solidFill>
                  <a:srgbClr val="19232E"/>
                </a:solidFill>
              </a:rPr>
              <a:t>plastik</a:t>
            </a:r>
            <a:r>
              <a:rPr lang="en-US" sz="2800" b="0" dirty="0" smtClean="0">
                <a:solidFill>
                  <a:srgbClr val="19232E"/>
                </a:solidFill>
              </a:rPr>
              <a:t> yang </a:t>
            </a:r>
            <a:r>
              <a:rPr lang="en-US" sz="2800" b="0" dirty="0" err="1" smtClean="0">
                <a:solidFill>
                  <a:srgbClr val="19232E"/>
                </a:solidFill>
              </a:rPr>
              <a:t>melindungi</a:t>
            </a:r>
            <a:r>
              <a:rPr lang="en-US" sz="2800" b="0" dirty="0" smtClean="0">
                <a:solidFill>
                  <a:srgbClr val="19232E"/>
                </a:solidFill>
              </a:rPr>
              <a:t> </a:t>
            </a:r>
            <a:r>
              <a:rPr lang="en-US" sz="2800" b="0" dirty="0" err="1" smtClean="0">
                <a:solidFill>
                  <a:srgbClr val="19232E"/>
                </a:solidFill>
              </a:rPr>
              <a:t>serat</a:t>
            </a:r>
            <a:r>
              <a:rPr lang="en-US" sz="2800" b="0" dirty="0" smtClean="0">
                <a:solidFill>
                  <a:srgbClr val="19232E"/>
                </a:solidFill>
              </a:rPr>
              <a:t> </a:t>
            </a:r>
            <a:r>
              <a:rPr lang="en-US" sz="2800" b="0" dirty="0" err="1" smtClean="0">
                <a:solidFill>
                  <a:srgbClr val="19232E"/>
                </a:solidFill>
              </a:rPr>
              <a:t>dari</a:t>
            </a:r>
            <a:r>
              <a:rPr lang="en-US" sz="2800" b="0" dirty="0" smtClean="0">
                <a:solidFill>
                  <a:srgbClr val="19232E"/>
                </a:solidFill>
              </a:rPr>
              <a:t> </a:t>
            </a:r>
            <a:r>
              <a:rPr lang="en-US" sz="2800" b="0" dirty="0" err="1" smtClean="0">
                <a:solidFill>
                  <a:srgbClr val="19232E"/>
                </a:solidFill>
              </a:rPr>
              <a:t>kerusakan</a:t>
            </a:r>
            <a:r>
              <a:rPr lang="en-US" sz="2800" b="0" dirty="0" smtClean="0">
                <a:solidFill>
                  <a:srgbClr val="19232E"/>
                </a:solidFill>
              </a:rPr>
              <a:t> </a:t>
            </a:r>
            <a:r>
              <a:rPr lang="en-US" sz="2800" b="0" dirty="0" err="1" smtClean="0">
                <a:solidFill>
                  <a:srgbClr val="19232E"/>
                </a:solidFill>
              </a:rPr>
              <a:t>dan</a:t>
            </a:r>
            <a:r>
              <a:rPr lang="en-US" sz="2800" b="0" dirty="0" smtClean="0">
                <a:solidFill>
                  <a:srgbClr val="19232E"/>
                </a:solidFill>
              </a:rPr>
              <a:t> </a:t>
            </a:r>
            <a:r>
              <a:rPr lang="en-US" sz="2800" b="0" dirty="0" err="1" smtClean="0">
                <a:solidFill>
                  <a:srgbClr val="19232E"/>
                </a:solidFill>
              </a:rPr>
              <a:t>kelembaban</a:t>
            </a:r>
            <a:r>
              <a:rPr lang="en-US" sz="2800" b="0" dirty="0" smtClean="0">
                <a:solidFill>
                  <a:srgbClr val="19232E"/>
                </a:solidFill>
              </a:rPr>
              <a:t>.</a:t>
            </a:r>
            <a:endParaRPr lang="en-US" sz="2800" b="0" dirty="0">
              <a:solidFill>
                <a:srgbClr val="19232E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F79DE766-0992-4A05-B7B0-D05E1CE8FB69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433253" y="704850"/>
            <a:ext cx="18350547" cy="83099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4800" b="1" dirty="0" smtClean="0">
                <a:solidFill>
                  <a:srgbClr val="19232E"/>
                </a:solidFill>
              </a:rPr>
              <a:t>1. </a:t>
            </a:r>
            <a:r>
              <a:rPr lang="en-GB" sz="4800" b="1" dirty="0" err="1" smtClean="0">
                <a:solidFill>
                  <a:srgbClr val="19232E"/>
                </a:solidFill>
              </a:rPr>
              <a:t>Jenis</a:t>
            </a:r>
            <a:r>
              <a:rPr lang="en-GB" sz="4800" b="1" dirty="0" smtClean="0">
                <a:solidFill>
                  <a:srgbClr val="19232E"/>
                </a:solidFill>
              </a:rPr>
              <a:t> </a:t>
            </a:r>
            <a:r>
              <a:rPr lang="en-GB" sz="4800" b="1" dirty="0" err="1" smtClean="0">
                <a:solidFill>
                  <a:srgbClr val="19232E"/>
                </a:solidFill>
              </a:rPr>
              <a:t>Serat</a:t>
            </a:r>
            <a:r>
              <a:rPr lang="en-GB" sz="4800" b="1" dirty="0" smtClean="0">
                <a:solidFill>
                  <a:srgbClr val="19232E"/>
                </a:solidFill>
              </a:rPr>
              <a:t> </a:t>
            </a:r>
            <a:r>
              <a:rPr lang="en-GB" sz="4800" b="1" dirty="0" err="1" smtClean="0">
                <a:solidFill>
                  <a:srgbClr val="19232E"/>
                </a:solidFill>
              </a:rPr>
              <a:t>Optik</a:t>
            </a:r>
            <a:r>
              <a:rPr lang="en-GB" sz="4800" b="1" dirty="0" smtClean="0">
                <a:solidFill>
                  <a:srgbClr val="19232E"/>
                </a:solidFill>
              </a:rPr>
              <a:t> </a:t>
            </a:r>
            <a:r>
              <a:rPr lang="en-GB" sz="4800" b="1" dirty="0" err="1" smtClean="0">
                <a:solidFill>
                  <a:srgbClr val="19232E"/>
                </a:solidFill>
              </a:rPr>
              <a:t>Berdasarkan</a:t>
            </a:r>
            <a:r>
              <a:rPr lang="en-GB" sz="4800" b="1" dirty="0" smtClean="0">
                <a:solidFill>
                  <a:srgbClr val="19232E"/>
                </a:solidFill>
              </a:rPr>
              <a:t> </a:t>
            </a:r>
            <a:r>
              <a:rPr lang="en-GB" sz="4800" b="1" dirty="0" err="1" smtClean="0">
                <a:solidFill>
                  <a:srgbClr val="19232E"/>
                </a:solidFill>
              </a:rPr>
              <a:t>Profil</a:t>
            </a:r>
            <a:r>
              <a:rPr lang="en-GB" sz="4800" b="1" dirty="0" smtClean="0">
                <a:solidFill>
                  <a:srgbClr val="19232E"/>
                </a:solidFill>
              </a:rPr>
              <a:t> </a:t>
            </a:r>
            <a:r>
              <a:rPr lang="en-GB" sz="4800" b="1" dirty="0" err="1" smtClean="0">
                <a:solidFill>
                  <a:srgbClr val="19232E"/>
                </a:solidFill>
              </a:rPr>
              <a:t>Indeks</a:t>
            </a:r>
            <a:r>
              <a:rPr lang="en-GB" sz="4800" b="1" dirty="0" smtClean="0">
                <a:solidFill>
                  <a:srgbClr val="19232E"/>
                </a:solidFill>
              </a:rPr>
              <a:t> Bias</a:t>
            </a:r>
            <a:endParaRPr lang="en-US" sz="4800" b="1" dirty="0" smtClean="0">
              <a:solidFill>
                <a:srgbClr val="19232E"/>
              </a:solidFill>
              <a:latin typeface="Lato Heading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 bwMode="auto">
          <a:xfrm>
            <a:off x="7126436" y="12764770"/>
            <a:ext cx="13419138" cy="1266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17490" tIns="108745" rIns="217490" bIns="108745">
            <a:spAutoFit/>
          </a:bodyPr>
          <a:lstStyle>
            <a:lvl1pPr defTabSz="1087438">
              <a:defRPr sz="3600">
                <a:solidFill>
                  <a:schemeClr val="tx1"/>
                </a:solidFill>
                <a:latin typeface="Lato Light"/>
              </a:defRPr>
            </a:lvl1pPr>
            <a:lvl2pPr marL="1087438" defTabSz="1087438">
              <a:defRPr sz="3600">
                <a:solidFill>
                  <a:schemeClr val="tx1"/>
                </a:solidFill>
                <a:latin typeface="Lato Light"/>
              </a:defRPr>
            </a:lvl2pPr>
            <a:lvl3pPr marL="2174875" defTabSz="1087438">
              <a:defRPr sz="3600">
                <a:solidFill>
                  <a:schemeClr val="tx1"/>
                </a:solidFill>
                <a:latin typeface="Lato Light"/>
              </a:defRPr>
            </a:lvl3pPr>
            <a:lvl4pPr marL="3262313" defTabSz="1087438">
              <a:defRPr sz="3600">
                <a:solidFill>
                  <a:schemeClr val="tx1"/>
                </a:solidFill>
                <a:latin typeface="Lato Light"/>
              </a:defRPr>
            </a:lvl4pPr>
            <a:lvl5pPr marL="4349750" defTabSz="1087438">
              <a:defRPr sz="3600">
                <a:solidFill>
                  <a:schemeClr val="tx1"/>
                </a:solidFill>
                <a:latin typeface="Lato Light"/>
              </a:defRPr>
            </a:lvl5pPr>
            <a:lvl6pPr marL="48069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52641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57213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61785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lvl="0" algn="r"/>
            <a:r>
              <a:rPr lang="en-US" altLang="id-ID" sz="2000" dirty="0" err="1">
                <a:solidFill>
                  <a:schemeClr val="tx2"/>
                </a:solidFill>
                <a:ea typeface="Lato Light"/>
                <a:cs typeface="Lato Light"/>
              </a:rPr>
              <a:t>Sumber</a:t>
            </a:r>
            <a:r>
              <a:rPr lang="en-US" altLang="id-ID" sz="2000" dirty="0">
                <a:solidFill>
                  <a:schemeClr val="tx2"/>
                </a:solidFill>
                <a:ea typeface="Lato Light"/>
                <a:cs typeface="Lato Light"/>
              </a:rPr>
              <a:t> </a:t>
            </a:r>
            <a:r>
              <a:rPr lang="en-US" altLang="id-ID" sz="2000" dirty="0" err="1" smtClean="0">
                <a:solidFill>
                  <a:schemeClr val="tx2"/>
                </a:solidFill>
                <a:ea typeface="Lato Light"/>
                <a:cs typeface="Lato Light"/>
              </a:rPr>
              <a:t>Referensi</a:t>
            </a:r>
            <a:r>
              <a:rPr lang="en-US" altLang="id-ID" sz="2000" dirty="0" smtClean="0">
                <a:solidFill>
                  <a:schemeClr val="tx2"/>
                </a:solidFill>
                <a:ea typeface="Lato Light"/>
                <a:cs typeface="Lato Light"/>
              </a:rPr>
              <a:t> : </a:t>
            </a:r>
            <a:r>
              <a:rPr lang="en-US" sz="2000" dirty="0" smtClean="0">
                <a:hlinkClick r:id="rId2"/>
              </a:rPr>
              <a:t>https://www.rpi.edu/dept/phys/ScIT/InformationTransfer/reflrefr/rr_content/fibers_20.html</a:t>
            </a:r>
            <a:endParaRPr lang="en-US" sz="2000" dirty="0" smtClean="0"/>
          </a:p>
          <a:p>
            <a:pPr lvl="0" algn="r"/>
            <a:r>
              <a:rPr lang="en-US" sz="2000" dirty="0" smtClean="0">
                <a:solidFill>
                  <a:srgbClr val="FF0000"/>
                </a:solidFill>
              </a:rPr>
              <a:t>Gerd,Keiser</a:t>
            </a:r>
            <a:r>
              <a:rPr lang="en-US" sz="2000" dirty="0">
                <a:solidFill>
                  <a:srgbClr val="FF0000"/>
                </a:solidFill>
              </a:rPr>
              <a:t>.,2010, </a:t>
            </a:r>
            <a:r>
              <a:rPr lang="en-US" sz="2000" i="1" dirty="0">
                <a:solidFill>
                  <a:srgbClr val="FF0000"/>
                </a:solidFill>
              </a:rPr>
              <a:t>Optical </a:t>
            </a:r>
            <a:r>
              <a:rPr lang="en-US" sz="2000" i="1" dirty="0" err="1">
                <a:solidFill>
                  <a:srgbClr val="FF0000"/>
                </a:solidFill>
              </a:rPr>
              <a:t>Serat</a:t>
            </a:r>
            <a:r>
              <a:rPr lang="en-US" sz="2000" i="1" dirty="0">
                <a:solidFill>
                  <a:srgbClr val="FF0000"/>
                </a:solidFill>
              </a:rPr>
              <a:t> Communications</a:t>
            </a:r>
            <a:r>
              <a:rPr lang="en-US" sz="2000" dirty="0">
                <a:solidFill>
                  <a:srgbClr val="FF0000"/>
                </a:solidFill>
              </a:rPr>
              <a:t>, 4</a:t>
            </a:r>
            <a:r>
              <a:rPr lang="en-US" sz="2000" baseline="30000" dirty="0">
                <a:solidFill>
                  <a:srgbClr val="FF0000"/>
                </a:solidFill>
              </a:rPr>
              <a:t>th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edition,McGraw</a:t>
            </a:r>
            <a:r>
              <a:rPr lang="en-US" sz="2000" dirty="0">
                <a:solidFill>
                  <a:srgbClr val="FF0000"/>
                </a:solidFill>
              </a:rPr>
              <a:t> Hill, International Edition</a:t>
            </a:r>
          </a:p>
          <a:p>
            <a:pPr algn="r"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GB" sz="2000" dirty="0" smtClean="0">
                <a:solidFill>
                  <a:srgbClr val="FF0000"/>
                </a:solidFill>
              </a:rPr>
              <a:t>                              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384613" y="2101147"/>
            <a:ext cx="20399188" cy="293413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571500" marR="0" indent="-571500" algn="just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q"/>
            </a:pPr>
            <a:r>
              <a:rPr lang="en-US" sz="2800" dirty="0" err="1" smtClean="0">
                <a:solidFill>
                  <a:srgbClr val="0E058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Pada</a:t>
            </a:r>
            <a:r>
              <a:rPr lang="en-US" sz="2800" dirty="0" smtClean="0">
                <a:solidFill>
                  <a:srgbClr val="0E058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E058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pemilihan</a:t>
            </a:r>
            <a:r>
              <a:rPr lang="en-US" sz="2800" dirty="0" smtClean="0">
                <a:solidFill>
                  <a:srgbClr val="0E058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material </a:t>
            </a:r>
            <a:r>
              <a:rPr lang="en-US" sz="2800" dirty="0" err="1" smtClean="0">
                <a:solidFill>
                  <a:srgbClr val="0E058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untuk</a:t>
            </a:r>
            <a:r>
              <a:rPr lang="en-US" sz="2800" dirty="0" smtClean="0">
                <a:solidFill>
                  <a:srgbClr val="0E058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E058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serat</a:t>
            </a:r>
            <a:r>
              <a:rPr lang="en-US" sz="2800" dirty="0" smtClean="0">
                <a:solidFill>
                  <a:srgbClr val="0E058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E058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optik</a:t>
            </a:r>
            <a:r>
              <a:rPr lang="en-US" sz="2800" dirty="0" smtClean="0">
                <a:solidFill>
                  <a:srgbClr val="0E058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E058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banyak</a:t>
            </a:r>
            <a:r>
              <a:rPr lang="en-US" sz="2800" dirty="0" smtClean="0">
                <a:solidFill>
                  <a:srgbClr val="0E058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E058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dibuat</a:t>
            </a:r>
            <a:r>
              <a:rPr lang="en-US" sz="2800" dirty="0" smtClean="0">
                <a:solidFill>
                  <a:srgbClr val="0E058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E058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dari</a:t>
            </a:r>
            <a:r>
              <a:rPr lang="en-US" sz="2800" dirty="0" smtClean="0">
                <a:solidFill>
                  <a:srgbClr val="0E058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E058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kaca</a:t>
            </a:r>
            <a:r>
              <a:rPr lang="en-US" sz="2800" dirty="0" smtClean="0">
                <a:solidFill>
                  <a:srgbClr val="0E058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E058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atau</a:t>
            </a:r>
            <a:r>
              <a:rPr lang="en-US" sz="2800" dirty="0" smtClean="0">
                <a:solidFill>
                  <a:srgbClr val="0E058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E058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bahan</a:t>
            </a:r>
            <a:r>
              <a:rPr lang="en-US" sz="2800" dirty="0" smtClean="0">
                <a:solidFill>
                  <a:srgbClr val="0E058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E058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silika</a:t>
            </a:r>
            <a:r>
              <a:rPr lang="en-US" sz="2800" dirty="0" smtClean="0">
                <a:solidFill>
                  <a:srgbClr val="0E058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(SiO2). </a:t>
            </a:r>
          </a:p>
          <a:p>
            <a:pPr marL="571500" marR="0" indent="-571500" algn="just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q"/>
            </a:pPr>
            <a:r>
              <a:rPr lang="en-US" sz="2800" dirty="0" err="1" smtClean="0">
                <a:solidFill>
                  <a:srgbClr val="0E058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Untuk</a:t>
            </a:r>
            <a:r>
              <a:rPr lang="en-US" sz="2800" dirty="0" smtClean="0">
                <a:solidFill>
                  <a:srgbClr val="0E058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E058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memperoleh</a:t>
            </a:r>
            <a:r>
              <a:rPr lang="en-US" sz="2800" dirty="0" smtClean="0">
                <a:solidFill>
                  <a:srgbClr val="0E058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E058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perbedaan</a:t>
            </a:r>
            <a:r>
              <a:rPr lang="en-US" sz="2800" dirty="0" smtClean="0">
                <a:solidFill>
                  <a:srgbClr val="0E058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E058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indeks</a:t>
            </a:r>
            <a:r>
              <a:rPr lang="en-US" sz="2800" dirty="0" smtClean="0">
                <a:solidFill>
                  <a:srgbClr val="0E058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bias core </a:t>
            </a:r>
            <a:r>
              <a:rPr lang="en-US" sz="2800" dirty="0" err="1" smtClean="0">
                <a:solidFill>
                  <a:srgbClr val="0E058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dengan</a:t>
            </a:r>
            <a:r>
              <a:rPr lang="en-US" sz="2800" dirty="0" smtClean="0">
                <a:solidFill>
                  <a:srgbClr val="0E058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cladding, material </a:t>
            </a:r>
            <a:r>
              <a:rPr lang="en-US" sz="2800" dirty="0" err="1" smtClean="0">
                <a:solidFill>
                  <a:srgbClr val="0E058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diberi</a:t>
            </a:r>
            <a:r>
              <a:rPr lang="en-US" sz="2800" dirty="0" smtClean="0">
                <a:solidFill>
                  <a:srgbClr val="0E058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E058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dopan</a:t>
            </a:r>
            <a:r>
              <a:rPr lang="en-US" sz="2800" dirty="0" smtClean="0">
                <a:solidFill>
                  <a:srgbClr val="0E058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E058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seperti</a:t>
            </a:r>
            <a:r>
              <a:rPr lang="en-US" sz="2800" dirty="0" smtClean="0">
                <a:solidFill>
                  <a:srgbClr val="0E058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GeO2, P2O5,B2O3. </a:t>
            </a:r>
          </a:p>
          <a:p>
            <a:pPr marL="571500" marR="0" indent="-571500" algn="just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q"/>
            </a:pPr>
            <a:r>
              <a:rPr lang="en-US" sz="2800" dirty="0" err="1" smtClean="0">
                <a:solidFill>
                  <a:srgbClr val="0E058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Akibat</a:t>
            </a:r>
            <a:r>
              <a:rPr lang="en-US" sz="2800" dirty="0" smtClean="0">
                <a:solidFill>
                  <a:srgbClr val="0E058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E058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dari</a:t>
            </a:r>
            <a:r>
              <a:rPr lang="en-US" sz="2800" dirty="0" smtClean="0">
                <a:solidFill>
                  <a:srgbClr val="0E058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E058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variasi</a:t>
            </a:r>
            <a:r>
              <a:rPr lang="en-US" sz="2800" dirty="0" smtClean="0">
                <a:solidFill>
                  <a:srgbClr val="0E058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E058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komposisi</a:t>
            </a:r>
            <a:r>
              <a:rPr lang="en-US" sz="2800" dirty="0" smtClean="0">
                <a:solidFill>
                  <a:srgbClr val="0E058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material </a:t>
            </a:r>
            <a:r>
              <a:rPr lang="en-US" sz="2800" dirty="0" err="1" smtClean="0">
                <a:solidFill>
                  <a:srgbClr val="0E058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dari</a:t>
            </a:r>
            <a:r>
              <a:rPr lang="en-US" sz="2800" dirty="0" smtClean="0">
                <a:solidFill>
                  <a:srgbClr val="0E058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core </a:t>
            </a:r>
            <a:r>
              <a:rPr lang="en-US" sz="2800" dirty="0" err="1" smtClean="0">
                <a:solidFill>
                  <a:srgbClr val="0E058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maka</a:t>
            </a:r>
            <a:r>
              <a:rPr lang="en-US" sz="2800" dirty="0" smtClean="0">
                <a:solidFill>
                  <a:srgbClr val="0E058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E058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terdapat</a:t>
            </a:r>
            <a:r>
              <a:rPr lang="en-US" sz="2800" dirty="0" smtClean="0">
                <a:solidFill>
                  <a:srgbClr val="0E058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E058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dua</a:t>
            </a:r>
            <a:r>
              <a:rPr lang="en-US" sz="2800" dirty="0" smtClean="0">
                <a:solidFill>
                  <a:srgbClr val="0E058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E058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jenis</a:t>
            </a:r>
            <a:r>
              <a:rPr lang="en-US" sz="2800" dirty="0" smtClean="0">
                <a:solidFill>
                  <a:srgbClr val="0E058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E058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serat</a:t>
            </a:r>
            <a:r>
              <a:rPr lang="en-US" sz="2800" dirty="0" smtClean="0">
                <a:solidFill>
                  <a:srgbClr val="0E058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E058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optik</a:t>
            </a:r>
            <a:r>
              <a:rPr lang="en-US" sz="2800" dirty="0" smtClean="0">
                <a:solidFill>
                  <a:srgbClr val="0E058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E058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yaitu</a:t>
            </a:r>
            <a:r>
              <a:rPr lang="en-US" sz="2800" dirty="0" smtClean="0">
                <a:solidFill>
                  <a:srgbClr val="0E058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E058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serat</a:t>
            </a:r>
            <a:r>
              <a:rPr lang="en-US" sz="2800" dirty="0" smtClean="0">
                <a:solidFill>
                  <a:srgbClr val="0E058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E058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optik</a:t>
            </a:r>
            <a:r>
              <a:rPr lang="en-US" sz="2800" dirty="0" smtClean="0">
                <a:solidFill>
                  <a:srgbClr val="0E058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step index  </a:t>
            </a:r>
            <a:r>
              <a:rPr lang="en-US" sz="2800" dirty="0" err="1" smtClean="0">
                <a:solidFill>
                  <a:srgbClr val="0E058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dan</a:t>
            </a:r>
            <a:r>
              <a:rPr lang="en-US" sz="2800" dirty="0" smtClean="0">
                <a:solidFill>
                  <a:srgbClr val="0E058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E058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serat</a:t>
            </a:r>
            <a:r>
              <a:rPr lang="en-US" sz="2800" dirty="0" smtClean="0">
                <a:solidFill>
                  <a:srgbClr val="0E058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E058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optik</a:t>
            </a:r>
            <a:r>
              <a:rPr lang="en-US" sz="2800" dirty="0" smtClean="0">
                <a:solidFill>
                  <a:srgbClr val="0E058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graded index</a:t>
            </a:r>
            <a:endParaRPr lang="en-US" sz="2800" dirty="0">
              <a:solidFill>
                <a:srgbClr val="0E0589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792941" y="12692081"/>
            <a:ext cx="57036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 err="1" smtClean="0">
                <a:solidFill>
                  <a:srgbClr val="19232E"/>
                </a:solidFill>
                <a:latin typeface="+mn-lt"/>
                <a:cs typeface="Arial" pitchFamily="34" charset="0"/>
              </a:rPr>
              <a:t>Gambar</a:t>
            </a:r>
            <a:r>
              <a:rPr lang="en-US" sz="1800" b="1" dirty="0" smtClean="0">
                <a:solidFill>
                  <a:srgbClr val="19232E"/>
                </a:solidFill>
                <a:latin typeface="+mn-lt"/>
                <a:cs typeface="Arial" pitchFamily="34" charset="0"/>
              </a:rPr>
              <a:t> </a:t>
            </a:r>
            <a:r>
              <a:rPr lang="en-US" sz="1800" b="1" dirty="0" err="1">
                <a:solidFill>
                  <a:srgbClr val="19232E"/>
                </a:solidFill>
                <a:latin typeface="+mn-lt"/>
              </a:rPr>
              <a:t>Profil</a:t>
            </a:r>
            <a:r>
              <a:rPr lang="en-US" sz="1800" b="1" dirty="0">
                <a:solidFill>
                  <a:srgbClr val="19232E"/>
                </a:solidFill>
                <a:latin typeface="+mn-lt"/>
              </a:rPr>
              <a:t> </a:t>
            </a:r>
            <a:r>
              <a:rPr lang="en-US" sz="1800" b="1" i="1" dirty="0">
                <a:solidFill>
                  <a:srgbClr val="19232E"/>
                </a:solidFill>
                <a:latin typeface="+mn-lt"/>
              </a:rPr>
              <a:t>step index</a:t>
            </a:r>
            <a:endParaRPr lang="en-US" sz="1800" b="1" dirty="0">
              <a:solidFill>
                <a:srgbClr val="19232E"/>
              </a:solidFill>
              <a:latin typeface="+mn-lt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90918" y="5509157"/>
            <a:ext cx="7082117" cy="707886"/>
          </a:xfrm>
          <a:prstGeom prst="rect">
            <a:avLst/>
          </a:prstGeom>
          <a:solidFill>
            <a:srgbClr val="FBB62B"/>
          </a:solidFill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19232E"/>
                </a:solidFill>
              </a:rPr>
              <a:t>A. </a:t>
            </a:r>
            <a:r>
              <a:rPr lang="en-US" sz="4000" b="1" dirty="0" err="1" smtClean="0">
                <a:solidFill>
                  <a:srgbClr val="19232E"/>
                </a:solidFill>
              </a:rPr>
              <a:t>Serat</a:t>
            </a:r>
            <a:r>
              <a:rPr lang="en-US" sz="4000" b="1" dirty="0" smtClean="0">
                <a:solidFill>
                  <a:srgbClr val="19232E"/>
                </a:solidFill>
              </a:rPr>
              <a:t> </a:t>
            </a:r>
            <a:r>
              <a:rPr lang="en-US" sz="4000" b="1" dirty="0" err="1" smtClean="0">
                <a:solidFill>
                  <a:srgbClr val="19232E"/>
                </a:solidFill>
              </a:rPr>
              <a:t>Optik</a:t>
            </a:r>
            <a:r>
              <a:rPr lang="en-US" sz="4000" b="1" dirty="0" smtClean="0">
                <a:solidFill>
                  <a:srgbClr val="19232E"/>
                </a:solidFill>
              </a:rPr>
              <a:t> Step Index</a:t>
            </a:r>
            <a:endParaRPr lang="en-US" sz="4000" b="1" dirty="0">
              <a:solidFill>
                <a:srgbClr val="19232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792941" y="6418640"/>
            <a:ext cx="2039918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 err="1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Serat</a:t>
            </a:r>
            <a:r>
              <a:rPr lang="en-US" sz="2800" dirty="0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optik</a:t>
            </a:r>
            <a:r>
              <a:rPr lang="en-US" sz="2800" dirty="0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2800" i="1" dirty="0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step index</a:t>
            </a:r>
            <a:r>
              <a:rPr lang="en-US" sz="2800" dirty="0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memiliki</a:t>
            </a:r>
            <a:r>
              <a:rPr lang="en-US" sz="2800" dirty="0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nilai</a:t>
            </a:r>
            <a:r>
              <a:rPr lang="en-US" sz="2800" dirty="0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indeks</a:t>
            </a:r>
            <a:r>
              <a:rPr lang="en-US" sz="2800" dirty="0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 bias yang </a:t>
            </a:r>
            <a:r>
              <a:rPr lang="en-US" sz="2800" dirty="0" err="1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homogen</a:t>
            </a:r>
            <a:r>
              <a:rPr lang="en-US" sz="2800" dirty="0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dalam</a:t>
            </a:r>
            <a:r>
              <a:rPr lang="en-US" sz="2800" dirty="0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2800" i="1" dirty="0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core</a:t>
            </a:r>
            <a:r>
              <a:rPr lang="en-US" sz="2800" dirty="0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 (n</a:t>
            </a:r>
            <a:r>
              <a:rPr lang="en-US" sz="2800" baseline="-25000" dirty="0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1</a:t>
            </a:r>
            <a:r>
              <a:rPr lang="en-US" sz="2800" dirty="0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) </a:t>
            </a:r>
            <a:r>
              <a:rPr lang="en-US" sz="2800" dirty="0" err="1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dan</a:t>
            </a:r>
            <a:r>
              <a:rPr lang="en-US" sz="2800" dirty="0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nilai</a:t>
            </a:r>
            <a:r>
              <a:rPr lang="en-US" sz="2800" dirty="0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indeks</a:t>
            </a:r>
            <a:r>
              <a:rPr lang="en-US" sz="2800" dirty="0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 bias </a:t>
            </a:r>
            <a:r>
              <a:rPr lang="en-US" sz="2800" i="1" dirty="0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core</a:t>
            </a:r>
            <a:r>
              <a:rPr lang="en-US" sz="2800" dirty="0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lebih</a:t>
            </a:r>
            <a:r>
              <a:rPr lang="en-US" sz="2800" dirty="0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besar</a:t>
            </a:r>
            <a:r>
              <a:rPr lang="en-US" sz="2800" dirty="0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dibandingkan</a:t>
            </a:r>
            <a:r>
              <a:rPr lang="en-US" sz="2800" dirty="0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indeks</a:t>
            </a:r>
            <a:r>
              <a:rPr lang="en-US" sz="2800" dirty="0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 bias </a:t>
            </a:r>
            <a:r>
              <a:rPr lang="en-US" sz="2800" i="1" dirty="0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cladding </a:t>
            </a:r>
            <a:r>
              <a:rPr lang="en-US" sz="2800" dirty="0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(n</a:t>
            </a:r>
            <a:r>
              <a:rPr lang="en-US" sz="2800" baseline="-25000" dirty="0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2</a:t>
            </a:r>
            <a:r>
              <a:rPr lang="en-US" sz="2800" dirty="0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).</a:t>
            </a:r>
            <a:endParaRPr lang="en-US" sz="2800" dirty="0">
              <a:solidFill>
                <a:srgbClr val="19232E"/>
              </a:solidFill>
              <a:effectLst/>
              <a:latin typeface="+mn-lt"/>
              <a:ea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0776" y="7803634"/>
            <a:ext cx="3585883" cy="473981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6972954" y="8081151"/>
                <a:ext cx="15219174" cy="191526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algn="just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800" dirty="0" smtClean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Profil </a:t>
                </a:r>
                <a:r>
                  <a:rPr lang="en-US" sz="2800" dirty="0" err="1" smtClean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indeks</a:t>
                </a:r>
                <a:r>
                  <a:rPr lang="en-US" sz="2800" dirty="0" smtClean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bias </a:t>
                </a:r>
                <a:r>
                  <a:rPr lang="en-US" sz="2800" dirty="0" err="1" smtClean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dapat</a:t>
                </a:r>
                <a:r>
                  <a:rPr lang="en-US" sz="2800" dirty="0" smtClean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2800" dirty="0" err="1" smtClean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dinyatakan</a:t>
                </a:r>
                <a:r>
                  <a:rPr lang="en-US" sz="2800" dirty="0" smtClean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2800" dirty="0" err="1" smtClean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dengan</a:t>
                </a:r>
                <a:r>
                  <a:rPr lang="en-US" sz="2800" dirty="0" smtClean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:</a:t>
                </a:r>
                <a:endParaRPr lang="en-US" sz="2800" dirty="0">
                  <a:solidFill>
                    <a:srgbClr val="19232E"/>
                  </a:solidFill>
                  <a:effectLst/>
                  <a:latin typeface="+mn-lt"/>
                  <a:ea typeface="Times New Roman" panose="02020603050405020304" pitchFamily="18" charset="0"/>
                </a:endParaRPr>
              </a:p>
              <a:p>
                <a:pPr marL="0" marR="0" indent="457200" algn="just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8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 </a:t>
                </a:r>
              </a:p>
              <a:p>
                <a:r>
                  <a:rPr lang="en-US" sz="28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800" i="1">
                        <a:solidFill>
                          <a:srgbClr val="19232E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𝑛</m:t>
                    </m:r>
                    <m:d>
                      <m:dPr>
                        <m:ctrlPr>
                          <a:rPr lang="en-US" sz="2800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𝑟</m:t>
                        </m:r>
                      </m:e>
                    </m:d>
                    <m:r>
                      <a:rPr lang="en-GB" sz="2800" i="1">
                        <a:solidFill>
                          <a:srgbClr val="19232E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sz="2800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2800" i="1">
                                <a:solidFill>
                                  <a:srgbClr val="19232E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sSub>
                              <m:sSubPr>
                                <m:ctrlPr>
                                  <a:rPr lang="en-US" sz="2800" i="1">
                                    <a:solidFill>
                                      <a:srgbClr val="19232E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2800" i="1">
                                    <a:solidFill>
                                      <a:srgbClr val="19232E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en-GB" sz="2800" i="1">
                                    <a:solidFill>
                                      <a:srgbClr val="19232E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GB" sz="2800" i="1">
                                <a:solidFill>
                                  <a:srgbClr val="19232E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,  </m:t>
                            </m:r>
                            <m:r>
                              <a:rPr lang="en-GB" sz="2800" i="1">
                                <a:solidFill>
                                  <a:srgbClr val="19232E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𝑟</m:t>
                            </m:r>
                            <m:r>
                              <a:rPr lang="en-GB" sz="2800" i="1">
                                <a:solidFill>
                                  <a:srgbClr val="19232E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&lt;</m:t>
                            </m:r>
                            <m:r>
                              <a:rPr lang="en-GB" sz="2800" i="1">
                                <a:solidFill>
                                  <a:srgbClr val="19232E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𝑎</m:t>
                            </m:r>
                            <m:r>
                              <a:rPr lang="en-GB" sz="2800" i="1">
                                <a:solidFill>
                                  <a:srgbClr val="19232E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              </m:t>
                            </m:r>
                            <m:r>
                              <a:rPr lang="en-GB" sz="2800" i="1">
                                <a:solidFill>
                                  <a:srgbClr val="19232E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𝑐𝑜𝑟𝑒</m:t>
                            </m:r>
                          </m:e>
                          <m:e>
                            <m:sSub>
                              <m:sSubPr>
                                <m:ctrlPr>
                                  <a:rPr lang="en-US" sz="2800" i="1">
                                    <a:solidFill>
                                      <a:srgbClr val="19232E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2800" i="1">
                                    <a:solidFill>
                                      <a:srgbClr val="19232E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en-GB" sz="2800" i="1">
                                    <a:solidFill>
                                      <a:srgbClr val="19232E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GB" sz="2800" i="1">
                                <a:solidFill>
                                  <a:srgbClr val="19232E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,  </m:t>
                            </m:r>
                            <m:r>
                              <a:rPr lang="en-GB" sz="2800" i="1">
                                <a:solidFill>
                                  <a:srgbClr val="19232E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𝑟</m:t>
                            </m:r>
                            <m:r>
                              <a:rPr lang="en-GB" sz="2800" i="1">
                                <a:solidFill>
                                  <a:srgbClr val="19232E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≥</m:t>
                            </m:r>
                            <m:r>
                              <a:rPr lang="en-GB" sz="2800" i="1">
                                <a:solidFill>
                                  <a:srgbClr val="19232E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𝑎</m:t>
                            </m:r>
                            <m:r>
                              <a:rPr lang="en-GB" sz="2800" i="1">
                                <a:solidFill>
                                  <a:srgbClr val="19232E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     </m:t>
                            </m:r>
                            <m:r>
                              <a:rPr lang="en-GB" sz="2800" i="1">
                                <a:solidFill>
                                  <a:srgbClr val="19232E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𝑐𝑙𝑎𝑑𝑑𝑖𝑛𝑔</m:t>
                            </m:r>
                            <m:r>
                              <a:rPr lang="en-GB" sz="2800" i="1">
                                <a:solidFill>
                                  <a:srgbClr val="19232E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 </m:t>
                            </m:r>
                          </m:e>
                        </m:eqArr>
                      </m:e>
                    </m:d>
                  </m:oMath>
                </a14:m>
                <a:r>
                  <a:rPr lang="en-US" sz="28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     ;  </a:t>
                </a:r>
                <a14:m>
                  <m:oMath xmlns:m="http://schemas.openxmlformats.org/officeDocument/2006/math">
                    <m:r>
                      <a:rPr lang="en-GB" sz="2800" i="1">
                        <a:solidFill>
                          <a:srgbClr val="19232E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𝑎</m:t>
                    </m:r>
                  </m:oMath>
                </a14:m>
                <a:r>
                  <a:rPr lang="en-US" sz="28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merupakan</a:t>
                </a:r>
                <a:r>
                  <a:rPr lang="en-US" sz="28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jari-jari</a:t>
                </a:r>
                <a:r>
                  <a:rPr lang="en-US" sz="28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2800" i="1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core</a:t>
                </a:r>
                <a:endParaRPr lang="en-US" sz="2800" dirty="0">
                  <a:solidFill>
                    <a:srgbClr val="19232E"/>
                  </a:solidFill>
                  <a:latin typeface="+mn-lt"/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2954" y="8081151"/>
                <a:ext cx="15219174" cy="1915268"/>
              </a:xfrm>
              <a:prstGeom prst="rect">
                <a:avLst/>
              </a:prstGeom>
              <a:blipFill rotWithShape="0">
                <a:blip r:embed="rId4"/>
                <a:stretch>
                  <a:fillRect l="-841" t="-35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6972953" y="10069108"/>
                <a:ext cx="15219175" cy="246221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algn="just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800" dirty="0" smtClean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Besarnya </a:t>
                </a:r>
                <a:r>
                  <a:rPr lang="en-US" sz="2800" dirty="0" err="1" smtClean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nilai</a:t>
                </a:r>
                <a:r>
                  <a:rPr lang="en-US" sz="2800" dirty="0" smtClean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GB" sz="2800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𝑛</m:t>
                        </m:r>
                      </m:e>
                      <m:sub>
                        <m:r>
                          <a:rPr lang="en-GB" sz="2800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GB" sz="28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GB" sz="2800" dirty="0" err="1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dapat</a:t>
                </a:r>
                <a:r>
                  <a:rPr lang="en-GB" sz="28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GB" sz="2800" dirty="0" err="1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dinyatakan</a:t>
                </a:r>
                <a:r>
                  <a:rPr lang="en-GB" sz="28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GB" sz="2800" dirty="0" err="1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dengan</a:t>
                </a:r>
                <a:r>
                  <a:rPr lang="en-GB" sz="28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persamaan</a:t>
                </a:r>
                <a:r>
                  <a:rPr lang="en-GB" sz="2800" baseline="300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1</a:t>
                </a:r>
                <a:r>
                  <a:rPr lang="en-GB" sz="28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:</a:t>
                </a:r>
                <a:endParaRPr lang="en-US" sz="2800" dirty="0">
                  <a:solidFill>
                    <a:srgbClr val="19232E"/>
                  </a:solidFill>
                  <a:effectLst/>
                  <a:latin typeface="+mn-lt"/>
                  <a:ea typeface="Times New Roman" panose="02020603050405020304" pitchFamily="18" charset="0"/>
                </a:endParaRPr>
              </a:p>
              <a:p>
                <a:pPr marL="0" marR="0" indent="457200" algn="just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GB" sz="2800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𝑛</m:t>
                        </m:r>
                      </m:e>
                      <m:sub>
                        <m:r>
                          <a:rPr lang="en-GB" sz="2800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2</m:t>
                        </m:r>
                      </m:sub>
                    </m:sSub>
                    <m:r>
                      <a:rPr lang="en-GB" sz="2800" i="1">
                        <a:solidFill>
                          <a:srgbClr val="19232E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 </m:t>
                    </m:r>
                    <m:sSub>
                      <m:sSubPr>
                        <m:ctrlPr>
                          <a:rPr lang="en-US" sz="2800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GB" sz="2800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𝑛</m:t>
                        </m:r>
                      </m:e>
                      <m:sub>
                        <m:r>
                          <a:rPr lang="en-GB" sz="2800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</m:t>
                        </m:r>
                      </m:sub>
                    </m:sSub>
                    <m:r>
                      <a:rPr lang="en-GB" sz="2800" i="1">
                        <a:solidFill>
                          <a:srgbClr val="19232E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(1−∆)</m:t>
                    </m:r>
                  </m:oMath>
                </a14:m>
                <a:r>
                  <a:rPr lang="en-GB" sz="28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endParaRPr lang="en-GB" sz="2800" dirty="0" smtClean="0">
                  <a:solidFill>
                    <a:srgbClr val="19232E"/>
                  </a:solidFill>
                  <a:effectLst/>
                  <a:latin typeface="+mn-lt"/>
                  <a:ea typeface="Times New Roman" panose="02020603050405020304" pitchFamily="18" charset="0"/>
                </a:endParaRPr>
              </a:p>
              <a:p>
                <a:pPr marL="0" marR="0" indent="457200" algn="just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8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 </a:t>
                </a:r>
              </a:p>
              <a:p>
                <a:pPr marL="0" marR="0" algn="just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800" dirty="0" err="1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Dimana</a:t>
                </a:r>
                <a:r>
                  <a:rPr lang="en-US" sz="28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800" i="1">
                        <a:solidFill>
                          <a:srgbClr val="19232E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∆</m:t>
                    </m:r>
                  </m:oMath>
                </a14:m>
                <a:r>
                  <a:rPr lang="en-GB" sz="28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GB" sz="2800" dirty="0" err="1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adalah</a:t>
                </a:r>
                <a:r>
                  <a:rPr lang="en-GB" sz="28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GB" sz="2800" dirty="0" err="1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beda</a:t>
                </a:r>
                <a:r>
                  <a:rPr lang="en-GB" sz="28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GB" sz="2800" dirty="0" err="1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indeks</a:t>
                </a:r>
                <a:r>
                  <a:rPr lang="en-GB" sz="28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bias </a:t>
                </a:r>
                <a:r>
                  <a:rPr lang="en-GB" sz="2800" i="1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core-cladding</a:t>
                </a:r>
                <a:endParaRPr lang="en-US" sz="2800" dirty="0">
                  <a:solidFill>
                    <a:srgbClr val="19232E"/>
                  </a:solidFill>
                  <a:effectLst/>
                  <a:latin typeface="+mn-lt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2953" y="10069108"/>
                <a:ext cx="15219175" cy="2462213"/>
              </a:xfrm>
              <a:prstGeom prst="rect">
                <a:avLst/>
              </a:prstGeom>
              <a:blipFill rotWithShape="0">
                <a:blip r:embed="rId5"/>
                <a:stretch>
                  <a:fillRect l="-841" b="-59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2176693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F79DE766-0992-4A05-B7B0-D05E1CE8FB69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433253" y="704850"/>
            <a:ext cx="18350547" cy="83099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4800" b="1" dirty="0" smtClean="0">
                <a:solidFill>
                  <a:srgbClr val="19232E"/>
                </a:solidFill>
              </a:rPr>
              <a:t>1.</a:t>
            </a:r>
            <a:r>
              <a:rPr lang="en-GB" sz="4800" b="1" dirty="0" smtClean="0">
                <a:solidFill>
                  <a:srgbClr val="0E0589"/>
                </a:solidFill>
              </a:rPr>
              <a:t> </a:t>
            </a:r>
            <a:r>
              <a:rPr lang="en-GB" sz="4800" b="1" dirty="0" err="1" smtClean="0">
                <a:solidFill>
                  <a:srgbClr val="19232E"/>
                </a:solidFill>
              </a:rPr>
              <a:t>Jenis</a:t>
            </a:r>
            <a:r>
              <a:rPr lang="en-GB" sz="4800" b="1" dirty="0" smtClean="0">
                <a:solidFill>
                  <a:srgbClr val="19232E"/>
                </a:solidFill>
              </a:rPr>
              <a:t> </a:t>
            </a:r>
            <a:r>
              <a:rPr lang="en-GB" sz="4800" b="1" dirty="0" err="1" smtClean="0">
                <a:solidFill>
                  <a:srgbClr val="19232E"/>
                </a:solidFill>
              </a:rPr>
              <a:t>Serat</a:t>
            </a:r>
            <a:r>
              <a:rPr lang="en-GB" sz="4800" b="1" dirty="0" smtClean="0">
                <a:solidFill>
                  <a:srgbClr val="19232E"/>
                </a:solidFill>
              </a:rPr>
              <a:t> </a:t>
            </a:r>
            <a:r>
              <a:rPr lang="en-GB" sz="4800" b="1" dirty="0" err="1" smtClean="0">
                <a:solidFill>
                  <a:srgbClr val="19232E"/>
                </a:solidFill>
              </a:rPr>
              <a:t>Optik</a:t>
            </a:r>
            <a:r>
              <a:rPr lang="en-GB" sz="4800" b="1" dirty="0" smtClean="0">
                <a:solidFill>
                  <a:srgbClr val="19232E"/>
                </a:solidFill>
              </a:rPr>
              <a:t> </a:t>
            </a:r>
            <a:r>
              <a:rPr lang="en-GB" sz="4000" b="1" dirty="0" err="1" smtClean="0">
                <a:solidFill>
                  <a:srgbClr val="19232E"/>
                </a:solidFill>
              </a:rPr>
              <a:t>Berdasarkan</a:t>
            </a:r>
            <a:r>
              <a:rPr lang="en-GB" sz="4800" b="1" dirty="0" smtClean="0">
                <a:solidFill>
                  <a:srgbClr val="19232E"/>
                </a:solidFill>
              </a:rPr>
              <a:t> </a:t>
            </a:r>
            <a:r>
              <a:rPr lang="en-GB" sz="4800" b="1" dirty="0" err="1" smtClean="0">
                <a:solidFill>
                  <a:srgbClr val="19232E"/>
                </a:solidFill>
              </a:rPr>
              <a:t>Profil</a:t>
            </a:r>
            <a:r>
              <a:rPr lang="en-GB" sz="4800" b="1" dirty="0" smtClean="0">
                <a:solidFill>
                  <a:srgbClr val="19232E"/>
                </a:solidFill>
              </a:rPr>
              <a:t> </a:t>
            </a:r>
            <a:r>
              <a:rPr lang="en-GB" sz="4800" b="1" dirty="0" err="1" smtClean="0">
                <a:solidFill>
                  <a:srgbClr val="19232E"/>
                </a:solidFill>
              </a:rPr>
              <a:t>Indeks</a:t>
            </a:r>
            <a:r>
              <a:rPr lang="en-GB" sz="4800" b="1" dirty="0" smtClean="0">
                <a:solidFill>
                  <a:srgbClr val="19232E"/>
                </a:solidFill>
              </a:rPr>
              <a:t> Bias :</a:t>
            </a:r>
            <a:r>
              <a:rPr lang="en-GB" sz="4800" b="1" dirty="0" err="1" smtClean="0">
                <a:solidFill>
                  <a:srgbClr val="0E0589"/>
                </a:solidFill>
              </a:rPr>
              <a:t>Lanjutan</a:t>
            </a:r>
            <a:r>
              <a:rPr lang="en-GB" sz="4800" b="1" dirty="0" smtClean="0">
                <a:solidFill>
                  <a:srgbClr val="0E0589"/>
                </a:solidFill>
              </a:rPr>
              <a:t> (2)</a:t>
            </a:r>
            <a:endParaRPr lang="en-US" sz="4800" b="1" dirty="0" smtClean="0">
              <a:solidFill>
                <a:srgbClr val="0E0589"/>
              </a:solidFill>
              <a:latin typeface="Lato Heading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 bwMode="auto">
          <a:xfrm>
            <a:off x="7126436" y="12764770"/>
            <a:ext cx="13419138" cy="1266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17490" tIns="108745" rIns="217490" bIns="108745">
            <a:spAutoFit/>
          </a:bodyPr>
          <a:lstStyle>
            <a:lvl1pPr defTabSz="1087438">
              <a:defRPr sz="3600">
                <a:solidFill>
                  <a:schemeClr val="tx1"/>
                </a:solidFill>
                <a:latin typeface="Lato Light"/>
              </a:defRPr>
            </a:lvl1pPr>
            <a:lvl2pPr marL="1087438" defTabSz="1087438">
              <a:defRPr sz="3600">
                <a:solidFill>
                  <a:schemeClr val="tx1"/>
                </a:solidFill>
                <a:latin typeface="Lato Light"/>
              </a:defRPr>
            </a:lvl2pPr>
            <a:lvl3pPr marL="2174875" defTabSz="1087438">
              <a:defRPr sz="3600">
                <a:solidFill>
                  <a:schemeClr val="tx1"/>
                </a:solidFill>
                <a:latin typeface="Lato Light"/>
              </a:defRPr>
            </a:lvl3pPr>
            <a:lvl4pPr marL="3262313" defTabSz="1087438">
              <a:defRPr sz="3600">
                <a:solidFill>
                  <a:schemeClr val="tx1"/>
                </a:solidFill>
                <a:latin typeface="Lato Light"/>
              </a:defRPr>
            </a:lvl4pPr>
            <a:lvl5pPr marL="4349750" defTabSz="1087438">
              <a:defRPr sz="3600">
                <a:solidFill>
                  <a:schemeClr val="tx1"/>
                </a:solidFill>
                <a:latin typeface="Lato Light"/>
              </a:defRPr>
            </a:lvl5pPr>
            <a:lvl6pPr marL="48069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52641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57213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61785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lvl="0" algn="r"/>
            <a:r>
              <a:rPr lang="en-US" altLang="id-ID" sz="2000" dirty="0" err="1">
                <a:solidFill>
                  <a:schemeClr val="tx2"/>
                </a:solidFill>
                <a:ea typeface="Lato Light"/>
                <a:cs typeface="Lato Light"/>
              </a:rPr>
              <a:t>Sumber</a:t>
            </a:r>
            <a:r>
              <a:rPr lang="en-US" altLang="id-ID" sz="2000" dirty="0">
                <a:solidFill>
                  <a:schemeClr val="tx2"/>
                </a:solidFill>
                <a:ea typeface="Lato Light"/>
                <a:cs typeface="Lato Light"/>
              </a:rPr>
              <a:t> </a:t>
            </a:r>
            <a:r>
              <a:rPr lang="en-US" altLang="id-ID" sz="2000" dirty="0" err="1" smtClean="0">
                <a:solidFill>
                  <a:schemeClr val="tx2"/>
                </a:solidFill>
                <a:ea typeface="Lato Light"/>
                <a:cs typeface="Lato Light"/>
              </a:rPr>
              <a:t>Referensi</a:t>
            </a:r>
            <a:r>
              <a:rPr lang="en-US" altLang="id-ID" sz="2000" dirty="0" smtClean="0">
                <a:solidFill>
                  <a:schemeClr val="tx2"/>
                </a:solidFill>
                <a:ea typeface="Lato Light"/>
                <a:cs typeface="Lato Light"/>
              </a:rPr>
              <a:t> : </a:t>
            </a:r>
            <a:r>
              <a:rPr lang="en-US" sz="2000" dirty="0" smtClean="0">
                <a:hlinkClick r:id="rId2"/>
              </a:rPr>
              <a:t>https://www.fiberlabs.com/glossary/optical-fiber/</a:t>
            </a:r>
            <a:endParaRPr lang="en-US" sz="2000" dirty="0" smtClean="0"/>
          </a:p>
          <a:p>
            <a:pPr lvl="0" algn="r"/>
            <a:r>
              <a:rPr lang="en-US" sz="2000" dirty="0" smtClean="0">
                <a:solidFill>
                  <a:srgbClr val="FF0000"/>
                </a:solidFill>
              </a:rPr>
              <a:t>Gerd,Keiser</a:t>
            </a:r>
            <a:r>
              <a:rPr lang="en-US" sz="2000" dirty="0">
                <a:solidFill>
                  <a:srgbClr val="FF0000"/>
                </a:solidFill>
              </a:rPr>
              <a:t>.,2010, </a:t>
            </a:r>
            <a:r>
              <a:rPr lang="en-US" sz="2000" i="1" dirty="0">
                <a:solidFill>
                  <a:srgbClr val="FF0000"/>
                </a:solidFill>
              </a:rPr>
              <a:t>Optical </a:t>
            </a:r>
            <a:r>
              <a:rPr lang="en-US" sz="2000" i="1" dirty="0" err="1">
                <a:solidFill>
                  <a:srgbClr val="FF0000"/>
                </a:solidFill>
              </a:rPr>
              <a:t>Serat</a:t>
            </a:r>
            <a:r>
              <a:rPr lang="en-US" sz="2000" i="1" dirty="0">
                <a:solidFill>
                  <a:srgbClr val="FF0000"/>
                </a:solidFill>
              </a:rPr>
              <a:t> Communications</a:t>
            </a:r>
            <a:r>
              <a:rPr lang="en-US" sz="2000" dirty="0">
                <a:solidFill>
                  <a:srgbClr val="FF0000"/>
                </a:solidFill>
              </a:rPr>
              <a:t>, 4</a:t>
            </a:r>
            <a:r>
              <a:rPr lang="en-US" sz="2000" baseline="30000" dirty="0">
                <a:solidFill>
                  <a:srgbClr val="FF0000"/>
                </a:solidFill>
              </a:rPr>
              <a:t>th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edition,McGraw</a:t>
            </a:r>
            <a:r>
              <a:rPr lang="en-US" sz="2000" dirty="0">
                <a:solidFill>
                  <a:srgbClr val="FF0000"/>
                </a:solidFill>
              </a:rPr>
              <a:t> Hill, International Edition</a:t>
            </a:r>
          </a:p>
          <a:p>
            <a:pPr algn="r"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GB" sz="2000" dirty="0" smtClean="0">
                <a:solidFill>
                  <a:srgbClr val="FF0000"/>
                </a:solidFill>
              </a:rPr>
              <a:t>                              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337054" y="9301092"/>
            <a:ext cx="57036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 err="1" smtClean="0">
                <a:solidFill>
                  <a:srgbClr val="19232E"/>
                </a:solidFill>
                <a:latin typeface="+mn-lt"/>
                <a:cs typeface="Arial" pitchFamily="34" charset="0"/>
              </a:rPr>
              <a:t>Gambar</a:t>
            </a:r>
            <a:r>
              <a:rPr lang="en-US" sz="1800" b="1" dirty="0" smtClean="0">
                <a:solidFill>
                  <a:srgbClr val="19232E"/>
                </a:solidFill>
                <a:latin typeface="+mn-lt"/>
                <a:cs typeface="Arial" pitchFamily="34" charset="0"/>
              </a:rPr>
              <a:t> </a:t>
            </a:r>
            <a:r>
              <a:rPr lang="en-US" sz="1800" b="1" dirty="0" err="1">
                <a:solidFill>
                  <a:srgbClr val="19232E"/>
                </a:solidFill>
                <a:latin typeface="+mn-lt"/>
              </a:rPr>
              <a:t>Profil</a:t>
            </a:r>
            <a:r>
              <a:rPr lang="en-US" sz="1800" b="1" dirty="0">
                <a:solidFill>
                  <a:srgbClr val="19232E"/>
                </a:solidFill>
                <a:latin typeface="+mn-lt"/>
              </a:rPr>
              <a:t> </a:t>
            </a:r>
            <a:r>
              <a:rPr lang="en-US" sz="1800" b="1" i="1" dirty="0" err="1" smtClean="0">
                <a:solidFill>
                  <a:srgbClr val="19232E"/>
                </a:solidFill>
                <a:latin typeface="+mn-lt"/>
              </a:rPr>
              <a:t>Gradded</a:t>
            </a:r>
            <a:r>
              <a:rPr lang="en-US" sz="1800" b="1" i="1" dirty="0" smtClean="0">
                <a:solidFill>
                  <a:srgbClr val="19232E"/>
                </a:solidFill>
                <a:latin typeface="+mn-lt"/>
              </a:rPr>
              <a:t> </a:t>
            </a:r>
            <a:r>
              <a:rPr lang="en-US" sz="1800" b="1" i="1" dirty="0">
                <a:solidFill>
                  <a:srgbClr val="19232E"/>
                </a:solidFill>
                <a:latin typeface="+mn-lt"/>
              </a:rPr>
              <a:t>index</a:t>
            </a:r>
            <a:endParaRPr lang="en-US" sz="1800" b="1" dirty="0">
              <a:solidFill>
                <a:srgbClr val="19232E"/>
              </a:solidFill>
              <a:latin typeface="+mn-lt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90918" y="4524044"/>
            <a:ext cx="9466729" cy="707886"/>
          </a:xfrm>
          <a:prstGeom prst="rect">
            <a:avLst/>
          </a:prstGeom>
          <a:solidFill>
            <a:srgbClr val="FBB62B"/>
          </a:solidFill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19232E"/>
                </a:solidFill>
              </a:rPr>
              <a:t>B. </a:t>
            </a:r>
            <a:r>
              <a:rPr lang="en-US" sz="4000" b="1" dirty="0" err="1" smtClean="0">
                <a:solidFill>
                  <a:srgbClr val="19232E"/>
                </a:solidFill>
              </a:rPr>
              <a:t>Serat</a:t>
            </a:r>
            <a:r>
              <a:rPr lang="en-US" sz="4000" b="1" dirty="0" smtClean="0">
                <a:solidFill>
                  <a:srgbClr val="19232E"/>
                </a:solidFill>
              </a:rPr>
              <a:t> </a:t>
            </a:r>
            <a:r>
              <a:rPr lang="en-US" sz="4000" b="1" dirty="0" err="1" smtClean="0">
                <a:solidFill>
                  <a:srgbClr val="19232E"/>
                </a:solidFill>
              </a:rPr>
              <a:t>Optik</a:t>
            </a:r>
            <a:r>
              <a:rPr lang="en-US" sz="4000" b="1" dirty="0" smtClean="0">
                <a:solidFill>
                  <a:srgbClr val="19232E"/>
                </a:solidFill>
              </a:rPr>
              <a:t> </a:t>
            </a:r>
            <a:r>
              <a:rPr lang="en-US" sz="4000" b="1" dirty="0" err="1" smtClean="0">
                <a:solidFill>
                  <a:srgbClr val="19232E"/>
                </a:solidFill>
              </a:rPr>
              <a:t>Gradded</a:t>
            </a:r>
            <a:r>
              <a:rPr lang="en-US" sz="4000" b="1" dirty="0" smtClean="0">
                <a:solidFill>
                  <a:srgbClr val="19232E"/>
                </a:solidFill>
              </a:rPr>
              <a:t> Index</a:t>
            </a:r>
            <a:endParaRPr lang="en-US" sz="4000" b="1" dirty="0">
              <a:solidFill>
                <a:srgbClr val="19232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792941" y="5377715"/>
            <a:ext cx="209908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dirty="0" err="1">
                <a:solidFill>
                  <a:srgbClr val="19232E"/>
                </a:solidFill>
              </a:rPr>
              <a:t>Serat</a:t>
            </a:r>
            <a:r>
              <a:rPr lang="en-US" sz="2400" b="1" dirty="0">
                <a:solidFill>
                  <a:srgbClr val="19232E"/>
                </a:solidFill>
              </a:rPr>
              <a:t> </a:t>
            </a:r>
            <a:r>
              <a:rPr lang="en-US" sz="2400" b="1" dirty="0" err="1">
                <a:solidFill>
                  <a:srgbClr val="19232E"/>
                </a:solidFill>
              </a:rPr>
              <a:t>optik</a:t>
            </a:r>
            <a:r>
              <a:rPr lang="en-US" sz="2400" b="1" dirty="0">
                <a:solidFill>
                  <a:srgbClr val="19232E"/>
                </a:solidFill>
              </a:rPr>
              <a:t> </a:t>
            </a:r>
            <a:r>
              <a:rPr lang="en-US" sz="2400" b="1" i="1" dirty="0">
                <a:solidFill>
                  <a:srgbClr val="19232E"/>
                </a:solidFill>
              </a:rPr>
              <a:t>graded index</a:t>
            </a:r>
            <a:r>
              <a:rPr lang="en-US" sz="2400" b="1" dirty="0">
                <a:solidFill>
                  <a:srgbClr val="19232E"/>
                </a:solidFill>
              </a:rPr>
              <a:t> </a:t>
            </a:r>
            <a:r>
              <a:rPr lang="en-US" sz="2400" b="1" dirty="0" err="1">
                <a:solidFill>
                  <a:srgbClr val="19232E"/>
                </a:solidFill>
              </a:rPr>
              <a:t>memiliki</a:t>
            </a:r>
            <a:r>
              <a:rPr lang="en-US" sz="2400" b="1" dirty="0">
                <a:solidFill>
                  <a:srgbClr val="19232E"/>
                </a:solidFill>
              </a:rPr>
              <a:t> </a:t>
            </a:r>
            <a:r>
              <a:rPr lang="en-US" sz="2400" b="1" dirty="0" err="1">
                <a:solidFill>
                  <a:srgbClr val="19232E"/>
                </a:solidFill>
              </a:rPr>
              <a:t>nilai</a:t>
            </a:r>
            <a:r>
              <a:rPr lang="en-US" sz="2400" b="1" dirty="0">
                <a:solidFill>
                  <a:srgbClr val="19232E"/>
                </a:solidFill>
              </a:rPr>
              <a:t> </a:t>
            </a:r>
            <a:r>
              <a:rPr lang="en-US" sz="2400" b="1" dirty="0" err="1">
                <a:solidFill>
                  <a:srgbClr val="19232E"/>
                </a:solidFill>
              </a:rPr>
              <a:t>indeks</a:t>
            </a:r>
            <a:r>
              <a:rPr lang="en-US" sz="2400" b="1" dirty="0">
                <a:solidFill>
                  <a:srgbClr val="19232E"/>
                </a:solidFill>
              </a:rPr>
              <a:t> bias yang </a:t>
            </a:r>
            <a:r>
              <a:rPr lang="en-US" sz="2400" b="1" dirty="0" err="1">
                <a:solidFill>
                  <a:srgbClr val="19232E"/>
                </a:solidFill>
              </a:rPr>
              <a:t>menurun</a:t>
            </a:r>
            <a:r>
              <a:rPr lang="en-US" sz="2400" b="1" dirty="0">
                <a:solidFill>
                  <a:srgbClr val="19232E"/>
                </a:solidFill>
              </a:rPr>
              <a:t> </a:t>
            </a:r>
            <a:r>
              <a:rPr lang="en-US" sz="2400" b="1" dirty="0" err="1">
                <a:solidFill>
                  <a:srgbClr val="19232E"/>
                </a:solidFill>
              </a:rPr>
              <a:t>secara</a:t>
            </a:r>
            <a:r>
              <a:rPr lang="en-US" sz="2400" b="1" dirty="0">
                <a:solidFill>
                  <a:srgbClr val="19232E"/>
                </a:solidFill>
              </a:rPr>
              <a:t> </a:t>
            </a:r>
            <a:r>
              <a:rPr lang="en-US" sz="2400" b="1" dirty="0" err="1">
                <a:solidFill>
                  <a:srgbClr val="19232E"/>
                </a:solidFill>
              </a:rPr>
              <a:t>bertahap</a:t>
            </a:r>
            <a:r>
              <a:rPr lang="en-US" sz="2400" b="1" dirty="0">
                <a:solidFill>
                  <a:srgbClr val="19232E"/>
                </a:solidFill>
              </a:rPr>
              <a:t> </a:t>
            </a:r>
            <a:r>
              <a:rPr lang="en-US" sz="2400" b="1" dirty="0" err="1">
                <a:solidFill>
                  <a:srgbClr val="19232E"/>
                </a:solidFill>
              </a:rPr>
              <a:t>mulai</a:t>
            </a:r>
            <a:r>
              <a:rPr lang="en-US" sz="2400" b="1" dirty="0">
                <a:solidFill>
                  <a:srgbClr val="19232E"/>
                </a:solidFill>
              </a:rPr>
              <a:t> </a:t>
            </a:r>
            <a:r>
              <a:rPr lang="en-US" sz="2400" b="1" dirty="0" err="1">
                <a:solidFill>
                  <a:srgbClr val="19232E"/>
                </a:solidFill>
              </a:rPr>
              <a:t>dari</a:t>
            </a:r>
            <a:r>
              <a:rPr lang="en-US" sz="2400" b="1" dirty="0">
                <a:solidFill>
                  <a:srgbClr val="19232E"/>
                </a:solidFill>
              </a:rPr>
              <a:t> </a:t>
            </a:r>
            <a:r>
              <a:rPr lang="en-US" sz="2400" b="1" dirty="0" err="1">
                <a:solidFill>
                  <a:srgbClr val="19232E"/>
                </a:solidFill>
              </a:rPr>
              <a:t>sumbu</a:t>
            </a:r>
            <a:r>
              <a:rPr lang="en-US" sz="2400" b="1" dirty="0">
                <a:solidFill>
                  <a:srgbClr val="19232E"/>
                </a:solidFill>
              </a:rPr>
              <a:t> </a:t>
            </a:r>
            <a:r>
              <a:rPr lang="en-US" sz="2400" b="1" i="1" dirty="0">
                <a:solidFill>
                  <a:srgbClr val="19232E"/>
                </a:solidFill>
              </a:rPr>
              <a:t>core</a:t>
            </a:r>
            <a:r>
              <a:rPr lang="en-US" sz="2400" b="1" dirty="0">
                <a:solidFill>
                  <a:srgbClr val="19232E"/>
                </a:solidFill>
              </a:rPr>
              <a:t> </a:t>
            </a:r>
            <a:r>
              <a:rPr lang="en-US" sz="2400" b="1" dirty="0" err="1">
                <a:solidFill>
                  <a:srgbClr val="19232E"/>
                </a:solidFill>
              </a:rPr>
              <a:t>hingga</a:t>
            </a:r>
            <a:r>
              <a:rPr lang="en-US" sz="2400" b="1" dirty="0">
                <a:solidFill>
                  <a:srgbClr val="19232E"/>
                </a:solidFill>
              </a:rPr>
              <a:t> </a:t>
            </a:r>
            <a:r>
              <a:rPr lang="en-US" sz="2400" b="1" dirty="0" err="1">
                <a:solidFill>
                  <a:srgbClr val="19232E"/>
                </a:solidFill>
              </a:rPr>
              <a:t>ke</a:t>
            </a:r>
            <a:r>
              <a:rPr lang="en-US" sz="2400" b="1" dirty="0">
                <a:solidFill>
                  <a:srgbClr val="19232E"/>
                </a:solidFill>
              </a:rPr>
              <a:t> </a:t>
            </a:r>
            <a:r>
              <a:rPr lang="en-US" sz="2400" b="1" dirty="0" err="1">
                <a:solidFill>
                  <a:srgbClr val="19232E"/>
                </a:solidFill>
              </a:rPr>
              <a:t>batas</a:t>
            </a:r>
            <a:r>
              <a:rPr lang="en-US" sz="2400" b="1" dirty="0">
                <a:solidFill>
                  <a:srgbClr val="19232E"/>
                </a:solidFill>
              </a:rPr>
              <a:t> </a:t>
            </a:r>
            <a:r>
              <a:rPr lang="en-US" sz="2400" b="1" i="1" dirty="0">
                <a:solidFill>
                  <a:srgbClr val="19232E"/>
                </a:solidFill>
              </a:rPr>
              <a:t>core-cladding</a:t>
            </a:r>
            <a:endParaRPr lang="en-US" sz="2400" b="1" dirty="0">
              <a:solidFill>
                <a:srgbClr val="19232E"/>
              </a:solidFill>
              <a:effectLst/>
              <a:latin typeface="+mn-lt"/>
              <a:ea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2850777" y="2123348"/>
                <a:ext cx="19933024" cy="1921873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 marL="0" marR="0" algn="just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400" dirty="0" err="1" smtClean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Besarnya</a:t>
                </a:r>
                <a:r>
                  <a:rPr lang="en-US" sz="2400" dirty="0" smtClean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2400" b="1" i="1" dirty="0" smtClean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Numerical Aperture</a:t>
                </a:r>
                <a:r>
                  <a:rPr lang="en-US" sz="2400" b="1" dirty="0" smtClean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2400" dirty="0" smtClean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(</a:t>
                </a:r>
                <a:r>
                  <a:rPr lang="en-US" sz="24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NA) </a:t>
                </a:r>
                <a:r>
                  <a:rPr lang="en-US" sz="2400" dirty="0" err="1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untuk</a:t>
                </a:r>
                <a:r>
                  <a:rPr lang="en-US" sz="24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2400" i="1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step index</a:t>
                </a:r>
                <a:r>
                  <a:rPr lang="en-US" sz="24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dapat</a:t>
                </a:r>
                <a:r>
                  <a:rPr lang="en-US" sz="24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dinyatakan</a:t>
                </a:r>
                <a:r>
                  <a:rPr lang="en-US" sz="24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dengan</a:t>
                </a:r>
                <a:r>
                  <a:rPr lang="en-US" sz="24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 smtClean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persamaan</a:t>
                </a:r>
                <a:r>
                  <a:rPr lang="en-US" sz="2400" dirty="0" smtClean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:</a:t>
                </a:r>
                <a:endParaRPr lang="en-US" sz="2400" dirty="0">
                  <a:solidFill>
                    <a:srgbClr val="19232E"/>
                  </a:solidFill>
                  <a:effectLst/>
                  <a:latin typeface="+mn-lt"/>
                  <a:ea typeface="Times New Roman" panose="02020603050405020304" pitchFamily="18" charset="0"/>
                </a:endParaRPr>
              </a:p>
              <a:p>
                <a:pPr marR="0" indent="860425" algn="just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𝑵𝑨</m:t>
                        </m:r>
                        <m:r>
                          <a:rPr lang="en-US" sz="2400" b="1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=(</m:t>
                        </m:r>
                        <m:sSubSup>
                          <m:sSubSupPr>
                            <m:ctrlPr>
                              <a:rPr lang="en-US" sz="2400" b="1" i="1">
                                <a:solidFill>
                                  <a:srgbClr val="19232E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b="1" i="1">
                                <a:solidFill>
                                  <a:srgbClr val="19232E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𝒏</m:t>
                            </m:r>
                          </m:e>
                          <m:sub>
                            <m:r>
                              <a:rPr lang="en-US" sz="2400" b="1" i="1">
                                <a:solidFill>
                                  <a:srgbClr val="19232E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𝟏</m:t>
                            </m:r>
                          </m:sub>
                          <m:sup>
                            <m:r>
                              <a:rPr lang="en-US" sz="2400" b="1" i="1">
                                <a:solidFill>
                                  <a:srgbClr val="19232E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𝟐</m:t>
                            </m:r>
                          </m:sup>
                        </m:sSubSup>
                        <m:r>
                          <a:rPr lang="en-US" sz="2400" b="1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−</m:t>
                        </m:r>
                        <m:sSubSup>
                          <m:sSubSupPr>
                            <m:ctrlPr>
                              <a:rPr lang="en-US" sz="2400" b="1" i="1">
                                <a:solidFill>
                                  <a:srgbClr val="19232E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b="1" i="1">
                                <a:solidFill>
                                  <a:srgbClr val="19232E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𝒏</m:t>
                            </m:r>
                          </m:e>
                          <m:sub>
                            <m:r>
                              <a:rPr lang="en-US" sz="2400" b="1" i="1">
                                <a:solidFill>
                                  <a:srgbClr val="19232E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𝟐</m:t>
                            </m:r>
                          </m:sub>
                          <m:sup>
                            <m:r>
                              <a:rPr lang="en-US" sz="2400" b="1" i="1">
                                <a:solidFill>
                                  <a:srgbClr val="19232E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𝟐</m:t>
                            </m:r>
                          </m:sup>
                        </m:sSubSup>
                        <m:r>
                          <a:rPr lang="en-US" sz="2400" b="1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)</m:t>
                        </m:r>
                      </m:e>
                      <m:sup>
                        <m:r>
                          <a:rPr lang="en-US" sz="2400" b="1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𝟏</m:t>
                        </m:r>
                        <m:r>
                          <a:rPr lang="en-US" sz="2400" b="1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/</m:t>
                        </m:r>
                        <m:r>
                          <a:rPr lang="en-US" sz="2400" b="1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𝟐</m:t>
                        </m:r>
                      </m:sup>
                    </m:sSup>
                    <m:r>
                      <a:rPr lang="en-US" sz="2400" b="1" i="1">
                        <a:solidFill>
                          <a:srgbClr val="19232E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1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400" b="1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𝒏</m:t>
                        </m:r>
                      </m:e>
                      <m:sub>
                        <m:r>
                          <a:rPr lang="en-US" sz="2400" b="1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𝟏</m:t>
                        </m:r>
                      </m:sub>
                    </m:sSub>
                    <m:rad>
                      <m:radPr>
                        <m:degHide m:val="on"/>
                        <m:ctrlPr>
                          <a:rPr lang="en-US" sz="2400" b="1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sz="2400" b="1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𝟐</m:t>
                        </m:r>
                        <m:r>
                          <a:rPr lang="en-US" sz="2400" b="1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∆</m:t>
                        </m:r>
                      </m:e>
                    </m:rad>
                  </m:oMath>
                </a14:m>
                <a:r>
                  <a:rPr lang="en-US" sz="24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      </a:t>
                </a:r>
                <a:r>
                  <a:rPr lang="en-US" sz="2400" dirty="0" smtClean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                                                                      </a:t>
                </a:r>
                <a:endParaRPr lang="en-US" sz="2400" dirty="0" smtClean="0">
                  <a:solidFill>
                    <a:srgbClr val="19232E"/>
                  </a:solidFill>
                  <a:latin typeface="+mn-lt"/>
                  <a:ea typeface="Times New Roman" panose="02020603050405020304" pitchFamily="18" charset="0"/>
                </a:endParaRPr>
              </a:p>
              <a:p>
                <a:pPr marR="0" algn="just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400" dirty="0" err="1" smtClean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Nilai</a:t>
                </a:r>
                <a:r>
                  <a:rPr lang="en-US" sz="2400" dirty="0" smtClean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2400" b="1" i="1" dirty="0" smtClean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Numerical Aperture</a:t>
                </a:r>
                <a:r>
                  <a:rPr lang="en-US" sz="2400" b="1" dirty="0" smtClean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2400" dirty="0" smtClean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(</a:t>
                </a:r>
                <a:r>
                  <a:rPr lang="en-US" sz="24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NA) </a:t>
                </a:r>
                <a:r>
                  <a:rPr lang="en-US" sz="2400" dirty="0" err="1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tidak</a:t>
                </a:r>
                <a:r>
                  <a:rPr lang="en-US" sz="24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memiliki</a:t>
                </a:r>
                <a:r>
                  <a:rPr lang="en-US" sz="24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satuan</a:t>
                </a:r>
                <a:r>
                  <a:rPr lang="en-US" sz="24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dan</a:t>
                </a:r>
                <a:r>
                  <a:rPr lang="en-US" sz="24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besarnya</a:t>
                </a:r>
                <a:r>
                  <a:rPr lang="en-US" sz="24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nilai</a:t>
                </a:r>
                <a:r>
                  <a:rPr lang="en-US" sz="24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2400" b="1" i="1" dirty="0" smtClean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Numerical Aperture</a:t>
                </a:r>
                <a:r>
                  <a:rPr lang="en-US" sz="2400" b="1" dirty="0" smtClean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2400" dirty="0" smtClean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(</a:t>
                </a:r>
                <a:r>
                  <a:rPr lang="en-US" sz="24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NA) </a:t>
                </a:r>
                <a:r>
                  <a:rPr lang="en-US" sz="2400" dirty="0" err="1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umumnya</a:t>
                </a:r>
                <a:r>
                  <a:rPr lang="en-US" sz="24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berkisar</a:t>
                </a:r>
                <a:r>
                  <a:rPr lang="en-US" sz="24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dari</a:t>
                </a:r>
                <a:r>
                  <a:rPr lang="en-US" sz="24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0.14 </a:t>
                </a:r>
                <a:r>
                  <a:rPr lang="en-US" sz="2400" dirty="0" err="1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sampai</a:t>
                </a:r>
                <a:r>
                  <a:rPr lang="en-US" sz="24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0.50 </a:t>
                </a: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0777" y="2123348"/>
                <a:ext cx="19933024" cy="1921873"/>
              </a:xfrm>
              <a:prstGeom prst="rect">
                <a:avLst/>
              </a:prstGeom>
              <a:blipFill rotWithShape="0">
                <a:blip r:embed="rId3"/>
                <a:stretch>
                  <a:fillRect l="-489" b="-28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1719" y="6311453"/>
            <a:ext cx="7784538" cy="260038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10626074" y="6536061"/>
                <a:ext cx="13341069" cy="5567358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 marL="0" marR="0" algn="just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400" dirty="0" smtClean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Besarnya </a:t>
                </a:r>
                <a:r>
                  <a:rPr lang="en-US" sz="2400" dirty="0" err="1" smtClean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variasi</a:t>
                </a:r>
                <a:r>
                  <a:rPr lang="en-US" sz="2400" dirty="0" smtClean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 smtClean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indeks</a:t>
                </a:r>
                <a:r>
                  <a:rPr lang="en-US" sz="2400" dirty="0" smtClean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bias </a:t>
                </a:r>
                <a:r>
                  <a:rPr lang="en-US" sz="2400" dirty="0" err="1" smtClean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dapat</a:t>
                </a:r>
                <a:r>
                  <a:rPr lang="en-US" sz="2400" dirty="0" smtClean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 smtClean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dinyatakan</a:t>
                </a:r>
                <a:r>
                  <a:rPr lang="en-US" sz="2400" dirty="0" smtClean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 smtClean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dengan</a:t>
                </a:r>
                <a:r>
                  <a:rPr lang="en-US" sz="2400" dirty="0" smtClean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 smtClean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persamaan</a:t>
                </a:r>
                <a:r>
                  <a:rPr lang="en-US" sz="2400" dirty="0" smtClean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24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:</a:t>
                </a:r>
              </a:p>
              <a:p>
                <a:pPr marL="0" marR="0" indent="457200" algn="just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4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 </a:t>
                </a:r>
              </a:p>
              <a:p>
                <a:pPr indent="457200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19232E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𝑛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19232E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solidFill>
                                <a:srgbClr val="19232E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𝑟</m:t>
                          </m:r>
                        </m:e>
                      </m:d>
                      <m:r>
                        <a:rPr lang="en-GB" sz="2400" i="1">
                          <a:solidFill>
                            <a:srgbClr val="19232E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sz="2400" i="1">
                              <a:solidFill>
                                <a:srgbClr val="19232E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2400" i="1">
                                  <a:solidFill>
                                    <a:srgbClr val="19232E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eqArrPr>
                            <m:e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19232E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400" i="1">
                                      <a:solidFill>
                                        <a:srgbClr val="19232E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GB" sz="2400" i="1">
                                      <a:solidFill>
                                        <a:srgbClr val="19232E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US" sz="2400" i="1">
                                      <a:solidFill>
                                        <a:srgbClr val="19232E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en-US" sz="2400" i="1">
                                          <a:solidFill>
                                            <a:srgbClr val="19232E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GB" sz="2400" i="1">
                                          <a:solidFill>
                                            <a:srgbClr val="19232E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</a:rPr>
                                        <m:t>1−2∆</m:t>
                                      </m:r>
                                      <m:sSup>
                                        <m:sSupPr>
                                          <m:ctrlPr>
                                            <a:rPr lang="en-US" sz="2400" i="1">
                                              <a:solidFill>
                                                <a:srgbClr val="19232E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Times New Roman" panose="020206030504050203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d>
                                            <m:dPr>
                                              <m:ctrlPr>
                                                <a:rPr lang="en-US" sz="2400" i="1">
                                                  <a:solidFill>
                                                    <a:srgbClr val="19232E"/>
                                                  </a:solidFill>
                                                  <a:effectLst/>
                                                  <a:latin typeface="Cambria Math" panose="02040503050406030204" pitchFamily="18" charset="0"/>
                                                  <a:ea typeface="Times New Roman" panose="020206030504050203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f>
                                                <m:fPr>
                                                  <m:ctrlPr>
                                                    <a:rPr lang="en-US" sz="2400" i="1">
                                                      <a:solidFill>
                                                        <a:srgbClr val="19232E"/>
                                                      </a:solidFill>
                                                      <a:effectLst/>
                                                      <a:latin typeface="Cambria Math" panose="02040503050406030204" pitchFamily="18" charset="0"/>
                                                      <a:ea typeface="Times New Roman" panose="02020603050405020304" pitchFamily="18" charset="0"/>
                                                    </a:rPr>
                                                  </m:ctrlPr>
                                                </m:fPr>
                                                <m:num>
                                                  <m:r>
                                                    <a:rPr lang="en-GB" sz="2400" i="1">
                                                      <a:solidFill>
                                                        <a:srgbClr val="19232E"/>
                                                      </a:solidFill>
                                                      <a:effectLst/>
                                                      <a:latin typeface="Cambria Math" panose="02040503050406030204" pitchFamily="18" charset="0"/>
                                                      <a:ea typeface="Times New Roman" panose="02020603050405020304" pitchFamily="18" charset="0"/>
                                                    </a:rPr>
                                                    <m:t>𝑟</m:t>
                                                  </m:r>
                                                </m:num>
                                                <m:den>
                                                  <m:r>
                                                    <a:rPr lang="en-GB" sz="2400" i="1">
                                                      <a:solidFill>
                                                        <a:srgbClr val="19232E"/>
                                                      </a:solidFill>
                                                      <a:effectLst/>
                                                      <a:latin typeface="Cambria Math" panose="02040503050406030204" pitchFamily="18" charset="0"/>
                                                      <a:ea typeface="Times New Roman" panose="02020603050405020304" pitchFamily="18" charset="0"/>
                                                    </a:rPr>
                                                    <m:t>𝑎</m:t>
                                                  </m:r>
                                                </m:den>
                                              </m:f>
                                            </m:e>
                                          </m:d>
                                        </m:e>
                                        <m:sup>
                                          <m:r>
                                            <a:rPr lang="en-GB" sz="2400" i="1">
                                              <a:solidFill>
                                                <a:srgbClr val="19232E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Times New Roman" panose="02020603050405020304" pitchFamily="18" charset="0"/>
                                            </a:rPr>
                                            <m:t>𝛼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  <m:sup>
                                  <m:r>
                                    <a:rPr lang="en-GB" sz="2400" i="1">
                                      <a:solidFill>
                                        <a:srgbClr val="19232E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  <m:t>1/2</m:t>
                                  </m:r>
                                </m:sup>
                              </m:sSup>
                              <m:r>
                                <a:rPr lang="en-GB" sz="2400" i="1">
                                  <a:solidFill>
                                    <a:srgbClr val="19232E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                          ,  0≤</m:t>
                              </m:r>
                              <m:r>
                                <a:rPr lang="en-GB" sz="2400" i="1">
                                  <a:solidFill>
                                    <a:srgbClr val="19232E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𝑟</m:t>
                              </m:r>
                              <m:r>
                                <a:rPr lang="en-GB" sz="2400" i="1">
                                  <a:solidFill>
                                    <a:srgbClr val="19232E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≤0     </m:t>
                              </m:r>
                              <m:r>
                                <a:rPr lang="en-GB" sz="2400" i="1">
                                  <a:solidFill>
                                    <a:srgbClr val="19232E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𝑐𝑜𝑟𝑒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19232E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400" i="1">
                                      <a:solidFill>
                                        <a:srgbClr val="19232E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GB" sz="2400" i="1">
                                      <a:solidFill>
                                        <a:srgbClr val="19232E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US" sz="2400" i="1">
                                      <a:solidFill>
                                        <a:srgbClr val="19232E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400" i="1">
                                      <a:solidFill>
                                        <a:srgbClr val="19232E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  <m:t>(1−2∆)</m:t>
                                  </m:r>
                                </m:e>
                                <m:sup>
                                  <m:r>
                                    <a:rPr lang="en-GB" sz="2400" i="1">
                                      <a:solidFill>
                                        <a:srgbClr val="19232E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  <m:t>1/2</m:t>
                                  </m:r>
                                </m:sup>
                              </m:sSup>
                              <m:r>
                                <a:rPr lang="en-GB" sz="2400" i="1">
                                  <a:solidFill>
                                    <a:srgbClr val="19232E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19232E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400" i="1">
                                      <a:solidFill>
                                        <a:srgbClr val="19232E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GB" sz="2400" i="1">
                                      <a:solidFill>
                                        <a:srgbClr val="19232E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GB" sz="2400" i="1">
                                  <a:solidFill>
                                    <a:srgbClr val="19232E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19232E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400" i="1">
                                      <a:solidFill>
                                        <a:srgbClr val="19232E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  <m:t>1−∆)=</m:t>
                                  </m:r>
                                  <m:r>
                                    <a:rPr lang="en-GB" sz="2400" i="1">
                                      <a:solidFill>
                                        <a:srgbClr val="19232E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GB" sz="2400" i="1">
                                      <a:solidFill>
                                        <a:srgbClr val="19232E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  <m:t>2 </m:t>
                                  </m:r>
                                </m:sub>
                              </m:sSub>
                              <m:r>
                                <a:rPr lang="en-GB" sz="2400" i="1">
                                  <a:solidFill>
                                    <a:srgbClr val="19232E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,  </m:t>
                              </m:r>
                              <m:r>
                                <a:rPr lang="en-GB" sz="2400" i="1">
                                  <a:solidFill>
                                    <a:srgbClr val="19232E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𝑟</m:t>
                              </m:r>
                              <m:r>
                                <a:rPr lang="en-GB" sz="2400" i="1">
                                  <a:solidFill>
                                    <a:srgbClr val="19232E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≥</m:t>
                              </m:r>
                              <m:r>
                                <a:rPr lang="en-GB" sz="2400" i="1">
                                  <a:solidFill>
                                    <a:srgbClr val="19232E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𝑎</m:t>
                              </m:r>
                              <m:r>
                                <a:rPr lang="en-GB" sz="2400" i="1">
                                  <a:solidFill>
                                    <a:srgbClr val="19232E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             </m:t>
                              </m:r>
                              <m:r>
                                <a:rPr lang="en-GB" sz="2400" i="1">
                                  <a:solidFill>
                                    <a:srgbClr val="19232E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𝑐𝑙𝑎𝑑𝑑𝑖𝑛𝑔</m:t>
                              </m:r>
                              <m:r>
                                <a:rPr lang="en-GB" sz="2400" i="1">
                                  <a:solidFill>
                                    <a:srgbClr val="19232E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 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2400" dirty="0">
                  <a:solidFill>
                    <a:srgbClr val="19232E"/>
                  </a:solidFill>
                  <a:effectLst/>
                  <a:latin typeface="+mn-lt"/>
                  <a:ea typeface="Times New Roman" panose="02020603050405020304" pitchFamily="18" charset="0"/>
                </a:endParaRPr>
              </a:p>
              <a:p>
                <a:pPr marL="0" marR="0" indent="457200" algn="just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4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 </a:t>
                </a:r>
              </a:p>
              <a:p>
                <a:pPr marL="0" marR="0" indent="457200" algn="just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24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 </a:t>
                </a:r>
                <a:endParaRPr lang="en-US" sz="2400" dirty="0">
                  <a:solidFill>
                    <a:srgbClr val="19232E"/>
                  </a:solidFill>
                  <a:effectLst/>
                  <a:latin typeface="+mn-lt"/>
                  <a:ea typeface="Times New Roman" panose="02020603050405020304" pitchFamily="18" charset="0"/>
                </a:endParaRPr>
              </a:p>
              <a:p>
                <a:pPr marL="0" marR="0" algn="just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2400" dirty="0" err="1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Dimana</a:t>
                </a:r>
                <a:r>
                  <a:rPr lang="en-GB" sz="24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19232E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𝑎</m:t>
                    </m:r>
                  </m:oMath>
                </a14:m>
                <a:r>
                  <a:rPr lang="en-US" sz="24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merupakan</a:t>
                </a:r>
                <a:r>
                  <a:rPr lang="en-US" sz="24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jari-jari</a:t>
                </a:r>
                <a:r>
                  <a:rPr lang="en-US" sz="24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2400" i="1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core</a:t>
                </a:r>
                <a:r>
                  <a:rPr lang="en-US" sz="24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dan</a:t>
                </a:r>
                <a:r>
                  <a:rPr lang="en-US" sz="24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19232E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𝛼</m:t>
                    </m:r>
                  </m:oMath>
                </a14:m>
                <a:r>
                  <a:rPr lang="en-US" sz="24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adalah</a:t>
                </a:r>
                <a:r>
                  <a:rPr lang="en-US" sz="24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parameter </a:t>
                </a:r>
                <a:r>
                  <a:rPr lang="en-US" sz="2400" dirty="0" err="1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numerik</a:t>
                </a:r>
                <a:r>
                  <a:rPr lang="en-US" sz="24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yang </a:t>
                </a:r>
                <a:r>
                  <a:rPr lang="en-US" sz="2400" dirty="0" err="1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menentukan</a:t>
                </a:r>
                <a:r>
                  <a:rPr lang="en-US" sz="24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2400" i="1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profile</a:t>
                </a:r>
                <a:r>
                  <a:rPr lang="en-US" sz="24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indeks</a:t>
                </a:r>
                <a:r>
                  <a:rPr lang="en-US" sz="24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bias, </a:t>
                </a:r>
                <a:r>
                  <a:rPr lang="en-US" sz="2400" dirty="0" err="1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sehingga</a:t>
                </a:r>
                <a:r>
                  <a:rPr lang="en-US" sz="24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beda</a:t>
                </a:r>
                <a:r>
                  <a:rPr lang="en-US" sz="24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indeks</a:t>
                </a:r>
                <a:r>
                  <a:rPr lang="en-US" sz="24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bias </a:t>
                </a:r>
                <a:r>
                  <a:rPr lang="en-US" sz="2400" dirty="0" err="1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relatif</a:t>
                </a:r>
                <a:r>
                  <a:rPr lang="en-US" sz="24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19232E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∆</m:t>
                    </m:r>
                  </m:oMath>
                </a14:m>
                <a:r>
                  <a:rPr lang="en-US" sz="24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untuk</a:t>
                </a:r>
                <a:r>
                  <a:rPr lang="en-US" sz="24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2400" i="1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graded index</a:t>
                </a:r>
                <a:r>
                  <a:rPr lang="en-US" sz="24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dapat</a:t>
                </a:r>
                <a:r>
                  <a:rPr lang="en-US" sz="24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dinyatakan</a:t>
                </a:r>
                <a:r>
                  <a:rPr lang="en-US" sz="24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dengan</a:t>
                </a:r>
                <a:r>
                  <a:rPr lang="en-US" sz="24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persamaan</a:t>
                </a:r>
                <a:r>
                  <a:rPr lang="en-US" sz="24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: </a:t>
                </a:r>
              </a:p>
              <a:p>
                <a:pPr marL="968375" indent="457200">
                  <a:spcBef>
                    <a:spcPts val="0"/>
                  </a:spcBef>
                  <a:spcAft>
                    <a:spcPts val="0"/>
                  </a:spcAft>
                </a:pP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19232E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∆=</m:t>
                    </m:r>
                    <m:f>
                      <m:fPr>
                        <m:ctrlPr>
                          <a:rPr lang="en-US" sz="2400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en-US" sz="2400" i="1">
                                <a:solidFill>
                                  <a:srgbClr val="19232E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i="1">
                                <a:solidFill>
                                  <a:srgbClr val="19232E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19232E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sz="2400" i="1">
                                <a:solidFill>
                                  <a:srgbClr val="19232E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2</m:t>
                            </m:r>
                          </m:sup>
                        </m:sSubSup>
                        <m:sSubSup>
                          <m:sSubSupPr>
                            <m:ctrlPr>
                              <a:rPr lang="en-US" sz="2400" i="1">
                                <a:solidFill>
                                  <a:srgbClr val="19232E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i="1">
                                <a:solidFill>
                                  <a:srgbClr val="19232E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−</m:t>
                            </m:r>
                            <m:r>
                              <a:rPr lang="en-US" sz="2400" i="1">
                                <a:solidFill>
                                  <a:srgbClr val="19232E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19232E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sz="2400" i="1">
                                <a:solidFill>
                                  <a:srgbClr val="19232E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2</m:t>
                            </m:r>
                          </m:sup>
                        </m:sSubSup>
                      </m:num>
                      <m:den>
                        <m:sSubSup>
                          <m:sSubSupPr>
                            <m:ctrlPr>
                              <a:rPr lang="en-US" sz="2400" i="1">
                                <a:solidFill>
                                  <a:srgbClr val="19232E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i="1">
                                <a:solidFill>
                                  <a:srgbClr val="19232E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2</m:t>
                            </m:r>
                            <m:r>
                              <a:rPr lang="en-US" sz="2400" i="1">
                                <a:solidFill>
                                  <a:srgbClr val="19232E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19232E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sz="2400" i="1">
                                <a:solidFill>
                                  <a:srgbClr val="19232E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2</m:t>
                            </m:r>
                          </m:sup>
                        </m:sSubSup>
                      </m:den>
                    </m:f>
                    <m:r>
                      <a:rPr lang="en-US" sz="2400" i="1">
                        <a:solidFill>
                          <a:srgbClr val="19232E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≈</m:t>
                    </m:r>
                    <m:f>
                      <m:fPr>
                        <m:ctrlPr>
                          <a:rPr lang="en-US" sz="2400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i="1">
                                <a:solidFill>
                                  <a:srgbClr val="19232E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19232E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19232E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1−</m:t>
                            </m:r>
                          </m:sub>
                        </m:sSub>
                        <m:sSub>
                          <m:sSubPr>
                            <m:ctrlPr>
                              <a:rPr lang="en-US" sz="2400" i="1">
                                <a:solidFill>
                                  <a:srgbClr val="19232E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19232E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19232E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400" i="1">
                                <a:solidFill>
                                  <a:srgbClr val="19232E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19232E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19232E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</m:oMath>
                </a14:m>
                <a:r>
                  <a:rPr lang="en-GB" sz="24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			</a:t>
                </a:r>
                <a:endParaRPr lang="en-US" sz="2400" dirty="0">
                  <a:solidFill>
                    <a:srgbClr val="19232E"/>
                  </a:solidFill>
                  <a:latin typeface="+mn-lt"/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26074" y="6536061"/>
                <a:ext cx="13341069" cy="5567358"/>
              </a:xfrm>
              <a:prstGeom prst="rect">
                <a:avLst/>
              </a:prstGeom>
              <a:blipFill rotWithShape="0">
                <a:blip r:embed="rId5"/>
                <a:stretch>
                  <a:fillRect l="-685" t="-767" r="-6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736600" y="9985649"/>
                <a:ext cx="9644529" cy="32950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algn="just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400" dirty="0">
                    <a:solidFill>
                      <a:srgbClr val="19232E"/>
                    </a:solidFill>
                    <a:latin typeface="+mn-lt"/>
                    <a:ea typeface="Times New Roman" panose="02020603050405020304" pitchFamily="18" charset="0"/>
                  </a:rPr>
                  <a:t>Besarnya </a:t>
                </a:r>
                <a:r>
                  <a:rPr lang="en-US" sz="2400" i="1" dirty="0">
                    <a:solidFill>
                      <a:srgbClr val="19232E"/>
                    </a:solidFill>
                    <a:latin typeface="+mn-lt"/>
                    <a:ea typeface="Times New Roman" panose="02020603050405020304" pitchFamily="18" charset="0"/>
                  </a:rPr>
                  <a:t>numerical aperture</a:t>
                </a:r>
                <a:r>
                  <a:rPr lang="en-US" sz="2400" dirty="0">
                    <a:solidFill>
                      <a:srgbClr val="19232E"/>
                    </a:solidFill>
                    <a:latin typeface="+mn-lt"/>
                    <a:ea typeface="Times New Roman" panose="02020603050405020304" pitchFamily="18" charset="0"/>
                  </a:rPr>
                  <a:t> (NA) </a:t>
                </a:r>
                <a:r>
                  <a:rPr lang="en-US" sz="2400" dirty="0" err="1">
                    <a:solidFill>
                      <a:srgbClr val="19232E"/>
                    </a:solidFill>
                    <a:latin typeface="+mn-lt"/>
                    <a:ea typeface="Times New Roman" panose="02020603050405020304" pitchFamily="18" charset="0"/>
                  </a:rPr>
                  <a:t>untuk</a:t>
                </a:r>
                <a:r>
                  <a:rPr lang="en-US" sz="2400" dirty="0">
                    <a:solidFill>
                      <a:srgbClr val="19232E"/>
                    </a:solidFill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2400" i="1" dirty="0">
                    <a:solidFill>
                      <a:srgbClr val="19232E"/>
                    </a:solidFill>
                    <a:latin typeface="+mn-lt"/>
                    <a:ea typeface="Times New Roman" panose="02020603050405020304" pitchFamily="18" charset="0"/>
                  </a:rPr>
                  <a:t>graded index</a:t>
                </a:r>
                <a:r>
                  <a:rPr lang="en-US" sz="2400" dirty="0">
                    <a:solidFill>
                      <a:srgbClr val="19232E"/>
                    </a:solidFill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solidFill>
                      <a:srgbClr val="19232E"/>
                    </a:solidFill>
                    <a:latin typeface="+mn-lt"/>
                    <a:ea typeface="Times New Roman" panose="02020603050405020304" pitchFamily="18" charset="0"/>
                  </a:rPr>
                  <a:t>dapat</a:t>
                </a:r>
                <a:r>
                  <a:rPr lang="en-US" sz="2400" dirty="0">
                    <a:solidFill>
                      <a:srgbClr val="19232E"/>
                    </a:solidFill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solidFill>
                      <a:srgbClr val="19232E"/>
                    </a:solidFill>
                    <a:latin typeface="+mn-lt"/>
                    <a:ea typeface="Times New Roman" panose="02020603050405020304" pitchFamily="18" charset="0"/>
                  </a:rPr>
                  <a:t>dinyatakan</a:t>
                </a:r>
                <a:r>
                  <a:rPr lang="en-US" sz="2400" dirty="0">
                    <a:solidFill>
                      <a:srgbClr val="19232E"/>
                    </a:solidFill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solidFill>
                      <a:srgbClr val="19232E"/>
                    </a:solidFill>
                    <a:latin typeface="+mn-lt"/>
                    <a:ea typeface="Times New Roman" panose="02020603050405020304" pitchFamily="18" charset="0"/>
                  </a:rPr>
                  <a:t>dengan</a:t>
                </a:r>
                <a:r>
                  <a:rPr lang="en-US" sz="2400" dirty="0">
                    <a:solidFill>
                      <a:srgbClr val="19232E"/>
                    </a:solidFill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 smtClean="0">
                    <a:solidFill>
                      <a:srgbClr val="19232E"/>
                    </a:solidFill>
                    <a:latin typeface="+mn-lt"/>
                    <a:ea typeface="Times New Roman" panose="02020603050405020304" pitchFamily="18" charset="0"/>
                  </a:rPr>
                  <a:t>persamaan</a:t>
                </a:r>
                <a:r>
                  <a:rPr lang="en-US" sz="2400" dirty="0" smtClean="0">
                    <a:solidFill>
                      <a:srgbClr val="19232E"/>
                    </a:solidFill>
                    <a:latin typeface="+mn-lt"/>
                    <a:ea typeface="Times New Roman" panose="02020603050405020304" pitchFamily="18" charset="0"/>
                  </a:rPr>
                  <a:t>:</a:t>
                </a:r>
                <a:endParaRPr lang="en-US" sz="2400" dirty="0">
                  <a:solidFill>
                    <a:srgbClr val="19232E"/>
                  </a:solidFill>
                  <a:latin typeface="+mn-lt"/>
                  <a:ea typeface="Times New Roman" panose="02020603050405020304" pitchFamily="18" charset="0"/>
                </a:endParaRPr>
              </a:p>
              <a:p>
                <a:pPr indent="457200">
                  <a:spcBef>
                    <a:spcPts val="0"/>
                  </a:spcBef>
                  <a:spcAft>
                    <a:spcPts val="0"/>
                  </a:spcAft>
                </a:pP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19232E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𝑁𝐴</m:t>
                    </m:r>
                    <m:d>
                      <m:dPr>
                        <m:ctrlPr>
                          <a:rPr lang="en-US" sz="2400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GB" sz="2400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𝑟</m:t>
                        </m:r>
                      </m:e>
                    </m:d>
                    <m:r>
                      <a:rPr lang="en-GB" sz="2400" i="1">
                        <a:solidFill>
                          <a:srgbClr val="19232E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sz="2400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2400" i="1">
                                <a:solidFill>
                                  <a:srgbClr val="19232E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eqArrPr>
                          <m:e>
                            <m:sSup>
                              <m:sSupPr>
                                <m:ctrlPr>
                                  <a:rPr lang="en-US" sz="2400" i="1">
                                    <a:solidFill>
                                      <a:srgbClr val="19232E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sz="2400" i="1">
                                        <a:solidFill>
                                          <a:srgbClr val="19232E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en-US" sz="2400" i="1">
                                            <a:solidFill>
                                              <a:srgbClr val="19232E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2400" i="1">
                                            <a:solidFill>
                                              <a:srgbClr val="19232E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</a:rPr>
                                          <m:t>𝑛</m:t>
                                        </m:r>
                                      </m:e>
                                      <m:sup>
                                        <m:r>
                                          <a:rPr lang="en-GB" sz="2400" i="1">
                                            <a:solidFill>
                                              <a:srgbClr val="19232E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  <m:d>
                                      <m:dPr>
                                        <m:ctrlPr>
                                          <a:rPr lang="en-US" sz="2400" i="1">
                                            <a:solidFill>
                                              <a:srgbClr val="19232E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GB" sz="2400" i="1">
                                            <a:solidFill>
                                              <a:srgbClr val="19232E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</a:rPr>
                                          <m:t>𝑟</m:t>
                                        </m:r>
                                      </m:e>
                                    </m:d>
                                    <m:r>
                                      <a:rPr lang="en-GB" sz="2400" i="1">
                                        <a:solidFill>
                                          <a:srgbClr val="19232E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</a:rPr>
                                      <m:t>−</m:t>
                                    </m:r>
                                    <m:sSubSup>
                                      <m:sSubSupPr>
                                        <m:ctrlPr>
                                          <a:rPr lang="en-US" sz="2400" i="1">
                                            <a:solidFill>
                                              <a:srgbClr val="19232E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GB" sz="2400" i="1">
                                            <a:solidFill>
                                              <a:srgbClr val="19232E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</a:rPr>
                                          <m:t>𝑛</m:t>
                                        </m:r>
                                      </m:e>
                                      <m:sub>
                                        <m:r>
                                          <a:rPr lang="en-GB" sz="2400" i="1">
                                            <a:solidFill>
                                              <a:srgbClr val="19232E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</a:rPr>
                                          <m:t>2</m:t>
                                        </m:r>
                                      </m:sub>
                                      <m:sup>
                                        <m:r>
                                          <a:rPr lang="en-GB" sz="2400" i="1">
                                            <a:solidFill>
                                              <a:srgbClr val="19232E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</a:rPr>
                                          <m:t>2</m:t>
                                        </m:r>
                                      </m:sup>
                                    </m:sSubSup>
                                  </m:e>
                                </m:d>
                                <m:r>
                                  <a:rPr lang="en-GB" sz="2400" i="1">
                                    <a:solidFill>
                                      <a:srgbClr val="19232E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 </m:t>
                                </m:r>
                              </m:e>
                              <m:sup>
                                <m:r>
                                  <a:rPr lang="en-GB" sz="2400" i="1">
                                    <a:solidFill>
                                      <a:srgbClr val="19232E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1/2</m:t>
                                </m:r>
                              </m:sup>
                            </m:sSup>
                            <m:r>
                              <a:rPr lang="en-GB" sz="2400" i="1">
                                <a:solidFill>
                                  <a:srgbClr val="19232E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≈</m:t>
                            </m:r>
                            <m:r>
                              <a:rPr lang="en-GB" sz="2400" i="1">
                                <a:solidFill>
                                  <a:srgbClr val="19232E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𝑁𝐴</m:t>
                            </m:r>
                            <m:r>
                              <a:rPr lang="en-GB" sz="2400" i="1">
                                <a:solidFill>
                                  <a:srgbClr val="19232E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(0)</m:t>
                            </m:r>
                            <m:rad>
                              <m:radPr>
                                <m:degHide m:val="on"/>
                                <m:ctrlPr>
                                  <a:rPr lang="en-US" sz="2400" i="1">
                                    <a:solidFill>
                                      <a:srgbClr val="19232E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GB" sz="2400" i="1">
                                    <a:solidFill>
                                      <a:srgbClr val="19232E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1−</m:t>
                                </m:r>
                                <m:sSup>
                                  <m:sSupPr>
                                    <m:ctrlPr>
                                      <a:rPr lang="en-US" sz="2400" i="1">
                                        <a:solidFill>
                                          <a:srgbClr val="19232E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i="1">
                                        <a:solidFill>
                                          <a:srgbClr val="19232E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</a:rPr>
                                      <m:t>(</m:t>
                                    </m:r>
                                    <m:f>
                                      <m:fPr>
                                        <m:type m:val="skw"/>
                                        <m:ctrlPr>
                                          <a:rPr lang="en-US" sz="2400" i="1">
                                            <a:solidFill>
                                              <a:srgbClr val="19232E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GB" sz="2400" i="1">
                                            <a:solidFill>
                                              <a:srgbClr val="19232E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</a:rPr>
                                          <m:t>𝑟</m:t>
                                        </m:r>
                                      </m:num>
                                      <m:den>
                                        <m:r>
                                          <a:rPr lang="en-GB" sz="2400" i="1">
                                            <a:solidFill>
                                              <a:srgbClr val="19232E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</a:rPr>
                                          <m:t>𝑎</m:t>
                                        </m:r>
                                      </m:den>
                                    </m:f>
                                    <m:r>
                                      <a:rPr lang="en-GB" sz="2400" i="1">
                                        <a:solidFill>
                                          <a:srgbClr val="19232E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GB" sz="2400" i="1">
                                        <a:solidFill>
                                          <a:srgbClr val="19232E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</a:rPr>
                                      <m:t>𝛼</m:t>
                                    </m:r>
                                  </m:sup>
                                </m:sSup>
                              </m:e>
                            </m:rad>
                            <m:r>
                              <a:rPr lang="en-GB" sz="2400" i="1">
                                <a:solidFill>
                                  <a:srgbClr val="19232E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                     ,  &amp;</m:t>
                            </m:r>
                            <m:r>
                              <a:rPr lang="en-GB" sz="2400" i="1">
                                <a:solidFill>
                                  <a:srgbClr val="19232E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𝑟</m:t>
                            </m:r>
                            <m:r>
                              <a:rPr lang="en-GB" sz="2400" i="1">
                                <a:solidFill>
                                  <a:srgbClr val="19232E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≤</m:t>
                            </m:r>
                            <m:r>
                              <a:rPr lang="en-GB" sz="2400" i="1">
                                <a:solidFill>
                                  <a:srgbClr val="19232E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𝑎</m:t>
                            </m:r>
                            <m:r>
                              <a:rPr lang="en-GB" sz="2400" i="1">
                                <a:solidFill>
                                  <a:srgbClr val="19232E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    </m:t>
                            </m:r>
                          </m:e>
                          <m:e>
                            <m:r>
                              <a:rPr lang="en-GB" sz="2400" i="1">
                                <a:solidFill>
                                  <a:srgbClr val="19232E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0                                                                                               ,  &amp;</m:t>
                            </m:r>
                            <m:r>
                              <a:rPr lang="en-GB" sz="2400" i="1">
                                <a:solidFill>
                                  <a:srgbClr val="19232E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𝑟</m:t>
                            </m:r>
                            <m:r>
                              <a:rPr lang="en-GB" sz="2400" i="1">
                                <a:solidFill>
                                  <a:srgbClr val="19232E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&gt;0              </m:t>
                            </m:r>
                          </m:e>
                        </m:eqArr>
                      </m:e>
                    </m:d>
                  </m:oMath>
                </a14:m>
                <a:r>
                  <a:rPr lang="en-US" sz="2400" dirty="0">
                    <a:solidFill>
                      <a:srgbClr val="19232E"/>
                    </a:solidFill>
                    <a:latin typeface="+mn-lt"/>
                    <a:ea typeface="Times New Roman" panose="02020603050405020304" pitchFamily="18" charset="0"/>
                  </a:rPr>
                  <a:t>             </a:t>
                </a:r>
              </a:p>
              <a:p>
                <a:pPr indent="45720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400" dirty="0">
                    <a:solidFill>
                      <a:srgbClr val="19232E"/>
                    </a:solidFill>
                    <a:latin typeface="+mn-lt"/>
                    <a:ea typeface="Times New Roman" panose="02020603050405020304" pitchFamily="18" charset="0"/>
                  </a:rPr>
                  <a:t> </a:t>
                </a:r>
              </a:p>
              <a:p>
                <a:r>
                  <a:rPr lang="en-US" sz="2400" dirty="0" err="1">
                    <a:solidFill>
                      <a:srgbClr val="19232E"/>
                    </a:solidFill>
                    <a:latin typeface="+mn-lt"/>
                    <a:ea typeface="Times New Roman" panose="02020603050405020304" pitchFamily="18" charset="0"/>
                  </a:rPr>
                  <a:t>Pada</a:t>
                </a:r>
                <a:r>
                  <a:rPr lang="en-US" sz="2400" dirty="0">
                    <a:solidFill>
                      <a:srgbClr val="19232E"/>
                    </a:solidFill>
                    <a:latin typeface="+mn-lt"/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19232E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 </m:t>
                    </m:r>
                    <m:r>
                      <a:rPr lang="en-US" sz="2400" i="1">
                        <a:solidFill>
                          <a:srgbClr val="19232E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𝑁𝐴</m:t>
                    </m:r>
                    <m:d>
                      <m:dPr>
                        <m:ctrlPr>
                          <a:rPr lang="en-US" sz="2400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0</m:t>
                        </m:r>
                      </m:e>
                    </m:d>
                    <m:r>
                      <a:rPr lang="en-US" sz="2400" i="1">
                        <a:solidFill>
                          <a:srgbClr val="19232E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e>
                      <m:sub>
                        <m:r>
                          <a:rPr lang="en-GB" sz="2400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  <m:rad>
                      <m:radPr>
                        <m:degHide m:val="on"/>
                        <m:ctrlPr>
                          <a:rPr lang="en-US" sz="2400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400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2∆</m:t>
                        </m:r>
                      </m:e>
                    </m:rad>
                  </m:oMath>
                </a14:m>
                <a:endParaRPr lang="en-US" sz="2400" dirty="0">
                  <a:latin typeface="+mn-lt"/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600" y="9985649"/>
                <a:ext cx="9644529" cy="3295005"/>
              </a:xfrm>
              <a:prstGeom prst="rect">
                <a:avLst/>
              </a:prstGeom>
              <a:blipFill rotWithShape="0">
                <a:blip r:embed="rId6"/>
                <a:stretch>
                  <a:fillRect l="-1011" r="-948" b="-33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6065059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F79DE766-0992-4A05-B7B0-D05E1CE8FB69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433253" y="704850"/>
            <a:ext cx="18350547" cy="83099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4800" b="1" dirty="0" smtClean="0">
                <a:solidFill>
                  <a:srgbClr val="19232E"/>
                </a:solidFill>
              </a:rPr>
              <a:t>2. </a:t>
            </a:r>
            <a:r>
              <a:rPr lang="en-GB" sz="4800" b="1" dirty="0" err="1" smtClean="0">
                <a:solidFill>
                  <a:srgbClr val="19232E"/>
                </a:solidFill>
              </a:rPr>
              <a:t>Jenis</a:t>
            </a:r>
            <a:r>
              <a:rPr lang="en-GB" sz="4800" b="1" dirty="0" smtClean="0">
                <a:solidFill>
                  <a:srgbClr val="19232E"/>
                </a:solidFill>
              </a:rPr>
              <a:t> </a:t>
            </a:r>
            <a:r>
              <a:rPr lang="en-GB" sz="4800" b="1" dirty="0" err="1" smtClean="0">
                <a:solidFill>
                  <a:srgbClr val="19232E"/>
                </a:solidFill>
              </a:rPr>
              <a:t>Serat</a:t>
            </a:r>
            <a:r>
              <a:rPr lang="en-GB" sz="4800" b="1" dirty="0" smtClean="0">
                <a:solidFill>
                  <a:srgbClr val="19232E"/>
                </a:solidFill>
              </a:rPr>
              <a:t> </a:t>
            </a:r>
            <a:r>
              <a:rPr lang="en-GB" sz="4800" b="1" dirty="0" err="1" smtClean="0">
                <a:solidFill>
                  <a:srgbClr val="19232E"/>
                </a:solidFill>
              </a:rPr>
              <a:t>Optik</a:t>
            </a:r>
            <a:r>
              <a:rPr lang="en-GB" sz="4800" b="1" dirty="0" smtClean="0">
                <a:solidFill>
                  <a:srgbClr val="19232E"/>
                </a:solidFill>
              </a:rPr>
              <a:t> </a:t>
            </a:r>
            <a:r>
              <a:rPr lang="en-GB" sz="4800" b="1" dirty="0" err="1" smtClean="0">
                <a:solidFill>
                  <a:srgbClr val="19232E"/>
                </a:solidFill>
              </a:rPr>
              <a:t>Berdasarkan</a:t>
            </a:r>
            <a:r>
              <a:rPr lang="en-GB" sz="4800" b="1" dirty="0" smtClean="0">
                <a:solidFill>
                  <a:srgbClr val="19232E"/>
                </a:solidFill>
              </a:rPr>
              <a:t> </a:t>
            </a:r>
            <a:r>
              <a:rPr lang="en-GB" sz="4800" b="1" i="1" dirty="0">
                <a:solidFill>
                  <a:srgbClr val="19232E"/>
                </a:solidFill>
              </a:rPr>
              <a:t>Mode </a:t>
            </a:r>
            <a:r>
              <a:rPr lang="en-GB" sz="4800" b="1" dirty="0" err="1">
                <a:solidFill>
                  <a:srgbClr val="19232E"/>
                </a:solidFill>
              </a:rPr>
              <a:t>Penjalaran</a:t>
            </a:r>
            <a:r>
              <a:rPr lang="en-GB" sz="4800" b="1" dirty="0">
                <a:solidFill>
                  <a:srgbClr val="19232E"/>
                </a:solidFill>
              </a:rPr>
              <a:t> </a:t>
            </a:r>
            <a:r>
              <a:rPr lang="en-GB" sz="4800" b="1" dirty="0" err="1">
                <a:solidFill>
                  <a:srgbClr val="19232E"/>
                </a:solidFill>
              </a:rPr>
              <a:t>Cahaya</a:t>
            </a:r>
            <a:endParaRPr lang="en-US" sz="4800" b="1" dirty="0" smtClean="0">
              <a:solidFill>
                <a:srgbClr val="19232E"/>
              </a:solidFill>
              <a:latin typeface="Lato Heading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 bwMode="auto">
          <a:xfrm>
            <a:off x="7126436" y="12979259"/>
            <a:ext cx="13419138" cy="958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17490" tIns="108745" rIns="217490" bIns="108745">
            <a:spAutoFit/>
          </a:bodyPr>
          <a:lstStyle>
            <a:lvl1pPr defTabSz="1087438">
              <a:defRPr sz="3600">
                <a:solidFill>
                  <a:schemeClr val="tx1"/>
                </a:solidFill>
                <a:latin typeface="Lato Light"/>
              </a:defRPr>
            </a:lvl1pPr>
            <a:lvl2pPr marL="1087438" defTabSz="1087438">
              <a:defRPr sz="3600">
                <a:solidFill>
                  <a:schemeClr val="tx1"/>
                </a:solidFill>
                <a:latin typeface="Lato Light"/>
              </a:defRPr>
            </a:lvl2pPr>
            <a:lvl3pPr marL="2174875" defTabSz="1087438">
              <a:defRPr sz="3600">
                <a:solidFill>
                  <a:schemeClr val="tx1"/>
                </a:solidFill>
                <a:latin typeface="Lato Light"/>
              </a:defRPr>
            </a:lvl3pPr>
            <a:lvl4pPr marL="3262313" defTabSz="1087438">
              <a:defRPr sz="3600">
                <a:solidFill>
                  <a:schemeClr val="tx1"/>
                </a:solidFill>
                <a:latin typeface="Lato Light"/>
              </a:defRPr>
            </a:lvl4pPr>
            <a:lvl5pPr marL="4349750" defTabSz="1087438">
              <a:defRPr sz="3600">
                <a:solidFill>
                  <a:schemeClr val="tx1"/>
                </a:solidFill>
                <a:latin typeface="Lato Light"/>
              </a:defRPr>
            </a:lvl5pPr>
            <a:lvl6pPr marL="48069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52641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57213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61785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lvl="0" algn="r"/>
            <a:r>
              <a:rPr lang="en-US" altLang="id-ID" sz="2000" dirty="0" err="1">
                <a:solidFill>
                  <a:schemeClr val="tx2"/>
                </a:solidFill>
                <a:ea typeface="Lato Light"/>
                <a:cs typeface="Lato Light"/>
              </a:rPr>
              <a:t>Sumber</a:t>
            </a:r>
            <a:r>
              <a:rPr lang="en-US" altLang="id-ID" sz="2000" dirty="0">
                <a:solidFill>
                  <a:schemeClr val="tx2"/>
                </a:solidFill>
                <a:ea typeface="Lato Light"/>
                <a:cs typeface="Lato Light"/>
              </a:rPr>
              <a:t> </a:t>
            </a:r>
            <a:r>
              <a:rPr lang="en-US" altLang="id-ID" sz="2000" dirty="0" err="1" smtClean="0">
                <a:solidFill>
                  <a:schemeClr val="tx2"/>
                </a:solidFill>
                <a:ea typeface="Lato Light"/>
                <a:cs typeface="Lato Light"/>
              </a:rPr>
              <a:t>Referensi</a:t>
            </a:r>
            <a:r>
              <a:rPr lang="en-US" altLang="id-ID" sz="2000" dirty="0" smtClean="0">
                <a:solidFill>
                  <a:schemeClr val="tx2"/>
                </a:solidFill>
                <a:ea typeface="Lato Light"/>
                <a:cs typeface="Lato Light"/>
              </a:rPr>
              <a:t> :</a:t>
            </a:r>
            <a:r>
              <a:rPr lang="en-US" altLang="id-ID" sz="2000" dirty="0"/>
              <a:t> </a:t>
            </a:r>
            <a:r>
              <a:rPr lang="en-US" sz="2000" dirty="0" smtClean="0">
                <a:solidFill>
                  <a:srgbClr val="FF0000"/>
                </a:solidFill>
              </a:rPr>
              <a:t>Gerd,Keiser</a:t>
            </a:r>
            <a:r>
              <a:rPr lang="en-US" sz="2000" dirty="0">
                <a:solidFill>
                  <a:srgbClr val="FF0000"/>
                </a:solidFill>
              </a:rPr>
              <a:t>.,2010, </a:t>
            </a:r>
            <a:r>
              <a:rPr lang="en-US" sz="2000" i="1" dirty="0">
                <a:solidFill>
                  <a:srgbClr val="FF0000"/>
                </a:solidFill>
              </a:rPr>
              <a:t>Optical </a:t>
            </a:r>
            <a:r>
              <a:rPr lang="en-US" sz="2000" i="1" dirty="0" err="1">
                <a:solidFill>
                  <a:srgbClr val="FF0000"/>
                </a:solidFill>
              </a:rPr>
              <a:t>Serat</a:t>
            </a:r>
            <a:r>
              <a:rPr lang="en-US" sz="2000" i="1" dirty="0">
                <a:solidFill>
                  <a:srgbClr val="FF0000"/>
                </a:solidFill>
              </a:rPr>
              <a:t> Communications</a:t>
            </a:r>
            <a:r>
              <a:rPr lang="en-US" sz="2000" dirty="0">
                <a:solidFill>
                  <a:srgbClr val="FF0000"/>
                </a:solidFill>
              </a:rPr>
              <a:t>, 4</a:t>
            </a:r>
            <a:r>
              <a:rPr lang="en-US" sz="2000" baseline="30000" dirty="0">
                <a:solidFill>
                  <a:srgbClr val="FF0000"/>
                </a:solidFill>
              </a:rPr>
              <a:t>th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edition,McGraw</a:t>
            </a:r>
            <a:r>
              <a:rPr lang="en-US" sz="2000" dirty="0">
                <a:solidFill>
                  <a:srgbClr val="FF0000"/>
                </a:solidFill>
              </a:rPr>
              <a:t> Hill, International Edition</a:t>
            </a:r>
          </a:p>
          <a:p>
            <a:pPr algn="r"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GB" sz="2000" dirty="0" smtClean="0">
                <a:solidFill>
                  <a:srgbClr val="FF0000"/>
                </a:solidFill>
              </a:rPr>
              <a:t>                              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689411" y="2123394"/>
            <a:ext cx="20094389" cy="151323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571500" marR="0" indent="-571500" algn="just"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q"/>
            </a:pPr>
            <a:r>
              <a:rPr lang="en-GB" sz="2800" dirty="0" err="1">
                <a:solidFill>
                  <a:srgbClr val="0E0589"/>
                </a:solidFill>
              </a:rPr>
              <a:t>Perambatan</a:t>
            </a:r>
            <a:r>
              <a:rPr lang="en-GB" sz="2800" dirty="0">
                <a:solidFill>
                  <a:srgbClr val="0E0589"/>
                </a:solidFill>
              </a:rPr>
              <a:t> </a:t>
            </a:r>
            <a:r>
              <a:rPr lang="en-GB" sz="2800" dirty="0" err="1">
                <a:solidFill>
                  <a:srgbClr val="0E0589"/>
                </a:solidFill>
              </a:rPr>
              <a:t>cahaya</a:t>
            </a:r>
            <a:r>
              <a:rPr lang="en-GB" sz="2800" dirty="0">
                <a:solidFill>
                  <a:srgbClr val="0E0589"/>
                </a:solidFill>
              </a:rPr>
              <a:t> </a:t>
            </a:r>
            <a:r>
              <a:rPr lang="en-GB" sz="2800" dirty="0" err="1">
                <a:solidFill>
                  <a:srgbClr val="0E0589"/>
                </a:solidFill>
              </a:rPr>
              <a:t>dalam</a:t>
            </a:r>
            <a:r>
              <a:rPr lang="en-GB" sz="2800" dirty="0">
                <a:solidFill>
                  <a:srgbClr val="0E0589"/>
                </a:solidFill>
              </a:rPr>
              <a:t> </a:t>
            </a:r>
            <a:r>
              <a:rPr lang="en-GB" sz="2800" dirty="0" err="1">
                <a:solidFill>
                  <a:srgbClr val="0E0589"/>
                </a:solidFill>
              </a:rPr>
              <a:t>serat</a:t>
            </a:r>
            <a:r>
              <a:rPr lang="en-GB" sz="2800" dirty="0">
                <a:solidFill>
                  <a:srgbClr val="0E0589"/>
                </a:solidFill>
              </a:rPr>
              <a:t> </a:t>
            </a:r>
            <a:r>
              <a:rPr lang="en-GB" sz="2800" dirty="0" err="1">
                <a:solidFill>
                  <a:srgbClr val="0E0589"/>
                </a:solidFill>
              </a:rPr>
              <a:t>optik</a:t>
            </a:r>
            <a:r>
              <a:rPr lang="en-GB" sz="2800" dirty="0">
                <a:solidFill>
                  <a:srgbClr val="0E0589"/>
                </a:solidFill>
              </a:rPr>
              <a:t> </a:t>
            </a:r>
            <a:r>
              <a:rPr lang="en-GB" sz="2800" dirty="0" smtClean="0">
                <a:solidFill>
                  <a:srgbClr val="0E0589"/>
                </a:solidFill>
              </a:rPr>
              <a:t>yang </a:t>
            </a:r>
            <a:r>
              <a:rPr lang="en-GB" sz="2800" dirty="0" err="1">
                <a:solidFill>
                  <a:srgbClr val="0E0589"/>
                </a:solidFill>
              </a:rPr>
              <a:t>terpandu</a:t>
            </a:r>
            <a:r>
              <a:rPr lang="en-GB" sz="2800" dirty="0">
                <a:solidFill>
                  <a:srgbClr val="0E0589"/>
                </a:solidFill>
              </a:rPr>
              <a:t> yang </a:t>
            </a:r>
            <a:r>
              <a:rPr lang="en-GB" sz="2800" dirty="0" err="1">
                <a:solidFill>
                  <a:srgbClr val="0E0589"/>
                </a:solidFill>
              </a:rPr>
              <a:t>disebut</a:t>
            </a:r>
            <a:r>
              <a:rPr lang="en-GB" sz="2800" dirty="0">
                <a:solidFill>
                  <a:srgbClr val="0E0589"/>
                </a:solidFill>
              </a:rPr>
              <a:t> </a:t>
            </a:r>
            <a:r>
              <a:rPr lang="en-GB" sz="2800" dirty="0" err="1">
                <a:solidFill>
                  <a:srgbClr val="0E0589"/>
                </a:solidFill>
              </a:rPr>
              <a:t>sebagai</a:t>
            </a:r>
            <a:r>
              <a:rPr lang="en-GB" sz="2800" dirty="0">
                <a:solidFill>
                  <a:srgbClr val="0E0589"/>
                </a:solidFill>
              </a:rPr>
              <a:t> </a:t>
            </a:r>
            <a:r>
              <a:rPr lang="en-GB" sz="2800" i="1" dirty="0">
                <a:solidFill>
                  <a:srgbClr val="0E0589"/>
                </a:solidFill>
              </a:rPr>
              <a:t>mode</a:t>
            </a:r>
            <a:r>
              <a:rPr lang="en-GB" sz="2800" dirty="0">
                <a:solidFill>
                  <a:srgbClr val="0E0589"/>
                </a:solidFill>
              </a:rPr>
              <a:t> </a:t>
            </a:r>
            <a:r>
              <a:rPr lang="en-GB" sz="2800" dirty="0" err="1">
                <a:solidFill>
                  <a:srgbClr val="0E0589"/>
                </a:solidFill>
              </a:rPr>
              <a:t>pandu</a:t>
            </a:r>
            <a:r>
              <a:rPr lang="en-GB" sz="2800" dirty="0">
                <a:solidFill>
                  <a:srgbClr val="0E0589"/>
                </a:solidFill>
              </a:rPr>
              <a:t> </a:t>
            </a:r>
            <a:r>
              <a:rPr lang="en-GB" sz="2800" dirty="0" err="1">
                <a:solidFill>
                  <a:srgbClr val="0E0589"/>
                </a:solidFill>
              </a:rPr>
              <a:t>gelombang</a:t>
            </a:r>
            <a:r>
              <a:rPr lang="en-GB" sz="2800" dirty="0">
                <a:solidFill>
                  <a:srgbClr val="0E0589"/>
                </a:solidFill>
              </a:rPr>
              <a:t>. </a:t>
            </a:r>
            <a:endParaRPr lang="en-GB" sz="2800" dirty="0" smtClean="0">
              <a:solidFill>
                <a:srgbClr val="0E0589"/>
              </a:solidFill>
            </a:endParaRPr>
          </a:p>
          <a:p>
            <a:pPr marL="571500" marR="0" indent="-571500" algn="just"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q"/>
            </a:pPr>
            <a:r>
              <a:rPr lang="en-GB" sz="2800" dirty="0" err="1" smtClean="0">
                <a:solidFill>
                  <a:srgbClr val="0E0589"/>
                </a:solidFill>
              </a:rPr>
              <a:t>Setiap</a:t>
            </a:r>
            <a:r>
              <a:rPr lang="en-GB" sz="2800" dirty="0" smtClean="0">
                <a:solidFill>
                  <a:srgbClr val="0E0589"/>
                </a:solidFill>
              </a:rPr>
              <a:t> </a:t>
            </a:r>
            <a:r>
              <a:rPr lang="en-GB" sz="2800" i="1" dirty="0">
                <a:solidFill>
                  <a:srgbClr val="0E0589"/>
                </a:solidFill>
              </a:rPr>
              <a:t>mode</a:t>
            </a:r>
            <a:r>
              <a:rPr lang="en-GB" sz="2800" dirty="0">
                <a:solidFill>
                  <a:srgbClr val="0E0589"/>
                </a:solidFill>
              </a:rPr>
              <a:t> </a:t>
            </a:r>
            <a:r>
              <a:rPr lang="en-GB" sz="2800" dirty="0" err="1">
                <a:solidFill>
                  <a:srgbClr val="0E0589"/>
                </a:solidFill>
              </a:rPr>
              <a:t>pandu</a:t>
            </a:r>
            <a:r>
              <a:rPr lang="en-GB" sz="2800" dirty="0">
                <a:solidFill>
                  <a:srgbClr val="0E0589"/>
                </a:solidFill>
              </a:rPr>
              <a:t> </a:t>
            </a:r>
            <a:r>
              <a:rPr lang="en-GB" sz="2800" dirty="0" err="1">
                <a:solidFill>
                  <a:srgbClr val="0E0589"/>
                </a:solidFill>
              </a:rPr>
              <a:t>gelombang</a:t>
            </a:r>
            <a:r>
              <a:rPr lang="en-GB" sz="2800" dirty="0">
                <a:solidFill>
                  <a:srgbClr val="0E0589"/>
                </a:solidFill>
              </a:rPr>
              <a:t> </a:t>
            </a:r>
            <a:r>
              <a:rPr lang="en-GB" sz="2800" dirty="0" err="1">
                <a:solidFill>
                  <a:srgbClr val="0E0589"/>
                </a:solidFill>
              </a:rPr>
              <a:t>menggambarkan</a:t>
            </a:r>
            <a:r>
              <a:rPr lang="en-GB" sz="2800" dirty="0">
                <a:solidFill>
                  <a:srgbClr val="0E0589"/>
                </a:solidFill>
              </a:rPr>
              <a:t> </a:t>
            </a:r>
            <a:r>
              <a:rPr lang="en-GB" sz="2800" dirty="0" err="1">
                <a:solidFill>
                  <a:srgbClr val="0E0589"/>
                </a:solidFill>
              </a:rPr>
              <a:t>distribusi</a:t>
            </a:r>
            <a:r>
              <a:rPr lang="en-GB" sz="2800" dirty="0">
                <a:solidFill>
                  <a:srgbClr val="0E0589"/>
                </a:solidFill>
              </a:rPr>
              <a:t> </a:t>
            </a:r>
            <a:r>
              <a:rPr lang="en-GB" sz="2800" dirty="0" err="1">
                <a:solidFill>
                  <a:srgbClr val="0E0589"/>
                </a:solidFill>
              </a:rPr>
              <a:t>medan</a:t>
            </a:r>
            <a:r>
              <a:rPr lang="en-GB" sz="2800" dirty="0">
                <a:solidFill>
                  <a:srgbClr val="0E0589"/>
                </a:solidFill>
              </a:rPr>
              <a:t> </a:t>
            </a:r>
            <a:r>
              <a:rPr lang="en-GB" sz="2800" dirty="0" err="1">
                <a:solidFill>
                  <a:srgbClr val="0E0589"/>
                </a:solidFill>
              </a:rPr>
              <a:t>listrik</a:t>
            </a:r>
            <a:r>
              <a:rPr lang="en-GB" sz="2800" dirty="0">
                <a:solidFill>
                  <a:srgbClr val="0E0589"/>
                </a:solidFill>
              </a:rPr>
              <a:t> </a:t>
            </a:r>
            <a:r>
              <a:rPr lang="en-GB" sz="2800" dirty="0" err="1">
                <a:solidFill>
                  <a:srgbClr val="0E0589"/>
                </a:solidFill>
              </a:rPr>
              <a:t>dan</a:t>
            </a:r>
            <a:r>
              <a:rPr lang="en-GB" sz="2800" dirty="0">
                <a:solidFill>
                  <a:srgbClr val="0E0589"/>
                </a:solidFill>
              </a:rPr>
              <a:t> </a:t>
            </a:r>
            <a:r>
              <a:rPr lang="en-GB" sz="2800" dirty="0" err="1">
                <a:solidFill>
                  <a:srgbClr val="0E0589"/>
                </a:solidFill>
              </a:rPr>
              <a:t>medan</a:t>
            </a:r>
            <a:r>
              <a:rPr lang="en-GB" sz="2800" dirty="0">
                <a:solidFill>
                  <a:srgbClr val="0E0589"/>
                </a:solidFill>
              </a:rPr>
              <a:t> </a:t>
            </a:r>
            <a:r>
              <a:rPr lang="en-GB" sz="2800" dirty="0" err="1">
                <a:solidFill>
                  <a:srgbClr val="0E0589"/>
                </a:solidFill>
              </a:rPr>
              <a:t>magnetik</a:t>
            </a:r>
            <a:r>
              <a:rPr lang="en-GB" sz="2800" dirty="0">
                <a:solidFill>
                  <a:srgbClr val="0E0589"/>
                </a:solidFill>
              </a:rPr>
              <a:t> yang </a:t>
            </a:r>
            <a:r>
              <a:rPr lang="en-GB" sz="2800" dirty="0" err="1">
                <a:solidFill>
                  <a:srgbClr val="0E0589"/>
                </a:solidFill>
              </a:rPr>
              <a:t>tidak</a:t>
            </a:r>
            <a:r>
              <a:rPr lang="en-GB" sz="2800" dirty="0">
                <a:solidFill>
                  <a:srgbClr val="0E0589"/>
                </a:solidFill>
              </a:rPr>
              <a:t> </a:t>
            </a:r>
            <a:r>
              <a:rPr lang="en-GB" sz="2800" dirty="0" err="1">
                <a:solidFill>
                  <a:srgbClr val="0E0589"/>
                </a:solidFill>
              </a:rPr>
              <a:t>berubah</a:t>
            </a:r>
            <a:r>
              <a:rPr lang="en-GB" sz="2800" dirty="0">
                <a:solidFill>
                  <a:srgbClr val="0E0589"/>
                </a:solidFill>
              </a:rPr>
              <a:t> </a:t>
            </a:r>
            <a:r>
              <a:rPr lang="en-GB" sz="2800" dirty="0" err="1">
                <a:solidFill>
                  <a:srgbClr val="0E0589"/>
                </a:solidFill>
              </a:rPr>
              <a:t>sepanjang</a:t>
            </a:r>
            <a:r>
              <a:rPr lang="en-GB" sz="2800" dirty="0">
                <a:solidFill>
                  <a:srgbClr val="0E0589"/>
                </a:solidFill>
              </a:rPr>
              <a:t> </a:t>
            </a:r>
            <a:r>
              <a:rPr lang="en-GB" sz="2800" dirty="0" err="1">
                <a:solidFill>
                  <a:srgbClr val="0E0589"/>
                </a:solidFill>
              </a:rPr>
              <a:t>perambatan</a:t>
            </a:r>
            <a:r>
              <a:rPr lang="en-GB" sz="2800" dirty="0">
                <a:solidFill>
                  <a:srgbClr val="0E0589"/>
                </a:solidFill>
              </a:rPr>
              <a:t> </a:t>
            </a:r>
            <a:r>
              <a:rPr lang="en-GB" sz="2800" dirty="0" err="1">
                <a:solidFill>
                  <a:srgbClr val="0E0589"/>
                </a:solidFill>
              </a:rPr>
              <a:t>cahaya</a:t>
            </a:r>
            <a:r>
              <a:rPr lang="en-GB" sz="2800" dirty="0">
                <a:solidFill>
                  <a:srgbClr val="0E0589"/>
                </a:solidFill>
              </a:rPr>
              <a:t> </a:t>
            </a:r>
            <a:r>
              <a:rPr lang="en-GB" sz="2800" dirty="0" err="1">
                <a:solidFill>
                  <a:srgbClr val="0E0589"/>
                </a:solidFill>
              </a:rPr>
              <a:t>dalam</a:t>
            </a:r>
            <a:r>
              <a:rPr lang="en-GB" sz="2800" dirty="0">
                <a:solidFill>
                  <a:srgbClr val="0E0589"/>
                </a:solidFill>
              </a:rPr>
              <a:t> </a:t>
            </a:r>
            <a:r>
              <a:rPr lang="en-GB" sz="2800" dirty="0" err="1">
                <a:solidFill>
                  <a:srgbClr val="0E0589"/>
                </a:solidFill>
              </a:rPr>
              <a:t>arah</a:t>
            </a:r>
            <a:r>
              <a:rPr lang="en-GB" sz="2800" dirty="0">
                <a:solidFill>
                  <a:srgbClr val="0E0589"/>
                </a:solidFill>
              </a:rPr>
              <a:t> </a:t>
            </a:r>
            <a:r>
              <a:rPr lang="en-GB" sz="2800" dirty="0" err="1">
                <a:solidFill>
                  <a:srgbClr val="0E0589"/>
                </a:solidFill>
              </a:rPr>
              <a:t>sumbu</a:t>
            </a:r>
            <a:r>
              <a:rPr lang="en-GB" sz="2800" dirty="0">
                <a:solidFill>
                  <a:srgbClr val="0E0589"/>
                </a:solidFill>
              </a:rPr>
              <a:t> </a:t>
            </a:r>
            <a:r>
              <a:rPr lang="en-GB" sz="2800" dirty="0" err="1">
                <a:solidFill>
                  <a:srgbClr val="0E0589"/>
                </a:solidFill>
              </a:rPr>
              <a:t>sehingga</a:t>
            </a:r>
            <a:r>
              <a:rPr lang="en-GB" sz="2800" dirty="0">
                <a:solidFill>
                  <a:srgbClr val="0E0589"/>
                </a:solidFill>
              </a:rPr>
              <a:t> </a:t>
            </a:r>
            <a:r>
              <a:rPr lang="en-GB" sz="2800" dirty="0" err="1">
                <a:solidFill>
                  <a:srgbClr val="0E0589"/>
                </a:solidFill>
              </a:rPr>
              <a:t>cahaya</a:t>
            </a:r>
            <a:r>
              <a:rPr lang="en-GB" sz="2800" dirty="0">
                <a:solidFill>
                  <a:srgbClr val="0E0589"/>
                </a:solidFill>
              </a:rPr>
              <a:t> </a:t>
            </a:r>
            <a:r>
              <a:rPr lang="en-GB" sz="2800" dirty="0" err="1">
                <a:solidFill>
                  <a:srgbClr val="0E0589"/>
                </a:solidFill>
              </a:rPr>
              <a:t>dapat</a:t>
            </a:r>
            <a:r>
              <a:rPr lang="en-GB" sz="2800" dirty="0">
                <a:solidFill>
                  <a:srgbClr val="0E0589"/>
                </a:solidFill>
              </a:rPr>
              <a:t> </a:t>
            </a:r>
            <a:r>
              <a:rPr lang="en-GB" sz="2800" dirty="0" err="1">
                <a:solidFill>
                  <a:srgbClr val="0E0589"/>
                </a:solidFill>
              </a:rPr>
              <a:t>dipandu</a:t>
            </a:r>
            <a:r>
              <a:rPr lang="en-GB" sz="2800" dirty="0">
                <a:solidFill>
                  <a:srgbClr val="0E0589"/>
                </a:solidFill>
              </a:rPr>
              <a:t> </a:t>
            </a:r>
            <a:r>
              <a:rPr lang="en-GB" sz="2800" dirty="0" err="1">
                <a:solidFill>
                  <a:srgbClr val="0E0589"/>
                </a:solidFill>
              </a:rPr>
              <a:t>didalam</a:t>
            </a:r>
            <a:r>
              <a:rPr lang="en-GB" sz="2800" dirty="0">
                <a:solidFill>
                  <a:srgbClr val="0E0589"/>
                </a:solidFill>
              </a:rPr>
              <a:t> </a:t>
            </a:r>
            <a:r>
              <a:rPr lang="en-GB" sz="2800" dirty="0" err="1">
                <a:solidFill>
                  <a:srgbClr val="0E0589"/>
                </a:solidFill>
              </a:rPr>
              <a:t>serat</a:t>
            </a:r>
            <a:r>
              <a:rPr lang="en-GB" sz="2800" dirty="0">
                <a:solidFill>
                  <a:srgbClr val="0E0589"/>
                </a:solidFill>
              </a:rPr>
              <a:t> </a:t>
            </a:r>
            <a:r>
              <a:rPr lang="en-GB" sz="2800" dirty="0" err="1">
                <a:solidFill>
                  <a:srgbClr val="0E0589"/>
                </a:solidFill>
              </a:rPr>
              <a:t>optik</a:t>
            </a:r>
            <a:endParaRPr lang="en-US" sz="2800" dirty="0">
              <a:solidFill>
                <a:srgbClr val="0E0589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024131" y="8454231"/>
            <a:ext cx="70676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 err="1" smtClean="0">
                <a:solidFill>
                  <a:srgbClr val="19232E"/>
                </a:solidFill>
                <a:latin typeface="+mn-lt"/>
                <a:cs typeface="Arial" pitchFamily="34" charset="0"/>
              </a:rPr>
              <a:t>Gambar</a:t>
            </a:r>
            <a:r>
              <a:rPr lang="en-US" sz="1800" b="1" dirty="0" smtClean="0">
                <a:solidFill>
                  <a:srgbClr val="19232E"/>
                </a:solidFill>
                <a:latin typeface="+mn-lt"/>
                <a:cs typeface="Arial" pitchFamily="34" charset="0"/>
              </a:rPr>
              <a:t>. Lower Order Mode</a:t>
            </a:r>
            <a:endParaRPr lang="en-US" sz="1800" b="1" dirty="0">
              <a:solidFill>
                <a:srgbClr val="19232E"/>
              </a:solidFill>
              <a:latin typeface="+mn-lt"/>
              <a:cs typeface="Arial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4130" y="3980795"/>
            <a:ext cx="7410787" cy="4522043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10935409" y="4469293"/>
            <a:ext cx="11848391" cy="310854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en-GB" sz="2800" dirty="0" err="1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Gambar</a:t>
            </a:r>
            <a:r>
              <a:rPr lang="en-GB" sz="2800" dirty="0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n-GB" sz="2800" dirty="0" err="1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disamping</a:t>
            </a:r>
            <a:r>
              <a:rPr lang="en-GB" sz="2800" dirty="0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n-GB" sz="2800" dirty="0" err="1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menyatakan</a:t>
            </a:r>
            <a:r>
              <a:rPr lang="en-GB" sz="2800" dirty="0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n-GB" sz="2800" i="1" dirty="0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low order</a:t>
            </a:r>
            <a:r>
              <a:rPr lang="en-GB" sz="2800" dirty="0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n-GB" sz="2800" dirty="0" err="1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pola</a:t>
            </a:r>
            <a:r>
              <a:rPr lang="en-GB" sz="2800" dirty="0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n-GB" sz="2800" dirty="0" err="1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medan</a:t>
            </a:r>
            <a:r>
              <a:rPr lang="en-GB" sz="2800" dirty="0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n-GB" sz="2800" dirty="0" err="1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dari</a:t>
            </a:r>
            <a:r>
              <a:rPr lang="en-GB" sz="2800" dirty="0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n-GB" sz="2800" i="1" dirty="0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mode transverse electric</a:t>
            </a:r>
            <a:r>
              <a:rPr lang="en-GB" sz="2800" dirty="0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 (TE) </a:t>
            </a:r>
            <a:r>
              <a:rPr lang="en-GB" sz="2800" dirty="0" err="1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pada</a:t>
            </a:r>
            <a:r>
              <a:rPr lang="en-GB" sz="2800" dirty="0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n-GB" sz="2800" dirty="0" err="1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serat</a:t>
            </a:r>
            <a:r>
              <a:rPr lang="en-GB" sz="2800" dirty="0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n-GB" sz="2800" dirty="0" err="1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optik</a:t>
            </a:r>
            <a:r>
              <a:rPr lang="en-GB" sz="2800" dirty="0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. </a:t>
            </a: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en-GB" sz="2800" dirty="0" err="1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Jumlah</a:t>
            </a:r>
            <a:r>
              <a:rPr lang="en-GB" sz="2800" dirty="0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 mode yang </a:t>
            </a:r>
            <a:r>
              <a:rPr lang="en-GB" sz="2800" dirty="0" err="1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dapat</a:t>
            </a:r>
            <a:r>
              <a:rPr lang="en-GB" sz="2800" dirty="0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n-GB" sz="2800" dirty="0" err="1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merambat</a:t>
            </a:r>
            <a:r>
              <a:rPr lang="en-GB" sz="2800" dirty="0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n-GB" sz="2800" dirty="0" err="1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sepanjang</a:t>
            </a:r>
            <a:r>
              <a:rPr lang="en-GB" sz="2800" dirty="0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n-GB" sz="2800" dirty="0" err="1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bumbung</a:t>
            </a:r>
            <a:r>
              <a:rPr lang="en-GB" sz="2800" dirty="0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n-GB" sz="2800" dirty="0" err="1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gelombang</a:t>
            </a:r>
            <a:r>
              <a:rPr lang="en-GB" sz="2800" dirty="0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n-GB" sz="2800" dirty="0" err="1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bergantung</a:t>
            </a:r>
            <a:r>
              <a:rPr lang="en-GB" sz="2800" dirty="0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n-GB" sz="2800" dirty="0" err="1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pada</a:t>
            </a:r>
            <a:r>
              <a:rPr lang="en-GB" sz="2800" dirty="0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n-GB" sz="2800" dirty="0" err="1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pada</a:t>
            </a:r>
            <a:r>
              <a:rPr lang="en-GB" sz="2800" dirty="0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n-GB" sz="2800" dirty="0" err="1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panjang</a:t>
            </a:r>
            <a:r>
              <a:rPr lang="en-GB" sz="2800" dirty="0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n-GB" sz="2800" dirty="0" err="1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gelombang</a:t>
            </a:r>
            <a:r>
              <a:rPr lang="en-GB" sz="2800" dirty="0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n-GB" sz="2800" dirty="0" err="1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dan</a:t>
            </a:r>
            <a:r>
              <a:rPr lang="en-GB" sz="2800" dirty="0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n-GB" sz="2800" dirty="0" err="1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ukuran</a:t>
            </a:r>
            <a:r>
              <a:rPr lang="en-GB" sz="2800" dirty="0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, </a:t>
            </a:r>
            <a:r>
              <a:rPr lang="en-GB" sz="2800" dirty="0" err="1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ketajaman</a:t>
            </a:r>
            <a:r>
              <a:rPr lang="en-GB" sz="2800" dirty="0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n-GB" sz="2800" dirty="0" err="1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dari</a:t>
            </a:r>
            <a:r>
              <a:rPr lang="en-GB" sz="2800" dirty="0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n-GB" sz="2800" dirty="0" err="1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bumbung</a:t>
            </a:r>
            <a:r>
              <a:rPr lang="en-GB" sz="2800" dirty="0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n-GB" sz="2800" dirty="0" err="1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gelombang</a:t>
            </a:r>
            <a:r>
              <a:rPr lang="en-GB" sz="2800" dirty="0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. </a:t>
            </a: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en-GB" sz="2800" dirty="0" err="1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Pada</a:t>
            </a:r>
            <a:r>
              <a:rPr lang="en-GB" sz="2800" dirty="0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n-GB" sz="2800" dirty="0" err="1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serat</a:t>
            </a:r>
            <a:r>
              <a:rPr lang="en-GB" sz="2800" dirty="0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n-GB" sz="2800" dirty="0" err="1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optik</a:t>
            </a:r>
            <a:r>
              <a:rPr lang="en-GB" sz="2800" dirty="0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n-GB" sz="2800" dirty="0" err="1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jumalah</a:t>
            </a:r>
            <a:r>
              <a:rPr lang="en-GB" sz="2800" dirty="0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n-GB" sz="2800" i="1" dirty="0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mode</a:t>
            </a:r>
            <a:r>
              <a:rPr lang="en-GB" sz="2800" dirty="0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 yang </a:t>
            </a:r>
            <a:r>
              <a:rPr lang="en-GB" sz="2800" dirty="0" err="1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dapat</a:t>
            </a:r>
            <a:r>
              <a:rPr lang="en-GB" sz="2800" dirty="0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n-GB" sz="2800" dirty="0" err="1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dibawa</a:t>
            </a:r>
            <a:r>
              <a:rPr lang="en-GB" sz="2800" dirty="0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n-GB" sz="2800" dirty="0" err="1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tergantung</a:t>
            </a:r>
            <a:r>
              <a:rPr lang="en-GB" sz="2800" dirty="0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n-GB" sz="2800" dirty="0" err="1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pada</a:t>
            </a:r>
            <a:r>
              <a:rPr lang="en-GB" sz="2800" dirty="0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n-GB" sz="2800" dirty="0" err="1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faktor</a:t>
            </a:r>
            <a:r>
              <a:rPr lang="en-GB" sz="2800" dirty="0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 yang </a:t>
            </a:r>
            <a:r>
              <a:rPr lang="en-GB" sz="2800" dirty="0" err="1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dominan</a:t>
            </a:r>
            <a:r>
              <a:rPr lang="en-GB" sz="2800" dirty="0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n-GB" sz="2800" dirty="0" err="1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yaitu</a:t>
            </a:r>
            <a:r>
              <a:rPr lang="en-GB" sz="2800" dirty="0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 diameter </a:t>
            </a:r>
            <a:r>
              <a:rPr lang="en-GB" sz="2800" dirty="0" err="1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dan</a:t>
            </a:r>
            <a:r>
              <a:rPr lang="en-GB" sz="2800" dirty="0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n-GB" sz="2800" dirty="0" err="1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besarnya</a:t>
            </a:r>
            <a:r>
              <a:rPr lang="en-GB" sz="2800" dirty="0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n-GB" sz="2800" i="1" dirty="0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core</a:t>
            </a:r>
            <a:endParaRPr lang="en-US" sz="2800" dirty="0">
              <a:solidFill>
                <a:srgbClr val="19232E"/>
              </a:solidFill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2920906" y="9071328"/>
                <a:ext cx="19952540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800" dirty="0" smtClean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Pada </a:t>
                </a:r>
                <a:r>
                  <a:rPr lang="en-GB" sz="2800" dirty="0" err="1" smtClean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gelombang</a:t>
                </a:r>
                <a:r>
                  <a:rPr lang="en-GB" sz="2800" dirty="0" smtClean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GB" sz="2800" dirty="0" err="1" smtClean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elektromagnetik</a:t>
                </a:r>
                <a:r>
                  <a:rPr lang="en-GB" sz="2800" dirty="0" smtClean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yang </a:t>
                </a:r>
                <a:r>
                  <a:rPr lang="en-GB" sz="2800" dirty="0" err="1" smtClean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terpandu</a:t>
                </a:r>
                <a:r>
                  <a:rPr lang="en-GB" sz="2800" dirty="0" smtClean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GB" sz="2800" dirty="0" err="1" smtClean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pada</a:t>
                </a:r>
                <a:r>
                  <a:rPr lang="en-GB" sz="2800" dirty="0" smtClean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GB" sz="2800" dirty="0" err="1" smtClean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serat</a:t>
                </a:r>
                <a:r>
                  <a:rPr lang="en-GB" sz="2800" dirty="0" smtClean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GB" sz="2800" dirty="0" err="1" smtClean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optik</a:t>
                </a:r>
                <a:r>
                  <a:rPr lang="en-GB" sz="2800" dirty="0" smtClean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GB" sz="2800" dirty="0" err="1" smtClean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untuk</a:t>
                </a:r>
                <a:r>
                  <a:rPr lang="en-GB" sz="2800" dirty="0" smtClean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GB" sz="2800" dirty="0" err="1" smtClean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menentukan</a:t>
                </a:r>
                <a:r>
                  <a:rPr lang="en-GB" sz="2800" dirty="0" smtClean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GB" sz="2800" dirty="0" err="1" smtClean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berapa</a:t>
                </a:r>
                <a:r>
                  <a:rPr lang="en-GB" sz="2800" dirty="0" smtClean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GB" sz="2800" dirty="0" err="1" smtClean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banyak</a:t>
                </a:r>
                <a:r>
                  <a:rPr lang="en-GB" sz="2800" dirty="0" smtClean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mode </a:t>
                </a:r>
                <a:r>
                  <a:rPr lang="en-GB" sz="2800" dirty="0" err="1" smtClean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dinyatakan</a:t>
                </a:r>
                <a:r>
                  <a:rPr lang="en-GB" sz="2800" dirty="0" smtClean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GB" sz="2800" dirty="0" err="1" smtClean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dengan</a:t>
                </a:r>
                <a:r>
                  <a:rPr lang="en-GB" sz="2800" dirty="0" smtClean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GB" sz="2800" b="1" dirty="0" smtClean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parameter </a:t>
                </a:r>
                <a14:m>
                  <m:oMath xmlns:m="http://schemas.openxmlformats.org/officeDocument/2006/math">
                    <m:r>
                      <a:rPr lang="en-GB" sz="2800" b="1" i="1">
                        <a:solidFill>
                          <a:srgbClr val="19232E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𝑽</m:t>
                    </m:r>
                  </m:oMath>
                </a14:m>
                <a:r>
                  <a:rPr lang="en-GB" sz="2800" b="1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GB" sz="28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yang </a:t>
                </a:r>
                <a:r>
                  <a:rPr lang="en-GB" sz="2800" dirty="0" err="1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terpandu</a:t>
                </a:r>
                <a:r>
                  <a:rPr lang="en-GB" sz="28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GB" sz="2800" dirty="0" err="1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didalam</a:t>
                </a:r>
                <a:r>
                  <a:rPr lang="en-GB" sz="28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GB" sz="2800" i="1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core</a:t>
                </a:r>
                <a:r>
                  <a:rPr lang="en-GB" sz="28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GB" sz="2800" dirty="0" err="1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serat</a:t>
                </a:r>
                <a:r>
                  <a:rPr lang="en-GB" sz="28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GB" sz="2800" dirty="0" err="1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optik</a:t>
                </a:r>
                <a:r>
                  <a:rPr lang="en-GB" sz="28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GB" sz="2800" i="1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step index</a:t>
                </a:r>
                <a:r>
                  <a:rPr lang="en-GB" sz="28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GB" sz="2800" dirty="0" err="1" smtClean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dengan</a:t>
                </a:r>
                <a:r>
                  <a:rPr lang="en-GB" sz="2800" dirty="0" smtClean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GB" sz="2800" dirty="0" err="1" smtClean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persamaan</a:t>
                </a:r>
                <a:r>
                  <a:rPr lang="en-GB" sz="2800" dirty="0" smtClean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:</a:t>
                </a:r>
                <a:endParaRPr lang="en-US" sz="2800" dirty="0">
                  <a:solidFill>
                    <a:srgbClr val="19232E"/>
                  </a:solidFill>
                  <a:latin typeface="+mn-lt"/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0906" y="9071328"/>
                <a:ext cx="19952540" cy="954107"/>
              </a:xfrm>
              <a:prstGeom prst="rect">
                <a:avLst/>
              </a:prstGeom>
              <a:blipFill rotWithShape="0">
                <a:blip r:embed="rId3"/>
                <a:stretch>
                  <a:fillRect l="-611" t="-6369" b="-165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11096716" y="10317171"/>
                <a:ext cx="7119565" cy="2261838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</p:spPr>
            <p:txBody>
              <a:bodyPr wrap="square">
                <a:spAutoFit/>
              </a:bodyPr>
              <a:lstStyle/>
              <a:p>
                <a:pPr marL="0" marR="0" algn="just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2800" dirty="0" smtClean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 </a:t>
                </a:r>
                <a:endParaRPr lang="en-US" sz="2800" dirty="0">
                  <a:solidFill>
                    <a:srgbClr val="19232E"/>
                  </a:solidFill>
                  <a:effectLst/>
                  <a:latin typeface="+mn-lt"/>
                  <a:ea typeface="Times New Roman" panose="02020603050405020304" pitchFamily="18" charset="0"/>
                </a:endParaRPr>
              </a:p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14:m>
                  <m:oMath xmlns:m="http://schemas.openxmlformats.org/officeDocument/2006/math">
                    <m:r>
                      <a:rPr lang="en-GB" sz="2800" i="1">
                        <a:solidFill>
                          <a:srgbClr val="19232E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               </m:t>
                    </m:r>
                    <m:r>
                      <a:rPr lang="en-GB" sz="2800" i="1">
                        <a:solidFill>
                          <a:srgbClr val="19232E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𝑉</m:t>
                    </m:r>
                    <m:r>
                      <a:rPr lang="en-GB" sz="2800" i="1">
                        <a:solidFill>
                          <a:srgbClr val="19232E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2800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2800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2</m:t>
                        </m:r>
                        <m:r>
                          <a:rPr lang="en-GB" sz="2800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𝜋</m:t>
                        </m:r>
                        <m:r>
                          <a:rPr lang="en-GB" sz="2800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𝑎</m:t>
                        </m:r>
                      </m:num>
                      <m:den>
                        <m:r>
                          <a:rPr lang="en-GB" sz="2800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𝜆</m:t>
                        </m:r>
                      </m:den>
                    </m:f>
                    <m:rad>
                      <m:radPr>
                        <m:degHide m:val="on"/>
                        <m:ctrlPr>
                          <a:rPr lang="en-US" sz="2800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radPr>
                      <m:deg/>
                      <m:e>
                        <m:sSubSup>
                          <m:sSubSupPr>
                            <m:ctrlPr>
                              <a:rPr lang="en-US" sz="2800" i="1">
                                <a:solidFill>
                                  <a:srgbClr val="19232E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</m:ctrlPr>
                          </m:sSubSupPr>
                          <m:e>
                            <m:r>
                              <a:rPr lang="en-US" sz="2800" i="1">
                                <a:solidFill>
                                  <a:srgbClr val="19232E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srgbClr val="19232E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sz="2800" i="1">
                                <a:solidFill>
                                  <a:srgbClr val="19232E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2</m:t>
                            </m:r>
                          </m:sup>
                        </m:sSubSup>
                        <m:r>
                          <a:rPr lang="en-US" sz="2800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−</m:t>
                        </m:r>
                        <m:sSubSup>
                          <m:sSubSupPr>
                            <m:ctrlPr>
                              <a:rPr lang="en-US" sz="2800" i="1">
                                <a:solidFill>
                                  <a:srgbClr val="19232E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</m:ctrlPr>
                          </m:sSubSupPr>
                          <m:e>
                            <m:r>
                              <a:rPr lang="en-US" sz="2800" i="1">
                                <a:solidFill>
                                  <a:srgbClr val="19232E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srgbClr val="19232E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sz="2800" i="1">
                                <a:solidFill>
                                  <a:srgbClr val="19232E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2</m:t>
                            </m:r>
                          </m:sup>
                        </m:sSubSup>
                      </m:e>
                    </m:rad>
                    <m:r>
                      <a:rPr lang="en-US" sz="2800" i="1">
                        <a:solidFill>
                          <a:srgbClr val="19232E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=</m:t>
                    </m:r>
                    <m:f>
                      <m:fPr>
                        <m:ctrlPr>
                          <a:rPr lang="en-US" sz="2800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en-US" sz="2800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2</m:t>
                        </m:r>
                        <m:r>
                          <a:rPr lang="en-US" sz="2800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𝜋</m:t>
                        </m:r>
                        <m:r>
                          <a:rPr lang="en-US" sz="2800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𝑎</m:t>
                        </m:r>
                      </m:num>
                      <m:den>
                        <m:r>
                          <a:rPr lang="en-US" sz="2800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𝜆</m:t>
                        </m:r>
                      </m:den>
                    </m:f>
                    <m:r>
                      <a:rPr lang="en-US" sz="2800" i="1">
                        <a:solidFill>
                          <a:srgbClr val="19232E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𝑁𝐴</m:t>
                    </m:r>
                  </m:oMath>
                </a14:m>
                <a:r>
                  <a:rPr lang="en-US" sz="28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                                                                                              </a:t>
                </a:r>
              </a:p>
              <a:p>
                <a:pPr marL="0" marR="0" algn="just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8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 </a:t>
                </a:r>
                <a:r>
                  <a:rPr lang="en-US" sz="2800" dirty="0" smtClean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        </a:t>
                </a:r>
                <a:endParaRPr lang="en-US" sz="2800" dirty="0">
                  <a:solidFill>
                    <a:srgbClr val="19232E"/>
                  </a:solidFill>
                  <a:effectLst/>
                  <a:latin typeface="+mn-lt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96716" y="10317171"/>
                <a:ext cx="7119565" cy="2261838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4010304" y="10041844"/>
                <a:ext cx="6925105" cy="240065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algn="just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000" dirty="0" smtClean="0">
                    <a:solidFill>
                      <a:srgbClr val="19232E"/>
                    </a:solidFill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Dimana</a:t>
                </a:r>
                <a:r>
                  <a:rPr lang="en-US" sz="2000" dirty="0">
                    <a:solidFill>
                      <a:srgbClr val="19232E"/>
                    </a:solidFill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 :</a:t>
                </a:r>
              </a:p>
              <a:p>
                <a:pPr marL="285750" marR="0" algn="just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𝑛</m:t>
                        </m:r>
                      </m:e>
                      <m:sub>
                        <m:r>
                          <a:rPr lang="en-US" sz="2000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1</m:t>
                        </m:r>
                      </m:sub>
                    </m:sSub>
                    <m:r>
                      <a:rPr lang="en-US" sz="2000" b="0" i="0" smtClean="0">
                        <a:solidFill>
                          <a:srgbClr val="19232E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 </m:t>
                    </m:r>
                  </m:oMath>
                </a14:m>
                <a:r>
                  <a:rPr lang="en-US" sz="2000" dirty="0" smtClean="0">
                    <a:solidFill>
                      <a:srgbClr val="19232E"/>
                    </a:solidFill>
                    <a:latin typeface="+mn-lt"/>
                    <a:ea typeface="Calibri" panose="020F0502020204030204" pitchFamily="34" charset="0"/>
                  </a:rPr>
                  <a:t>: </a:t>
                </a:r>
                <a:r>
                  <a:rPr lang="en-US" sz="2000" dirty="0" err="1">
                    <a:solidFill>
                      <a:srgbClr val="19232E"/>
                    </a:solidFill>
                    <a:latin typeface="+mn-lt"/>
                    <a:ea typeface="Calibri" panose="020F0502020204030204" pitchFamily="34" charset="0"/>
                  </a:rPr>
                  <a:t>Indeks</a:t>
                </a:r>
                <a:r>
                  <a:rPr lang="en-US" sz="2000" dirty="0">
                    <a:solidFill>
                      <a:srgbClr val="19232E"/>
                    </a:solidFill>
                    <a:latin typeface="+mn-lt"/>
                    <a:ea typeface="Calibri" panose="020F0502020204030204" pitchFamily="34" charset="0"/>
                  </a:rPr>
                  <a:t> Bias </a:t>
                </a:r>
                <a:r>
                  <a:rPr lang="en-US" sz="2000" i="1" dirty="0">
                    <a:solidFill>
                      <a:srgbClr val="19232E"/>
                    </a:solidFill>
                    <a:latin typeface="+mn-lt"/>
                    <a:ea typeface="Calibri" panose="020F0502020204030204" pitchFamily="34" charset="0"/>
                  </a:rPr>
                  <a:t>core</a:t>
                </a:r>
                <a:endParaRPr lang="en-US" sz="2000" dirty="0">
                  <a:solidFill>
                    <a:srgbClr val="19232E"/>
                  </a:solidFill>
                  <a:latin typeface="+mn-lt"/>
                  <a:ea typeface="Times New Roman" panose="02020603050405020304" pitchFamily="18" charset="0"/>
                </a:endParaRPr>
              </a:p>
              <a:p>
                <a:pPr marL="285750" marR="0" algn="just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𝑛</m:t>
                        </m:r>
                      </m:e>
                      <m:sub>
                        <m:r>
                          <a:rPr lang="en-US" sz="2000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2</m:t>
                        </m:r>
                      </m:sub>
                    </m:sSub>
                    <m:r>
                      <a:rPr lang="en-US" sz="2000" b="0" i="0" smtClean="0">
                        <a:solidFill>
                          <a:srgbClr val="19232E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 </m:t>
                    </m:r>
                  </m:oMath>
                </a14:m>
                <a:r>
                  <a:rPr lang="en-US" sz="2000" dirty="0" smtClean="0">
                    <a:solidFill>
                      <a:srgbClr val="19232E"/>
                    </a:solidFill>
                    <a:latin typeface="+mn-lt"/>
                    <a:ea typeface="Calibri" panose="020F0502020204030204" pitchFamily="34" charset="0"/>
                  </a:rPr>
                  <a:t>: </a:t>
                </a:r>
                <a:r>
                  <a:rPr lang="en-US" sz="2000" dirty="0" err="1">
                    <a:solidFill>
                      <a:srgbClr val="19232E"/>
                    </a:solidFill>
                    <a:latin typeface="+mn-lt"/>
                    <a:ea typeface="Calibri" panose="020F0502020204030204" pitchFamily="34" charset="0"/>
                  </a:rPr>
                  <a:t>Indeks</a:t>
                </a:r>
                <a:r>
                  <a:rPr lang="en-US" sz="2000" dirty="0">
                    <a:solidFill>
                      <a:srgbClr val="19232E"/>
                    </a:solidFill>
                    <a:latin typeface="+mn-lt"/>
                    <a:ea typeface="Calibri" panose="020F0502020204030204" pitchFamily="34" charset="0"/>
                  </a:rPr>
                  <a:t> Bias </a:t>
                </a:r>
                <a:r>
                  <a:rPr lang="en-US" sz="2000" i="1" dirty="0">
                    <a:solidFill>
                      <a:srgbClr val="19232E"/>
                    </a:solidFill>
                    <a:latin typeface="+mn-lt"/>
                    <a:ea typeface="Calibri" panose="020F0502020204030204" pitchFamily="34" charset="0"/>
                  </a:rPr>
                  <a:t>Cladding</a:t>
                </a:r>
                <a:endParaRPr lang="en-US" sz="2000" dirty="0">
                  <a:solidFill>
                    <a:srgbClr val="19232E"/>
                  </a:solidFill>
                  <a:latin typeface="+mn-lt"/>
                  <a:ea typeface="Times New Roman" panose="02020603050405020304" pitchFamily="18" charset="0"/>
                </a:endParaRPr>
              </a:p>
              <a:p>
                <a:pPr marL="285750" marR="0" algn="just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14:m>
                  <m:oMath xmlns:m="http://schemas.openxmlformats.org/officeDocument/2006/math">
                    <m:r>
                      <a:rPr lang="en-US" sz="2000" i="1">
                        <a:solidFill>
                          <a:srgbClr val="19232E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𝑎</m:t>
                    </m:r>
                  </m:oMath>
                </a14:m>
                <a:r>
                  <a:rPr lang="en-US" sz="2000" dirty="0">
                    <a:solidFill>
                      <a:srgbClr val="19232E"/>
                    </a:solidFill>
                    <a:latin typeface="+mn-lt"/>
                    <a:ea typeface="Calibri" panose="020F0502020204030204" pitchFamily="34" charset="0"/>
                  </a:rPr>
                  <a:t>  </a:t>
                </a:r>
                <a:r>
                  <a:rPr lang="en-US" sz="2000" dirty="0" smtClean="0">
                    <a:solidFill>
                      <a:srgbClr val="19232E"/>
                    </a:solidFill>
                    <a:latin typeface="+mn-lt"/>
                    <a:ea typeface="Calibri" panose="020F0502020204030204" pitchFamily="34" charset="0"/>
                  </a:rPr>
                  <a:t>: </a:t>
                </a:r>
                <a:r>
                  <a:rPr lang="id-ID" sz="2000" dirty="0">
                    <a:solidFill>
                      <a:srgbClr val="19232E"/>
                    </a:solidFill>
                    <a:latin typeface="+mn-lt"/>
                    <a:ea typeface="Calibri" panose="020F0502020204030204" pitchFamily="34" charset="0"/>
                  </a:rPr>
                  <a:t>Jari-jari </a:t>
                </a:r>
                <a:r>
                  <a:rPr lang="en-US" sz="2000" i="1" dirty="0">
                    <a:solidFill>
                      <a:srgbClr val="19232E"/>
                    </a:solidFill>
                    <a:latin typeface="+mn-lt"/>
                    <a:ea typeface="Calibri" panose="020F0502020204030204" pitchFamily="34" charset="0"/>
                  </a:rPr>
                  <a:t>core</a:t>
                </a:r>
                <a:r>
                  <a:rPr lang="en-US" sz="2000" dirty="0">
                    <a:solidFill>
                      <a:srgbClr val="19232E"/>
                    </a:solidFill>
                    <a:latin typeface="+mn-lt"/>
                    <a:ea typeface="Calibri" panose="020F0502020204030204" pitchFamily="34" charset="0"/>
                  </a:rPr>
                  <a:t> </a:t>
                </a:r>
                <a:r>
                  <a:rPr lang="en-US" sz="2000" dirty="0" err="1">
                    <a:solidFill>
                      <a:srgbClr val="19232E"/>
                    </a:solidFill>
                    <a:latin typeface="+mn-lt"/>
                    <a:ea typeface="Calibri" panose="020F0502020204030204" pitchFamily="34" charset="0"/>
                  </a:rPr>
                  <a:t>Serat</a:t>
                </a:r>
                <a:r>
                  <a:rPr lang="en-US" sz="2000" dirty="0">
                    <a:solidFill>
                      <a:srgbClr val="19232E"/>
                    </a:solidFill>
                    <a:latin typeface="+mn-lt"/>
                    <a:ea typeface="Calibri" panose="020F0502020204030204" pitchFamily="34" charset="0"/>
                  </a:rPr>
                  <a:t> </a:t>
                </a:r>
                <a:r>
                  <a:rPr lang="en-US" sz="2000" dirty="0" err="1">
                    <a:solidFill>
                      <a:srgbClr val="19232E"/>
                    </a:solidFill>
                    <a:latin typeface="+mn-lt"/>
                    <a:ea typeface="Calibri" panose="020F0502020204030204" pitchFamily="34" charset="0"/>
                  </a:rPr>
                  <a:t>Optik</a:t>
                </a:r>
                <a:r>
                  <a:rPr lang="en-US" sz="2000" dirty="0">
                    <a:solidFill>
                      <a:srgbClr val="19232E"/>
                    </a:solidFill>
                    <a:latin typeface="+mn-lt"/>
                    <a:ea typeface="Calibri" panose="020F0502020204030204" pitchFamily="34" charset="0"/>
                  </a:rPr>
                  <a:t> (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rgbClr val="19232E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𝜇</m:t>
                    </m:r>
                    <m:r>
                      <a:rPr lang="en-US" sz="2000" i="1">
                        <a:solidFill>
                          <a:srgbClr val="19232E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𝑚</m:t>
                    </m:r>
                    <m:r>
                      <a:rPr lang="en-US" sz="2000" i="1">
                        <a:solidFill>
                          <a:srgbClr val="19232E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)</m:t>
                    </m:r>
                  </m:oMath>
                </a14:m>
                <a:endParaRPr lang="en-US" sz="2000" dirty="0">
                  <a:solidFill>
                    <a:srgbClr val="19232E"/>
                  </a:solidFill>
                  <a:latin typeface="+mn-lt"/>
                  <a:ea typeface="Times New Roman" panose="02020603050405020304" pitchFamily="18" charset="0"/>
                </a:endParaRPr>
              </a:p>
              <a:p>
                <a:pPr marL="0" marR="0" indent="285750" algn="just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000" dirty="0">
                    <a:solidFill>
                      <a:srgbClr val="19232E"/>
                    </a:solidFill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λ  </a:t>
                </a:r>
                <a:r>
                  <a:rPr lang="en-US" sz="2000" dirty="0" smtClean="0">
                    <a:solidFill>
                      <a:srgbClr val="19232E"/>
                    </a:solidFill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: </a:t>
                </a:r>
                <a:r>
                  <a:rPr lang="en-US" sz="2000" dirty="0" err="1">
                    <a:solidFill>
                      <a:srgbClr val="19232E"/>
                    </a:solidFill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Panjang</a:t>
                </a:r>
                <a:r>
                  <a:rPr lang="en-US" sz="2000" dirty="0">
                    <a:solidFill>
                      <a:srgbClr val="19232E"/>
                    </a:solidFill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solidFill>
                      <a:srgbClr val="19232E"/>
                    </a:solidFill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gelombang</a:t>
                </a:r>
                <a:r>
                  <a:rPr lang="en-US" sz="2000" dirty="0">
                    <a:solidFill>
                      <a:srgbClr val="19232E"/>
                    </a:solidFill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solidFill>
                      <a:srgbClr val="19232E"/>
                    </a:solidFill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cahaya</a:t>
                </a:r>
                <a:r>
                  <a:rPr lang="en-US" sz="2000" dirty="0">
                    <a:solidFill>
                      <a:srgbClr val="19232E"/>
                    </a:solidFill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solidFill>
                      <a:srgbClr val="19232E"/>
                    </a:solidFill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diudara</a:t>
                </a:r>
                <a:r>
                  <a:rPr lang="en-US" sz="2000" dirty="0">
                    <a:solidFill>
                      <a:srgbClr val="19232E"/>
                    </a:solidFill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 (nm)</a:t>
                </a: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0304" y="10041844"/>
                <a:ext cx="6925105" cy="2400657"/>
              </a:xfrm>
              <a:prstGeom prst="rect">
                <a:avLst/>
              </a:prstGeom>
              <a:blipFill rotWithShape="0">
                <a:blip r:embed="rId5"/>
                <a:stretch>
                  <a:fillRect l="-968" b="-12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7628730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F79DE766-0992-4A05-B7B0-D05E1CE8FB69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433253" y="704850"/>
            <a:ext cx="18350547" cy="70788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4000" b="1" dirty="0" smtClean="0">
                <a:solidFill>
                  <a:srgbClr val="19232E"/>
                </a:solidFill>
              </a:rPr>
              <a:t>2. </a:t>
            </a:r>
            <a:r>
              <a:rPr lang="en-GB" sz="4000" b="1" dirty="0" err="1" smtClean="0">
                <a:solidFill>
                  <a:srgbClr val="19232E"/>
                </a:solidFill>
              </a:rPr>
              <a:t>Jenis</a:t>
            </a:r>
            <a:r>
              <a:rPr lang="en-GB" sz="4000" b="1" dirty="0" smtClean="0">
                <a:solidFill>
                  <a:srgbClr val="19232E"/>
                </a:solidFill>
              </a:rPr>
              <a:t> </a:t>
            </a:r>
            <a:r>
              <a:rPr lang="en-GB" sz="4000" b="1" dirty="0" err="1" smtClean="0">
                <a:solidFill>
                  <a:srgbClr val="19232E"/>
                </a:solidFill>
              </a:rPr>
              <a:t>Serat</a:t>
            </a:r>
            <a:r>
              <a:rPr lang="en-GB" sz="4000" b="1" dirty="0" smtClean="0">
                <a:solidFill>
                  <a:srgbClr val="19232E"/>
                </a:solidFill>
              </a:rPr>
              <a:t> </a:t>
            </a:r>
            <a:r>
              <a:rPr lang="en-GB" sz="4000" b="1" dirty="0" err="1" smtClean="0">
                <a:solidFill>
                  <a:srgbClr val="19232E"/>
                </a:solidFill>
              </a:rPr>
              <a:t>Optik</a:t>
            </a:r>
            <a:r>
              <a:rPr lang="en-GB" sz="4000" b="1" dirty="0" smtClean="0">
                <a:solidFill>
                  <a:srgbClr val="19232E"/>
                </a:solidFill>
              </a:rPr>
              <a:t> </a:t>
            </a:r>
            <a:r>
              <a:rPr lang="en-GB" sz="4000" b="1" dirty="0" err="1" smtClean="0">
                <a:solidFill>
                  <a:srgbClr val="19232E"/>
                </a:solidFill>
              </a:rPr>
              <a:t>Berdasarkan</a:t>
            </a:r>
            <a:r>
              <a:rPr lang="en-GB" sz="4000" b="1" dirty="0" smtClean="0">
                <a:solidFill>
                  <a:srgbClr val="19232E"/>
                </a:solidFill>
              </a:rPr>
              <a:t> </a:t>
            </a:r>
            <a:r>
              <a:rPr lang="en-GB" sz="4000" b="1" i="1" dirty="0">
                <a:solidFill>
                  <a:srgbClr val="19232E"/>
                </a:solidFill>
              </a:rPr>
              <a:t>Mode </a:t>
            </a:r>
            <a:r>
              <a:rPr lang="en-GB" sz="4000" b="1" dirty="0" err="1">
                <a:solidFill>
                  <a:srgbClr val="19232E"/>
                </a:solidFill>
              </a:rPr>
              <a:t>Penjalaran</a:t>
            </a:r>
            <a:r>
              <a:rPr lang="en-GB" sz="4000" b="1" dirty="0">
                <a:solidFill>
                  <a:srgbClr val="19232E"/>
                </a:solidFill>
              </a:rPr>
              <a:t> </a:t>
            </a:r>
            <a:r>
              <a:rPr lang="en-GB" sz="4000" b="1" dirty="0" err="1" smtClean="0">
                <a:solidFill>
                  <a:srgbClr val="19232E"/>
                </a:solidFill>
              </a:rPr>
              <a:t>Cahaya</a:t>
            </a:r>
            <a:r>
              <a:rPr lang="en-GB" sz="4000" b="1" dirty="0" smtClean="0">
                <a:solidFill>
                  <a:srgbClr val="19232E"/>
                </a:solidFill>
              </a:rPr>
              <a:t> : </a:t>
            </a:r>
            <a:r>
              <a:rPr lang="en-GB" sz="4000" b="1" dirty="0" err="1" smtClean="0">
                <a:solidFill>
                  <a:srgbClr val="0E0589"/>
                </a:solidFill>
              </a:rPr>
              <a:t>lanjutan</a:t>
            </a:r>
            <a:r>
              <a:rPr lang="en-GB" sz="4000" b="1" dirty="0" smtClean="0">
                <a:solidFill>
                  <a:srgbClr val="0E0589"/>
                </a:solidFill>
              </a:rPr>
              <a:t> (2)</a:t>
            </a:r>
            <a:endParaRPr lang="en-US" sz="4000" b="1" dirty="0" smtClean="0">
              <a:solidFill>
                <a:srgbClr val="0E0589"/>
              </a:solidFill>
              <a:latin typeface="Lato Heading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 bwMode="auto">
          <a:xfrm>
            <a:off x="7126436" y="12979259"/>
            <a:ext cx="13419138" cy="958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17490" tIns="108745" rIns="217490" bIns="108745">
            <a:spAutoFit/>
          </a:bodyPr>
          <a:lstStyle>
            <a:lvl1pPr defTabSz="1087438">
              <a:defRPr sz="3600">
                <a:solidFill>
                  <a:schemeClr val="tx1"/>
                </a:solidFill>
                <a:latin typeface="Lato Light"/>
              </a:defRPr>
            </a:lvl1pPr>
            <a:lvl2pPr marL="1087438" defTabSz="1087438">
              <a:defRPr sz="3600">
                <a:solidFill>
                  <a:schemeClr val="tx1"/>
                </a:solidFill>
                <a:latin typeface="Lato Light"/>
              </a:defRPr>
            </a:lvl2pPr>
            <a:lvl3pPr marL="2174875" defTabSz="1087438">
              <a:defRPr sz="3600">
                <a:solidFill>
                  <a:schemeClr val="tx1"/>
                </a:solidFill>
                <a:latin typeface="Lato Light"/>
              </a:defRPr>
            </a:lvl3pPr>
            <a:lvl4pPr marL="3262313" defTabSz="1087438">
              <a:defRPr sz="3600">
                <a:solidFill>
                  <a:schemeClr val="tx1"/>
                </a:solidFill>
                <a:latin typeface="Lato Light"/>
              </a:defRPr>
            </a:lvl4pPr>
            <a:lvl5pPr marL="4349750" defTabSz="1087438">
              <a:defRPr sz="3600">
                <a:solidFill>
                  <a:schemeClr val="tx1"/>
                </a:solidFill>
                <a:latin typeface="Lato Light"/>
              </a:defRPr>
            </a:lvl5pPr>
            <a:lvl6pPr marL="48069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52641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57213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61785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lvl="0" algn="r"/>
            <a:r>
              <a:rPr lang="en-US" altLang="id-ID" sz="2000" dirty="0" err="1">
                <a:solidFill>
                  <a:schemeClr val="tx2"/>
                </a:solidFill>
                <a:ea typeface="Lato Light"/>
                <a:cs typeface="Lato Light"/>
              </a:rPr>
              <a:t>Sumber</a:t>
            </a:r>
            <a:r>
              <a:rPr lang="en-US" altLang="id-ID" sz="2000" dirty="0">
                <a:solidFill>
                  <a:schemeClr val="tx2"/>
                </a:solidFill>
                <a:ea typeface="Lato Light"/>
                <a:cs typeface="Lato Light"/>
              </a:rPr>
              <a:t> </a:t>
            </a:r>
            <a:r>
              <a:rPr lang="en-US" altLang="id-ID" sz="2000" dirty="0" err="1" smtClean="0">
                <a:solidFill>
                  <a:schemeClr val="tx2"/>
                </a:solidFill>
                <a:ea typeface="Lato Light"/>
                <a:cs typeface="Lato Light"/>
              </a:rPr>
              <a:t>Referensi</a:t>
            </a:r>
            <a:r>
              <a:rPr lang="en-US" altLang="id-ID" sz="2000" dirty="0" smtClean="0">
                <a:solidFill>
                  <a:schemeClr val="tx2"/>
                </a:solidFill>
                <a:ea typeface="Lato Light"/>
                <a:cs typeface="Lato Light"/>
              </a:rPr>
              <a:t> :</a:t>
            </a:r>
            <a:r>
              <a:rPr lang="en-US" altLang="id-ID" sz="2000" dirty="0"/>
              <a:t> </a:t>
            </a:r>
            <a:r>
              <a:rPr lang="en-US" sz="2000" dirty="0" smtClean="0">
                <a:solidFill>
                  <a:srgbClr val="FF0000"/>
                </a:solidFill>
              </a:rPr>
              <a:t>Gerd,Keiser</a:t>
            </a:r>
            <a:r>
              <a:rPr lang="en-US" sz="2000" dirty="0">
                <a:solidFill>
                  <a:srgbClr val="FF0000"/>
                </a:solidFill>
              </a:rPr>
              <a:t>.,2010, </a:t>
            </a:r>
            <a:r>
              <a:rPr lang="en-US" sz="2000" i="1" dirty="0">
                <a:solidFill>
                  <a:srgbClr val="FF0000"/>
                </a:solidFill>
              </a:rPr>
              <a:t>Optical </a:t>
            </a:r>
            <a:r>
              <a:rPr lang="en-US" sz="2000" i="1" dirty="0" err="1">
                <a:solidFill>
                  <a:srgbClr val="FF0000"/>
                </a:solidFill>
              </a:rPr>
              <a:t>Serat</a:t>
            </a:r>
            <a:r>
              <a:rPr lang="en-US" sz="2000" i="1" dirty="0">
                <a:solidFill>
                  <a:srgbClr val="FF0000"/>
                </a:solidFill>
              </a:rPr>
              <a:t> Communications</a:t>
            </a:r>
            <a:r>
              <a:rPr lang="en-US" sz="2000" dirty="0">
                <a:solidFill>
                  <a:srgbClr val="FF0000"/>
                </a:solidFill>
              </a:rPr>
              <a:t>, 4</a:t>
            </a:r>
            <a:r>
              <a:rPr lang="en-US" sz="2000" baseline="30000" dirty="0">
                <a:solidFill>
                  <a:srgbClr val="FF0000"/>
                </a:solidFill>
              </a:rPr>
              <a:t>th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edition,McGraw</a:t>
            </a:r>
            <a:r>
              <a:rPr lang="en-US" sz="2000" dirty="0">
                <a:solidFill>
                  <a:srgbClr val="FF0000"/>
                </a:solidFill>
              </a:rPr>
              <a:t> Hill, International Edition</a:t>
            </a:r>
          </a:p>
          <a:p>
            <a:pPr algn="r"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GB" sz="2000" dirty="0" smtClean="0">
                <a:solidFill>
                  <a:srgbClr val="FF0000"/>
                </a:solidFill>
              </a:rPr>
              <a:t>                             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2743201" y="2354033"/>
                <a:ext cx="20237824" cy="8283421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 marL="457200" marR="0" indent="-457200" algn="just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Font typeface="Wingdings" panose="05000000000000000000" pitchFamily="2" charset="2"/>
                  <a:buChar char="q"/>
                </a:pPr>
                <a:r>
                  <a:rPr lang="en-GB" sz="2800" i="1" dirty="0" smtClean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Mode cut off</a:t>
                </a:r>
                <a:r>
                  <a:rPr lang="en-GB" sz="28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 </a:t>
                </a:r>
                <a:r>
                  <a:rPr lang="en-GB" sz="2800" dirty="0" err="1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jika</a:t>
                </a:r>
                <a:r>
                  <a:rPr lang="en-GB" sz="28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800" i="1">
                        <a:solidFill>
                          <a:srgbClr val="19232E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𝛽</m:t>
                    </m:r>
                    <m:r>
                      <a:rPr lang="en-GB" sz="2800" i="1">
                        <a:solidFill>
                          <a:srgbClr val="19232E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sSub>
                      <m:sSubPr>
                        <m:ctrlPr>
                          <a:rPr lang="en-US" sz="2800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GB" sz="2800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𝑛</m:t>
                        </m:r>
                      </m:e>
                      <m:sub>
                        <m:r>
                          <a:rPr lang="en-GB" sz="2800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2</m:t>
                        </m:r>
                      </m:sub>
                    </m:sSub>
                    <m:r>
                      <a:rPr lang="en-GB" sz="2800" i="1">
                        <a:solidFill>
                          <a:srgbClr val="19232E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𝑘</m:t>
                    </m:r>
                  </m:oMath>
                </a14:m>
                <a:r>
                  <a:rPr lang="en-GB" sz="28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GB" sz="2800" dirty="0" err="1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dengan</a:t>
                </a:r>
                <a:r>
                  <a:rPr lang="en-GB" sz="28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GB" sz="2800" dirty="0" err="1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syarat</a:t>
                </a:r>
                <a:r>
                  <a:rPr lang="en-GB" sz="28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GB" sz="2800" dirty="0" err="1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jika</a:t>
                </a:r>
                <a:r>
                  <a:rPr lang="en-GB" sz="28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800" i="1">
                        <a:solidFill>
                          <a:srgbClr val="19232E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𝑉</m:t>
                    </m:r>
                    <m:r>
                      <a:rPr lang="en-GB" sz="2800" i="1">
                        <a:solidFill>
                          <a:srgbClr val="19232E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≤2.405</m:t>
                    </m:r>
                  </m:oMath>
                </a14:m>
                <a:r>
                  <a:rPr lang="en-GB" sz="28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. </a:t>
                </a:r>
                <a14:m>
                  <m:oMath xmlns:m="http://schemas.openxmlformats.org/officeDocument/2006/math">
                    <m:r>
                      <a:rPr lang="en-GB" sz="2800" i="1">
                        <a:solidFill>
                          <a:srgbClr val="19232E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𝛽</m:t>
                    </m:r>
                  </m:oMath>
                </a14:m>
                <a:r>
                  <a:rPr lang="en-GB" sz="28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GB" sz="2800" dirty="0" err="1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adalah</a:t>
                </a:r>
                <a:r>
                  <a:rPr lang="en-GB" sz="28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GB" sz="2800" dirty="0" err="1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konstanta</a:t>
                </a:r>
                <a:r>
                  <a:rPr lang="en-GB" sz="28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GB" sz="2800" dirty="0" err="1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propagasi</a:t>
                </a:r>
                <a:r>
                  <a:rPr lang="en-GB" sz="28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, </a:t>
                </a:r>
                <a:r>
                  <a:rPr lang="en-GB" sz="2800" dirty="0" err="1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dimana</a:t>
                </a:r>
                <a:r>
                  <a:rPr lang="en-GB" sz="28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GB" sz="2800" dirty="0" err="1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besarnya</a:t>
                </a:r>
                <a:r>
                  <a:rPr lang="en-GB" sz="28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GB" sz="2800" dirty="0" err="1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nilai</a:t>
                </a:r>
                <a:r>
                  <a:rPr lang="en-GB" sz="28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800" i="1">
                        <a:solidFill>
                          <a:srgbClr val="19232E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𝑘</m:t>
                    </m:r>
                    <m:r>
                      <a:rPr lang="en-GB" sz="2800" i="1">
                        <a:solidFill>
                          <a:srgbClr val="19232E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2800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2800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2</m:t>
                        </m:r>
                        <m:r>
                          <a:rPr lang="en-GB" sz="2800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𝜋</m:t>
                        </m:r>
                      </m:num>
                      <m:den>
                        <m:r>
                          <a:rPr lang="en-GB" sz="2800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𝜆</m:t>
                        </m:r>
                      </m:den>
                    </m:f>
                  </m:oMath>
                </a14:m>
                <a:r>
                  <a:rPr lang="en-GB" sz="28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. </a:t>
                </a:r>
                <a:endParaRPr lang="en-GB" sz="2800" dirty="0" smtClean="0">
                  <a:solidFill>
                    <a:srgbClr val="19232E"/>
                  </a:solidFill>
                  <a:effectLst/>
                  <a:latin typeface="+mn-lt"/>
                  <a:ea typeface="Times New Roman" panose="02020603050405020304" pitchFamily="18" charset="0"/>
                </a:endParaRPr>
              </a:p>
              <a:p>
                <a:pPr marL="457200" marR="0" indent="-457200" algn="just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Font typeface="Wingdings" panose="05000000000000000000" pitchFamily="2" charset="2"/>
                  <a:buChar char="q"/>
                </a:pPr>
                <a:r>
                  <a:rPr lang="en-GB" sz="2800" dirty="0" err="1" smtClean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Saat</a:t>
                </a:r>
                <a:r>
                  <a:rPr lang="en-GB" sz="2800" dirty="0" smtClean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800" i="1">
                        <a:solidFill>
                          <a:srgbClr val="19232E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𝑉</m:t>
                    </m:r>
                  </m:oMath>
                </a14:m>
                <a:r>
                  <a:rPr lang="en-GB" sz="28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GB" sz="2800" dirty="0" err="1" smtClean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besar</a:t>
                </a:r>
                <a:r>
                  <a:rPr lang="en-GB" sz="2800" dirty="0" smtClean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:</a:t>
                </a:r>
              </a:p>
              <a:p>
                <a:pPr marL="806450" marR="0" indent="-285750" algn="just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Font typeface="Wingdings" panose="05000000000000000000" pitchFamily="2" charset="2"/>
                  <a:buChar char="Ø"/>
                </a:pPr>
                <a:r>
                  <a:rPr lang="en-GB" sz="2800" dirty="0" smtClean="0">
                    <a:solidFill>
                      <a:srgbClr val="0E0589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  </a:t>
                </a:r>
                <a:r>
                  <a:rPr lang="en-GB" sz="2800" dirty="0" err="1" smtClean="0">
                    <a:solidFill>
                      <a:srgbClr val="0E0589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Untuk</a:t>
                </a:r>
                <a:r>
                  <a:rPr lang="en-GB" sz="2800" dirty="0" smtClean="0">
                    <a:solidFill>
                      <a:srgbClr val="0E0589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GB" sz="2800" dirty="0" err="1">
                    <a:solidFill>
                      <a:srgbClr val="0E0589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serat</a:t>
                </a:r>
                <a:r>
                  <a:rPr lang="en-GB" sz="2800" dirty="0">
                    <a:solidFill>
                      <a:srgbClr val="0E0589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GB" sz="2800" dirty="0" err="1">
                    <a:solidFill>
                      <a:srgbClr val="0E0589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optik</a:t>
                </a:r>
                <a:r>
                  <a:rPr lang="en-GB" sz="2800" dirty="0">
                    <a:solidFill>
                      <a:srgbClr val="0E0589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GB" sz="2800" b="1" i="1" dirty="0">
                    <a:solidFill>
                      <a:srgbClr val="0E0589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multimode</a:t>
                </a:r>
                <a:r>
                  <a:rPr lang="en-GB" sz="2800" b="1" dirty="0">
                    <a:solidFill>
                      <a:srgbClr val="0E0589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GB" sz="2800" b="1" i="1" dirty="0">
                    <a:solidFill>
                      <a:srgbClr val="0E0589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step index</a:t>
                </a:r>
                <a:r>
                  <a:rPr lang="en-GB" sz="2800" b="1" dirty="0">
                    <a:solidFill>
                      <a:srgbClr val="0E0589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GB" sz="2800" dirty="0" err="1">
                    <a:solidFill>
                      <a:srgbClr val="0E0589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banyaknya</a:t>
                </a:r>
                <a:r>
                  <a:rPr lang="en-GB" sz="2800" dirty="0">
                    <a:solidFill>
                      <a:srgbClr val="0E0589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GB" sz="2800" i="1" dirty="0">
                    <a:solidFill>
                      <a:srgbClr val="0E0589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mode</a:t>
                </a:r>
                <a:r>
                  <a:rPr lang="en-GB" sz="2800" dirty="0">
                    <a:solidFill>
                      <a:srgbClr val="0E0589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800" i="1">
                        <a:solidFill>
                          <a:srgbClr val="0E0589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𝑉</m:t>
                    </m:r>
                  </m:oMath>
                </a14:m>
                <a:r>
                  <a:rPr lang="en-GB" sz="2800" dirty="0">
                    <a:solidFill>
                      <a:srgbClr val="0E0589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GB" sz="2800" dirty="0" err="1">
                    <a:solidFill>
                      <a:srgbClr val="0E0589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dapat</a:t>
                </a:r>
                <a:r>
                  <a:rPr lang="en-GB" sz="2800" dirty="0">
                    <a:solidFill>
                      <a:srgbClr val="0E0589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GB" sz="2800" dirty="0" err="1">
                    <a:solidFill>
                      <a:srgbClr val="0E0589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dinyatakan</a:t>
                </a:r>
                <a:r>
                  <a:rPr lang="en-GB" sz="2800" dirty="0">
                    <a:solidFill>
                      <a:srgbClr val="0E0589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GB" sz="2800" dirty="0" err="1">
                    <a:solidFill>
                      <a:srgbClr val="0E0589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dengan</a:t>
                </a:r>
                <a:r>
                  <a:rPr lang="en-GB" sz="2800" dirty="0">
                    <a:solidFill>
                      <a:srgbClr val="0E0589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GB" sz="2800" dirty="0" err="1">
                    <a:solidFill>
                      <a:srgbClr val="0E0589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jumlah</a:t>
                </a:r>
                <a:r>
                  <a:rPr lang="en-GB" sz="2800" dirty="0">
                    <a:solidFill>
                      <a:srgbClr val="0E0589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GB" sz="2800" i="1" dirty="0">
                    <a:solidFill>
                      <a:srgbClr val="0E0589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mode</a:t>
                </a:r>
                <a:r>
                  <a:rPr lang="en-GB" sz="2800" dirty="0">
                    <a:solidFill>
                      <a:srgbClr val="0E0589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GB" sz="2800" i="1" dirty="0">
                    <a:solidFill>
                      <a:srgbClr val="0E0589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M </a:t>
                </a:r>
                <a:r>
                  <a:rPr lang="en-GB" sz="2800" dirty="0">
                    <a:solidFill>
                      <a:srgbClr val="0E0589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GB" sz="2800" dirty="0" err="1">
                    <a:solidFill>
                      <a:srgbClr val="0E0589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melalui</a:t>
                </a:r>
                <a:r>
                  <a:rPr lang="en-GB" sz="2800" dirty="0">
                    <a:solidFill>
                      <a:srgbClr val="0E0589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GB" sz="2800" dirty="0" smtClean="0">
                    <a:solidFill>
                      <a:srgbClr val="0E0589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 </a:t>
                </a:r>
              </a:p>
              <a:p>
                <a:pPr marL="1093788" marR="0" algn="just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2800" dirty="0" err="1" smtClean="0">
                    <a:solidFill>
                      <a:srgbClr val="0E0589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persamaan</a:t>
                </a:r>
                <a:r>
                  <a:rPr lang="en-GB" sz="2800" dirty="0" smtClean="0">
                    <a:solidFill>
                      <a:srgbClr val="0E0589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GB" sz="28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: </a:t>
                </a:r>
                <a:endParaRPr lang="en-US" sz="2800" dirty="0">
                  <a:solidFill>
                    <a:srgbClr val="19232E"/>
                  </a:solidFill>
                  <a:effectLst/>
                  <a:latin typeface="+mn-lt"/>
                  <a:ea typeface="Times New Roman" panose="02020603050405020304" pitchFamily="18" charset="0"/>
                </a:endParaRPr>
              </a:p>
              <a:p>
                <a:pPr marL="0" marR="0" algn="just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28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 </a:t>
                </a:r>
                <a:endParaRPr lang="en-US" sz="2800" dirty="0">
                  <a:solidFill>
                    <a:srgbClr val="19232E"/>
                  </a:solidFill>
                  <a:effectLst/>
                  <a:latin typeface="+mn-lt"/>
                  <a:ea typeface="Times New Roman" panose="02020603050405020304" pitchFamily="18" charset="0"/>
                </a:endParaRPr>
              </a:p>
              <a:p>
                <a:pPr indent="2170113">
                  <a:spcBef>
                    <a:spcPts val="0"/>
                  </a:spcBef>
                  <a:spcAft>
                    <a:spcPts val="0"/>
                  </a:spcAft>
                </a:pPr>
                <a14:m>
                  <m:oMath xmlns:m="http://schemas.openxmlformats.org/officeDocument/2006/math">
                    <m:r>
                      <a:rPr lang="en-GB" sz="2800" i="1">
                        <a:solidFill>
                          <a:srgbClr val="19232E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               </m:t>
                    </m:r>
                    <m:r>
                      <a:rPr lang="en-GB" sz="2800" b="1" i="1">
                        <a:solidFill>
                          <a:srgbClr val="19232E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𝑴</m:t>
                    </m:r>
                    <m:r>
                      <a:rPr lang="en-GB" sz="2800" b="1" i="1">
                        <a:solidFill>
                          <a:srgbClr val="19232E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2800" b="1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2800" b="1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𝟏</m:t>
                        </m:r>
                      </m:num>
                      <m:den>
                        <m:r>
                          <a:rPr lang="en-GB" sz="2800" b="1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𝟐</m:t>
                        </m:r>
                      </m:den>
                    </m:f>
                    <m:sSup>
                      <m:sSupPr>
                        <m:ctrlPr>
                          <a:rPr lang="en-US" sz="2800" b="1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800" b="1" i="1">
                                <a:solidFill>
                                  <a:srgbClr val="19232E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800" b="1" i="1">
                                    <a:solidFill>
                                      <a:srgbClr val="19232E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sz="2800" b="1" i="1">
                                    <a:solidFill>
                                      <a:srgbClr val="19232E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𝟐</m:t>
                                </m:r>
                                <m:r>
                                  <a:rPr lang="en-GB" sz="2800" b="1" i="1">
                                    <a:solidFill>
                                      <a:srgbClr val="19232E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𝝅</m:t>
                                </m:r>
                                <m:r>
                                  <a:rPr lang="en-GB" sz="2800" b="1" i="1">
                                    <a:solidFill>
                                      <a:srgbClr val="19232E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𝒂</m:t>
                                </m:r>
                              </m:num>
                              <m:den>
                                <m:r>
                                  <a:rPr lang="en-GB" sz="2800" b="1" i="1">
                                    <a:solidFill>
                                      <a:srgbClr val="19232E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𝝀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GB" sz="2800" b="1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𝟐</m:t>
                        </m:r>
                      </m:sup>
                    </m:sSup>
                    <m:d>
                      <m:dPr>
                        <m:ctrlPr>
                          <a:rPr lang="en-US" sz="2800" b="1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sz="2800" b="1" i="1">
                                <a:solidFill>
                                  <a:srgbClr val="19232E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</m:ctrlPr>
                          </m:sSubSupPr>
                          <m:e>
                            <m:r>
                              <a:rPr lang="en-US" sz="2800" b="1" i="1">
                                <a:solidFill>
                                  <a:srgbClr val="19232E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𝒏</m:t>
                            </m:r>
                          </m:e>
                          <m:sub>
                            <m:r>
                              <a:rPr lang="en-US" sz="2800" b="1" i="1">
                                <a:solidFill>
                                  <a:srgbClr val="19232E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𝟏</m:t>
                            </m:r>
                          </m:sub>
                          <m:sup>
                            <m:r>
                              <a:rPr lang="en-US" sz="2800" b="1" i="1">
                                <a:solidFill>
                                  <a:srgbClr val="19232E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𝟐</m:t>
                            </m:r>
                          </m:sup>
                        </m:sSubSup>
                        <m:sSubSup>
                          <m:sSubSupPr>
                            <m:ctrlPr>
                              <a:rPr lang="en-US" sz="2800" b="1" i="1">
                                <a:solidFill>
                                  <a:srgbClr val="19232E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</m:ctrlPr>
                          </m:sSubSupPr>
                          <m:e>
                            <m:r>
                              <a:rPr lang="en-US" sz="2800" b="1" i="1">
                                <a:solidFill>
                                  <a:srgbClr val="19232E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−</m:t>
                            </m:r>
                            <m:r>
                              <a:rPr lang="en-US" sz="2800" b="1" i="1">
                                <a:solidFill>
                                  <a:srgbClr val="19232E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𝒏</m:t>
                            </m:r>
                          </m:e>
                          <m:sub>
                            <m:r>
                              <a:rPr lang="en-US" sz="2800" b="1" i="1">
                                <a:solidFill>
                                  <a:srgbClr val="19232E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𝟐</m:t>
                            </m:r>
                          </m:sub>
                          <m:sup>
                            <m:r>
                              <a:rPr lang="en-US" sz="2800" b="1" i="1">
                                <a:solidFill>
                                  <a:srgbClr val="19232E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𝟐</m:t>
                            </m:r>
                          </m:sup>
                        </m:sSubSup>
                      </m:e>
                    </m:d>
                    <m:r>
                      <a:rPr lang="en-US" sz="2800" b="1" i="1">
                        <a:solidFill>
                          <a:srgbClr val="19232E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=</m:t>
                    </m:r>
                    <m:f>
                      <m:fPr>
                        <m:ctrlPr>
                          <a:rPr lang="en-US" sz="2800" b="1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en-US" sz="2800" b="1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𝟐</m:t>
                        </m:r>
                        <m:sSup>
                          <m:sSupPr>
                            <m:ctrlPr>
                              <a:rPr lang="en-US" sz="2800" b="1" i="1">
                                <a:solidFill>
                                  <a:srgbClr val="19232E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</m:ctrlPr>
                          </m:sSupPr>
                          <m:e>
                            <m:r>
                              <a:rPr lang="en-US" sz="2800" b="1" i="1">
                                <a:solidFill>
                                  <a:srgbClr val="19232E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𝝅</m:t>
                            </m:r>
                          </m:e>
                          <m:sup>
                            <m:r>
                              <a:rPr lang="en-US" sz="2800" b="1" i="1">
                                <a:solidFill>
                                  <a:srgbClr val="19232E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𝟐</m:t>
                            </m:r>
                          </m:sup>
                        </m:sSup>
                        <m:sSup>
                          <m:sSupPr>
                            <m:ctrlPr>
                              <a:rPr lang="en-US" sz="2800" b="1" i="1">
                                <a:solidFill>
                                  <a:srgbClr val="19232E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</m:ctrlPr>
                          </m:sSupPr>
                          <m:e>
                            <m:r>
                              <a:rPr lang="en-US" sz="2800" b="1" i="1">
                                <a:solidFill>
                                  <a:srgbClr val="19232E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𝒂</m:t>
                            </m:r>
                          </m:e>
                          <m:sup>
                            <m:r>
                              <a:rPr lang="en-US" sz="2800" b="1" i="1">
                                <a:solidFill>
                                  <a:srgbClr val="19232E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𝟐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sz="2800" b="1" i="1">
                                <a:solidFill>
                                  <a:srgbClr val="19232E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</m:ctrlPr>
                          </m:sSupPr>
                          <m:e>
                            <m:r>
                              <a:rPr lang="en-US" sz="2800" b="1" i="1">
                                <a:solidFill>
                                  <a:srgbClr val="19232E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𝝀</m:t>
                            </m:r>
                          </m:e>
                          <m:sup>
                            <m:r>
                              <a:rPr lang="en-US" sz="2800" b="1" i="1">
                                <a:solidFill>
                                  <a:srgbClr val="19232E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𝟐</m:t>
                            </m:r>
                          </m:sup>
                        </m:sSup>
                      </m:den>
                    </m:f>
                    <m:d>
                      <m:dPr>
                        <m:ctrlPr>
                          <a:rPr lang="en-US" sz="2800" b="1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sz="2800" b="1" i="1">
                                <a:solidFill>
                                  <a:srgbClr val="19232E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</m:ctrlPr>
                          </m:sSubSupPr>
                          <m:e>
                            <m:r>
                              <a:rPr lang="en-US" sz="2800" b="1" i="1">
                                <a:solidFill>
                                  <a:srgbClr val="19232E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𝒏</m:t>
                            </m:r>
                          </m:e>
                          <m:sub>
                            <m:r>
                              <a:rPr lang="en-US" sz="2800" b="1" i="1">
                                <a:solidFill>
                                  <a:srgbClr val="19232E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𝟏</m:t>
                            </m:r>
                          </m:sub>
                          <m:sup>
                            <m:r>
                              <a:rPr lang="en-US" sz="2800" b="1" i="1">
                                <a:solidFill>
                                  <a:srgbClr val="19232E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𝟐</m:t>
                            </m:r>
                          </m:sup>
                        </m:sSubSup>
                        <m:sSubSup>
                          <m:sSubSupPr>
                            <m:ctrlPr>
                              <a:rPr lang="en-US" sz="2800" b="1" i="1">
                                <a:solidFill>
                                  <a:srgbClr val="19232E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</m:ctrlPr>
                          </m:sSubSupPr>
                          <m:e>
                            <m:r>
                              <a:rPr lang="en-US" sz="2800" b="1" i="1">
                                <a:solidFill>
                                  <a:srgbClr val="19232E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−</m:t>
                            </m:r>
                            <m:r>
                              <a:rPr lang="en-US" sz="2800" b="1" i="1">
                                <a:solidFill>
                                  <a:srgbClr val="19232E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𝒏</m:t>
                            </m:r>
                          </m:e>
                          <m:sub>
                            <m:r>
                              <a:rPr lang="en-US" sz="2800" b="1" i="1">
                                <a:solidFill>
                                  <a:srgbClr val="19232E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𝟐</m:t>
                            </m:r>
                          </m:sub>
                          <m:sup>
                            <m:r>
                              <a:rPr lang="en-US" sz="2800" b="1" i="1">
                                <a:solidFill>
                                  <a:srgbClr val="19232E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𝟐</m:t>
                            </m:r>
                          </m:sup>
                        </m:sSubSup>
                      </m:e>
                    </m:d>
                    <m:r>
                      <a:rPr lang="en-US" sz="2800" b="1" i="1">
                        <a:solidFill>
                          <a:srgbClr val="19232E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=</m:t>
                    </m:r>
                    <m:f>
                      <m:fPr>
                        <m:ctrlPr>
                          <a:rPr lang="en-US" sz="2800" b="1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800" b="1" i="1">
                                <a:solidFill>
                                  <a:srgbClr val="19232E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</m:ctrlPr>
                          </m:sSupPr>
                          <m:e>
                            <m:r>
                              <a:rPr lang="en-US" sz="2800" b="1" i="1">
                                <a:solidFill>
                                  <a:srgbClr val="19232E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𝑽</m:t>
                            </m:r>
                          </m:e>
                          <m:sup>
                            <m:r>
                              <a:rPr lang="en-US" sz="2800" b="1" i="1">
                                <a:solidFill>
                                  <a:srgbClr val="19232E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𝟐</m:t>
                            </m:r>
                          </m:sup>
                        </m:sSup>
                      </m:num>
                      <m:den>
                        <m:r>
                          <a:rPr lang="en-US" sz="2800" b="1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US" sz="28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                                                                </a:t>
                </a:r>
                <a:endParaRPr lang="en-US" sz="2800" dirty="0" smtClean="0">
                  <a:solidFill>
                    <a:srgbClr val="19232E"/>
                  </a:solidFill>
                  <a:effectLst/>
                  <a:latin typeface="+mn-lt"/>
                  <a:ea typeface="Times New Roman" panose="02020603050405020304" pitchFamily="18" charset="0"/>
                </a:endParaRPr>
              </a:p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28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 </a:t>
                </a:r>
                <a:endParaRPr lang="en-US" sz="2800" dirty="0">
                  <a:solidFill>
                    <a:srgbClr val="19232E"/>
                  </a:solidFill>
                  <a:effectLst/>
                  <a:latin typeface="+mn-lt"/>
                  <a:ea typeface="Times New Roman" panose="02020603050405020304" pitchFamily="18" charset="0"/>
                </a:endParaRPr>
              </a:p>
              <a:p>
                <a:pPr marL="457200" marR="0" indent="9525" algn="just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Font typeface="Wingdings" panose="05000000000000000000" pitchFamily="2" charset="2"/>
                  <a:buChar char="Ø"/>
                </a:pPr>
                <a:r>
                  <a:rPr lang="en-GB" sz="2800" dirty="0" smtClean="0">
                    <a:solidFill>
                      <a:srgbClr val="0E0589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  </a:t>
                </a:r>
                <a:r>
                  <a:rPr lang="en-GB" sz="2800" dirty="0" err="1" smtClean="0">
                    <a:solidFill>
                      <a:srgbClr val="0E0589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Untuk</a:t>
                </a:r>
                <a:r>
                  <a:rPr lang="en-GB" sz="2800" dirty="0" smtClean="0">
                    <a:solidFill>
                      <a:srgbClr val="0E0589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GB" sz="2800" dirty="0" err="1">
                    <a:solidFill>
                      <a:srgbClr val="0E0589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serat</a:t>
                </a:r>
                <a:r>
                  <a:rPr lang="en-GB" sz="2800" dirty="0">
                    <a:solidFill>
                      <a:srgbClr val="0E0589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GB" sz="2800" dirty="0" err="1">
                    <a:solidFill>
                      <a:srgbClr val="0E0589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optik</a:t>
                </a:r>
                <a:r>
                  <a:rPr lang="en-GB" sz="2800" dirty="0">
                    <a:solidFill>
                      <a:srgbClr val="0E0589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GB" sz="2800" b="1" i="1" dirty="0">
                    <a:solidFill>
                      <a:srgbClr val="0E0589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graded index</a:t>
                </a:r>
                <a:r>
                  <a:rPr lang="en-GB" sz="2800" dirty="0">
                    <a:solidFill>
                      <a:srgbClr val="0E0589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GB" sz="2800" dirty="0" err="1">
                    <a:solidFill>
                      <a:srgbClr val="0E0589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jumlah</a:t>
                </a:r>
                <a:r>
                  <a:rPr lang="en-GB" sz="2800" dirty="0">
                    <a:solidFill>
                      <a:srgbClr val="0E0589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GB" sz="2800" i="1" dirty="0">
                    <a:solidFill>
                      <a:srgbClr val="0E0589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mode M</a:t>
                </a:r>
                <a:r>
                  <a:rPr lang="en-GB" sz="2800" dirty="0">
                    <a:solidFill>
                      <a:srgbClr val="0E0589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GB" sz="2800" dirty="0" err="1">
                    <a:solidFill>
                      <a:srgbClr val="0E0589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dinyatakan</a:t>
                </a:r>
                <a:r>
                  <a:rPr lang="en-GB" sz="2800" dirty="0">
                    <a:solidFill>
                      <a:srgbClr val="0E0589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GB" sz="2800" dirty="0" err="1">
                    <a:solidFill>
                      <a:srgbClr val="0E0589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dengan</a:t>
                </a:r>
                <a:r>
                  <a:rPr lang="en-GB" sz="2800" dirty="0">
                    <a:solidFill>
                      <a:srgbClr val="0E0589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GB" sz="2800" dirty="0" err="1" smtClean="0">
                    <a:solidFill>
                      <a:srgbClr val="0E0589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persamaan</a:t>
                </a:r>
                <a:r>
                  <a:rPr lang="en-GB" sz="2800" baseline="30000" dirty="0" smtClean="0">
                    <a:solidFill>
                      <a:srgbClr val="0E0589"/>
                    </a:solidFill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GB" sz="2800" dirty="0" smtClean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:</a:t>
                </a:r>
                <a:endParaRPr lang="en-US" sz="2800" dirty="0">
                  <a:solidFill>
                    <a:srgbClr val="19232E"/>
                  </a:solidFill>
                  <a:effectLst/>
                  <a:latin typeface="+mn-lt"/>
                  <a:ea typeface="Times New Roman" panose="02020603050405020304" pitchFamily="18" charset="0"/>
                </a:endParaRPr>
              </a:p>
              <a:p>
                <a:pPr marL="0" marR="0" algn="just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28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 </a:t>
                </a:r>
                <a:endParaRPr lang="en-US" sz="2800" dirty="0">
                  <a:solidFill>
                    <a:srgbClr val="19232E"/>
                  </a:solidFill>
                  <a:effectLst/>
                  <a:latin typeface="+mn-lt"/>
                  <a:ea typeface="Times New Roman" panose="02020603050405020304" pitchFamily="18" charset="0"/>
                </a:endParaRPr>
              </a:p>
              <a:p>
                <a:pPr indent="1201738">
                  <a:spcBef>
                    <a:spcPts val="0"/>
                  </a:spcBef>
                  <a:spcAft>
                    <a:spcPts val="0"/>
                  </a:spcAft>
                </a:pPr>
                <a14:m>
                  <m:oMath xmlns:m="http://schemas.openxmlformats.org/officeDocument/2006/math">
                    <m:r>
                      <a:rPr lang="en-GB" sz="2800" b="1" i="1">
                        <a:solidFill>
                          <a:srgbClr val="19232E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             </m:t>
                    </m:r>
                    <m:sSub>
                      <m:sSubPr>
                        <m:ctrlPr>
                          <a:rPr lang="en-US" sz="2800" b="1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GB" sz="2800" b="1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𝑴</m:t>
                        </m:r>
                      </m:e>
                      <m:sub>
                        <m:r>
                          <a:rPr lang="en-GB" sz="2800" b="1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𝒈</m:t>
                        </m:r>
                      </m:sub>
                    </m:sSub>
                    <m:r>
                      <a:rPr lang="en-GB" sz="2800" b="1" i="1">
                        <a:solidFill>
                          <a:srgbClr val="19232E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2800" b="1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2800" b="1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𝜶</m:t>
                        </m:r>
                      </m:num>
                      <m:den>
                        <m:r>
                          <a:rPr lang="en-GB" sz="2800" b="1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𝜶</m:t>
                        </m:r>
                        <m:r>
                          <a:rPr lang="en-GB" sz="2800" b="1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+</m:t>
                        </m:r>
                        <m:r>
                          <a:rPr lang="en-GB" sz="2800" b="1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𝟐</m:t>
                        </m:r>
                      </m:den>
                    </m:f>
                    <m:sSup>
                      <m:sSupPr>
                        <m:ctrlPr>
                          <a:rPr lang="en-US" sz="2800" b="1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en-US" sz="2800" b="1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𝜶</m:t>
                        </m:r>
                      </m:e>
                      <m:sup>
                        <m:r>
                          <a:rPr lang="en-US" sz="2800" b="1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𝟐</m:t>
                        </m:r>
                      </m:sup>
                    </m:sSup>
                    <m:sSup>
                      <m:sSupPr>
                        <m:ctrlPr>
                          <a:rPr lang="en-US" sz="2800" b="1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en-US" sz="2800" b="1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𝒌</m:t>
                        </m:r>
                      </m:e>
                      <m:sup>
                        <m:r>
                          <a:rPr lang="en-US" sz="2800" b="1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𝟐</m:t>
                        </m:r>
                      </m:sup>
                    </m:sSup>
                    <m:sSubSup>
                      <m:sSubSupPr>
                        <m:ctrlPr>
                          <a:rPr lang="en-US" sz="2800" b="1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sSubSupPr>
                      <m:e>
                        <m:r>
                          <a:rPr lang="en-US" sz="2800" b="1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𝒏</m:t>
                        </m:r>
                      </m:e>
                      <m:sub>
                        <m:r>
                          <a:rPr lang="en-US" sz="2800" b="1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𝟏</m:t>
                        </m:r>
                      </m:sub>
                      <m:sup>
                        <m:r>
                          <a:rPr lang="en-US" sz="2800" b="1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𝟐</m:t>
                        </m:r>
                      </m:sup>
                    </m:sSubSup>
                    <m:r>
                      <a:rPr lang="en-US" sz="2800" b="1" i="1">
                        <a:solidFill>
                          <a:srgbClr val="19232E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∆≈</m:t>
                    </m:r>
                    <m:f>
                      <m:fPr>
                        <m:ctrlPr>
                          <a:rPr lang="en-US" sz="2800" b="1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2800" b="1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𝜶</m:t>
                        </m:r>
                      </m:num>
                      <m:den>
                        <m:r>
                          <a:rPr lang="en-GB" sz="2800" b="1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𝜶</m:t>
                        </m:r>
                        <m:r>
                          <a:rPr lang="en-GB" sz="2800" b="1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+</m:t>
                        </m:r>
                        <m:r>
                          <a:rPr lang="en-GB" sz="2800" b="1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𝟐</m:t>
                        </m:r>
                      </m:den>
                    </m:f>
                    <m:f>
                      <m:fPr>
                        <m:ctrlPr>
                          <a:rPr lang="en-US" sz="2800" b="1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800" b="1" i="1">
                                <a:solidFill>
                                  <a:srgbClr val="19232E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</m:ctrlPr>
                          </m:sSupPr>
                          <m:e>
                            <m:r>
                              <a:rPr lang="en-US" sz="2800" b="1" i="1">
                                <a:solidFill>
                                  <a:srgbClr val="19232E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𝑽</m:t>
                            </m:r>
                          </m:e>
                          <m:sup>
                            <m:r>
                              <a:rPr lang="en-US" sz="2800" b="1" i="1">
                                <a:solidFill>
                                  <a:srgbClr val="19232E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</a:rPr>
                              <m:t>𝟐</m:t>
                            </m:r>
                          </m:sup>
                        </m:sSup>
                      </m:num>
                      <m:den>
                        <m:r>
                          <a:rPr lang="en-US" sz="2800" b="1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US" sz="28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                                                              </a:t>
                </a:r>
                <a:r>
                  <a:rPr lang="en-GB" sz="28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                             </a:t>
                </a:r>
                <a:endParaRPr lang="en-GB" sz="2800" dirty="0" smtClean="0">
                  <a:solidFill>
                    <a:srgbClr val="19232E"/>
                  </a:solidFill>
                  <a:effectLst/>
                  <a:latin typeface="+mn-lt"/>
                  <a:ea typeface="Times New Roman" panose="02020603050405020304" pitchFamily="18" charset="0"/>
                </a:endParaRPr>
              </a:p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28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 </a:t>
                </a:r>
                <a:endParaRPr lang="en-US" sz="2800" dirty="0">
                  <a:solidFill>
                    <a:srgbClr val="19232E"/>
                  </a:solidFill>
                  <a:effectLst/>
                  <a:latin typeface="+mn-lt"/>
                  <a:ea typeface="Times New Roman" panose="02020603050405020304" pitchFamily="18" charset="0"/>
                </a:endParaRPr>
              </a:p>
              <a:p>
                <a:pPr marL="457200" indent="-457200">
                  <a:buFont typeface="Wingdings" panose="05000000000000000000" pitchFamily="2" charset="2"/>
                  <a:buChar char="q"/>
                </a:pPr>
                <a:r>
                  <a:rPr lang="en-GB" sz="2800" dirty="0" err="1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Besarnya</a:t>
                </a:r>
                <a:r>
                  <a:rPr lang="en-GB" sz="28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800" i="1">
                        <a:solidFill>
                          <a:srgbClr val="19232E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2800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  <m:r>
                          <a:rPr lang="en-GB" sz="2800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𝜋</m:t>
                        </m:r>
                      </m:num>
                      <m:den>
                        <m:r>
                          <a:rPr lang="en-GB" sz="2800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𝜆</m:t>
                        </m:r>
                      </m:den>
                    </m:f>
                  </m:oMath>
                </a14:m>
                <a:r>
                  <a:rPr lang="en-GB" sz="28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, </a:t>
                </a:r>
                <a:r>
                  <a:rPr lang="en-GB" sz="2800" dirty="0" err="1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sedangkan</a:t>
                </a:r>
                <a:r>
                  <a:rPr lang="en-GB" sz="28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GB" sz="2800" dirty="0" err="1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besarnya</a:t>
                </a:r>
                <a:r>
                  <a:rPr lang="en-GB" sz="28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beda</a:t>
                </a:r>
                <a:r>
                  <a:rPr lang="en-US" sz="28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indeks</a:t>
                </a:r>
                <a:r>
                  <a:rPr lang="en-US" sz="28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bias </a:t>
                </a:r>
                <a:r>
                  <a:rPr lang="en-US" sz="2800" dirty="0" err="1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relatif</a:t>
                </a:r>
                <a:r>
                  <a:rPr lang="en-US" sz="28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rgbClr val="19232E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∆</m:t>
                    </m:r>
                  </m:oMath>
                </a14:m>
                <a:r>
                  <a:rPr lang="en-US" sz="28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dinyatakan</a:t>
                </a:r>
                <a:r>
                  <a:rPr lang="en-US" sz="28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pada</a:t>
                </a:r>
                <a:r>
                  <a:rPr lang="en-US" sz="28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persamaan</a:t>
                </a:r>
                <a:r>
                  <a:rPr lang="en-US" sz="28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3.5.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rgbClr val="19232E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𝛼</m:t>
                    </m:r>
                  </m:oMath>
                </a14:m>
                <a:r>
                  <a:rPr lang="en-US" sz="28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menunjukkan</a:t>
                </a:r>
                <a:r>
                  <a:rPr lang="en-US" sz="28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2800" i="1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profile</a:t>
                </a:r>
                <a:r>
                  <a:rPr lang="en-US" sz="28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indeks</a:t>
                </a:r>
                <a:r>
                  <a:rPr lang="en-US" sz="28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bias</a:t>
                </a:r>
                <a:endParaRPr lang="en-US" sz="2800" dirty="0">
                  <a:solidFill>
                    <a:srgbClr val="19232E"/>
                  </a:solidFill>
                  <a:latin typeface="+mn-lt"/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3201" y="2354033"/>
                <a:ext cx="20237824" cy="8283421"/>
              </a:xfrm>
              <a:prstGeom prst="rect">
                <a:avLst/>
              </a:prstGeom>
              <a:blipFill rotWithShape="0">
                <a:blip r:embed="rId2"/>
                <a:stretch>
                  <a:fillRect l="-512" b="-1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7963752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F79DE766-0992-4A05-B7B0-D05E1CE8FB69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433253" y="704850"/>
            <a:ext cx="18350547" cy="70788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4000" b="1" dirty="0" smtClean="0">
                <a:solidFill>
                  <a:srgbClr val="19232E"/>
                </a:solidFill>
              </a:rPr>
              <a:t>2. </a:t>
            </a:r>
            <a:r>
              <a:rPr lang="en-GB" sz="4000" b="1" dirty="0" err="1" smtClean="0">
                <a:solidFill>
                  <a:srgbClr val="19232E"/>
                </a:solidFill>
              </a:rPr>
              <a:t>Jenis</a:t>
            </a:r>
            <a:r>
              <a:rPr lang="en-GB" sz="4000" b="1" dirty="0" smtClean="0">
                <a:solidFill>
                  <a:srgbClr val="19232E"/>
                </a:solidFill>
              </a:rPr>
              <a:t> </a:t>
            </a:r>
            <a:r>
              <a:rPr lang="en-GB" sz="4000" b="1" dirty="0" err="1" smtClean="0">
                <a:solidFill>
                  <a:srgbClr val="19232E"/>
                </a:solidFill>
              </a:rPr>
              <a:t>Serat</a:t>
            </a:r>
            <a:r>
              <a:rPr lang="en-GB" sz="4000" b="1" dirty="0" smtClean="0">
                <a:solidFill>
                  <a:srgbClr val="19232E"/>
                </a:solidFill>
              </a:rPr>
              <a:t> </a:t>
            </a:r>
            <a:r>
              <a:rPr lang="en-GB" sz="4000" b="1" dirty="0" err="1" smtClean="0">
                <a:solidFill>
                  <a:srgbClr val="19232E"/>
                </a:solidFill>
              </a:rPr>
              <a:t>Optik</a:t>
            </a:r>
            <a:r>
              <a:rPr lang="en-GB" sz="4000" b="1" dirty="0" smtClean="0">
                <a:solidFill>
                  <a:srgbClr val="19232E"/>
                </a:solidFill>
              </a:rPr>
              <a:t> </a:t>
            </a:r>
            <a:r>
              <a:rPr lang="en-GB" sz="4000" b="1" dirty="0" err="1" smtClean="0">
                <a:solidFill>
                  <a:srgbClr val="19232E"/>
                </a:solidFill>
              </a:rPr>
              <a:t>Berdasarkan</a:t>
            </a:r>
            <a:r>
              <a:rPr lang="en-GB" sz="4000" b="1" dirty="0" smtClean="0">
                <a:solidFill>
                  <a:srgbClr val="19232E"/>
                </a:solidFill>
              </a:rPr>
              <a:t> </a:t>
            </a:r>
            <a:r>
              <a:rPr lang="en-GB" sz="4000" b="1" i="1" dirty="0">
                <a:solidFill>
                  <a:srgbClr val="19232E"/>
                </a:solidFill>
              </a:rPr>
              <a:t>Mode </a:t>
            </a:r>
            <a:r>
              <a:rPr lang="en-GB" sz="4000" b="1" dirty="0" err="1">
                <a:solidFill>
                  <a:srgbClr val="19232E"/>
                </a:solidFill>
              </a:rPr>
              <a:t>Penjalaran</a:t>
            </a:r>
            <a:r>
              <a:rPr lang="en-GB" sz="4000" b="1" dirty="0">
                <a:solidFill>
                  <a:srgbClr val="19232E"/>
                </a:solidFill>
              </a:rPr>
              <a:t> </a:t>
            </a:r>
            <a:r>
              <a:rPr lang="en-GB" sz="4000" b="1" dirty="0" err="1" smtClean="0">
                <a:solidFill>
                  <a:srgbClr val="19232E"/>
                </a:solidFill>
              </a:rPr>
              <a:t>Cahaya</a:t>
            </a:r>
            <a:r>
              <a:rPr lang="en-GB" sz="4000" b="1" dirty="0" smtClean="0">
                <a:solidFill>
                  <a:srgbClr val="19232E"/>
                </a:solidFill>
              </a:rPr>
              <a:t> : </a:t>
            </a:r>
            <a:r>
              <a:rPr lang="en-GB" sz="4000" b="1" dirty="0" err="1" smtClean="0">
                <a:solidFill>
                  <a:srgbClr val="0E0589"/>
                </a:solidFill>
              </a:rPr>
              <a:t>lanjutan</a:t>
            </a:r>
            <a:r>
              <a:rPr lang="en-GB" sz="4000" b="1" dirty="0" smtClean="0">
                <a:solidFill>
                  <a:srgbClr val="0E0589"/>
                </a:solidFill>
              </a:rPr>
              <a:t> (3)</a:t>
            </a:r>
            <a:endParaRPr lang="en-US" sz="4000" b="1" dirty="0" smtClean="0">
              <a:solidFill>
                <a:srgbClr val="0E0589"/>
              </a:solidFill>
              <a:latin typeface="Lato Heading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 bwMode="auto">
          <a:xfrm>
            <a:off x="7126436" y="12979259"/>
            <a:ext cx="13419138" cy="958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17490" tIns="108745" rIns="217490" bIns="108745">
            <a:spAutoFit/>
          </a:bodyPr>
          <a:lstStyle>
            <a:lvl1pPr defTabSz="1087438">
              <a:defRPr sz="3600">
                <a:solidFill>
                  <a:schemeClr val="tx1"/>
                </a:solidFill>
                <a:latin typeface="Lato Light"/>
              </a:defRPr>
            </a:lvl1pPr>
            <a:lvl2pPr marL="1087438" defTabSz="1087438">
              <a:defRPr sz="3600">
                <a:solidFill>
                  <a:schemeClr val="tx1"/>
                </a:solidFill>
                <a:latin typeface="Lato Light"/>
              </a:defRPr>
            </a:lvl2pPr>
            <a:lvl3pPr marL="2174875" defTabSz="1087438">
              <a:defRPr sz="3600">
                <a:solidFill>
                  <a:schemeClr val="tx1"/>
                </a:solidFill>
                <a:latin typeface="Lato Light"/>
              </a:defRPr>
            </a:lvl3pPr>
            <a:lvl4pPr marL="3262313" defTabSz="1087438">
              <a:defRPr sz="3600">
                <a:solidFill>
                  <a:schemeClr val="tx1"/>
                </a:solidFill>
                <a:latin typeface="Lato Light"/>
              </a:defRPr>
            </a:lvl4pPr>
            <a:lvl5pPr marL="4349750" defTabSz="1087438">
              <a:defRPr sz="3600">
                <a:solidFill>
                  <a:schemeClr val="tx1"/>
                </a:solidFill>
                <a:latin typeface="Lato Light"/>
              </a:defRPr>
            </a:lvl5pPr>
            <a:lvl6pPr marL="48069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52641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57213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61785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lvl="0" algn="r"/>
            <a:r>
              <a:rPr lang="en-US" altLang="id-ID" sz="2000" dirty="0" err="1">
                <a:solidFill>
                  <a:schemeClr val="tx2"/>
                </a:solidFill>
                <a:ea typeface="Lato Light"/>
                <a:cs typeface="Lato Light"/>
              </a:rPr>
              <a:t>Sumber</a:t>
            </a:r>
            <a:r>
              <a:rPr lang="en-US" altLang="id-ID" sz="2000" dirty="0">
                <a:solidFill>
                  <a:schemeClr val="tx2"/>
                </a:solidFill>
                <a:ea typeface="Lato Light"/>
                <a:cs typeface="Lato Light"/>
              </a:rPr>
              <a:t> </a:t>
            </a:r>
            <a:r>
              <a:rPr lang="en-US" altLang="id-ID" sz="2000" dirty="0" err="1" smtClean="0">
                <a:solidFill>
                  <a:schemeClr val="tx2"/>
                </a:solidFill>
                <a:ea typeface="Lato Light"/>
                <a:cs typeface="Lato Light"/>
              </a:rPr>
              <a:t>Referensi</a:t>
            </a:r>
            <a:r>
              <a:rPr lang="en-US" altLang="id-ID" sz="2000" dirty="0" smtClean="0">
                <a:solidFill>
                  <a:schemeClr val="tx2"/>
                </a:solidFill>
                <a:ea typeface="Lato Light"/>
                <a:cs typeface="Lato Light"/>
              </a:rPr>
              <a:t> :</a:t>
            </a:r>
            <a:r>
              <a:rPr lang="en-US" altLang="id-ID" sz="2000" dirty="0"/>
              <a:t> </a:t>
            </a:r>
            <a:r>
              <a:rPr lang="en-US" sz="2000" dirty="0" smtClean="0">
                <a:solidFill>
                  <a:srgbClr val="FF0000"/>
                </a:solidFill>
              </a:rPr>
              <a:t>Gerd,Keiser</a:t>
            </a:r>
            <a:r>
              <a:rPr lang="en-US" sz="2000" dirty="0">
                <a:solidFill>
                  <a:srgbClr val="FF0000"/>
                </a:solidFill>
              </a:rPr>
              <a:t>.,2010, </a:t>
            </a:r>
            <a:r>
              <a:rPr lang="en-US" sz="2000" i="1" dirty="0">
                <a:solidFill>
                  <a:srgbClr val="FF0000"/>
                </a:solidFill>
              </a:rPr>
              <a:t>Optical </a:t>
            </a:r>
            <a:r>
              <a:rPr lang="en-US" sz="2000" i="1" dirty="0" err="1">
                <a:solidFill>
                  <a:srgbClr val="FF0000"/>
                </a:solidFill>
              </a:rPr>
              <a:t>Serat</a:t>
            </a:r>
            <a:r>
              <a:rPr lang="en-US" sz="2000" i="1" dirty="0">
                <a:solidFill>
                  <a:srgbClr val="FF0000"/>
                </a:solidFill>
              </a:rPr>
              <a:t> Communications</a:t>
            </a:r>
            <a:r>
              <a:rPr lang="en-US" sz="2000" dirty="0">
                <a:solidFill>
                  <a:srgbClr val="FF0000"/>
                </a:solidFill>
              </a:rPr>
              <a:t>, 4</a:t>
            </a:r>
            <a:r>
              <a:rPr lang="en-US" sz="2000" baseline="30000" dirty="0">
                <a:solidFill>
                  <a:srgbClr val="FF0000"/>
                </a:solidFill>
              </a:rPr>
              <a:t>th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edition,McGraw</a:t>
            </a:r>
            <a:r>
              <a:rPr lang="en-US" sz="2000" dirty="0">
                <a:solidFill>
                  <a:srgbClr val="FF0000"/>
                </a:solidFill>
              </a:rPr>
              <a:t> Hill, International Edition</a:t>
            </a:r>
          </a:p>
          <a:p>
            <a:pPr algn="r"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GB" sz="2000" dirty="0" smtClean="0">
                <a:solidFill>
                  <a:srgbClr val="FF0000"/>
                </a:solidFill>
              </a:rPr>
              <a:t>                             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2743201" y="2354033"/>
                <a:ext cx="20237824" cy="6433043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r>
                  <a:rPr lang="en-GB" sz="2800" b="1" dirty="0" smtClean="0">
                    <a:solidFill>
                      <a:srgbClr val="19232E"/>
                    </a:solidFill>
                  </a:rPr>
                  <a:t>Contoh </a:t>
                </a:r>
                <a:r>
                  <a:rPr lang="en-GB" sz="2800" b="1" dirty="0" err="1" smtClean="0">
                    <a:solidFill>
                      <a:srgbClr val="19232E"/>
                    </a:solidFill>
                  </a:rPr>
                  <a:t>Soal</a:t>
                </a:r>
                <a:r>
                  <a:rPr lang="en-GB" sz="2800" b="1" dirty="0" smtClean="0">
                    <a:solidFill>
                      <a:srgbClr val="19232E"/>
                    </a:solidFill>
                  </a:rPr>
                  <a:t> </a:t>
                </a:r>
                <a:r>
                  <a:rPr lang="en-GB" sz="2800" dirty="0" smtClean="0">
                    <a:solidFill>
                      <a:srgbClr val="19232E"/>
                    </a:solidFill>
                  </a:rPr>
                  <a:t>: </a:t>
                </a:r>
              </a:p>
              <a:p>
                <a:endParaRPr lang="en-GB" sz="2800" dirty="0">
                  <a:solidFill>
                    <a:srgbClr val="19232E"/>
                  </a:solidFill>
                </a:endParaRPr>
              </a:p>
              <a:p>
                <a:pPr algn="just"/>
                <a:r>
                  <a:rPr lang="en-GB" sz="2800" dirty="0" err="1" smtClean="0">
                    <a:solidFill>
                      <a:srgbClr val="19232E"/>
                    </a:solidFill>
                  </a:rPr>
                  <a:t>Sebuah</a:t>
                </a:r>
                <a:r>
                  <a:rPr lang="en-GB" sz="2800" dirty="0" smtClean="0">
                    <a:solidFill>
                      <a:srgbClr val="19232E"/>
                    </a:solidFill>
                  </a:rPr>
                  <a:t> </a:t>
                </a:r>
                <a:r>
                  <a:rPr lang="en-GB" sz="2800" dirty="0" err="1">
                    <a:solidFill>
                      <a:srgbClr val="19232E"/>
                    </a:solidFill>
                  </a:rPr>
                  <a:t>serat</a:t>
                </a:r>
                <a:r>
                  <a:rPr lang="en-GB" sz="2800" dirty="0">
                    <a:solidFill>
                      <a:srgbClr val="19232E"/>
                    </a:solidFill>
                  </a:rPr>
                  <a:t> </a:t>
                </a:r>
                <a:r>
                  <a:rPr lang="en-GB" sz="2800" dirty="0" err="1">
                    <a:solidFill>
                      <a:srgbClr val="19232E"/>
                    </a:solidFill>
                  </a:rPr>
                  <a:t>optik</a:t>
                </a:r>
                <a:r>
                  <a:rPr lang="en-GB" sz="2800" dirty="0">
                    <a:solidFill>
                      <a:srgbClr val="19232E"/>
                    </a:solidFill>
                  </a:rPr>
                  <a:t> </a:t>
                </a:r>
                <a:r>
                  <a:rPr lang="en-US" sz="2800" i="1" dirty="0">
                    <a:solidFill>
                      <a:srgbClr val="19232E"/>
                    </a:solidFill>
                  </a:rPr>
                  <a:t>step index </a:t>
                </a:r>
                <a:r>
                  <a:rPr lang="en-GB" sz="2800" dirty="0">
                    <a:solidFill>
                      <a:srgbClr val="19232E"/>
                    </a:solidFill>
                  </a:rPr>
                  <a:t> </a:t>
                </a:r>
                <a:r>
                  <a:rPr lang="en-GB" sz="2800" dirty="0" err="1">
                    <a:solidFill>
                      <a:srgbClr val="19232E"/>
                    </a:solidFill>
                  </a:rPr>
                  <a:t>memiliki</a:t>
                </a:r>
                <a:r>
                  <a:rPr lang="en-GB" sz="2800" dirty="0">
                    <a:solidFill>
                      <a:srgbClr val="19232E"/>
                    </a:solidFill>
                  </a:rPr>
                  <a:t> </a:t>
                </a:r>
                <a:r>
                  <a:rPr lang="en-GB" sz="2800" dirty="0" err="1">
                    <a:solidFill>
                      <a:srgbClr val="19232E"/>
                    </a:solidFill>
                  </a:rPr>
                  <a:t>indeks</a:t>
                </a:r>
                <a:r>
                  <a:rPr lang="en-GB" sz="2800" dirty="0">
                    <a:solidFill>
                      <a:srgbClr val="19232E"/>
                    </a:solidFill>
                  </a:rPr>
                  <a:t> bias inti ( </a:t>
                </a:r>
                <a:r>
                  <a:rPr lang="en-GB" sz="2800" i="1" dirty="0">
                    <a:solidFill>
                      <a:srgbClr val="19232E"/>
                    </a:solidFill>
                  </a:rPr>
                  <a:t>core</a:t>
                </a:r>
                <a:r>
                  <a:rPr lang="en-GB" sz="2800" dirty="0">
                    <a:solidFill>
                      <a:srgbClr val="19232E"/>
                    </a:solidFill>
                  </a:rPr>
                  <a:t> ) </a:t>
                </a:r>
                <a:r>
                  <a:rPr lang="en-GB" sz="2800" dirty="0" err="1">
                    <a:solidFill>
                      <a:srgbClr val="19232E"/>
                    </a:solidFill>
                  </a:rPr>
                  <a:t>sebesar</a:t>
                </a:r>
                <a:r>
                  <a:rPr lang="en-GB" sz="2800" dirty="0">
                    <a:solidFill>
                      <a:srgbClr val="19232E"/>
                    </a:solidFill>
                  </a:rPr>
                  <a:t> 1,4</a:t>
                </a:r>
                <a:r>
                  <a:rPr lang="id-ID" sz="2800" dirty="0">
                    <a:solidFill>
                      <a:srgbClr val="19232E"/>
                    </a:solidFill>
                  </a:rPr>
                  <a:t>6</a:t>
                </a:r>
                <a:r>
                  <a:rPr lang="en-GB" sz="2800" dirty="0">
                    <a:solidFill>
                      <a:srgbClr val="19232E"/>
                    </a:solidFill>
                  </a:rPr>
                  <a:t> </a:t>
                </a:r>
                <a:r>
                  <a:rPr lang="en-GB" sz="2800" dirty="0" err="1">
                    <a:solidFill>
                      <a:srgbClr val="19232E"/>
                    </a:solidFill>
                  </a:rPr>
                  <a:t>dan</a:t>
                </a:r>
                <a:r>
                  <a:rPr lang="en-GB" sz="2800" dirty="0">
                    <a:solidFill>
                      <a:srgbClr val="19232E"/>
                    </a:solidFill>
                  </a:rPr>
                  <a:t> </a:t>
                </a:r>
                <a:r>
                  <a:rPr lang="en-GB" sz="2800" dirty="0" err="1">
                    <a:solidFill>
                      <a:srgbClr val="19232E"/>
                    </a:solidFill>
                  </a:rPr>
                  <a:t>indeks</a:t>
                </a:r>
                <a:r>
                  <a:rPr lang="en-GB" sz="2800" dirty="0">
                    <a:solidFill>
                      <a:srgbClr val="19232E"/>
                    </a:solidFill>
                  </a:rPr>
                  <a:t> bias </a:t>
                </a:r>
                <a:r>
                  <a:rPr lang="en-GB" sz="2800" i="1" dirty="0">
                    <a:solidFill>
                      <a:srgbClr val="19232E"/>
                    </a:solidFill>
                  </a:rPr>
                  <a:t>cladding</a:t>
                </a:r>
                <a:r>
                  <a:rPr lang="en-GB" sz="2800" dirty="0">
                    <a:solidFill>
                      <a:srgbClr val="19232E"/>
                    </a:solidFill>
                  </a:rPr>
                  <a:t> </a:t>
                </a:r>
                <a:r>
                  <a:rPr lang="en-GB" sz="2800" dirty="0" err="1">
                    <a:solidFill>
                      <a:srgbClr val="19232E"/>
                    </a:solidFill>
                  </a:rPr>
                  <a:t>sebesar</a:t>
                </a:r>
                <a:r>
                  <a:rPr lang="en-GB" sz="2800" dirty="0">
                    <a:solidFill>
                      <a:srgbClr val="19232E"/>
                    </a:solidFill>
                  </a:rPr>
                  <a:t> 1,4</a:t>
                </a:r>
                <a:r>
                  <a:rPr lang="id-ID" sz="2800" dirty="0">
                    <a:solidFill>
                      <a:srgbClr val="19232E"/>
                    </a:solidFill>
                  </a:rPr>
                  <a:t>2</a:t>
                </a:r>
                <a:r>
                  <a:rPr lang="en-GB" sz="2800" dirty="0">
                    <a:solidFill>
                      <a:srgbClr val="19232E"/>
                    </a:solidFill>
                  </a:rPr>
                  <a:t>. </a:t>
                </a:r>
                <a:r>
                  <a:rPr lang="id-ID" sz="2800" dirty="0">
                    <a:solidFill>
                      <a:srgbClr val="19232E"/>
                    </a:solidFill>
                  </a:rPr>
                  <a:t>P</a:t>
                </a:r>
                <a:r>
                  <a:rPr lang="en-GB" sz="2800" dirty="0" err="1">
                    <a:solidFill>
                      <a:srgbClr val="19232E"/>
                    </a:solidFill>
                  </a:rPr>
                  <a:t>anjang</a:t>
                </a:r>
                <a:r>
                  <a:rPr lang="en-GB" sz="2800" dirty="0">
                    <a:solidFill>
                      <a:srgbClr val="19232E"/>
                    </a:solidFill>
                  </a:rPr>
                  <a:t> </a:t>
                </a:r>
                <a:r>
                  <a:rPr lang="en-GB" sz="2800" dirty="0" err="1">
                    <a:solidFill>
                      <a:srgbClr val="19232E"/>
                    </a:solidFill>
                  </a:rPr>
                  <a:t>gelombang</a:t>
                </a:r>
                <a:r>
                  <a:rPr lang="id-ID" sz="2800" dirty="0">
                    <a:solidFill>
                      <a:srgbClr val="19232E"/>
                    </a:solidFill>
                  </a:rPr>
                  <a:t> dari serat optik tersebut</a:t>
                </a:r>
                <a:r>
                  <a:rPr lang="en-GB" sz="2800" dirty="0">
                    <a:solidFill>
                      <a:srgbClr val="19232E"/>
                    </a:solidFill>
                  </a:rPr>
                  <a:t> </a:t>
                </a:r>
                <a:r>
                  <a:rPr lang="en-GB" sz="2800" dirty="0" err="1">
                    <a:solidFill>
                      <a:srgbClr val="19232E"/>
                    </a:solidFill>
                  </a:rPr>
                  <a:t>sebesar</a:t>
                </a:r>
                <a:r>
                  <a:rPr lang="en-GB" sz="2800" dirty="0">
                    <a:solidFill>
                      <a:srgbClr val="19232E"/>
                    </a:solidFill>
                  </a:rPr>
                  <a:t> 1550 nm. J</a:t>
                </a:r>
                <a:r>
                  <a:rPr lang="id-ID" sz="2800" dirty="0">
                    <a:solidFill>
                      <a:srgbClr val="19232E"/>
                    </a:solidFill>
                  </a:rPr>
                  <a:t>ari-jari inti sebesar 8µm. </a:t>
                </a:r>
                <a:r>
                  <a:rPr lang="en-GB" sz="2800" dirty="0" err="1">
                    <a:solidFill>
                      <a:srgbClr val="19232E"/>
                    </a:solidFill>
                  </a:rPr>
                  <a:t>Berapakah</a:t>
                </a:r>
                <a:r>
                  <a:rPr lang="en-GB" sz="2800" dirty="0">
                    <a:solidFill>
                      <a:srgbClr val="19232E"/>
                    </a:solidFill>
                  </a:rPr>
                  <a:t> </a:t>
                </a:r>
                <a:r>
                  <a:rPr lang="en-US" sz="2800" dirty="0" err="1">
                    <a:solidFill>
                      <a:srgbClr val="19232E"/>
                    </a:solidFill>
                  </a:rPr>
                  <a:t>banyaknya</a:t>
                </a:r>
                <a:r>
                  <a:rPr lang="en-US" sz="2800" dirty="0">
                    <a:solidFill>
                      <a:srgbClr val="19232E"/>
                    </a:solidFill>
                  </a:rPr>
                  <a:t> </a:t>
                </a:r>
                <a:r>
                  <a:rPr lang="en-US" sz="2800" i="1" dirty="0">
                    <a:solidFill>
                      <a:srgbClr val="19232E"/>
                    </a:solidFill>
                  </a:rPr>
                  <a:t>mode</a:t>
                </a:r>
                <a:r>
                  <a:rPr lang="en-US" sz="2800" dirty="0">
                    <a:solidFill>
                      <a:srgbClr val="19232E"/>
                    </a:solidFill>
                  </a:rPr>
                  <a:t> V </a:t>
                </a:r>
                <a:r>
                  <a:rPr lang="en-GB" sz="2800" dirty="0" err="1">
                    <a:solidFill>
                      <a:srgbClr val="19232E"/>
                    </a:solidFill>
                  </a:rPr>
                  <a:t>dari</a:t>
                </a:r>
                <a:r>
                  <a:rPr lang="en-GB" sz="2800" dirty="0">
                    <a:solidFill>
                      <a:srgbClr val="19232E"/>
                    </a:solidFill>
                  </a:rPr>
                  <a:t> </a:t>
                </a:r>
                <a:r>
                  <a:rPr lang="en-GB" sz="2800" dirty="0" err="1">
                    <a:solidFill>
                      <a:srgbClr val="19232E"/>
                    </a:solidFill>
                  </a:rPr>
                  <a:t>serat</a:t>
                </a:r>
                <a:r>
                  <a:rPr lang="en-GB" sz="2800" dirty="0">
                    <a:solidFill>
                      <a:srgbClr val="19232E"/>
                    </a:solidFill>
                  </a:rPr>
                  <a:t> </a:t>
                </a:r>
                <a:r>
                  <a:rPr lang="en-GB" sz="2800" dirty="0" err="1">
                    <a:solidFill>
                      <a:srgbClr val="19232E"/>
                    </a:solidFill>
                  </a:rPr>
                  <a:t>optik</a:t>
                </a:r>
                <a:r>
                  <a:rPr lang="en-GB" sz="2800" dirty="0">
                    <a:solidFill>
                      <a:srgbClr val="19232E"/>
                    </a:solidFill>
                  </a:rPr>
                  <a:t> </a:t>
                </a:r>
                <a:r>
                  <a:rPr lang="en-GB" sz="2800" dirty="0" err="1">
                    <a:solidFill>
                      <a:srgbClr val="19232E"/>
                    </a:solidFill>
                  </a:rPr>
                  <a:t>tersebut</a:t>
                </a:r>
                <a:r>
                  <a:rPr lang="en-GB" sz="2800" dirty="0">
                    <a:solidFill>
                      <a:srgbClr val="19232E"/>
                    </a:solidFill>
                  </a:rPr>
                  <a:t>. </a:t>
                </a:r>
                <a:endParaRPr lang="en-US" sz="2800" dirty="0">
                  <a:solidFill>
                    <a:srgbClr val="19232E"/>
                  </a:solidFill>
                </a:endParaRPr>
              </a:p>
              <a:p>
                <a:pPr algn="just"/>
                <a:r>
                  <a:rPr lang="id-ID" sz="2800" dirty="0">
                    <a:solidFill>
                      <a:srgbClr val="19232E"/>
                    </a:solidFill>
                  </a:rPr>
                  <a:t> </a:t>
                </a:r>
                <a:endParaRPr lang="en-US" sz="2800" dirty="0">
                  <a:solidFill>
                    <a:srgbClr val="19232E"/>
                  </a:solidFill>
                </a:endParaRPr>
              </a:p>
              <a:p>
                <a:r>
                  <a:rPr lang="en-GB" sz="2800" b="1" u="sng" dirty="0" err="1">
                    <a:solidFill>
                      <a:srgbClr val="19232E"/>
                    </a:solidFill>
                  </a:rPr>
                  <a:t>Jawab</a:t>
                </a:r>
                <a:r>
                  <a:rPr lang="en-GB" sz="2800" b="1" u="sng" dirty="0">
                    <a:solidFill>
                      <a:srgbClr val="19232E"/>
                    </a:solidFill>
                  </a:rPr>
                  <a:t> :</a:t>
                </a:r>
                <a:endParaRPr lang="en-US" sz="2800" dirty="0">
                  <a:solidFill>
                    <a:srgbClr val="19232E"/>
                  </a:solidFill>
                </a:endParaRPr>
              </a:p>
              <a:p>
                <a:r>
                  <a:rPr lang="id-ID" sz="2800" b="1" dirty="0">
                    <a:solidFill>
                      <a:srgbClr val="19232E"/>
                    </a:solidFill>
                  </a:rPr>
                  <a:t> </a:t>
                </a:r>
                <a:endParaRPr lang="en-US" sz="2800" dirty="0">
                  <a:solidFill>
                    <a:srgbClr val="19232E"/>
                  </a:solidFill>
                </a:endParaRPr>
              </a:p>
              <a:p>
                <a:r>
                  <a:rPr lang="en-GB" sz="2800" dirty="0" err="1">
                    <a:solidFill>
                      <a:srgbClr val="19232E"/>
                    </a:solidFill>
                  </a:rPr>
                  <a:t>Sesuai</a:t>
                </a:r>
                <a:r>
                  <a:rPr lang="en-GB" sz="2800" dirty="0">
                    <a:solidFill>
                      <a:srgbClr val="19232E"/>
                    </a:solidFill>
                  </a:rPr>
                  <a:t> </a:t>
                </a:r>
                <a:r>
                  <a:rPr lang="en-GB" sz="2800" dirty="0" err="1">
                    <a:solidFill>
                      <a:srgbClr val="19232E"/>
                    </a:solidFill>
                  </a:rPr>
                  <a:t>dengan</a:t>
                </a:r>
                <a:r>
                  <a:rPr lang="en-GB" sz="2800" dirty="0">
                    <a:solidFill>
                      <a:srgbClr val="19232E"/>
                    </a:solidFill>
                  </a:rPr>
                  <a:t> </a:t>
                </a:r>
                <a:r>
                  <a:rPr lang="en-GB" sz="2800" dirty="0" err="1" smtClean="0">
                    <a:solidFill>
                      <a:srgbClr val="19232E"/>
                    </a:solidFill>
                  </a:rPr>
                  <a:t>persamaan</a:t>
                </a:r>
                <a:r>
                  <a:rPr lang="en-GB" sz="2800" dirty="0" smtClean="0">
                    <a:solidFill>
                      <a:srgbClr val="19232E"/>
                    </a:solidFill>
                  </a:rPr>
                  <a:t>, </a:t>
                </a:r>
                <a:r>
                  <a:rPr lang="en-GB" sz="2800" dirty="0" err="1" smtClean="0">
                    <a:solidFill>
                      <a:srgbClr val="19232E"/>
                    </a:solidFill>
                  </a:rPr>
                  <a:t>maka</a:t>
                </a:r>
                <a:r>
                  <a:rPr lang="en-GB" sz="2800" dirty="0" smtClean="0">
                    <a:solidFill>
                      <a:srgbClr val="19232E"/>
                    </a:solidFill>
                  </a:rPr>
                  <a:t> </a:t>
                </a:r>
                <a:r>
                  <a:rPr lang="en-US" sz="2800" dirty="0" err="1">
                    <a:solidFill>
                      <a:srgbClr val="19232E"/>
                    </a:solidFill>
                  </a:rPr>
                  <a:t>banyaknya</a:t>
                </a:r>
                <a:r>
                  <a:rPr lang="en-US" sz="2800" dirty="0">
                    <a:solidFill>
                      <a:srgbClr val="19232E"/>
                    </a:solidFill>
                  </a:rPr>
                  <a:t> mode</a:t>
                </a:r>
                <a:r>
                  <a:rPr lang="id-ID" sz="2800" dirty="0">
                    <a:solidFill>
                      <a:srgbClr val="19232E"/>
                    </a:solidFill>
                  </a:rPr>
                  <a:t> serat optik singlemode tersebut </a:t>
                </a:r>
                <a:r>
                  <a:rPr lang="en-GB" sz="2800" dirty="0">
                    <a:solidFill>
                      <a:srgbClr val="19232E"/>
                    </a:solidFill>
                  </a:rPr>
                  <a:t> </a:t>
                </a:r>
                <a:r>
                  <a:rPr lang="en-GB" sz="2800" dirty="0" err="1">
                    <a:solidFill>
                      <a:srgbClr val="19232E"/>
                    </a:solidFill>
                  </a:rPr>
                  <a:t>adalah</a:t>
                </a:r>
                <a:r>
                  <a:rPr lang="en-GB" sz="2800" dirty="0">
                    <a:solidFill>
                      <a:srgbClr val="19232E"/>
                    </a:solidFill>
                  </a:rPr>
                  <a:t> </a:t>
                </a:r>
                <a:r>
                  <a:rPr lang="en-GB" sz="2800" dirty="0" err="1">
                    <a:solidFill>
                      <a:srgbClr val="19232E"/>
                    </a:solidFill>
                  </a:rPr>
                  <a:t>sebagai</a:t>
                </a:r>
                <a:r>
                  <a:rPr lang="en-GB" sz="2800" dirty="0">
                    <a:solidFill>
                      <a:srgbClr val="19232E"/>
                    </a:solidFill>
                  </a:rPr>
                  <a:t> </a:t>
                </a:r>
                <a:r>
                  <a:rPr lang="en-GB" sz="2800" dirty="0" err="1">
                    <a:solidFill>
                      <a:srgbClr val="19232E"/>
                    </a:solidFill>
                  </a:rPr>
                  <a:t>berikut</a:t>
                </a:r>
                <a:r>
                  <a:rPr lang="en-GB" sz="2800" dirty="0">
                    <a:solidFill>
                      <a:srgbClr val="19232E"/>
                    </a:solidFill>
                  </a:rPr>
                  <a:t> </a:t>
                </a:r>
                <a:r>
                  <a:rPr lang="en-GB" sz="2800" dirty="0" smtClean="0">
                    <a:solidFill>
                      <a:srgbClr val="19232E"/>
                    </a:solidFill>
                  </a:rPr>
                  <a:t>:</a:t>
                </a:r>
              </a:p>
              <a:p>
                <a:endParaRPr lang="en-US" sz="2800" dirty="0">
                  <a:solidFill>
                    <a:srgbClr val="19232E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19232E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GB" sz="2800" i="1">
                          <a:solidFill>
                            <a:srgbClr val="19232E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i="1">
                              <a:solidFill>
                                <a:srgbClr val="19232E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solidFill>
                                <a:srgbClr val="19232E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800" i="1">
                              <a:solidFill>
                                <a:srgbClr val="19232E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en-GB" sz="2800" i="1">
                              <a:solidFill>
                                <a:srgbClr val="19232E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r>
                            <a:rPr lang="en-GB" sz="2800" i="1">
                              <a:solidFill>
                                <a:srgbClr val="19232E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</m:den>
                      </m:f>
                      <m:rad>
                        <m:radPr>
                          <m:degHide m:val="on"/>
                          <m:ctrlPr>
                            <a:rPr lang="en-US" sz="2800" i="1">
                              <a:solidFill>
                                <a:srgbClr val="19232E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bSup>
                            <m:sSubSupPr>
                              <m:ctrlPr>
                                <a:rPr lang="en-US" sz="2800" i="1">
                                  <a:solidFill>
                                    <a:srgbClr val="19232E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800" i="1">
                                  <a:solidFill>
                                    <a:srgbClr val="19232E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sz="2800" i="1">
                                  <a:solidFill>
                                    <a:srgbClr val="19232E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sz="2800" i="1">
                                  <a:solidFill>
                                    <a:srgbClr val="19232E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sz="2800" i="1">
                              <a:solidFill>
                                <a:srgbClr val="19232E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US" sz="2800" i="1">
                                  <a:solidFill>
                                    <a:srgbClr val="19232E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800" i="1">
                                  <a:solidFill>
                                    <a:srgbClr val="19232E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sz="2800" i="1">
                                  <a:solidFill>
                                    <a:srgbClr val="19232E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sz="2800" i="1">
                                  <a:solidFill>
                                    <a:srgbClr val="19232E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rad>
                    </m:oMath>
                  </m:oMathPara>
                </a14:m>
                <a:endParaRPr lang="en-US" sz="2800" dirty="0" smtClean="0">
                  <a:solidFill>
                    <a:srgbClr val="19232E"/>
                  </a:solidFill>
                </a:endParaRPr>
              </a:p>
              <a:p>
                <a:endParaRPr lang="en-US" sz="2800" dirty="0">
                  <a:solidFill>
                    <a:srgbClr val="19232E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en-GB" sz="2800" i="1">
                        <a:solidFill>
                          <a:srgbClr val="19232E"/>
                        </a:solidFill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GB" sz="2800" i="1">
                        <a:solidFill>
                          <a:srgbClr val="19232E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i="1">
                            <a:solidFill>
                              <a:srgbClr val="19232E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i="1">
                            <a:solidFill>
                              <a:srgbClr val="19232E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2800" i="1">
                            <a:solidFill>
                              <a:srgbClr val="19232E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  <m:r>
                          <a:rPr lang="en-GB" sz="2800" i="1">
                            <a:solidFill>
                              <a:srgbClr val="19232E"/>
                            </a:solidFill>
                            <a:latin typeface="Cambria Math" panose="02040503050406030204" pitchFamily="18" charset="0"/>
                          </a:rPr>
                          <m:t>8.</m:t>
                        </m:r>
                        <m:sSup>
                          <m:sSupPr>
                            <m:ctrlPr>
                              <a:rPr lang="en-US" sz="2800" i="1">
                                <a:solidFill>
                                  <a:srgbClr val="19232E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800" i="1">
                                <a:solidFill>
                                  <a:srgbClr val="19232E"/>
                                </a:solidFill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en-GB" sz="2800" i="1">
                                <a:solidFill>
                                  <a:srgbClr val="19232E"/>
                                </a:solidFill>
                                <a:latin typeface="Cambria Math" panose="02040503050406030204" pitchFamily="18" charset="0"/>
                              </a:rPr>
                              <m:t>−6</m:t>
                            </m:r>
                          </m:sup>
                        </m:sSup>
                      </m:num>
                      <m:den>
                        <m:r>
                          <a:rPr lang="en-GB" sz="2800" i="1">
                            <a:solidFill>
                              <a:srgbClr val="19232E"/>
                            </a:solidFill>
                            <a:latin typeface="Cambria Math" panose="02040503050406030204" pitchFamily="18" charset="0"/>
                          </a:rPr>
                          <m:t>1550.</m:t>
                        </m:r>
                        <m:sSup>
                          <m:sSupPr>
                            <m:ctrlPr>
                              <a:rPr lang="en-US" sz="2800" i="1">
                                <a:solidFill>
                                  <a:srgbClr val="19232E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800" i="1">
                                <a:solidFill>
                                  <a:srgbClr val="19232E"/>
                                </a:solidFill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en-GB" sz="2800" i="1">
                                <a:solidFill>
                                  <a:srgbClr val="19232E"/>
                                </a:solidFill>
                                <a:latin typeface="Cambria Math" panose="02040503050406030204" pitchFamily="18" charset="0"/>
                              </a:rPr>
                              <m:t>−9</m:t>
                            </m:r>
                          </m:sup>
                        </m:sSup>
                      </m:den>
                    </m:f>
                    <m:rad>
                      <m:radPr>
                        <m:degHide m:val="on"/>
                        <m:ctrlPr>
                          <a:rPr lang="en-US" sz="2800" i="1">
                            <a:solidFill>
                              <a:srgbClr val="19232E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sz="2800" i="1">
                                <a:solidFill>
                                  <a:srgbClr val="19232E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i="1">
                                <a:solidFill>
                                  <a:srgbClr val="19232E"/>
                                </a:solidFill>
                                <a:latin typeface="Cambria Math" panose="02040503050406030204" pitchFamily="18" charset="0"/>
                              </a:rPr>
                              <m:t>1.46</m:t>
                            </m:r>
                          </m:e>
                          <m:sup>
                            <m:r>
                              <a:rPr lang="en-US" sz="2800" i="1">
                                <a:solidFill>
                                  <a:srgbClr val="19232E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800" i="1">
                            <a:solidFill>
                              <a:srgbClr val="19232E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sz="2800" i="1">
                                <a:solidFill>
                                  <a:srgbClr val="19232E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i="1">
                                <a:solidFill>
                                  <a:srgbClr val="19232E"/>
                                </a:solidFill>
                                <a:latin typeface="Cambria Math" panose="02040503050406030204" pitchFamily="18" charset="0"/>
                              </a:rPr>
                              <m:t>1.42</m:t>
                            </m:r>
                          </m:e>
                          <m:sup>
                            <m:r>
                              <a:rPr lang="en-US" sz="2800" i="1">
                                <a:solidFill>
                                  <a:srgbClr val="19232E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r>
                  <a:rPr lang="en-US" sz="2800" dirty="0">
                    <a:solidFill>
                      <a:srgbClr val="19232E"/>
                    </a:solidFill>
                  </a:rPr>
                  <a:t> = 11</a:t>
                </a: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3201" y="2354033"/>
                <a:ext cx="20237824" cy="6433043"/>
              </a:xfrm>
              <a:prstGeom prst="rect">
                <a:avLst/>
              </a:prstGeom>
              <a:blipFill rotWithShape="0">
                <a:blip r:embed="rId2"/>
                <a:stretch>
                  <a:fillRect l="-602" t="-948" r="-6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3173507" y="9224941"/>
            <a:ext cx="19377212" cy="172992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id-ID" sz="2800" b="1" i="1" dirty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Diskusi</a:t>
            </a:r>
            <a:endParaRPr lang="en-US" sz="2800" b="1" dirty="0">
              <a:solidFill>
                <a:srgbClr val="19232E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id-ID" sz="2800" b="1" i="1" dirty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Diskusikan </a:t>
            </a:r>
            <a:r>
              <a:rPr lang="en-GB" sz="2800" b="1" i="1" dirty="0" err="1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dalam</a:t>
            </a:r>
            <a:r>
              <a:rPr lang="en-GB" sz="2800" b="1" i="1" dirty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n-GB" sz="2800" b="1" i="1" dirty="0" err="1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kelompok</a:t>
            </a:r>
            <a:r>
              <a:rPr lang="en-GB" sz="2800" b="1" i="1" dirty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  </a:t>
            </a:r>
            <a:r>
              <a:rPr lang="en-GB" sz="2800" b="1" i="1" dirty="0" err="1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kerja</a:t>
            </a:r>
            <a:r>
              <a:rPr lang="en-GB" sz="2800" b="1" i="1" dirty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n-GB" sz="2800" b="1" i="1" dirty="0" err="1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anda</a:t>
            </a:r>
            <a:r>
              <a:rPr lang="en-GB" sz="2800" b="1" i="1" dirty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n-GB" sz="2800" b="1" i="1" dirty="0" err="1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bagaimana</a:t>
            </a:r>
            <a:r>
              <a:rPr lang="id-ID" sz="2800" b="1" i="1" dirty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 mekanisme </a:t>
            </a:r>
            <a:r>
              <a:rPr lang="en-US" sz="2800" b="1" i="1" dirty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mode </a:t>
            </a:r>
            <a:r>
              <a:rPr lang="id-ID" sz="2800" b="1" i="1" dirty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pada serat optik</a:t>
            </a:r>
            <a:r>
              <a:rPr lang="en-US" sz="2800" b="1" i="1" dirty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 step </a:t>
            </a:r>
            <a:r>
              <a:rPr lang="en-US" sz="2800" b="1" i="1" dirty="0" smtClean="0">
                <a:solidFill>
                  <a:srgbClr val="19232E"/>
                </a:solidFill>
                <a:effectLst/>
                <a:latin typeface="+mn-lt"/>
                <a:ea typeface="Times New Roman" panose="02020603050405020304" pitchFamily="18" charset="0"/>
              </a:rPr>
              <a:t>index</a:t>
            </a: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sz="2800" b="1" dirty="0">
              <a:solidFill>
                <a:srgbClr val="19232E"/>
              </a:solidFill>
              <a:effectLst/>
              <a:latin typeface="+mn-lt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288494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F79DE766-0992-4A05-B7B0-D05E1CE8FB69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433253" y="704850"/>
            <a:ext cx="18350547" cy="70788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4000" b="1" dirty="0" smtClean="0">
                <a:solidFill>
                  <a:srgbClr val="19232E"/>
                </a:solidFill>
              </a:rPr>
              <a:t>2. </a:t>
            </a:r>
            <a:r>
              <a:rPr lang="en-GB" sz="4000" b="1" dirty="0" err="1" smtClean="0">
                <a:solidFill>
                  <a:srgbClr val="19232E"/>
                </a:solidFill>
              </a:rPr>
              <a:t>Jenis</a:t>
            </a:r>
            <a:r>
              <a:rPr lang="en-GB" sz="4000" b="1" dirty="0" smtClean="0">
                <a:solidFill>
                  <a:srgbClr val="19232E"/>
                </a:solidFill>
              </a:rPr>
              <a:t> </a:t>
            </a:r>
            <a:r>
              <a:rPr lang="en-GB" sz="4000" b="1" dirty="0" err="1" smtClean="0">
                <a:solidFill>
                  <a:srgbClr val="19232E"/>
                </a:solidFill>
              </a:rPr>
              <a:t>Serat</a:t>
            </a:r>
            <a:r>
              <a:rPr lang="en-GB" sz="4000" b="1" dirty="0" smtClean="0">
                <a:solidFill>
                  <a:srgbClr val="19232E"/>
                </a:solidFill>
              </a:rPr>
              <a:t> </a:t>
            </a:r>
            <a:r>
              <a:rPr lang="en-GB" sz="4000" b="1" dirty="0" err="1" smtClean="0">
                <a:solidFill>
                  <a:srgbClr val="19232E"/>
                </a:solidFill>
              </a:rPr>
              <a:t>Optik</a:t>
            </a:r>
            <a:r>
              <a:rPr lang="en-GB" sz="4000" b="1" dirty="0" smtClean="0">
                <a:solidFill>
                  <a:srgbClr val="19232E"/>
                </a:solidFill>
              </a:rPr>
              <a:t> </a:t>
            </a:r>
            <a:r>
              <a:rPr lang="en-GB" sz="4000" b="1" dirty="0" err="1" smtClean="0">
                <a:solidFill>
                  <a:srgbClr val="19232E"/>
                </a:solidFill>
              </a:rPr>
              <a:t>Berdasarkan</a:t>
            </a:r>
            <a:r>
              <a:rPr lang="en-GB" sz="4000" b="1" dirty="0" smtClean="0">
                <a:solidFill>
                  <a:srgbClr val="19232E"/>
                </a:solidFill>
              </a:rPr>
              <a:t> </a:t>
            </a:r>
            <a:r>
              <a:rPr lang="en-GB" sz="4000" b="1" i="1" dirty="0">
                <a:solidFill>
                  <a:srgbClr val="19232E"/>
                </a:solidFill>
              </a:rPr>
              <a:t>Mode </a:t>
            </a:r>
            <a:r>
              <a:rPr lang="en-GB" sz="4000" b="1" dirty="0" err="1">
                <a:solidFill>
                  <a:srgbClr val="19232E"/>
                </a:solidFill>
              </a:rPr>
              <a:t>Penjalaran</a:t>
            </a:r>
            <a:r>
              <a:rPr lang="en-GB" sz="4000" b="1" dirty="0">
                <a:solidFill>
                  <a:srgbClr val="19232E"/>
                </a:solidFill>
              </a:rPr>
              <a:t> </a:t>
            </a:r>
            <a:r>
              <a:rPr lang="en-GB" sz="4000" b="1" dirty="0" err="1" smtClean="0">
                <a:solidFill>
                  <a:srgbClr val="19232E"/>
                </a:solidFill>
              </a:rPr>
              <a:t>Cahaya</a:t>
            </a:r>
            <a:r>
              <a:rPr lang="en-GB" sz="4000" b="1" dirty="0" smtClean="0">
                <a:solidFill>
                  <a:srgbClr val="19232E"/>
                </a:solidFill>
              </a:rPr>
              <a:t> : </a:t>
            </a:r>
            <a:r>
              <a:rPr lang="en-GB" sz="4000" b="1" dirty="0" err="1" smtClean="0">
                <a:solidFill>
                  <a:srgbClr val="0E0589"/>
                </a:solidFill>
              </a:rPr>
              <a:t>lanjutan</a:t>
            </a:r>
            <a:r>
              <a:rPr lang="en-GB" sz="4000" b="1" dirty="0" smtClean="0">
                <a:solidFill>
                  <a:srgbClr val="0E0589"/>
                </a:solidFill>
              </a:rPr>
              <a:t> (4)</a:t>
            </a:r>
            <a:endParaRPr lang="en-US" sz="4000" b="1" dirty="0" smtClean="0">
              <a:solidFill>
                <a:srgbClr val="0E0589"/>
              </a:solidFill>
              <a:latin typeface="Lato Heading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 bwMode="auto">
          <a:xfrm>
            <a:off x="11860892" y="12484170"/>
            <a:ext cx="8684681" cy="1266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17490" tIns="108745" rIns="217490" bIns="108745">
            <a:spAutoFit/>
          </a:bodyPr>
          <a:lstStyle>
            <a:lvl1pPr defTabSz="1087438">
              <a:defRPr sz="3600">
                <a:solidFill>
                  <a:schemeClr val="tx1"/>
                </a:solidFill>
                <a:latin typeface="Lato Light"/>
              </a:defRPr>
            </a:lvl1pPr>
            <a:lvl2pPr marL="1087438" defTabSz="1087438">
              <a:defRPr sz="3600">
                <a:solidFill>
                  <a:schemeClr val="tx1"/>
                </a:solidFill>
                <a:latin typeface="Lato Light"/>
              </a:defRPr>
            </a:lvl2pPr>
            <a:lvl3pPr marL="2174875" defTabSz="1087438">
              <a:defRPr sz="3600">
                <a:solidFill>
                  <a:schemeClr val="tx1"/>
                </a:solidFill>
                <a:latin typeface="Lato Light"/>
              </a:defRPr>
            </a:lvl3pPr>
            <a:lvl4pPr marL="3262313" defTabSz="1087438">
              <a:defRPr sz="3600">
                <a:solidFill>
                  <a:schemeClr val="tx1"/>
                </a:solidFill>
                <a:latin typeface="Lato Light"/>
              </a:defRPr>
            </a:lvl4pPr>
            <a:lvl5pPr marL="4349750" defTabSz="1087438">
              <a:defRPr sz="3600">
                <a:solidFill>
                  <a:schemeClr val="tx1"/>
                </a:solidFill>
                <a:latin typeface="Lato Light"/>
              </a:defRPr>
            </a:lvl5pPr>
            <a:lvl6pPr marL="48069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52641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57213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61785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lvl="0" algn="r"/>
            <a:r>
              <a:rPr lang="en-US" altLang="id-ID" sz="2000" dirty="0" err="1">
                <a:solidFill>
                  <a:schemeClr val="tx2"/>
                </a:solidFill>
                <a:ea typeface="Lato Light"/>
                <a:cs typeface="Lato Light"/>
              </a:rPr>
              <a:t>Sumber</a:t>
            </a:r>
            <a:r>
              <a:rPr lang="en-US" altLang="id-ID" sz="2000" dirty="0">
                <a:solidFill>
                  <a:schemeClr val="tx2"/>
                </a:solidFill>
                <a:ea typeface="Lato Light"/>
                <a:cs typeface="Lato Light"/>
              </a:rPr>
              <a:t> </a:t>
            </a:r>
            <a:r>
              <a:rPr lang="en-US" altLang="id-ID" sz="2000" dirty="0" err="1" smtClean="0">
                <a:solidFill>
                  <a:schemeClr val="tx2"/>
                </a:solidFill>
                <a:ea typeface="Lato Light"/>
                <a:cs typeface="Lato Light"/>
              </a:rPr>
              <a:t>Referensi</a:t>
            </a:r>
            <a:r>
              <a:rPr lang="en-US" altLang="id-ID" sz="2000" dirty="0" smtClean="0">
                <a:solidFill>
                  <a:schemeClr val="tx2"/>
                </a:solidFill>
                <a:ea typeface="Lato Light"/>
                <a:cs typeface="Lato Light"/>
              </a:rPr>
              <a:t> :</a:t>
            </a:r>
            <a:r>
              <a:rPr lang="en-US" altLang="id-ID" sz="2000" dirty="0"/>
              <a:t> </a:t>
            </a:r>
            <a:r>
              <a:rPr lang="en-US" sz="2000" dirty="0" smtClean="0">
                <a:solidFill>
                  <a:srgbClr val="FF0000"/>
                </a:solidFill>
              </a:rPr>
              <a:t>Gerd,Keiser</a:t>
            </a:r>
            <a:r>
              <a:rPr lang="en-US" sz="2000" dirty="0">
                <a:solidFill>
                  <a:srgbClr val="FF0000"/>
                </a:solidFill>
              </a:rPr>
              <a:t>.,2010, </a:t>
            </a:r>
            <a:r>
              <a:rPr lang="en-US" sz="2000" i="1" dirty="0">
                <a:solidFill>
                  <a:srgbClr val="FF0000"/>
                </a:solidFill>
              </a:rPr>
              <a:t>Optical </a:t>
            </a:r>
            <a:r>
              <a:rPr lang="en-US" sz="2000" i="1" dirty="0" err="1">
                <a:solidFill>
                  <a:srgbClr val="FF0000"/>
                </a:solidFill>
              </a:rPr>
              <a:t>Serat</a:t>
            </a:r>
            <a:r>
              <a:rPr lang="en-US" sz="2000" i="1" dirty="0">
                <a:solidFill>
                  <a:srgbClr val="FF0000"/>
                </a:solidFill>
              </a:rPr>
              <a:t> Communications</a:t>
            </a:r>
            <a:r>
              <a:rPr lang="en-US" sz="2000" dirty="0">
                <a:solidFill>
                  <a:srgbClr val="FF0000"/>
                </a:solidFill>
              </a:rPr>
              <a:t>, 4</a:t>
            </a:r>
            <a:r>
              <a:rPr lang="en-US" sz="2000" baseline="30000" dirty="0">
                <a:solidFill>
                  <a:srgbClr val="FF0000"/>
                </a:solidFill>
              </a:rPr>
              <a:t>th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edition,McGraw</a:t>
            </a:r>
            <a:r>
              <a:rPr lang="en-US" sz="2000" dirty="0">
                <a:solidFill>
                  <a:srgbClr val="FF0000"/>
                </a:solidFill>
              </a:rPr>
              <a:t> Hill, International Edition</a:t>
            </a:r>
          </a:p>
          <a:p>
            <a:pPr algn="r"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GB" sz="2000" dirty="0" smtClean="0">
                <a:solidFill>
                  <a:srgbClr val="FF0000"/>
                </a:solidFill>
              </a:rPr>
              <a:t>                               </a:t>
            </a:r>
          </a:p>
        </p:txBody>
      </p:sp>
      <p:sp>
        <p:nvSpPr>
          <p:cNvPr id="3" name="Rectangle 2"/>
          <p:cNvSpPr/>
          <p:nvPr/>
        </p:nvSpPr>
        <p:spPr>
          <a:xfrm>
            <a:off x="2646992" y="1825853"/>
            <a:ext cx="18556940" cy="267765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800" dirty="0" err="1">
                <a:solidFill>
                  <a:srgbClr val="19232E"/>
                </a:solidFill>
              </a:rPr>
              <a:t>Berdasarkan</a:t>
            </a:r>
            <a:r>
              <a:rPr lang="en-GB" sz="2800" dirty="0">
                <a:solidFill>
                  <a:srgbClr val="19232E"/>
                </a:solidFill>
              </a:rPr>
              <a:t> </a:t>
            </a:r>
            <a:r>
              <a:rPr lang="en-GB" sz="2800" i="1" dirty="0">
                <a:solidFill>
                  <a:srgbClr val="19232E"/>
                </a:solidFill>
              </a:rPr>
              <a:t>mode</a:t>
            </a:r>
            <a:r>
              <a:rPr lang="en-GB" sz="2800" dirty="0">
                <a:solidFill>
                  <a:srgbClr val="19232E"/>
                </a:solidFill>
              </a:rPr>
              <a:t> </a:t>
            </a:r>
            <a:r>
              <a:rPr lang="en-GB" sz="2800" dirty="0" err="1">
                <a:solidFill>
                  <a:srgbClr val="19232E"/>
                </a:solidFill>
              </a:rPr>
              <a:t>penjalarannya</a:t>
            </a:r>
            <a:r>
              <a:rPr lang="en-GB" sz="2800" dirty="0">
                <a:solidFill>
                  <a:srgbClr val="19232E"/>
                </a:solidFill>
              </a:rPr>
              <a:t>, </a:t>
            </a:r>
            <a:r>
              <a:rPr lang="en-GB" sz="2800" dirty="0" err="1">
                <a:solidFill>
                  <a:srgbClr val="19232E"/>
                </a:solidFill>
              </a:rPr>
              <a:t>serat</a:t>
            </a:r>
            <a:r>
              <a:rPr lang="en-GB" sz="2800" dirty="0">
                <a:solidFill>
                  <a:srgbClr val="19232E"/>
                </a:solidFill>
              </a:rPr>
              <a:t> </a:t>
            </a:r>
            <a:r>
              <a:rPr lang="en-GB" sz="2800" dirty="0" err="1">
                <a:solidFill>
                  <a:srgbClr val="19232E"/>
                </a:solidFill>
              </a:rPr>
              <a:t>optik</a:t>
            </a:r>
            <a:r>
              <a:rPr lang="en-GB" sz="2800" dirty="0">
                <a:solidFill>
                  <a:srgbClr val="19232E"/>
                </a:solidFill>
              </a:rPr>
              <a:t> </a:t>
            </a:r>
            <a:r>
              <a:rPr lang="en-GB" sz="2800" dirty="0" err="1">
                <a:solidFill>
                  <a:srgbClr val="19232E"/>
                </a:solidFill>
              </a:rPr>
              <a:t>dibedakan</a:t>
            </a:r>
            <a:r>
              <a:rPr lang="en-GB" sz="2800" dirty="0">
                <a:solidFill>
                  <a:srgbClr val="19232E"/>
                </a:solidFill>
              </a:rPr>
              <a:t> </a:t>
            </a:r>
            <a:r>
              <a:rPr lang="en-GB" sz="2800" dirty="0" err="1">
                <a:solidFill>
                  <a:srgbClr val="19232E"/>
                </a:solidFill>
              </a:rPr>
              <a:t>menjadi</a:t>
            </a:r>
            <a:r>
              <a:rPr lang="en-GB" sz="2800" dirty="0">
                <a:solidFill>
                  <a:srgbClr val="19232E"/>
                </a:solidFill>
              </a:rPr>
              <a:t> </a:t>
            </a:r>
            <a:r>
              <a:rPr lang="en-GB" sz="2800" dirty="0" err="1">
                <a:solidFill>
                  <a:srgbClr val="19232E"/>
                </a:solidFill>
              </a:rPr>
              <a:t>dua</a:t>
            </a:r>
            <a:r>
              <a:rPr lang="en-GB" sz="2800" dirty="0">
                <a:solidFill>
                  <a:srgbClr val="19232E"/>
                </a:solidFill>
              </a:rPr>
              <a:t> </a:t>
            </a:r>
            <a:r>
              <a:rPr lang="en-GB" sz="2800" dirty="0" err="1">
                <a:solidFill>
                  <a:srgbClr val="19232E"/>
                </a:solidFill>
              </a:rPr>
              <a:t>macam</a:t>
            </a:r>
            <a:r>
              <a:rPr lang="en-GB" sz="2800" dirty="0">
                <a:solidFill>
                  <a:srgbClr val="19232E"/>
                </a:solidFill>
              </a:rPr>
              <a:t> </a:t>
            </a:r>
            <a:r>
              <a:rPr lang="en-GB" sz="2800" dirty="0" err="1">
                <a:solidFill>
                  <a:srgbClr val="19232E"/>
                </a:solidFill>
              </a:rPr>
              <a:t>yaitu</a:t>
            </a:r>
            <a:r>
              <a:rPr lang="en-GB" sz="2800" dirty="0">
                <a:solidFill>
                  <a:srgbClr val="19232E"/>
                </a:solidFill>
              </a:rPr>
              <a:t>: </a:t>
            </a:r>
            <a:endParaRPr lang="en-GB" sz="2800" dirty="0" smtClean="0">
              <a:solidFill>
                <a:srgbClr val="19232E"/>
              </a:solidFill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GB" sz="2800" dirty="0" err="1" smtClean="0">
                <a:solidFill>
                  <a:srgbClr val="19232E"/>
                </a:solidFill>
              </a:rPr>
              <a:t>Serat</a:t>
            </a:r>
            <a:r>
              <a:rPr lang="en-GB" sz="2800" dirty="0" smtClean="0">
                <a:solidFill>
                  <a:srgbClr val="19232E"/>
                </a:solidFill>
              </a:rPr>
              <a:t> </a:t>
            </a:r>
            <a:r>
              <a:rPr lang="en-GB" sz="2800" dirty="0" err="1">
                <a:solidFill>
                  <a:srgbClr val="19232E"/>
                </a:solidFill>
              </a:rPr>
              <a:t>optik</a:t>
            </a:r>
            <a:r>
              <a:rPr lang="en-GB" sz="2800" dirty="0">
                <a:solidFill>
                  <a:srgbClr val="19232E"/>
                </a:solidFill>
              </a:rPr>
              <a:t> yang </a:t>
            </a:r>
            <a:r>
              <a:rPr lang="en-GB" sz="2800" dirty="0" err="1">
                <a:solidFill>
                  <a:srgbClr val="19232E"/>
                </a:solidFill>
              </a:rPr>
              <a:t>dapat</a:t>
            </a:r>
            <a:r>
              <a:rPr lang="en-GB" sz="2800" dirty="0">
                <a:solidFill>
                  <a:srgbClr val="19232E"/>
                </a:solidFill>
              </a:rPr>
              <a:t> </a:t>
            </a:r>
            <a:r>
              <a:rPr lang="en-GB" sz="2800" dirty="0" err="1">
                <a:solidFill>
                  <a:srgbClr val="19232E"/>
                </a:solidFill>
              </a:rPr>
              <a:t>menampung</a:t>
            </a:r>
            <a:r>
              <a:rPr lang="en-GB" sz="2800" dirty="0">
                <a:solidFill>
                  <a:srgbClr val="19232E"/>
                </a:solidFill>
              </a:rPr>
              <a:t> </a:t>
            </a:r>
            <a:r>
              <a:rPr lang="en-GB" sz="2800" dirty="0" err="1">
                <a:solidFill>
                  <a:srgbClr val="19232E"/>
                </a:solidFill>
              </a:rPr>
              <a:t>hanya</a:t>
            </a:r>
            <a:r>
              <a:rPr lang="en-GB" sz="2800" dirty="0">
                <a:solidFill>
                  <a:srgbClr val="19232E"/>
                </a:solidFill>
              </a:rPr>
              <a:t> </a:t>
            </a:r>
            <a:r>
              <a:rPr lang="en-GB" sz="2800" dirty="0" err="1">
                <a:solidFill>
                  <a:srgbClr val="19232E"/>
                </a:solidFill>
              </a:rPr>
              <a:t>satu</a:t>
            </a:r>
            <a:r>
              <a:rPr lang="en-GB" sz="2800" dirty="0">
                <a:solidFill>
                  <a:srgbClr val="19232E"/>
                </a:solidFill>
              </a:rPr>
              <a:t> </a:t>
            </a:r>
            <a:r>
              <a:rPr lang="en-GB" sz="2800" i="1" dirty="0">
                <a:solidFill>
                  <a:srgbClr val="19232E"/>
                </a:solidFill>
              </a:rPr>
              <a:t>mode</a:t>
            </a:r>
            <a:r>
              <a:rPr lang="en-GB" sz="2800" dirty="0">
                <a:solidFill>
                  <a:srgbClr val="19232E"/>
                </a:solidFill>
              </a:rPr>
              <a:t> </a:t>
            </a:r>
            <a:r>
              <a:rPr lang="en-GB" sz="2800" dirty="0" err="1">
                <a:solidFill>
                  <a:srgbClr val="19232E"/>
                </a:solidFill>
              </a:rPr>
              <a:t>penjalaran</a:t>
            </a:r>
            <a:r>
              <a:rPr lang="en-GB" sz="2800" dirty="0">
                <a:solidFill>
                  <a:srgbClr val="19232E"/>
                </a:solidFill>
              </a:rPr>
              <a:t> </a:t>
            </a:r>
            <a:r>
              <a:rPr lang="en-GB" sz="2800" dirty="0" err="1">
                <a:solidFill>
                  <a:srgbClr val="19232E"/>
                </a:solidFill>
              </a:rPr>
              <a:t>gelombang</a:t>
            </a:r>
            <a:r>
              <a:rPr lang="en-GB" sz="2800" dirty="0">
                <a:solidFill>
                  <a:srgbClr val="19232E"/>
                </a:solidFill>
              </a:rPr>
              <a:t> </a:t>
            </a:r>
            <a:r>
              <a:rPr lang="en-GB" sz="2800" dirty="0" err="1">
                <a:solidFill>
                  <a:srgbClr val="19232E"/>
                </a:solidFill>
              </a:rPr>
              <a:t>dinamakan</a:t>
            </a:r>
            <a:r>
              <a:rPr lang="en-GB" sz="2800" dirty="0">
                <a:solidFill>
                  <a:srgbClr val="19232E"/>
                </a:solidFill>
              </a:rPr>
              <a:t> </a:t>
            </a:r>
            <a:r>
              <a:rPr lang="en-GB" sz="2800" i="1" dirty="0">
                <a:solidFill>
                  <a:srgbClr val="19232E"/>
                </a:solidFill>
              </a:rPr>
              <a:t>single mode</a:t>
            </a:r>
            <a:r>
              <a:rPr lang="en-GB" sz="2800" dirty="0">
                <a:solidFill>
                  <a:srgbClr val="19232E"/>
                </a:solidFill>
              </a:rPr>
              <a:t> ( </a:t>
            </a:r>
            <a:r>
              <a:rPr lang="en-GB" sz="2800" i="1" dirty="0">
                <a:solidFill>
                  <a:srgbClr val="19232E"/>
                </a:solidFill>
              </a:rPr>
              <a:t>fundamental </a:t>
            </a:r>
            <a:r>
              <a:rPr lang="en-GB" sz="2800" i="1" dirty="0" smtClean="0">
                <a:solidFill>
                  <a:srgbClr val="19232E"/>
                </a:solidFill>
              </a:rPr>
              <a:t>mode</a:t>
            </a:r>
            <a:r>
              <a:rPr lang="en-GB" sz="2800" dirty="0" smtClean="0">
                <a:solidFill>
                  <a:srgbClr val="19232E"/>
                </a:solidFill>
              </a:rPr>
              <a:t>) ; 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GB" sz="2800" dirty="0" err="1" smtClean="0">
                <a:solidFill>
                  <a:srgbClr val="19232E"/>
                </a:solidFill>
              </a:rPr>
              <a:t>Serat</a:t>
            </a:r>
            <a:r>
              <a:rPr lang="en-GB" sz="2800" dirty="0" smtClean="0">
                <a:solidFill>
                  <a:srgbClr val="19232E"/>
                </a:solidFill>
              </a:rPr>
              <a:t> </a:t>
            </a:r>
            <a:r>
              <a:rPr lang="en-GB" sz="2800" dirty="0" err="1">
                <a:solidFill>
                  <a:srgbClr val="19232E"/>
                </a:solidFill>
              </a:rPr>
              <a:t>optik</a:t>
            </a:r>
            <a:r>
              <a:rPr lang="en-GB" sz="2800" dirty="0">
                <a:solidFill>
                  <a:srgbClr val="19232E"/>
                </a:solidFill>
              </a:rPr>
              <a:t> yang </a:t>
            </a:r>
            <a:r>
              <a:rPr lang="en-GB" sz="2800" dirty="0" err="1">
                <a:solidFill>
                  <a:srgbClr val="19232E"/>
                </a:solidFill>
              </a:rPr>
              <a:t>dapat</a:t>
            </a:r>
            <a:r>
              <a:rPr lang="en-GB" sz="2800" dirty="0">
                <a:solidFill>
                  <a:srgbClr val="19232E"/>
                </a:solidFill>
              </a:rPr>
              <a:t> </a:t>
            </a:r>
            <a:r>
              <a:rPr lang="en-GB" sz="2800" dirty="0" err="1">
                <a:solidFill>
                  <a:srgbClr val="19232E"/>
                </a:solidFill>
              </a:rPr>
              <a:t>menampung</a:t>
            </a:r>
            <a:r>
              <a:rPr lang="en-GB" sz="2800" dirty="0">
                <a:solidFill>
                  <a:srgbClr val="19232E"/>
                </a:solidFill>
              </a:rPr>
              <a:t> </a:t>
            </a:r>
            <a:r>
              <a:rPr lang="en-GB" sz="2800" dirty="0" err="1">
                <a:solidFill>
                  <a:srgbClr val="19232E"/>
                </a:solidFill>
              </a:rPr>
              <a:t>beberapa</a:t>
            </a:r>
            <a:r>
              <a:rPr lang="en-GB" sz="2800" dirty="0">
                <a:solidFill>
                  <a:srgbClr val="19232E"/>
                </a:solidFill>
              </a:rPr>
              <a:t> </a:t>
            </a:r>
            <a:r>
              <a:rPr lang="en-GB" sz="2800" i="1" dirty="0">
                <a:solidFill>
                  <a:srgbClr val="19232E"/>
                </a:solidFill>
              </a:rPr>
              <a:t>mode</a:t>
            </a:r>
            <a:r>
              <a:rPr lang="en-GB" sz="2800" dirty="0">
                <a:solidFill>
                  <a:srgbClr val="19232E"/>
                </a:solidFill>
              </a:rPr>
              <a:t> </a:t>
            </a:r>
            <a:r>
              <a:rPr lang="en-GB" sz="2800" dirty="0" err="1">
                <a:solidFill>
                  <a:srgbClr val="19232E"/>
                </a:solidFill>
              </a:rPr>
              <a:t>penjalaran</a:t>
            </a:r>
            <a:r>
              <a:rPr lang="en-GB" sz="2800" dirty="0">
                <a:solidFill>
                  <a:srgbClr val="19232E"/>
                </a:solidFill>
              </a:rPr>
              <a:t> </a:t>
            </a:r>
            <a:r>
              <a:rPr lang="en-GB" sz="2800" dirty="0" err="1">
                <a:solidFill>
                  <a:srgbClr val="19232E"/>
                </a:solidFill>
              </a:rPr>
              <a:t>gelombang</a:t>
            </a:r>
            <a:r>
              <a:rPr lang="en-GB" sz="2800" dirty="0">
                <a:solidFill>
                  <a:srgbClr val="19232E"/>
                </a:solidFill>
              </a:rPr>
              <a:t> </a:t>
            </a:r>
            <a:r>
              <a:rPr lang="en-GB" sz="2800" dirty="0" err="1">
                <a:solidFill>
                  <a:srgbClr val="19232E"/>
                </a:solidFill>
              </a:rPr>
              <a:t>dinamakan</a:t>
            </a:r>
            <a:r>
              <a:rPr lang="en-GB" sz="2800" dirty="0">
                <a:solidFill>
                  <a:srgbClr val="19232E"/>
                </a:solidFill>
              </a:rPr>
              <a:t> </a:t>
            </a:r>
            <a:r>
              <a:rPr lang="en-GB" sz="2800" i="1" dirty="0">
                <a:solidFill>
                  <a:srgbClr val="19232E"/>
                </a:solidFill>
              </a:rPr>
              <a:t>multimode</a:t>
            </a:r>
            <a:r>
              <a:rPr lang="en-GB" sz="2800" dirty="0">
                <a:solidFill>
                  <a:srgbClr val="19232E"/>
                </a:solidFill>
              </a:rPr>
              <a:t>. </a:t>
            </a:r>
            <a:endParaRPr lang="en-US" sz="2800" dirty="0">
              <a:solidFill>
                <a:srgbClr val="19232E"/>
              </a:solidFill>
            </a:endParaRPr>
          </a:p>
        </p:txBody>
      </p:sp>
      <p:sp>
        <p:nvSpPr>
          <p:cNvPr id="2" name="Rectangle 1">
            <a:hlinkClick r:id="rId2" action="ppaction://hlinkfile"/>
          </p:cNvPr>
          <p:cNvSpPr/>
          <p:nvPr/>
        </p:nvSpPr>
        <p:spPr>
          <a:xfrm>
            <a:off x="1140601" y="4681114"/>
            <a:ext cx="6083717" cy="646331"/>
          </a:xfrm>
          <a:prstGeom prst="rect">
            <a:avLst/>
          </a:prstGeom>
          <a:solidFill>
            <a:srgbClr val="FBB62B"/>
          </a:solidFill>
        </p:spPr>
        <p:txBody>
          <a:bodyPr wrap="none">
            <a:spAutoFit/>
          </a:bodyPr>
          <a:lstStyle/>
          <a:p>
            <a:r>
              <a:rPr lang="en-GB" b="1" i="1" dirty="0" smtClean="0">
                <a:solidFill>
                  <a:srgbClr val="19232E"/>
                </a:solidFill>
                <a:effectLst/>
                <a:ea typeface="Times New Roman" panose="02020603050405020304" pitchFamily="18" charset="0"/>
              </a:rPr>
              <a:t>A. </a:t>
            </a:r>
            <a:r>
              <a:rPr lang="en-GB" b="1" i="1" dirty="0" err="1" smtClean="0">
                <a:solidFill>
                  <a:srgbClr val="19232E"/>
                </a:solidFill>
                <a:effectLst/>
                <a:ea typeface="Times New Roman" panose="02020603050405020304" pitchFamily="18" charset="0"/>
              </a:rPr>
              <a:t>Serat</a:t>
            </a:r>
            <a:r>
              <a:rPr lang="en-GB" b="1" i="1" dirty="0" smtClean="0">
                <a:solidFill>
                  <a:srgbClr val="19232E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GB" b="1" i="1" dirty="0" err="1" smtClean="0">
                <a:solidFill>
                  <a:srgbClr val="19232E"/>
                </a:solidFill>
                <a:effectLst/>
                <a:ea typeface="Times New Roman" panose="02020603050405020304" pitchFamily="18" charset="0"/>
              </a:rPr>
              <a:t>Optik</a:t>
            </a:r>
            <a:r>
              <a:rPr lang="en-GB" b="1" i="1" dirty="0" smtClean="0">
                <a:solidFill>
                  <a:srgbClr val="19232E"/>
                </a:solidFill>
                <a:effectLst/>
                <a:ea typeface="Times New Roman" panose="02020603050405020304" pitchFamily="18" charset="0"/>
              </a:rPr>
              <a:t> Single Mode</a:t>
            </a:r>
            <a:endParaRPr lang="en-US" dirty="0">
              <a:solidFill>
                <a:srgbClr val="19232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40600" y="5627963"/>
            <a:ext cx="10585235" cy="784830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457200" marR="0" indent="-4572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GB" sz="2400" dirty="0" err="1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Ukuran</a:t>
            </a:r>
            <a:r>
              <a:rPr lang="en-GB" sz="24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inti </a:t>
            </a:r>
            <a:r>
              <a:rPr lang="en-GB" sz="2400" dirty="0" err="1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serat</a:t>
            </a:r>
            <a:r>
              <a:rPr lang="en-GB" sz="24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en-GB" sz="2400" dirty="0" err="1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optik</a:t>
            </a:r>
            <a:r>
              <a:rPr lang="en-GB" sz="24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en-GB" sz="2400" i="1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single mode</a:t>
            </a:r>
            <a:r>
              <a:rPr lang="en-GB" sz="24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id-ID" sz="24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berdiameter</a:t>
            </a:r>
            <a:r>
              <a:rPr lang="en-GB" sz="24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en-GB" sz="2400" dirty="0" err="1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sekitar</a:t>
            </a:r>
            <a:r>
              <a:rPr lang="en-GB" sz="24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8 – 12 </a:t>
            </a:r>
            <a:r>
              <a:rPr lang="en-GB" sz="2400" dirty="0" err="1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μm</a:t>
            </a:r>
            <a:endParaRPr lang="en-GB" sz="2400" dirty="0">
              <a:solidFill>
                <a:srgbClr val="19232E"/>
              </a:solidFill>
              <a:latin typeface="+mj-lt"/>
              <a:ea typeface="Times New Roman" panose="02020603050405020304" pitchFamily="18" charset="0"/>
            </a:endParaRPr>
          </a:p>
          <a:p>
            <a:pPr marL="457200" marR="0" indent="-4572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2400" i="1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M</a:t>
            </a:r>
            <a:r>
              <a:rPr lang="id-ID" sz="2400" i="1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ode</a:t>
            </a:r>
            <a:r>
              <a:rPr lang="id-ID" sz="24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yang dapat merambat </a:t>
            </a:r>
            <a:r>
              <a:rPr lang="en-GB" sz="2400" dirty="0" err="1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hanya</a:t>
            </a:r>
            <a:r>
              <a:rPr lang="en-GB" sz="24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id-ID" sz="24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mode </a:t>
            </a:r>
            <a:r>
              <a:rPr lang="en-GB" sz="2400" i="1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fundamental</a:t>
            </a:r>
            <a:r>
              <a:rPr lang="en-GB" sz="24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en-GB" sz="2400" dirty="0" err="1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atau</a:t>
            </a:r>
            <a:r>
              <a:rPr lang="en-GB" sz="24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mode </a:t>
            </a:r>
            <a:r>
              <a:rPr lang="id-ID" sz="24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dasar</a:t>
            </a:r>
            <a:r>
              <a:rPr lang="en-GB" sz="24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en-GB" sz="2400" dirty="0" err="1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dengan</a:t>
            </a:r>
            <a:r>
              <a:rPr lang="en-GB" sz="24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en-GB" sz="2400" dirty="0" err="1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panjang</a:t>
            </a:r>
            <a:r>
              <a:rPr lang="en-GB" sz="24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en-GB" sz="2400" dirty="0" err="1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gelombang</a:t>
            </a:r>
            <a:r>
              <a:rPr lang="en-GB" sz="24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en-GB" sz="2400" dirty="0" err="1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sekitar</a:t>
            </a:r>
            <a:r>
              <a:rPr lang="en-GB" sz="24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1310 nm, 1383 nm, 1550 nm </a:t>
            </a:r>
            <a:r>
              <a:rPr lang="en-GB" sz="2400" dirty="0" err="1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dan</a:t>
            </a:r>
            <a:r>
              <a:rPr lang="en-GB" sz="24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1625 nm</a:t>
            </a:r>
            <a:r>
              <a:rPr lang="id-ID" sz="24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. </a:t>
            </a:r>
            <a:endParaRPr lang="en-US" sz="2400" dirty="0" smtClean="0">
              <a:solidFill>
                <a:srgbClr val="19232E"/>
              </a:solidFill>
              <a:effectLst/>
              <a:latin typeface="+mj-lt"/>
              <a:ea typeface="Times New Roman" panose="02020603050405020304" pitchFamily="18" charset="0"/>
            </a:endParaRPr>
          </a:p>
          <a:p>
            <a:pPr marL="457200" marR="0" indent="-4572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id-ID" sz="24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S</a:t>
            </a:r>
            <a:r>
              <a:rPr lang="en-GB" sz="2400" dirty="0" err="1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erat</a:t>
            </a:r>
            <a:r>
              <a:rPr lang="en-GB" sz="24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en-GB" sz="2400" dirty="0" err="1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optik</a:t>
            </a:r>
            <a:r>
              <a:rPr lang="en-GB" sz="24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en-GB" sz="2400" i="1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single mode</a:t>
            </a:r>
            <a:r>
              <a:rPr lang="en-GB" sz="24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en-GB" sz="2400" dirty="0" err="1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hanya</a:t>
            </a:r>
            <a:r>
              <a:rPr lang="en-GB" sz="24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en-GB" sz="2400" dirty="0" err="1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merambatkan</a:t>
            </a:r>
            <a:r>
              <a:rPr lang="en-GB" sz="24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en-GB" sz="2400" dirty="0" err="1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satu</a:t>
            </a:r>
            <a:r>
              <a:rPr lang="en-GB" sz="24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en-GB" sz="2400" i="1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mode</a:t>
            </a:r>
            <a:r>
              <a:rPr lang="en-GB" sz="24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en-GB" sz="2400" dirty="0" err="1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karena</a:t>
            </a:r>
            <a:r>
              <a:rPr lang="en-GB" sz="24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en-GB" sz="2400" dirty="0" err="1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ukuran</a:t>
            </a:r>
            <a:r>
              <a:rPr lang="en-GB" sz="24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inti </a:t>
            </a:r>
            <a:r>
              <a:rPr lang="en-GB" sz="2400" dirty="0" err="1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mendekati</a:t>
            </a:r>
            <a:r>
              <a:rPr lang="en-GB" sz="24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en-GB" sz="2400" dirty="0" err="1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ukuran</a:t>
            </a:r>
            <a:r>
              <a:rPr lang="en-GB" sz="24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en-GB" sz="2400" dirty="0" err="1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panjang</a:t>
            </a:r>
            <a:r>
              <a:rPr lang="en-GB" sz="24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en-GB" sz="2400" dirty="0" err="1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gelombang</a:t>
            </a:r>
            <a:r>
              <a:rPr lang="en-GB" sz="24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. </a:t>
            </a:r>
          </a:p>
          <a:p>
            <a:pPr marL="457200" marR="0" indent="-4572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GB" sz="2400" dirty="0" err="1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Saat</a:t>
            </a:r>
            <a:r>
              <a:rPr lang="en-GB" sz="24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en-GB" sz="2400" dirty="0" err="1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nilai</a:t>
            </a:r>
            <a:r>
              <a:rPr lang="en-GB" sz="24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parameter V ≤ 2,405 </a:t>
            </a:r>
            <a:r>
              <a:rPr lang="en-GB" sz="2400" dirty="0" err="1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maka</a:t>
            </a:r>
            <a:r>
              <a:rPr lang="en-GB" sz="24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en-GB" sz="2400" dirty="0" err="1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serat</a:t>
            </a:r>
            <a:r>
              <a:rPr lang="en-GB" sz="24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en-GB" sz="2400" dirty="0" err="1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optik</a:t>
            </a:r>
            <a:r>
              <a:rPr lang="en-GB" sz="24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single mode </a:t>
            </a:r>
            <a:r>
              <a:rPr lang="en-GB" sz="2400" dirty="0" err="1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akan</a:t>
            </a:r>
            <a:r>
              <a:rPr lang="en-GB" sz="24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en-GB" sz="2400" dirty="0" err="1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merambatkan</a:t>
            </a:r>
            <a:r>
              <a:rPr lang="en-GB" sz="24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fundamental mode </a:t>
            </a:r>
            <a:r>
              <a:rPr lang="en-GB" sz="2400" dirty="0" err="1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pada</a:t>
            </a:r>
            <a:r>
              <a:rPr lang="en-GB" sz="24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inti </a:t>
            </a:r>
            <a:r>
              <a:rPr lang="en-GB" sz="2400" dirty="0" err="1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serat</a:t>
            </a:r>
            <a:r>
              <a:rPr lang="en-GB" sz="24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, </a:t>
            </a:r>
            <a:r>
              <a:rPr lang="en-GB" sz="2400" dirty="0" err="1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sedangkan</a:t>
            </a:r>
            <a:r>
              <a:rPr lang="en-GB" sz="24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en-GB" sz="2400" dirty="0" err="1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orde</a:t>
            </a:r>
            <a:r>
              <a:rPr lang="en-GB" sz="24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en-GB" sz="2400" dirty="0" err="1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orde</a:t>
            </a:r>
            <a:r>
              <a:rPr lang="en-GB" sz="24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yang </a:t>
            </a:r>
            <a:r>
              <a:rPr lang="en-GB" sz="2400" dirty="0" err="1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lebih</a:t>
            </a:r>
            <a:r>
              <a:rPr lang="en-GB" sz="24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en-GB" sz="2400" dirty="0" err="1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tinggi</a:t>
            </a:r>
            <a:r>
              <a:rPr lang="en-GB" sz="24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en-GB" sz="2400" dirty="0" err="1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akan</a:t>
            </a:r>
            <a:r>
              <a:rPr lang="en-GB" sz="24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en-GB" sz="2400" dirty="0" err="1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hilang</a:t>
            </a:r>
            <a:r>
              <a:rPr lang="en-GB" sz="24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di </a:t>
            </a:r>
            <a:r>
              <a:rPr lang="en-GB" sz="2400" dirty="0" err="1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kulit</a:t>
            </a:r>
            <a:r>
              <a:rPr lang="en-GB" sz="24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. </a:t>
            </a:r>
          </a:p>
          <a:p>
            <a:pPr marL="457200" marR="0" indent="-4572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GB" sz="2400" dirty="0" err="1" smtClean="0">
                <a:solidFill>
                  <a:srgbClr val="19232E"/>
                </a:solidFill>
              </a:rPr>
              <a:t>Kapasitas</a:t>
            </a:r>
            <a:r>
              <a:rPr lang="en-GB" sz="2400" dirty="0" smtClean="0">
                <a:solidFill>
                  <a:srgbClr val="19232E"/>
                </a:solidFill>
              </a:rPr>
              <a:t> </a:t>
            </a:r>
            <a:r>
              <a:rPr lang="en-GB" sz="2400" dirty="0" err="1">
                <a:solidFill>
                  <a:srgbClr val="19232E"/>
                </a:solidFill>
              </a:rPr>
              <a:t>informasi</a:t>
            </a:r>
            <a:r>
              <a:rPr lang="en-GB" sz="2400" dirty="0">
                <a:solidFill>
                  <a:srgbClr val="19232E"/>
                </a:solidFill>
              </a:rPr>
              <a:t> yang </a:t>
            </a:r>
            <a:r>
              <a:rPr lang="en-GB" sz="2400" dirty="0" err="1">
                <a:solidFill>
                  <a:srgbClr val="19232E"/>
                </a:solidFill>
              </a:rPr>
              <a:t>lebih</a:t>
            </a:r>
            <a:r>
              <a:rPr lang="en-GB" sz="2400" dirty="0">
                <a:solidFill>
                  <a:srgbClr val="19232E"/>
                </a:solidFill>
              </a:rPr>
              <a:t> </a:t>
            </a:r>
            <a:r>
              <a:rPr lang="en-GB" sz="2400" dirty="0" err="1">
                <a:solidFill>
                  <a:srgbClr val="19232E"/>
                </a:solidFill>
              </a:rPr>
              <a:t>besar</a:t>
            </a:r>
            <a:r>
              <a:rPr lang="en-GB" sz="2400" dirty="0">
                <a:solidFill>
                  <a:srgbClr val="19232E"/>
                </a:solidFill>
              </a:rPr>
              <a:t> (</a:t>
            </a:r>
            <a:r>
              <a:rPr lang="en-GB" sz="2400" i="1" dirty="0">
                <a:solidFill>
                  <a:srgbClr val="19232E"/>
                </a:solidFill>
              </a:rPr>
              <a:t>bandwidth)</a:t>
            </a:r>
            <a:r>
              <a:rPr lang="en-GB" sz="2400" dirty="0">
                <a:solidFill>
                  <a:srgbClr val="19232E"/>
                </a:solidFill>
              </a:rPr>
              <a:t> </a:t>
            </a:r>
            <a:r>
              <a:rPr lang="en-GB" sz="2400" dirty="0" err="1" smtClean="0">
                <a:solidFill>
                  <a:srgbClr val="19232E"/>
                </a:solidFill>
              </a:rPr>
              <a:t>dari</a:t>
            </a:r>
            <a:r>
              <a:rPr lang="en-GB" sz="2400" dirty="0" smtClean="0">
                <a:solidFill>
                  <a:srgbClr val="19232E"/>
                </a:solidFill>
              </a:rPr>
              <a:t> </a:t>
            </a:r>
            <a:r>
              <a:rPr lang="en-GB" sz="2400" dirty="0" err="1">
                <a:solidFill>
                  <a:srgbClr val="19232E"/>
                </a:solidFill>
              </a:rPr>
              <a:t>serat</a:t>
            </a:r>
            <a:r>
              <a:rPr lang="en-GB" sz="2400" dirty="0">
                <a:solidFill>
                  <a:srgbClr val="19232E"/>
                </a:solidFill>
              </a:rPr>
              <a:t> </a:t>
            </a:r>
            <a:r>
              <a:rPr lang="en-GB" sz="2400" dirty="0" err="1">
                <a:solidFill>
                  <a:srgbClr val="19232E"/>
                </a:solidFill>
              </a:rPr>
              <a:t>optik</a:t>
            </a:r>
            <a:r>
              <a:rPr lang="en-GB" sz="2400" dirty="0">
                <a:solidFill>
                  <a:srgbClr val="19232E"/>
                </a:solidFill>
              </a:rPr>
              <a:t> </a:t>
            </a:r>
            <a:r>
              <a:rPr lang="en-GB" sz="2400" i="1" dirty="0">
                <a:solidFill>
                  <a:srgbClr val="19232E"/>
                </a:solidFill>
              </a:rPr>
              <a:t>multi mode </a:t>
            </a:r>
            <a:r>
              <a:rPr lang="id-ID" sz="2400" dirty="0">
                <a:solidFill>
                  <a:srgbClr val="19232E"/>
                </a:solidFill>
              </a:rPr>
              <a:t>karena memiliki dispersi yang rendah sehingga </a:t>
            </a:r>
            <a:r>
              <a:rPr lang="id-ID" sz="2400" i="1" dirty="0">
                <a:solidFill>
                  <a:srgbClr val="19232E"/>
                </a:solidFill>
              </a:rPr>
              <a:t>single mode </a:t>
            </a:r>
            <a:r>
              <a:rPr lang="en-GB" sz="2400" dirty="0" err="1">
                <a:solidFill>
                  <a:srgbClr val="19232E"/>
                </a:solidFill>
              </a:rPr>
              <a:t>dapat</a:t>
            </a:r>
            <a:r>
              <a:rPr lang="en-GB" sz="2400" dirty="0">
                <a:solidFill>
                  <a:srgbClr val="19232E"/>
                </a:solidFill>
              </a:rPr>
              <a:t> </a:t>
            </a:r>
            <a:r>
              <a:rPr lang="en-GB" sz="2400" dirty="0" err="1">
                <a:solidFill>
                  <a:srgbClr val="19232E"/>
                </a:solidFill>
              </a:rPr>
              <a:t>mentransmisikan</a:t>
            </a:r>
            <a:r>
              <a:rPr lang="en-GB" sz="2400" dirty="0">
                <a:solidFill>
                  <a:srgbClr val="19232E"/>
                </a:solidFill>
              </a:rPr>
              <a:t> data yang </a:t>
            </a:r>
            <a:r>
              <a:rPr lang="en-GB" sz="2400" dirty="0" err="1">
                <a:solidFill>
                  <a:srgbClr val="19232E"/>
                </a:solidFill>
              </a:rPr>
              <a:t>lebih</a:t>
            </a:r>
            <a:r>
              <a:rPr lang="en-GB" sz="2400" dirty="0">
                <a:solidFill>
                  <a:srgbClr val="19232E"/>
                </a:solidFill>
              </a:rPr>
              <a:t> </a:t>
            </a:r>
            <a:r>
              <a:rPr lang="en-GB" sz="2400" dirty="0" err="1">
                <a:solidFill>
                  <a:srgbClr val="19232E"/>
                </a:solidFill>
              </a:rPr>
              <a:t>besar</a:t>
            </a:r>
            <a:endParaRPr lang="en-GB" sz="2400" dirty="0" smtClean="0">
              <a:solidFill>
                <a:srgbClr val="19232E"/>
              </a:solidFill>
              <a:effectLst/>
              <a:latin typeface="+mj-lt"/>
              <a:ea typeface="Times New Roman" panose="02020603050405020304" pitchFamily="18" charset="0"/>
            </a:endParaRPr>
          </a:p>
          <a:p>
            <a:pPr marL="457200" marR="0" indent="-4572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id-ID" sz="24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Serat </a:t>
            </a:r>
            <a:r>
              <a:rPr lang="en-GB" sz="2400" dirty="0" err="1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optik</a:t>
            </a:r>
            <a:r>
              <a:rPr lang="en-GB" sz="24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en-GB" sz="2400" dirty="0" err="1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digunakan</a:t>
            </a:r>
            <a:r>
              <a:rPr lang="en-GB" sz="24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en-GB" sz="2400" dirty="0" err="1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untuk</a:t>
            </a:r>
            <a:r>
              <a:rPr lang="en-GB" sz="24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id-ID" sz="24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komunikasi</a:t>
            </a:r>
            <a:r>
              <a:rPr lang="en-GB" sz="24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en-GB" sz="2400" dirty="0" err="1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jarak</a:t>
            </a:r>
            <a:r>
              <a:rPr lang="en-GB" sz="24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en-GB" sz="2400" dirty="0" err="1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jauh</a:t>
            </a:r>
            <a:r>
              <a:rPr lang="id-ID" sz="24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yang membutuhkan kecepatan data yang tinggi dan redaman yang rendah.</a:t>
            </a:r>
            <a:endParaRPr lang="en-US" sz="2400" dirty="0">
              <a:solidFill>
                <a:srgbClr val="19232E"/>
              </a:solidFill>
              <a:effectLst/>
              <a:latin typeface="+mj-lt"/>
              <a:ea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25462" y="6975353"/>
            <a:ext cx="10782780" cy="3036972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1925462" y="10589260"/>
            <a:ext cx="1053657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1000"/>
              </a:spcAft>
            </a:pPr>
            <a:r>
              <a:rPr lang="en-GB" sz="1600" b="1" dirty="0" err="1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Gambar</a:t>
            </a:r>
            <a:r>
              <a:rPr lang="en-US" sz="1600" b="1" dirty="0" smtClean="0">
                <a:solidFill>
                  <a:srgbClr val="19232E"/>
                </a:solidFill>
                <a:latin typeface="+mj-lt"/>
                <a:ea typeface="Times New Roman" panose="02020603050405020304" pitchFamily="18" charset="0"/>
              </a:rPr>
              <a:t>. </a:t>
            </a:r>
            <a:r>
              <a:rPr lang="en-US" sz="1600" b="1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C</a:t>
            </a:r>
            <a:r>
              <a:rPr lang="en-GB" sz="1600" b="1" dirty="0" err="1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ontoh</a:t>
            </a:r>
            <a:r>
              <a:rPr lang="en-GB" sz="1600" b="1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en-GB" sz="1600" b="1" dirty="0" err="1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serat</a:t>
            </a:r>
            <a:r>
              <a:rPr lang="en-GB" sz="1600" b="1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en-GB" sz="1600" b="1" dirty="0" err="1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optik</a:t>
            </a:r>
            <a:r>
              <a:rPr lang="en-GB" sz="1600" b="1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en-GB" sz="1600" b="1" i="1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single mode step index</a:t>
            </a:r>
            <a:endParaRPr lang="en-US" sz="1600" b="1" dirty="0">
              <a:solidFill>
                <a:srgbClr val="19232E"/>
              </a:solidFill>
              <a:effectLst/>
              <a:latin typeface="+mj-lt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375909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F79DE766-0992-4A05-B7B0-D05E1CE8FB69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433253" y="704850"/>
            <a:ext cx="18350547" cy="70788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4000" b="1" dirty="0" smtClean="0">
                <a:solidFill>
                  <a:srgbClr val="19232E"/>
                </a:solidFill>
              </a:rPr>
              <a:t>2. </a:t>
            </a:r>
            <a:r>
              <a:rPr lang="en-GB" sz="4000" b="1" dirty="0" err="1" smtClean="0">
                <a:solidFill>
                  <a:srgbClr val="19232E"/>
                </a:solidFill>
              </a:rPr>
              <a:t>Jenis</a:t>
            </a:r>
            <a:r>
              <a:rPr lang="en-GB" sz="4000" b="1" dirty="0" smtClean="0">
                <a:solidFill>
                  <a:srgbClr val="19232E"/>
                </a:solidFill>
              </a:rPr>
              <a:t> </a:t>
            </a:r>
            <a:r>
              <a:rPr lang="en-GB" sz="4000" b="1" dirty="0" err="1" smtClean="0">
                <a:solidFill>
                  <a:srgbClr val="19232E"/>
                </a:solidFill>
              </a:rPr>
              <a:t>Serat</a:t>
            </a:r>
            <a:r>
              <a:rPr lang="en-GB" sz="4000" b="1" dirty="0" smtClean="0">
                <a:solidFill>
                  <a:srgbClr val="19232E"/>
                </a:solidFill>
              </a:rPr>
              <a:t> </a:t>
            </a:r>
            <a:r>
              <a:rPr lang="en-GB" sz="4000" b="1" dirty="0" err="1" smtClean="0">
                <a:solidFill>
                  <a:srgbClr val="19232E"/>
                </a:solidFill>
              </a:rPr>
              <a:t>Optik</a:t>
            </a:r>
            <a:r>
              <a:rPr lang="en-GB" sz="4000" b="1" dirty="0" smtClean="0">
                <a:solidFill>
                  <a:srgbClr val="19232E"/>
                </a:solidFill>
              </a:rPr>
              <a:t> </a:t>
            </a:r>
            <a:r>
              <a:rPr lang="en-GB" sz="4000" b="1" dirty="0" err="1" smtClean="0">
                <a:solidFill>
                  <a:srgbClr val="19232E"/>
                </a:solidFill>
              </a:rPr>
              <a:t>Berdasarkan</a:t>
            </a:r>
            <a:r>
              <a:rPr lang="en-GB" sz="4000" b="1" dirty="0" smtClean="0">
                <a:solidFill>
                  <a:srgbClr val="19232E"/>
                </a:solidFill>
              </a:rPr>
              <a:t> </a:t>
            </a:r>
            <a:r>
              <a:rPr lang="en-GB" sz="4000" b="1" i="1" dirty="0">
                <a:solidFill>
                  <a:srgbClr val="19232E"/>
                </a:solidFill>
              </a:rPr>
              <a:t>Mode </a:t>
            </a:r>
            <a:r>
              <a:rPr lang="en-GB" sz="4000" b="1" dirty="0" err="1">
                <a:solidFill>
                  <a:srgbClr val="19232E"/>
                </a:solidFill>
              </a:rPr>
              <a:t>Penjalaran</a:t>
            </a:r>
            <a:r>
              <a:rPr lang="en-GB" sz="4000" b="1" dirty="0">
                <a:solidFill>
                  <a:srgbClr val="19232E"/>
                </a:solidFill>
              </a:rPr>
              <a:t> </a:t>
            </a:r>
            <a:r>
              <a:rPr lang="en-GB" sz="4000" b="1" dirty="0" err="1" smtClean="0">
                <a:solidFill>
                  <a:srgbClr val="19232E"/>
                </a:solidFill>
              </a:rPr>
              <a:t>Cahaya</a:t>
            </a:r>
            <a:r>
              <a:rPr lang="en-GB" sz="4000" b="1" dirty="0" smtClean="0">
                <a:solidFill>
                  <a:srgbClr val="19232E"/>
                </a:solidFill>
              </a:rPr>
              <a:t> : </a:t>
            </a:r>
            <a:r>
              <a:rPr lang="en-GB" sz="4000" b="1" dirty="0" err="1" smtClean="0">
                <a:solidFill>
                  <a:srgbClr val="0E0589"/>
                </a:solidFill>
              </a:rPr>
              <a:t>lanjutan</a:t>
            </a:r>
            <a:r>
              <a:rPr lang="en-GB" sz="4000" b="1" dirty="0" smtClean="0">
                <a:solidFill>
                  <a:srgbClr val="0E0589"/>
                </a:solidFill>
              </a:rPr>
              <a:t> (4)</a:t>
            </a:r>
            <a:endParaRPr lang="en-US" sz="4000" b="1" dirty="0" smtClean="0">
              <a:solidFill>
                <a:srgbClr val="0E0589"/>
              </a:solidFill>
              <a:latin typeface="Lato Heading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 bwMode="auto">
          <a:xfrm>
            <a:off x="6096000" y="12996279"/>
            <a:ext cx="14449573" cy="958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17490" tIns="108745" rIns="217490" bIns="108745">
            <a:spAutoFit/>
          </a:bodyPr>
          <a:lstStyle>
            <a:lvl1pPr defTabSz="1087438">
              <a:defRPr sz="3600">
                <a:solidFill>
                  <a:schemeClr val="tx1"/>
                </a:solidFill>
                <a:latin typeface="Lato Light"/>
              </a:defRPr>
            </a:lvl1pPr>
            <a:lvl2pPr marL="1087438" defTabSz="1087438">
              <a:defRPr sz="3600">
                <a:solidFill>
                  <a:schemeClr val="tx1"/>
                </a:solidFill>
                <a:latin typeface="Lato Light"/>
              </a:defRPr>
            </a:lvl2pPr>
            <a:lvl3pPr marL="2174875" defTabSz="1087438">
              <a:defRPr sz="3600">
                <a:solidFill>
                  <a:schemeClr val="tx1"/>
                </a:solidFill>
                <a:latin typeface="Lato Light"/>
              </a:defRPr>
            </a:lvl3pPr>
            <a:lvl4pPr marL="3262313" defTabSz="1087438">
              <a:defRPr sz="3600">
                <a:solidFill>
                  <a:schemeClr val="tx1"/>
                </a:solidFill>
                <a:latin typeface="Lato Light"/>
              </a:defRPr>
            </a:lvl4pPr>
            <a:lvl5pPr marL="4349750" defTabSz="1087438">
              <a:defRPr sz="3600">
                <a:solidFill>
                  <a:schemeClr val="tx1"/>
                </a:solidFill>
                <a:latin typeface="Lato Light"/>
              </a:defRPr>
            </a:lvl5pPr>
            <a:lvl6pPr marL="48069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52641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57213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61785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lvl="0" algn="r"/>
            <a:r>
              <a:rPr lang="en-US" altLang="id-ID" sz="2000" dirty="0" err="1">
                <a:solidFill>
                  <a:schemeClr val="tx2"/>
                </a:solidFill>
                <a:ea typeface="Lato Light"/>
                <a:cs typeface="Lato Light"/>
              </a:rPr>
              <a:t>Sumber</a:t>
            </a:r>
            <a:r>
              <a:rPr lang="en-US" altLang="id-ID" sz="2000" dirty="0">
                <a:solidFill>
                  <a:schemeClr val="tx2"/>
                </a:solidFill>
                <a:ea typeface="Lato Light"/>
                <a:cs typeface="Lato Light"/>
              </a:rPr>
              <a:t> </a:t>
            </a:r>
            <a:r>
              <a:rPr lang="en-US" altLang="id-ID" sz="2000" dirty="0" err="1" smtClean="0">
                <a:solidFill>
                  <a:schemeClr val="tx2"/>
                </a:solidFill>
                <a:ea typeface="Lato Light"/>
                <a:cs typeface="Lato Light"/>
              </a:rPr>
              <a:t>Referensi</a:t>
            </a:r>
            <a:r>
              <a:rPr lang="en-US" altLang="id-ID" sz="2000" dirty="0" smtClean="0">
                <a:solidFill>
                  <a:schemeClr val="tx2"/>
                </a:solidFill>
                <a:ea typeface="Lato Light"/>
                <a:cs typeface="Lato Light"/>
              </a:rPr>
              <a:t> :</a:t>
            </a:r>
            <a:r>
              <a:rPr lang="en-US" altLang="id-ID" sz="2000" dirty="0"/>
              <a:t> </a:t>
            </a:r>
            <a:r>
              <a:rPr lang="en-US" sz="2000" dirty="0" smtClean="0">
                <a:solidFill>
                  <a:srgbClr val="FF0000"/>
                </a:solidFill>
              </a:rPr>
              <a:t>Gerd,Keiser</a:t>
            </a:r>
            <a:r>
              <a:rPr lang="en-US" sz="2000" dirty="0">
                <a:solidFill>
                  <a:srgbClr val="FF0000"/>
                </a:solidFill>
              </a:rPr>
              <a:t>.,2010, </a:t>
            </a:r>
            <a:r>
              <a:rPr lang="en-US" sz="2000" i="1" dirty="0">
                <a:solidFill>
                  <a:srgbClr val="FF0000"/>
                </a:solidFill>
              </a:rPr>
              <a:t>Optical </a:t>
            </a:r>
            <a:r>
              <a:rPr lang="en-US" sz="2000" i="1" dirty="0" err="1">
                <a:solidFill>
                  <a:srgbClr val="FF0000"/>
                </a:solidFill>
              </a:rPr>
              <a:t>Serat</a:t>
            </a:r>
            <a:r>
              <a:rPr lang="en-US" sz="2000" i="1" dirty="0">
                <a:solidFill>
                  <a:srgbClr val="FF0000"/>
                </a:solidFill>
              </a:rPr>
              <a:t> Communications</a:t>
            </a:r>
            <a:r>
              <a:rPr lang="en-US" sz="2000" dirty="0">
                <a:solidFill>
                  <a:srgbClr val="FF0000"/>
                </a:solidFill>
              </a:rPr>
              <a:t>, 4</a:t>
            </a:r>
            <a:r>
              <a:rPr lang="en-US" sz="2000" baseline="30000" dirty="0">
                <a:solidFill>
                  <a:srgbClr val="FF0000"/>
                </a:solidFill>
              </a:rPr>
              <a:t>th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edition,McGraw</a:t>
            </a:r>
            <a:r>
              <a:rPr lang="en-US" sz="2000" dirty="0">
                <a:solidFill>
                  <a:srgbClr val="FF0000"/>
                </a:solidFill>
              </a:rPr>
              <a:t> Hill, International Edition</a:t>
            </a:r>
          </a:p>
          <a:p>
            <a:pPr algn="r"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GB" sz="2000" dirty="0" smtClean="0">
                <a:solidFill>
                  <a:srgbClr val="FF0000"/>
                </a:solidFill>
              </a:rPr>
              <a:t>                               </a:t>
            </a:r>
          </a:p>
        </p:txBody>
      </p:sp>
      <p:sp>
        <p:nvSpPr>
          <p:cNvPr id="2" name="Rectangle 1"/>
          <p:cNvSpPr/>
          <p:nvPr/>
        </p:nvSpPr>
        <p:spPr>
          <a:xfrm>
            <a:off x="2610813" y="1997719"/>
            <a:ext cx="6083717" cy="646331"/>
          </a:xfrm>
          <a:prstGeom prst="rect">
            <a:avLst/>
          </a:prstGeom>
          <a:solidFill>
            <a:srgbClr val="FBB62B"/>
          </a:solidFill>
        </p:spPr>
        <p:txBody>
          <a:bodyPr wrap="none">
            <a:spAutoFit/>
          </a:bodyPr>
          <a:lstStyle/>
          <a:p>
            <a:r>
              <a:rPr lang="en-GB" b="1" i="1" dirty="0" smtClean="0">
                <a:solidFill>
                  <a:srgbClr val="19232E"/>
                </a:solidFill>
                <a:effectLst/>
                <a:ea typeface="Times New Roman" panose="02020603050405020304" pitchFamily="18" charset="0"/>
              </a:rPr>
              <a:t>A. </a:t>
            </a:r>
            <a:r>
              <a:rPr lang="en-GB" b="1" i="1" dirty="0" err="1" smtClean="0">
                <a:solidFill>
                  <a:srgbClr val="19232E"/>
                </a:solidFill>
                <a:effectLst/>
                <a:ea typeface="Times New Roman" panose="02020603050405020304" pitchFamily="18" charset="0"/>
              </a:rPr>
              <a:t>Serat</a:t>
            </a:r>
            <a:r>
              <a:rPr lang="en-GB" b="1" i="1" dirty="0" smtClean="0">
                <a:solidFill>
                  <a:srgbClr val="19232E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GB" b="1" i="1" dirty="0" err="1" smtClean="0">
                <a:solidFill>
                  <a:srgbClr val="19232E"/>
                </a:solidFill>
                <a:effectLst/>
                <a:ea typeface="Times New Roman" panose="02020603050405020304" pitchFamily="18" charset="0"/>
              </a:rPr>
              <a:t>Optik</a:t>
            </a:r>
            <a:r>
              <a:rPr lang="en-GB" b="1" i="1" dirty="0" smtClean="0">
                <a:solidFill>
                  <a:srgbClr val="19232E"/>
                </a:solidFill>
                <a:effectLst/>
                <a:ea typeface="Times New Roman" panose="02020603050405020304" pitchFamily="18" charset="0"/>
              </a:rPr>
              <a:t> Single Mode</a:t>
            </a:r>
            <a:endParaRPr lang="en-US" dirty="0">
              <a:solidFill>
                <a:srgbClr val="19232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334871" y="2946933"/>
            <a:ext cx="19137860" cy="181588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R="0" algn="just">
              <a:spcBef>
                <a:spcPts val="0"/>
              </a:spcBef>
              <a:spcAft>
                <a:spcPts val="0"/>
              </a:spcAft>
            </a:pPr>
            <a:r>
              <a:rPr lang="en-US" sz="3200" b="1" i="1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Diameter</a:t>
            </a:r>
            <a:r>
              <a:rPr lang="en-US" sz="3200" b="1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(</a:t>
            </a:r>
            <a:r>
              <a:rPr lang="en-US" sz="3200" b="1" i="1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D</a:t>
            </a:r>
            <a:r>
              <a:rPr lang="en-US" sz="3200" b="1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) </a:t>
            </a:r>
            <a:r>
              <a:rPr lang="en-US" sz="3200" b="1" i="1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core</a:t>
            </a:r>
            <a:r>
              <a:rPr lang="en-US" sz="3200" b="1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serat</a:t>
            </a:r>
            <a:r>
              <a:rPr lang="en-US" sz="32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optik</a:t>
            </a:r>
            <a:r>
              <a:rPr lang="en-US" sz="32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yang </a:t>
            </a:r>
            <a:r>
              <a:rPr lang="en-US" sz="3200" dirty="0" err="1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digunakan</a:t>
            </a:r>
            <a:r>
              <a:rPr lang="en-US" sz="32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untuk</a:t>
            </a:r>
            <a:r>
              <a:rPr lang="en-US" sz="32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transmisi</a:t>
            </a:r>
            <a:r>
              <a:rPr lang="en-US" sz="32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pada</a:t>
            </a:r>
            <a:r>
              <a:rPr lang="en-US" sz="32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en-US" sz="3200" i="1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single mode</a:t>
            </a:r>
            <a:r>
              <a:rPr lang="en-US" sz="32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dapat</a:t>
            </a:r>
            <a:r>
              <a:rPr lang="en-US" sz="32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dinyatakan</a:t>
            </a:r>
            <a:r>
              <a:rPr lang="en-US" sz="32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sebagai</a:t>
            </a:r>
            <a:r>
              <a:rPr lang="en-US" sz="32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berikut</a:t>
            </a:r>
            <a:r>
              <a:rPr lang="en-US" sz="32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:</a:t>
            </a:r>
          </a:p>
          <a:p>
            <a:pPr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sz="3200" dirty="0">
              <a:solidFill>
                <a:srgbClr val="19232E"/>
              </a:solidFill>
              <a:latin typeface="+mj-lt"/>
              <a:ea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7985472" y="3855082"/>
                <a:ext cx="3875420" cy="135793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19232E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b="1" i="1" smtClean="0">
                        <a:solidFill>
                          <a:srgbClr val="19232E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𝑫</m:t>
                    </m:r>
                    <m:r>
                      <a:rPr lang="en-US" b="1" i="1" smtClean="0">
                        <a:solidFill>
                          <a:srgbClr val="19232E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&lt;</m:t>
                    </m:r>
                    <m:f>
                      <m:fPr>
                        <m:ctrlPr>
                          <a:rPr lang="en-US" b="1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1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𝟐</m:t>
                        </m:r>
                        <m:r>
                          <a:rPr lang="en-US" b="1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en-US" b="1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𝟒</m:t>
                        </m:r>
                        <m:r>
                          <a:rPr lang="en-US" b="1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𝝀</m:t>
                        </m:r>
                      </m:num>
                      <m:den>
                        <m:r>
                          <a:rPr lang="en-US" b="1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𝝅</m:t>
                        </m:r>
                        <m:rad>
                          <m:radPr>
                            <m:degHide m:val="on"/>
                            <m:ctrlPr>
                              <a:rPr lang="en-US" b="1" i="1">
                                <a:solidFill>
                                  <a:srgbClr val="19232E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sSubSup>
                              <m:sSubSupPr>
                                <m:ctrlPr>
                                  <a:rPr lang="en-US" b="1" i="1">
                                    <a:solidFill>
                                      <a:srgbClr val="19232E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</a:rPr>
                                </m:ctrlPr>
                              </m:sSubSupPr>
                              <m:e>
                                <m:r>
                                  <a:rPr lang="en-US" b="1" i="1">
                                    <a:solidFill>
                                      <a:srgbClr val="19232E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𝒏</m:t>
                                </m:r>
                              </m:e>
                              <m:sub>
                                <m:r>
                                  <a:rPr lang="en-US" b="1" i="1">
                                    <a:solidFill>
                                      <a:srgbClr val="19232E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𝟏</m:t>
                                </m:r>
                              </m:sub>
                              <m:sup>
                                <m:r>
                                  <a:rPr lang="en-US" b="1" i="1">
                                    <a:solidFill>
                                      <a:srgbClr val="19232E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𝟐</m:t>
                                </m:r>
                              </m:sup>
                            </m:sSubSup>
                            <m:r>
                              <a:rPr lang="en-US" b="1" i="1">
                                <a:solidFill>
                                  <a:srgbClr val="19232E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sSubSup>
                              <m:sSubSupPr>
                                <m:ctrlPr>
                                  <a:rPr lang="en-US" b="1" i="1">
                                    <a:solidFill>
                                      <a:srgbClr val="19232E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</a:rPr>
                                </m:ctrlPr>
                              </m:sSubSupPr>
                              <m:e>
                                <m:r>
                                  <a:rPr lang="en-US" b="1" i="1">
                                    <a:solidFill>
                                      <a:srgbClr val="19232E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𝒏</m:t>
                                </m:r>
                              </m:e>
                              <m:sub>
                                <m:r>
                                  <a:rPr lang="en-US" b="1" i="1">
                                    <a:solidFill>
                                      <a:srgbClr val="19232E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𝟐</m:t>
                                </m:r>
                              </m:sub>
                              <m:sup>
                                <m:r>
                                  <a:rPr lang="en-US" b="1" i="1">
                                    <a:solidFill>
                                      <a:srgbClr val="19232E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𝟐</m:t>
                                </m:r>
                              </m:sup>
                            </m:sSubSup>
                          </m:e>
                        </m:rad>
                      </m:den>
                    </m:f>
                  </m:oMath>
                </a14:m>
                <a:r>
                  <a:rPr lang="en-US" b="1" dirty="0">
                    <a:solidFill>
                      <a:srgbClr val="19232E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	</a:t>
                </a:r>
                <a:endParaRPr lang="en-US" b="1" dirty="0" smtClean="0">
                  <a:solidFill>
                    <a:srgbClr val="19232E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5472" y="3855082"/>
                <a:ext cx="3875420" cy="1357936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3334872" y="5647697"/>
                <a:ext cx="19137860" cy="107721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dirty="0" err="1" smtClean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Panjang</a:t>
                </a:r>
                <a:r>
                  <a:rPr lang="en-US" sz="3200" dirty="0" smtClean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3200" dirty="0" err="1" smtClean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gelombang</a:t>
                </a:r>
                <a14:m>
                  <m:oMath xmlns:m="http://schemas.openxmlformats.org/officeDocument/2006/math">
                    <m:r>
                      <a:rPr lang="en-US" sz="3200" i="1">
                        <a:solidFill>
                          <a:srgbClr val="19232E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(</m:t>
                    </m:r>
                    <m:r>
                      <a:rPr lang="en-US" sz="3200" i="1">
                        <a:solidFill>
                          <a:srgbClr val="19232E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𝜆</m:t>
                    </m:r>
                    <m:r>
                      <a:rPr lang="en-US" sz="3200" i="1">
                        <a:solidFill>
                          <a:srgbClr val="19232E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sz="32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 yang </a:t>
                </a:r>
                <a:r>
                  <a:rPr lang="en-US" sz="3200" dirty="0" err="1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ditransmisikan</a:t>
                </a:r>
                <a:r>
                  <a:rPr lang="en-US" sz="32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3200" dirty="0" err="1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harus</a:t>
                </a:r>
                <a:r>
                  <a:rPr lang="en-US" sz="32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3200" dirty="0" err="1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lebih</a:t>
                </a:r>
                <a:r>
                  <a:rPr lang="en-US" sz="32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3200" dirty="0" err="1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panjang</a:t>
                </a:r>
                <a:r>
                  <a:rPr lang="en-US" sz="32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3200" dirty="0" err="1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dibandingkan</a:t>
                </a:r>
                <a:r>
                  <a:rPr lang="en-US" sz="32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3200" dirty="0" err="1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panjang</a:t>
                </a:r>
                <a:r>
                  <a:rPr lang="en-US" sz="32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3200" dirty="0" err="1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gelombang</a:t>
                </a:r>
                <a:r>
                  <a:rPr lang="en-US" sz="32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US" sz="3200" i="1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cut off</a:t>
                </a:r>
                <a:r>
                  <a:rPr lang="en-US" sz="32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200" i="1">
                        <a:solidFill>
                          <a:srgbClr val="19232E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(</m:t>
                    </m:r>
                    <m:sSub>
                      <m:sSubPr>
                        <m:ctrlPr>
                          <a:rPr lang="en-US" sz="3200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3200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𝜆</m:t>
                        </m:r>
                      </m:e>
                      <m:sub>
                        <m:r>
                          <a:rPr lang="en-GB" sz="3200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𝑐</m:t>
                        </m:r>
                      </m:sub>
                    </m:sSub>
                    <m:r>
                      <a:rPr lang="en-GB" sz="3200" i="1">
                        <a:solidFill>
                          <a:srgbClr val="19232E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sz="32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. </a:t>
                </a:r>
                <a:r>
                  <a:rPr lang="en-GB" sz="3200" dirty="0" err="1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Panjang</a:t>
                </a:r>
                <a:r>
                  <a:rPr lang="en-GB" sz="32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GB" sz="3200" dirty="0" err="1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gelombang</a:t>
                </a:r>
                <a:r>
                  <a:rPr lang="en-GB" sz="32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GB" sz="3200" i="1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cut off (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3200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𝜆</m:t>
                        </m:r>
                      </m:e>
                      <m:sub>
                        <m:r>
                          <a:rPr lang="en-GB" sz="3200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𝑐</m:t>
                        </m:r>
                      </m:sub>
                    </m:sSub>
                    <m:r>
                      <a:rPr lang="en-GB" sz="3200" i="1">
                        <a:solidFill>
                          <a:srgbClr val="19232E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) </m:t>
                    </m:r>
                  </m:oMath>
                </a14:m>
                <a:r>
                  <a:rPr lang="en-GB" sz="3200" dirty="0" err="1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untuk</a:t>
                </a:r>
                <a:r>
                  <a:rPr lang="en-GB" sz="32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GB" sz="3200" dirty="0" err="1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serat</a:t>
                </a:r>
                <a:r>
                  <a:rPr lang="en-GB" sz="32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GB" sz="3200" dirty="0" err="1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optik</a:t>
                </a:r>
                <a:r>
                  <a:rPr lang="en-GB" sz="32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GB" sz="3200" i="1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single mode</a:t>
                </a:r>
                <a:r>
                  <a:rPr lang="en-GB" sz="32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GB" sz="3200" i="1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step index</a:t>
                </a:r>
                <a:r>
                  <a:rPr lang="en-GB" sz="3200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en-GB" sz="3200" dirty="0" err="1" smtClean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adalah</a:t>
                </a:r>
                <a:r>
                  <a:rPr lang="en-GB" sz="3200" dirty="0" smtClean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:</a:t>
                </a:r>
                <a:endParaRPr lang="en-US" sz="3200" dirty="0">
                  <a:solidFill>
                    <a:srgbClr val="19232E"/>
                  </a:solidFill>
                  <a:latin typeface="+mn-lt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4872" y="5647697"/>
                <a:ext cx="19137860" cy="1077218"/>
              </a:xfrm>
              <a:prstGeom prst="rect">
                <a:avLst/>
              </a:prstGeom>
              <a:blipFill rotWithShape="0">
                <a:blip r:embed="rId3"/>
                <a:stretch>
                  <a:fillRect l="-796" t="-7345" b="-175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8198494" y="6063147"/>
                <a:ext cx="12188825" cy="2173608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marL="0" marR="0" algn="just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b="1" dirty="0" smtClean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 </a:t>
                </a:r>
                <a:endParaRPr lang="en-US" b="1" dirty="0">
                  <a:solidFill>
                    <a:srgbClr val="19232E"/>
                  </a:solidFill>
                  <a:effectLst/>
                  <a:latin typeface="+mn-lt"/>
                  <a:ea typeface="Times New Roman" panose="020206030504050203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1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1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𝝀</m:t>
                        </m:r>
                      </m:e>
                      <m:sub>
                        <m:r>
                          <a:rPr lang="en-GB" b="1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𝒄</m:t>
                        </m:r>
                      </m:sub>
                    </m:sSub>
                    <m:r>
                      <a:rPr lang="en-GB" b="1" i="1">
                        <a:solidFill>
                          <a:srgbClr val="19232E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 </m:t>
                    </m:r>
                    <m:f>
                      <m:fPr>
                        <m:ctrlPr>
                          <a:rPr lang="en-US" b="1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1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𝝅</m:t>
                        </m:r>
                        <m:r>
                          <a:rPr lang="en-GB" b="1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𝑫</m:t>
                        </m:r>
                        <m:rad>
                          <m:radPr>
                            <m:degHide m:val="on"/>
                            <m:ctrlPr>
                              <a:rPr lang="en-US" b="1" i="1">
                                <a:solidFill>
                                  <a:srgbClr val="19232E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sSubSup>
                              <m:sSubSupPr>
                                <m:ctrlPr>
                                  <a:rPr lang="en-US" b="1" i="1">
                                    <a:solidFill>
                                      <a:srgbClr val="19232E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</a:rPr>
                                </m:ctrlPr>
                              </m:sSubSupPr>
                              <m:e>
                                <m:r>
                                  <a:rPr lang="en-US" b="1" i="1">
                                    <a:solidFill>
                                      <a:srgbClr val="19232E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𝒏</m:t>
                                </m:r>
                              </m:e>
                              <m:sub>
                                <m:r>
                                  <a:rPr lang="en-US" b="1" i="1">
                                    <a:solidFill>
                                      <a:srgbClr val="19232E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𝟏</m:t>
                                </m:r>
                              </m:sub>
                              <m:sup>
                                <m:r>
                                  <a:rPr lang="en-US" b="1" i="1">
                                    <a:solidFill>
                                      <a:srgbClr val="19232E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𝟐</m:t>
                                </m:r>
                              </m:sup>
                            </m:sSubSup>
                            <m:r>
                              <a:rPr lang="en-US" b="1" i="1">
                                <a:solidFill>
                                  <a:srgbClr val="19232E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sSubSup>
                              <m:sSubSupPr>
                                <m:ctrlPr>
                                  <a:rPr lang="en-US" b="1" i="1">
                                    <a:solidFill>
                                      <a:srgbClr val="19232E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</a:rPr>
                                </m:ctrlPr>
                              </m:sSubSupPr>
                              <m:e>
                                <m:r>
                                  <a:rPr lang="en-US" b="1" i="1">
                                    <a:solidFill>
                                      <a:srgbClr val="19232E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𝒏</m:t>
                                </m:r>
                              </m:e>
                              <m:sub>
                                <m:r>
                                  <a:rPr lang="en-US" b="1" i="1">
                                    <a:solidFill>
                                      <a:srgbClr val="19232E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𝟐</m:t>
                                </m:r>
                              </m:sub>
                              <m:sup>
                                <m:r>
                                  <a:rPr lang="en-US" b="1" i="1">
                                    <a:solidFill>
                                      <a:srgbClr val="19232E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𝟐</m:t>
                                </m:r>
                              </m:sup>
                            </m:sSubSup>
                          </m:e>
                        </m:rad>
                      </m:num>
                      <m:den>
                        <m:r>
                          <a:rPr lang="en-GB" b="1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𝟐</m:t>
                        </m:r>
                        <m:r>
                          <a:rPr lang="en-GB" b="1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.</m:t>
                        </m:r>
                        <m:r>
                          <a:rPr lang="en-GB" b="1" i="1">
                            <a:solidFill>
                              <a:srgbClr val="19232E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𝟒</m:t>
                        </m:r>
                      </m:den>
                    </m:f>
                  </m:oMath>
                </a14:m>
                <a:r>
                  <a:rPr lang="en-GB" b="1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r>
                  <a:rPr lang="id-ID" b="1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		</a:t>
                </a:r>
                <a:r>
                  <a:rPr lang="en-US" b="1" dirty="0">
                    <a:solidFill>
                      <a:srgbClr val="19232E"/>
                    </a:solidFill>
                    <a:effectLst/>
                    <a:latin typeface="+mn-lt"/>
                    <a:ea typeface="Times New Roman" panose="02020603050405020304" pitchFamily="18" charset="0"/>
                  </a:rPr>
                  <a:t>(nm)</a:t>
                </a:r>
                <a:endParaRPr lang="en-US" b="1" dirty="0">
                  <a:solidFill>
                    <a:srgbClr val="19232E"/>
                  </a:solidFill>
                  <a:latin typeface="+mn-lt"/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8494" y="6063147"/>
                <a:ext cx="12188825" cy="2173608"/>
              </a:xfrm>
              <a:prstGeom prst="rect">
                <a:avLst/>
              </a:prstGeom>
              <a:blipFill rotWithShape="0">
                <a:blip r:embed="rId4"/>
                <a:stretch>
                  <a:fillRect b="-39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13"/>
          <p:cNvSpPr/>
          <p:nvPr/>
        </p:nvSpPr>
        <p:spPr>
          <a:xfrm>
            <a:off x="2422554" y="8475841"/>
            <a:ext cx="5775940" cy="646331"/>
          </a:xfrm>
          <a:prstGeom prst="rect">
            <a:avLst/>
          </a:prstGeom>
          <a:solidFill>
            <a:srgbClr val="FBB62B"/>
          </a:solidFill>
        </p:spPr>
        <p:txBody>
          <a:bodyPr wrap="none">
            <a:spAutoFit/>
          </a:bodyPr>
          <a:lstStyle/>
          <a:p>
            <a:r>
              <a:rPr lang="en-GB" b="1" i="1" dirty="0" smtClean="0">
                <a:solidFill>
                  <a:srgbClr val="19232E"/>
                </a:solidFill>
                <a:effectLst/>
                <a:ea typeface="Times New Roman" panose="02020603050405020304" pitchFamily="18" charset="0"/>
              </a:rPr>
              <a:t>B. </a:t>
            </a:r>
            <a:r>
              <a:rPr lang="en-GB" b="1" i="1" dirty="0" err="1" smtClean="0">
                <a:solidFill>
                  <a:srgbClr val="19232E"/>
                </a:solidFill>
                <a:effectLst/>
                <a:ea typeface="Times New Roman" panose="02020603050405020304" pitchFamily="18" charset="0"/>
              </a:rPr>
              <a:t>Serat</a:t>
            </a:r>
            <a:r>
              <a:rPr lang="en-GB" b="1" i="1" dirty="0" smtClean="0">
                <a:solidFill>
                  <a:srgbClr val="19232E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GB" b="1" i="1" dirty="0" err="1" smtClean="0">
                <a:solidFill>
                  <a:srgbClr val="19232E"/>
                </a:solidFill>
                <a:effectLst/>
                <a:ea typeface="Times New Roman" panose="02020603050405020304" pitchFamily="18" charset="0"/>
              </a:rPr>
              <a:t>Optik</a:t>
            </a:r>
            <a:r>
              <a:rPr lang="en-GB" b="1" i="1" dirty="0" smtClean="0">
                <a:solidFill>
                  <a:srgbClr val="19232E"/>
                </a:solidFill>
                <a:effectLst/>
                <a:ea typeface="Times New Roman" panose="02020603050405020304" pitchFamily="18" charset="0"/>
              </a:rPr>
              <a:t> Multi Mode</a:t>
            </a:r>
            <a:endParaRPr lang="en-US" dirty="0">
              <a:solidFill>
                <a:srgbClr val="19232E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334871" y="9406889"/>
            <a:ext cx="19594764" cy="206210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GB" sz="3200" dirty="0" err="1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Jumlah</a:t>
            </a:r>
            <a:r>
              <a:rPr lang="en-GB" sz="32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en-GB" sz="3200" i="1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mode</a:t>
            </a:r>
            <a:r>
              <a:rPr lang="en-GB" sz="32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yang </a:t>
            </a:r>
            <a:r>
              <a:rPr lang="en-GB" sz="3200" dirty="0" err="1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merambat</a:t>
            </a:r>
            <a:r>
              <a:rPr lang="en-GB" sz="32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en-GB" sz="3200" dirty="0" err="1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pada</a:t>
            </a:r>
            <a:r>
              <a:rPr lang="en-GB" sz="32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en-GB" sz="3200" dirty="0" err="1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serat</a:t>
            </a:r>
            <a:r>
              <a:rPr lang="en-GB" sz="32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en-GB" sz="3200" dirty="0" err="1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optik</a:t>
            </a:r>
            <a:r>
              <a:rPr lang="en-GB" sz="32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en-GB" sz="3200" i="1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multimode</a:t>
            </a:r>
            <a:r>
              <a:rPr lang="en-GB" sz="32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en-GB" sz="3200" dirty="0" err="1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bergantung</a:t>
            </a:r>
            <a:r>
              <a:rPr lang="en-GB" sz="32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en-GB" sz="3200" dirty="0" err="1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pada</a:t>
            </a:r>
            <a:r>
              <a:rPr lang="en-GB" sz="32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en-GB" sz="3200" dirty="0" err="1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ukuran</a:t>
            </a:r>
            <a:r>
              <a:rPr lang="en-GB" sz="32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en-GB" sz="3200" i="1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core</a:t>
            </a:r>
            <a:r>
              <a:rPr lang="en-GB" sz="32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en-GB" sz="3200" dirty="0" err="1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dan</a:t>
            </a:r>
            <a:r>
              <a:rPr lang="en-GB" sz="32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id-ID" sz="32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besarnya </a:t>
            </a:r>
            <a:r>
              <a:rPr lang="en-GB" sz="3200" i="1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numerical aperture (NA)</a:t>
            </a:r>
            <a:r>
              <a:rPr lang="en-GB" sz="32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. 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GB" sz="3200" dirty="0" err="1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Jika</a:t>
            </a:r>
            <a:r>
              <a:rPr lang="en-GB" sz="32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en-GB" sz="3200" dirty="0" err="1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ukuran</a:t>
            </a:r>
            <a:r>
              <a:rPr lang="en-GB" sz="32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en-GB" sz="3200" i="1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core</a:t>
            </a:r>
            <a:r>
              <a:rPr lang="en-GB" sz="32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en-GB" sz="3200" dirty="0" err="1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dan</a:t>
            </a:r>
            <a:r>
              <a:rPr lang="en-GB" sz="32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NA </a:t>
            </a:r>
            <a:r>
              <a:rPr lang="en-GB" sz="3200" dirty="0" err="1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bertambah</a:t>
            </a:r>
            <a:r>
              <a:rPr lang="en-GB" sz="32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en-GB" sz="3200" dirty="0" err="1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maka</a:t>
            </a:r>
            <a:r>
              <a:rPr lang="en-GB" sz="32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en-GB" sz="3200" dirty="0" err="1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jumlah</a:t>
            </a:r>
            <a:r>
              <a:rPr lang="en-GB" sz="32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en-GB" sz="3200" i="1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mode</a:t>
            </a:r>
            <a:r>
              <a:rPr lang="en-GB" sz="32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en-GB" sz="3200" dirty="0" err="1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bertambah</a:t>
            </a:r>
            <a:r>
              <a:rPr lang="en-GB" sz="32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. </a:t>
            </a:r>
            <a:r>
              <a:rPr lang="en-GB" sz="3200" dirty="0" err="1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Ukuran</a:t>
            </a:r>
            <a:r>
              <a:rPr lang="en-GB" sz="32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en-GB" sz="3200" i="1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core</a:t>
            </a:r>
            <a:r>
              <a:rPr lang="en-GB" sz="32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en-GB" sz="3200" dirty="0" err="1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dan</a:t>
            </a:r>
            <a:r>
              <a:rPr lang="en-GB" sz="32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NA </a:t>
            </a:r>
            <a:r>
              <a:rPr lang="en-GB" sz="3200" dirty="0" err="1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biasanya</a:t>
            </a:r>
            <a:r>
              <a:rPr lang="en-GB" sz="32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en-GB" sz="3200" dirty="0" err="1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sekitar</a:t>
            </a:r>
            <a:r>
              <a:rPr lang="en-GB" sz="32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50</a:t>
            </a:r>
            <a:r>
              <a:rPr lang="id-ID" sz="32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-</a:t>
            </a:r>
            <a:r>
              <a:rPr lang="en-GB" sz="32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100 </a:t>
            </a:r>
            <a:r>
              <a:rPr lang="en-GB" sz="3200" dirty="0" err="1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μm</a:t>
            </a:r>
            <a:r>
              <a:rPr lang="en-GB" sz="32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en-GB" sz="3200" dirty="0" err="1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dan</a:t>
            </a:r>
            <a:r>
              <a:rPr lang="en-GB" sz="32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0,20</a:t>
            </a:r>
            <a:r>
              <a:rPr lang="id-ID" sz="32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-</a:t>
            </a:r>
            <a:r>
              <a:rPr lang="en-GB" sz="3200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0,229. </a:t>
            </a:r>
            <a:endParaRPr lang="en-US" sz="3200" dirty="0">
              <a:solidFill>
                <a:srgbClr val="19232E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1754915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F79DE766-0992-4A05-B7B0-D05E1CE8FB69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433253" y="704850"/>
            <a:ext cx="18350547" cy="70788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4000" b="1" dirty="0" smtClean="0">
                <a:solidFill>
                  <a:srgbClr val="19232E"/>
                </a:solidFill>
              </a:rPr>
              <a:t>2. </a:t>
            </a:r>
            <a:r>
              <a:rPr lang="en-GB" sz="4000" b="1" dirty="0" err="1" smtClean="0">
                <a:solidFill>
                  <a:srgbClr val="19232E"/>
                </a:solidFill>
              </a:rPr>
              <a:t>Jenis</a:t>
            </a:r>
            <a:r>
              <a:rPr lang="en-GB" sz="4000" b="1" dirty="0" smtClean="0">
                <a:solidFill>
                  <a:srgbClr val="19232E"/>
                </a:solidFill>
              </a:rPr>
              <a:t> </a:t>
            </a:r>
            <a:r>
              <a:rPr lang="en-GB" sz="4000" b="1" dirty="0" err="1" smtClean="0">
                <a:solidFill>
                  <a:srgbClr val="19232E"/>
                </a:solidFill>
              </a:rPr>
              <a:t>Serat</a:t>
            </a:r>
            <a:r>
              <a:rPr lang="en-GB" sz="4000" b="1" dirty="0" smtClean="0">
                <a:solidFill>
                  <a:srgbClr val="19232E"/>
                </a:solidFill>
              </a:rPr>
              <a:t> </a:t>
            </a:r>
            <a:r>
              <a:rPr lang="en-GB" sz="4000" b="1" dirty="0" err="1" smtClean="0">
                <a:solidFill>
                  <a:srgbClr val="19232E"/>
                </a:solidFill>
              </a:rPr>
              <a:t>Optik</a:t>
            </a:r>
            <a:r>
              <a:rPr lang="en-GB" sz="4000" b="1" dirty="0" smtClean="0">
                <a:solidFill>
                  <a:srgbClr val="19232E"/>
                </a:solidFill>
              </a:rPr>
              <a:t> </a:t>
            </a:r>
            <a:r>
              <a:rPr lang="en-GB" sz="4000" b="1" dirty="0" err="1" smtClean="0">
                <a:solidFill>
                  <a:srgbClr val="19232E"/>
                </a:solidFill>
              </a:rPr>
              <a:t>Berdasarkan</a:t>
            </a:r>
            <a:r>
              <a:rPr lang="en-GB" sz="4000" b="1" dirty="0" smtClean="0">
                <a:solidFill>
                  <a:srgbClr val="19232E"/>
                </a:solidFill>
              </a:rPr>
              <a:t> </a:t>
            </a:r>
            <a:r>
              <a:rPr lang="en-GB" sz="4000" b="1" i="1" dirty="0">
                <a:solidFill>
                  <a:srgbClr val="19232E"/>
                </a:solidFill>
              </a:rPr>
              <a:t>Mode </a:t>
            </a:r>
            <a:r>
              <a:rPr lang="en-GB" sz="4000" b="1" dirty="0" err="1">
                <a:solidFill>
                  <a:srgbClr val="19232E"/>
                </a:solidFill>
              </a:rPr>
              <a:t>Penjalaran</a:t>
            </a:r>
            <a:r>
              <a:rPr lang="en-GB" sz="4000" b="1" dirty="0">
                <a:solidFill>
                  <a:srgbClr val="19232E"/>
                </a:solidFill>
              </a:rPr>
              <a:t> </a:t>
            </a:r>
            <a:r>
              <a:rPr lang="en-GB" sz="4000" b="1" dirty="0" err="1" smtClean="0">
                <a:solidFill>
                  <a:srgbClr val="19232E"/>
                </a:solidFill>
              </a:rPr>
              <a:t>Cahaya</a:t>
            </a:r>
            <a:r>
              <a:rPr lang="en-GB" sz="4000" b="1" dirty="0" smtClean="0">
                <a:solidFill>
                  <a:srgbClr val="19232E"/>
                </a:solidFill>
              </a:rPr>
              <a:t> : </a:t>
            </a:r>
            <a:r>
              <a:rPr lang="en-GB" sz="4000" b="1" dirty="0" err="1" smtClean="0">
                <a:solidFill>
                  <a:srgbClr val="0E0589"/>
                </a:solidFill>
              </a:rPr>
              <a:t>lanjutan</a:t>
            </a:r>
            <a:r>
              <a:rPr lang="en-GB" sz="4000" b="1" dirty="0" smtClean="0">
                <a:solidFill>
                  <a:srgbClr val="0E0589"/>
                </a:solidFill>
              </a:rPr>
              <a:t> (5)</a:t>
            </a:r>
            <a:endParaRPr lang="en-US" sz="4000" b="1" dirty="0" smtClean="0">
              <a:solidFill>
                <a:srgbClr val="0E0589"/>
              </a:solidFill>
              <a:latin typeface="Lato Heading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 bwMode="auto">
          <a:xfrm>
            <a:off x="6096000" y="12996279"/>
            <a:ext cx="14449573" cy="958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17490" tIns="108745" rIns="217490" bIns="108745">
            <a:spAutoFit/>
          </a:bodyPr>
          <a:lstStyle>
            <a:lvl1pPr defTabSz="1087438">
              <a:defRPr sz="3600">
                <a:solidFill>
                  <a:schemeClr val="tx1"/>
                </a:solidFill>
                <a:latin typeface="Lato Light"/>
              </a:defRPr>
            </a:lvl1pPr>
            <a:lvl2pPr marL="1087438" defTabSz="1087438">
              <a:defRPr sz="3600">
                <a:solidFill>
                  <a:schemeClr val="tx1"/>
                </a:solidFill>
                <a:latin typeface="Lato Light"/>
              </a:defRPr>
            </a:lvl2pPr>
            <a:lvl3pPr marL="2174875" defTabSz="1087438">
              <a:defRPr sz="3600">
                <a:solidFill>
                  <a:schemeClr val="tx1"/>
                </a:solidFill>
                <a:latin typeface="Lato Light"/>
              </a:defRPr>
            </a:lvl3pPr>
            <a:lvl4pPr marL="3262313" defTabSz="1087438">
              <a:defRPr sz="3600">
                <a:solidFill>
                  <a:schemeClr val="tx1"/>
                </a:solidFill>
                <a:latin typeface="Lato Light"/>
              </a:defRPr>
            </a:lvl4pPr>
            <a:lvl5pPr marL="4349750" defTabSz="1087438">
              <a:defRPr sz="3600">
                <a:solidFill>
                  <a:schemeClr val="tx1"/>
                </a:solidFill>
                <a:latin typeface="Lato Light"/>
              </a:defRPr>
            </a:lvl5pPr>
            <a:lvl6pPr marL="48069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52641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57213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61785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lvl="0" algn="r"/>
            <a:r>
              <a:rPr lang="en-US" altLang="id-ID" sz="2000" dirty="0" err="1">
                <a:solidFill>
                  <a:schemeClr val="tx2"/>
                </a:solidFill>
                <a:ea typeface="Lato Light"/>
                <a:cs typeface="Lato Light"/>
              </a:rPr>
              <a:t>Sumber</a:t>
            </a:r>
            <a:r>
              <a:rPr lang="en-US" altLang="id-ID" sz="2000" dirty="0">
                <a:solidFill>
                  <a:schemeClr val="tx2"/>
                </a:solidFill>
                <a:ea typeface="Lato Light"/>
                <a:cs typeface="Lato Light"/>
              </a:rPr>
              <a:t> </a:t>
            </a:r>
            <a:r>
              <a:rPr lang="en-US" altLang="id-ID" sz="2000" dirty="0" err="1" smtClean="0">
                <a:solidFill>
                  <a:schemeClr val="tx2"/>
                </a:solidFill>
                <a:ea typeface="Lato Light"/>
                <a:cs typeface="Lato Light"/>
              </a:rPr>
              <a:t>Referensi</a:t>
            </a:r>
            <a:r>
              <a:rPr lang="en-US" altLang="id-ID" sz="2000" dirty="0" smtClean="0">
                <a:solidFill>
                  <a:schemeClr val="tx2"/>
                </a:solidFill>
                <a:ea typeface="Lato Light"/>
                <a:cs typeface="Lato Light"/>
              </a:rPr>
              <a:t> :</a:t>
            </a:r>
            <a:r>
              <a:rPr lang="en-US" altLang="id-ID" sz="2000" dirty="0"/>
              <a:t> </a:t>
            </a:r>
            <a:r>
              <a:rPr lang="en-US" sz="2000" dirty="0" smtClean="0">
                <a:solidFill>
                  <a:srgbClr val="FF0000"/>
                </a:solidFill>
              </a:rPr>
              <a:t>Gerd,Keiser</a:t>
            </a:r>
            <a:r>
              <a:rPr lang="en-US" sz="2000" dirty="0">
                <a:solidFill>
                  <a:srgbClr val="FF0000"/>
                </a:solidFill>
              </a:rPr>
              <a:t>.,2010, </a:t>
            </a:r>
            <a:r>
              <a:rPr lang="en-US" sz="2000" i="1" dirty="0">
                <a:solidFill>
                  <a:srgbClr val="FF0000"/>
                </a:solidFill>
              </a:rPr>
              <a:t>Optical </a:t>
            </a:r>
            <a:r>
              <a:rPr lang="en-US" sz="2000" i="1" dirty="0" err="1">
                <a:solidFill>
                  <a:srgbClr val="FF0000"/>
                </a:solidFill>
              </a:rPr>
              <a:t>Serat</a:t>
            </a:r>
            <a:r>
              <a:rPr lang="en-US" sz="2000" i="1" dirty="0">
                <a:solidFill>
                  <a:srgbClr val="FF0000"/>
                </a:solidFill>
              </a:rPr>
              <a:t> Communications</a:t>
            </a:r>
            <a:r>
              <a:rPr lang="en-US" sz="2000" dirty="0">
                <a:solidFill>
                  <a:srgbClr val="FF0000"/>
                </a:solidFill>
              </a:rPr>
              <a:t>, 4</a:t>
            </a:r>
            <a:r>
              <a:rPr lang="en-US" sz="2000" baseline="30000" dirty="0">
                <a:solidFill>
                  <a:srgbClr val="FF0000"/>
                </a:solidFill>
              </a:rPr>
              <a:t>th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edition,McGraw</a:t>
            </a:r>
            <a:r>
              <a:rPr lang="en-US" sz="2000" dirty="0">
                <a:solidFill>
                  <a:srgbClr val="FF0000"/>
                </a:solidFill>
              </a:rPr>
              <a:t> Hill, International Edition</a:t>
            </a:r>
          </a:p>
          <a:p>
            <a:pPr algn="r"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GB" sz="2000" dirty="0" smtClean="0">
                <a:solidFill>
                  <a:srgbClr val="FF0000"/>
                </a:solidFill>
              </a:rPr>
              <a:t>                               </a:t>
            </a:r>
          </a:p>
        </p:txBody>
      </p:sp>
      <p:sp>
        <p:nvSpPr>
          <p:cNvPr id="2" name="Rectangle 1"/>
          <p:cNvSpPr/>
          <p:nvPr/>
        </p:nvSpPr>
        <p:spPr>
          <a:xfrm>
            <a:off x="2610813" y="1997719"/>
            <a:ext cx="11607665" cy="646331"/>
          </a:xfrm>
          <a:prstGeom prst="rect">
            <a:avLst/>
          </a:prstGeom>
          <a:solidFill>
            <a:srgbClr val="FBB62B"/>
          </a:solidFill>
        </p:spPr>
        <p:txBody>
          <a:bodyPr wrap="none">
            <a:spAutoFit/>
          </a:bodyPr>
          <a:lstStyle/>
          <a:p>
            <a:r>
              <a:rPr lang="en-GB" b="1" i="1" dirty="0" smtClean="0">
                <a:solidFill>
                  <a:srgbClr val="19232E"/>
                </a:solidFill>
                <a:effectLst/>
                <a:ea typeface="Times New Roman" panose="02020603050405020304" pitchFamily="18" charset="0"/>
              </a:rPr>
              <a:t>B. </a:t>
            </a:r>
            <a:r>
              <a:rPr lang="en-GB" b="1" i="1" dirty="0" err="1" smtClean="0">
                <a:solidFill>
                  <a:srgbClr val="19232E"/>
                </a:solidFill>
                <a:effectLst/>
                <a:ea typeface="Times New Roman" panose="02020603050405020304" pitchFamily="18" charset="0"/>
              </a:rPr>
              <a:t>Serat</a:t>
            </a:r>
            <a:r>
              <a:rPr lang="en-GB" b="1" i="1" dirty="0" smtClean="0">
                <a:solidFill>
                  <a:srgbClr val="19232E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GB" b="1" i="1" dirty="0" err="1" smtClean="0">
                <a:solidFill>
                  <a:srgbClr val="19232E"/>
                </a:solidFill>
                <a:effectLst/>
                <a:ea typeface="Times New Roman" panose="02020603050405020304" pitchFamily="18" charset="0"/>
              </a:rPr>
              <a:t>Optik</a:t>
            </a:r>
            <a:r>
              <a:rPr lang="en-GB" b="1" i="1" dirty="0" smtClean="0">
                <a:solidFill>
                  <a:srgbClr val="19232E"/>
                </a:solidFill>
                <a:effectLst/>
                <a:ea typeface="Times New Roman" panose="02020603050405020304" pitchFamily="18" charset="0"/>
              </a:rPr>
              <a:t> Multi Mode ( </a:t>
            </a:r>
            <a:r>
              <a:rPr lang="en-GB" b="1" i="1" dirty="0" smtClean="0">
                <a:solidFill>
                  <a:srgbClr val="19232E"/>
                </a:solidFill>
                <a:effectLst/>
                <a:ea typeface="Times New Roman" panose="02020603050405020304" pitchFamily="18" charset="0"/>
                <a:sym typeface="Symbol" panose="05050102010706020507" pitchFamily="18" charset="2"/>
              </a:rPr>
              <a:t> = </a:t>
            </a:r>
            <a:r>
              <a:rPr lang="id-ID" dirty="0" smtClean="0">
                <a:solidFill>
                  <a:srgbClr val="19232E"/>
                </a:solidFill>
              </a:rPr>
              <a:t>850 </a:t>
            </a:r>
            <a:r>
              <a:rPr lang="id-ID" dirty="0">
                <a:solidFill>
                  <a:srgbClr val="19232E"/>
                </a:solidFill>
              </a:rPr>
              <a:t>nm atau 1300 </a:t>
            </a:r>
            <a:r>
              <a:rPr lang="id-ID" dirty="0" smtClean="0">
                <a:solidFill>
                  <a:srgbClr val="19232E"/>
                </a:solidFill>
              </a:rPr>
              <a:t>nm</a:t>
            </a:r>
            <a:r>
              <a:rPr lang="en-US" dirty="0" smtClean="0">
                <a:solidFill>
                  <a:srgbClr val="19232E"/>
                </a:solidFill>
              </a:rPr>
              <a:t>)</a:t>
            </a:r>
            <a:endParaRPr lang="en-US" dirty="0">
              <a:solidFill>
                <a:srgbClr val="19232E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165412" y="2953662"/>
            <a:ext cx="20932588" cy="895629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3200" b="1" dirty="0" err="1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Keuntungan</a:t>
            </a:r>
            <a:r>
              <a:rPr lang="en-GB" sz="3200" b="1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en-GB" sz="3200" b="1" dirty="0" err="1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Serat</a:t>
            </a:r>
            <a:r>
              <a:rPr lang="en-GB" sz="3200" b="1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en-GB" sz="3200" b="1" dirty="0" err="1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Optik</a:t>
            </a:r>
            <a:r>
              <a:rPr lang="en-GB" sz="3200" b="1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Multi mode :</a:t>
            </a:r>
          </a:p>
          <a:p>
            <a:pPr marL="514350" lvl="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3200" dirty="0" err="1">
                <a:solidFill>
                  <a:srgbClr val="19232E"/>
                </a:solidFill>
              </a:rPr>
              <a:t>Cahaya</a:t>
            </a:r>
            <a:r>
              <a:rPr lang="en-US" sz="3200" dirty="0">
                <a:solidFill>
                  <a:srgbClr val="19232E"/>
                </a:solidFill>
              </a:rPr>
              <a:t> yang </a:t>
            </a:r>
            <a:r>
              <a:rPr lang="id-ID" sz="3200" dirty="0">
                <a:solidFill>
                  <a:srgbClr val="19232E"/>
                </a:solidFill>
              </a:rPr>
              <a:t>dimasukkan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ke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serat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optik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i="1" dirty="0">
                <a:solidFill>
                  <a:srgbClr val="19232E"/>
                </a:solidFill>
              </a:rPr>
              <a:t>multi mode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menjadi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lebih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mudah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sehingga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 smtClean="0">
                <a:solidFill>
                  <a:srgbClr val="19232E"/>
                </a:solidFill>
              </a:rPr>
              <a:t>koneksi</a:t>
            </a:r>
            <a:r>
              <a:rPr lang="en-US" sz="3200" dirty="0" smtClean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antara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serat</a:t>
            </a:r>
            <a:r>
              <a:rPr lang="en-US" sz="3200" dirty="0">
                <a:solidFill>
                  <a:srgbClr val="19232E"/>
                </a:solidFill>
              </a:rPr>
              <a:t> juga </a:t>
            </a:r>
            <a:r>
              <a:rPr lang="en-US" sz="3200" dirty="0" err="1">
                <a:solidFill>
                  <a:srgbClr val="19232E"/>
                </a:solidFill>
              </a:rPr>
              <a:t>lebih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mudah</a:t>
            </a:r>
            <a:endParaRPr lang="en-US" sz="3200" dirty="0">
              <a:solidFill>
                <a:srgbClr val="19232E"/>
              </a:solidFill>
            </a:endParaRPr>
          </a:p>
          <a:p>
            <a:pPr marL="514350" lvl="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3200" dirty="0" err="1">
                <a:solidFill>
                  <a:srgbClr val="19232E"/>
                </a:solidFill>
              </a:rPr>
              <a:t>Serat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optik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i="1" dirty="0">
                <a:solidFill>
                  <a:srgbClr val="19232E"/>
                </a:solidFill>
              </a:rPr>
              <a:t>multi mode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mengijinkan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penggunaan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i="1" dirty="0">
                <a:solidFill>
                  <a:srgbClr val="19232E"/>
                </a:solidFill>
              </a:rPr>
              <a:t>light-emitting diodes </a:t>
            </a:r>
            <a:r>
              <a:rPr lang="en-US" sz="3200" dirty="0">
                <a:solidFill>
                  <a:srgbClr val="19232E"/>
                </a:solidFill>
              </a:rPr>
              <a:t>(LED)</a:t>
            </a:r>
            <a:r>
              <a:rPr lang="id-ID" sz="3200" dirty="0">
                <a:solidFill>
                  <a:srgbClr val="19232E"/>
                </a:solidFill>
              </a:rPr>
              <a:t> yang 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lebih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murah</a:t>
            </a:r>
            <a:r>
              <a:rPr lang="en-US" sz="3200" dirty="0">
                <a:solidFill>
                  <a:srgbClr val="19232E"/>
                </a:solidFill>
              </a:rPr>
              <a:t>, </a:t>
            </a:r>
            <a:r>
              <a:rPr lang="en-US" sz="3200" dirty="0" err="1">
                <a:solidFill>
                  <a:srgbClr val="19232E"/>
                </a:solidFill>
              </a:rPr>
              <a:t>lebih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sederhana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dan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id-ID" sz="3200" i="1" dirty="0">
                <a:solidFill>
                  <a:srgbClr val="19232E"/>
                </a:solidFill>
              </a:rPr>
              <a:t>life time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lebih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panjang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sehingga</a:t>
            </a:r>
            <a:r>
              <a:rPr lang="en-US" sz="3200" dirty="0">
                <a:solidFill>
                  <a:srgbClr val="19232E"/>
                </a:solidFill>
              </a:rPr>
              <a:t> LED </a:t>
            </a:r>
            <a:r>
              <a:rPr lang="en-US" sz="3200" dirty="0" err="1">
                <a:solidFill>
                  <a:srgbClr val="19232E"/>
                </a:solidFill>
              </a:rPr>
              <a:t>lebih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digunakan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untuk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banyak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aplikasi</a:t>
            </a:r>
            <a:r>
              <a:rPr lang="en-US" sz="3200" dirty="0">
                <a:solidFill>
                  <a:srgbClr val="19232E"/>
                </a:solidFill>
              </a:rPr>
              <a:t>. </a:t>
            </a:r>
            <a:endParaRPr lang="en-US" sz="3200" dirty="0" smtClean="0">
              <a:solidFill>
                <a:srgbClr val="19232E"/>
              </a:solidFill>
            </a:endParaRPr>
          </a:p>
          <a:p>
            <a:pPr lvl="0">
              <a:lnSpc>
                <a:spcPct val="150000"/>
              </a:lnSpc>
            </a:pPr>
            <a:endParaRPr lang="en-US" sz="3200" dirty="0">
              <a:solidFill>
                <a:srgbClr val="19232E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3200" b="1" dirty="0" err="1" smtClean="0">
                <a:solidFill>
                  <a:srgbClr val="19232E"/>
                </a:solidFill>
              </a:rPr>
              <a:t>Kerugian</a:t>
            </a:r>
            <a:r>
              <a:rPr lang="en-US" sz="3200" b="1" dirty="0" smtClean="0">
                <a:solidFill>
                  <a:srgbClr val="19232E"/>
                </a:solidFill>
              </a:rPr>
              <a:t> </a:t>
            </a:r>
            <a:r>
              <a:rPr lang="en-GB" sz="3200" b="1" dirty="0" err="1">
                <a:solidFill>
                  <a:srgbClr val="19232E"/>
                </a:solidFill>
                <a:ea typeface="Times New Roman" panose="02020603050405020304" pitchFamily="18" charset="0"/>
              </a:rPr>
              <a:t>Serat</a:t>
            </a:r>
            <a:r>
              <a:rPr lang="en-GB" sz="3200" b="1" dirty="0">
                <a:solidFill>
                  <a:srgbClr val="19232E"/>
                </a:solidFill>
                <a:ea typeface="Times New Roman" panose="02020603050405020304" pitchFamily="18" charset="0"/>
              </a:rPr>
              <a:t> </a:t>
            </a:r>
            <a:r>
              <a:rPr lang="en-GB" sz="3200" b="1" dirty="0" err="1">
                <a:solidFill>
                  <a:srgbClr val="19232E"/>
                </a:solidFill>
                <a:ea typeface="Times New Roman" panose="02020603050405020304" pitchFamily="18" charset="0"/>
              </a:rPr>
              <a:t>Optik</a:t>
            </a:r>
            <a:r>
              <a:rPr lang="en-GB" sz="3200" b="1" dirty="0">
                <a:solidFill>
                  <a:srgbClr val="19232E"/>
                </a:solidFill>
                <a:ea typeface="Times New Roman" panose="02020603050405020304" pitchFamily="18" charset="0"/>
              </a:rPr>
              <a:t> Multi mode </a:t>
            </a:r>
            <a:r>
              <a:rPr lang="en-GB" sz="3200" b="1" dirty="0" smtClean="0">
                <a:solidFill>
                  <a:srgbClr val="19232E"/>
                </a:solidFill>
                <a:ea typeface="Times New Roman" panose="02020603050405020304" pitchFamily="18" charset="0"/>
              </a:rPr>
              <a:t>: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GB" sz="3200" dirty="0" err="1" smtClean="0">
                <a:solidFill>
                  <a:srgbClr val="19232E"/>
                </a:solidFill>
              </a:rPr>
              <a:t>Jumlah</a:t>
            </a:r>
            <a:r>
              <a:rPr lang="en-GB" sz="3200" dirty="0" smtClean="0">
                <a:solidFill>
                  <a:srgbClr val="19232E"/>
                </a:solidFill>
              </a:rPr>
              <a:t> </a:t>
            </a:r>
            <a:r>
              <a:rPr lang="en-GB" sz="3200" i="1" dirty="0">
                <a:solidFill>
                  <a:srgbClr val="19232E"/>
                </a:solidFill>
              </a:rPr>
              <a:t>mode</a:t>
            </a:r>
            <a:r>
              <a:rPr lang="en-GB" sz="3200" dirty="0">
                <a:solidFill>
                  <a:srgbClr val="19232E"/>
                </a:solidFill>
              </a:rPr>
              <a:t> yang </a:t>
            </a:r>
            <a:r>
              <a:rPr lang="en-GB" sz="3200" dirty="0" err="1">
                <a:solidFill>
                  <a:srgbClr val="19232E"/>
                </a:solidFill>
              </a:rPr>
              <a:t>banyak</a:t>
            </a:r>
            <a:r>
              <a:rPr lang="en-GB" sz="3200" dirty="0">
                <a:solidFill>
                  <a:srgbClr val="19232E"/>
                </a:solidFill>
              </a:rPr>
              <a:t> </a:t>
            </a:r>
            <a:r>
              <a:rPr lang="id-ID" sz="3200" dirty="0">
                <a:solidFill>
                  <a:srgbClr val="19232E"/>
                </a:solidFill>
              </a:rPr>
              <a:t>akan terjadi </a:t>
            </a:r>
            <a:r>
              <a:rPr lang="id-ID" sz="3200" i="1" dirty="0">
                <a:solidFill>
                  <a:srgbClr val="19232E"/>
                </a:solidFill>
              </a:rPr>
              <a:t>intermodal dispersion</a:t>
            </a:r>
            <a:r>
              <a:rPr lang="en-GB" sz="3200" dirty="0">
                <a:solidFill>
                  <a:srgbClr val="19232E"/>
                </a:solidFill>
              </a:rPr>
              <a:t>. </a:t>
            </a:r>
            <a:r>
              <a:rPr lang="en-GB" sz="3200" dirty="0" err="1" smtClean="0">
                <a:solidFill>
                  <a:srgbClr val="19232E"/>
                </a:solidFill>
              </a:rPr>
              <a:t>Dispersi</a:t>
            </a:r>
            <a:r>
              <a:rPr lang="en-GB" sz="3200" dirty="0" smtClean="0">
                <a:solidFill>
                  <a:srgbClr val="19232E"/>
                </a:solidFill>
              </a:rPr>
              <a:t> </a:t>
            </a:r>
            <a:r>
              <a:rPr lang="en-GB" sz="3200" dirty="0">
                <a:solidFill>
                  <a:srgbClr val="19232E"/>
                </a:solidFill>
              </a:rPr>
              <a:t>modal </a:t>
            </a:r>
            <a:r>
              <a:rPr lang="en-GB" sz="3200" i="1" dirty="0">
                <a:solidFill>
                  <a:srgbClr val="19232E"/>
                </a:solidFill>
              </a:rPr>
              <a:t>(intermodal dispersion) </a:t>
            </a:r>
            <a:r>
              <a:rPr lang="en-GB" sz="3200" dirty="0" err="1">
                <a:solidFill>
                  <a:srgbClr val="19232E"/>
                </a:solidFill>
              </a:rPr>
              <a:t>berarti</a:t>
            </a:r>
            <a:r>
              <a:rPr lang="en-GB" sz="3200" dirty="0">
                <a:solidFill>
                  <a:srgbClr val="19232E"/>
                </a:solidFill>
              </a:rPr>
              <a:t> mode - mode </a:t>
            </a:r>
            <a:r>
              <a:rPr lang="en-GB" sz="3200" dirty="0" err="1">
                <a:solidFill>
                  <a:srgbClr val="19232E"/>
                </a:solidFill>
              </a:rPr>
              <a:t>tiba</a:t>
            </a:r>
            <a:r>
              <a:rPr lang="en-GB" sz="3200" dirty="0">
                <a:solidFill>
                  <a:srgbClr val="19232E"/>
                </a:solidFill>
              </a:rPr>
              <a:t> </a:t>
            </a:r>
            <a:r>
              <a:rPr lang="en-GB" sz="3200" dirty="0" err="1">
                <a:solidFill>
                  <a:srgbClr val="19232E"/>
                </a:solidFill>
              </a:rPr>
              <a:t>diujung</a:t>
            </a:r>
            <a:r>
              <a:rPr lang="en-GB" sz="3200" dirty="0">
                <a:solidFill>
                  <a:srgbClr val="19232E"/>
                </a:solidFill>
              </a:rPr>
              <a:t> </a:t>
            </a:r>
            <a:r>
              <a:rPr lang="en-GB" sz="3200" dirty="0" err="1">
                <a:solidFill>
                  <a:srgbClr val="19232E"/>
                </a:solidFill>
              </a:rPr>
              <a:t>serat</a:t>
            </a:r>
            <a:r>
              <a:rPr lang="en-GB" sz="3200" dirty="0">
                <a:solidFill>
                  <a:srgbClr val="19232E"/>
                </a:solidFill>
              </a:rPr>
              <a:t> </a:t>
            </a:r>
            <a:r>
              <a:rPr lang="en-GB" sz="3200" dirty="0" err="1">
                <a:solidFill>
                  <a:srgbClr val="19232E"/>
                </a:solidFill>
              </a:rPr>
              <a:t>dengan</a:t>
            </a:r>
            <a:r>
              <a:rPr lang="en-GB" sz="3200" dirty="0">
                <a:solidFill>
                  <a:srgbClr val="19232E"/>
                </a:solidFill>
              </a:rPr>
              <a:t> </a:t>
            </a:r>
            <a:r>
              <a:rPr lang="en-GB" sz="3200" dirty="0" err="1">
                <a:solidFill>
                  <a:srgbClr val="19232E"/>
                </a:solidFill>
              </a:rPr>
              <a:t>waktu</a:t>
            </a:r>
            <a:r>
              <a:rPr lang="en-GB" sz="3200" dirty="0">
                <a:solidFill>
                  <a:srgbClr val="19232E"/>
                </a:solidFill>
              </a:rPr>
              <a:t> yang </a:t>
            </a:r>
            <a:r>
              <a:rPr lang="en-GB" sz="3200" dirty="0" err="1">
                <a:solidFill>
                  <a:srgbClr val="19232E"/>
                </a:solidFill>
              </a:rPr>
              <a:t>berbeda</a:t>
            </a:r>
            <a:r>
              <a:rPr lang="en-GB" sz="3200" dirty="0">
                <a:solidFill>
                  <a:srgbClr val="19232E"/>
                </a:solidFill>
              </a:rPr>
              <a:t>. </a:t>
            </a:r>
            <a:r>
              <a:rPr lang="en-GB" sz="3200" dirty="0" err="1">
                <a:solidFill>
                  <a:srgbClr val="19232E"/>
                </a:solidFill>
              </a:rPr>
              <a:t>Perbedaan</a:t>
            </a:r>
            <a:r>
              <a:rPr lang="en-GB" sz="3200" dirty="0">
                <a:solidFill>
                  <a:srgbClr val="19232E"/>
                </a:solidFill>
              </a:rPr>
              <a:t> </a:t>
            </a:r>
            <a:r>
              <a:rPr lang="en-GB" sz="3200" dirty="0" err="1">
                <a:solidFill>
                  <a:srgbClr val="19232E"/>
                </a:solidFill>
              </a:rPr>
              <a:t>waktu</a:t>
            </a:r>
            <a:r>
              <a:rPr lang="en-GB" sz="3200" dirty="0">
                <a:solidFill>
                  <a:srgbClr val="19232E"/>
                </a:solidFill>
              </a:rPr>
              <a:t> </a:t>
            </a:r>
            <a:r>
              <a:rPr lang="en-GB" sz="3200" dirty="0" err="1">
                <a:solidFill>
                  <a:srgbClr val="19232E"/>
                </a:solidFill>
              </a:rPr>
              <a:t>ini</a:t>
            </a:r>
            <a:r>
              <a:rPr lang="en-GB" sz="3200" dirty="0">
                <a:solidFill>
                  <a:srgbClr val="19232E"/>
                </a:solidFill>
              </a:rPr>
              <a:t> </a:t>
            </a:r>
            <a:r>
              <a:rPr lang="en-GB" sz="3200" dirty="0" err="1">
                <a:solidFill>
                  <a:srgbClr val="19232E"/>
                </a:solidFill>
              </a:rPr>
              <a:t>menyebabkan</a:t>
            </a:r>
            <a:r>
              <a:rPr lang="en-GB" sz="3200" dirty="0">
                <a:solidFill>
                  <a:srgbClr val="19232E"/>
                </a:solidFill>
              </a:rPr>
              <a:t> </a:t>
            </a:r>
            <a:r>
              <a:rPr lang="en-GB" sz="3200" dirty="0" err="1">
                <a:solidFill>
                  <a:srgbClr val="19232E"/>
                </a:solidFill>
              </a:rPr>
              <a:t>pulsa</a:t>
            </a:r>
            <a:r>
              <a:rPr lang="en-GB" sz="3200" dirty="0">
                <a:solidFill>
                  <a:srgbClr val="19232E"/>
                </a:solidFill>
              </a:rPr>
              <a:t> </a:t>
            </a:r>
            <a:r>
              <a:rPr lang="en-GB" sz="3200" dirty="0" err="1">
                <a:solidFill>
                  <a:srgbClr val="19232E"/>
                </a:solidFill>
              </a:rPr>
              <a:t>cahaya</a:t>
            </a:r>
            <a:r>
              <a:rPr lang="en-GB" sz="3200" dirty="0">
                <a:solidFill>
                  <a:srgbClr val="19232E"/>
                </a:solidFill>
              </a:rPr>
              <a:t> </a:t>
            </a:r>
            <a:r>
              <a:rPr lang="en-GB" sz="3200" dirty="0" err="1">
                <a:solidFill>
                  <a:srgbClr val="19232E"/>
                </a:solidFill>
              </a:rPr>
              <a:t>melebar</a:t>
            </a:r>
            <a:r>
              <a:rPr lang="en-GB" sz="3200" dirty="0">
                <a:solidFill>
                  <a:srgbClr val="19232E"/>
                </a:solidFill>
              </a:rPr>
              <a:t>. </a:t>
            </a:r>
            <a:endParaRPr lang="en-GB" sz="3200" dirty="0" smtClean="0">
              <a:solidFill>
                <a:srgbClr val="19232E"/>
              </a:solidFill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GB" sz="3200" i="1" dirty="0" smtClean="0">
                <a:solidFill>
                  <a:srgbClr val="19232E"/>
                </a:solidFill>
              </a:rPr>
              <a:t>Bandwidth </a:t>
            </a:r>
            <a:r>
              <a:rPr lang="en-GB" sz="3200" dirty="0" err="1" smtClean="0">
                <a:solidFill>
                  <a:srgbClr val="19232E"/>
                </a:solidFill>
              </a:rPr>
              <a:t>sistem</a:t>
            </a:r>
            <a:r>
              <a:rPr lang="en-GB" sz="3200" dirty="0" smtClean="0">
                <a:solidFill>
                  <a:srgbClr val="19232E"/>
                </a:solidFill>
              </a:rPr>
              <a:t> </a:t>
            </a:r>
            <a:r>
              <a:rPr lang="en-GB" sz="3200" dirty="0" err="1" smtClean="0">
                <a:solidFill>
                  <a:srgbClr val="19232E"/>
                </a:solidFill>
              </a:rPr>
              <a:t>menjadi</a:t>
            </a:r>
            <a:r>
              <a:rPr lang="en-GB" sz="3200" dirty="0" smtClean="0">
                <a:solidFill>
                  <a:srgbClr val="19232E"/>
                </a:solidFill>
              </a:rPr>
              <a:t> </a:t>
            </a:r>
            <a:r>
              <a:rPr lang="en-GB" sz="3200" dirty="0" err="1" smtClean="0">
                <a:solidFill>
                  <a:srgbClr val="19232E"/>
                </a:solidFill>
              </a:rPr>
              <a:t>lebih</a:t>
            </a:r>
            <a:r>
              <a:rPr lang="en-GB" sz="3200" dirty="0" smtClean="0">
                <a:solidFill>
                  <a:srgbClr val="19232E"/>
                </a:solidFill>
              </a:rPr>
              <a:t> </a:t>
            </a:r>
            <a:r>
              <a:rPr lang="en-GB" sz="3200" dirty="0" err="1" smtClean="0">
                <a:solidFill>
                  <a:srgbClr val="19232E"/>
                </a:solidFill>
              </a:rPr>
              <a:t>kecil</a:t>
            </a:r>
            <a:r>
              <a:rPr lang="en-GB" sz="3200" dirty="0" smtClean="0">
                <a:solidFill>
                  <a:srgbClr val="19232E"/>
                </a:solidFill>
              </a:rPr>
              <a:t> (</a:t>
            </a:r>
            <a:r>
              <a:rPr lang="en-GB" sz="3200" dirty="0" err="1" smtClean="0">
                <a:solidFill>
                  <a:srgbClr val="19232E"/>
                </a:solidFill>
              </a:rPr>
              <a:t>lebih</a:t>
            </a:r>
            <a:r>
              <a:rPr lang="en-GB" sz="3200" dirty="0" smtClean="0">
                <a:solidFill>
                  <a:srgbClr val="19232E"/>
                </a:solidFill>
              </a:rPr>
              <a:t> </a:t>
            </a:r>
            <a:r>
              <a:rPr lang="en-GB" sz="3200" dirty="0" err="1" smtClean="0">
                <a:solidFill>
                  <a:srgbClr val="19232E"/>
                </a:solidFill>
              </a:rPr>
              <a:t>sedikit</a:t>
            </a:r>
            <a:r>
              <a:rPr lang="en-GB" sz="3200" dirty="0" smtClean="0">
                <a:solidFill>
                  <a:srgbClr val="19232E"/>
                </a:solidFill>
              </a:rPr>
              <a:t> </a:t>
            </a:r>
            <a:r>
              <a:rPr lang="en-GB" sz="3200" dirty="0" err="1" smtClean="0">
                <a:solidFill>
                  <a:srgbClr val="19232E"/>
                </a:solidFill>
              </a:rPr>
              <a:t>membawa</a:t>
            </a:r>
            <a:r>
              <a:rPr lang="en-GB" sz="3200" dirty="0" smtClean="0">
                <a:solidFill>
                  <a:srgbClr val="19232E"/>
                </a:solidFill>
              </a:rPr>
              <a:t> </a:t>
            </a:r>
            <a:r>
              <a:rPr lang="en-GB" sz="3200" dirty="0" err="1" smtClean="0">
                <a:solidFill>
                  <a:srgbClr val="19232E"/>
                </a:solidFill>
              </a:rPr>
              <a:t>informasi</a:t>
            </a:r>
            <a:r>
              <a:rPr lang="en-GB" sz="3200" dirty="0" smtClean="0">
                <a:solidFill>
                  <a:srgbClr val="19232E"/>
                </a:solidFill>
              </a:rPr>
              <a:t>.) </a:t>
            </a:r>
            <a:r>
              <a:rPr lang="en-GB" sz="3200" dirty="0" err="1" smtClean="0">
                <a:solidFill>
                  <a:srgbClr val="19232E"/>
                </a:solidFill>
              </a:rPr>
              <a:t>akibat</a:t>
            </a:r>
            <a:r>
              <a:rPr lang="en-GB" sz="3200" dirty="0" smtClean="0">
                <a:solidFill>
                  <a:srgbClr val="19232E"/>
                </a:solidFill>
              </a:rPr>
              <a:t> </a:t>
            </a:r>
            <a:r>
              <a:rPr lang="en-GB" sz="3200" dirty="0" err="1" smtClean="0">
                <a:solidFill>
                  <a:srgbClr val="19232E"/>
                </a:solidFill>
              </a:rPr>
              <a:t>adanya</a:t>
            </a:r>
            <a:r>
              <a:rPr lang="en-GB" sz="3200" dirty="0" smtClean="0">
                <a:solidFill>
                  <a:srgbClr val="19232E"/>
                </a:solidFill>
              </a:rPr>
              <a:t> </a:t>
            </a:r>
            <a:r>
              <a:rPr lang="en-GB" sz="3200" dirty="0" err="1" smtClean="0">
                <a:solidFill>
                  <a:srgbClr val="19232E"/>
                </a:solidFill>
              </a:rPr>
              <a:t>dispersi</a:t>
            </a:r>
            <a:r>
              <a:rPr lang="en-GB" sz="3200" dirty="0" smtClean="0">
                <a:solidFill>
                  <a:srgbClr val="19232E"/>
                </a:solidFill>
              </a:rPr>
              <a:t> modal.</a:t>
            </a:r>
            <a:endParaRPr lang="en-GB" sz="3200" b="1" dirty="0">
              <a:solidFill>
                <a:srgbClr val="19232E"/>
              </a:solidFill>
              <a:ea typeface="Times New Roman" panose="02020603050405020304" pitchFamily="18" charset="0"/>
            </a:endParaRPr>
          </a:p>
          <a:p>
            <a:pPr lvl="0">
              <a:lnSpc>
                <a:spcPct val="150000"/>
              </a:lnSpc>
            </a:pPr>
            <a:endParaRPr lang="en-US" sz="3200" dirty="0">
              <a:solidFill>
                <a:srgbClr val="1923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133025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F79DE766-0992-4A05-B7B0-D05E1CE8FB69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433253" y="704850"/>
            <a:ext cx="18350547" cy="70788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4000" b="1" dirty="0" smtClean="0">
                <a:solidFill>
                  <a:srgbClr val="19232E"/>
                </a:solidFill>
              </a:rPr>
              <a:t>2. </a:t>
            </a:r>
            <a:r>
              <a:rPr lang="en-GB" sz="4000" b="1" dirty="0" err="1" smtClean="0">
                <a:solidFill>
                  <a:srgbClr val="19232E"/>
                </a:solidFill>
              </a:rPr>
              <a:t>Jenis</a:t>
            </a:r>
            <a:r>
              <a:rPr lang="en-GB" sz="4000" b="1" dirty="0" smtClean="0">
                <a:solidFill>
                  <a:srgbClr val="19232E"/>
                </a:solidFill>
              </a:rPr>
              <a:t> </a:t>
            </a:r>
            <a:r>
              <a:rPr lang="en-GB" sz="4000" b="1" dirty="0" err="1" smtClean="0">
                <a:solidFill>
                  <a:srgbClr val="19232E"/>
                </a:solidFill>
              </a:rPr>
              <a:t>Serat</a:t>
            </a:r>
            <a:r>
              <a:rPr lang="en-GB" sz="4000" b="1" dirty="0" smtClean="0">
                <a:solidFill>
                  <a:srgbClr val="19232E"/>
                </a:solidFill>
              </a:rPr>
              <a:t> </a:t>
            </a:r>
            <a:r>
              <a:rPr lang="en-GB" sz="4000" b="1" dirty="0" err="1" smtClean="0">
                <a:solidFill>
                  <a:srgbClr val="19232E"/>
                </a:solidFill>
              </a:rPr>
              <a:t>Optik</a:t>
            </a:r>
            <a:r>
              <a:rPr lang="en-GB" sz="4000" b="1" dirty="0" smtClean="0">
                <a:solidFill>
                  <a:srgbClr val="19232E"/>
                </a:solidFill>
              </a:rPr>
              <a:t> </a:t>
            </a:r>
            <a:r>
              <a:rPr lang="en-GB" sz="4000" b="1" dirty="0" err="1" smtClean="0">
                <a:solidFill>
                  <a:srgbClr val="19232E"/>
                </a:solidFill>
              </a:rPr>
              <a:t>Berdasarkan</a:t>
            </a:r>
            <a:r>
              <a:rPr lang="en-GB" sz="4000" b="1" dirty="0" smtClean="0">
                <a:solidFill>
                  <a:srgbClr val="19232E"/>
                </a:solidFill>
              </a:rPr>
              <a:t> </a:t>
            </a:r>
            <a:r>
              <a:rPr lang="en-GB" sz="4000" b="1" i="1" dirty="0">
                <a:solidFill>
                  <a:srgbClr val="19232E"/>
                </a:solidFill>
              </a:rPr>
              <a:t>Mode </a:t>
            </a:r>
            <a:r>
              <a:rPr lang="en-GB" sz="4000" b="1" dirty="0" err="1">
                <a:solidFill>
                  <a:srgbClr val="19232E"/>
                </a:solidFill>
              </a:rPr>
              <a:t>Penjalaran</a:t>
            </a:r>
            <a:r>
              <a:rPr lang="en-GB" sz="4000" b="1" dirty="0">
                <a:solidFill>
                  <a:srgbClr val="19232E"/>
                </a:solidFill>
              </a:rPr>
              <a:t> </a:t>
            </a:r>
            <a:r>
              <a:rPr lang="en-GB" sz="4000" b="1" dirty="0" err="1" smtClean="0">
                <a:solidFill>
                  <a:srgbClr val="19232E"/>
                </a:solidFill>
              </a:rPr>
              <a:t>Cahaya</a:t>
            </a:r>
            <a:r>
              <a:rPr lang="en-GB" sz="4000" b="1" dirty="0" smtClean="0">
                <a:solidFill>
                  <a:srgbClr val="19232E"/>
                </a:solidFill>
              </a:rPr>
              <a:t> : </a:t>
            </a:r>
            <a:r>
              <a:rPr lang="en-GB" sz="4000" b="1" dirty="0" err="1" smtClean="0">
                <a:solidFill>
                  <a:srgbClr val="0E0589"/>
                </a:solidFill>
              </a:rPr>
              <a:t>lanjutan</a:t>
            </a:r>
            <a:r>
              <a:rPr lang="en-GB" sz="4000" b="1" dirty="0" smtClean="0">
                <a:solidFill>
                  <a:srgbClr val="0E0589"/>
                </a:solidFill>
              </a:rPr>
              <a:t> (6)</a:t>
            </a:r>
            <a:endParaRPr lang="en-US" sz="4000" b="1" dirty="0" smtClean="0">
              <a:solidFill>
                <a:srgbClr val="0E0589"/>
              </a:solidFill>
              <a:latin typeface="Lato Heading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 bwMode="auto">
          <a:xfrm>
            <a:off x="6096000" y="12996279"/>
            <a:ext cx="14449573" cy="958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17490" tIns="108745" rIns="217490" bIns="108745">
            <a:spAutoFit/>
          </a:bodyPr>
          <a:lstStyle>
            <a:lvl1pPr defTabSz="1087438">
              <a:defRPr sz="3600">
                <a:solidFill>
                  <a:schemeClr val="tx1"/>
                </a:solidFill>
                <a:latin typeface="Lato Light"/>
              </a:defRPr>
            </a:lvl1pPr>
            <a:lvl2pPr marL="1087438" defTabSz="1087438">
              <a:defRPr sz="3600">
                <a:solidFill>
                  <a:schemeClr val="tx1"/>
                </a:solidFill>
                <a:latin typeface="Lato Light"/>
              </a:defRPr>
            </a:lvl2pPr>
            <a:lvl3pPr marL="2174875" defTabSz="1087438">
              <a:defRPr sz="3600">
                <a:solidFill>
                  <a:schemeClr val="tx1"/>
                </a:solidFill>
                <a:latin typeface="Lato Light"/>
              </a:defRPr>
            </a:lvl3pPr>
            <a:lvl4pPr marL="3262313" defTabSz="1087438">
              <a:defRPr sz="3600">
                <a:solidFill>
                  <a:schemeClr val="tx1"/>
                </a:solidFill>
                <a:latin typeface="Lato Light"/>
              </a:defRPr>
            </a:lvl4pPr>
            <a:lvl5pPr marL="4349750" defTabSz="1087438">
              <a:defRPr sz="3600">
                <a:solidFill>
                  <a:schemeClr val="tx1"/>
                </a:solidFill>
                <a:latin typeface="Lato Light"/>
              </a:defRPr>
            </a:lvl5pPr>
            <a:lvl6pPr marL="48069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52641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57213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61785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lvl="0" algn="r"/>
            <a:r>
              <a:rPr lang="en-US" altLang="id-ID" sz="2000" dirty="0" err="1">
                <a:solidFill>
                  <a:schemeClr val="tx2"/>
                </a:solidFill>
                <a:ea typeface="Lato Light"/>
                <a:cs typeface="Lato Light"/>
              </a:rPr>
              <a:t>Sumber</a:t>
            </a:r>
            <a:r>
              <a:rPr lang="en-US" altLang="id-ID" sz="2000" dirty="0">
                <a:solidFill>
                  <a:schemeClr val="tx2"/>
                </a:solidFill>
                <a:ea typeface="Lato Light"/>
                <a:cs typeface="Lato Light"/>
              </a:rPr>
              <a:t> </a:t>
            </a:r>
            <a:r>
              <a:rPr lang="en-US" altLang="id-ID" sz="2000" dirty="0" err="1" smtClean="0">
                <a:solidFill>
                  <a:schemeClr val="tx2"/>
                </a:solidFill>
                <a:ea typeface="Lato Light"/>
                <a:cs typeface="Lato Light"/>
              </a:rPr>
              <a:t>Referensi</a:t>
            </a:r>
            <a:r>
              <a:rPr lang="en-US" altLang="id-ID" sz="2000" dirty="0" smtClean="0">
                <a:solidFill>
                  <a:schemeClr val="tx2"/>
                </a:solidFill>
                <a:ea typeface="Lato Light"/>
                <a:cs typeface="Lato Light"/>
              </a:rPr>
              <a:t> :</a:t>
            </a:r>
            <a:r>
              <a:rPr lang="en-US" altLang="id-ID" sz="2000" dirty="0"/>
              <a:t> </a:t>
            </a:r>
            <a:r>
              <a:rPr lang="en-US" sz="2000" dirty="0" smtClean="0">
                <a:solidFill>
                  <a:srgbClr val="FF0000"/>
                </a:solidFill>
              </a:rPr>
              <a:t>Gerd,Keiser</a:t>
            </a:r>
            <a:r>
              <a:rPr lang="en-US" sz="2000" dirty="0">
                <a:solidFill>
                  <a:srgbClr val="FF0000"/>
                </a:solidFill>
              </a:rPr>
              <a:t>.,2010, </a:t>
            </a:r>
            <a:r>
              <a:rPr lang="en-US" sz="2000" i="1" dirty="0">
                <a:solidFill>
                  <a:srgbClr val="FF0000"/>
                </a:solidFill>
              </a:rPr>
              <a:t>Optical </a:t>
            </a:r>
            <a:r>
              <a:rPr lang="en-US" sz="2000" i="1" dirty="0" err="1">
                <a:solidFill>
                  <a:srgbClr val="FF0000"/>
                </a:solidFill>
              </a:rPr>
              <a:t>Serat</a:t>
            </a:r>
            <a:r>
              <a:rPr lang="en-US" sz="2000" i="1" dirty="0">
                <a:solidFill>
                  <a:srgbClr val="FF0000"/>
                </a:solidFill>
              </a:rPr>
              <a:t> Communications</a:t>
            </a:r>
            <a:r>
              <a:rPr lang="en-US" sz="2000" dirty="0">
                <a:solidFill>
                  <a:srgbClr val="FF0000"/>
                </a:solidFill>
              </a:rPr>
              <a:t>, 4</a:t>
            </a:r>
            <a:r>
              <a:rPr lang="en-US" sz="2000" baseline="30000" dirty="0">
                <a:solidFill>
                  <a:srgbClr val="FF0000"/>
                </a:solidFill>
              </a:rPr>
              <a:t>th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edition,McGraw</a:t>
            </a:r>
            <a:r>
              <a:rPr lang="en-US" sz="2000" dirty="0">
                <a:solidFill>
                  <a:srgbClr val="FF0000"/>
                </a:solidFill>
              </a:rPr>
              <a:t> Hill, International Edition</a:t>
            </a:r>
          </a:p>
          <a:p>
            <a:pPr algn="r"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GB" sz="2000" dirty="0" smtClean="0">
                <a:solidFill>
                  <a:srgbClr val="FF0000"/>
                </a:solidFill>
              </a:rPr>
              <a:t>                               </a:t>
            </a:r>
          </a:p>
        </p:txBody>
      </p:sp>
      <p:sp>
        <p:nvSpPr>
          <p:cNvPr id="2" name="Rectangle 1"/>
          <p:cNvSpPr/>
          <p:nvPr/>
        </p:nvSpPr>
        <p:spPr>
          <a:xfrm>
            <a:off x="2860051" y="1830538"/>
            <a:ext cx="11607665" cy="646331"/>
          </a:xfrm>
          <a:prstGeom prst="rect">
            <a:avLst/>
          </a:prstGeom>
          <a:solidFill>
            <a:srgbClr val="FBB62B"/>
          </a:solidFill>
        </p:spPr>
        <p:txBody>
          <a:bodyPr wrap="none">
            <a:spAutoFit/>
          </a:bodyPr>
          <a:lstStyle/>
          <a:p>
            <a:r>
              <a:rPr lang="en-GB" b="1" i="1" dirty="0" smtClean="0">
                <a:solidFill>
                  <a:srgbClr val="19232E"/>
                </a:solidFill>
                <a:effectLst/>
                <a:ea typeface="Times New Roman" panose="02020603050405020304" pitchFamily="18" charset="0"/>
              </a:rPr>
              <a:t>B. </a:t>
            </a:r>
            <a:r>
              <a:rPr lang="en-GB" b="1" i="1" dirty="0" err="1" smtClean="0">
                <a:solidFill>
                  <a:srgbClr val="19232E"/>
                </a:solidFill>
                <a:effectLst/>
                <a:ea typeface="Times New Roman" panose="02020603050405020304" pitchFamily="18" charset="0"/>
              </a:rPr>
              <a:t>Serat</a:t>
            </a:r>
            <a:r>
              <a:rPr lang="en-GB" b="1" i="1" dirty="0" smtClean="0">
                <a:solidFill>
                  <a:srgbClr val="19232E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GB" b="1" i="1" dirty="0" err="1" smtClean="0">
                <a:solidFill>
                  <a:srgbClr val="19232E"/>
                </a:solidFill>
                <a:effectLst/>
                <a:ea typeface="Times New Roman" panose="02020603050405020304" pitchFamily="18" charset="0"/>
              </a:rPr>
              <a:t>Optik</a:t>
            </a:r>
            <a:r>
              <a:rPr lang="en-GB" b="1" i="1" dirty="0" smtClean="0">
                <a:solidFill>
                  <a:srgbClr val="19232E"/>
                </a:solidFill>
                <a:effectLst/>
                <a:ea typeface="Times New Roman" panose="02020603050405020304" pitchFamily="18" charset="0"/>
              </a:rPr>
              <a:t> Multi Mode ( </a:t>
            </a:r>
            <a:r>
              <a:rPr lang="en-GB" b="1" i="1" dirty="0" smtClean="0">
                <a:solidFill>
                  <a:srgbClr val="19232E"/>
                </a:solidFill>
                <a:effectLst/>
                <a:ea typeface="Times New Roman" panose="02020603050405020304" pitchFamily="18" charset="0"/>
                <a:sym typeface="Symbol" panose="05050102010706020507" pitchFamily="18" charset="2"/>
              </a:rPr>
              <a:t> = </a:t>
            </a:r>
            <a:r>
              <a:rPr lang="id-ID" dirty="0" smtClean="0">
                <a:solidFill>
                  <a:srgbClr val="19232E"/>
                </a:solidFill>
              </a:rPr>
              <a:t>850 </a:t>
            </a:r>
            <a:r>
              <a:rPr lang="id-ID" dirty="0">
                <a:solidFill>
                  <a:srgbClr val="19232E"/>
                </a:solidFill>
              </a:rPr>
              <a:t>nm atau 1300 </a:t>
            </a:r>
            <a:r>
              <a:rPr lang="id-ID" dirty="0" smtClean="0">
                <a:solidFill>
                  <a:srgbClr val="19232E"/>
                </a:solidFill>
              </a:rPr>
              <a:t>nm</a:t>
            </a:r>
            <a:r>
              <a:rPr lang="en-US" dirty="0" smtClean="0">
                <a:solidFill>
                  <a:srgbClr val="19232E"/>
                </a:solidFill>
              </a:rPr>
              <a:t>)</a:t>
            </a:r>
            <a:endParaRPr lang="en-US" dirty="0">
              <a:solidFill>
                <a:srgbClr val="19232E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032062" y="2703361"/>
            <a:ext cx="10836088" cy="98796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b="1" i="1" dirty="0" smtClean="0">
                <a:solidFill>
                  <a:srgbClr val="19232E"/>
                </a:solidFill>
                <a:latin typeface="+mn-lt"/>
              </a:rPr>
              <a:t>B.1 Multimode </a:t>
            </a:r>
            <a:r>
              <a:rPr lang="en-US" sz="3200" b="1" i="1" dirty="0">
                <a:solidFill>
                  <a:srgbClr val="19232E"/>
                </a:solidFill>
                <a:latin typeface="+mn-lt"/>
              </a:rPr>
              <a:t>Step </a:t>
            </a:r>
            <a:r>
              <a:rPr lang="en-US" sz="3200" b="1" i="1" dirty="0" smtClean="0">
                <a:solidFill>
                  <a:srgbClr val="19232E"/>
                </a:solidFill>
                <a:latin typeface="+mn-lt"/>
              </a:rPr>
              <a:t>Index</a:t>
            </a:r>
            <a:r>
              <a:rPr lang="en-US" sz="3200" b="1" dirty="0" smtClean="0">
                <a:solidFill>
                  <a:srgbClr val="19232E"/>
                </a:solidFill>
                <a:latin typeface="+mn-lt"/>
              </a:rPr>
              <a:t> </a:t>
            </a:r>
            <a:endParaRPr lang="en-GB" sz="3200" b="1" dirty="0">
              <a:solidFill>
                <a:srgbClr val="19232E"/>
              </a:solidFill>
              <a:latin typeface="+mn-lt"/>
            </a:endParaRPr>
          </a:p>
          <a:p>
            <a:pPr marL="1028700" indent="-57150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800" dirty="0" err="1" smtClean="0">
                <a:solidFill>
                  <a:srgbClr val="19232E"/>
                </a:solidFill>
              </a:rPr>
              <a:t>Memiliki</a:t>
            </a:r>
            <a:r>
              <a:rPr lang="en-US" sz="2800" dirty="0" smtClean="0">
                <a:solidFill>
                  <a:srgbClr val="19232E"/>
                </a:solidFill>
              </a:rPr>
              <a:t> </a:t>
            </a:r>
            <a:r>
              <a:rPr lang="en-GB" sz="2800" dirty="0" err="1" smtClean="0">
                <a:solidFill>
                  <a:srgbClr val="19232E"/>
                </a:solidFill>
              </a:rPr>
              <a:t>sejumlah</a:t>
            </a:r>
            <a:r>
              <a:rPr lang="en-GB" sz="2800" dirty="0" smtClean="0">
                <a:solidFill>
                  <a:srgbClr val="19232E"/>
                </a:solidFill>
              </a:rPr>
              <a:t> </a:t>
            </a:r>
            <a:r>
              <a:rPr lang="en-GB" sz="2800" dirty="0">
                <a:solidFill>
                  <a:srgbClr val="19232E"/>
                </a:solidFill>
              </a:rPr>
              <a:t>modus </a:t>
            </a:r>
            <a:r>
              <a:rPr lang="en-GB" sz="2800" dirty="0" err="1">
                <a:solidFill>
                  <a:srgbClr val="19232E"/>
                </a:solidFill>
              </a:rPr>
              <a:t>penjalaran</a:t>
            </a:r>
            <a:r>
              <a:rPr lang="en-GB" sz="2800" dirty="0">
                <a:solidFill>
                  <a:srgbClr val="19232E"/>
                </a:solidFill>
              </a:rPr>
              <a:t> </a:t>
            </a:r>
            <a:r>
              <a:rPr lang="en-GB" sz="2800" dirty="0" err="1">
                <a:solidFill>
                  <a:srgbClr val="19232E"/>
                </a:solidFill>
              </a:rPr>
              <a:t>saat</a:t>
            </a:r>
            <a:r>
              <a:rPr lang="en-GB" sz="2800" dirty="0">
                <a:solidFill>
                  <a:srgbClr val="19232E"/>
                </a:solidFill>
              </a:rPr>
              <a:t> </a:t>
            </a:r>
            <a:r>
              <a:rPr lang="en-GB" sz="2800" dirty="0" err="1">
                <a:solidFill>
                  <a:srgbClr val="19232E"/>
                </a:solidFill>
              </a:rPr>
              <a:t>memasuki</a:t>
            </a:r>
            <a:r>
              <a:rPr lang="en-GB" sz="2800" dirty="0">
                <a:solidFill>
                  <a:srgbClr val="19232E"/>
                </a:solidFill>
              </a:rPr>
              <a:t> </a:t>
            </a:r>
            <a:r>
              <a:rPr lang="en-GB" sz="2800" dirty="0" err="1">
                <a:solidFill>
                  <a:srgbClr val="19232E"/>
                </a:solidFill>
              </a:rPr>
              <a:t>serat</a:t>
            </a:r>
            <a:r>
              <a:rPr lang="en-GB" sz="2800" dirty="0">
                <a:solidFill>
                  <a:srgbClr val="19232E"/>
                </a:solidFill>
              </a:rPr>
              <a:t> </a:t>
            </a:r>
            <a:r>
              <a:rPr lang="en-GB" sz="2800" dirty="0" err="1" smtClean="0">
                <a:solidFill>
                  <a:srgbClr val="19232E"/>
                </a:solidFill>
              </a:rPr>
              <a:t>optik</a:t>
            </a:r>
            <a:r>
              <a:rPr lang="en-GB" sz="2800" dirty="0" smtClean="0">
                <a:solidFill>
                  <a:srgbClr val="19232E"/>
                </a:solidFill>
              </a:rPr>
              <a:t>.</a:t>
            </a:r>
          </a:p>
          <a:p>
            <a:pPr marL="1028700" indent="-57150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GB" sz="2800" dirty="0" err="1" smtClean="0">
                <a:solidFill>
                  <a:srgbClr val="19232E"/>
                </a:solidFill>
              </a:rPr>
              <a:t>Sinar</a:t>
            </a:r>
            <a:r>
              <a:rPr lang="id-ID" sz="2800" dirty="0" smtClean="0">
                <a:solidFill>
                  <a:srgbClr val="19232E"/>
                </a:solidFill>
              </a:rPr>
              <a:t> </a:t>
            </a:r>
            <a:r>
              <a:rPr lang="id-ID" sz="2800" dirty="0">
                <a:solidFill>
                  <a:srgbClr val="19232E"/>
                </a:solidFill>
              </a:rPr>
              <a:t>optik yang berupa pulsa</a:t>
            </a:r>
            <a:r>
              <a:rPr lang="en-GB" sz="2800" dirty="0">
                <a:solidFill>
                  <a:srgbClr val="19232E"/>
                </a:solidFill>
              </a:rPr>
              <a:t> </a:t>
            </a:r>
            <a:r>
              <a:rPr lang="en-GB" sz="2800" dirty="0" err="1">
                <a:solidFill>
                  <a:srgbClr val="19232E"/>
                </a:solidFill>
              </a:rPr>
              <a:t>dengan</a:t>
            </a:r>
            <a:r>
              <a:rPr lang="en-GB" sz="2800" dirty="0">
                <a:solidFill>
                  <a:srgbClr val="19232E"/>
                </a:solidFill>
              </a:rPr>
              <a:t> modus </a:t>
            </a:r>
            <a:r>
              <a:rPr lang="en-GB" sz="2800" dirty="0" err="1">
                <a:solidFill>
                  <a:srgbClr val="19232E"/>
                </a:solidFill>
              </a:rPr>
              <a:t>penjalaran</a:t>
            </a:r>
            <a:r>
              <a:rPr lang="en-GB" sz="2800" dirty="0">
                <a:solidFill>
                  <a:srgbClr val="19232E"/>
                </a:solidFill>
              </a:rPr>
              <a:t> yang </a:t>
            </a:r>
            <a:r>
              <a:rPr lang="en-GB" sz="2800" dirty="0" err="1">
                <a:solidFill>
                  <a:srgbClr val="19232E"/>
                </a:solidFill>
              </a:rPr>
              <a:t>berbeda</a:t>
            </a:r>
            <a:r>
              <a:rPr lang="en-GB" sz="2800" dirty="0">
                <a:solidFill>
                  <a:srgbClr val="19232E"/>
                </a:solidFill>
              </a:rPr>
              <a:t> </a:t>
            </a:r>
            <a:r>
              <a:rPr lang="id-ID" sz="2800" dirty="0">
                <a:solidFill>
                  <a:srgbClr val="19232E"/>
                </a:solidFill>
              </a:rPr>
              <a:t>akan menyebabkan terjadinya perbedaan kedatangan diujung </a:t>
            </a:r>
            <a:r>
              <a:rPr lang="id-ID" sz="2800" dirty="0" smtClean="0">
                <a:solidFill>
                  <a:srgbClr val="19232E"/>
                </a:solidFill>
              </a:rPr>
              <a:t>lainnya</a:t>
            </a:r>
            <a:r>
              <a:rPr lang="en-US" sz="2800" dirty="0" smtClean="0">
                <a:solidFill>
                  <a:srgbClr val="19232E"/>
                </a:solidFill>
              </a:rPr>
              <a:t> </a:t>
            </a:r>
            <a:r>
              <a:rPr lang="en-US" sz="2800" dirty="0" err="1" smtClean="0">
                <a:solidFill>
                  <a:srgbClr val="19232E"/>
                </a:solidFill>
              </a:rPr>
              <a:t>sehingga</a:t>
            </a:r>
            <a:r>
              <a:rPr lang="en-US" sz="2800" dirty="0" smtClean="0">
                <a:solidFill>
                  <a:srgbClr val="19232E"/>
                </a:solidFill>
              </a:rPr>
              <a:t> </a:t>
            </a:r>
            <a:r>
              <a:rPr lang="en-US" sz="2800" dirty="0" err="1" smtClean="0">
                <a:solidFill>
                  <a:srgbClr val="19232E"/>
                </a:solidFill>
              </a:rPr>
              <a:t>terjadi</a:t>
            </a:r>
            <a:r>
              <a:rPr lang="en-US" sz="2800" dirty="0" smtClean="0">
                <a:solidFill>
                  <a:srgbClr val="19232E"/>
                </a:solidFill>
              </a:rPr>
              <a:t> </a:t>
            </a:r>
            <a:r>
              <a:rPr lang="en-GB" sz="2800" dirty="0" err="1" smtClean="0">
                <a:solidFill>
                  <a:srgbClr val="19232E"/>
                </a:solidFill>
              </a:rPr>
              <a:t>pelebaran</a:t>
            </a:r>
            <a:r>
              <a:rPr lang="en-GB" sz="2800" dirty="0" smtClean="0">
                <a:solidFill>
                  <a:srgbClr val="19232E"/>
                </a:solidFill>
              </a:rPr>
              <a:t> </a:t>
            </a:r>
            <a:r>
              <a:rPr lang="en-GB" sz="2800" dirty="0" err="1" smtClean="0">
                <a:solidFill>
                  <a:srgbClr val="19232E"/>
                </a:solidFill>
              </a:rPr>
              <a:t>pulsa</a:t>
            </a:r>
            <a:r>
              <a:rPr lang="en-GB" sz="2800" dirty="0" smtClean="0">
                <a:solidFill>
                  <a:srgbClr val="19232E"/>
                </a:solidFill>
              </a:rPr>
              <a:t>.</a:t>
            </a:r>
          </a:p>
          <a:p>
            <a:pPr marL="1028700" indent="-57150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GB" sz="2800" dirty="0" err="1" smtClean="0">
                <a:solidFill>
                  <a:srgbClr val="19232E"/>
                </a:solidFill>
              </a:rPr>
              <a:t>Perbedaan</a:t>
            </a:r>
            <a:r>
              <a:rPr lang="en-GB" sz="2800" dirty="0" smtClean="0">
                <a:solidFill>
                  <a:srgbClr val="19232E"/>
                </a:solidFill>
              </a:rPr>
              <a:t> </a:t>
            </a:r>
            <a:r>
              <a:rPr lang="en-GB" sz="2800" dirty="0" err="1" smtClean="0">
                <a:solidFill>
                  <a:srgbClr val="19232E"/>
                </a:solidFill>
              </a:rPr>
              <a:t>pulsa</a:t>
            </a:r>
            <a:r>
              <a:rPr lang="en-GB" sz="2800" dirty="0" smtClean="0">
                <a:solidFill>
                  <a:srgbClr val="19232E"/>
                </a:solidFill>
              </a:rPr>
              <a:t> </a:t>
            </a:r>
            <a:r>
              <a:rPr lang="en-GB" sz="2800" dirty="0" err="1" smtClean="0">
                <a:solidFill>
                  <a:srgbClr val="19232E"/>
                </a:solidFill>
              </a:rPr>
              <a:t>sehingga</a:t>
            </a:r>
            <a:r>
              <a:rPr lang="en-GB" sz="2800" dirty="0" smtClean="0">
                <a:solidFill>
                  <a:srgbClr val="19232E"/>
                </a:solidFill>
              </a:rPr>
              <a:t> </a:t>
            </a:r>
            <a:r>
              <a:rPr lang="en-GB" sz="2800" dirty="0" err="1">
                <a:solidFill>
                  <a:srgbClr val="19232E"/>
                </a:solidFill>
              </a:rPr>
              <a:t>akan</a:t>
            </a:r>
            <a:r>
              <a:rPr lang="en-GB" sz="2800" dirty="0">
                <a:solidFill>
                  <a:srgbClr val="19232E"/>
                </a:solidFill>
              </a:rPr>
              <a:t> </a:t>
            </a:r>
            <a:r>
              <a:rPr lang="en-GB" sz="2800" dirty="0" err="1">
                <a:solidFill>
                  <a:srgbClr val="19232E"/>
                </a:solidFill>
              </a:rPr>
              <a:t>mengakibatkan</a:t>
            </a:r>
            <a:r>
              <a:rPr lang="en-GB" sz="2800" dirty="0">
                <a:solidFill>
                  <a:srgbClr val="19232E"/>
                </a:solidFill>
              </a:rPr>
              <a:t> </a:t>
            </a:r>
            <a:r>
              <a:rPr lang="en-GB" sz="2800" dirty="0" err="1">
                <a:solidFill>
                  <a:srgbClr val="19232E"/>
                </a:solidFill>
              </a:rPr>
              <a:t>gangguan</a:t>
            </a:r>
            <a:r>
              <a:rPr lang="en-GB" sz="2800" dirty="0">
                <a:solidFill>
                  <a:srgbClr val="19232E"/>
                </a:solidFill>
              </a:rPr>
              <a:t> </a:t>
            </a:r>
            <a:r>
              <a:rPr lang="en-GB" sz="2800" dirty="0" err="1">
                <a:solidFill>
                  <a:srgbClr val="19232E"/>
                </a:solidFill>
              </a:rPr>
              <a:t>terhadap</a:t>
            </a:r>
            <a:r>
              <a:rPr lang="en-GB" sz="2800" dirty="0">
                <a:solidFill>
                  <a:srgbClr val="19232E"/>
                </a:solidFill>
              </a:rPr>
              <a:t> </a:t>
            </a:r>
            <a:r>
              <a:rPr lang="en-GB" sz="2800" dirty="0" err="1">
                <a:solidFill>
                  <a:srgbClr val="19232E"/>
                </a:solidFill>
              </a:rPr>
              <a:t>informasi</a:t>
            </a:r>
            <a:r>
              <a:rPr lang="en-GB" sz="2800" dirty="0">
                <a:solidFill>
                  <a:srgbClr val="19232E"/>
                </a:solidFill>
              </a:rPr>
              <a:t> yang </a:t>
            </a:r>
            <a:r>
              <a:rPr lang="en-GB" sz="2800" dirty="0" err="1">
                <a:solidFill>
                  <a:srgbClr val="19232E"/>
                </a:solidFill>
              </a:rPr>
              <a:t>diterima</a:t>
            </a:r>
            <a:r>
              <a:rPr lang="en-GB" sz="2800" dirty="0" smtClean="0">
                <a:solidFill>
                  <a:srgbClr val="19232E"/>
                </a:solidFill>
              </a:rPr>
              <a:t>.</a:t>
            </a:r>
          </a:p>
          <a:p>
            <a:pPr marL="1028700" indent="-57150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endParaRPr lang="en-GB" sz="2800" dirty="0">
              <a:solidFill>
                <a:srgbClr val="19232E"/>
              </a:solidFill>
            </a:endParaRPr>
          </a:p>
          <a:p>
            <a:pPr marL="1028700" indent="-57150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endParaRPr lang="en-GB" sz="2800" dirty="0" smtClean="0">
              <a:solidFill>
                <a:srgbClr val="19232E"/>
              </a:solidFill>
            </a:endParaRPr>
          </a:p>
          <a:p>
            <a:pPr marL="1028700" indent="-57150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endParaRPr lang="en-GB" sz="2800" dirty="0">
              <a:solidFill>
                <a:srgbClr val="19232E"/>
              </a:solidFill>
            </a:endParaRPr>
          </a:p>
          <a:p>
            <a:pPr marL="1028700" indent="-57150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endParaRPr lang="en-GB" sz="2800" dirty="0" smtClean="0">
              <a:solidFill>
                <a:srgbClr val="19232E"/>
              </a:solidFill>
            </a:endParaRPr>
          </a:p>
          <a:p>
            <a:pPr marL="1028700" indent="-57150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endParaRPr lang="en-GB" sz="2800" dirty="0">
              <a:solidFill>
                <a:srgbClr val="19232E"/>
              </a:solidFill>
            </a:endParaRPr>
          </a:p>
          <a:p>
            <a:pPr marL="1028700" indent="-57150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endParaRPr lang="en-GB" sz="2800" dirty="0" smtClean="0">
              <a:solidFill>
                <a:srgbClr val="19232E"/>
              </a:solidFill>
            </a:endParaRPr>
          </a:p>
        </p:txBody>
      </p:sp>
      <p:pic>
        <p:nvPicPr>
          <p:cNvPr id="7" name="Picture 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9845" y="8818591"/>
            <a:ext cx="7721093" cy="309843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2116138" y="11811327"/>
            <a:ext cx="79248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1000"/>
              </a:spcAft>
            </a:pPr>
            <a:r>
              <a:rPr lang="en-GB" sz="2000" b="1" dirty="0" err="1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Gambar</a:t>
            </a:r>
            <a:r>
              <a:rPr lang="en-GB" sz="2000" b="1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en-US" sz="2000" b="1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1</a:t>
            </a:r>
            <a:r>
              <a:rPr lang="id-ID" sz="2000" b="1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. </a:t>
            </a:r>
            <a:r>
              <a:rPr lang="en-GB" sz="2000" b="1" dirty="0" err="1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Profil</a:t>
            </a:r>
            <a:r>
              <a:rPr lang="en-GB" sz="2000" b="1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en-GB" sz="2000" b="1" dirty="0" err="1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serat</a:t>
            </a:r>
            <a:r>
              <a:rPr lang="en-GB" sz="2000" b="1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en-GB" sz="2000" b="1" dirty="0" err="1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optik</a:t>
            </a:r>
            <a:r>
              <a:rPr lang="en-GB" sz="2000" b="1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en-GB" sz="2000" b="1" i="1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multimode step index</a:t>
            </a:r>
            <a:endParaRPr lang="en-US" sz="2000" b="1" dirty="0">
              <a:solidFill>
                <a:srgbClr val="19232E"/>
              </a:solidFill>
              <a:effectLst/>
              <a:latin typeface="+mj-lt"/>
              <a:ea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2163612" y="2671576"/>
            <a:ext cx="11388538" cy="98796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b="1" i="1" dirty="0" smtClean="0">
                <a:solidFill>
                  <a:srgbClr val="19232E"/>
                </a:solidFill>
                <a:latin typeface="+mn-lt"/>
              </a:rPr>
              <a:t>B.2 Multimode </a:t>
            </a:r>
            <a:r>
              <a:rPr lang="en-US" sz="3200" b="1" i="1" dirty="0" err="1" smtClean="0">
                <a:solidFill>
                  <a:srgbClr val="19232E"/>
                </a:solidFill>
                <a:latin typeface="+mn-lt"/>
              </a:rPr>
              <a:t>Gradded</a:t>
            </a:r>
            <a:r>
              <a:rPr lang="en-US" sz="3200" b="1" i="1" dirty="0" smtClean="0">
                <a:solidFill>
                  <a:srgbClr val="19232E"/>
                </a:solidFill>
                <a:latin typeface="+mn-lt"/>
              </a:rPr>
              <a:t> Index</a:t>
            </a:r>
            <a:r>
              <a:rPr lang="en-US" sz="3200" b="1" dirty="0" smtClean="0">
                <a:solidFill>
                  <a:srgbClr val="19232E"/>
                </a:solidFill>
                <a:latin typeface="+mn-lt"/>
              </a:rPr>
              <a:t> </a:t>
            </a:r>
            <a:endParaRPr lang="en-GB" sz="3200" b="1" dirty="0">
              <a:solidFill>
                <a:srgbClr val="19232E"/>
              </a:solidFill>
              <a:latin typeface="+mn-lt"/>
            </a:endParaRP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800" dirty="0" err="1" smtClean="0">
                <a:solidFill>
                  <a:srgbClr val="19232E"/>
                </a:solidFill>
              </a:rPr>
              <a:t>Nilai</a:t>
            </a:r>
            <a:r>
              <a:rPr lang="en-US" sz="2800" dirty="0" smtClean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indeks</a:t>
            </a:r>
            <a:r>
              <a:rPr lang="en-US" sz="2800" dirty="0">
                <a:solidFill>
                  <a:srgbClr val="19232E"/>
                </a:solidFill>
              </a:rPr>
              <a:t> bias </a:t>
            </a:r>
            <a:r>
              <a:rPr lang="en-US" sz="2800" i="1" dirty="0">
                <a:solidFill>
                  <a:srgbClr val="19232E"/>
                </a:solidFill>
              </a:rPr>
              <a:t>core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dan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i="1" dirty="0">
                <a:solidFill>
                  <a:srgbClr val="19232E"/>
                </a:solidFill>
              </a:rPr>
              <a:t>cladding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akan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menurun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secara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bertahap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hingga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ke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batas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i="1" dirty="0">
                <a:solidFill>
                  <a:srgbClr val="19232E"/>
                </a:solidFill>
              </a:rPr>
              <a:t>core</a:t>
            </a:r>
            <a:r>
              <a:rPr lang="en-US" sz="2800" dirty="0">
                <a:solidFill>
                  <a:srgbClr val="19232E"/>
                </a:solidFill>
              </a:rPr>
              <a:t> – </a:t>
            </a:r>
            <a:r>
              <a:rPr lang="en-US" sz="2800" i="1" dirty="0">
                <a:solidFill>
                  <a:srgbClr val="19232E"/>
                </a:solidFill>
              </a:rPr>
              <a:t>cladding</a:t>
            </a:r>
            <a:r>
              <a:rPr lang="en-US" sz="2800" dirty="0">
                <a:solidFill>
                  <a:srgbClr val="19232E"/>
                </a:solidFill>
              </a:rPr>
              <a:t>. </a:t>
            </a:r>
            <a:endParaRPr lang="en-US" sz="2800" dirty="0" smtClean="0">
              <a:solidFill>
                <a:srgbClr val="19232E"/>
              </a:solidFill>
            </a:endParaRP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800" dirty="0" err="1" smtClean="0">
                <a:solidFill>
                  <a:srgbClr val="19232E"/>
                </a:solidFill>
              </a:rPr>
              <a:t>Turunnya</a:t>
            </a:r>
            <a:r>
              <a:rPr lang="en-US" sz="2800" dirty="0" smtClean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indeks</a:t>
            </a:r>
            <a:r>
              <a:rPr lang="en-US" sz="2800" dirty="0">
                <a:solidFill>
                  <a:srgbClr val="19232E"/>
                </a:solidFill>
              </a:rPr>
              <a:t> bias </a:t>
            </a:r>
            <a:r>
              <a:rPr lang="en-US" sz="2800" dirty="0" err="1">
                <a:solidFill>
                  <a:srgbClr val="19232E"/>
                </a:solidFill>
              </a:rPr>
              <a:t>dari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i="1" dirty="0">
                <a:solidFill>
                  <a:srgbClr val="19232E"/>
                </a:solidFill>
              </a:rPr>
              <a:t>core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ke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i="1" dirty="0">
                <a:solidFill>
                  <a:srgbClr val="19232E"/>
                </a:solidFill>
              </a:rPr>
              <a:t>cladding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ditentukan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oleh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i="1" dirty="0" err="1">
                <a:solidFill>
                  <a:srgbClr val="19232E"/>
                </a:solidFill>
              </a:rPr>
              <a:t>indeks</a:t>
            </a:r>
            <a:r>
              <a:rPr lang="en-US" sz="2800" i="1" dirty="0">
                <a:solidFill>
                  <a:srgbClr val="19232E"/>
                </a:solidFill>
              </a:rPr>
              <a:t> profile</a:t>
            </a:r>
            <a:r>
              <a:rPr lang="en-US" sz="2800" dirty="0">
                <a:solidFill>
                  <a:srgbClr val="19232E"/>
                </a:solidFill>
              </a:rPr>
              <a:t>, α. </a:t>
            </a:r>
            <a:endParaRPr lang="en-US" sz="2800" dirty="0" smtClean="0">
              <a:solidFill>
                <a:srgbClr val="19232E"/>
              </a:solidFill>
            </a:endParaRP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800" dirty="0" err="1" smtClean="0">
                <a:solidFill>
                  <a:srgbClr val="19232E"/>
                </a:solidFill>
              </a:rPr>
              <a:t>Pada</a:t>
            </a:r>
            <a:r>
              <a:rPr lang="en-US" sz="2800" i="1" dirty="0" smtClean="0">
                <a:solidFill>
                  <a:srgbClr val="19232E"/>
                </a:solidFill>
              </a:rPr>
              <a:t> </a:t>
            </a:r>
            <a:r>
              <a:rPr lang="en-US" sz="2800" i="1" dirty="0">
                <a:solidFill>
                  <a:srgbClr val="19232E"/>
                </a:solidFill>
              </a:rPr>
              <a:t>multimode graded index, </a:t>
            </a:r>
            <a:r>
              <a:rPr lang="en-US" sz="2800" i="1" dirty="0" err="1">
                <a:solidFill>
                  <a:srgbClr val="19232E"/>
                </a:solidFill>
              </a:rPr>
              <a:t>indeks</a:t>
            </a:r>
            <a:r>
              <a:rPr lang="en-US" sz="2800" i="1" dirty="0">
                <a:solidFill>
                  <a:srgbClr val="19232E"/>
                </a:solidFill>
              </a:rPr>
              <a:t> bias core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akan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menurun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secara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bertahap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hingga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ke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batas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i="1" dirty="0">
                <a:solidFill>
                  <a:srgbClr val="19232E"/>
                </a:solidFill>
              </a:rPr>
              <a:t>cladding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menyebabkan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lintasan-lintasan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sinar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akan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menjadi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lengkung</a:t>
            </a:r>
            <a:r>
              <a:rPr lang="en-US" sz="2800" dirty="0">
                <a:solidFill>
                  <a:srgbClr val="19232E"/>
                </a:solidFill>
              </a:rPr>
              <a:t>. </a:t>
            </a:r>
            <a:endParaRPr lang="en-US" sz="2800" dirty="0" smtClean="0">
              <a:solidFill>
                <a:srgbClr val="19232E"/>
              </a:solidFill>
            </a:endParaRP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800" dirty="0" err="1" smtClean="0">
                <a:solidFill>
                  <a:srgbClr val="19232E"/>
                </a:solidFill>
              </a:rPr>
              <a:t>Sinar-sinar</a:t>
            </a:r>
            <a:r>
              <a:rPr lang="en-US" sz="2800" i="1" dirty="0" smtClean="0">
                <a:solidFill>
                  <a:srgbClr val="19232E"/>
                </a:solidFill>
              </a:rPr>
              <a:t> </a:t>
            </a:r>
            <a:r>
              <a:rPr lang="en-US" sz="2800" dirty="0">
                <a:solidFill>
                  <a:srgbClr val="19232E"/>
                </a:solidFill>
              </a:rPr>
              <a:t>yang </a:t>
            </a:r>
            <a:r>
              <a:rPr lang="en-US" sz="2800" dirty="0" err="1">
                <a:solidFill>
                  <a:srgbClr val="19232E"/>
                </a:solidFill>
              </a:rPr>
              <a:t>berangkat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dari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satu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ujung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akan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tiba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serentak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diujung</a:t>
            </a:r>
            <a:r>
              <a:rPr lang="en-US" sz="2800" dirty="0">
                <a:solidFill>
                  <a:srgbClr val="19232E"/>
                </a:solidFill>
              </a:rPr>
              <a:t> lain </a:t>
            </a:r>
            <a:r>
              <a:rPr lang="en-US" sz="2800" dirty="0" err="1">
                <a:solidFill>
                  <a:srgbClr val="19232E"/>
                </a:solidFill>
              </a:rPr>
              <a:t>sehingga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waktu</a:t>
            </a:r>
            <a:r>
              <a:rPr lang="en-US" sz="2800" dirty="0">
                <a:solidFill>
                  <a:srgbClr val="19232E"/>
                </a:solidFill>
              </a:rPr>
              <a:t> yang </a:t>
            </a:r>
            <a:r>
              <a:rPr lang="en-US" sz="2800" dirty="0" err="1">
                <a:solidFill>
                  <a:srgbClr val="19232E"/>
                </a:solidFill>
              </a:rPr>
              <a:t>diperlukan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dalam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penjalaran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sinar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tersebut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adalah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sama</a:t>
            </a:r>
            <a:r>
              <a:rPr lang="en-US" sz="2800" dirty="0">
                <a:solidFill>
                  <a:srgbClr val="19232E"/>
                </a:solidFill>
              </a:rPr>
              <a:t>.</a:t>
            </a:r>
          </a:p>
          <a:p>
            <a:pPr marL="1028700" indent="-57150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endParaRPr lang="en-GB" sz="2800" dirty="0">
              <a:solidFill>
                <a:srgbClr val="19232E"/>
              </a:solidFill>
            </a:endParaRPr>
          </a:p>
          <a:p>
            <a:pPr marL="1028700" indent="-57150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endParaRPr lang="en-GB" sz="2800" dirty="0" smtClean="0">
              <a:solidFill>
                <a:srgbClr val="19232E"/>
              </a:solidFill>
            </a:endParaRPr>
          </a:p>
          <a:p>
            <a:pPr marL="1028700" indent="-57150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endParaRPr lang="en-GB" sz="2800" dirty="0">
              <a:solidFill>
                <a:srgbClr val="19232E"/>
              </a:solidFill>
            </a:endParaRPr>
          </a:p>
          <a:p>
            <a:pPr marL="1028700" indent="-57150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endParaRPr lang="en-GB" sz="2800" dirty="0" smtClean="0">
              <a:solidFill>
                <a:srgbClr val="19232E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28028" y="9933805"/>
            <a:ext cx="7487596" cy="2277632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13990824" y="12120923"/>
            <a:ext cx="79248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1000"/>
              </a:spcAft>
            </a:pPr>
            <a:r>
              <a:rPr lang="en-GB" sz="2000" b="1" dirty="0" err="1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Gambar</a:t>
            </a:r>
            <a:r>
              <a:rPr lang="en-GB" sz="2000" b="1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en-US" sz="2000" b="1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2</a:t>
            </a:r>
            <a:r>
              <a:rPr lang="id-ID" sz="2000" b="1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. </a:t>
            </a:r>
            <a:r>
              <a:rPr lang="en-GB" sz="2000" b="1" dirty="0" err="1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Profil</a:t>
            </a:r>
            <a:r>
              <a:rPr lang="en-GB" sz="2000" b="1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en-GB" sz="2000" b="1" dirty="0" err="1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serat</a:t>
            </a:r>
            <a:r>
              <a:rPr lang="en-GB" sz="2000" b="1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en-GB" sz="2000" b="1" dirty="0" err="1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optik</a:t>
            </a:r>
            <a:r>
              <a:rPr lang="en-GB" sz="2000" b="1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M</a:t>
            </a:r>
            <a:r>
              <a:rPr lang="en-GB" sz="2000" b="1" i="1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ultimode </a:t>
            </a:r>
            <a:r>
              <a:rPr lang="en-GB" sz="2000" b="1" i="1" dirty="0" err="1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Gradded</a:t>
            </a:r>
            <a:r>
              <a:rPr lang="en-GB" sz="2000" b="1" i="1" dirty="0" smtClean="0">
                <a:solidFill>
                  <a:srgbClr val="19232E"/>
                </a:solidFill>
                <a:effectLst/>
                <a:latin typeface="+mj-lt"/>
                <a:ea typeface="Times New Roman" panose="02020603050405020304" pitchFamily="18" charset="0"/>
              </a:rPr>
              <a:t> Index</a:t>
            </a:r>
            <a:endParaRPr lang="en-US" sz="2000" b="1" dirty="0">
              <a:solidFill>
                <a:srgbClr val="19232E"/>
              </a:solidFill>
              <a:effectLst/>
              <a:latin typeface="+mj-lt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46513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F79DE766-0992-4A05-B7B0-D05E1CE8FB69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522899" y="968991"/>
            <a:ext cx="18350547" cy="101566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19232E"/>
                </a:solidFill>
              </a:rPr>
              <a:t>3. </a:t>
            </a:r>
            <a:r>
              <a:rPr lang="en-GB" sz="6000" b="1" dirty="0" smtClean="0">
                <a:solidFill>
                  <a:srgbClr val="19232E"/>
                </a:solidFill>
              </a:rPr>
              <a:t>MATERIAL DAN FABRIKASI </a:t>
            </a:r>
            <a:r>
              <a:rPr lang="en-GB" sz="6000" b="1" dirty="0" smtClean="0">
                <a:solidFill>
                  <a:srgbClr val="19232E"/>
                </a:solidFill>
              </a:rPr>
              <a:t>SERAT OPTIK</a:t>
            </a:r>
            <a:endParaRPr lang="en-US" sz="6000" b="1" dirty="0" smtClean="0">
              <a:solidFill>
                <a:srgbClr val="19232E"/>
              </a:solidFill>
              <a:latin typeface="Lato Heading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 bwMode="auto">
          <a:xfrm>
            <a:off x="7126436" y="12979259"/>
            <a:ext cx="13419138" cy="958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17490" tIns="108745" rIns="217490" bIns="108745">
            <a:spAutoFit/>
          </a:bodyPr>
          <a:lstStyle>
            <a:lvl1pPr defTabSz="1087438">
              <a:defRPr sz="3600">
                <a:solidFill>
                  <a:schemeClr val="tx1"/>
                </a:solidFill>
                <a:latin typeface="Lato Light"/>
              </a:defRPr>
            </a:lvl1pPr>
            <a:lvl2pPr marL="1087438" defTabSz="1087438">
              <a:defRPr sz="3600">
                <a:solidFill>
                  <a:schemeClr val="tx1"/>
                </a:solidFill>
                <a:latin typeface="Lato Light"/>
              </a:defRPr>
            </a:lvl2pPr>
            <a:lvl3pPr marL="2174875" defTabSz="1087438">
              <a:defRPr sz="3600">
                <a:solidFill>
                  <a:schemeClr val="tx1"/>
                </a:solidFill>
                <a:latin typeface="Lato Light"/>
              </a:defRPr>
            </a:lvl3pPr>
            <a:lvl4pPr marL="3262313" defTabSz="1087438">
              <a:defRPr sz="3600">
                <a:solidFill>
                  <a:schemeClr val="tx1"/>
                </a:solidFill>
                <a:latin typeface="Lato Light"/>
              </a:defRPr>
            </a:lvl4pPr>
            <a:lvl5pPr marL="4349750" defTabSz="1087438">
              <a:defRPr sz="3600">
                <a:solidFill>
                  <a:schemeClr val="tx1"/>
                </a:solidFill>
                <a:latin typeface="Lato Light"/>
              </a:defRPr>
            </a:lvl5pPr>
            <a:lvl6pPr marL="48069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52641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57213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61785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lvl="0" algn="r"/>
            <a:r>
              <a:rPr lang="en-US" altLang="id-ID" sz="2000" dirty="0" err="1">
                <a:solidFill>
                  <a:schemeClr val="tx2"/>
                </a:solidFill>
                <a:ea typeface="Lato Light"/>
                <a:cs typeface="Lato Light"/>
              </a:rPr>
              <a:t>Sumber</a:t>
            </a:r>
            <a:r>
              <a:rPr lang="en-US" altLang="id-ID" sz="2000" dirty="0">
                <a:solidFill>
                  <a:schemeClr val="tx2"/>
                </a:solidFill>
                <a:ea typeface="Lato Light"/>
                <a:cs typeface="Lato Light"/>
              </a:rPr>
              <a:t> </a:t>
            </a:r>
            <a:r>
              <a:rPr lang="en-US" altLang="id-ID" sz="2000" dirty="0" err="1" smtClean="0">
                <a:solidFill>
                  <a:schemeClr val="tx2"/>
                </a:solidFill>
                <a:ea typeface="Lato Light"/>
                <a:cs typeface="Lato Light"/>
              </a:rPr>
              <a:t>Referensi</a:t>
            </a:r>
            <a:r>
              <a:rPr lang="en-US" altLang="id-ID" sz="2000" dirty="0" smtClean="0">
                <a:solidFill>
                  <a:schemeClr val="tx2"/>
                </a:solidFill>
                <a:ea typeface="Lato Light"/>
                <a:cs typeface="Lato Light"/>
              </a:rPr>
              <a:t> :</a:t>
            </a:r>
            <a:r>
              <a:rPr lang="en-US" altLang="id-ID" sz="2000" dirty="0"/>
              <a:t> </a:t>
            </a:r>
            <a:r>
              <a:rPr lang="en-US" sz="2000" dirty="0" smtClean="0">
                <a:solidFill>
                  <a:srgbClr val="FF0000"/>
                </a:solidFill>
              </a:rPr>
              <a:t>Gerd,Keiser</a:t>
            </a:r>
            <a:r>
              <a:rPr lang="en-US" sz="2000" dirty="0">
                <a:solidFill>
                  <a:srgbClr val="FF0000"/>
                </a:solidFill>
              </a:rPr>
              <a:t>.,2010, </a:t>
            </a:r>
            <a:r>
              <a:rPr lang="en-US" sz="2000" i="1" dirty="0">
                <a:solidFill>
                  <a:srgbClr val="FF0000"/>
                </a:solidFill>
              </a:rPr>
              <a:t>Optical </a:t>
            </a:r>
            <a:r>
              <a:rPr lang="en-US" sz="2000" i="1" dirty="0" err="1">
                <a:solidFill>
                  <a:srgbClr val="FF0000"/>
                </a:solidFill>
              </a:rPr>
              <a:t>Serat</a:t>
            </a:r>
            <a:r>
              <a:rPr lang="en-US" sz="2000" i="1" dirty="0">
                <a:solidFill>
                  <a:srgbClr val="FF0000"/>
                </a:solidFill>
              </a:rPr>
              <a:t> Communications</a:t>
            </a:r>
            <a:r>
              <a:rPr lang="en-US" sz="2000" dirty="0">
                <a:solidFill>
                  <a:srgbClr val="FF0000"/>
                </a:solidFill>
              </a:rPr>
              <a:t>, 4</a:t>
            </a:r>
            <a:r>
              <a:rPr lang="en-US" sz="2000" baseline="30000" dirty="0">
                <a:solidFill>
                  <a:srgbClr val="FF0000"/>
                </a:solidFill>
              </a:rPr>
              <a:t>th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edition,McGraw</a:t>
            </a:r>
            <a:r>
              <a:rPr lang="en-US" sz="2000" dirty="0">
                <a:solidFill>
                  <a:srgbClr val="FF0000"/>
                </a:solidFill>
              </a:rPr>
              <a:t> Hill, International Edition</a:t>
            </a:r>
          </a:p>
          <a:p>
            <a:pPr algn="r"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GB" sz="2000" dirty="0" smtClean="0">
                <a:solidFill>
                  <a:srgbClr val="FF0000"/>
                </a:solidFill>
              </a:rPr>
              <a:t>                               </a:t>
            </a:r>
          </a:p>
        </p:txBody>
      </p:sp>
      <p:sp>
        <p:nvSpPr>
          <p:cNvPr id="3" name="Rectangle 2"/>
          <p:cNvSpPr/>
          <p:nvPr/>
        </p:nvSpPr>
        <p:spPr>
          <a:xfrm>
            <a:off x="2642785" y="2521412"/>
            <a:ext cx="10122451" cy="1015663"/>
          </a:xfrm>
          <a:prstGeom prst="rect">
            <a:avLst/>
          </a:prstGeom>
          <a:solidFill>
            <a:srgbClr val="FBB62B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000" b="1" dirty="0" smtClean="0">
                <a:solidFill>
                  <a:srgbClr val="2F2F2F"/>
                </a:solidFill>
                <a:effectLst/>
                <a:latin typeface="+mj-lt"/>
                <a:ea typeface="Times New Roman" panose="02020603050405020304" pitchFamily="18" charset="0"/>
              </a:rPr>
              <a:t>A. MATERIAL SERAT OPTIK </a:t>
            </a:r>
            <a:endParaRPr lang="en-US" sz="4000" b="1" dirty="0">
              <a:solidFill>
                <a:srgbClr val="2F2F2F"/>
              </a:solidFill>
              <a:latin typeface="+mj-lt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2642785" y="3895751"/>
            <a:ext cx="20230661" cy="8712174"/>
          </a:xfrm>
          <a:prstGeom prst="rect">
            <a:avLst/>
          </a:prstGeom>
          <a:solidFill>
            <a:schemeClr val="bg2">
              <a:lumMod val="95000"/>
            </a:schemeClr>
          </a:solidFill>
        </p:spPr>
        <p:txBody>
          <a:bodyPr/>
          <a:lstStyle>
            <a:lvl1pPr algn="l" defTabSz="1827213" rtl="0" eaLnBrk="0" fontAlgn="base" hangingPunct="0">
              <a:lnSpc>
                <a:spcPct val="90000"/>
              </a:lnSpc>
              <a:spcBef>
                <a:spcPts val="2000"/>
              </a:spcBef>
              <a:spcAft>
                <a:spcPct val="0"/>
              </a:spcAft>
              <a:buFont typeface="Arial" panose="020B0604020202020204" pitchFamily="34" charset="0"/>
              <a:defRPr lang="en-US" sz="6000" kern="1200" dirty="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1pPr>
            <a:lvl2pPr marL="914400" algn="l" defTabSz="1827213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defRPr lang="en-US" sz="4000" kern="1200" dirty="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2pPr>
            <a:lvl3pPr marL="1828800" algn="l" defTabSz="1827213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defRPr lang="en-US" sz="3600" kern="1200" dirty="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3pPr>
            <a:lvl4pPr marL="2743200" algn="l" defTabSz="1827213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defRPr lang="en-US" sz="3200" kern="1200" dirty="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4pPr>
            <a:lvl5pPr marL="3657600" algn="l" defTabSz="1827213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defRPr lang="en-US" sz="3200" kern="1200" dirty="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en-US" sz="3200" b="1" dirty="0" err="1" smtClean="0">
                <a:solidFill>
                  <a:srgbClr val="2F2F2F"/>
                </a:solidFill>
              </a:rPr>
              <a:t>Syarat</a:t>
            </a:r>
            <a:r>
              <a:rPr lang="en-US" sz="3200" b="1" dirty="0" smtClean="0">
                <a:solidFill>
                  <a:srgbClr val="2F2F2F"/>
                </a:solidFill>
              </a:rPr>
              <a:t> material yang </a:t>
            </a:r>
            <a:r>
              <a:rPr lang="en-US" sz="3200" b="1" dirty="0" err="1" smtClean="0">
                <a:solidFill>
                  <a:srgbClr val="2F2F2F"/>
                </a:solidFill>
              </a:rPr>
              <a:t>bisa</a:t>
            </a:r>
            <a:r>
              <a:rPr lang="en-US" sz="3200" b="1" dirty="0" smtClean="0">
                <a:solidFill>
                  <a:srgbClr val="2F2F2F"/>
                </a:solidFill>
              </a:rPr>
              <a:t> </a:t>
            </a:r>
            <a:r>
              <a:rPr lang="en-US" sz="3200" b="1" dirty="0" err="1" smtClean="0">
                <a:solidFill>
                  <a:srgbClr val="2F2F2F"/>
                </a:solidFill>
              </a:rPr>
              <a:t>dibuat</a:t>
            </a:r>
            <a:r>
              <a:rPr lang="en-US" sz="3200" b="1" dirty="0" smtClean="0">
                <a:solidFill>
                  <a:srgbClr val="2F2F2F"/>
                </a:solidFill>
              </a:rPr>
              <a:t> </a:t>
            </a:r>
            <a:r>
              <a:rPr lang="en-US" sz="3200" b="1" dirty="0" err="1" smtClean="0">
                <a:solidFill>
                  <a:srgbClr val="2F2F2F"/>
                </a:solidFill>
              </a:rPr>
              <a:t>sebagai</a:t>
            </a:r>
            <a:r>
              <a:rPr lang="en-US" sz="3200" b="1" dirty="0" smtClean="0">
                <a:solidFill>
                  <a:srgbClr val="2F2F2F"/>
                </a:solidFill>
              </a:rPr>
              <a:t> </a:t>
            </a:r>
            <a:r>
              <a:rPr lang="en-US" sz="3200" b="1" dirty="0" err="1" smtClean="0">
                <a:solidFill>
                  <a:srgbClr val="2F2F2F"/>
                </a:solidFill>
              </a:rPr>
              <a:t>bahan</a:t>
            </a:r>
            <a:r>
              <a:rPr lang="en-US" sz="3200" b="1" dirty="0" smtClean="0">
                <a:solidFill>
                  <a:srgbClr val="2F2F2F"/>
                </a:solidFill>
              </a:rPr>
              <a:t> </a:t>
            </a:r>
            <a:r>
              <a:rPr lang="en-US" sz="3200" b="1" dirty="0" err="1" smtClean="0">
                <a:solidFill>
                  <a:srgbClr val="2F2F2F"/>
                </a:solidFill>
              </a:rPr>
              <a:t>penyusun</a:t>
            </a:r>
            <a:r>
              <a:rPr lang="en-US" sz="3200" b="1" dirty="0" smtClean="0">
                <a:solidFill>
                  <a:srgbClr val="2F2F2F"/>
                </a:solidFill>
              </a:rPr>
              <a:t> </a:t>
            </a:r>
            <a:r>
              <a:rPr lang="en-US" sz="3200" b="1" dirty="0" err="1" smtClean="0">
                <a:solidFill>
                  <a:srgbClr val="2F2F2F"/>
                </a:solidFill>
              </a:rPr>
              <a:t>kabel</a:t>
            </a:r>
            <a:r>
              <a:rPr lang="en-US" sz="3200" b="1" dirty="0" smtClean="0">
                <a:solidFill>
                  <a:srgbClr val="2F2F2F"/>
                </a:solidFill>
              </a:rPr>
              <a:t> (</a:t>
            </a:r>
            <a:r>
              <a:rPr lang="en-US" sz="3200" b="1" i="1" dirty="0" smtClean="0">
                <a:solidFill>
                  <a:srgbClr val="2F2F2F"/>
                </a:solidFill>
              </a:rPr>
              <a:t>fiber</a:t>
            </a:r>
            <a:r>
              <a:rPr lang="en-US" sz="3200" b="1" dirty="0" smtClean="0">
                <a:solidFill>
                  <a:srgbClr val="2F2F2F"/>
                </a:solidFill>
              </a:rPr>
              <a:t>) </a:t>
            </a:r>
            <a:r>
              <a:rPr lang="en-US" sz="3200" b="1" dirty="0" err="1" smtClean="0">
                <a:solidFill>
                  <a:srgbClr val="2F2F2F"/>
                </a:solidFill>
              </a:rPr>
              <a:t>optik</a:t>
            </a:r>
            <a:r>
              <a:rPr lang="en-US" sz="3200" b="1" dirty="0" smtClean="0">
                <a:solidFill>
                  <a:srgbClr val="2F2F2F"/>
                </a:solidFill>
              </a:rPr>
              <a:t>:</a:t>
            </a:r>
          </a:p>
          <a:p>
            <a:pPr marL="1428750" lvl="1" indent="-514350" algn="just">
              <a:buFont typeface="+mj-lt"/>
              <a:buAutoNum type="arabicPeriod"/>
            </a:pPr>
            <a:r>
              <a:rPr lang="en-US" sz="3200" dirty="0" smtClean="0">
                <a:solidFill>
                  <a:srgbClr val="2F2F2F"/>
                </a:solidFill>
              </a:rPr>
              <a:t>Material </a:t>
            </a:r>
            <a:r>
              <a:rPr lang="en-US" sz="3200" dirty="0" err="1" smtClean="0">
                <a:solidFill>
                  <a:srgbClr val="2F2F2F"/>
                </a:solidFill>
              </a:rPr>
              <a:t>harus</a:t>
            </a:r>
            <a:r>
              <a:rPr lang="en-US" sz="3200" dirty="0" smtClean="0">
                <a:solidFill>
                  <a:srgbClr val="2F2F2F"/>
                </a:solidFill>
              </a:rPr>
              <a:t> </a:t>
            </a:r>
            <a:r>
              <a:rPr lang="en-US" sz="3200" dirty="0" err="1" smtClean="0">
                <a:solidFill>
                  <a:srgbClr val="2F2F2F"/>
                </a:solidFill>
              </a:rPr>
              <a:t>bisa</a:t>
            </a:r>
            <a:r>
              <a:rPr lang="en-US" sz="3200" dirty="0" smtClean="0">
                <a:solidFill>
                  <a:srgbClr val="2F2F2F"/>
                </a:solidFill>
              </a:rPr>
              <a:t> </a:t>
            </a:r>
            <a:r>
              <a:rPr lang="en-US" sz="3200" dirty="0" err="1" smtClean="0">
                <a:solidFill>
                  <a:srgbClr val="2F2F2F"/>
                </a:solidFill>
              </a:rPr>
              <a:t>dibuat</a:t>
            </a:r>
            <a:r>
              <a:rPr lang="en-US" sz="3200" dirty="0" smtClean="0">
                <a:solidFill>
                  <a:srgbClr val="2F2F2F"/>
                </a:solidFill>
              </a:rPr>
              <a:t> </a:t>
            </a:r>
            <a:r>
              <a:rPr lang="en-US" sz="3200" dirty="0" err="1" smtClean="0">
                <a:solidFill>
                  <a:srgbClr val="2F2F2F"/>
                </a:solidFill>
              </a:rPr>
              <a:t>panjang</a:t>
            </a:r>
            <a:r>
              <a:rPr lang="en-US" sz="3200" dirty="0" smtClean="0">
                <a:solidFill>
                  <a:srgbClr val="2F2F2F"/>
                </a:solidFill>
              </a:rPr>
              <a:t> (</a:t>
            </a:r>
            <a:r>
              <a:rPr lang="en-US" sz="3200" i="1" dirty="0" smtClean="0">
                <a:solidFill>
                  <a:srgbClr val="2F2F2F"/>
                </a:solidFill>
              </a:rPr>
              <a:t>long</a:t>
            </a:r>
            <a:r>
              <a:rPr lang="en-US" sz="3200" dirty="0" smtClean="0">
                <a:solidFill>
                  <a:srgbClr val="2F2F2F"/>
                </a:solidFill>
              </a:rPr>
              <a:t>),  ramping (</a:t>
            </a:r>
            <a:r>
              <a:rPr lang="en-US" sz="3200" i="1" dirty="0" smtClean="0">
                <a:solidFill>
                  <a:srgbClr val="2F2F2F"/>
                </a:solidFill>
              </a:rPr>
              <a:t>thin</a:t>
            </a:r>
            <a:r>
              <a:rPr lang="en-US" sz="3200" dirty="0" smtClean="0">
                <a:solidFill>
                  <a:srgbClr val="2F2F2F"/>
                </a:solidFill>
              </a:rPr>
              <a:t>), </a:t>
            </a:r>
            <a:r>
              <a:rPr lang="en-US" sz="3200" dirty="0" err="1" smtClean="0">
                <a:solidFill>
                  <a:srgbClr val="2F2F2F"/>
                </a:solidFill>
              </a:rPr>
              <a:t>dan</a:t>
            </a:r>
            <a:r>
              <a:rPr lang="en-US" sz="3200" dirty="0" smtClean="0">
                <a:solidFill>
                  <a:srgbClr val="2F2F2F"/>
                </a:solidFill>
              </a:rPr>
              <a:t> </a:t>
            </a:r>
            <a:r>
              <a:rPr lang="en-US" sz="3200" dirty="0" err="1" smtClean="0">
                <a:solidFill>
                  <a:srgbClr val="2F2F2F"/>
                </a:solidFill>
              </a:rPr>
              <a:t>serat</a:t>
            </a:r>
            <a:r>
              <a:rPr lang="en-US" sz="3200" dirty="0" smtClean="0">
                <a:solidFill>
                  <a:srgbClr val="2F2F2F"/>
                </a:solidFill>
              </a:rPr>
              <a:t> yang </a:t>
            </a:r>
            <a:r>
              <a:rPr lang="en-US" sz="3200" dirty="0" err="1" smtClean="0">
                <a:solidFill>
                  <a:srgbClr val="2F2F2F"/>
                </a:solidFill>
              </a:rPr>
              <a:t>fleksibel</a:t>
            </a:r>
            <a:endParaRPr lang="en-US" sz="3200" dirty="0" smtClean="0">
              <a:solidFill>
                <a:srgbClr val="2F2F2F"/>
              </a:solidFill>
            </a:endParaRPr>
          </a:p>
          <a:p>
            <a:pPr marL="1428750" lvl="1" indent="-514350" algn="just">
              <a:buFont typeface="+mj-lt"/>
              <a:buAutoNum type="arabicPeriod"/>
            </a:pPr>
            <a:r>
              <a:rPr lang="en-US" sz="3200" dirty="0" smtClean="0">
                <a:solidFill>
                  <a:srgbClr val="2F2F2F"/>
                </a:solidFill>
              </a:rPr>
              <a:t>Material </a:t>
            </a:r>
            <a:r>
              <a:rPr lang="en-US" sz="3200" dirty="0" err="1" smtClean="0">
                <a:solidFill>
                  <a:srgbClr val="2F2F2F"/>
                </a:solidFill>
              </a:rPr>
              <a:t>harus</a:t>
            </a:r>
            <a:r>
              <a:rPr lang="en-US" sz="3200" dirty="0" smtClean="0">
                <a:solidFill>
                  <a:srgbClr val="2F2F2F"/>
                </a:solidFill>
              </a:rPr>
              <a:t> </a:t>
            </a:r>
            <a:r>
              <a:rPr lang="en-US" sz="3200" dirty="0" err="1" smtClean="0">
                <a:solidFill>
                  <a:srgbClr val="2F2F2F"/>
                </a:solidFill>
              </a:rPr>
              <a:t>transparan</a:t>
            </a:r>
            <a:r>
              <a:rPr lang="en-US" sz="3200" dirty="0" smtClean="0">
                <a:solidFill>
                  <a:srgbClr val="2F2F2F"/>
                </a:solidFill>
              </a:rPr>
              <a:t> </a:t>
            </a:r>
            <a:r>
              <a:rPr lang="en-US" sz="3200" dirty="0" err="1" smtClean="0">
                <a:solidFill>
                  <a:srgbClr val="2F2F2F"/>
                </a:solidFill>
              </a:rPr>
              <a:t>pada</a:t>
            </a:r>
            <a:r>
              <a:rPr lang="en-US" sz="3200" dirty="0" smtClean="0">
                <a:solidFill>
                  <a:srgbClr val="2F2F2F"/>
                </a:solidFill>
              </a:rPr>
              <a:t> </a:t>
            </a:r>
            <a:r>
              <a:rPr lang="en-US" sz="3200" dirty="0" err="1" smtClean="0">
                <a:solidFill>
                  <a:srgbClr val="2F2F2F"/>
                </a:solidFill>
              </a:rPr>
              <a:t>panjang</a:t>
            </a:r>
            <a:r>
              <a:rPr lang="en-US" sz="3200" dirty="0" smtClean="0">
                <a:solidFill>
                  <a:srgbClr val="2F2F2F"/>
                </a:solidFill>
              </a:rPr>
              <a:t> </a:t>
            </a:r>
            <a:r>
              <a:rPr lang="en-US" sz="3200" dirty="0" err="1" smtClean="0">
                <a:solidFill>
                  <a:srgbClr val="2F2F2F"/>
                </a:solidFill>
              </a:rPr>
              <a:t>gelombang</a:t>
            </a:r>
            <a:r>
              <a:rPr lang="en-US" sz="3200" dirty="0" smtClean="0">
                <a:solidFill>
                  <a:srgbClr val="2F2F2F"/>
                </a:solidFill>
              </a:rPr>
              <a:t> </a:t>
            </a:r>
            <a:r>
              <a:rPr lang="en-US" sz="3200" dirty="0" err="1" smtClean="0">
                <a:solidFill>
                  <a:srgbClr val="2F2F2F"/>
                </a:solidFill>
              </a:rPr>
              <a:t>optik</a:t>
            </a:r>
            <a:r>
              <a:rPr lang="en-US" sz="3200" dirty="0" smtClean="0">
                <a:solidFill>
                  <a:srgbClr val="2F2F2F"/>
                </a:solidFill>
              </a:rPr>
              <a:t> agar </a:t>
            </a:r>
            <a:r>
              <a:rPr lang="en-US" sz="3200" dirty="0" err="1" smtClean="0">
                <a:solidFill>
                  <a:srgbClr val="2F2F2F"/>
                </a:solidFill>
              </a:rPr>
              <a:t>cahaya</a:t>
            </a:r>
            <a:r>
              <a:rPr lang="en-US" sz="3200" dirty="0" smtClean="0">
                <a:solidFill>
                  <a:srgbClr val="2F2F2F"/>
                </a:solidFill>
              </a:rPr>
              <a:t> </a:t>
            </a:r>
            <a:r>
              <a:rPr lang="en-US" sz="3200" dirty="0" err="1" smtClean="0">
                <a:solidFill>
                  <a:srgbClr val="2F2F2F"/>
                </a:solidFill>
              </a:rPr>
              <a:t>bisa</a:t>
            </a:r>
            <a:r>
              <a:rPr lang="en-US" sz="3200" dirty="0" smtClean="0">
                <a:solidFill>
                  <a:srgbClr val="2F2F2F"/>
                </a:solidFill>
              </a:rPr>
              <a:t> </a:t>
            </a:r>
            <a:r>
              <a:rPr lang="en-US" sz="3200" dirty="0" err="1" smtClean="0">
                <a:solidFill>
                  <a:srgbClr val="2F2F2F"/>
                </a:solidFill>
              </a:rPr>
              <a:t>terbimbing</a:t>
            </a:r>
            <a:r>
              <a:rPr lang="en-US" sz="3200" dirty="0" smtClean="0">
                <a:solidFill>
                  <a:srgbClr val="2F2F2F"/>
                </a:solidFill>
              </a:rPr>
              <a:t> </a:t>
            </a:r>
            <a:r>
              <a:rPr lang="en-US" sz="3200" dirty="0" err="1" smtClean="0">
                <a:solidFill>
                  <a:srgbClr val="2F2F2F"/>
                </a:solidFill>
              </a:rPr>
              <a:t>dalam</a:t>
            </a:r>
            <a:r>
              <a:rPr lang="en-US" sz="3200" dirty="0" smtClean="0">
                <a:solidFill>
                  <a:srgbClr val="2F2F2F"/>
                </a:solidFill>
              </a:rPr>
              <a:t> fiber </a:t>
            </a:r>
            <a:r>
              <a:rPr lang="en-US" sz="3200" dirty="0" err="1" smtClean="0">
                <a:solidFill>
                  <a:srgbClr val="2F2F2F"/>
                </a:solidFill>
              </a:rPr>
              <a:t>secara</a:t>
            </a:r>
            <a:r>
              <a:rPr lang="en-US" sz="3200" dirty="0" smtClean="0">
                <a:solidFill>
                  <a:srgbClr val="2F2F2F"/>
                </a:solidFill>
              </a:rPr>
              <a:t> </a:t>
            </a:r>
            <a:r>
              <a:rPr lang="en-US" sz="3200" dirty="0" err="1" smtClean="0">
                <a:solidFill>
                  <a:srgbClr val="2F2F2F"/>
                </a:solidFill>
              </a:rPr>
              <a:t>efisien</a:t>
            </a:r>
            <a:endParaRPr lang="en-US" sz="3200" dirty="0" smtClean="0">
              <a:solidFill>
                <a:srgbClr val="2F2F2F"/>
              </a:solidFill>
            </a:endParaRPr>
          </a:p>
          <a:p>
            <a:pPr marL="1428750" lvl="1" indent="-514350" algn="just">
              <a:buFont typeface="+mj-lt"/>
              <a:buAutoNum type="arabicPeriod"/>
            </a:pPr>
            <a:r>
              <a:rPr lang="en-US" sz="3200" dirty="0" err="1" smtClean="0">
                <a:solidFill>
                  <a:srgbClr val="2F2F2F"/>
                </a:solidFill>
              </a:rPr>
              <a:t>Secara</a:t>
            </a:r>
            <a:r>
              <a:rPr lang="en-US" sz="3200" dirty="0" smtClean="0">
                <a:solidFill>
                  <a:srgbClr val="2F2F2F"/>
                </a:solidFill>
              </a:rPr>
              <a:t> </a:t>
            </a:r>
            <a:r>
              <a:rPr lang="en-US" sz="3200" dirty="0" err="1" smtClean="0">
                <a:solidFill>
                  <a:srgbClr val="2F2F2F"/>
                </a:solidFill>
              </a:rPr>
              <a:t>fisik</a:t>
            </a:r>
            <a:r>
              <a:rPr lang="en-US" sz="3200" dirty="0" smtClean="0">
                <a:solidFill>
                  <a:srgbClr val="2F2F2F"/>
                </a:solidFill>
              </a:rPr>
              <a:t>, material </a:t>
            </a:r>
            <a:r>
              <a:rPr lang="en-US" sz="3200" dirty="0" err="1" smtClean="0">
                <a:solidFill>
                  <a:srgbClr val="2F2F2F"/>
                </a:solidFill>
              </a:rPr>
              <a:t>tersebut</a:t>
            </a:r>
            <a:r>
              <a:rPr lang="en-US" sz="3200" dirty="0" smtClean="0">
                <a:solidFill>
                  <a:srgbClr val="2F2F2F"/>
                </a:solidFill>
              </a:rPr>
              <a:t> </a:t>
            </a:r>
            <a:r>
              <a:rPr lang="en-US" sz="3200" dirty="0" err="1" smtClean="0">
                <a:solidFill>
                  <a:srgbClr val="2F2F2F"/>
                </a:solidFill>
              </a:rPr>
              <a:t>harus</a:t>
            </a:r>
            <a:r>
              <a:rPr lang="en-US" sz="3200" dirty="0" smtClean="0">
                <a:solidFill>
                  <a:srgbClr val="2F2F2F"/>
                </a:solidFill>
              </a:rPr>
              <a:t> </a:t>
            </a:r>
            <a:r>
              <a:rPr lang="en-US" sz="3200" dirty="0" err="1" smtClean="0">
                <a:solidFill>
                  <a:srgbClr val="2F2F2F"/>
                </a:solidFill>
              </a:rPr>
              <a:t>mampu</a:t>
            </a:r>
            <a:r>
              <a:rPr lang="en-US" sz="3200" dirty="0" smtClean="0">
                <a:solidFill>
                  <a:srgbClr val="2F2F2F"/>
                </a:solidFill>
              </a:rPr>
              <a:t> </a:t>
            </a:r>
            <a:r>
              <a:rPr lang="en-US" sz="3200" dirty="0" err="1" smtClean="0">
                <a:solidFill>
                  <a:srgbClr val="2F2F2F"/>
                </a:solidFill>
              </a:rPr>
              <a:t>memberikan</a:t>
            </a:r>
            <a:r>
              <a:rPr lang="en-US" sz="3200" dirty="0" smtClean="0">
                <a:solidFill>
                  <a:srgbClr val="2F2F2F"/>
                </a:solidFill>
              </a:rPr>
              <a:t> </a:t>
            </a:r>
            <a:r>
              <a:rPr lang="en-US" sz="3200" dirty="0" err="1" smtClean="0">
                <a:solidFill>
                  <a:srgbClr val="2F2F2F"/>
                </a:solidFill>
              </a:rPr>
              <a:t>perbedaan</a:t>
            </a:r>
            <a:r>
              <a:rPr lang="en-US" sz="3200" dirty="0" smtClean="0">
                <a:solidFill>
                  <a:srgbClr val="2F2F2F"/>
                </a:solidFill>
              </a:rPr>
              <a:t> </a:t>
            </a:r>
            <a:r>
              <a:rPr lang="en-US" sz="3200" dirty="0" err="1" smtClean="0">
                <a:solidFill>
                  <a:srgbClr val="2F2F2F"/>
                </a:solidFill>
              </a:rPr>
              <a:t>indek</a:t>
            </a:r>
            <a:r>
              <a:rPr lang="en-US" sz="3200" dirty="0" smtClean="0">
                <a:solidFill>
                  <a:srgbClr val="2F2F2F"/>
                </a:solidFill>
              </a:rPr>
              <a:t> bias </a:t>
            </a:r>
            <a:r>
              <a:rPr lang="en-US" sz="3200" dirty="0" err="1" smtClean="0">
                <a:solidFill>
                  <a:srgbClr val="2F2F2F"/>
                </a:solidFill>
              </a:rPr>
              <a:t>antara</a:t>
            </a:r>
            <a:r>
              <a:rPr lang="en-US" sz="3200" dirty="0" smtClean="0">
                <a:solidFill>
                  <a:srgbClr val="2F2F2F"/>
                </a:solidFill>
              </a:rPr>
              <a:t> </a:t>
            </a:r>
            <a:r>
              <a:rPr lang="en-US" sz="3200" i="1" dirty="0" smtClean="0">
                <a:solidFill>
                  <a:srgbClr val="2F2F2F"/>
                </a:solidFill>
              </a:rPr>
              <a:t>core </a:t>
            </a:r>
            <a:r>
              <a:rPr lang="en-US" sz="3200" dirty="0" err="1" smtClean="0">
                <a:solidFill>
                  <a:srgbClr val="2F2F2F"/>
                </a:solidFill>
              </a:rPr>
              <a:t>dan</a:t>
            </a:r>
            <a:r>
              <a:rPr lang="en-US" sz="3200" dirty="0" smtClean="0">
                <a:solidFill>
                  <a:srgbClr val="2F2F2F"/>
                </a:solidFill>
              </a:rPr>
              <a:t> </a:t>
            </a:r>
            <a:r>
              <a:rPr lang="en-US" sz="3200" i="1" dirty="0" smtClean="0">
                <a:solidFill>
                  <a:srgbClr val="2F2F2F"/>
                </a:solidFill>
              </a:rPr>
              <a:t>cladding</a:t>
            </a: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en-US" sz="3200" dirty="0" smtClean="0">
                <a:solidFill>
                  <a:srgbClr val="2F2F2F"/>
                </a:solidFill>
              </a:rPr>
              <a:t>Material yang </a:t>
            </a:r>
            <a:r>
              <a:rPr lang="en-US" sz="3200" dirty="0" err="1" smtClean="0">
                <a:solidFill>
                  <a:srgbClr val="2F2F2F"/>
                </a:solidFill>
              </a:rPr>
              <a:t>memenuhi</a:t>
            </a:r>
            <a:r>
              <a:rPr lang="en-US" sz="3200" dirty="0" smtClean="0">
                <a:solidFill>
                  <a:srgbClr val="2F2F2F"/>
                </a:solidFill>
              </a:rPr>
              <a:t> </a:t>
            </a:r>
            <a:r>
              <a:rPr lang="en-US" sz="3200" dirty="0" err="1" smtClean="0">
                <a:solidFill>
                  <a:srgbClr val="2F2F2F"/>
                </a:solidFill>
              </a:rPr>
              <a:t>syarat</a:t>
            </a:r>
            <a:r>
              <a:rPr lang="en-US" sz="3200" dirty="0" smtClean="0">
                <a:solidFill>
                  <a:srgbClr val="2F2F2F"/>
                </a:solidFill>
              </a:rPr>
              <a:t> </a:t>
            </a:r>
            <a:r>
              <a:rPr lang="en-US" sz="3200" dirty="0" err="1" smtClean="0">
                <a:solidFill>
                  <a:srgbClr val="2F2F2F"/>
                </a:solidFill>
              </a:rPr>
              <a:t>tersebut</a:t>
            </a:r>
            <a:r>
              <a:rPr lang="en-US" sz="3200" dirty="0" smtClean="0">
                <a:solidFill>
                  <a:srgbClr val="2F2F2F"/>
                </a:solidFill>
              </a:rPr>
              <a:t> </a:t>
            </a:r>
            <a:r>
              <a:rPr lang="en-US" sz="3200" dirty="0" err="1" smtClean="0">
                <a:solidFill>
                  <a:srgbClr val="2F2F2F"/>
                </a:solidFill>
              </a:rPr>
              <a:t>adalah</a:t>
            </a:r>
            <a:r>
              <a:rPr lang="en-US" sz="3200" dirty="0" smtClean="0">
                <a:solidFill>
                  <a:srgbClr val="2F2F2F"/>
                </a:solidFill>
              </a:rPr>
              <a:t> </a:t>
            </a:r>
            <a:r>
              <a:rPr lang="en-US" sz="3200" b="1" dirty="0" err="1" smtClean="0">
                <a:solidFill>
                  <a:srgbClr val="2F2F2F"/>
                </a:solidFill>
              </a:rPr>
              <a:t>bahan</a:t>
            </a:r>
            <a:r>
              <a:rPr lang="en-US" sz="3200" b="1" dirty="0" smtClean="0">
                <a:solidFill>
                  <a:srgbClr val="2F2F2F"/>
                </a:solidFill>
              </a:rPr>
              <a:t> </a:t>
            </a:r>
            <a:r>
              <a:rPr lang="en-US" sz="3200" b="1" dirty="0" err="1" smtClean="0">
                <a:solidFill>
                  <a:srgbClr val="2F2F2F"/>
                </a:solidFill>
              </a:rPr>
              <a:t>kaca</a:t>
            </a:r>
            <a:r>
              <a:rPr lang="en-US" sz="3200" b="1" dirty="0" smtClean="0">
                <a:solidFill>
                  <a:srgbClr val="2F2F2F"/>
                </a:solidFill>
              </a:rPr>
              <a:t> (</a:t>
            </a:r>
            <a:r>
              <a:rPr lang="en-US" sz="3200" b="1" i="1" dirty="0" smtClean="0">
                <a:solidFill>
                  <a:srgbClr val="2F2F2F"/>
                </a:solidFill>
              </a:rPr>
              <a:t>glasses</a:t>
            </a:r>
            <a:r>
              <a:rPr lang="en-US" sz="3200" b="1" dirty="0" smtClean="0">
                <a:solidFill>
                  <a:srgbClr val="2F2F2F"/>
                </a:solidFill>
              </a:rPr>
              <a:t>) </a:t>
            </a:r>
            <a:r>
              <a:rPr lang="en-US" sz="3200" b="1" dirty="0" err="1" smtClean="0">
                <a:solidFill>
                  <a:srgbClr val="2F2F2F"/>
                </a:solidFill>
              </a:rPr>
              <a:t>dan</a:t>
            </a:r>
            <a:r>
              <a:rPr lang="en-US" sz="3200" b="1" dirty="0" smtClean="0">
                <a:solidFill>
                  <a:srgbClr val="2F2F2F"/>
                </a:solidFill>
              </a:rPr>
              <a:t> </a:t>
            </a:r>
            <a:r>
              <a:rPr lang="en-US" sz="3200" b="1" dirty="0" err="1" smtClean="0">
                <a:solidFill>
                  <a:srgbClr val="2F2F2F"/>
                </a:solidFill>
              </a:rPr>
              <a:t>plastik</a:t>
            </a:r>
            <a:endParaRPr lang="en-US" sz="3200" b="1" dirty="0" smtClean="0">
              <a:solidFill>
                <a:srgbClr val="2F2F2F"/>
              </a:solidFill>
            </a:endParaRP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en-US" sz="3200" dirty="0" err="1" smtClean="0">
                <a:solidFill>
                  <a:srgbClr val="2F2F2F"/>
                </a:solidFill>
              </a:rPr>
              <a:t>Kebanyakan</a:t>
            </a:r>
            <a:r>
              <a:rPr lang="en-US" sz="3200" dirty="0" smtClean="0">
                <a:solidFill>
                  <a:srgbClr val="2F2F2F"/>
                </a:solidFill>
              </a:rPr>
              <a:t> fiber </a:t>
            </a:r>
            <a:r>
              <a:rPr lang="en-US" sz="3200" dirty="0" err="1" smtClean="0">
                <a:solidFill>
                  <a:srgbClr val="2F2F2F"/>
                </a:solidFill>
              </a:rPr>
              <a:t>optik</a:t>
            </a:r>
            <a:r>
              <a:rPr lang="en-US" sz="3200" dirty="0" smtClean="0">
                <a:solidFill>
                  <a:srgbClr val="2F2F2F"/>
                </a:solidFill>
              </a:rPr>
              <a:t> </a:t>
            </a:r>
            <a:r>
              <a:rPr lang="en-US" sz="3200" dirty="0" err="1" smtClean="0">
                <a:solidFill>
                  <a:srgbClr val="2F2F2F"/>
                </a:solidFill>
              </a:rPr>
              <a:t>terbuat</a:t>
            </a:r>
            <a:r>
              <a:rPr lang="en-US" sz="3200" dirty="0" smtClean="0">
                <a:solidFill>
                  <a:srgbClr val="2F2F2F"/>
                </a:solidFill>
              </a:rPr>
              <a:t> </a:t>
            </a:r>
            <a:r>
              <a:rPr lang="en-US" sz="3200" dirty="0" err="1" smtClean="0">
                <a:solidFill>
                  <a:srgbClr val="2F2F2F"/>
                </a:solidFill>
              </a:rPr>
              <a:t>dari</a:t>
            </a:r>
            <a:r>
              <a:rPr lang="en-US" sz="3200" dirty="0" smtClean="0">
                <a:solidFill>
                  <a:srgbClr val="2F2F2F"/>
                </a:solidFill>
              </a:rPr>
              <a:t> </a:t>
            </a:r>
            <a:r>
              <a:rPr lang="en-US" sz="3200" dirty="0" err="1" smtClean="0">
                <a:solidFill>
                  <a:srgbClr val="2F2F2F"/>
                </a:solidFill>
              </a:rPr>
              <a:t>bahan</a:t>
            </a:r>
            <a:r>
              <a:rPr lang="en-US" sz="3200" dirty="0" smtClean="0">
                <a:solidFill>
                  <a:srgbClr val="2F2F2F"/>
                </a:solidFill>
              </a:rPr>
              <a:t> </a:t>
            </a:r>
            <a:r>
              <a:rPr lang="en-US" sz="3200" dirty="0" err="1" smtClean="0">
                <a:solidFill>
                  <a:srgbClr val="2F2F2F"/>
                </a:solidFill>
              </a:rPr>
              <a:t>kaca</a:t>
            </a:r>
            <a:r>
              <a:rPr lang="en-US" sz="3200" dirty="0" smtClean="0">
                <a:solidFill>
                  <a:srgbClr val="2F2F2F"/>
                </a:solidFill>
              </a:rPr>
              <a:t> yang </a:t>
            </a:r>
            <a:r>
              <a:rPr lang="en-US" sz="3200" dirty="0" err="1" smtClean="0">
                <a:solidFill>
                  <a:srgbClr val="2F2F2F"/>
                </a:solidFill>
              </a:rPr>
              <a:t>terdiri</a:t>
            </a:r>
            <a:r>
              <a:rPr lang="en-US" sz="3200" dirty="0" smtClean="0">
                <a:solidFill>
                  <a:srgbClr val="2F2F2F"/>
                </a:solidFill>
              </a:rPr>
              <a:t> </a:t>
            </a:r>
            <a:r>
              <a:rPr lang="en-US" sz="3200" dirty="0" err="1" smtClean="0">
                <a:solidFill>
                  <a:srgbClr val="2F2F2F"/>
                </a:solidFill>
              </a:rPr>
              <a:t>dari</a:t>
            </a:r>
            <a:r>
              <a:rPr lang="en-US" sz="3200" dirty="0" smtClean="0">
                <a:solidFill>
                  <a:srgbClr val="2F2F2F"/>
                </a:solidFill>
              </a:rPr>
              <a:t> silica/ silicate (SiO</a:t>
            </a:r>
            <a:r>
              <a:rPr lang="en-US" sz="3200" baseline="-25000" dirty="0" smtClean="0">
                <a:solidFill>
                  <a:srgbClr val="2F2F2F"/>
                </a:solidFill>
              </a:rPr>
              <a:t>2</a:t>
            </a:r>
            <a:r>
              <a:rPr lang="en-US" sz="3200" dirty="0" smtClean="0">
                <a:solidFill>
                  <a:srgbClr val="2F2F2F"/>
                </a:solidFill>
              </a:rPr>
              <a:t>)</a:t>
            </a: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3200" dirty="0">
                <a:solidFill>
                  <a:srgbClr val="2F2F2F"/>
                </a:solidFill>
              </a:rPr>
              <a:t>Fiber yang </a:t>
            </a:r>
            <a:r>
              <a:rPr lang="en-US" sz="3200" dirty="0" err="1">
                <a:solidFill>
                  <a:srgbClr val="2F2F2F"/>
                </a:solidFill>
              </a:rPr>
              <a:t>terbuat</a:t>
            </a:r>
            <a:r>
              <a:rPr lang="en-US" sz="3200" dirty="0">
                <a:solidFill>
                  <a:srgbClr val="2F2F2F"/>
                </a:solidFill>
              </a:rPr>
              <a:t> </a:t>
            </a:r>
            <a:r>
              <a:rPr lang="en-US" sz="3200" dirty="0" err="1">
                <a:solidFill>
                  <a:srgbClr val="2F2F2F"/>
                </a:solidFill>
              </a:rPr>
              <a:t>dari</a:t>
            </a:r>
            <a:r>
              <a:rPr lang="en-US" sz="3200" dirty="0">
                <a:solidFill>
                  <a:srgbClr val="2F2F2F"/>
                </a:solidFill>
              </a:rPr>
              <a:t> </a:t>
            </a:r>
            <a:r>
              <a:rPr lang="en-US" sz="3200" dirty="0" err="1">
                <a:solidFill>
                  <a:srgbClr val="2F2F2F"/>
                </a:solidFill>
              </a:rPr>
              <a:t>bahan</a:t>
            </a:r>
            <a:r>
              <a:rPr lang="en-US" sz="3200" dirty="0">
                <a:solidFill>
                  <a:srgbClr val="2F2F2F"/>
                </a:solidFill>
              </a:rPr>
              <a:t> </a:t>
            </a:r>
            <a:r>
              <a:rPr lang="en-US" sz="3200" dirty="0" err="1">
                <a:solidFill>
                  <a:srgbClr val="2F2F2F"/>
                </a:solidFill>
              </a:rPr>
              <a:t>plastik</a:t>
            </a:r>
            <a:r>
              <a:rPr lang="en-US" sz="3200" dirty="0">
                <a:solidFill>
                  <a:srgbClr val="2F2F2F"/>
                </a:solidFill>
              </a:rPr>
              <a:t> </a:t>
            </a:r>
            <a:r>
              <a:rPr lang="en-US" sz="3200" dirty="0" err="1">
                <a:solidFill>
                  <a:srgbClr val="2F2F2F"/>
                </a:solidFill>
              </a:rPr>
              <a:t>jarang</a:t>
            </a:r>
            <a:r>
              <a:rPr lang="en-US" sz="3200" dirty="0">
                <a:solidFill>
                  <a:srgbClr val="2F2F2F"/>
                </a:solidFill>
              </a:rPr>
              <a:t> </a:t>
            </a:r>
            <a:r>
              <a:rPr lang="en-US" sz="3200" dirty="0" err="1">
                <a:solidFill>
                  <a:srgbClr val="2F2F2F"/>
                </a:solidFill>
              </a:rPr>
              <a:t>digunakan</a:t>
            </a:r>
            <a:r>
              <a:rPr lang="en-US" sz="3200" dirty="0">
                <a:solidFill>
                  <a:srgbClr val="2F2F2F"/>
                </a:solidFill>
              </a:rPr>
              <a:t> </a:t>
            </a:r>
            <a:r>
              <a:rPr lang="en-US" sz="3200" dirty="0" err="1">
                <a:solidFill>
                  <a:srgbClr val="2F2F2F"/>
                </a:solidFill>
              </a:rPr>
              <a:t>karena</a:t>
            </a:r>
            <a:r>
              <a:rPr lang="en-US" sz="3200" dirty="0">
                <a:solidFill>
                  <a:srgbClr val="2F2F2F"/>
                </a:solidFill>
              </a:rPr>
              <a:t> </a:t>
            </a:r>
            <a:r>
              <a:rPr lang="en-US" sz="3200" dirty="0" err="1">
                <a:solidFill>
                  <a:srgbClr val="2F2F2F"/>
                </a:solidFill>
              </a:rPr>
              <a:t>redaman-nya</a:t>
            </a:r>
            <a:r>
              <a:rPr lang="en-US" sz="3200" dirty="0">
                <a:solidFill>
                  <a:srgbClr val="2F2F2F"/>
                </a:solidFill>
              </a:rPr>
              <a:t> yang </a:t>
            </a:r>
            <a:r>
              <a:rPr lang="en-US" sz="3200" dirty="0" err="1">
                <a:solidFill>
                  <a:srgbClr val="2F2F2F"/>
                </a:solidFill>
              </a:rPr>
              <a:t>lebih</a:t>
            </a:r>
            <a:r>
              <a:rPr lang="en-US" sz="3200" dirty="0">
                <a:solidFill>
                  <a:srgbClr val="2F2F2F"/>
                </a:solidFill>
              </a:rPr>
              <a:t> </a:t>
            </a:r>
            <a:r>
              <a:rPr lang="en-US" sz="3200" dirty="0" err="1">
                <a:solidFill>
                  <a:srgbClr val="2F2F2F"/>
                </a:solidFill>
              </a:rPr>
              <a:t>besar</a:t>
            </a:r>
            <a:r>
              <a:rPr lang="en-US" sz="3200" dirty="0">
                <a:solidFill>
                  <a:srgbClr val="2F2F2F"/>
                </a:solidFill>
              </a:rPr>
              <a:t> </a:t>
            </a:r>
            <a:r>
              <a:rPr lang="en-US" sz="3200" dirty="0" err="1">
                <a:solidFill>
                  <a:srgbClr val="2F2F2F"/>
                </a:solidFill>
              </a:rPr>
              <a:t>dibandingkan</a:t>
            </a:r>
            <a:r>
              <a:rPr lang="en-US" sz="3200" dirty="0">
                <a:solidFill>
                  <a:srgbClr val="2F2F2F"/>
                </a:solidFill>
              </a:rPr>
              <a:t> </a:t>
            </a:r>
            <a:r>
              <a:rPr lang="en-US" sz="3200" i="1" dirty="0">
                <a:solidFill>
                  <a:srgbClr val="2F2F2F"/>
                </a:solidFill>
              </a:rPr>
              <a:t>glass fiber</a:t>
            </a:r>
            <a:r>
              <a:rPr lang="en-US" sz="3200" dirty="0">
                <a:solidFill>
                  <a:srgbClr val="2F2F2F"/>
                </a:solidFill>
              </a:rPr>
              <a:t>.  </a:t>
            </a:r>
            <a:endParaRPr lang="en-US" sz="3200" dirty="0" smtClean="0">
              <a:solidFill>
                <a:srgbClr val="2F2F2F"/>
              </a:solidFill>
            </a:endParaRP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3200" dirty="0" err="1" smtClean="0">
                <a:solidFill>
                  <a:srgbClr val="2F2F2F"/>
                </a:solidFill>
              </a:rPr>
              <a:t>Kegunaan</a:t>
            </a:r>
            <a:r>
              <a:rPr lang="en-US" sz="3200" dirty="0" smtClean="0">
                <a:solidFill>
                  <a:srgbClr val="2F2F2F"/>
                </a:solidFill>
              </a:rPr>
              <a:t> </a:t>
            </a:r>
            <a:r>
              <a:rPr lang="en-US" sz="3200" dirty="0">
                <a:solidFill>
                  <a:srgbClr val="2F2F2F"/>
                </a:solidFill>
              </a:rPr>
              <a:t>fiber </a:t>
            </a:r>
            <a:r>
              <a:rPr lang="en-US" sz="3200" dirty="0" err="1">
                <a:solidFill>
                  <a:srgbClr val="2F2F2F"/>
                </a:solidFill>
              </a:rPr>
              <a:t>plastik</a:t>
            </a:r>
            <a:r>
              <a:rPr lang="en-US" sz="3200" dirty="0">
                <a:solidFill>
                  <a:srgbClr val="2F2F2F"/>
                </a:solidFill>
              </a:rPr>
              <a:t> </a:t>
            </a:r>
            <a:r>
              <a:rPr lang="en-US" sz="3200" dirty="0" err="1">
                <a:solidFill>
                  <a:srgbClr val="2F2F2F"/>
                </a:solidFill>
              </a:rPr>
              <a:t>ini</a:t>
            </a:r>
            <a:r>
              <a:rPr lang="en-US" sz="3200" dirty="0">
                <a:solidFill>
                  <a:srgbClr val="2F2F2F"/>
                </a:solidFill>
              </a:rPr>
              <a:t> </a:t>
            </a:r>
            <a:r>
              <a:rPr lang="en-US" sz="3200" dirty="0" err="1">
                <a:solidFill>
                  <a:srgbClr val="2F2F2F"/>
                </a:solidFill>
              </a:rPr>
              <a:t>biasanya</a:t>
            </a:r>
            <a:r>
              <a:rPr lang="en-US" sz="3200" dirty="0">
                <a:solidFill>
                  <a:srgbClr val="2F2F2F"/>
                </a:solidFill>
              </a:rPr>
              <a:t> </a:t>
            </a:r>
            <a:r>
              <a:rPr lang="en-US" sz="3200" dirty="0" err="1">
                <a:solidFill>
                  <a:srgbClr val="2F2F2F"/>
                </a:solidFill>
              </a:rPr>
              <a:t>untuk</a:t>
            </a:r>
            <a:r>
              <a:rPr lang="en-US" sz="3200" dirty="0">
                <a:solidFill>
                  <a:srgbClr val="2F2F2F"/>
                </a:solidFill>
              </a:rPr>
              <a:t> </a:t>
            </a:r>
            <a:r>
              <a:rPr lang="en-US" sz="3200" dirty="0" err="1">
                <a:solidFill>
                  <a:srgbClr val="2F2F2F"/>
                </a:solidFill>
              </a:rPr>
              <a:t>aplikasi</a:t>
            </a:r>
            <a:r>
              <a:rPr lang="en-US" sz="3200" dirty="0">
                <a:solidFill>
                  <a:srgbClr val="2F2F2F"/>
                </a:solidFill>
              </a:rPr>
              <a:t> </a:t>
            </a:r>
            <a:r>
              <a:rPr lang="en-US" sz="3200" dirty="0" err="1">
                <a:solidFill>
                  <a:srgbClr val="2F2F2F"/>
                </a:solidFill>
              </a:rPr>
              <a:t>komunikasi</a:t>
            </a:r>
            <a:r>
              <a:rPr lang="en-US" sz="3200" dirty="0">
                <a:solidFill>
                  <a:srgbClr val="2F2F2F"/>
                </a:solidFill>
              </a:rPr>
              <a:t> </a:t>
            </a:r>
            <a:r>
              <a:rPr lang="en-US" sz="3200" dirty="0" err="1">
                <a:solidFill>
                  <a:srgbClr val="2F2F2F"/>
                </a:solidFill>
              </a:rPr>
              <a:t>dengan</a:t>
            </a:r>
            <a:r>
              <a:rPr lang="en-US" sz="3200" dirty="0">
                <a:solidFill>
                  <a:srgbClr val="2F2F2F"/>
                </a:solidFill>
              </a:rPr>
              <a:t> </a:t>
            </a:r>
            <a:r>
              <a:rPr lang="en-US" sz="3200" dirty="0" err="1">
                <a:solidFill>
                  <a:srgbClr val="2F2F2F"/>
                </a:solidFill>
              </a:rPr>
              <a:t>jarak</a:t>
            </a:r>
            <a:r>
              <a:rPr lang="en-US" sz="3200" dirty="0">
                <a:solidFill>
                  <a:srgbClr val="2F2F2F"/>
                </a:solidFill>
              </a:rPr>
              <a:t> yang </a:t>
            </a:r>
            <a:r>
              <a:rPr lang="en-US" sz="3200" dirty="0" err="1">
                <a:solidFill>
                  <a:srgbClr val="2F2F2F"/>
                </a:solidFill>
              </a:rPr>
              <a:t>pendek</a:t>
            </a:r>
            <a:r>
              <a:rPr lang="en-US" sz="3200" dirty="0">
                <a:solidFill>
                  <a:srgbClr val="2F2F2F"/>
                </a:solidFill>
              </a:rPr>
              <a:t> (</a:t>
            </a:r>
            <a:r>
              <a:rPr lang="en-US" sz="3200" dirty="0" err="1">
                <a:solidFill>
                  <a:srgbClr val="2F2F2F"/>
                </a:solidFill>
              </a:rPr>
              <a:t>ratusan</a:t>
            </a:r>
            <a:r>
              <a:rPr lang="en-US" sz="3200" dirty="0">
                <a:solidFill>
                  <a:srgbClr val="2F2F2F"/>
                </a:solidFill>
              </a:rPr>
              <a:t> meter) </a:t>
            </a:r>
            <a:r>
              <a:rPr lang="en-US" sz="3200" dirty="0" err="1">
                <a:solidFill>
                  <a:srgbClr val="2F2F2F"/>
                </a:solidFill>
              </a:rPr>
              <a:t>dan</a:t>
            </a:r>
            <a:r>
              <a:rPr lang="en-US" sz="3200" dirty="0">
                <a:solidFill>
                  <a:srgbClr val="2F2F2F"/>
                </a:solidFill>
              </a:rPr>
              <a:t> </a:t>
            </a:r>
            <a:r>
              <a:rPr lang="en-US" sz="3200" dirty="0" err="1">
                <a:solidFill>
                  <a:srgbClr val="2F2F2F"/>
                </a:solidFill>
              </a:rPr>
              <a:t>pada</a:t>
            </a:r>
            <a:r>
              <a:rPr lang="en-US" sz="3200" dirty="0">
                <a:solidFill>
                  <a:srgbClr val="2F2F2F"/>
                </a:solidFill>
              </a:rPr>
              <a:t> </a:t>
            </a:r>
            <a:r>
              <a:rPr lang="en-US" sz="3200" dirty="0" err="1">
                <a:solidFill>
                  <a:srgbClr val="2F2F2F"/>
                </a:solidFill>
              </a:rPr>
              <a:t>kondisi</a:t>
            </a:r>
            <a:r>
              <a:rPr lang="en-US" sz="3200" dirty="0">
                <a:solidFill>
                  <a:srgbClr val="2F2F2F"/>
                </a:solidFill>
              </a:rPr>
              <a:t> </a:t>
            </a:r>
            <a:r>
              <a:rPr lang="en-US" sz="3200" dirty="0" err="1">
                <a:solidFill>
                  <a:srgbClr val="2F2F2F"/>
                </a:solidFill>
              </a:rPr>
              <a:t>lingkungan</a:t>
            </a:r>
            <a:r>
              <a:rPr lang="en-US" sz="3200" dirty="0">
                <a:solidFill>
                  <a:srgbClr val="2F2F2F"/>
                </a:solidFill>
              </a:rPr>
              <a:t> yang </a:t>
            </a:r>
            <a:r>
              <a:rPr lang="en-US" sz="3200" dirty="0" err="1">
                <a:solidFill>
                  <a:srgbClr val="2F2F2F"/>
                </a:solidFill>
              </a:rPr>
              <a:t>ekstrim</a:t>
            </a:r>
            <a:r>
              <a:rPr lang="en-US" sz="3200" dirty="0">
                <a:solidFill>
                  <a:srgbClr val="2F2F2F"/>
                </a:solidFill>
              </a:rPr>
              <a:t> </a:t>
            </a:r>
            <a:r>
              <a:rPr lang="en-US" sz="3200" dirty="0" err="1">
                <a:solidFill>
                  <a:srgbClr val="2F2F2F"/>
                </a:solidFill>
              </a:rPr>
              <a:t>dimana</a:t>
            </a:r>
            <a:r>
              <a:rPr lang="en-US" sz="3200" dirty="0">
                <a:solidFill>
                  <a:srgbClr val="2F2F2F"/>
                </a:solidFill>
              </a:rPr>
              <a:t> fiber </a:t>
            </a:r>
            <a:r>
              <a:rPr lang="en-US" sz="3200" dirty="0" err="1">
                <a:solidFill>
                  <a:srgbClr val="2F2F2F"/>
                </a:solidFill>
              </a:rPr>
              <a:t>plastik</a:t>
            </a:r>
            <a:r>
              <a:rPr lang="en-US" sz="3200" dirty="0">
                <a:solidFill>
                  <a:srgbClr val="2F2F2F"/>
                </a:solidFill>
              </a:rPr>
              <a:t> </a:t>
            </a:r>
            <a:r>
              <a:rPr lang="en-US" sz="3200" dirty="0" err="1">
                <a:solidFill>
                  <a:srgbClr val="2F2F2F"/>
                </a:solidFill>
              </a:rPr>
              <a:t>lebih</a:t>
            </a:r>
            <a:r>
              <a:rPr lang="en-US" sz="3200" dirty="0">
                <a:solidFill>
                  <a:srgbClr val="2F2F2F"/>
                </a:solidFill>
              </a:rPr>
              <a:t> </a:t>
            </a:r>
            <a:r>
              <a:rPr lang="en-US" sz="3200" dirty="0" err="1">
                <a:solidFill>
                  <a:srgbClr val="2F2F2F"/>
                </a:solidFill>
              </a:rPr>
              <a:t>memiliki</a:t>
            </a:r>
            <a:r>
              <a:rPr lang="en-US" sz="3200" dirty="0">
                <a:solidFill>
                  <a:srgbClr val="2F2F2F"/>
                </a:solidFill>
              </a:rPr>
              <a:t> </a:t>
            </a:r>
            <a:r>
              <a:rPr lang="en-US" sz="3200" dirty="0" err="1">
                <a:solidFill>
                  <a:srgbClr val="2F2F2F"/>
                </a:solidFill>
              </a:rPr>
              <a:t>keuntungan</a:t>
            </a:r>
            <a:r>
              <a:rPr lang="en-US" sz="3200" dirty="0">
                <a:solidFill>
                  <a:srgbClr val="2F2F2F"/>
                </a:solidFill>
              </a:rPr>
              <a:t> </a:t>
            </a:r>
            <a:r>
              <a:rPr lang="en-US" sz="3200" dirty="0" err="1">
                <a:solidFill>
                  <a:srgbClr val="2F2F2F"/>
                </a:solidFill>
              </a:rPr>
              <a:t>dalam</a:t>
            </a:r>
            <a:r>
              <a:rPr lang="en-US" sz="3200" dirty="0">
                <a:solidFill>
                  <a:srgbClr val="2F2F2F"/>
                </a:solidFill>
              </a:rPr>
              <a:t> </a:t>
            </a:r>
            <a:r>
              <a:rPr lang="en-US" sz="3200" dirty="0" err="1">
                <a:solidFill>
                  <a:srgbClr val="2F2F2F"/>
                </a:solidFill>
              </a:rPr>
              <a:t>hal</a:t>
            </a:r>
            <a:r>
              <a:rPr lang="en-US" sz="3200" dirty="0">
                <a:solidFill>
                  <a:srgbClr val="2F2F2F"/>
                </a:solidFill>
              </a:rPr>
              <a:t> </a:t>
            </a:r>
            <a:r>
              <a:rPr lang="en-US" sz="3200" dirty="0" err="1">
                <a:solidFill>
                  <a:srgbClr val="2F2F2F"/>
                </a:solidFill>
              </a:rPr>
              <a:t>kekuatan</a:t>
            </a:r>
            <a:r>
              <a:rPr lang="en-US" sz="3200" dirty="0">
                <a:solidFill>
                  <a:srgbClr val="2F2F2F"/>
                </a:solidFill>
              </a:rPr>
              <a:t> </a:t>
            </a:r>
            <a:r>
              <a:rPr lang="en-US" sz="3200" dirty="0" err="1">
                <a:solidFill>
                  <a:srgbClr val="2F2F2F"/>
                </a:solidFill>
              </a:rPr>
              <a:t>mekanik</a:t>
            </a:r>
            <a:r>
              <a:rPr lang="en-US" sz="3200" dirty="0">
                <a:solidFill>
                  <a:srgbClr val="2F2F2F"/>
                </a:solidFill>
              </a:rPr>
              <a:t> (</a:t>
            </a:r>
            <a:r>
              <a:rPr lang="en-US" sz="3200" i="1" dirty="0">
                <a:solidFill>
                  <a:srgbClr val="2F2F2F"/>
                </a:solidFill>
              </a:rPr>
              <a:t>mechanical strength</a:t>
            </a:r>
            <a:r>
              <a:rPr lang="en-US" sz="3200" dirty="0">
                <a:solidFill>
                  <a:srgbClr val="2F2F2F"/>
                </a:solidFill>
              </a:rPr>
              <a:t>) </a:t>
            </a:r>
            <a:r>
              <a:rPr lang="en-US" sz="3200" dirty="0" err="1">
                <a:solidFill>
                  <a:srgbClr val="2F2F2F"/>
                </a:solidFill>
              </a:rPr>
              <a:t>daripada</a:t>
            </a:r>
            <a:r>
              <a:rPr lang="en-US" sz="3200" dirty="0">
                <a:solidFill>
                  <a:srgbClr val="2F2F2F"/>
                </a:solidFill>
              </a:rPr>
              <a:t> </a:t>
            </a:r>
            <a:r>
              <a:rPr lang="en-US" sz="3200" i="1" dirty="0">
                <a:solidFill>
                  <a:srgbClr val="2F2F2F"/>
                </a:solidFill>
              </a:rPr>
              <a:t>glass </a:t>
            </a:r>
            <a:r>
              <a:rPr lang="en-US" sz="3200" i="1" dirty="0" smtClean="0">
                <a:solidFill>
                  <a:srgbClr val="2F2F2F"/>
                </a:solidFill>
              </a:rPr>
              <a:t>fiber.</a:t>
            </a:r>
            <a:endParaRPr lang="en-US" sz="3200" i="1" dirty="0">
              <a:solidFill>
                <a:srgbClr val="2F2F2F"/>
              </a:solidFill>
            </a:endParaRPr>
          </a:p>
          <a:p>
            <a:pPr marL="457200" indent="-457200" algn="just">
              <a:buFont typeface="Wingdings" panose="05000000000000000000" pitchFamily="2" charset="2"/>
              <a:buChar char="q"/>
            </a:pPr>
            <a:endParaRPr lang="en-US" sz="3200" dirty="0" smtClean="0">
              <a:solidFill>
                <a:srgbClr val="2F2F2F"/>
              </a:solidFill>
            </a:endParaRPr>
          </a:p>
          <a:p>
            <a:pPr algn="just"/>
            <a:endParaRPr lang="en-US" sz="3200" dirty="0" smtClean="0">
              <a:solidFill>
                <a:srgbClr val="2F2F2F"/>
              </a:solidFill>
            </a:endParaRPr>
          </a:p>
          <a:p>
            <a:pPr algn="just"/>
            <a:endParaRPr lang="en-US" sz="3200" dirty="0">
              <a:solidFill>
                <a:srgbClr val="2F2F2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497965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F79DE766-0992-4A05-B7B0-D05E1CE8FB69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522899" y="968991"/>
            <a:ext cx="18350547" cy="101566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19232E"/>
                </a:solidFill>
              </a:rPr>
              <a:t>3. </a:t>
            </a:r>
            <a:r>
              <a:rPr lang="en-GB" sz="6000" b="1" dirty="0" smtClean="0">
                <a:solidFill>
                  <a:srgbClr val="19232E"/>
                </a:solidFill>
              </a:rPr>
              <a:t>MATERIAL DAN FABRIKASI </a:t>
            </a:r>
            <a:r>
              <a:rPr lang="en-GB" sz="6000" b="1" dirty="0" smtClean="0">
                <a:solidFill>
                  <a:srgbClr val="19232E"/>
                </a:solidFill>
              </a:rPr>
              <a:t>SERAT OPTIK</a:t>
            </a:r>
            <a:endParaRPr lang="en-US" sz="6000" b="1" dirty="0" smtClean="0">
              <a:solidFill>
                <a:srgbClr val="19232E"/>
              </a:solidFill>
              <a:latin typeface="Lato Heading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 bwMode="auto">
          <a:xfrm>
            <a:off x="7126436" y="12979259"/>
            <a:ext cx="13419138" cy="958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17490" tIns="108745" rIns="217490" bIns="108745">
            <a:spAutoFit/>
          </a:bodyPr>
          <a:lstStyle>
            <a:lvl1pPr defTabSz="1087438">
              <a:defRPr sz="3600">
                <a:solidFill>
                  <a:schemeClr val="tx1"/>
                </a:solidFill>
                <a:latin typeface="Lato Light"/>
              </a:defRPr>
            </a:lvl1pPr>
            <a:lvl2pPr marL="1087438" defTabSz="1087438">
              <a:defRPr sz="3600">
                <a:solidFill>
                  <a:schemeClr val="tx1"/>
                </a:solidFill>
                <a:latin typeface="Lato Light"/>
              </a:defRPr>
            </a:lvl2pPr>
            <a:lvl3pPr marL="2174875" defTabSz="1087438">
              <a:defRPr sz="3600">
                <a:solidFill>
                  <a:schemeClr val="tx1"/>
                </a:solidFill>
                <a:latin typeface="Lato Light"/>
              </a:defRPr>
            </a:lvl3pPr>
            <a:lvl4pPr marL="3262313" defTabSz="1087438">
              <a:defRPr sz="3600">
                <a:solidFill>
                  <a:schemeClr val="tx1"/>
                </a:solidFill>
                <a:latin typeface="Lato Light"/>
              </a:defRPr>
            </a:lvl4pPr>
            <a:lvl5pPr marL="4349750" defTabSz="1087438">
              <a:defRPr sz="3600">
                <a:solidFill>
                  <a:schemeClr val="tx1"/>
                </a:solidFill>
                <a:latin typeface="Lato Light"/>
              </a:defRPr>
            </a:lvl5pPr>
            <a:lvl6pPr marL="48069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52641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57213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61785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lvl="0" algn="r"/>
            <a:r>
              <a:rPr lang="en-US" altLang="id-ID" sz="2000" dirty="0" err="1">
                <a:solidFill>
                  <a:schemeClr val="tx2"/>
                </a:solidFill>
                <a:ea typeface="Lato Light"/>
                <a:cs typeface="Lato Light"/>
              </a:rPr>
              <a:t>Sumber</a:t>
            </a:r>
            <a:r>
              <a:rPr lang="en-US" altLang="id-ID" sz="2000" dirty="0">
                <a:solidFill>
                  <a:schemeClr val="tx2"/>
                </a:solidFill>
                <a:ea typeface="Lato Light"/>
                <a:cs typeface="Lato Light"/>
              </a:rPr>
              <a:t> </a:t>
            </a:r>
            <a:r>
              <a:rPr lang="en-US" altLang="id-ID" sz="2000" dirty="0" err="1" smtClean="0">
                <a:solidFill>
                  <a:schemeClr val="tx2"/>
                </a:solidFill>
                <a:ea typeface="Lato Light"/>
                <a:cs typeface="Lato Light"/>
              </a:rPr>
              <a:t>Referensi</a:t>
            </a:r>
            <a:r>
              <a:rPr lang="en-US" altLang="id-ID" sz="2000" dirty="0" smtClean="0">
                <a:solidFill>
                  <a:schemeClr val="tx2"/>
                </a:solidFill>
                <a:ea typeface="Lato Light"/>
                <a:cs typeface="Lato Light"/>
              </a:rPr>
              <a:t> :</a:t>
            </a:r>
            <a:r>
              <a:rPr lang="en-US" altLang="id-ID" sz="2000" dirty="0"/>
              <a:t> </a:t>
            </a:r>
            <a:r>
              <a:rPr lang="en-US" sz="2000" dirty="0" smtClean="0">
                <a:solidFill>
                  <a:srgbClr val="FF0000"/>
                </a:solidFill>
              </a:rPr>
              <a:t>Gerd,Keiser</a:t>
            </a:r>
            <a:r>
              <a:rPr lang="en-US" sz="2000" dirty="0">
                <a:solidFill>
                  <a:srgbClr val="FF0000"/>
                </a:solidFill>
              </a:rPr>
              <a:t>.,2010, </a:t>
            </a:r>
            <a:r>
              <a:rPr lang="en-US" sz="2000" i="1" dirty="0">
                <a:solidFill>
                  <a:srgbClr val="FF0000"/>
                </a:solidFill>
              </a:rPr>
              <a:t>Optical </a:t>
            </a:r>
            <a:r>
              <a:rPr lang="en-US" sz="2000" i="1" dirty="0" err="1">
                <a:solidFill>
                  <a:srgbClr val="FF0000"/>
                </a:solidFill>
              </a:rPr>
              <a:t>Serat</a:t>
            </a:r>
            <a:r>
              <a:rPr lang="en-US" sz="2000" i="1" dirty="0">
                <a:solidFill>
                  <a:srgbClr val="FF0000"/>
                </a:solidFill>
              </a:rPr>
              <a:t> Communications</a:t>
            </a:r>
            <a:r>
              <a:rPr lang="en-US" sz="2000" dirty="0">
                <a:solidFill>
                  <a:srgbClr val="FF0000"/>
                </a:solidFill>
              </a:rPr>
              <a:t>, 4</a:t>
            </a:r>
            <a:r>
              <a:rPr lang="en-US" sz="2000" baseline="30000" dirty="0">
                <a:solidFill>
                  <a:srgbClr val="FF0000"/>
                </a:solidFill>
              </a:rPr>
              <a:t>th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edition,McGraw</a:t>
            </a:r>
            <a:r>
              <a:rPr lang="en-US" sz="2000" dirty="0">
                <a:solidFill>
                  <a:srgbClr val="FF0000"/>
                </a:solidFill>
              </a:rPr>
              <a:t> Hill, International Edition</a:t>
            </a:r>
          </a:p>
          <a:p>
            <a:pPr algn="r"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GB" sz="2000" dirty="0" smtClean="0">
                <a:solidFill>
                  <a:srgbClr val="FF0000"/>
                </a:solidFill>
              </a:rPr>
              <a:t>                               </a:t>
            </a:r>
          </a:p>
        </p:txBody>
      </p:sp>
      <p:sp>
        <p:nvSpPr>
          <p:cNvPr id="3" name="Rectangle 2"/>
          <p:cNvSpPr/>
          <p:nvPr/>
        </p:nvSpPr>
        <p:spPr>
          <a:xfrm>
            <a:off x="2642785" y="2521412"/>
            <a:ext cx="10122451" cy="1015663"/>
          </a:xfrm>
          <a:prstGeom prst="rect">
            <a:avLst/>
          </a:prstGeom>
          <a:solidFill>
            <a:srgbClr val="FBB62B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000" b="1" dirty="0" smtClean="0">
                <a:solidFill>
                  <a:srgbClr val="2F2F2F"/>
                </a:solidFill>
                <a:effectLst/>
                <a:latin typeface="+mj-lt"/>
                <a:ea typeface="Times New Roman" panose="02020603050405020304" pitchFamily="18" charset="0"/>
              </a:rPr>
              <a:t>A. MATERIAL SERAT OPTIK  </a:t>
            </a:r>
            <a:endParaRPr lang="en-US" sz="4000" b="1" dirty="0">
              <a:solidFill>
                <a:srgbClr val="2F2F2F"/>
              </a:solidFill>
              <a:latin typeface="+mj-lt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2549271" y="3902080"/>
            <a:ext cx="20230661" cy="4156070"/>
          </a:xfrm>
          <a:prstGeom prst="rect">
            <a:avLst/>
          </a:prstGeom>
          <a:solidFill>
            <a:schemeClr val="bg2">
              <a:lumMod val="95000"/>
            </a:schemeClr>
          </a:solidFill>
        </p:spPr>
        <p:txBody>
          <a:bodyPr/>
          <a:lstStyle>
            <a:lvl1pPr algn="l" defTabSz="1827213" rtl="0" eaLnBrk="0" fontAlgn="base" hangingPunct="0">
              <a:lnSpc>
                <a:spcPct val="90000"/>
              </a:lnSpc>
              <a:spcBef>
                <a:spcPts val="2000"/>
              </a:spcBef>
              <a:spcAft>
                <a:spcPct val="0"/>
              </a:spcAft>
              <a:buFont typeface="Arial" panose="020B0604020202020204" pitchFamily="34" charset="0"/>
              <a:defRPr lang="en-US" sz="6000" kern="1200" dirty="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1pPr>
            <a:lvl2pPr marL="914400" algn="l" defTabSz="1827213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defRPr lang="en-US" sz="4000" kern="1200" dirty="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2pPr>
            <a:lvl3pPr marL="1828800" algn="l" defTabSz="1827213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defRPr lang="en-US" sz="3600" kern="1200" dirty="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3pPr>
            <a:lvl4pPr marL="2743200" algn="l" defTabSz="1827213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defRPr lang="en-US" sz="3200" kern="1200" dirty="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4pPr>
            <a:lvl5pPr marL="3657600" algn="l" defTabSz="1827213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defRPr lang="en-US" sz="3200" kern="1200" dirty="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sz="3600" dirty="0" err="1">
                <a:solidFill>
                  <a:srgbClr val="2F2F2F"/>
                </a:solidFill>
              </a:rPr>
              <a:t>Berdasarkan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bahan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 smtClean="0">
                <a:solidFill>
                  <a:srgbClr val="2F2F2F"/>
                </a:solidFill>
              </a:rPr>
              <a:t>penyusunnya</a:t>
            </a:r>
            <a:r>
              <a:rPr lang="en-US" sz="3600" dirty="0" smtClean="0">
                <a:solidFill>
                  <a:srgbClr val="2F2F2F"/>
                </a:solidFill>
              </a:rPr>
              <a:t> </a:t>
            </a:r>
            <a:r>
              <a:rPr lang="en-US" sz="3600" dirty="0" err="1" smtClean="0">
                <a:solidFill>
                  <a:srgbClr val="2F2F2F"/>
                </a:solidFill>
              </a:rPr>
              <a:t>serat</a:t>
            </a:r>
            <a:r>
              <a:rPr lang="en-US" sz="3600" dirty="0" smtClean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optik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 smtClean="0">
                <a:solidFill>
                  <a:srgbClr val="2F2F2F"/>
                </a:solidFill>
              </a:rPr>
              <a:t>dibagi</a:t>
            </a:r>
            <a:r>
              <a:rPr lang="en-US" sz="3600" dirty="0" smtClean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menjadi</a:t>
            </a:r>
            <a:r>
              <a:rPr lang="en-US" sz="3600" dirty="0">
                <a:solidFill>
                  <a:srgbClr val="2F2F2F"/>
                </a:solidFill>
              </a:rPr>
              <a:t> lima:</a:t>
            </a:r>
          </a:p>
          <a:p>
            <a:pPr marL="1201737" lvl="1" indent="-742950">
              <a:buFont typeface="+mj-lt"/>
              <a:buAutoNum type="arabicPeriod"/>
              <a:tabLst>
                <a:tab pos="1028700" algn="l"/>
              </a:tabLst>
            </a:pPr>
            <a:r>
              <a:rPr lang="en-US" sz="3600" i="1" dirty="0" smtClean="0">
                <a:solidFill>
                  <a:srgbClr val="2F2F2F"/>
                </a:solidFill>
              </a:rPr>
              <a:t>Glass fibers</a:t>
            </a:r>
          </a:p>
          <a:p>
            <a:pPr marL="1201737" lvl="1" indent="-742950">
              <a:buFont typeface="+mj-lt"/>
              <a:buAutoNum type="arabicPeriod"/>
              <a:tabLst>
                <a:tab pos="1028700" algn="l"/>
              </a:tabLst>
            </a:pPr>
            <a:r>
              <a:rPr lang="en-US" sz="3600" i="1" dirty="0" smtClean="0">
                <a:solidFill>
                  <a:srgbClr val="2F2F2F"/>
                </a:solidFill>
              </a:rPr>
              <a:t>Halide </a:t>
            </a:r>
            <a:r>
              <a:rPr lang="en-US" sz="3600" i="1" dirty="0">
                <a:solidFill>
                  <a:srgbClr val="2F2F2F"/>
                </a:solidFill>
              </a:rPr>
              <a:t>Glass </a:t>
            </a:r>
            <a:r>
              <a:rPr lang="en-US" sz="3600" i="1" dirty="0" smtClean="0">
                <a:solidFill>
                  <a:srgbClr val="2F2F2F"/>
                </a:solidFill>
              </a:rPr>
              <a:t>Fibers</a:t>
            </a:r>
          </a:p>
          <a:p>
            <a:pPr marL="1201737" lvl="1" indent="-742950">
              <a:buFont typeface="+mj-lt"/>
              <a:buAutoNum type="arabicPeriod"/>
              <a:tabLst>
                <a:tab pos="1028700" algn="l"/>
              </a:tabLst>
            </a:pPr>
            <a:r>
              <a:rPr lang="en-US" sz="3600" i="1" dirty="0" smtClean="0">
                <a:solidFill>
                  <a:srgbClr val="2F2F2F"/>
                </a:solidFill>
              </a:rPr>
              <a:t>Active </a:t>
            </a:r>
            <a:r>
              <a:rPr lang="en-US" sz="3600" i="1" dirty="0">
                <a:solidFill>
                  <a:srgbClr val="2F2F2F"/>
                </a:solidFill>
              </a:rPr>
              <a:t>Glass </a:t>
            </a:r>
            <a:r>
              <a:rPr lang="en-US" sz="3600" i="1" dirty="0" smtClean="0">
                <a:solidFill>
                  <a:srgbClr val="2F2F2F"/>
                </a:solidFill>
              </a:rPr>
              <a:t>Fibers</a:t>
            </a:r>
          </a:p>
          <a:p>
            <a:pPr marL="1201737" lvl="1" indent="-742950">
              <a:buFont typeface="+mj-lt"/>
              <a:buAutoNum type="arabicPeriod"/>
              <a:tabLst>
                <a:tab pos="1028700" algn="l"/>
              </a:tabLst>
            </a:pPr>
            <a:r>
              <a:rPr lang="en-US" sz="3600" i="1" dirty="0" err="1" smtClean="0">
                <a:solidFill>
                  <a:srgbClr val="2F2F2F"/>
                </a:solidFill>
              </a:rPr>
              <a:t>Chalgenide</a:t>
            </a:r>
            <a:r>
              <a:rPr lang="en-US" sz="3600" i="1" dirty="0" smtClean="0">
                <a:solidFill>
                  <a:srgbClr val="2F2F2F"/>
                </a:solidFill>
              </a:rPr>
              <a:t> </a:t>
            </a:r>
            <a:r>
              <a:rPr lang="en-US" sz="3600" i="1" dirty="0">
                <a:solidFill>
                  <a:srgbClr val="2F2F2F"/>
                </a:solidFill>
              </a:rPr>
              <a:t>Glass </a:t>
            </a:r>
            <a:r>
              <a:rPr lang="en-US" sz="3600" i="1" dirty="0" smtClean="0">
                <a:solidFill>
                  <a:srgbClr val="2F2F2F"/>
                </a:solidFill>
              </a:rPr>
              <a:t>Fibers</a:t>
            </a:r>
          </a:p>
          <a:p>
            <a:pPr marL="1201737" lvl="1" indent="-742950">
              <a:buFont typeface="+mj-lt"/>
              <a:buAutoNum type="arabicPeriod"/>
              <a:tabLst>
                <a:tab pos="1028700" algn="l"/>
              </a:tabLst>
            </a:pPr>
            <a:r>
              <a:rPr lang="en-US" sz="3600" i="1" dirty="0" smtClean="0">
                <a:solidFill>
                  <a:srgbClr val="2F2F2F"/>
                </a:solidFill>
              </a:rPr>
              <a:t>Plastic </a:t>
            </a:r>
            <a:r>
              <a:rPr lang="en-US" sz="3600" i="1" dirty="0">
                <a:solidFill>
                  <a:srgbClr val="2F2F2F"/>
                </a:solidFill>
              </a:rPr>
              <a:t>Optical Fibers</a:t>
            </a:r>
          </a:p>
        </p:txBody>
      </p:sp>
    </p:spTree>
    <p:extLst>
      <p:ext uri="{BB962C8B-B14F-4D97-AF65-F5344CB8AC3E}">
        <p14:creationId xmlns:p14="http://schemas.microsoft.com/office/powerpoint/2010/main" val="211282999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F79DE766-0992-4A05-B7B0-D05E1CE8FB69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522899" y="968991"/>
            <a:ext cx="18350547" cy="101566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19232E"/>
                </a:solidFill>
              </a:rPr>
              <a:t>A. MATERIAL SERAT </a:t>
            </a:r>
            <a:r>
              <a:rPr lang="en-GB" sz="6000" b="1" dirty="0" smtClean="0">
                <a:solidFill>
                  <a:srgbClr val="19232E"/>
                </a:solidFill>
              </a:rPr>
              <a:t>OPTIK</a:t>
            </a:r>
            <a:endParaRPr lang="en-US" sz="6000" b="1" dirty="0" smtClean="0">
              <a:solidFill>
                <a:srgbClr val="19232E"/>
              </a:solidFill>
              <a:latin typeface="Lato Heading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 bwMode="auto">
          <a:xfrm>
            <a:off x="7126436" y="12979259"/>
            <a:ext cx="13419138" cy="958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17490" tIns="108745" rIns="217490" bIns="108745">
            <a:spAutoFit/>
          </a:bodyPr>
          <a:lstStyle>
            <a:lvl1pPr defTabSz="1087438">
              <a:defRPr sz="3600">
                <a:solidFill>
                  <a:schemeClr val="tx1"/>
                </a:solidFill>
                <a:latin typeface="Lato Light"/>
              </a:defRPr>
            </a:lvl1pPr>
            <a:lvl2pPr marL="1087438" defTabSz="1087438">
              <a:defRPr sz="3600">
                <a:solidFill>
                  <a:schemeClr val="tx1"/>
                </a:solidFill>
                <a:latin typeface="Lato Light"/>
              </a:defRPr>
            </a:lvl2pPr>
            <a:lvl3pPr marL="2174875" defTabSz="1087438">
              <a:defRPr sz="3600">
                <a:solidFill>
                  <a:schemeClr val="tx1"/>
                </a:solidFill>
                <a:latin typeface="Lato Light"/>
              </a:defRPr>
            </a:lvl3pPr>
            <a:lvl4pPr marL="3262313" defTabSz="1087438">
              <a:defRPr sz="3600">
                <a:solidFill>
                  <a:schemeClr val="tx1"/>
                </a:solidFill>
                <a:latin typeface="Lato Light"/>
              </a:defRPr>
            </a:lvl4pPr>
            <a:lvl5pPr marL="4349750" defTabSz="1087438">
              <a:defRPr sz="3600">
                <a:solidFill>
                  <a:schemeClr val="tx1"/>
                </a:solidFill>
                <a:latin typeface="Lato Light"/>
              </a:defRPr>
            </a:lvl5pPr>
            <a:lvl6pPr marL="48069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52641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57213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61785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lvl="0" algn="r"/>
            <a:r>
              <a:rPr lang="en-US" altLang="id-ID" sz="2000" dirty="0" err="1">
                <a:solidFill>
                  <a:schemeClr val="tx2"/>
                </a:solidFill>
                <a:ea typeface="Lato Light"/>
                <a:cs typeface="Lato Light"/>
              </a:rPr>
              <a:t>Sumber</a:t>
            </a:r>
            <a:r>
              <a:rPr lang="en-US" altLang="id-ID" sz="2000" dirty="0">
                <a:solidFill>
                  <a:schemeClr val="tx2"/>
                </a:solidFill>
                <a:ea typeface="Lato Light"/>
                <a:cs typeface="Lato Light"/>
              </a:rPr>
              <a:t> </a:t>
            </a:r>
            <a:r>
              <a:rPr lang="en-US" altLang="id-ID" sz="2000" dirty="0" err="1" smtClean="0">
                <a:solidFill>
                  <a:schemeClr val="tx2"/>
                </a:solidFill>
                <a:ea typeface="Lato Light"/>
                <a:cs typeface="Lato Light"/>
              </a:rPr>
              <a:t>Referensi</a:t>
            </a:r>
            <a:r>
              <a:rPr lang="en-US" altLang="id-ID" sz="2000" dirty="0" smtClean="0">
                <a:solidFill>
                  <a:schemeClr val="tx2"/>
                </a:solidFill>
                <a:ea typeface="Lato Light"/>
                <a:cs typeface="Lato Light"/>
              </a:rPr>
              <a:t> :</a:t>
            </a:r>
            <a:r>
              <a:rPr lang="en-US" altLang="id-ID" sz="2000" dirty="0"/>
              <a:t> </a:t>
            </a:r>
            <a:r>
              <a:rPr lang="en-US" sz="2000" dirty="0" smtClean="0">
                <a:solidFill>
                  <a:srgbClr val="FF0000"/>
                </a:solidFill>
              </a:rPr>
              <a:t>Gerd,Keiser</a:t>
            </a:r>
            <a:r>
              <a:rPr lang="en-US" sz="2000" dirty="0">
                <a:solidFill>
                  <a:srgbClr val="FF0000"/>
                </a:solidFill>
              </a:rPr>
              <a:t>.,2010, </a:t>
            </a:r>
            <a:r>
              <a:rPr lang="en-US" sz="2000" i="1" dirty="0">
                <a:solidFill>
                  <a:srgbClr val="FF0000"/>
                </a:solidFill>
              </a:rPr>
              <a:t>Optical </a:t>
            </a:r>
            <a:r>
              <a:rPr lang="en-US" sz="2000" i="1" dirty="0" err="1">
                <a:solidFill>
                  <a:srgbClr val="FF0000"/>
                </a:solidFill>
              </a:rPr>
              <a:t>Serat</a:t>
            </a:r>
            <a:r>
              <a:rPr lang="en-US" sz="2000" i="1" dirty="0">
                <a:solidFill>
                  <a:srgbClr val="FF0000"/>
                </a:solidFill>
              </a:rPr>
              <a:t> Communications</a:t>
            </a:r>
            <a:r>
              <a:rPr lang="en-US" sz="2000" dirty="0">
                <a:solidFill>
                  <a:srgbClr val="FF0000"/>
                </a:solidFill>
              </a:rPr>
              <a:t>, 4</a:t>
            </a:r>
            <a:r>
              <a:rPr lang="en-US" sz="2000" baseline="30000" dirty="0">
                <a:solidFill>
                  <a:srgbClr val="FF0000"/>
                </a:solidFill>
              </a:rPr>
              <a:t>th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edition,McGraw</a:t>
            </a:r>
            <a:r>
              <a:rPr lang="en-US" sz="2000" dirty="0">
                <a:solidFill>
                  <a:srgbClr val="FF0000"/>
                </a:solidFill>
              </a:rPr>
              <a:t> Hill, International Edition</a:t>
            </a:r>
          </a:p>
          <a:p>
            <a:pPr algn="r"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GB" sz="2000" dirty="0" smtClean="0">
                <a:solidFill>
                  <a:srgbClr val="FF0000"/>
                </a:solidFill>
              </a:rPr>
              <a:t>                               </a:t>
            </a:r>
          </a:p>
        </p:txBody>
      </p:sp>
      <p:sp>
        <p:nvSpPr>
          <p:cNvPr id="3" name="Rectangle 2"/>
          <p:cNvSpPr/>
          <p:nvPr/>
        </p:nvSpPr>
        <p:spPr>
          <a:xfrm>
            <a:off x="1747435" y="2629209"/>
            <a:ext cx="4272365" cy="1015663"/>
          </a:xfrm>
          <a:prstGeom prst="rect">
            <a:avLst/>
          </a:prstGeom>
          <a:solidFill>
            <a:srgbClr val="FBB62B"/>
          </a:solidFill>
        </p:spPr>
        <p:txBody>
          <a:bodyPr wrap="square">
            <a:spAutoFit/>
          </a:bodyPr>
          <a:lstStyle/>
          <a:p>
            <a:pPr marL="742950" indent="-742950">
              <a:lnSpc>
                <a:spcPct val="150000"/>
              </a:lnSpc>
              <a:buFont typeface="+mj-lt"/>
              <a:buAutoNum type="alphaLcParenR"/>
            </a:pPr>
            <a:r>
              <a:rPr lang="en-US" sz="4000" b="1" i="1" dirty="0" smtClean="0">
                <a:solidFill>
                  <a:srgbClr val="2F2F2F"/>
                </a:solidFill>
              </a:rPr>
              <a:t>Glass fibers</a:t>
            </a:r>
            <a:endParaRPr lang="en-US" sz="4000" b="1" i="1" dirty="0">
              <a:solidFill>
                <a:srgbClr val="2F2F2F"/>
              </a:solidFill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1747435" y="3895759"/>
            <a:ext cx="21105225" cy="9083499"/>
          </a:xfrm>
          <a:prstGeom prst="rect">
            <a:avLst/>
          </a:prstGeom>
          <a:solidFill>
            <a:schemeClr val="bg2">
              <a:lumMod val="95000"/>
            </a:schemeClr>
          </a:solidFill>
        </p:spPr>
        <p:txBody>
          <a:bodyPr/>
          <a:lstStyle>
            <a:lvl1pPr algn="l" defTabSz="1827213" rtl="0" eaLnBrk="0" fontAlgn="base" hangingPunct="0">
              <a:lnSpc>
                <a:spcPct val="90000"/>
              </a:lnSpc>
              <a:spcBef>
                <a:spcPts val="2000"/>
              </a:spcBef>
              <a:spcAft>
                <a:spcPct val="0"/>
              </a:spcAft>
              <a:buFont typeface="Arial" panose="020B0604020202020204" pitchFamily="34" charset="0"/>
              <a:defRPr lang="en-US" sz="6000" kern="1200" dirty="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1pPr>
            <a:lvl2pPr marL="914400" algn="l" defTabSz="1827213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defRPr lang="en-US" sz="4000" kern="1200" dirty="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2pPr>
            <a:lvl3pPr marL="1828800" algn="l" defTabSz="1827213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defRPr lang="en-US" sz="3600" kern="1200" dirty="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3pPr>
            <a:lvl4pPr marL="2743200" algn="l" defTabSz="1827213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defRPr lang="en-US" sz="3200" kern="1200" dirty="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4pPr>
            <a:lvl5pPr marL="3657600" algn="l" defTabSz="1827213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defRPr lang="en-US" sz="3200" kern="1200" dirty="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 algn="just">
              <a:buFont typeface="Wingdings" panose="05000000000000000000" pitchFamily="2" charset="2"/>
              <a:buChar char="q"/>
            </a:pPr>
            <a:r>
              <a:rPr lang="en-US" sz="2800" i="1" dirty="0">
                <a:solidFill>
                  <a:srgbClr val="2F2F2F"/>
                </a:solidFill>
              </a:rPr>
              <a:t>Glass</a:t>
            </a:r>
            <a:r>
              <a:rPr lang="en-US" sz="2800" dirty="0">
                <a:solidFill>
                  <a:srgbClr val="2F2F2F"/>
                </a:solidFill>
              </a:rPr>
              <a:t> fiber </a:t>
            </a:r>
            <a:r>
              <a:rPr lang="en-US" sz="2800" dirty="0" err="1">
                <a:solidFill>
                  <a:srgbClr val="2F2F2F"/>
                </a:solidFill>
              </a:rPr>
              <a:t>dibuat</a:t>
            </a:r>
            <a:r>
              <a:rPr lang="en-US" sz="2800" dirty="0">
                <a:solidFill>
                  <a:srgbClr val="2F2F2F"/>
                </a:solidFill>
              </a:rPr>
              <a:t> </a:t>
            </a:r>
            <a:r>
              <a:rPr lang="en-US" sz="2800" dirty="0" err="1">
                <a:solidFill>
                  <a:srgbClr val="2F2F2F"/>
                </a:solidFill>
              </a:rPr>
              <a:t>melalui</a:t>
            </a:r>
            <a:r>
              <a:rPr lang="en-US" sz="2800" dirty="0">
                <a:solidFill>
                  <a:srgbClr val="2F2F2F"/>
                </a:solidFill>
              </a:rPr>
              <a:t> </a:t>
            </a:r>
            <a:r>
              <a:rPr lang="en-US" sz="2800" dirty="0" err="1">
                <a:solidFill>
                  <a:srgbClr val="2F2F2F"/>
                </a:solidFill>
              </a:rPr>
              <a:t>reaksi</a:t>
            </a:r>
            <a:r>
              <a:rPr lang="en-US" sz="2800" dirty="0">
                <a:solidFill>
                  <a:srgbClr val="2F2F2F"/>
                </a:solidFill>
              </a:rPr>
              <a:t> </a:t>
            </a:r>
            <a:r>
              <a:rPr lang="en-US" sz="2800" dirty="0" err="1">
                <a:solidFill>
                  <a:srgbClr val="2F2F2F"/>
                </a:solidFill>
              </a:rPr>
              <a:t>fusi</a:t>
            </a:r>
            <a:r>
              <a:rPr lang="en-US" sz="2800" dirty="0">
                <a:solidFill>
                  <a:srgbClr val="2F2F2F"/>
                </a:solidFill>
              </a:rPr>
              <a:t> </a:t>
            </a:r>
            <a:r>
              <a:rPr lang="en-US" sz="2800" dirty="0" err="1">
                <a:solidFill>
                  <a:srgbClr val="2F2F2F"/>
                </a:solidFill>
              </a:rPr>
              <a:t>dari</a:t>
            </a:r>
            <a:r>
              <a:rPr lang="en-US" sz="2800" dirty="0">
                <a:solidFill>
                  <a:srgbClr val="2F2F2F"/>
                </a:solidFill>
              </a:rPr>
              <a:t> </a:t>
            </a:r>
            <a:r>
              <a:rPr lang="en-US" sz="2800" dirty="0" err="1">
                <a:solidFill>
                  <a:srgbClr val="2F2F2F"/>
                </a:solidFill>
              </a:rPr>
              <a:t>oksida</a:t>
            </a:r>
            <a:r>
              <a:rPr lang="en-US" sz="2800" dirty="0">
                <a:solidFill>
                  <a:srgbClr val="2F2F2F"/>
                </a:solidFill>
              </a:rPr>
              <a:t> </a:t>
            </a:r>
            <a:r>
              <a:rPr lang="en-US" sz="2800" dirty="0" err="1">
                <a:solidFill>
                  <a:srgbClr val="2F2F2F"/>
                </a:solidFill>
              </a:rPr>
              <a:t>logam</a:t>
            </a:r>
            <a:r>
              <a:rPr lang="en-US" sz="2800" dirty="0">
                <a:solidFill>
                  <a:srgbClr val="2F2F2F"/>
                </a:solidFill>
              </a:rPr>
              <a:t>, </a:t>
            </a:r>
            <a:r>
              <a:rPr lang="en-US" sz="2800" dirty="0" err="1">
                <a:solidFill>
                  <a:srgbClr val="2F2F2F"/>
                </a:solidFill>
              </a:rPr>
              <a:t>sulfida</a:t>
            </a:r>
            <a:r>
              <a:rPr lang="en-US" sz="2800" dirty="0">
                <a:solidFill>
                  <a:srgbClr val="2F2F2F"/>
                </a:solidFill>
              </a:rPr>
              <a:t>, </a:t>
            </a:r>
            <a:r>
              <a:rPr lang="en-US" sz="2800" dirty="0" err="1">
                <a:solidFill>
                  <a:srgbClr val="2F2F2F"/>
                </a:solidFill>
              </a:rPr>
              <a:t>atau</a:t>
            </a:r>
            <a:r>
              <a:rPr lang="en-US" sz="2800" dirty="0">
                <a:solidFill>
                  <a:srgbClr val="2F2F2F"/>
                </a:solidFill>
              </a:rPr>
              <a:t> </a:t>
            </a:r>
            <a:r>
              <a:rPr lang="en-US" sz="2800" dirty="0" err="1">
                <a:solidFill>
                  <a:srgbClr val="2F2F2F"/>
                </a:solidFill>
              </a:rPr>
              <a:t>seleneida</a:t>
            </a:r>
            <a:endParaRPr lang="en-US" sz="2800" dirty="0">
              <a:solidFill>
                <a:srgbClr val="2F2F2F"/>
              </a:solidFill>
            </a:endParaRPr>
          </a:p>
          <a:p>
            <a:pPr marL="571500" indent="-571500" algn="just">
              <a:buFont typeface="Wingdings" panose="05000000000000000000" pitchFamily="2" charset="2"/>
              <a:buChar char="q"/>
            </a:pPr>
            <a:r>
              <a:rPr lang="en-US" sz="2800" dirty="0" err="1">
                <a:solidFill>
                  <a:srgbClr val="2F2F2F"/>
                </a:solidFill>
              </a:rPr>
              <a:t>Ketika</a:t>
            </a:r>
            <a:r>
              <a:rPr lang="en-US" sz="2800" dirty="0">
                <a:solidFill>
                  <a:srgbClr val="2F2F2F"/>
                </a:solidFill>
              </a:rPr>
              <a:t> </a:t>
            </a:r>
            <a:r>
              <a:rPr lang="en-US" sz="2800" i="1" dirty="0">
                <a:solidFill>
                  <a:srgbClr val="2F2F2F"/>
                </a:solidFill>
              </a:rPr>
              <a:t>glass</a:t>
            </a:r>
            <a:r>
              <a:rPr lang="en-US" sz="2800" dirty="0">
                <a:solidFill>
                  <a:srgbClr val="2F2F2F"/>
                </a:solidFill>
              </a:rPr>
              <a:t>/ </a:t>
            </a:r>
            <a:r>
              <a:rPr lang="en-US" sz="2800" dirty="0" err="1">
                <a:solidFill>
                  <a:srgbClr val="2F2F2F"/>
                </a:solidFill>
              </a:rPr>
              <a:t>kaca</a:t>
            </a:r>
            <a:r>
              <a:rPr lang="en-US" sz="2800" dirty="0">
                <a:solidFill>
                  <a:srgbClr val="2F2F2F"/>
                </a:solidFill>
              </a:rPr>
              <a:t> </a:t>
            </a:r>
            <a:r>
              <a:rPr lang="en-US" sz="2800" dirty="0" err="1">
                <a:solidFill>
                  <a:srgbClr val="2F2F2F"/>
                </a:solidFill>
              </a:rPr>
              <a:t>dipanaskan</a:t>
            </a:r>
            <a:r>
              <a:rPr lang="en-US" sz="2800" dirty="0">
                <a:solidFill>
                  <a:srgbClr val="2F2F2F"/>
                </a:solidFill>
              </a:rPr>
              <a:t> </a:t>
            </a:r>
            <a:r>
              <a:rPr lang="en-US" sz="2800" dirty="0" err="1">
                <a:solidFill>
                  <a:srgbClr val="2F2F2F"/>
                </a:solidFill>
              </a:rPr>
              <a:t>dari</a:t>
            </a:r>
            <a:r>
              <a:rPr lang="en-US" sz="2800" dirty="0">
                <a:solidFill>
                  <a:srgbClr val="2F2F2F"/>
                </a:solidFill>
              </a:rPr>
              <a:t> </a:t>
            </a:r>
            <a:r>
              <a:rPr lang="en-US" sz="2800" dirty="0" err="1">
                <a:solidFill>
                  <a:srgbClr val="2F2F2F"/>
                </a:solidFill>
              </a:rPr>
              <a:t>suhu</a:t>
            </a:r>
            <a:r>
              <a:rPr lang="en-US" sz="2800" dirty="0">
                <a:solidFill>
                  <a:srgbClr val="2F2F2F"/>
                </a:solidFill>
              </a:rPr>
              <a:t> </a:t>
            </a:r>
            <a:r>
              <a:rPr lang="en-US" sz="2800" dirty="0" err="1">
                <a:solidFill>
                  <a:srgbClr val="2F2F2F"/>
                </a:solidFill>
              </a:rPr>
              <a:t>ruangan</a:t>
            </a:r>
            <a:r>
              <a:rPr lang="en-US" sz="2800" dirty="0">
                <a:solidFill>
                  <a:srgbClr val="2F2F2F"/>
                </a:solidFill>
              </a:rPr>
              <a:t> </a:t>
            </a:r>
            <a:r>
              <a:rPr lang="en-US" sz="2800" dirty="0" err="1">
                <a:solidFill>
                  <a:srgbClr val="2F2F2F"/>
                </a:solidFill>
              </a:rPr>
              <a:t>kemudian</a:t>
            </a:r>
            <a:r>
              <a:rPr lang="en-US" sz="2800" dirty="0">
                <a:solidFill>
                  <a:srgbClr val="2F2F2F"/>
                </a:solidFill>
              </a:rPr>
              <a:t> </a:t>
            </a:r>
            <a:r>
              <a:rPr lang="en-US" sz="2800" dirty="0" err="1">
                <a:solidFill>
                  <a:srgbClr val="2F2F2F"/>
                </a:solidFill>
              </a:rPr>
              <a:t>dinaikan</a:t>
            </a:r>
            <a:r>
              <a:rPr lang="en-US" sz="2800" dirty="0">
                <a:solidFill>
                  <a:srgbClr val="2F2F2F"/>
                </a:solidFill>
              </a:rPr>
              <a:t> </a:t>
            </a:r>
            <a:r>
              <a:rPr lang="en-US" sz="2800" dirty="0" err="1">
                <a:solidFill>
                  <a:srgbClr val="2F2F2F"/>
                </a:solidFill>
              </a:rPr>
              <a:t>temperaturnya</a:t>
            </a:r>
            <a:r>
              <a:rPr lang="en-US" sz="2800" dirty="0">
                <a:solidFill>
                  <a:srgbClr val="2F2F2F"/>
                </a:solidFill>
              </a:rPr>
              <a:t> </a:t>
            </a:r>
            <a:r>
              <a:rPr lang="en-US" sz="2800" dirty="0" err="1">
                <a:solidFill>
                  <a:srgbClr val="2F2F2F"/>
                </a:solidFill>
              </a:rPr>
              <a:t>secara</a:t>
            </a:r>
            <a:r>
              <a:rPr lang="en-US" sz="2800" dirty="0">
                <a:solidFill>
                  <a:srgbClr val="2F2F2F"/>
                </a:solidFill>
              </a:rPr>
              <a:t> </a:t>
            </a:r>
            <a:r>
              <a:rPr lang="en-US" sz="2800" dirty="0" err="1">
                <a:solidFill>
                  <a:srgbClr val="2F2F2F"/>
                </a:solidFill>
              </a:rPr>
              <a:t>teratur</a:t>
            </a:r>
            <a:r>
              <a:rPr lang="en-US" sz="2800" dirty="0">
                <a:solidFill>
                  <a:srgbClr val="2F2F2F"/>
                </a:solidFill>
              </a:rPr>
              <a:t> </a:t>
            </a:r>
            <a:r>
              <a:rPr lang="en-US" sz="2800" dirty="0" err="1">
                <a:solidFill>
                  <a:srgbClr val="2F2F2F"/>
                </a:solidFill>
              </a:rPr>
              <a:t>maka</a:t>
            </a:r>
            <a:r>
              <a:rPr lang="en-US" sz="2800" dirty="0">
                <a:solidFill>
                  <a:srgbClr val="2F2F2F"/>
                </a:solidFill>
              </a:rPr>
              <a:t> </a:t>
            </a:r>
            <a:r>
              <a:rPr lang="en-US" sz="2800" i="1" dirty="0">
                <a:solidFill>
                  <a:srgbClr val="2F2F2F"/>
                </a:solidFill>
              </a:rPr>
              <a:t>glass</a:t>
            </a:r>
            <a:r>
              <a:rPr lang="en-US" sz="2800" dirty="0">
                <a:solidFill>
                  <a:srgbClr val="2F2F2F"/>
                </a:solidFill>
              </a:rPr>
              <a:t> </a:t>
            </a:r>
            <a:r>
              <a:rPr lang="en-US" sz="2800" dirty="0" err="1">
                <a:solidFill>
                  <a:srgbClr val="2F2F2F"/>
                </a:solidFill>
              </a:rPr>
              <a:t>tersebut</a:t>
            </a:r>
            <a:r>
              <a:rPr lang="en-US" sz="2800" dirty="0">
                <a:solidFill>
                  <a:srgbClr val="2F2F2F"/>
                </a:solidFill>
              </a:rPr>
              <a:t> </a:t>
            </a:r>
            <a:r>
              <a:rPr lang="en-US" sz="2800" dirty="0" err="1">
                <a:solidFill>
                  <a:srgbClr val="2F2F2F"/>
                </a:solidFill>
              </a:rPr>
              <a:t>akan</a:t>
            </a:r>
            <a:r>
              <a:rPr lang="en-US" sz="2800" dirty="0">
                <a:solidFill>
                  <a:srgbClr val="2F2F2F"/>
                </a:solidFill>
              </a:rPr>
              <a:t> </a:t>
            </a:r>
            <a:r>
              <a:rPr lang="en-US" sz="2800" dirty="0" err="1">
                <a:solidFill>
                  <a:srgbClr val="2F2F2F"/>
                </a:solidFill>
              </a:rPr>
              <a:t>berubah</a:t>
            </a:r>
            <a:r>
              <a:rPr lang="en-US" sz="2800" dirty="0">
                <a:solidFill>
                  <a:srgbClr val="2F2F2F"/>
                </a:solidFill>
              </a:rPr>
              <a:t> </a:t>
            </a:r>
            <a:r>
              <a:rPr lang="en-US" sz="2800" dirty="0" err="1">
                <a:solidFill>
                  <a:srgbClr val="2F2F2F"/>
                </a:solidFill>
              </a:rPr>
              <a:t>wujud</a:t>
            </a:r>
            <a:r>
              <a:rPr lang="en-US" sz="2800" dirty="0">
                <a:solidFill>
                  <a:srgbClr val="2F2F2F"/>
                </a:solidFill>
              </a:rPr>
              <a:t> </a:t>
            </a:r>
            <a:r>
              <a:rPr lang="en-US" sz="2800" dirty="0" err="1">
                <a:solidFill>
                  <a:srgbClr val="2F2F2F"/>
                </a:solidFill>
              </a:rPr>
              <a:t>dari</a:t>
            </a:r>
            <a:r>
              <a:rPr lang="en-US" sz="2800" dirty="0">
                <a:solidFill>
                  <a:srgbClr val="2F2F2F"/>
                </a:solidFill>
              </a:rPr>
              <a:t> yang </a:t>
            </a:r>
            <a:r>
              <a:rPr lang="en-US" sz="2800" dirty="0" err="1">
                <a:solidFill>
                  <a:srgbClr val="2F2F2F"/>
                </a:solidFill>
              </a:rPr>
              <a:t>sangat</a:t>
            </a:r>
            <a:r>
              <a:rPr lang="en-US" sz="2800" dirty="0">
                <a:solidFill>
                  <a:srgbClr val="2F2F2F"/>
                </a:solidFill>
              </a:rPr>
              <a:t> </a:t>
            </a:r>
            <a:r>
              <a:rPr lang="en-US" sz="2800" i="1" dirty="0" err="1">
                <a:solidFill>
                  <a:srgbClr val="2F2F2F"/>
                </a:solidFill>
              </a:rPr>
              <a:t>padat</a:t>
            </a:r>
            <a:r>
              <a:rPr lang="en-US" sz="2800" dirty="0">
                <a:solidFill>
                  <a:srgbClr val="2F2F2F"/>
                </a:solidFill>
              </a:rPr>
              <a:t> </a:t>
            </a:r>
            <a:r>
              <a:rPr lang="en-US" sz="2800" dirty="0" err="1">
                <a:solidFill>
                  <a:srgbClr val="2F2F2F"/>
                </a:solidFill>
              </a:rPr>
              <a:t>kemudian</a:t>
            </a:r>
            <a:r>
              <a:rPr lang="en-US" sz="2800" dirty="0">
                <a:solidFill>
                  <a:srgbClr val="2F2F2F"/>
                </a:solidFill>
              </a:rPr>
              <a:t> </a:t>
            </a:r>
            <a:r>
              <a:rPr lang="en-US" sz="2800" i="1" dirty="0" err="1">
                <a:solidFill>
                  <a:srgbClr val="2F2F2F"/>
                </a:solidFill>
              </a:rPr>
              <a:t>meleleh</a:t>
            </a:r>
            <a:r>
              <a:rPr lang="en-US" sz="2800" dirty="0">
                <a:solidFill>
                  <a:srgbClr val="2F2F2F"/>
                </a:solidFill>
              </a:rPr>
              <a:t> </a:t>
            </a:r>
            <a:r>
              <a:rPr lang="en-US" sz="2800" dirty="0" err="1">
                <a:solidFill>
                  <a:srgbClr val="2F2F2F"/>
                </a:solidFill>
              </a:rPr>
              <a:t>sampai</a:t>
            </a:r>
            <a:r>
              <a:rPr lang="en-US" sz="2800" dirty="0">
                <a:solidFill>
                  <a:srgbClr val="2F2F2F"/>
                </a:solidFill>
              </a:rPr>
              <a:t> </a:t>
            </a:r>
            <a:r>
              <a:rPr lang="en-US" sz="2800" dirty="0" err="1">
                <a:solidFill>
                  <a:srgbClr val="2F2F2F"/>
                </a:solidFill>
              </a:rPr>
              <a:t>dengan</a:t>
            </a:r>
            <a:r>
              <a:rPr lang="en-US" sz="2800" dirty="0">
                <a:solidFill>
                  <a:srgbClr val="2F2F2F"/>
                </a:solidFill>
              </a:rPr>
              <a:t> </a:t>
            </a:r>
            <a:r>
              <a:rPr lang="en-US" sz="2800" dirty="0" err="1">
                <a:solidFill>
                  <a:srgbClr val="2F2F2F"/>
                </a:solidFill>
              </a:rPr>
              <a:t>wujudnya</a:t>
            </a:r>
            <a:r>
              <a:rPr lang="en-US" sz="2800" dirty="0">
                <a:solidFill>
                  <a:srgbClr val="2F2F2F"/>
                </a:solidFill>
              </a:rPr>
              <a:t> yang </a:t>
            </a:r>
            <a:r>
              <a:rPr lang="en-US" sz="2800" dirty="0" err="1">
                <a:solidFill>
                  <a:srgbClr val="2F2F2F"/>
                </a:solidFill>
              </a:rPr>
              <a:t>sangat</a:t>
            </a:r>
            <a:r>
              <a:rPr lang="en-US" sz="2800" dirty="0">
                <a:solidFill>
                  <a:srgbClr val="2F2F2F"/>
                </a:solidFill>
              </a:rPr>
              <a:t> </a:t>
            </a:r>
            <a:r>
              <a:rPr lang="en-US" sz="2800" i="1" dirty="0" err="1">
                <a:solidFill>
                  <a:srgbClr val="2F2F2F"/>
                </a:solidFill>
              </a:rPr>
              <a:t>cair</a:t>
            </a:r>
            <a:r>
              <a:rPr lang="en-US" sz="2800" dirty="0">
                <a:solidFill>
                  <a:srgbClr val="2F2F2F"/>
                </a:solidFill>
              </a:rPr>
              <a:t> </a:t>
            </a:r>
            <a:r>
              <a:rPr lang="en-US" sz="2800" dirty="0" err="1">
                <a:solidFill>
                  <a:srgbClr val="2F2F2F"/>
                </a:solidFill>
              </a:rPr>
              <a:t>pada</a:t>
            </a:r>
            <a:r>
              <a:rPr lang="en-US" sz="2800" dirty="0">
                <a:solidFill>
                  <a:srgbClr val="2F2F2F"/>
                </a:solidFill>
              </a:rPr>
              <a:t> </a:t>
            </a:r>
            <a:r>
              <a:rPr lang="en-US" sz="2800" dirty="0" err="1">
                <a:solidFill>
                  <a:srgbClr val="2F2F2F"/>
                </a:solidFill>
              </a:rPr>
              <a:t>suhu</a:t>
            </a:r>
            <a:r>
              <a:rPr lang="en-US" sz="2800" dirty="0">
                <a:solidFill>
                  <a:srgbClr val="2F2F2F"/>
                </a:solidFill>
              </a:rPr>
              <a:t> yang </a:t>
            </a:r>
            <a:r>
              <a:rPr lang="en-US" sz="2800" dirty="0" err="1">
                <a:solidFill>
                  <a:srgbClr val="2F2F2F"/>
                </a:solidFill>
              </a:rPr>
              <a:t>sangat</a:t>
            </a:r>
            <a:r>
              <a:rPr lang="en-US" sz="2800" dirty="0">
                <a:solidFill>
                  <a:srgbClr val="2F2F2F"/>
                </a:solidFill>
              </a:rPr>
              <a:t> </a:t>
            </a:r>
            <a:r>
              <a:rPr lang="en-US" sz="2800" dirty="0" err="1">
                <a:solidFill>
                  <a:srgbClr val="2F2F2F"/>
                </a:solidFill>
              </a:rPr>
              <a:t>tinggi</a:t>
            </a:r>
            <a:endParaRPr lang="en-US" sz="2800" dirty="0">
              <a:solidFill>
                <a:srgbClr val="2F2F2F"/>
              </a:solidFill>
            </a:endParaRPr>
          </a:p>
          <a:p>
            <a:pPr marL="571500" indent="-571500" algn="just">
              <a:buFont typeface="Wingdings" panose="05000000000000000000" pitchFamily="2" charset="2"/>
              <a:buChar char="q"/>
            </a:pPr>
            <a:r>
              <a:rPr lang="en-US" sz="2800" dirty="0">
                <a:solidFill>
                  <a:srgbClr val="2F2F2F"/>
                </a:solidFill>
              </a:rPr>
              <a:t>“</a:t>
            </a:r>
            <a:r>
              <a:rPr lang="en-US" sz="2800" i="1" dirty="0">
                <a:solidFill>
                  <a:srgbClr val="2F2F2F"/>
                </a:solidFill>
              </a:rPr>
              <a:t>melting temperature</a:t>
            </a:r>
            <a:r>
              <a:rPr lang="en-US" sz="2800" dirty="0">
                <a:solidFill>
                  <a:srgbClr val="2F2F2F"/>
                </a:solidFill>
              </a:rPr>
              <a:t>”  </a:t>
            </a:r>
            <a:r>
              <a:rPr lang="en-US" sz="2800" dirty="0" err="1">
                <a:solidFill>
                  <a:srgbClr val="2F2F2F"/>
                </a:solidFill>
              </a:rPr>
              <a:t>adalah</a:t>
            </a:r>
            <a:r>
              <a:rPr lang="en-US" sz="2800" dirty="0">
                <a:solidFill>
                  <a:srgbClr val="2F2F2F"/>
                </a:solidFill>
              </a:rPr>
              <a:t> parameter </a:t>
            </a:r>
            <a:r>
              <a:rPr lang="en-US" sz="2800" dirty="0" err="1">
                <a:solidFill>
                  <a:srgbClr val="2F2F2F"/>
                </a:solidFill>
              </a:rPr>
              <a:t>penting</a:t>
            </a:r>
            <a:r>
              <a:rPr lang="en-US" sz="2800" dirty="0">
                <a:solidFill>
                  <a:srgbClr val="2F2F2F"/>
                </a:solidFill>
              </a:rPr>
              <a:t> yang </a:t>
            </a:r>
            <a:r>
              <a:rPr lang="en-US" sz="2800" dirty="0" err="1">
                <a:solidFill>
                  <a:srgbClr val="2F2F2F"/>
                </a:solidFill>
              </a:rPr>
              <a:t>digunakan</a:t>
            </a:r>
            <a:r>
              <a:rPr lang="en-US" sz="2800" dirty="0">
                <a:solidFill>
                  <a:srgbClr val="2F2F2F"/>
                </a:solidFill>
              </a:rPr>
              <a:t> </a:t>
            </a:r>
            <a:r>
              <a:rPr lang="en-US" sz="2800" dirty="0" err="1">
                <a:solidFill>
                  <a:srgbClr val="2F2F2F"/>
                </a:solidFill>
              </a:rPr>
              <a:t>dalam</a:t>
            </a:r>
            <a:r>
              <a:rPr lang="en-US" sz="2800" dirty="0">
                <a:solidFill>
                  <a:srgbClr val="2F2F2F"/>
                </a:solidFill>
              </a:rPr>
              <a:t> </a:t>
            </a:r>
            <a:r>
              <a:rPr lang="en-US" sz="2800" dirty="0" err="1">
                <a:solidFill>
                  <a:srgbClr val="2F2F2F"/>
                </a:solidFill>
              </a:rPr>
              <a:t>fabrikasi</a:t>
            </a:r>
            <a:r>
              <a:rPr lang="en-US" sz="2800" dirty="0">
                <a:solidFill>
                  <a:srgbClr val="2F2F2F"/>
                </a:solidFill>
              </a:rPr>
              <a:t> glass. Parameter </a:t>
            </a:r>
            <a:r>
              <a:rPr lang="en-US" sz="2800" dirty="0" err="1">
                <a:solidFill>
                  <a:srgbClr val="2F2F2F"/>
                </a:solidFill>
              </a:rPr>
              <a:t>tersebut</a:t>
            </a:r>
            <a:r>
              <a:rPr lang="en-US" sz="2800" dirty="0">
                <a:solidFill>
                  <a:srgbClr val="2F2F2F"/>
                </a:solidFill>
              </a:rPr>
              <a:t> </a:t>
            </a:r>
            <a:r>
              <a:rPr lang="en-US" sz="2800" dirty="0" err="1">
                <a:solidFill>
                  <a:srgbClr val="2F2F2F"/>
                </a:solidFill>
              </a:rPr>
              <a:t>menyatakan</a:t>
            </a:r>
            <a:r>
              <a:rPr lang="en-US" sz="2800" dirty="0">
                <a:solidFill>
                  <a:srgbClr val="2F2F2F"/>
                </a:solidFill>
              </a:rPr>
              <a:t> </a:t>
            </a:r>
            <a:r>
              <a:rPr lang="en-US" sz="2800" dirty="0" err="1">
                <a:solidFill>
                  <a:srgbClr val="2F2F2F"/>
                </a:solidFill>
              </a:rPr>
              <a:t>rentang</a:t>
            </a:r>
            <a:r>
              <a:rPr lang="en-US" sz="2800" dirty="0">
                <a:solidFill>
                  <a:srgbClr val="2F2F2F"/>
                </a:solidFill>
              </a:rPr>
              <a:t> </a:t>
            </a:r>
            <a:r>
              <a:rPr lang="en-US" sz="2800" dirty="0" err="1">
                <a:solidFill>
                  <a:srgbClr val="2F2F2F"/>
                </a:solidFill>
              </a:rPr>
              <a:t>nilai</a:t>
            </a:r>
            <a:r>
              <a:rPr lang="en-US" sz="2800" dirty="0">
                <a:solidFill>
                  <a:srgbClr val="2F2F2F"/>
                </a:solidFill>
              </a:rPr>
              <a:t> temperature </a:t>
            </a:r>
            <a:r>
              <a:rPr lang="en-US" sz="2800" dirty="0" err="1">
                <a:solidFill>
                  <a:srgbClr val="2F2F2F"/>
                </a:solidFill>
              </a:rPr>
              <a:t>dimana</a:t>
            </a:r>
            <a:r>
              <a:rPr lang="en-US" sz="2800" dirty="0">
                <a:solidFill>
                  <a:srgbClr val="2F2F2F"/>
                </a:solidFill>
              </a:rPr>
              <a:t> </a:t>
            </a:r>
            <a:r>
              <a:rPr lang="en-US" sz="2800" i="1" dirty="0">
                <a:solidFill>
                  <a:srgbClr val="2F2F2F"/>
                </a:solidFill>
              </a:rPr>
              <a:t>glass</a:t>
            </a:r>
            <a:r>
              <a:rPr lang="en-US" sz="2800" dirty="0">
                <a:solidFill>
                  <a:srgbClr val="2F2F2F"/>
                </a:solidFill>
              </a:rPr>
              <a:t>/ </a:t>
            </a:r>
            <a:r>
              <a:rPr lang="en-US" sz="2800" dirty="0" err="1">
                <a:solidFill>
                  <a:srgbClr val="2F2F2F"/>
                </a:solidFill>
              </a:rPr>
              <a:t>kaca</a:t>
            </a:r>
            <a:r>
              <a:rPr lang="en-US" sz="2800" dirty="0">
                <a:solidFill>
                  <a:srgbClr val="2F2F2F"/>
                </a:solidFill>
              </a:rPr>
              <a:t> </a:t>
            </a:r>
            <a:r>
              <a:rPr lang="en-US" sz="2800" dirty="0" err="1">
                <a:solidFill>
                  <a:srgbClr val="2F2F2F"/>
                </a:solidFill>
              </a:rPr>
              <a:t>masih</a:t>
            </a:r>
            <a:r>
              <a:rPr lang="en-US" sz="2800" dirty="0">
                <a:solidFill>
                  <a:srgbClr val="2F2F2F"/>
                </a:solidFill>
              </a:rPr>
              <a:t> </a:t>
            </a:r>
            <a:r>
              <a:rPr lang="en-US" sz="2800" dirty="0" err="1">
                <a:solidFill>
                  <a:srgbClr val="2F2F2F"/>
                </a:solidFill>
              </a:rPr>
              <a:t>memiliki</a:t>
            </a:r>
            <a:r>
              <a:rPr lang="en-US" sz="2800" dirty="0">
                <a:solidFill>
                  <a:srgbClr val="2F2F2F"/>
                </a:solidFill>
              </a:rPr>
              <a:t> </a:t>
            </a:r>
            <a:r>
              <a:rPr lang="en-US" sz="2800" dirty="0" err="1">
                <a:solidFill>
                  <a:srgbClr val="2F2F2F"/>
                </a:solidFill>
              </a:rPr>
              <a:t>wujud</a:t>
            </a:r>
            <a:r>
              <a:rPr lang="en-US" sz="2800" dirty="0">
                <a:solidFill>
                  <a:srgbClr val="2F2F2F"/>
                </a:solidFill>
              </a:rPr>
              <a:t> </a:t>
            </a:r>
            <a:r>
              <a:rPr lang="en-US" sz="2800" dirty="0" err="1">
                <a:solidFill>
                  <a:srgbClr val="2F2F2F"/>
                </a:solidFill>
              </a:rPr>
              <a:t>cukup</a:t>
            </a:r>
            <a:r>
              <a:rPr lang="en-US" sz="2800" dirty="0">
                <a:solidFill>
                  <a:srgbClr val="2F2F2F"/>
                </a:solidFill>
              </a:rPr>
              <a:t> </a:t>
            </a:r>
            <a:r>
              <a:rPr lang="en-US" sz="2800" dirty="0" err="1">
                <a:solidFill>
                  <a:srgbClr val="2F2F2F"/>
                </a:solidFill>
              </a:rPr>
              <a:t>cair</a:t>
            </a:r>
            <a:r>
              <a:rPr lang="en-US" sz="2800" dirty="0">
                <a:solidFill>
                  <a:srgbClr val="2F2F2F"/>
                </a:solidFill>
              </a:rPr>
              <a:t> (</a:t>
            </a:r>
            <a:r>
              <a:rPr lang="en-US" sz="2800" i="1" dirty="0">
                <a:solidFill>
                  <a:srgbClr val="2F2F2F"/>
                </a:solidFill>
              </a:rPr>
              <a:t>fluid enough</a:t>
            </a:r>
            <a:r>
              <a:rPr lang="en-US" sz="2800" dirty="0">
                <a:solidFill>
                  <a:srgbClr val="2F2F2F"/>
                </a:solidFill>
              </a:rPr>
              <a:t>/ </a:t>
            </a:r>
            <a:r>
              <a:rPr lang="en-US" sz="2800" i="1" dirty="0">
                <a:solidFill>
                  <a:srgbClr val="2F2F2F"/>
                </a:solidFill>
              </a:rPr>
              <a:t>melt</a:t>
            </a:r>
            <a:r>
              <a:rPr lang="en-US" sz="2800" dirty="0">
                <a:solidFill>
                  <a:srgbClr val="2F2F2F"/>
                </a:solidFill>
              </a:rPr>
              <a:t>) </a:t>
            </a:r>
            <a:r>
              <a:rPr lang="en-US" sz="2800" dirty="0" err="1">
                <a:solidFill>
                  <a:srgbClr val="2F2F2F"/>
                </a:solidFill>
              </a:rPr>
              <a:t>dan</a:t>
            </a:r>
            <a:r>
              <a:rPr lang="en-US" sz="2800" dirty="0">
                <a:solidFill>
                  <a:srgbClr val="2F2F2F"/>
                </a:solidFill>
              </a:rPr>
              <a:t> </a:t>
            </a:r>
            <a:r>
              <a:rPr lang="en-US" sz="2800" dirty="0" err="1">
                <a:solidFill>
                  <a:srgbClr val="2F2F2F"/>
                </a:solidFill>
              </a:rPr>
              <a:t>tidak</a:t>
            </a:r>
            <a:r>
              <a:rPr lang="en-US" sz="2800" dirty="0">
                <a:solidFill>
                  <a:srgbClr val="2F2F2F"/>
                </a:solidFill>
              </a:rPr>
              <a:t> </a:t>
            </a:r>
            <a:r>
              <a:rPr lang="en-US" sz="2800" dirty="0" err="1">
                <a:solidFill>
                  <a:srgbClr val="2F2F2F"/>
                </a:solidFill>
              </a:rPr>
              <a:t>terdapat</a:t>
            </a:r>
            <a:r>
              <a:rPr lang="en-US" sz="2800" dirty="0">
                <a:solidFill>
                  <a:srgbClr val="2F2F2F"/>
                </a:solidFill>
              </a:rPr>
              <a:t> </a:t>
            </a:r>
            <a:r>
              <a:rPr lang="en-US" sz="2800" dirty="0" err="1">
                <a:solidFill>
                  <a:srgbClr val="2F2F2F"/>
                </a:solidFill>
              </a:rPr>
              <a:t>gelembung</a:t>
            </a:r>
            <a:r>
              <a:rPr lang="en-US" sz="2800" dirty="0">
                <a:solidFill>
                  <a:srgbClr val="2F2F2F"/>
                </a:solidFill>
              </a:rPr>
              <a:t> </a:t>
            </a:r>
            <a:r>
              <a:rPr lang="en-US" sz="2800" dirty="0" err="1">
                <a:solidFill>
                  <a:srgbClr val="2F2F2F"/>
                </a:solidFill>
              </a:rPr>
              <a:t>udara</a:t>
            </a:r>
            <a:r>
              <a:rPr lang="en-US" sz="2800" dirty="0">
                <a:solidFill>
                  <a:srgbClr val="2F2F2F"/>
                </a:solidFill>
              </a:rPr>
              <a:t> </a:t>
            </a:r>
            <a:r>
              <a:rPr lang="en-US" sz="2800" dirty="0" err="1" smtClean="0">
                <a:solidFill>
                  <a:srgbClr val="2F2F2F"/>
                </a:solidFill>
              </a:rPr>
              <a:t>didalamnya</a:t>
            </a:r>
            <a:endParaRPr lang="en-US" sz="2800" dirty="0" smtClean="0">
              <a:solidFill>
                <a:srgbClr val="2F2F2F"/>
              </a:solidFill>
            </a:endParaRPr>
          </a:p>
          <a:p>
            <a:pPr marL="571500" indent="-571500" algn="just">
              <a:buFont typeface="Wingdings" panose="05000000000000000000" pitchFamily="2" charset="2"/>
              <a:buChar char="q"/>
            </a:pPr>
            <a:endParaRPr lang="en-US" sz="2800" dirty="0">
              <a:solidFill>
                <a:srgbClr val="2F2F2F"/>
              </a:solidFill>
            </a:endParaRPr>
          </a:p>
          <a:p>
            <a:pPr marL="571500" indent="-571500" algn="just">
              <a:buFont typeface="Wingdings" panose="05000000000000000000" pitchFamily="2" charset="2"/>
              <a:buChar char="q"/>
            </a:pPr>
            <a:endParaRPr lang="en-US" sz="2800" dirty="0" smtClean="0">
              <a:solidFill>
                <a:srgbClr val="2F2F2F"/>
              </a:solidFill>
            </a:endParaRPr>
          </a:p>
          <a:p>
            <a:pPr marL="571500" indent="-571500" algn="just">
              <a:buFont typeface="Wingdings" panose="05000000000000000000" pitchFamily="2" charset="2"/>
              <a:buChar char="q"/>
            </a:pPr>
            <a:endParaRPr lang="en-US" sz="2800" dirty="0">
              <a:solidFill>
                <a:srgbClr val="2F2F2F"/>
              </a:solidFill>
            </a:endParaRPr>
          </a:p>
          <a:p>
            <a:pPr marL="571500" indent="-571500" algn="just">
              <a:buFont typeface="Wingdings" panose="05000000000000000000" pitchFamily="2" charset="2"/>
              <a:buChar char="q"/>
            </a:pPr>
            <a:endParaRPr lang="en-US" sz="2800" dirty="0" smtClean="0">
              <a:solidFill>
                <a:srgbClr val="2F2F2F"/>
              </a:solidFill>
            </a:endParaRPr>
          </a:p>
          <a:p>
            <a:pPr marL="571500" indent="-571500" algn="just">
              <a:buFont typeface="Wingdings" panose="05000000000000000000" pitchFamily="2" charset="2"/>
              <a:buChar char="q"/>
            </a:pPr>
            <a:endParaRPr lang="en-US" sz="2800" dirty="0" smtClean="0">
              <a:solidFill>
                <a:srgbClr val="2F2F2F"/>
              </a:solidFill>
            </a:endParaRPr>
          </a:p>
          <a:p>
            <a:pPr marL="571500" indent="-571500" algn="just">
              <a:buFont typeface="Wingdings" panose="05000000000000000000" pitchFamily="2" charset="2"/>
              <a:buChar char="q"/>
            </a:pPr>
            <a:r>
              <a:rPr lang="en-US" sz="2800" dirty="0" err="1">
                <a:solidFill>
                  <a:srgbClr val="2F2F2F"/>
                </a:solidFill>
              </a:rPr>
              <a:t>Jenis</a:t>
            </a:r>
            <a:r>
              <a:rPr lang="en-US" sz="2800" dirty="0">
                <a:solidFill>
                  <a:srgbClr val="2F2F2F"/>
                </a:solidFill>
              </a:rPr>
              <a:t> </a:t>
            </a:r>
            <a:r>
              <a:rPr lang="en-US" sz="2800" i="1" dirty="0">
                <a:solidFill>
                  <a:srgbClr val="2F2F2F"/>
                </a:solidFill>
              </a:rPr>
              <a:t>optical glass </a:t>
            </a:r>
            <a:r>
              <a:rPr lang="en-US" sz="2800" dirty="0">
                <a:solidFill>
                  <a:srgbClr val="2F2F2F"/>
                </a:solidFill>
              </a:rPr>
              <a:t>yang </a:t>
            </a:r>
            <a:r>
              <a:rPr lang="en-US" sz="2800" dirty="0" err="1">
                <a:solidFill>
                  <a:srgbClr val="2F2F2F"/>
                </a:solidFill>
              </a:rPr>
              <a:t>memiliki</a:t>
            </a:r>
            <a:r>
              <a:rPr lang="en-US" sz="2800" dirty="0">
                <a:solidFill>
                  <a:srgbClr val="2F2F2F"/>
                </a:solidFill>
              </a:rPr>
              <a:t> </a:t>
            </a:r>
            <a:r>
              <a:rPr lang="en-US" sz="2800" dirty="0" err="1">
                <a:solidFill>
                  <a:srgbClr val="2F2F2F"/>
                </a:solidFill>
              </a:rPr>
              <a:t>tingkat</a:t>
            </a:r>
            <a:r>
              <a:rPr lang="en-US" sz="2800" dirty="0">
                <a:solidFill>
                  <a:srgbClr val="2F2F2F"/>
                </a:solidFill>
              </a:rPr>
              <a:t> </a:t>
            </a:r>
            <a:r>
              <a:rPr lang="en-US" sz="2800" dirty="0" err="1">
                <a:solidFill>
                  <a:srgbClr val="2F2F2F"/>
                </a:solidFill>
              </a:rPr>
              <a:t>transparansi</a:t>
            </a:r>
            <a:r>
              <a:rPr lang="en-US" sz="2800" dirty="0">
                <a:solidFill>
                  <a:srgbClr val="2F2F2F"/>
                </a:solidFill>
              </a:rPr>
              <a:t> yang </a:t>
            </a:r>
            <a:r>
              <a:rPr lang="en-US" sz="2800" dirty="0" err="1">
                <a:solidFill>
                  <a:srgbClr val="2F2F2F"/>
                </a:solidFill>
              </a:rPr>
              <a:t>tinggi</a:t>
            </a:r>
            <a:r>
              <a:rPr lang="en-US" sz="2800" dirty="0">
                <a:solidFill>
                  <a:srgbClr val="2F2F2F"/>
                </a:solidFill>
              </a:rPr>
              <a:t> </a:t>
            </a:r>
            <a:r>
              <a:rPr lang="en-US" sz="2800" dirty="0" err="1">
                <a:solidFill>
                  <a:srgbClr val="2F2F2F"/>
                </a:solidFill>
              </a:rPr>
              <a:t>adalah</a:t>
            </a:r>
            <a:r>
              <a:rPr lang="en-US" sz="2800" dirty="0">
                <a:solidFill>
                  <a:srgbClr val="2F2F2F"/>
                </a:solidFill>
              </a:rPr>
              <a:t> fiber yang </a:t>
            </a:r>
            <a:r>
              <a:rPr lang="en-US" sz="2800" dirty="0" err="1">
                <a:solidFill>
                  <a:srgbClr val="2F2F2F"/>
                </a:solidFill>
              </a:rPr>
              <a:t>terbuat</a:t>
            </a:r>
            <a:r>
              <a:rPr lang="en-US" sz="2800" dirty="0">
                <a:solidFill>
                  <a:srgbClr val="2F2F2F"/>
                </a:solidFill>
              </a:rPr>
              <a:t> </a:t>
            </a:r>
            <a:r>
              <a:rPr lang="en-US" sz="2800" dirty="0" err="1">
                <a:solidFill>
                  <a:srgbClr val="2F2F2F"/>
                </a:solidFill>
              </a:rPr>
              <a:t>dari</a:t>
            </a:r>
            <a:r>
              <a:rPr lang="en-US" sz="2800" dirty="0">
                <a:solidFill>
                  <a:srgbClr val="2F2F2F"/>
                </a:solidFill>
              </a:rPr>
              <a:t> </a:t>
            </a:r>
            <a:r>
              <a:rPr lang="en-US" sz="2800" dirty="0" err="1">
                <a:solidFill>
                  <a:srgbClr val="2F2F2F"/>
                </a:solidFill>
              </a:rPr>
              <a:t>bahan</a:t>
            </a:r>
            <a:r>
              <a:rPr lang="en-US" sz="2800" dirty="0">
                <a:solidFill>
                  <a:srgbClr val="2F2F2F"/>
                </a:solidFill>
              </a:rPr>
              <a:t> </a:t>
            </a:r>
            <a:r>
              <a:rPr lang="en-US" sz="2800" dirty="0" err="1">
                <a:solidFill>
                  <a:srgbClr val="2F2F2F"/>
                </a:solidFill>
              </a:rPr>
              <a:t>oksida</a:t>
            </a:r>
            <a:r>
              <a:rPr lang="en-US" sz="2800" dirty="0">
                <a:solidFill>
                  <a:srgbClr val="2F2F2F"/>
                </a:solidFill>
              </a:rPr>
              <a:t> </a:t>
            </a:r>
            <a:r>
              <a:rPr lang="en-US" sz="2800" i="1" dirty="0">
                <a:solidFill>
                  <a:srgbClr val="2F2F2F"/>
                </a:solidFill>
              </a:rPr>
              <a:t>glass</a:t>
            </a:r>
            <a:r>
              <a:rPr lang="en-US" sz="2800" dirty="0">
                <a:solidFill>
                  <a:srgbClr val="2F2F2F"/>
                </a:solidFill>
              </a:rPr>
              <a:t>. </a:t>
            </a:r>
            <a:r>
              <a:rPr lang="en-US" sz="2800" dirty="0" err="1">
                <a:solidFill>
                  <a:srgbClr val="2F2F2F"/>
                </a:solidFill>
              </a:rPr>
              <a:t>Oksida</a:t>
            </a:r>
            <a:r>
              <a:rPr lang="en-US" sz="2800" dirty="0">
                <a:solidFill>
                  <a:srgbClr val="2F2F2F"/>
                </a:solidFill>
              </a:rPr>
              <a:t> </a:t>
            </a:r>
            <a:r>
              <a:rPr lang="en-US" sz="2800" i="1" dirty="0">
                <a:solidFill>
                  <a:srgbClr val="2F2F2F"/>
                </a:solidFill>
              </a:rPr>
              <a:t>glass </a:t>
            </a:r>
            <a:r>
              <a:rPr lang="en-US" sz="2800" dirty="0">
                <a:solidFill>
                  <a:srgbClr val="2F2F2F"/>
                </a:solidFill>
              </a:rPr>
              <a:t>yang paling </a:t>
            </a:r>
            <a:r>
              <a:rPr lang="en-US" sz="2800" dirty="0" err="1">
                <a:solidFill>
                  <a:srgbClr val="2F2F2F"/>
                </a:solidFill>
              </a:rPr>
              <a:t>sering</a:t>
            </a:r>
            <a:r>
              <a:rPr lang="en-US" sz="2800" dirty="0">
                <a:solidFill>
                  <a:srgbClr val="2F2F2F"/>
                </a:solidFill>
              </a:rPr>
              <a:t> </a:t>
            </a:r>
            <a:r>
              <a:rPr lang="en-US" sz="2800" dirty="0" err="1">
                <a:solidFill>
                  <a:srgbClr val="2F2F2F"/>
                </a:solidFill>
              </a:rPr>
              <a:t>digunakan</a:t>
            </a:r>
            <a:r>
              <a:rPr lang="en-US" sz="2800" dirty="0">
                <a:solidFill>
                  <a:srgbClr val="2F2F2F"/>
                </a:solidFill>
              </a:rPr>
              <a:t> </a:t>
            </a:r>
            <a:r>
              <a:rPr lang="en-US" sz="2800" dirty="0" err="1">
                <a:solidFill>
                  <a:srgbClr val="2F2F2F"/>
                </a:solidFill>
              </a:rPr>
              <a:t>adalah</a:t>
            </a:r>
            <a:r>
              <a:rPr lang="en-US" sz="2800" dirty="0">
                <a:solidFill>
                  <a:srgbClr val="2F2F2F"/>
                </a:solidFill>
              </a:rPr>
              <a:t> silica (SiO</a:t>
            </a:r>
            <a:r>
              <a:rPr lang="en-US" sz="2800" baseline="-25000" dirty="0">
                <a:solidFill>
                  <a:srgbClr val="2F2F2F"/>
                </a:solidFill>
              </a:rPr>
              <a:t>2</a:t>
            </a:r>
            <a:r>
              <a:rPr lang="en-US" sz="2800" dirty="0">
                <a:solidFill>
                  <a:srgbClr val="2F2F2F"/>
                </a:solidFill>
              </a:rPr>
              <a:t>) yang </a:t>
            </a:r>
            <a:r>
              <a:rPr lang="en-US" sz="2800" dirty="0" err="1">
                <a:solidFill>
                  <a:srgbClr val="2F2F2F"/>
                </a:solidFill>
              </a:rPr>
              <a:t>memiliki</a:t>
            </a:r>
            <a:r>
              <a:rPr lang="en-US" sz="2800" dirty="0">
                <a:solidFill>
                  <a:srgbClr val="2F2F2F"/>
                </a:solidFill>
              </a:rPr>
              <a:t> </a:t>
            </a:r>
            <a:r>
              <a:rPr lang="en-US" sz="2800" dirty="0" err="1">
                <a:solidFill>
                  <a:srgbClr val="2F2F2F"/>
                </a:solidFill>
              </a:rPr>
              <a:t>indeks</a:t>
            </a:r>
            <a:r>
              <a:rPr lang="en-US" sz="2800" dirty="0">
                <a:solidFill>
                  <a:srgbClr val="2F2F2F"/>
                </a:solidFill>
              </a:rPr>
              <a:t> bias 1,458 </a:t>
            </a:r>
            <a:r>
              <a:rPr lang="en-US" sz="2800" dirty="0" err="1">
                <a:solidFill>
                  <a:srgbClr val="2F2F2F"/>
                </a:solidFill>
              </a:rPr>
              <a:t>pada</a:t>
            </a:r>
            <a:r>
              <a:rPr lang="en-US" sz="2800" dirty="0">
                <a:solidFill>
                  <a:srgbClr val="2F2F2F"/>
                </a:solidFill>
              </a:rPr>
              <a:t> </a:t>
            </a:r>
            <a:r>
              <a:rPr lang="en-US" sz="2800" dirty="0" err="1">
                <a:solidFill>
                  <a:srgbClr val="2F2F2F"/>
                </a:solidFill>
              </a:rPr>
              <a:t>panjang</a:t>
            </a:r>
            <a:r>
              <a:rPr lang="en-US" sz="2800" dirty="0">
                <a:solidFill>
                  <a:srgbClr val="2F2F2F"/>
                </a:solidFill>
              </a:rPr>
              <a:t> </a:t>
            </a:r>
            <a:r>
              <a:rPr lang="en-US" sz="2800" dirty="0" err="1">
                <a:solidFill>
                  <a:srgbClr val="2F2F2F"/>
                </a:solidFill>
              </a:rPr>
              <a:t>gelombang</a:t>
            </a:r>
            <a:r>
              <a:rPr lang="en-US" sz="2800" dirty="0">
                <a:solidFill>
                  <a:srgbClr val="2F2F2F"/>
                </a:solidFill>
              </a:rPr>
              <a:t> 850 nm. </a:t>
            </a:r>
            <a:endParaRPr lang="en-US" sz="2800" dirty="0" smtClean="0">
              <a:solidFill>
                <a:srgbClr val="2F2F2F"/>
              </a:solidFill>
            </a:endParaRPr>
          </a:p>
          <a:p>
            <a:pPr marL="571500" indent="-571500" algn="just">
              <a:buFont typeface="Wingdings" panose="05000000000000000000" pitchFamily="2" charset="2"/>
              <a:buChar char="q"/>
            </a:pPr>
            <a:r>
              <a:rPr lang="en-US" sz="2800" dirty="0" err="1">
                <a:solidFill>
                  <a:srgbClr val="2F2F2F"/>
                </a:solidFill>
              </a:rPr>
              <a:t>Untuk</a:t>
            </a:r>
            <a:r>
              <a:rPr lang="en-US" sz="2800" dirty="0">
                <a:solidFill>
                  <a:srgbClr val="2F2F2F"/>
                </a:solidFill>
              </a:rPr>
              <a:t> </a:t>
            </a:r>
            <a:r>
              <a:rPr lang="en-US" sz="2800" dirty="0" err="1">
                <a:solidFill>
                  <a:srgbClr val="2F2F2F"/>
                </a:solidFill>
              </a:rPr>
              <a:t>membuat</a:t>
            </a:r>
            <a:r>
              <a:rPr lang="en-US" sz="2800" dirty="0">
                <a:solidFill>
                  <a:srgbClr val="2F2F2F"/>
                </a:solidFill>
              </a:rPr>
              <a:t> </a:t>
            </a:r>
            <a:r>
              <a:rPr lang="en-US" sz="2800" dirty="0" err="1">
                <a:solidFill>
                  <a:srgbClr val="2F2F2F"/>
                </a:solidFill>
              </a:rPr>
              <a:t>dua</a:t>
            </a:r>
            <a:r>
              <a:rPr lang="en-US" sz="2800" dirty="0">
                <a:solidFill>
                  <a:srgbClr val="2F2F2F"/>
                </a:solidFill>
              </a:rPr>
              <a:t> material yang </a:t>
            </a:r>
            <a:r>
              <a:rPr lang="en-US" sz="2800" dirty="0" err="1">
                <a:solidFill>
                  <a:srgbClr val="2F2F2F"/>
                </a:solidFill>
              </a:rPr>
              <a:t>memiliki</a:t>
            </a:r>
            <a:r>
              <a:rPr lang="en-US" sz="2800" dirty="0">
                <a:solidFill>
                  <a:srgbClr val="2F2F2F"/>
                </a:solidFill>
              </a:rPr>
              <a:t> </a:t>
            </a:r>
            <a:r>
              <a:rPr lang="en-US" sz="2800" dirty="0" err="1">
                <a:solidFill>
                  <a:srgbClr val="2F2F2F"/>
                </a:solidFill>
              </a:rPr>
              <a:t>perbedaan</a:t>
            </a:r>
            <a:r>
              <a:rPr lang="en-US" sz="2800" dirty="0">
                <a:solidFill>
                  <a:srgbClr val="2F2F2F"/>
                </a:solidFill>
              </a:rPr>
              <a:t> </a:t>
            </a:r>
            <a:r>
              <a:rPr lang="en-US" sz="2800" dirty="0" err="1">
                <a:solidFill>
                  <a:srgbClr val="2F2F2F"/>
                </a:solidFill>
              </a:rPr>
              <a:t>indeks</a:t>
            </a:r>
            <a:r>
              <a:rPr lang="en-US" sz="2800" dirty="0">
                <a:solidFill>
                  <a:srgbClr val="2F2F2F"/>
                </a:solidFill>
              </a:rPr>
              <a:t> bias </a:t>
            </a:r>
            <a:r>
              <a:rPr lang="en-US" sz="2800" dirty="0" err="1">
                <a:solidFill>
                  <a:srgbClr val="2F2F2F"/>
                </a:solidFill>
              </a:rPr>
              <a:t>kecil</a:t>
            </a:r>
            <a:r>
              <a:rPr lang="en-US" sz="2800" dirty="0">
                <a:solidFill>
                  <a:srgbClr val="2F2F2F"/>
                </a:solidFill>
              </a:rPr>
              <a:t> </a:t>
            </a:r>
            <a:r>
              <a:rPr lang="en-US" sz="2800" dirty="0" err="1">
                <a:solidFill>
                  <a:srgbClr val="2F2F2F"/>
                </a:solidFill>
              </a:rPr>
              <a:t>untuk</a:t>
            </a:r>
            <a:r>
              <a:rPr lang="en-US" sz="2800" dirty="0">
                <a:solidFill>
                  <a:srgbClr val="2F2F2F"/>
                </a:solidFill>
              </a:rPr>
              <a:t> </a:t>
            </a:r>
            <a:r>
              <a:rPr lang="en-US" sz="2800" i="1" dirty="0">
                <a:solidFill>
                  <a:srgbClr val="2F2F2F"/>
                </a:solidFill>
              </a:rPr>
              <a:t>core</a:t>
            </a:r>
            <a:r>
              <a:rPr lang="en-US" sz="2800" dirty="0">
                <a:solidFill>
                  <a:srgbClr val="2F2F2F"/>
                </a:solidFill>
              </a:rPr>
              <a:t> </a:t>
            </a:r>
            <a:r>
              <a:rPr lang="en-US" sz="2800" dirty="0" err="1">
                <a:solidFill>
                  <a:srgbClr val="2F2F2F"/>
                </a:solidFill>
              </a:rPr>
              <a:t>dan</a:t>
            </a:r>
            <a:r>
              <a:rPr lang="en-US" sz="2800" dirty="0">
                <a:solidFill>
                  <a:srgbClr val="2F2F2F"/>
                </a:solidFill>
              </a:rPr>
              <a:t> </a:t>
            </a:r>
            <a:r>
              <a:rPr lang="en-US" sz="2800" i="1" dirty="0">
                <a:solidFill>
                  <a:srgbClr val="2F2F2F"/>
                </a:solidFill>
              </a:rPr>
              <a:t>cladding </a:t>
            </a:r>
            <a:r>
              <a:rPr lang="en-US" sz="2800" dirty="0">
                <a:solidFill>
                  <a:srgbClr val="2F2F2F"/>
                </a:solidFill>
              </a:rPr>
              <a:t> </a:t>
            </a:r>
            <a:r>
              <a:rPr lang="en-US" sz="2800" dirty="0" err="1">
                <a:solidFill>
                  <a:srgbClr val="2F2F2F"/>
                </a:solidFill>
              </a:rPr>
              <a:t>dapat</a:t>
            </a:r>
            <a:r>
              <a:rPr lang="en-US" sz="2800" dirty="0">
                <a:solidFill>
                  <a:srgbClr val="2F2F2F"/>
                </a:solidFill>
              </a:rPr>
              <a:t> </a:t>
            </a:r>
            <a:r>
              <a:rPr lang="en-US" sz="2800" dirty="0" err="1">
                <a:solidFill>
                  <a:srgbClr val="2F2F2F"/>
                </a:solidFill>
              </a:rPr>
              <a:t>dilakukan</a:t>
            </a:r>
            <a:r>
              <a:rPr lang="en-US" sz="2800" dirty="0">
                <a:solidFill>
                  <a:srgbClr val="2F2F2F"/>
                </a:solidFill>
              </a:rPr>
              <a:t> </a:t>
            </a:r>
            <a:r>
              <a:rPr lang="en-US" sz="2800" dirty="0" err="1">
                <a:solidFill>
                  <a:srgbClr val="2F2F2F"/>
                </a:solidFill>
              </a:rPr>
              <a:t>dengan</a:t>
            </a:r>
            <a:r>
              <a:rPr lang="en-US" sz="2800" dirty="0">
                <a:solidFill>
                  <a:srgbClr val="2F2F2F"/>
                </a:solidFill>
              </a:rPr>
              <a:t> </a:t>
            </a:r>
            <a:r>
              <a:rPr lang="en-US" sz="2800" dirty="0" err="1">
                <a:solidFill>
                  <a:srgbClr val="2F2F2F"/>
                </a:solidFill>
              </a:rPr>
              <a:t>memberikan</a:t>
            </a:r>
            <a:r>
              <a:rPr lang="en-US" sz="2800" dirty="0">
                <a:solidFill>
                  <a:srgbClr val="2F2F2F"/>
                </a:solidFill>
              </a:rPr>
              <a:t> </a:t>
            </a:r>
            <a:r>
              <a:rPr lang="en-US" sz="2800" i="1" dirty="0">
                <a:solidFill>
                  <a:srgbClr val="2F2F2F"/>
                </a:solidFill>
              </a:rPr>
              <a:t>dopant </a:t>
            </a:r>
            <a:r>
              <a:rPr lang="en-US" sz="2800" dirty="0">
                <a:solidFill>
                  <a:srgbClr val="2F2F2F"/>
                </a:solidFill>
              </a:rPr>
              <a:t>yang </a:t>
            </a:r>
            <a:r>
              <a:rPr lang="en-US" sz="2800" dirty="0" err="1">
                <a:solidFill>
                  <a:srgbClr val="2F2F2F"/>
                </a:solidFill>
              </a:rPr>
              <a:t>bisa</a:t>
            </a:r>
            <a:r>
              <a:rPr lang="en-US" sz="2800" dirty="0">
                <a:solidFill>
                  <a:srgbClr val="2F2F2F"/>
                </a:solidFill>
              </a:rPr>
              <a:t> </a:t>
            </a:r>
            <a:r>
              <a:rPr lang="en-US" sz="2800" dirty="0" err="1">
                <a:solidFill>
                  <a:srgbClr val="2F2F2F"/>
                </a:solidFill>
              </a:rPr>
              <a:t>berasal</a:t>
            </a:r>
            <a:r>
              <a:rPr lang="en-US" sz="2800" dirty="0">
                <a:solidFill>
                  <a:srgbClr val="2F2F2F"/>
                </a:solidFill>
              </a:rPr>
              <a:t> </a:t>
            </a:r>
            <a:r>
              <a:rPr lang="en-US" sz="2800" dirty="0" err="1">
                <a:solidFill>
                  <a:srgbClr val="2F2F2F"/>
                </a:solidFill>
              </a:rPr>
              <a:t>dari</a:t>
            </a:r>
            <a:r>
              <a:rPr lang="en-US" sz="2800" dirty="0">
                <a:solidFill>
                  <a:srgbClr val="2F2F2F"/>
                </a:solidFill>
              </a:rPr>
              <a:t> </a:t>
            </a:r>
            <a:r>
              <a:rPr lang="en-US" sz="2800" dirty="0" err="1">
                <a:solidFill>
                  <a:srgbClr val="2F2F2F"/>
                </a:solidFill>
              </a:rPr>
              <a:t>bahan</a:t>
            </a:r>
            <a:r>
              <a:rPr lang="en-US" sz="2800" dirty="0">
                <a:solidFill>
                  <a:srgbClr val="2F2F2F"/>
                </a:solidFill>
              </a:rPr>
              <a:t> </a:t>
            </a:r>
            <a:r>
              <a:rPr lang="en-US" sz="2800" i="1" dirty="0">
                <a:solidFill>
                  <a:srgbClr val="2F2F2F"/>
                </a:solidFill>
              </a:rPr>
              <a:t>fluorine</a:t>
            </a:r>
            <a:r>
              <a:rPr lang="en-US" sz="2800" dirty="0">
                <a:solidFill>
                  <a:srgbClr val="2F2F2F"/>
                </a:solidFill>
              </a:rPr>
              <a:t> </a:t>
            </a:r>
            <a:r>
              <a:rPr lang="en-US" sz="2800" dirty="0" err="1">
                <a:solidFill>
                  <a:srgbClr val="2F2F2F"/>
                </a:solidFill>
              </a:rPr>
              <a:t>atau</a:t>
            </a:r>
            <a:r>
              <a:rPr lang="en-US" sz="2800" dirty="0">
                <a:solidFill>
                  <a:srgbClr val="2F2F2F"/>
                </a:solidFill>
              </a:rPr>
              <a:t> </a:t>
            </a:r>
            <a:r>
              <a:rPr lang="en-US" sz="2800" dirty="0" err="1">
                <a:solidFill>
                  <a:srgbClr val="2F2F2F"/>
                </a:solidFill>
              </a:rPr>
              <a:t>variasi</a:t>
            </a:r>
            <a:r>
              <a:rPr lang="en-US" sz="2800" dirty="0">
                <a:solidFill>
                  <a:srgbClr val="2F2F2F"/>
                </a:solidFill>
              </a:rPr>
              <a:t> </a:t>
            </a:r>
            <a:r>
              <a:rPr lang="en-US" sz="2800" dirty="0" err="1">
                <a:solidFill>
                  <a:srgbClr val="2F2F2F"/>
                </a:solidFill>
              </a:rPr>
              <a:t>bahan</a:t>
            </a:r>
            <a:r>
              <a:rPr lang="en-US" sz="2800" dirty="0">
                <a:solidFill>
                  <a:srgbClr val="2F2F2F"/>
                </a:solidFill>
              </a:rPr>
              <a:t> </a:t>
            </a:r>
            <a:r>
              <a:rPr lang="en-US" sz="2800" dirty="0" err="1">
                <a:solidFill>
                  <a:srgbClr val="2F2F2F"/>
                </a:solidFill>
              </a:rPr>
              <a:t>oksida</a:t>
            </a:r>
            <a:r>
              <a:rPr lang="en-US" sz="2800" dirty="0">
                <a:solidFill>
                  <a:srgbClr val="2F2F2F"/>
                </a:solidFill>
              </a:rPr>
              <a:t> (B</a:t>
            </a:r>
            <a:r>
              <a:rPr lang="en-US" sz="2800" baseline="-25000" dirty="0">
                <a:solidFill>
                  <a:srgbClr val="2F2F2F"/>
                </a:solidFill>
              </a:rPr>
              <a:t>2</a:t>
            </a:r>
            <a:r>
              <a:rPr lang="en-US" sz="2800" dirty="0">
                <a:solidFill>
                  <a:srgbClr val="2F2F2F"/>
                </a:solidFill>
              </a:rPr>
              <a:t>O</a:t>
            </a:r>
            <a:r>
              <a:rPr lang="en-US" sz="2800" baseline="-25000" dirty="0">
                <a:solidFill>
                  <a:srgbClr val="2F2F2F"/>
                </a:solidFill>
              </a:rPr>
              <a:t>3</a:t>
            </a:r>
            <a:r>
              <a:rPr lang="en-US" sz="2800" dirty="0">
                <a:solidFill>
                  <a:srgbClr val="2F2F2F"/>
                </a:solidFill>
              </a:rPr>
              <a:t>, GeO</a:t>
            </a:r>
            <a:r>
              <a:rPr lang="en-US" sz="2800" baseline="-25000" dirty="0">
                <a:solidFill>
                  <a:srgbClr val="2F2F2F"/>
                </a:solidFill>
              </a:rPr>
              <a:t>2</a:t>
            </a:r>
            <a:r>
              <a:rPr lang="en-US" sz="2800" dirty="0">
                <a:solidFill>
                  <a:srgbClr val="2F2F2F"/>
                </a:solidFill>
              </a:rPr>
              <a:t>, P</a:t>
            </a:r>
            <a:r>
              <a:rPr lang="en-US" sz="2800" baseline="-25000" dirty="0">
                <a:solidFill>
                  <a:srgbClr val="2F2F2F"/>
                </a:solidFill>
              </a:rPr>
              <a:t>2</a:t>
            </a:r>
            <a:r>
              <a:rPr lang="en-US" sz="2800" dirty="0">
                <a:solidFill>
                  <a:srgbClr val="2F2F2F"/>
                </a:solidFill>
              </a:rPr>
              <a:t>O</a:t>
            </a:r>
            <a:r>
              <a:rPr lang="en-US" sz="2800" baseline="-25000" dirty="0">
                <a:solidFill>
                  <a:srgbClr val="2F2F2F"/>
                </a:solidFill>
              </a:rPr>
              <a:t>5</a:t>
            </a:r>
            <a:r>
              <a:rPr lang="en-US" sz="2800" dirty="0">
                <a:solidFill>
                  <a:srgbClr val="2F2F2F"/>
                </a:solidFill>
              </a:rPr>
              <a:t>) yang </a:t>
            </a:r>
            <a:r>
              <a:rPr lang="en-US" sz="2800" dirty="0" err="1">
                <a:solidFill>
                  <a:srgbClr val="2F2F2F"/>
                </a:solidFill>
              </a:rPr>
              <a:t>ditambahkan</a:t>
            </a:r>
            <a:r>
              <a:rPr lang="en-US" sz="2800" dirty="0">
                <a:solidFill>
                  <a:srgbClr val="2F2F2F"/>
                </a:solidFill>
              </a:rPr>
              <a:t> </a:t>
            </a:r>
            <a:r>
              <a:rPr lang="en-US" sz="2800" dirty="0" err="1">
                <a:solidFill>
                  <a:srgbClr val="2F2F2F"/>
                </a:solidFill>
              </a:rPr>
              <a:t>kedalam</a:t>
            </a:r>
            <a:r>
              <a:rPr lang="en-US" sz="2800" dirty="0">
                <a:solidFill>
                  <a:srgbClr val="2F2F2F"/>
                </a:solidFill>
              </a:rPr>
              <a:t> </a:t>
            </a:r>
            <a:r>
              <a:rPr lang="en-US" sz="2800" dirty="0" err="1">
                <a:solidFill>
                  <a:srgbClr val="2F2F2F"/>
                </a:solidFill>
              </a:rPr>
              <a:t>silika</a:t>
            </a:r>
            <a:r>
              <a:rPr lang="en-US" sz="2800" dirty="0">
                <a:solidFill>
                  <a:srgbClr val="2F2F2F"/>
                </a:solidFill>
              </a:rPr>
              <a:t> (SiO</a:t>
            </a:r>
            <a:r>
              <a:rPr lang="en-US" sz="2800" baseline="-25000" dirty="0">
                <a:solidFill>
                  <a:srgbClr val="2F2F2F"/>
                </a:solidFill>
              </a:rPr>
              <a:t>2</a:t>
            </a:r>
            <a:r>
              <a:rPr lang="en-US" sz="2800" dirty="0">
                <a:solidFill>
                  <a:srgbClr val="2F2F2F"/>
                </a:solidFill>
              </a:rPr>
              <a:t>)</a:t>
            </a:r>
          </a:p>
          <a:p>
            <a:pPr marL="571500" indent="-571500" algn="just">
              <a:buFont typeface="Wingdings" panose="05000000000000000000" pitchFamily="2" charset="2"/>
              <a:buChar char="q"/>
            </a:pPr>
            <a:endParaRPr lang="en-US" sz="2800" dirty="0"/>
          </a:p>
          <a:p>
            <a:pPr marL="571500" indent="-571500" algn="just">
              <a:buFont typeface="Wingdings" panose="05000000000000000000" pitchFamily="2" charset="2"/>
              <a:buChar char="q"/>
            </a:pPr>
            <a:endParaRPr lang="en-US" sz="2800" dirty="0">
              <a:solidFill>
                <a:srgbClr val="2F2F2F"/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91033" y="7077852"/>
            <a:ext cx="5770251" cy="329088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Rectangle 1"/>
          <p:cNvSpPr/>
          <p:nvPr/>
        </p:nvSpPr>
        <p:spPr>
          <a:xfrm>
            <a:off x="14077950" y="7039812"/>
            <a:ext cx="5029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err="1" smtClean="0">
                <a:solidFill>
                  <a:srgbClr val="2F2F2F"/>
                </a:solidFill>
              </a:rPr>
              <a:t>Contoh</a:t>
            </a:r>
            <a:r>
              <a:rPr lang="en-US" sz="2000" b="1" dirty="0" smtClean="0">
                <a:solidFill>
                  <a:srgbClr val="2F2F2F"/>
                </a:solidFill>
              </a:rPr>
              <a:t> </a:t>
            </a:r>
            <a:r>
              <a:rPr lang="en-US" sz="2000" b="1" dirty="0" err="1" smtClean="0">
                <a:solidFill>
                  <a:srgbClr val="2F2F2F"/>
                </a:solidFill>
              </a:rPr>
              <a:t>Komposisi</a:t>
            </a:r>
            <a:r>
              <a:rPr lang="en-US" sz="2000" b="1" dirty="0" smtClean="0">
                <a:solidFill>
                  <a:srgbClr val="2F2F2F"/>
                </a:solidFill>
              </a:rPr>
              <a:t> Fiber</a:t>
            </a:r>
            <a:endParaRPr lang="en-US" sz="2000" b="1" dirty="0">
              <a:solidFill>
                <a:srgbClr val="2F2F2F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70369" y="7644081"/>
            <a:ext cx="5581657" cy="2724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29922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F79DE766-0992-4A05-B7B0-D05E1CE8FB69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522899" y="968991"/>
            <a:ext cx="18350547" cy="101566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6000" b="1" dirty="0">
                <a:solidFill>
                  <a:srgbClr val="19232E"/>
                </a:solidFill>
              </a:rPr>
              <a:t>A. MATERIAL SERAT OPTIK</a:t>
            </a:r>
            <a:endParaRPr lang="en-US" sz="6000" b="1" dirty="0">
              <a:solidFill>
                <a:srgbClr val="19232E"/>
              </a:solidFill>
              <a:latin typeface="Lato Heading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 bwMode="auto">
          <a:xfrm>
            <a:off x="7126436" y="12979259"/>
            <a:ext cx="13419138" cy="958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17490" tIns="108745" rIns="217490" bIns="108745">
            <a:spAutoFit/>
          </a:bodyPr>
          <a:lstStyle>
            <a:lvl1pPr defTabSz="1087438">
              <a:defRPr sz="3600">
                <a:solidFill>
                  <a:schemeClr val="tx1"/>
                </a:solidFill>
                <a:latin typeface="Lato Light"/>
              </a:defRPr>
            </a:lvl1pPr>
            <a:lvl2pPr marL="1087438" defTabSz="1087438">
              <a:defRPr sz="3600">
                <a:solidFill>
                  <a:schemeClr val="tx1"/>
                </a:solidFill>
                <a:latin typeface="Lato Light"/>
              </a:defRPr>
            </a:lvl2pPr>
            <a:lvl3pPr marL="2174875" defTabSz="1087438">
              <a:defRPr sz="3600">
                <a:solidFill>
                  <a:schemeClr val="tx1"/>
                </a:solidFill>
                <a:latin typeface="Lato Light"/>
              </a:defRPr>
            </a:lvl3pPr>
            <a:lvl4pPr marL="3262313" defTabSz="1087438">
              <a:defRPr sz="3600">
                <a:solidFill>
                  <a:schemeClr val="tx1"/>
                </a:solidFill>
                <a:latin typeface="Lato Light"/>
              </a:defRPr>
            </a:lvl4pPr>
            <a:lvl5pPr marL="4349750" defTabSz="1087438">
              <a:defRPr sz="3600">
                <a:solidFill>
                  <a:schemeClr val="tx1"/>
                </a:solidFill>
                <a:latin typeface="Lato Light"/>
              </a:defRPr>
            </a:lvl5pPr>
            <a:lvl6pPr marL="48069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52641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57213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61785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lvl="0" algn="r"/>
            <a:r>
              <a:rPr lang="en-US" altLang="id-ID" sz="2000" dirty="0" err="1">
                <a:solidFill>
                  <a:schemeClr val="tx2"/>
                </a:solidFill>
                <a:ea typeface="Lato Light"/>
                <a:cs typeface="Lato Light"/>
              </a:rPr>
              <a:t>Sumber</a:t>
            </a:r>
            <a:r>
              <a:rPr lang="en-US" altLang="id-ID" sz="2000" dirty="0">
                <a:solidFill>
                  <a:schemeClr val="tx2"/>
                </a:solidFill>
                <a:ea typeface="Lato Light"/>
                <a:cs typeface="Lato Light"/>
              </a:rPr>
              <a:t> </a:t>
            </a:r>
            <a:r>
              <a:rPr lang="en-US" altLang="id-ID" sz="2000" dirty="0" err="1" smtClean="0">
                <a:solidFill>
                  <a:schemeClr val="tx2"/>
                </a:solidFill>
                <a:ea typeface="Lato Light"/>
                <a:cs typeface="Lato Light"/>
              </a:rPr>
              <a:t>Referensi</a:t>
            </a:r>
            <a:r>
              <a:rPr lang="en-US" altLang="id-ID" sz="2000" dirty="0" smtClean="0">
                <a:solidFill>
                  <a:schemeClr val="tx2"/>
                </a:solidFill>
                <a:ea typeface="Lato Light"/>
                <a:cs typeface="Lato Light"/>
              </a:rPr>
              <a:t> :</a:t>
            </a:r>
            <a:r>
              <a:rPr lang="en-US" altLang="id-ID" sz="2000" dirty="0"/>
              <a:t> </a:t>
            </a:r>
            <a:r>
              <a:rPr lang="en-US" sz="2000" dirty="0" smtClean="0">
                <a:solidFill>
                  <a:srgbClr val="FF0000"/>
                </a:solidFill>
              </a:rPr>
              <a:t>Gerd,Keiser</a:t>
            </a:r>
            <a:r>
              <a:rPr lang="en-US" sz="2000" dirty="0">
                <a:solidFill>
                  <a:srgbClr val="FF0000"/>
                </a:solidFill>
              </a:rPr>
              <a:t>.,2010, </a:t>
            </a:r>
            <a:r>
              <a:rPr lang="en-US" sz="2000" i="1" dirty="0">
                <a:solidFill>
                  <a:srgbClr val="FF0000"/>
                </a:solidFill>
              </a:rPr>
              <a:t>Optical </a:t>
            </a:r>
            <a:r>
              <a:rPr lang="en-US" sz="2000" i="1" dirty="0" err="1">
                <a:solidFill>
                  <a:srgbClr val="FF0000"/>
                </a:solidFill>
              </a:rPr>
              <a:t>Serat</a:t>
            </a:r>
            <a:r>
              <a:rPr lang="en-US" sz="2000" i="1" dirty="0">
                <a:solidFill>
                  <a:srgbClr val="FF0000"/>
                </a:solidFill>
              </a:rPr>
              <a:t> Communications</a:t>
            </a:r>
            <a:r>
              <a:rPr lang="en-US" sz="2000" dirty="0">
                <a:solidFill>
                  <a:srgbClr val="FF0000"/>
                </a:solidFill>
              </a:rPr>
              <a:t>, 4</a:t>
            </a:r>
            <a:r>
              <a:rPr lang="en-US" sz="2000" baseline="30000" dirty="0">
                <a:solidFill>
                  <a:srgbClr val="FF0000"/>
                </a:solidFill>
              </a:rPr>
              <a:t>th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edition,McGraw</a:t>
            </a:r>
            <a:r>
              <a:rPr lang="en-US" sz="2000" dirty="0">
                <a:solidFill>
                  <a:srgbClr val="FF0000"/>
                </a:solidFill>
              </a:rPr>
              <a:t> Hill, International Edition</a:t>
            </a:r>
          </a:p>
          <a:p>
            <a:pPr algn="r"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GB" sz="2000" dirty="0" smtClean="0">
                <a:solidFill>
                  <a:srgbClr val="FF0000"/>
                </a:solidFill>
              </a:rPr>
              <a:t>                               </a:t>
            </a: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1918884" y="3981634"/>
            <a:ext cx="21226866" cy="8115115"/>
          </a:xfrm>
          <a:prstGeom prst="rect">
            <a:avLst/>
          </a:prstGeom>
          <a:solidFill>
            <a:schemeClr val="bg2">
              <a:lumMod val="95000"/>
            </a:schemeClr>
          </a:solidFill>
        </p:spPr>
        <p:txBody>
          <a:bodyPr/>
          <a:lstStyle>
            <a:lvl1pPr algn="l" defTabSz="1827213" rtl="0" eaLnBrk="0" fontAlgn="base" hangingPunct="0">
              <a:lnSpc>
                <a:spcPct val="90000"/>
              </a:lnSpc>
              <a:spcBef>
                <a:spcPts val="2000"/>
              </a:spcBef>
              <a:spcAft>
                <a:spcPct val="0"/>
              </a:spcAft>
              <a:buFont typeface="Arial" panose="020B0604020202020204" pitchFamily="34" charset="0"/>
              <a:defRPr lang="en-US" sz="6000" kern="1200" dirty="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1pPr>
            <a:lvl2pPr marL="914400" algn="l" defTabSz="1827213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defRPr lang="en-US" sz="4000" kern="1200" dirty="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2pPr>
            <a:lvl3pPr marL="1828800" algn="l" defTabSz="1827213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defRPr lang="en-US" sz="3600" kern="1200" dirty="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3pPr>
            <a:lvl4pPr marL="2743200" algn="l" defTabSz="1827213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defRPr lang="en-US" sz="3200" kern="1200" dirty="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4pPr>
            <a:lvl5pPr marL="3657600" algn="l" defTabSz="1827213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defRPr lang="en-US" sz="3200" kern="1200" dirty="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 algn="just">
              <a:buFont typeface="Wingdings" panose="05000000000000000000" pitchFamily="2" charset="2"/>
              <a:buChar char="q"/>
            </a:pPr>
            <a:r>
              <a:rPr lang="en-US" sz="3600" dirty="0">
                <a:solidFill>
                  <a:srgbClr val="2F2F2F"/>
                </a:solidFill>
              </a:rPr>
              <a:t>1975, researcher </a:t>
            </a:r>
            <a:r>
              <a:rPr lang="en-US" sz="3600" dirty="0" err="1">
                <a:solidFill>
                  <a:srgbClr val="2F2F2F"/>
                </a:solidFill>
              </a:rPr>
              <a:t>dari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Universite</a:t>
            </a:r>
            <a:r>
              <a:rPr lang="en-US" sz="3600" dirty="0">
                <a:solidFill>
                  <a:srgbClr val="2F2F2F"/>
                </a:solidFill>
              </a:rPr>
              <a:t> de Rennes </a:t>
            </a:r>
            <a:r>
              <a:rPr lang="en-US" sz="3600" dirty="0" err="1">
                <a:solidFill>
                  <a:srgbClr val="2F2F2F"/>
                </a:solidFill>
              </a:rPr>
              <a:t>menyelidiki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mengenai</a:t>
            </a:r>
            <a:r>
              <a:rPr lang="en-US" sz="3600" dirty="0">
                <a:solidFill>
                  <a:srgbClr val="2F2F2F"/>
                </a:solidFill>
              </a:rPr>
              <a:t> fluoride glasses yang </a:t>
            </a:r>
            <a:r>
              <a:rPr lang="en-US" sz="3600" dirty="0" err="1">
                <a:solidFill>
                  <a:srgbClr val="2F2F2F"/>
                </a:solidFill>
              </a:rPr>
              <a:t>memiliki</a:t>
            </a:r>
            <a:r>
              <a:rPr lang="en-US" sz="3600" dirty="0">
                <a:solidFill>
                  <a:srgbClr val="2F2F2F"/>
                </a:solidFill>
              </a:rPr>
              <a:t> loss </a:t>
            </a:r>
            <a:r>
              <a:rPr lang="en-US" sz="3600" dirty="0" err="1">
                <a:solidFill>
                  <a:srgbClr val="2F2F2F"/>
                </a:solidFill>
              </a:rPr>
              <a:t>transmisi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rendah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pada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panjang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gelombang</a:t>
            </a:r>
            <a:r>
              <a:rPr lang="en-US" sz="3600" dirty="0">
                <a:solidFill>
                  <a:srgbClr val="2F2F2F"/>
                </a:solidFill>
              </a:rPr>
              <a:t> infrared (0,2 – 8 </a:t>
            </a:r>
            <a:r>
              <a:rPr lang="el-GR" sz="3600" dirty="0">
                <a:solidFill>
                  <a:srgbClr val="2F2F2F"/>
                </a:solidFill>
              </a:rPr>
              <a:t>μ</a:t>
            </a:r>
            <a:r>
              <a:rPr lang="en-US" sz="3600" dirty="0">
                <a:solidFill>
                  <a:srgbClr val="2F2F2F"/>
                </a:solidFill>
              </a:rPr>
              <a:t>m </a:t>
            </a:r>
            <a:r>
              <a:rPr lang="en-US" sz="3600" dirty="0" err="1">
                <a:solidFill>
                  <a:srgbClr val="2F2F2F"/>
                </a:solidFill>
              </a:rPr>
              <a:t>dengan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i="1" dirty="0">
                <a:solidFill>
                  <a:srgbClr val="2F2F2F"/>
                </a:solidFill>
              </a:rPr>
              <a:t>loss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terendah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pada</a:t>
            </a:r>
            <a:r>
              <a:rPr lang="en-US" sz="3600" dirty="0">
                <a:solidFill>
                  <a:srgbClr val="2F2F2F"/>
                </a:solidFill>
              </a:rPr>
              <a:t> 2,55 </a:t>
            </a:r>
            <a:r>
              <a:rPr lang="el-GR" sz="3600" dirty="0">
                <a:solidFill>
                  <a:srgbClr val="2F2F2F"/>
                </a:solidFill>
              </a:rPr>
              <a:t>μ</a:t>
            </a:r>
            <a:r>
              <a:rPr lang="en-US" sz="3600" dirty="0">
                <a:solidFill>
                  <a:srgbClr val="2F2F2F"/>
                </a:solidFill>
              </a:rPr>
              <a:t>m)</a:t>
            </a:r>
          </a:p>
          <a:p>
            <a:pPr marL="571500" indent="-571500" algn="just">
              <a:buFont typeface="Wingdings" panose="05000000000000000000" pitchFamily="2" charset="2"/>
              <a:buChar char="q"/>
            </a:pPr>
            <a:r>
              <a:rPr lang="en-US" sz="3600" dirty="0">
                <a:solidFill>
                  <a:srgbClr val="2F2F2F"/>
                </a:solidFill>
              </a:rPr>
              <a:t>Fluoride glasses </a:t>
            </a:r>
            <a:r>
              <a:rPr lang="en-US" sz="3600" dirty="0" err="1">
                <a:solidFill>
                  <a:srgbClr val="2F2F2F"/>
                </a:solidFill>
              </a:rPr>
              <a:t>termasuk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kedalam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golongan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gelas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halida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dimana</a:t>
            </a:r>
            <a:r>
              <a:rPr lang="en-US" sz="3600" dirty="0">
                <a:solidFill>
                  <a:srgbClr val="2F2F2F"/>
                </a:solidFill>
              </a:rPr>
              <a:t> material anion </a:t>
            </a:r>
            <a:r>
              <a:rPr lang="en-US" sz="3600" dirty="0" err="1">
                <a:solidFill>
                  <a:srgbClr val="2F2F2F"/>
                </a:solidFill>
              </a:rPr>
              <a:t>nya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adalah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elemen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dari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golongan</a:t>
            </a:r>
            <a:r>
              <a:rPr lang="en-US" sz="3600" dirty="0">
                <a:solidFill>
                  <a:srgbClr val="2F2F2F"/>
                </a:solidFill>
              </a:rPr>
              <a:t> VIIA </a:t>
            </a:r>
            <a:r>
              <a:rPr lang="en-US" sz="3600" dirty="0" err="1">
                <a:solidFill>
                  <a:srgbClr val="2F2F2F"/>
                </a:solidFill>
              </a:rPr>
              <a:t>dari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tabel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periodik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unsur</a:t>
            </a:r>
            <a:r>
              <a:rPr lang="en-US" sz="3600" dirty="0">
                <a:solidFill>
                  <a:srgbClr val="2F2F2F"/>
                </a:solidFill>
              </a:rPr>
              <a:t> (F, Cl, Br, I)</a:t>
            </a:r>
          </a:p>
          <a:p>
            <a:pPr marL="571500" indent="-571500" algn="just">
              <a:buFont typeface="Wingdings" panose="05000000000000000000" pitchFamily="2" charset="2"/>
              <a:buChar char="q"/>
            </a:pPr>
            <a:r>
              <a:rPr lang="en-US" sz="3600" dirty="0">
                <a:solidFill>
                  <a:srgbClr val="2F2F2F"/>
                </a:solidFill>
              </a:rPr>
              <a:t>Material yang </a:t>
            </a:r>
            <a:r>
              <a:rPr lang="en-US" sz="3600" dirty="0" err="1">
                <a:solidFill>
                  <a:srgbClr val="2F2F2F"/>
                </a:solidFill>
              </a:rPr>
              <a:t>diteliti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itu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adalah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i="1" dirty="0">
                <a:solidFill>
                  <a:srgbClr val="2F2F2F"/>
                </a:solidFill>
              </a:rPr>
              <a:t>heavy metal fluoride glass</a:t>
            </a:r>
            <a:r>
              <a:rPr lang="en-US" sz="3600" dirty="0">
                <a:solidFill>
                  <a:srgbClr val="2F2F2F"/>
                </a:solidFill>
              </a:rPr>
              <a:t> yang </a:t>
            </a:r>
            <a:r>
              <a:rPr lang="en-US" sz="3600" dirty="0" err="1">
                <a:solidFill>
                  <a:srgbClr val="2F2F2F"/>
                </a:solidFill>
              </a:rPr>
              <a:t>menggunakan</a:t>
            </a:r>
            <a:r>
              <a:rPr lang="en-US" sz="3600" dirty="0">
                <a:solidFill>
                  <a:srgbClr val="2F2F2F"/>
                </a:solidFill>
              </a:rPr>
              <a:t> ZrF</a:t>
            </a:r>
            <a:r>
              <a:rPr lang="en-US" sz="3600" baseline="-25000" dirty="0">
                <a:solidFill>
                  <a:srgbClr val="2F2F2F"/>
                </a:solidFill>
              </a:rPr>
              <a:t>4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sebagai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komponen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utamanya</a:t>
            </a:r>
            <a:endParaRPr lang="en-US" sz="3600" dirty="0">
              <a:solidFill>
                <a:srgbClr val="2F2F2F"/>
              </a:solidFill>
            </a:endParaRPr>
          </a:p>
          <a:p>
            <a:pPr marL="571500" indent="-571500" algn="just">
              <a:buFont typeface="Wingdings" panose="05000000000000000000" pitchFamily="2" charset="2"/>
              <a:buChar char="q"/>
            </a:pPr>
            <a:r>
              <a:rPr lang="en-US" sz="3600" dirty="0" err="1">
                <a:solidFill>
                  <a:srgbClr val="2F2F2F"/>
                </a:solidFill>
              </a:rPr>
              <a:t>Selain</a:t>
            </a:r>
            <a:r>
              <a:rPr lang="en-US" sz="3600" dirty="0">
                <a:solidFill>
                  <a:srgbClr val="2F2F2F"/>
                </a:solidFill>
              </a:rPr>
              <a:t> ZrF</a:t>
            </a:r>
            <a:r>
              <a:rPr lang="en-US" sz="3600" baseline="-25000" dirty="0">
                <a:solidFill>
                  <a:srgbClr val="2F2F2F"/>
                </a:solidFill>
              </a:rPr>
              <a:t>4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ada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komponen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lainnya</a:t>
            </a:r>
            <a:r>
              <a:rPr lang="en-US" sz="3600" dirty="0">
                <a:solidFill>
                  <a:srgbClr val="2F2F2F"/>
                </a:solidFill>
              </a:rPr>
              <a:t> yang </a:t>
            </a:r>
            <a:r>
              <a:rPr lang="en-US" sz="3600" dirty="0" err="1">
                <a:solidFill>
                  <a:srgbClr val="2F2F2F"/>
                </a:solidFill>
              </a:rPr>
              <a:t>dapat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digunakan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untuk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membuat</a:t>
            </a:r>
            <a:r>
              <a:rPr lang="en-US" sz="3600" dirty="0">
                <a:solidFill>
                  <a:srgbClr val="2F2F2F"/>
                </a:solidFill>
              </a:rPr>
              <a:t> Halide Glass Fiber </a:t>
            </a:r>
            <a:r>
              <a:rPr lang="en-US" sz="3600" dirty="0" err="1">
                <a:solidFill>
                  <a:srgbClr val="2F2F2F"/>
                </a:solidFill>
              </a:rPr>
              <a:t>yaitu</a:t>
            </a:r>
            <a:r>
              <a:rPr lang="en-US" sz="3600" dirty="0">
                <a:solidFill>
                  <a:srgbClr val="2F2F2F"/>
                </a:solidFill>
              </a:rPr>
              <a:t>  BaF</a:t>
            </a:r>
            <a:r>
              <a:rPr lang="en-US" sz="3600" baseline="-25000" dirty="0">
                <a:solidFill>
                  <a:srgbClr val="2F2F2F"/>
                </a:solidFill>
              </a:rPr>
              <a:t>2</a:t>
            </a:r>
            <a:r>
              <a:rPr lang="en-US" sz="3600" dirty="0">
                <a:solidFill>
                  <a:srgbClr val="2F2F2F"/>
                </a:solidFill>
              </a:rPr>
              <a:t>, LaF</a:t>
            </a:r>
            <a:r>
              <a:rPr lang="en-US" sz="3600" baseline="-25000" dirty="0">
                <a:solidFill>
                  <a:srgbClr val="2F2F2F"/>
                </a:solidFill>
              </a:rPr>
              <a:t>3</a:t>
            </a:r>
            <a:r>
              <a:rPr lang="en-US" sz="3600" dirty="0">
                <a:solidFill>
                  <a:srgbClr val="2F2F2F"/>
                </a:solidFill>
              </a:rPr>
              <a:t>, AlF</a:t>
            </a:r>
            <a:r>
              <a:rPr lang="en-US" sz="3600" baseline="-25000" dirty="0">
                <a:solidFill>
                  <a:srgbClr val="2F2F2F"/>
                </a:solidFill>
              </a:rPr>
              <a:t>3</a:t>
            </a:r>
            <a:r>
              <a:rPr lang="en-US" sz="3600" dirty="0">
                <a:solidFill>
                  <a:srgbClr val="2F2F2F"/>
                </a:solidFill>
              </a:rPr>
              <a:t>, </a:t>
            </a:r>
            <a:r>
              <a:rPr lang="en-US" sz="3600" dirty="0" err="1">
                <a:solidFill>
                  <a:srgbClr val="2F2F2F"/>
                </a:solidFill>
              </a:rPr>
              <a:t>NaF</a:t>
            </a:r>
            <a:r>
              <a:rPr lang="en-US" sz="3600" dirty="0">
                <a:solidFill>
                  <a:srgbClr val="2F2F2F"/>
                </a:solidFill>
              </a:rPr>
              <a:t> yang </a:t>
            </a:r>
            <a:r>
              <a:rPr lang="en-US" sz="3600" dirty="0" err="1">
                <a:solidFill>
                  <a:srgbClr val="2F2F2F"/>
                </a:solidFill>
              </a:rPr>
              <a:t>semua</a:t>
            </a:r>
            <a:r>
              <a:rPr lang="en-US" sz="3600" dirty="0">
                <a:solidFill>
                  <a:srgbClr val="2F2F2F"/>
                </a:solidFill>
              </a:rPr>
              <a:t> material </a:t>
            </a:r>
            <a:r>
              <a:rPr lang="en-US" sz="3600" dirty="0" err="1">
                <a:solidFill>
                  <a:srgbClr val="2F2F2F"/>
                </a:solidFill>
              </a:rPr>
              <a:t>itu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diistilahkan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dengan</a:t>
            </a:r>
            <a:r>
              <a:rPr lang="en-US" sz="3600" dirty="0">
                <a:solidFill>
                  <a:srgbClr val="2F2F2F"/>
                </a:solidFill>
              </a:rPr>
              <a:t> ZBLAN (ZrF</a:t>
            </a:r>
            <a:r>
              <a:rPr lang="en-US" sz="3600" baseline="-25000" dirty="0">
                <a:solidFill>
                  <a:srgbClr val="2F2F2F"/>
                </a:solidFill>
              </a:rPr>
              <a:t>4</a:t>
            </a:r>
            <a:r>
              <a:rPr lang="en-US" sz="3600" dirty="0">
                <a:solidFill>
                  <a:srgbClr val="2F2F2F"/>
                </a:solidFill>
              </a:rPr>
              <a:t>, BaF</a:t>
            </a:r>
            <a:r>
              <a:rPr lang="en-US" sz="3600" baseline="-25000" dirty="0">
                <a:solidFill>
                  <a:srgbClr val="2F2F2F"/>
                </a:solidFill>
              </a:rPr>
              <a:t>2</a:t>
            </a:r>
            <a:r>
              <a:rPr lang="en-US" sz="3600" dirty="0">
                <a:solidFill>
                  <a:srgbClr val="2F2F2F"/>
                </a:solidFill>
              </a:rPr>
              <a:t>, LaF</a:t>
            </a:r>
            <a:r>
              <a:rPr lang="en-US" sz="3600" baseline="-25000" dirty="0">
                <a:solidFill>
                  <a:srgbClr val="2F2F2F"/>
                </a:solidFill>
              </a:rPr>
              <a:t>3</a:t>
            </a:r>
            <a:r>
              <a:rPr lang="en-US" sz="3600" dirty="0">
                <a:solidFill>
                  <a:srgbClr val="2F2F2F"/>
                </a:solidFill>
              </a:rPr>
              <a:t>, AlF</a:t>
            </a:r>
            <a:r>
              <a:rPr lang="en-US" sz="3600" baseline="-25000" dirty="0">
                <a:solidFill>
                  <a:srgbClr val="2F2F2F"/>
                </a:solidFill>
              </a:rPr>
              <a:t>3</a:t>
            </a:r>
            <a:r>
              <a:rPr lang="en-US" sz="3600" dirty="0">
                <a:solidFill>
                  <a:srgbClr val="2F2F2F"/>
                </a:solidFill>
              </a:rPr>
              <a:t>, </a:t>
            </a:r>
            <a:r>
              <a:rPr lang="en-US" sz="3600" dirty="0" err="1">
                <a:solidFill>
                  <a:srgbClr val="2F2F2F"/>
                </a:solidFill>
              </a:rPr>
              <a:t>NaF</a:t>
            </a:r>
            <a:r>
              <a:rPr lang="en-US" sz="3600" dirty="0">
                <a:solidFill>
                  <a:srgbClr val="2F2F2F"/>
                </a:solidFill>
              </a:rPr>
              <a:t>)</a:t>
            </a:r>
          </a:p>
          <a:p>
            <a:pPr marL="571500" indent="-571500" algn="just">
              <a:buFont typeface="Wingdings" panose="05000000000000000000" pitchFamily="2" charset="2"/>
              <a:buChar char="q"/>
            </a:pPr>
            <a:r>
              <a:rPr lang="en-US" sz="3600" dirty="0">
                <a:solidFill>
                  <a:srgbClr val="2F2F2F"/>
                </a:solidFill>
              </a:rPr>
              <a:t>Material ZBLAN </a:t>
            </a:r>
            <a:r>
              <a:rPr lang="en-US" sz="3600" dirty="0" err="1">
                <a:solidFill>
                  <a:srgbClr val="2F2F2F"/>
                </a:solidFill>
              </a:rPr>
              <a:t>tersebut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membentuk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bagian</a:t>
            </a:r>
            <a:r>
              <a:rPr lang="en-US" sz="3600" dirty="0">
                <a:solidFill>
                  <a:srgbClr val="2F2F2F"/>
                </a:solidFill>
              </a:rPr>
              <a:t> core </a:t>
            </a:r>
            <a:r>
              <a:rPr lang="en-US" sz="3600" dirty="0" err="1">
                <a:solidFill>
                  <a:srgbClr val="2F2F2F"/>
                </a:solidFill>
              </a:rPr>
              <a:t>dari</a:t>
            </a:r>
            <a:r>
              <a:rPr lang="en-US" sz="3600" dirty="0">
                <a:solidFill>
                  <a:srgbClr val="2F2F2F"/>
                </a:solidFill>
              </a:rPr>
              <a:t> fiber, </a:t>
            </a:r>
            <a:r>
              <a:rPr lang="en-US" sz="3600" dirty="0" err="1">
                <a:solidFill>
                  <a:srgbClr val="2F2F2F"/>
                </a:solidFill>
              </a:rPr>
              <a:t>sedangkan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untuk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mendapatkan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indek</a:t>
            </a:r>
            <a:r>
              <a:rPr lang="en-US" sz="3600" dirty="0">
                <a:solidFill>
                  <a:srgbClr val="2F2F2F"/>
                </a:solidFill>
              </a:rPr>
              <a:t> bias yang </a:t>
            </a:r>
            <a:r>
              <a:rPr lang="en-US" sz="3600" dirty="0" err="1">
                <a:solidFill>
                  <a:srgbClr val="2F2F2F"/>
                </a:solidFill>
              </a:rPr>
              <a:t>lebih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rendah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salah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satu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bagian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dari</a:t>
            </a:r>
            <a:r>
              <a:rPr lang="en-US" sz="3600" dirty="0">
                <a:solidFill>
                  <a:srgbClr val="2F2F2F"/>
                </a:solidFill>
              </a:rPr>
              <a:t> ZrF</a:t>
            </a:r>
            <a:r>
              <a:rPr lang="en-US" sz="3600" baseline="-25000" dirty="0">
                <a:solidFill>
                  <a:srgbClr val="2F2F2F"/>
                </a:solidFill>
              </a:rPr>
              <a:t>4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diganti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dengan</a:t>
            </a:r>
            <a:r>
              <a:rPr lang="en-US" sz="3600" dirty="0">
                <a:solidFill>
                  <a:srgbClr val="2F2F2F"/>
                </a:solidFill>
              </a:rPr>
              <a:t> HaF</a:t>
            </a:r>
            <a:r>
              <a:rPr lang="en-US" sz="3600" baseline="-25000" dirty="0">
                <a:solidFill>
                  <a:srgbClr val="2F2F2F"/>
                </a:solidFill>
              </a:rPr>
              <a:t>4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sehingga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menjadi</a:t>
            </a:r>
            <a:r>
              <a:rPr lang="en-US" sz="3600" dirty="0">
                <a:solidFill>
                  <a:srgbClr val="2F2F2F"/>
                </a:solidFill>
              </a:rPr>
              <a:t> ZHBLAN yang </a:t>
            </a:r>
            <a:r>
              <a:rPr lang="en-US" sz="3600" dirty="0" err="1">
                <a:solidFill>
                  <a:srgbClr val="2F2F2F"/>
                </a:solidFill>
              </a:rPr>
              <a:t>digunakan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sebagai</a:t>
            </a:r>
            <a:r>
              <a:rPr lang="en-US" sz="3600" dirty="0">
                <a:solidFill>
                  <a:srgbClr val="2F2F2F"/>
                </a:solidFill>
              </a:rPr>
              <a:t> cladding (</a:t>
            </a:r>
            <a:r>
              <a:rPr lang="en-US" sz="3600" dirty="0" err="1">
                <a:solidFill>
                  <a:srgbClr val="2F2F2F"/>
                </a:solidFill>
              </a:rPr>
              <a:t>kulit</a:t>
            </a:r>
            <a:r>
              <a:rPr lang="en-US" sz="3600" dirty="0">
                <a:solidFill>
                  <a:srgbClr val="2F2F2F"/>
                </a:solidFill>
              </a:rPr>
              <a:t>)</a:t>
            </a:r>
          </a:p>
        </p:txBody>
      </p:sp>
      <p:sp>
        <p:nvSpPr>
          <p:cNvPr id="7" name="Rectangle 6"/>
          <p:cNvSpPr/>
          <p:nvPr/>
        </p:nvSpPr>
        <p:spPr>
          <a:xfrm>
            <a:off x="1918884" y="2765893"/>
            <a:ext cx="5777316" cy="901593"/>
          </a:xfrm>
          <a:prstGeom prst="rect">
            <a:avLst/>
          </a:prstGeom>
          <a:solidFill>
            <a:srgbClr val="FBB62B"/>
          </a:solidFill>
        </p:spPr>
        <p:txBody>
          <a:bodyPr wrap="square">
            <a:spAutoFit/>
          </a:bodyPr>
          <a:lstStyle/>
          <a:p>
            <a:pPr marL="742950" indent="-742950">
              <a:lnSpc>
                <a:spcPct val="150000"/>
              </a:lnSpc>
              <a:buFont typeface="+mj-lt"/>
              <a:buAutoNum type="alphaLcParenR" startAt="2"/>
            </a:pPr>
            <a:r>
              <a:rPr lang="en-US" sz="4000" b="1" i="1" dirty="0">
                <a:solidFill>
                  <a:srgbClr val="2F2F2F"/>
                </a:solidFill>
              </a:rPr>
              <a:t>Halide Glass Fibers</a:t>
            </a:r>
          </a:p>
        </p:txBody>
      </p:sp>
    </p:spTree>
    <p:extLst>
      <p:ext uri="{BB962C8B-B14F-4D97-AF65-F5344CB8AC3E}">
        <p14:creationId xmlns:p14="http://schemas.microsoft.com/office/powerpoint/2010/main" val="13563240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F79DE766-0992-4A05-B7B0-D05E1CE8FB69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522899" y="968991"/>
            <a:ext cx="18350547" cy="101566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6000" b="1" dirty="0">
                <a:solidFill>
                  <a:srgbClr val="19232E"/>
                </a:solidFill>
              </a:rPr>
              <a:t>A. MATERIAL SERAT OPTIK</a:t>
            </a:r>
            <a:endParaRPr lang="en-US" sz="6000" b="1" dirty="0">
              <a:solidFill>
                <a:srgbClr val="19232E"/>
              </a:solidFill>
              <a:latin typeface="Lato Heading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 bwMode="auto">
          <a:xfrm>
            <a:off x="7126436" y="12979259"/>
            <a:ext cx="13419138" cy="958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17490" tIns="108745" rIns="217490" bIns="108745">
            <a:spAutoFit/>
          </a:bodyPr>
          <a:lstStyle>
            <a:lvl1pPr defTabSz="1087438">
              <a:defRPr sz="3600">
                <a:solidFill>
                  <a:schemeClr val="tx1"/>
                </a:solidFill>
                <a:latin typeface="Lato Light"/>
              </a:defRPr>
            </a:lvl1pPr>
            <a:lvl2pPr marL="1087438" defTabSz="1087438">
              <a:defRPr sz="3600">
                <a:solidFill>
                  <a:schemeClr val="tx1"/>
                </a:solidFill>
                <a:latin typeface="Lato Light"/>
              </a:defRPr>
            </a:lvl2pPr>
            <a:lvl3pPr marL="2174875" defTabSz="1087438">
              <a:defRPr sz="3600">
                <a:solidFill>
                  <a:schemeClr val="tx1"/>
                </a:solidFill>
                <a:latin typeface="Lato Light"/>
              </a:defRPr>
            </a:lvl3pPr>
            <a:lvl4pPr marL="3262313" defTabSz="1087438">
              <a:defRPr sz="3600">
                <a:solidFill>
                  <a:schemeClr val="tx1"/>
                </a:solidFill>
                <a:latin typeface="Lato Light"/>
              </a:defRPr>
            </a:lvl4pPr>
            <a:lvl5pPr marL="4349750" defTabSz="1087438">
              <a:defRPr sz="3600">
                <a:solidFill>
                  <a:schemeClr val="tx1"/>
                </a:solidFill>
                <a:latin typeface="Lato Light"/>
              </a:defRPr>
            </a:lvl5pPr>
            <a:lvl6pPr marL="48069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52641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57213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61785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lvl="0" algn="r"/>
            <a:r>
              <a:rPr lang="en-US" altLang="id-ID" sz="2000" dirty="0" err="1">
                <a:solidFill>
                  <a:schemeClr val="tx2"/>
                </a:solidFill>
                <a:ea typeface="Lato Light"/>
                <a:cs typeface="Lato Light"/>
              </a:rPr>
              <a:t>Sumber</a:t>
            </a:r>
            <a:r>
              <a:rPr lang="en-US" altLang="id-ID" sz="2000" dirty="0">
                <a:solidFill>
                  <a:schemeClr val="tx2"/>
                </a:solidFill>
                <a:ea typeface="Lato Light"/>
                <a:cs typeface="Lato Light"/>
              </a:rPr>
              <a:t> </a:t>
            </a:r>
            <a:r>
              <a:rPr lang="en-US" altLang="id-ID" sz="2000" dirty="0" err="1" smtClean="0">
                <a:solidFill>
                  <a:schemeClr val="tx2"/>
                </a:solidFill>
                <a:ea typeface="Lato Light"/>
                <a:cs typeface="Lato Light"/>
              </a:rPr>
              <a:t>Referensi</a:t>
            </a:r>
            <a:r>
              <a:rPr lang="en-US" altLang="id-ID" sz="2000" dirty="0" smtClean="0">
                <a:solidFill>
                  <a:schemeClr val="tx2"/>
                </a:solidFill>
                <a:ea typeface="Lato Light"/>
                <a:cs typeface="Lato Light"/>
              </a:rPr>
              <a:t> :</a:t>
            </a:r>
            <a:r>
              <a:rPr lang="en-US" altLang="id-ID" sz="2000" dirty="0"/>
              <a:t> </a:t>
            </a:r>
            <a:r>
              <a:rPr lang="en-US" sz="2000" dirty="0" smtClean="0">
                <a:solidFill>
                  <a:srgbClr val="FF0000"/>
                </a:solidFill>
              </a:rPr>
              <a:t>Gerd,Keiser</a:t>
            </a:r>
            <a:r>
              <a:rPr lang="en-US" sz="2000" dirty="0">
                <a:solidFill>
                  <a:srgbClr val="FF0000"/>
                </a:solidFill>
              </a:rPr>
              <a:t>.,2010, </a:t>
            </a:r>
            <a:r>
              <a:rPr lang="en-US" sz="2000" i="1" dirty="0">
                <a:solidFill>
                  <a:srgbClr val="FF0000"/>
                </a:solidFill>
              </a:rPr>
              <a:t>Optical </a:t>
            </a:r>
            <a:r>
              <a:rPr lang="en-US" sz="2000" i="1" dirty="0" err="1">
                <a:solidFill>
                  <a:srgbClr val="FF0000"/>
                </a:solidFill>
              </a:rPr>
              <a:t>Serat</a:t>
            </a:r>
            <a:r>
              <a:rPr lang="en-US" sz="2000" i="1" dirty="0">
                <a:solidFill>
                  <a:srgbClr val="FF0000"/>
                </a:solidFill>
              </a:rPr>
              <a:t> Communications</a:t>
            </a:r>
            <a:r>
              <a:rPr lang="en-US" sz="2000" dirty="0">
                <a:solidFill>
                  <a:srgbClr val="FF0000"/>
                </a:solidFill>
              </a:rPr>
              <a:t>, 4</a:t>
            </a:r>
            <a:r>
              <a:rPr lang="en-US" sz="2000" baseline="30000" dirty="0">
                <a:solidFill>
                  <a:srgbClr val="FF0000"/>
                </a:solidFill>
              </a:rPr>
              <a:t>th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edition,McGraw</a:t>
            </a:r>
            <a:r>
              <a:rPr lang="en-US" sz="2000" dirty="0">
                <a:solidFill>
                  <a:srgbClr val="FF0000"/>
                </a:solidFill>
              </a:rPr>
              <a:t> Hill, International Edition</a:t>
            </a:r>
          </a:p>
          <a:p>
            <a:pPr algn="r"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GB" sz="2000" dirty="0" smtClean="0">
                <a:solidFill>
                  <a:srgbClr val="FF0000"/>
                </a:solidFill>
              </a:rPr>
              <a:t>                               </a:t>
            </a: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1918884" y="3981634"/>
            <a:ext cx="20954562" cy="8115115"/>
          </a:xfrm>
          <a:prstGeom prst="rect">
            <a:avLst/>
          </a:prstGeom>
          <a:solidFill>
            <a:schemeClr val="bg2">
              <a:lumMod val="95000"/>
            </a:schemeClr>
          </a:solidFill>
        </p:spPr>
        <p:txBody>
          <a:bodyPr/>
          <a:lstStyle>
            <a:lvl1pPr algn="l" defTabSz="1827213" rtl="0" eaLnBrk="0" fontAlgn="base" hangingPunct="0">
              <a:lnSpc>
                <a:spcPct val="90000"/>
              </a:lnSpc>
              <a:spcBef>
                <a:spcPts val="2000"/>
              </a:spcBef>
              <a:spcAft>
                <a:spcPct val="0"/>
              </a:spcAft>
              <a:buFont typeface="Arial" panose="020B0604020202020204" pitchFamily="34" charset="0"/>
              <a:defRPr lang="en-US" sz="6000" kern="1200" dirty="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1pPr>
            <a:lvl2pPr marL="914400" algn="l" defTabSz="1827213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defRPr lang="en-US" sz="4000" kern="1200" dirty="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2pPr>
            <a:lvl3pPr marL="1828800" algn="l" defTabSz="1827213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defRPr lang="en-US" sz="3600" kern="1200" dirty="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3pPr>
            <a:lvl4pPr marL="2743200" algn="l" defTabSz="1827213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defRPr lang="en-US" sz="3200" kern="1200" dirty="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4pPr>
            <a:lvl5pPr marL="3657600" algn="l" defTabSz="1827213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defRPr lang="en-US" sz="3200" kern="1200" dirty="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 algn="just">
              <a:buFont typeface="Wingdings" panose="05000000000000000000" pitchFamily="2" charset="2"/>
              <a:buChar char="q"/>
            </a:pPr>
            <a:r>
              <a:rPr lang="en-US" sz="3600" dirty="0" err="1">
                <a:solidFill>
                  <a:srgbClr val="2F2F2F"/>
                </a:solidFill>
              </a:rPr>
              <a:t>Keuntungan</a:t>
            </a:r>
            <a:r>
              <a:rPr lang="en-US" sz="3600" dirty="0">
                <a:solidFill>
                  <a:srgbClr val="2F2F2F"/>
                </a:solidFill>
              </a:rPr>
              <a:t>, </a:t>
            </a:r>
            <a:r>
              <a:rPr lang="en-US" sz="3600" dirty="0" err="1">
                <a:solidFill>
                  <a:srgbClr val="2F2F2F"/>
                </a:solidFill>
              </a:rPr>
              <a:t>memiliki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redaman</a:t>
            </a:r>
            <a:r>
              <a:rPr lang="en-US" sz="3600" dirty="0">
                <a:solidFill>
                  <a:srgbClr val="2F2F2F"/>
                </a:solidFill>
              </a:rPr>
              <a:t> yang </a:t>
            </a:r>
            <a:r>
              <a:rPr lang="en-US" sz="3600" dirty="0" err="1">
                <a:solidFill>
                  <a:srgbClr val="2F2F2F"/>
                </a:solidFill>
              </a:rPr>
              <a:t>rendah</a:t>
            </a:r>
            <a:r>
              <a:rPr lang="en-US" sz="3600" dirty="0">
                <a:solidFill>
                  <a:srgbClr val="2F2F2F"/>
                </a:solidFill>
              </a:rPr>
              <a:t> 0,01 – 0,001 dB/km</a:t>
            </a:r>
          </a:p>
          <a:p>
            <a:pPr marL="571500" indent="-571500" algn="just">
              <a:buFont typeface="Wingdings" panose="05000000000000000000" pitchFamily="2" charset="2"/>
              <a:buChar char="q"/>
            </a:pPr>
            <a:r>
              <a:rPr lang="en-US" sz="3600" b="1" dirty="0" err="1">
                <a:solidFill>
                  <a:srgbClr val="2F2F2F"/>
                </a:solidFill>
              </a:rPr>
              <a:t>Kerugian</a:t>
            </a:r>
            <a:r>
              <a:rPr lang="en-US" sz="3600" dirty="0">
                <a:solidFill>
                  <a:srgbClr val="2F2F2F"/>
                </a:solidFill>
              </a:rPr>
              <a:t>, </a:t>
            </a:r>
            <a:r>
              <a:rPr lang="en-US" sz="3600" dirty="0" err="1">
                <a:solidFill>
                  <a:srgbClr val="2F2F2F"/>
                </a:solidFill>
              </a:rPr>
              <a:t>dalam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fabrikasi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sulit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untuk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dibuat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panjang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karena</a:t>
            </a:r>
            <a:r>
              <a:rPr lang="en-US" sz="3600" dirty="0">
                <a:solidFill>
                  <a:srgbClr val="2F2F2F"/>
                </a:solidFill>
              </a:rPr>
              <a:t>:</a:t>
            </a:r>
          </a:p>
          <a:p>
            <a:pPr marL="1030287" lvl="1" indent="-571500" algn="just">
              <a:buFont typeface="Wingdings" panose="05000000000000000000" pitchFamily="2" charset="2"/>
              <a:buChar char="v"/>
            </a:pPr>
            <a:r>
              <a:rPr lang="en-US" sz="3600" dirty="0">
                <a:solidFill>
                  <a:srgbClr val="2F2F2F"/>
                </a:solidFill>
              </a:rPr>
              <a:t>Material </a:t>
            </a:r>
            <a:r>
              <a:rPr lang="en-US" sz="3600" dirty="0" err="1">
                <a:solidFill>
                  <a:srgbClr val="2F2F2F"/>
                </a:solidFill>
              </a:rPr>
              <a:t>harus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sangat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murni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untuk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bisa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mendapatkan</a:t>
            </a:r>
            <a:r>
              <a:rPr lang="en-US" sz="3600" dirty="0">
                <a:solidFill>
                  <a:srgbClr val="2F2F2F"/>
                </a:solidFill>
              </a:rPr>
              <a:t> low loss level</a:t>
            </a:r>
          </a:p>
          <a:p>
            <a:pPr marL="1030287" lvl="1" indent="-571500" algn="just">
              <a:buFont typeface="Wingdings" panose="05000000000000000000" pitchFamily="2" charset="2"/>
              <a:buChar char="v"/>
            </a:pPr>
            <a:r>
              <a:rPr lang="en-US" sz="3600" dirty="0">
                <a:solidFill>
                  <a:srgbClr val="2F2F2F"/>
                </a:solidFill>
              </a:rPr>
              <a:t>Fluoride glass </a:t>
            </a:r>
            <a:r>
              <a:rPr lang="en-US" sz="3600" dirty="0" err="1">
                <a:solidFill>
                  <a:srgbClr val="2F2F2F"/>
                </a:solidFill>
              </a:rPr>
              <a:t>sangat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mudah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mengalami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i="1" dirty="0">
                <a:solidFill>
                  <a:srgbClr val="2F2F2F"/>
                </a:solidFill>
              </a:rPr>
              <a:t>devitrification</a:t>
            </a:r>
            <a:r>
              <a:rPr lang="en-US" sz="3600" dirty="0">
                <a:solidFill>
                  <a:srgbClr val="2F2F2F"/>
                </a:solidFill>
              </a:rPr>
              <a:t> yang </a:t>
            </a:r>
            <a:r>
              <a:rPr lang="en-US" sz="3600" dirty="0" err="1">
                <a:solidFill>
                  <a:srgbClr val="2F2F2F"/>
                </a:solidFill>
              </a:rPr>
              <a:t>bisa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menyebabkan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efek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i="1" dirty="0">
                <a:solidFill>
                  <a:srgbClr val="2F2F2F"/>
                </a:solidFill>
              </a:rPr>
              <a:t>scattering </a:t>
            </a:r>
            <a:r>
              <a:rPr lang="en-US" sz="3600" i="1" dirty="0" smtClean="0">
                <a:solidFill>
                  <a:srgbClr val="2F2F2F"/>
                </a:solidFill>
              </a:rPr>
              <a:t>losses</a:t>
            </a:r>
          </a:p>
          <a:p>
            <a:pPr marL="458787" lvl="1" indent="0" algn="just"/>
            <a:r>
              <a:rPr lang="en-US" sz="3600" b="1" i="1" dirty="0">
                <a:solidFill>
                  <a:srgbClr val="2F2F2F"/>
                </a:solidFill>
              </a:rPr>
              <a:t>	</a:t>
            </a:r>
            <a:r>
              <a:rPr lang="en-US" sz="3600" b="1" i="1" dirty="0" smtClean="0">
                <a:solidFill>
                  <a:srgbClr val="2F2F2F"/>
                </a:solidFill>
              </a:rPr>
              <a:t>			    </a:t>
            </a:r>
            <a:r>
              <a:rPr lang="en-US" sz="3600" b="1" dirty="0" err="1" smtClean="0">
                <a:solidFill>
                  <a:srgbClr val="2F2F2F"/>
                </a:solidFill>
              </a:rPr>
              <a:t>Unsur</a:t>
            </a:r>
            <a:r>
              <a:rPr lang="en-US" sz="3600" b="1" dirty="0" smtClean="0">
                <a:solidFill>
                  <a:srgbClr val="2F2F2F"/>
                </a:solidFill>
              </a:rPr>
              <a:t> </a:t>
            </a:r>
            <a:r>
              <a:rPr lang="en-US" sz="3600" b="1" dirty="0" err="1">
                <a:solidFill>
                  <a:srgbClr val="2F2F2F"/>
                </a:solidFill>
              </a:rPr>
              <a:t>pokok</a:t>
            </a:r>
            <a:r>
              <a:rPr lang="en-US" sz="3600" b="1" dirty="0">
                <a:solidFill>
                  <a:srgbClr val="2F2F2F"/>
                </a:solidFill>
              </a:rPr>
              <a:t> ZBLAN</a:t>
            </a:r>
          </a:p>
          <a:p>
            <a:pPr marL="571500" indent="-571500" algn="just">
              <a:buFont typeface="Wingdings" panose="05000000000000000000" pitchFamily="2" charset="2"/>
              <a:buChar char="q"/>
            </a:pPr>
            <a:endParaRPr lang="en-US" sz="3600" dirty="0">
              <a:solidFill>
                <a:srgbClr val="2F2F2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918884" y="2765893"/>
            <a:ext cx="5777316" cy="901593"/>
          </a:xfrm>
          <a:prstGeom prst="rect">
            <a:avLst/>
          </a:prstGeom>
          <a:solidFill>
            <a:srgbClr val="FBB62B"/>
          </a:solidFill>
        </p:spPr>
        <p:txBody>
          <a:bodyPr wrap="square">
            <a:spAutoFit/>
          </a:bodyPr>
          <a:lstStyle/>
          <a:p>
            <a:pPr marL="742950" indent="-742950">
              <a:lnSpc>
                <a:spcPct val="150000"/>
              </a:lnSpc>
              <a:buFont typeface="+mj-lt"/>
              <a:buAutoNum type="alphaLcParenR" startAt="2"/>
            </a:pPr>
            <a:r>
              <a:rPr lang="en-US" sz="4000" b="1" i="1" dirty="0">
                <a:solidFill>
                  <a:srgbClr val="2F2F2F"/>
                </a:solidFill>
              </a:rPr>
              <a:t>Halide Glass Fibers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9264" y="7664824"/>
            <a:ext cx="7856536" cy="4687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31022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F79DE766-0992-4A05-B7B0-D05E1CE8FB69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522899" y="968991"/>
            <a:ext cx="18350547" cy="101566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6000" b="1" dirty="0">
                <a:solidFill>
                  <a:srgbClr val="19232E"/>
                </a:solidFill>
              </a:rPr>
              <a:t>A. MATERIAL SERAT OPTIK</a:t>
            </a:r>
            <a:endParaRPr lang="en-US" sz="6000" b="1" dirty="0">
              <a:solidFill>
                <a:srgbClr val="19232E"/>
              </a:solidFill>
              <a:latin typeface="Lato Heading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 bwMode="auto">
          <a:xfrm>
            <a:off x="7126436" y="12979259"/>
            <a:ext cx="13419138" cy="958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17490" tIns="108745" rIns="217490" bIns="108745">
            <a:spAutoFit/>
          </a:bodyPr>
          <a:lstStyle>
            <a:lvl1pPr defTabSz="1087438">
              <a:defRPr sz="3600">
                <a:solidFill>
                  <a:schemeClr val="tx1"/>
                </a:solidFill>
                <a:latin typeface="Lato Light"/>
              </a:defRPr>
            </a:lvl1pPr>
            <a:lvl2pPr marL="1087438" defTabSz="1087438">
              <a:defRPr sz="3600">
                <a:solidFill>
                  <a:schemeClr val="tx1"/>
                </a:solidFill>
                <a:latin typeface="Lato Light"/>
              </a:defRPr>
            </a:lvl2pPr>
            <a:lvl3pPr marL="2174875" defTabSz="1087438">
              <a:defRPr sz="3600">
                <a:solidFill>
                  <a:schemeClr val="tx1"/>
                </a:solidFill>
                <a:latin typeface="Lato Light"/>
              </a:defRPr>
            </a:lvl3pPr>
            <a:lvl4pPr marL="3262313" defTabSz="1087438">
              <a:defRPr sz="3600">
                <a:solidFill>
                  <a:schemeClr val="tx1"/>
                </a:solidFill>
                <a:latin typeface="Lato Light"/>
              </a:defRPr>
            </a:lvl4pPr>
            <a:lvl5pPr marL="4349750" defTabSz="1087438">
              <a:defRPr sz="3600">
                <a:solidFill>
                  <a:schemeClr val="tx1"/>
                </a:solidFill>
                <a:latin typeface="Lato Light"/>
              </a:defRPr>
            </a:lvl5pPr>
            <a:lvl6pPr marL="48069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52641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57213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61785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lvl="0" algn="r"/>
            <a:r>
              <a:rPr lang="en-US" altLang="id-ID" sz="2000" dirty="0" err="1">
                <a:solidFill>
                  <a:schemeClr val="tx2"/>
                </a:solidFill>
                <a:ea typeface="Lato Light"/>
                <a:cs typeface="Lato Light"/>
              </a:rPr>
              <a:t>Sumber</a:t>
            </a:r>
            <a:r>
              <a:rPr lang="en-US" altLang="id-ID" sz="2000" dirty="0">
                <a:solidFill>
                  <a:schemeClr val="tx2"/>
                </a:solidFill>
                <a:ea typeface="Lato Light"/>
                <a:cs typeface="Lato Light"/>
              </a:rPr>
              <a:t> </a:t>
            </a:r>
            <a:r>
              <a:rPr lang="en-US" altLang="id-ID" sz="2000" dirty="0" err="1" smtClean="0">
                <a:solidFill>
                  <a:schemeClr val="tx2"/>
                </a:solidFill>
                <a:ea typeface="Lato Light"/>
                <a:cs typeface="Lato Light"/>
              </a:rPr>
              <a:t>Referensi</a:t>
            </a:r>
            <a:r>
              <a:rPr lang="en-US" altLang="id-ID" sz="2000" dirty="0" smtClean="0">
                <a:solidFill>
                  <a:schemeClr val="tx2"/>
                </a:solidFill>
                <a:ea typeface="Lato Light"/>
                <a:cs typeface="Lato Light"/>
              </a:rPr>
              <a:t> :</a:t>
            </a:r>
            <a:r>
              <a:rPr lang="en-US" altLang="id-ID" sz="2000" dirty="0"/>
              <a:t> </a:t>
            </a:r>
            <a:r>
              <a:rPr lang="en-US" sz="2000" dirty="0" smtClean="0">
                <a:solidFill>
                  <a:srgbClr val="FF0000"/>
                </a:solidFill>
              </a:rPr>
              <a:t>Gerd,Keiser</a:t>
            </a:r>
            <a:r>
              <a:rPr lang="en-US" sz="2000" dirty="0">
                <a:solidFill>
                  <a:srgbClr val="FF0000"/>
                </a:solidFill>
              </a:rPr>
              <a:t>.,2010, </a:t>
            </a:r>
            <a:r>
              <a:rPr lang="en-US" sz="2000" i="1" dirty="0">
                <a:solidFill>
                  <a:srgbClr val="FF0000"/>
                </a:solidFill>
              </a:rPr>
              <a:t>Optical </a:t>
            </a:r>
            <a:r>
              <a:rPr lang="en-US" sz="2000" i="1" dirty="0" err="1">
                <a:solidFill>
                  <a:srgbClr val="FF0000"/>
                </a:solidFill>
              </a:rPr>
              <a:t>Serat</a:t>
            </a:r>
            <a:r>
              <a:rPr lang="en-US" sz="2000" i="1" dirty="0">
                <a:solidFill>
                  <a:srgbClr val="FF0000"/>
                </a:solidFill>
              </a:rPr>
              <a:t> Communications</a:t>
            </a:r>
            <a:r>
              <a:rPr lang="en-US" sz="2000" dirty="0">
                <a:solidFill>
                  <a:srgbClr val="FF0000"/>
                </a:solidFill>
              </a:rPr>
              <a:t>, 4</a:t>
            </a:r>
            <a:r>
              <a:rPr lang="en-US" sz="2000" baseline="30000" dirty="0">
                <a:solidFill>
                  <a:srgbClr val="FF0000"/>
                </a:solidFill>
              </a:rPr>
              <a:t>th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edition,McGraw</a:t>
            </a:r>
            <a:r>
              <a:rPr lang="en-US" sz="2000" dirty="0">
                <a:solidFill>
                  <a:srgbClr val="FF0000"/>
                </a:solidFill>
              </a:rPr>
              <a:t> Hill, International Edition</a:t>
            </a:r>
          </a:p>
          <a:p>
            <a:pPr algn="r"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GB" sz="2000" dirty="0" smtClean="0">
                <a:solidFill>
                  <a:srgbClr val="FF0000"/>
                </a:solidFill>
              </a:rPr>
              <a:t>                               </a:t>
            </a: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1918884" y="3981634"/>
            <a:ext cx="20954562" cy="5676715"/>
          </a:xfrm>
          <a:prstGeom prst="rect">
            <a:avLst/>
          </a:prstGeom>
          <a:solidFill>
            <a:schemeClr val="bg2">
              <a:lumMod val="95000"/>
            </a:schemeClr>
          </a:solidFill>
        </p:spPr>
        <p:txBody>
          <a:bodyPr/>
          <a:lstStyle>
            <a:lvl1pPr algn="l" defTabSz="1827213" rtl="0" eaLnBrk="0" fontAlgn="base" hangingPunct="0">
              <a:lnSpc>
                <a:spcPct val="90000"/>
              </a:lnSpc>
              <a:spcBef>
                <a:spcPts val="2000"/>
              </a:spcBef>
              <a:spcAft>
                <a:spcPct val="0"/>
              </a:spcAft>
              <a:buFont typeface="Arial" panose="020B0604020202020204" pitchFamily="34" charset="0"/>
              <a:defRPr lang="en-US" sz="6000" kern="1200" dirty="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1pPr>
            <a:lvl2pPr marL="914400" algn="l" defTabSz="1827213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defRPr lang="en-US" sz="4000" kern="1200" dirty="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2pPr>
            <a:lvl3pPr marL="1828800" algn="l" defTabSz="1827213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defRPr lang="en-US" sz="3600" kern="1200" dirty="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3pPr>
            <a:lvl4pPr marL="2743200" algn="l" defTabSz="1827213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defRPr lang="en-US" sz="3200" kern="1200" dirty="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4pPr>
            <a:lvl5pPr marL="3657600" algn="l" defTabSz="1827213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defRPr lang="en-US" sz="3200" kern="1200" dirty="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3600" dirty="0" err="1">
                <a:solidFill>
                  <a:srgbClr val="2F2F2F"/>
                </a:solidFill>
              </a:rPr>
              <a:t>Penambahan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elemen</a:t>
            </a:r>
            <a:r>
              <a:rPr lang="en-US" sz="3600" dirty="0">
                <a:solidFill>
                  <a:srgbClr val="2F2F2F"/>
                </a:solidFill>
              </a:rPr>
              <a:t> yang </a:t>
            </a:r>
            <a:r>
              <a:rPr lang="en-US" sz="3600" dirty="0" err="1">
                <a:solidFill>
                  <a:srgbClr val="2F2F2F"/>
                </a:solidFill>
              </a:rPr>
              <a:t>sangat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jarang</a:t>
            </a:r>
            <a:r>
              <a:rPr lang="en-US" sz="3600" dirty="0">
                <a:solidFill>
                  <a:srgbClr val="2F2F2F"/>
                </a:solidFill>
              </a:rPr>
              <a:t> di </a:t>
            </a:r>
            <a:r>
              <a:rPr lang="en-US" sz="3600" dirty="0" err="1">
                <a:solidFill>
                  <a:srgbClr val="2F2F2F"/>
                </a:solidFill>
              </a:rPr>
              <a:t>bumi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yaitu</a:t>
            </a:r>
            <a:r>
              <a:rPr lang="en-US" sz="3600" dirty="0">
                <a:solidFill>
                  <a:srgbClr val="2F2F2F"/>
                </a:solidFill>
              </a:rPr>
              <a:t> atom </a:t>
            </a:r>
            <a:r>
              <a:rPr lang="en-US" sz="3600" dirty="0" err="1">
                <a:solidFill>
                  <a:srgbClr val="2F2F2F"/>
                </a:solidFill>
              </a:rPr>
              <a:t>nomor</a:t>
            </a:r>
            <a:r>
              <a:rPr lang="en-US" sz="3600" dirty="0">
                <a:solidFill>
                  <a:srgbClr val="2F2F2F"/>
                </a:solidFill>
              </a:rPr>
              <a:t> 57-71 </a:t>
            </a:r>
            <a:r>
              <a:rPr lang="en-US" sz="3600" dirty="0" err="1">
                <a:solidFill>
                  <a:srgbClr val="2F2F2F"/>
                </a:solidFill>
              </a:rPr>
              <a:t>kedalam</a:t>
            </a:r>
            <a:r>
              <a:rPr lang="en-US" sz="3600" dirty="0">
                <a:solidFill>
                  <a:srgbClr val="2F2F2F"/>
                </a:solidFill>
              </a:rPr>
              <a:t>  </a:t>
            </a:r>
            <a:r>
              <a:rPr lang="en-US" sz="3600" i="1" dirty="0">
                <a:solidFill>
                  <a:srgbClr val="2F2F2F"/>
                </a:solidFill>
              </a:rPr>
              <a:t>passive glass </a:t>
            </a:r>
            <a:r>
              <a:rPr lang="en-US" sz="3600" dirty="0" err="1">
                <a:solidFill>
                  <a:srgbClr val="2F2F2F"/>
                </a:solidFill>
              </a:rPr>
              <a:t>sehingga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menghasilkan</a:t>
            </a:r>
            <a:r>
              <a:rPr lang="en-US" sz="3600" dirty="0">
                <a:solidFill>
                  <a:srgbClr val="2F2F2F"/>
                </a:solidFill>
              </a:rPr>
              <a:t> material </a:t>
            </a:r>
            <a:r>
              <a:rPr lang="en-US" sz="3600" dirty="0" err="1">
                <a:solidFill>
                  <a:srgbClr val="2F2F2F"/>
                </a:solidFill>
              </a:rPr>
              <a:t>serat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optik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dengan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spesifikasi</a:t>
            </a:r>
            <a:r>
              <a:rPr lang="en-US" sz="3600" dirty="0">
                <a:solidFill>
                  <a:srgbClr val="2F2F2F"/>
                </a:solidFill>
              </a:rPr>
              <a:t> yang </a:t>
            </a:r>
            <a:r>
              <a:rPr lang="en-US" sz="3600" dirty="0" err="1">
                <a:solidFill>
                  <a:srgbClr val="2F2F2F"/>
                </a:solidFill>
              </a:rPr>
              <a:t>baru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dan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berbeda</a:t>
            </a:r>
            <a:endParaRPr lang="en-US" sz="3600" dirty="0">
              <a:solidFill>
                <a:srgbClr val="2F2F2F"/>
              </a:solidFill>
            </a:endParaRP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3600" dirty="0" err="1">
                <a:solidFill>
                  <a:srgbClr val="2F2F2F"/>
                </a:solidFill>
              </a:rPr>
              <a:t>Efek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dari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penambahan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elemen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tersebut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adalah</a:t>
            </a:r>
            <a:r>
              <a:rPr lang="en-US" sz="3600" dirty="0">
                <a:solidFill>
                  <a:srgbClr val="2F2F2F"/>
                </a:solidFill>
              </a:rPr>
              <a:t> fiber </a:t>
            </a:r>
            <a:r>
              <a:rPr lang="en-US" sz="3600" dirty="0" err="1">
                <a:solidFill>
                  <a:srgbClr val="2F2F2F"/>
                </a:solidFill>
              </a:rPr>
              <a:t>bisa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memiliki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sifat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i="1" dirty="0">
                <a:solidFill>
                  <a:srgbClr val="2F2F2F"/>
                </a:solidFill>
              </a:rPr>
              <a:t>amplification</a:t>
            </a:r>
            <a:r>
              <a:rPr lang="en-US" sz="3600" dirty="0">
                <a:solidFill>
                  <a:srgbClr val="2F2F2F"/>
                </a:solidFill>
              </a:rPr>
              <a:t>, </a:t>
            </a:r>
            <a:r>
              <a:rPr lang="en-US" sz="3600" i="1" dirty="0">
                <a:solidFill>
                  <a:srgbClr val="2F2F2F"/>
                </a:solidFill>
              </a:rPr>
              <a:t>attenuation</a:t>
            </a:r>
            <a:r>
              <a:rPr lang="en-US" sz="3600" dirty="0">
                <a:solidFill>
                  <a:srgbClr val="2F2F2F"/>
                </a:solidFill>
              </a:rPr>
              <a:t>, </a:t>
            </a:r>
            <a:r>
              <a:rPr lang="en-US" sz="3600" dirty="0" err="1">
                <a:solidFill>
                  <a:srgbClr val="2F2F2F"/>
                </a:solidFill>
              </a:rPr>
              <a:t>atau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i="1" dirty="0">
                <a:solidFill>
                  <a:srgbClr val="2F2F2F"/>
                </a:solidFill>
              </a:rPr>
              <a:t>phase retardation </a:t>
            </a:r>
            <a:r>
              <a:rPr lang="en-US" sz="3600" dirty="0" err="1">
                <a:solidFill>
                  <a:srgbClr val="2F2F2F"/>
                </a:solidFill>
              </a:rPr>
              <a:t>ketika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cahaya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optik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ditransmisikan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kedalam</a:t>
            </a:r>
            <a:r>
              <a:rPr lang="en-US" sz="3600" dirty="0">
                <a:solidFill>
                  <a:srgbClr val="2F2F2F"/>
                </a:solidFill>
              </a:rPr>
              <a:t> fiber </a:t>
            </a:r>
            <a:r>
              <a:rPr lang="en-US" sz="3600" dirty="0" err="1">
                <a:solidFill>
                  <a:srgbClr val="2F2F2F"/>
                </a:solidFill>
              </a:rPr>
              <a:t>tersebut</a:t>
            </a:r>
            <a:endParaRPr lang="en-US" sz="3600" dirty="0">
              <a:solidFill>
                <a:srgbClr val="2F2F2F"/>
              </a:solidFill>
            </a:endParaRP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3600" dirty="0">
                <a:solidFill>
                  <a:srgbClr val="2F2F2F"/>
                </a:solidFill>
              </a:rPr>
              <a:t>Doping </a:t>
            </a:r>
            <a:r>
              <a:rPr lang="en-US" sz="3600" dirty="0" err="1">
                <a:solidFill>
                  <a:srgbClr val="2F2F2F"/>
                </a:solidFill>
              </a:rPr>
              <a:t>bisa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ditambahkan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kedalam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i="1" dirty="0">
                <a:solidFill>
                  <a:srgbClr val="2F2F2F"/>
                </a:solidFill>
              </a:rPr>
              <a:t>silica </a:t>
            </a:r>
            <a:r>
              <a:rPr lang="en-US" sz="3600" dirty="0" err="1">
                <a:solidFill>
                  <a:srgbClr val="2F2F2F"/>
                </a:solidFill>
              </a:rPr>
              <a:t>atau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i="1" dirty="0">
                <a:solidFill>
                  <a:srgbClr val="2F2F2F"/>
                </a:solidFill>
              </a:rPr>
              <a:t>halide glasses</a:t>
            </a: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3600" dirty="0" err="1">
                <a:solidFill>
                  <a:srgbClr val="2F2F2F"/>
                </a:solidFill>
              </a:rPr>
              <a:t>Dua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elemen</a:t>
            </a:r>
            <a:r>
              <a:rPr lang="en-US" sz="3600" dirty="0">
                <a:solidFill>
                  <a:srgbClr val="2F2F2F"/>
                </a:solidFill>
              </a:rPr>
              <a:t> yang </a:t>
            </a:r>
            <a:r>
              <a:rPr lang="en-US" sz="3600" dirty="0" err="1">
                <a:solidFill>
                  <a:srgbClr val="2F2F2F"/>
                </a:solidFill>
              </a:rPr>
              <a:t>sering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digunakan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sebagai</a:t>
            </a:r>
            <a:r>
              <a:rPr lang="en-US" sz="3600" dirty="0">
                <a:solidFill>
                  <a:srgbClr val="2F2F2F"/>
                </a:solidFill>
              </a:rPr>
              <a:t> doping </a:t>
            </a:r>
            <a:r>
              <a:rPr lang="en-US" sz="3600" dirty="0" err="1">
                <a:solidFill>
                  <a:srgbClr val="2F2F2F"/>
                </a:solidFill>
              </a:rPr>
              <a:t>adalah</a:t>
            </a:r>
            <a:r>
              <a:rPr lang="en-US" sz="3600" dirty="0">
                <a:solidFill>
                  <a:srgbClr val="2F2F2F"/>
                </a:solidFill>
              </a:rPr>
              <a:t> Erbium </a:t>
            </a:r>
            <a:r>
              <a:rPr lang="en-US" sz="3600" dirty="0" err="1">
                <a:solidFill>
                  <a:srgbClr val="2F2F2F"/>
                </a:solidFill>
              </a:rPr>
              <a:t>dan</a:t>
            </a:r>
            <a:r>
              <a:rPr lang="en-US" sz="3600" dirty="0">
                <a:solidFill>
                  <a:srgbClr val="2F2F2F"/>
                </a:solidFill>
              </a:rPr>
              <a:t> Neodymium </a:t>
            </a:r>
            <a:r>
              <a:rPr lang="en-US" sz="3600" dirty="0">
                <a:solidFill>
                  <a:srgbClr val="2F2F2F"/>
                </a:solidFill>
                <a:sym typeface="Wingdings" pitchFamily="2" charset="2"/>
              </a:rPr>
              <a:t> EDFA (</a:t>
            </a:r>
            <a:r>
              <a:rPr lang="en-US" sz="3600" i="1" dirty="0">
                <a:solidFill>
                  <a:srgbClr val="2F2F2F"/>
                </a:solidFill>
                <a:sym typeface="Wingdings" pitchFamily="2" charset="2"/>
              </a:rPr>
              <a:t>Erbium Doped Fiber Amplifier</a:t>
            </a:r>
            <a:r>
              <a:rPr lang="en-US" sz="3600" dirty="0">
                <a:solidFill>
                  <a:srgbClr val="2F2F2F"/>
                </a:solidFill>
                <a:sym typeface="Wingdings" pitchFamily="2" charset="2"/>
              </a:rPr>
              <a:t>)</a:t>
            </a:r>
            <a:endParaRPr lang="en-US" sz="3600" dirty="0">
              <a:solidFill>
                <a:srgbClr val="2F2F2F"/>
              </a:solidFill>
            </a:endParaRP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3600" dirty="0" err="1">
                <a:solidFill>
                  <a:srgbClr val="2F2F2F"/>
                </a:solidFill>
              </a:rPr>
              <a:t>Konsentrasi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dari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elemen</a:t>
            </a:r>
            <a:r>
              <a:rPr lang="en-US" sz="3600" dirty="0">
                <a:solidFill>
                  <a:srgbClr val="2F2F2F"/>
                </a:solidFill>
              </a:rPr>
              <a:t> doping </a:t>
            </a:r>
            <a:r>
              <a:rPr lang="en-US" sz="3600" dirty="0" err="1">
                <a:solidFill>
                  <a:srgbClr val="2F2F2F"/>
                </a:solidFill>
              </a:rPr>
              <a:t>tersebut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adalah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rendah</a:t>
            </a:r>
            <a:r>
              <a:rPr lang="en-US" sz="3600" dirty="0">
                <a:solidFill>
                  <a:srgbClr val="2F2F2F"/>
                </a:solidFill>
              </a:rPr>
              <a:t> (0,005 – 0,05 percent </a:t>
            </a:r>
            <a:r>
              <a:rPr lang="en-US" sz="3600" dirty="0" err="1">
                <a:solidFill>
                  <a:srgbClr val="2F2F2F"/>
                </a:solidFill>
              </a:rPr>
              <a:t>mol</a:t>
            </a:r>
            <a:r>
              <a:rPr lang="en-US" sz="3600" dirty="0">
                <a:solidFill>
                  <a:srgbClr val="2F2F2F"/>
                </a:solidFill>
              </a:rPr>
              <a:t>) </a:t>
            </a:r>
          </a:p>
          <a:p>
            <a:pPr marL="458787" lvl="1" indent="0" algn="just"/>
            <a:r>
              <a:rPr lang="en-US" sz="3600" b="1" i="1" dirty="0">
                <a:solidFill>
                  <a:srgbClr val="2F2F2F"/>
                </a:solidFill>
              </a:rPr>
              <a:t>	</a:t>
            </a:r>
            <a:r>
              <a:rPr lang="en-US" sz="3600" b="1" i="1" dirty="0" smtClean="0">
                <a:solidFill>
                  <a:srgbClr val="2F2F2F"/>
                </a:solidFill>
              </a:rPr>
              <a:t>			</a:t>
            </a:r>
            <a:endParaRPr lang="en-US" sz="3600" dirty="0">
              <a:solidFill>
                <a:srgbClr val="2F2F2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918884" y="2765893"/>
            <a:ext cx="5777316" cy="646331"/>
          </a:xfrm>
          <a:prstGeom prst="rect">
            <a:avLst/>
          </a:prstGeom>
          <a:solidFill>
            <a:srgbClr val="FBB62B"/>
          </a:solidFill>
        </p:spPr>
        <p:txBody>
          <a:bodyPr wrap="square">
            <a:spAutoFit/>
          </a:bodyPr>
          <a:lstStyle/>
          <a:p>
            <a:pPr marL="1201737" lvl="1" indent="-742950">
              <a:buFont typeface="+mj-lt"/>
              <a:buAutoNum type="alphaLcParenR" startAt="3"/>
              <a:tabLst>
                <a:tab pos="1028700" algn="l"/>
              </a:tabLst>
            </a:pPr>
            <a:r>
              <a:rPr lang="en-US" b="1" i="1" dirty="0">
                <a:solidFill>
                  <a:srgbClr val="2F2F2F"/>
                </a:solidFill>
              </a:rPr>
              <a:t>Active Glass Fibers</a:t>
            </a:r>
          </a:p>
        </p:txBody>
      </p:sp>
    </p:spTree>
    <p:extLst>
      <p:ext uri="{BB962C8B-B14F-4D97-AF65-F5344CB8AC3E}">
        <p14:creationId xmlns:p14="http://schemas.microsoft.com/office/powerpoint/2010/main" val="286069020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F79DE766-0992-4A05-B7B0-D05E1CE8FB69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522899" y="968991"/>
            <a:ext cx="18350547" cy="101566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19232E"/>
                </a:solidFill>
              </a:rPr>
              <a:t>A</a:t>
            </a:r>
            <a:r>
              <a:rPr lang="en-GB" sz="6000" b="1" dirty="0">
                <a:solidFill>
                  <a:srgbClr val="19232E"/>
                </a:solidFill>
              </a:rPr>
              <a:t>. MATERIAL SERAT OPTIK</a:t>
            </a:r>
            <a:endParaRPr lang="en-US" sz="6000" b="1" dirty="0">
              <a:solidFill>
                <a:srgbClr val="19232E"/>
              </a:solidFill>
              <a:latin typeface="Lato Heading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 bwMode="auto">
          <a:xfrm>
            <a:off x="7126436" y="12979259"/>
            <a:ext cx="13419138" cy="958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17490" tIns="108745" rIns="217490" bIns="108745">
            <a:spAutoFit/>
          </a:bodyPr>
          <a:lstStyle>
            <a:lvl1pPr defTabSz="1087438">
              <a:defRPr sz="3600">
                <a:solidFill>
                  <a:schemeClr val="tx1"/>
                </a:solidFill>
                <a:latin typeface="Lato Light"/>
              </a:defRPr>
            </a:lvl1pPr>
            <a:lvl2pPr marL="1087438" defTabSz="1087438">
              <a:defRPr sz="3600">
                <a:solidFill>
                  <a:schemeClr val="tx1"/>
                </a:solidFill>
                <a:latin typeface="Lato Light"/>
              </a:defRPr>
            </a:lvl2pPr>
            <a:lvl3pPr marL="2174875" defTabSz="1087438">
              <a:defRPr sz="3600">
                <a:solidFill>
                  <a:schemeClr val="tx1"/>
                </a:solidFill>
                <a:latin typeface="Lato Light"/>
              </a:defRPr>
            </a:lvl3pPr>
            <a:lvl4pPr marL="3262313" defTabSz="1087438">
              <a:defRPr sz="3600">
                <a:solidFill>
                  <a:schemeClr val="tx1"/>
                </a:solidFill>
                <a:latin typeface="Lato Light"/>
              </a:defRPr>
            </a:lvl4pPr>
            <a:lvl5pPr marL="4349750" defTabSz="1087438">
              <a:defRPr sz="3600">
                <a:solidFill>
                  <a:schemeClr val="tx1"/>
                </a:solidFill>
                <a:latin typeface="Lato Light"/>
              </a:defRPr>
            </a:lvl5pPr>
            <a:lvl6pPr marL="48069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52641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57213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61785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lvl="0" algn="r"/>
            <a:r>
              <a:rPr lang="en-US" altLang="id-ID" sz="2000" dirty="0" err="1">
                <a:solidFill>
                  <a:schemeClr val="tx2"/>
                </a:solidFill>
                <a:ea typeface="Lato Light"/>
                <a:cs typeface="Lato Light"/>
              </a:rPr>
              <a:t>Sumber</a:t>
            </a:r>
            <a:r>
              <a:rPr lang="en-US" altLang="id-ID" sz="2000" dirty="0">
                <a:solidFill>
                  <a:schemeClr val="tx2"/>
                </a:solidFill>
                <a:ea typeface="Lato Light"/>
                <a:cs typeface="Lato Light"/>
              </a:rPr>
              <a:t> </a:t>
            </a:r>
            <a:r>
              <a:rPr lang="en-US" altLang="id-ID" sz="2000" dirty="0" err="1" smtClean="0">
                <a:solidFill>
                  <a:schemeClr val="tx2"/>
                </a:solidFill>
                <a:ea typeface="Lato Light"/>
                <a:cs typeface="Lato Light"/>
              </a:rPr>
              <a:t>Referensi</a:t>
            </a:r>
            <a:r>
              <a:rPr lang="en-US" altLang="id-ID" sz="2000" dirty="0" smtClean="0">
                <a:solidFill>
                  <a:schemeClr val="tx2"/>
                </a:solidFill>
                <a:ea typeface="Lato Light"/>
                <a:cs typeface="Lato Light"/>
              </a:rPr>
              <a:t> :</a:t>
            </a:r>
            <a:r>
              <a:rPr lang="en-US" altLang="id-ID" sz="2000" dirty="0"/>
              <a:t> </a:t>
            </a:r>
            <a:r>
              <a:rPr lang="en-US" sz="2000" dirty="0" smtClean="0">
                <a:solidFill>
                  <a:srgbClr val="FF0000"/>
                </a:solidFill>
              </a:rPr>
              <a:t>Gerd,Keiser</a:t>
            </a:r>
            <a:r>
              <a:rPr lang="en-US" sz="2000" dirty="0">
                <a:solidFill>
                  <a:srgbClr val="FF0000"/>
                </a:solidFill>
              </a:rPr>
              <a:t>.,2010, </a:t>
            </a:r>
            <a:r>
              <a:rPr lang="en-US" sz="2000" i="1" dirty="0">
                <a:solidFill>
                  <a:srgbClr val="FF0000"/>
                </a:solidFill>
              </a:rPr>
              <a:t>Optical </a:t>
            </a:r>
            <a:r>
              <a:rPr lang="en-US" sz="2000" i="1" dirty="0" err="1">
                <a:solidFill>
                  <a:srgbClr val="FF0000"/>
                </a:solidFill>
              </a:rPr>
              <a:t>Serat</a:t>
            </a:r>
            <a:r>
              <a:rPr lang="en-US" sz="2000" i="1" dirty="0">
                <a:solidFill>
                  <a:srgbClr val="FF0000"/>
                </a:solidFill>
              </a:rPr>
              <a:t> Communications</a:t>
            </a:r>
            <a:r>
              <a:rPr lang="en-US" sz="2000" dirty="0">
                <a:solidFill>
                  <a:srgbClr val="FF0000"/>
                </a:solidFill>
              </a:rPr>
              <a:t>, 4</a:t>
            </a:r>
            <a:r>
              <a:rPr lang="en-US" sz="2000" baseline="30000" dirty="0">
                <a:solidFill>
                  <a:srgbClr val="FF0000"/>
                </a:solidFill>
              </a:rPr>
              <a:t>th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edition,McGraw</a:t>
            </a:r>
            <a:r>
              <a:rPr lang="en-US" sz="2000" dirty="0">
                <a:solidFill>
                  <a:srgbClr val="FF0000"/>
                </a:solidFill>
              </a:rPr>
              <a:t> Hill, International Edition</a:t>
            </a:r>
          </a:p>
          <a:p>
            <a:pPr algn="r"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GB" sz="2000" dirty="0" smtClean="0">
                <a:solidFill>
                  <a:srgbClr val="FF0000"/>
                </a:solidFill>
              </a:rPr>
              <a:t>                               </a:t>
            </a: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1918884" y="3981635"/>
            <a:ext cx="20954562" cy="4590866"/>
          </a:xfrm>
          <a:prstGeom prst="rect">
            <a:avLst/>
          </a:prstGeom>
          <a:solidFill>
            <a:schemeClr val="bg2">
              <a:lumMod val="95000"/>
            </a:schemeClr>
          </a:solidFill>
        </p:spPr>
        <p:txBody>
          <a:bodyPr/>
          <a:lstStyle>
            <a:lvl1pPr algn="l" defTabSz="1827213" rtl="0" eaLnBrk="0" fontAlgn="base" hangingPunct="0">
              <a:lnSpc>
                <a:spcPct val="90000"/>
              </a:lnSpc>
              <a:spcBef>
                <a:spcPts val="2000"/>
              </a:spcBef>
              <a:spcAft>
                <a:spcPct val="0"/>
              </a:spcAft>
              <a:buFont typeface="Arial" panose="020B0604020202020204" pitchFamily="34" charset="0"/>
              <a:defRPr lang="en-US" sz="6000" kern="1200" dirty="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1pPr>
            <a:lvl2pPr marL="914400" algn="l" defTabSz="1827213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defRPr lang="en-US" sz="4000" kern="1200" dirty="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2pPr>
            <a:lvl3pPr marL="1828800" algn="l" defTabSz="1827213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defRPr lang="en-US" sz="3600" kern="1200" dirty="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3pPr>
            <a:lvl4pPr marL="2743200" algn="l" defTabSz="1827213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defRPr lang="en-US" sz="3200" kern="1200" dirty="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4pPr>
            <a:lvl5pPr marL="3657600" algn="l" defTabSz="1827213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defRPr lang="en-US" sz="3200" kern="1200" dirty="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3600" dirty="0" err="1">
                <a:solidFill>
                  <a:srgbClr val="2F2F2F"/>
                </a:solidFill>
              </a:rPr>
              <a:t>Terbuat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dari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unsur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i="1" dirty="0" err="1">
                <a:solidFill>
                  <a:srgbClr val="2F2F2F"/>
                </a:solidFill>
              </a:rPr>
              <a:t>chalcogen</a:t>
            </a:r>
            <a:r>
              <a:rPr lang="en-US" sz="3600" i="1" dirty="0">
                <a:solidFill>
                  <a:srgbClr val="2F2F2F"/>
                </a:solidFill>
              </a:rPr>
              <a:t> </a:t>
            </a:r>
            <a:r>
              <a:rPr lang="en-US" sz="3600" dirty="0">
                <a:solidFill>
                  <a:srgbClr val="2F2F2F"/>
                </a:solidFill>
              </a:rPr>
              <a:t>(</a:t>
            </a:r>
            <a:r>
              <a:rPr lang="en-US" sz="3600" i="1" dirty="0">
                <a:solidFill>
                  <a:srgbClr val="2F2F2F"/>
                </a:solidFill>
              </a:rPr>
              <a:t>S</a:t>
            </a:r>
            <a:r>
              <a:rPr lang="en-US" sz="3600" dirty="0">
                <a:solidFill>
                  <a:srgbClr val="2F2F2F"/>
                </a:solidFill>
              </a:rPr>
              <a:t>, </a:t>
            </a:r>
            <a:r>
              <a:rPr lang="en-US" sz="3600" i="1" dirty="0">
                <a:solidFill>
                  <a:srgbClr val="2F2F2F"/>
                </a:solidFill>
              </a:rPr>
              <a:t>Se</a:t>
            </a:r>
            <a:r>
              <a:rPr lang="en-US" sz="3600" dirty="0">
                <a:solidFill>
                  <a:srgbClr val="2F2F2F"/>
                </a:solidFill>
              </a:rPr>
              <a:t>, </a:t>
            </a:r>
            <a:r>
              <a:rPr lang="en-US" sz="3600" i="1" dirty="0" err="1">
                <a:solidFill>
                  <a:srgbClr val="2F2F2F"/>
                </a:solidFill>
              </a:rPr>
              <a:t>Te</a:t>
            </a:r>
            <a:r>
              <a:rPr lang="en-US" sz="3600" dirty="0">
                <a:solidFill>
                  <a:srgbClr val="2F2F2F"/>
                </a:solidFill>
              </a:rPr>
              <a:t>) </a:t>
            </a:r>
            <a:r>
              <a:rPr lang="en-US" sz="3600" dirty="0" err="1">
                <a:solidFill>
                  <a:srgbClr val="2F2F2F"/>
                </a:solidFill>
              </a:rPr>
              <a:t>dan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elemen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lainnya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seperti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i="1" dirty="0">
                <a:solidFill>
                  <a:srgbClr val="2F2F2F"/>
                </a:solidFill>
              </a:rPr>
              <a:t>P</a:t>
            </a:r>
            <a:r>
              <a:rPr lang="en-US" sz="3600" dirty="0">
                <a:solidFill>
                  <a:srgbClr val="2F2F2F"/>
                </a:solidFill>
              </a:rPr>
              <a:t>, </a:t>
            </a:r>
            <a:r>
              <a:rPr lang="en-US" sz="3600" i="1" dirty="0">
                <a:solidFill>
                  <a:srgbClr val="2F2F2F"/>
                </a:solidFill>
              </a:rPr>
              <a:t>I</a:t>
            </a:r>
            <a:r>
              <a:rPr lang="en-US" sz="3600" dirty="0">
                <a:solidFill>
                  <a:srgbClr val="2F2F2F"/>
                </a:solidFill>
              </a:rPr>
              <a:t>, </a:t>
            </a:r>
            <a:r>
              <a:rPr lang="en-US" sz="3600" i="1" dirty="0">
                <a:solidFill>
                  <a:srgbClr val="2F2F2F"/>
                </a:solidFill>
              </a:rPr>
              <a:t>Cl</a:t>
            </a:r>
            <a:r>
              <a:rPr lang="en-US" sz="3600" dirty="0">
                <a:solidFill>
                  <a:srgbClr val="2F2F2F"/>
                </a:solidFill>
              </a:rPr>
              <a:t>, </a:t>
            </a:r>
            <a:r>
              <a:rPr lang="en-US" sz="3600" i="1" dirty="0">
                <a:solidFill>
                  <a:srgbClr val="2F2F2F"/>
                </a:solidFill>
              </a:rPr>
              <a:t>Br</a:t>
            </a:r>
            <a:r>
              <a:rPr lang="en-US" sz="3600" dirty="0">
                <a:solidFill>
                  <a:srgbClr val="2F2F2F"/>
                </a:solidFill>
              </a:rPr>
              <a:t>, </a:t>
            </a:r>
            <a:r>
              <a:rPr lang="en-US" sz="3600" i="1" dirty="0">
                <a:solidFill>
                  <a:srgbClr val="2F2F2F"/>
                </a:solidFill>
              </a:rPr>
              <a:t>Cd</a:t>
            </a:r>
            <a:r>
              <a:rPr lang="en-US" sz="3600" dirty="0">
                <a:solidFill>
                  <a:srgbClr val="2F2F2F"/>
                </a:solidFill>
              </a:rPr>
              <a:t>, </a:t>
            </a:r>
            <a:r>
              <a:rPr lang="en-US" sz="3600" i="1" dirty="0">
                <a:solidFill>
                  <a:srgbClr val="2F2F2F"/>
                </a:solidFill>
              </a:rPr>
              <a:t>Ba</a:t>
            </a:r>
            <a:r>
              <a:rPr lang="en-US" sz="3600" dirty="0">
                <a:solidFill>
                  <a:srgbClr val="2F2F2F"/>
                </a:solidFill>
              </a:rPr>
              <a:t>, </a:t>
            </a:r>
            <a:r>
              <a:rPr lang="en-US" sz="3600" i="1" dirty="0">
                <a:solidFill>
                  <a:srgbClr val="2F2F2F"/>
                </a:solidFill>
              </a:rPr>
              <a:t>Si</a:t>
            </a:r>
            <a:r>
              <a:rPr lang="en-US" sz="3600" dirty="0">
                <a:solidFill>
                  <a:srgbClr val="2F2F2F"/>
                </a:solidFill>
              </a:rPr>
              <a:t>, </a:t>
            </a:r>
            <a:r>
              <a:rPr lang="en-US" sz="3600" dirty="0" err="1">
                <a:solidFill>
                  <a:srgbClr val="2F2F2F"/>
                </a:solidFill>
              </a:rPr>
              <a:t>atau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i="1" dirty="0">
                <a:solidFill>
                  <a:srgbClr val="2F2F2F"/>
                </a:solidFill>
              </a:rPr>
              <a:t>Tl</a:t>
            </a: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3600" dirty="0" err="1">
                <a:solidFill>
                  <a:srgbClr val="2F2F2F"/>
                </a:solidFill>
              </a:rPr>
              <a:t>Diantara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banyak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variasi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chalcogen</a:t>
            </a:r>
            <a:r>
              <a:rPr lang="en-US" sz="3600" dirty="0">
                <a:solidFill>
                  <a:srgbClr val="2F2F2F"/>
                </a:solidFill>
              </a:rPr>
              <a:t> glass As</a:t>
            </a:r>
            <a:r>
              <a:rPr lang="en-US" sz="3600" baseline="-25000" dirty="0">
                <a:solidFill>
                  <a:srgbClr val="2F2F2F"/>
                </a:solidFill>
              </a:rPr>
              <a:t>2</a:t>
            </a:r>
            <a:r>
              <a:rPr lang="en-US" sz="3600" dirty="0">
                <a:solidFill>
                  <a:srgbClr val="2F2F2F"/>
                </a:solidFill>
              </a:rPr>
              <a:t>S</a:t>
            </a:r>
            <a:r>
              <a:rPr lang="en-US" sz="3600" baseline="-25000" dirty="0">
                <a:solidFill>
                  <a:srgbClr val="2F2F2F"/>
                </a:solidFill>
              </a:rPr>
              <a:t>3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adalah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salah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satu</a:t>
            </a:r>
            <a:r>
              <a:rPr lang="en-US" sz="3600" dirty="0">
                <a:solidFill>
                  <a:srgbClr val="2F2F2F"/>
                </a:solidFill>
              </a:rPr>
              <a:t> material yang </a:t>
            </a:r>
            <a:r>
              <a:rPr lang="en-US" sz="3600" dirty="0" err="1">
                <a:solidFill>
                  <a:srgbClr val="2F2F2F"/>
                </a:solidFill>
              </a:rPr>
              <a:t>sering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digunakan</a:t>
            </a:r>
            <a:endParaRPr lang="en-US" sz="3600" dirty="0">
              <a:solidFill>
                <a:srgbClr val="2F2F2F"/>
              </a:solidFill>
            </a:endParaRP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3600" dirty="0">
                <a:solidFill>
                  <a:srgbClr val="2F2F2F"/>
                </a:solidFill>
              </a:rPr>
              <a:t>Single mode fiber </a:t>
            </a:r>
            <a:r>
              <a:rPr lang="en-US" sz="3600" dirty="0" err="1">
                <a:solidFill>
                  <a:srgbClr val="2F2F2F"/>
                </a:solidFill>
              </a:rPr>
              <a:t>telah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dibuat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menggunakan</a:t>
            </a:r>
            <a:r>
              <a:rPr lang="en-US" sz="3600" dirty="0">
                <a:solidFill>
                  <a:srgbClr val="2F2F2F"/>
                </a:solidFill>
              </a:rPr>
              <a:t> As</a:t>
            </a:r>
            <a:r>
              <a:rPr lang="en-US" sz="3600" baseline="-25000" dirty="0">
                <a:solidFill>
                  <a:srgbClr val="2F2F2F"/>
                </a:solidFill>
              </a:rPr>
              <a:t>40</a:t>
            </a:r>
            <a:r>
              <a:rPr lang="en-US" sz="3600" dirty="0">
                <a:solidFill>
                  <a:srgbClr val="2F2F2F"/>
                </a:solidFill>
              </a:rPr>
              <a:t>S</a:t>
            </a:r>
            <a:r>
              <a:rPr lang="en-US" sz="3600" baseline="-25000" dirty="0">
                <a:solidFill>
                  <a:srgbClr val="2F2F2F"/>
                </a:solidFill>
              </a:rPr>
              <a:t>58</a:t>
            </a:r>
            <a:r>
              <a:rPr lang="en-US" sz="3600" dirty="0">
                <a:solidFill>
                  <a:srgbClr val="2F2F2F"/>
                </a:solidFill>
              </a:rPr>
              <a:t>Se</a:t>
            </a:r>
            <a:r>
              <a:rPr lang="en-US" sz="3600" baseline="-25000" dirty="0">
                <a:solidFill>
                  <a:srgbClr val="2F2F2F"/>
                </a:solidFill>
              </a:rPr>
              <a:t>2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dan</a:t>
            </a:r>
            <a:r>
              <a:rPr lang="en-US" sz="3600" dirty="0">
                <a:solidFill>
                  <a:srgbClr val="2F2F2F"/>
                </a:solidFill>
              </a:rPr>
              <a:t> As</a:t>
            </a:r>
            <a:r>
              <a:rPr lang="en-US" sz="3600" baseline="-25000" dirty="0">
                <a:solidFill>
                  <a:srgbClr val="2F2F2F"/>
                </a:solidFill>
              </a:rPr>
              <a:t>2</a:t>
            </a:r>
            <a:r>
              <a:rPr lang="en-US" sz="3600" dirty="0">
                <a:solidFill>
                  <a:srgbClr val="2F2F2F"/>
                </a:solidFill>
              </a:rPr>
              <a:t>S</a:t>
            </a:r>
            <a:r>
              <a:rPr lang="en-US" sz="3600" baseline="-25000" dirty="0">
                <a:solidFill>
                  <a:srgbClr val="2F2F2F"/>
                </a:solidFill>
              </a:rPr>
              <a:t>3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sebagai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bahan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penyusun</a:t>
            </a:r>
            <a:r>
              <a:rPr lang="en-US" sz="3600" dirty="0">
                <a:solidFill>
                  <a:srgbClr val="2F2F2F"/>
                </a:solidFill>
              </a:rPr>
              <a:t> core </a:t>
            </a:r>
            <a:r>
              <a:rPr lang="en-US" sz="3600" dirty="0" err="1">
                <a:solidFill>
                  <a:srgbClr val="2F2F2F"/>
                </a:solidFill>
              </a:rPr>
              <a:t>dan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claddingnya</a:t>
            </a:r>
            <a:r>
              <a:rPr lang="en-US" sz="3600" dirty="0">
                <a:solidFill>
                  <a:srgbClr val="2F2F2F"/>
                </a:solidFill>
              </a:rPr>
              <a:t>, </a:t>
            </a:r>
            <a:r>
              <a:rPr lang="en-US" sz="3600" dirty="0" err="1">
                <a:solidFill>
                  <a:srgbClr val="2F2F2F"/>
                </a:solidFill>
              </a:rPr>
              <a:t>redaman</a:t>
            </a:r>
            <a:r>
              <a:rPr lang="en-US" sz="3600" dirty="0">
                <a:solidFill>
                  <a:srgbClr val="2F2F2F"/>
                </a:solidFill>
              </a:rPr>
              <a:t> yang </a:t>
            </a:r>
            <a:r>
              <a:rPr lang="en-US" sz="3600" dirty="0" err="1">
                <a:solidFill>
                  <a:srgbClr val="2F2F2F"/>
                </a:solidFill>
              </a:rPr>
              <a:t>muncul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sebesar</a:t>
            </a:r>
            <a:r>
              <a:rPr lang="en-US" sz="3600" dirty="0">
                <a:solidFill>
                  <a:srgbClr val="2F2F2F"/>
                </a:solidFill>
              </a:rPr>
              <a:t> 1 dB/m (</a:t>
            </a:r>
            <a:r>
              <a:rPr lang="en-US" sz="3600" dirty="0" err="1">
                <a:solidFill>
                  <a:srgbClr val="2F2F2F"/>
                </a:solidFill>
              </a:rPr>
              <a:t>cukup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besar</a:t>
            </a:r>
            <a:r>
              <a:rPr lang="en-US" sz="3600" dirty="0">
                <a:solidFill>
                  <a:srgbClr val="2F2F2F"/>
                </a:solidFill>
              </a:rPr>
              <a:t>)</a:t>
            </a: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3600" i="1" dirty="0" err="1">
                <a:solidFill>
                  <a:srgbClr val="2F2F2F"/>
                </a:solidFill>
              </a:rPr>
              <a:t>Chalgenide</a:t>
            </a:r>
            <a:r>
              <a:rPr lang="en-US" sz="3600" i="1" dirty="0">
                <a:solidFill>
                  <a:srgbClr val="2F2F2F"/>
                </a:solidFill>
              </a:rPr>
              <a:t> glass </a:t>
            </a:r>
            <a:r>
              <a:rPr lang="en-US" sz="3600" dirty="0" err="1">
                <a:solidFill>
                  <a:srgbClr val="2F2F2F"/>
                </a:solidFill>
              </a:rPr>
              <a:t>memanfaatkan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sifat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nonlinearitas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optik</a:t>
            </a:r>
            <a:r>
              <a:rPr lang="en-US" sz="3600" dirty="0">
                <a:solidFill>
                  <a:srgbClr val="2F2F2F"/>
                </a:solidFill>
              </a:rPr>
              <a:t> yang </a:t>
            </a:r>
            <a:r>
              <a:rPr lang="en-US" sz="3600" dirty="0" err="1">
                <a:solidFill>
                  <a:srgbClr val="2F2F2F"/>
                </a:solidFill>
              </a:rPr>
              <a:t>tinggi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untuk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dimanfaatkan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pada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beberapa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aplikasi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lainnya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seperti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i="1" dirty="0">
                <a:solidFill>
                  <a:srgbClr val="2F2F2F"/>
                </a:solidFill>
              </a:rPr>
              <a:t>optical switch </a:t>
            </a:r>
            <a:r>
              <a:rPr lang="en-US" sz="3600" dirty="0" err="1">
                <a:solidFill>
                  <a:srgbClr val="2F2F2F"/>
                </a:solidFill>
              </a:rPr>
              <a:t>dan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i="1" dirty="0">
                <a:solidFill>
                  <a:srgbClr val="2F2F2F"/>
                </a:solidFill>
              </a:rPr>
              <a:t>fiber </a:t>
            </a:r>
            <a:r>
              <a:rPr lang="en-US" sz="3600" i="1" dirty="0" smtClean="0">
                <a:solidFill>
                  <a:srgbClr val="2F2F2F"/>
                </a:solidFill>
              </a:rPr>
              <a:t>laser</a:t>
            </a:r>
            <a:r>
              <a:rPr lang="en-US" sz="3600" i="1" dirty="0">
                <a:solidFill>
                  <a:srgbClr val="2F2F2F"/>
                </a:solidFill>
              </a:rPr>
              <a:t>	</a:t>
            </a:r>
            <a:r>
              <a:rPr lang="en-US" sz="3600" i="1" dirty="0" smtClean="0">
                <a:solidFill>
                  <a:srgbClr val="2F2F2F"/>
                </a:solidFill>
              </a:rPr>
              <a:t>			</a:t>
            </a:r>
            <a:endParaRPr lang="en-US" sz="3600" dirty="0">
              <a:solidFill>
                <a:srgbClr val="2F2F2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918884" y="2765893"/>
            <a:ext cx="8139516" cy="646331"/>
          </a:xfrm>
          <a:prstGeom prst="rect">
            <a:avLst/>
          </a:prstGeom>
          <a:solidFill>
            <a:srgbClr val="FBB62B"/>
          </a:solidFill>
        </p:spPr>
        <p:txBody>
          <a:bodyPr wrap="square">
            <a:spAutoFit/>
          </a:bodyPr>
          <a:lstStyle/>
          <a:p>
            <a:pPr marL="1201737" lvl="1" indent="-742950">
              <a:buFont typeface="+mj-lt"/>
              <a:buAutoNum type="alphaLcParenR" startAt="4"/>
              <a:tabLst>
                <a:tab pos="1028700" algn="l"/>
              </a:tabLst>
            </a:pPr>
            <a:r>
              <a:rPr lang="en-US" b="1" i="1" dirty="0" err="1">
                <a:solidFill>
                  <a:srgbClr val="2F2F2F"/>
                </a:solidFill>
              </a:rPr>
              <a:t>Chalgenide</a:t>
            </a:r>
            <a:r>
              <a:rPr lang="en-US" b="1" i="1" dirty="0">
                <a:solidFill>
                  <a:srgbClr val="2F2F2F"/>
                </a:solidFill>
              </a:rPr>
              <a:t> Glass Fibers</a:t>
            </a:r>
          </a:p>
        </p:txBody>
      </p:sp>
    </p:spTree>
    <p:extLst>
      <p:ext uri="{BB962C8B-B14F-4D97-AF65-F5344CB8AC3E}">
        <p14:creationId xmlns:p14="http://schemas.microsoft.com/office/powerpoint/2010/main" val="263209354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F79DE766-0992-4A05-B7B0-D05E1CE8FB69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522899" y="968991"/>
            <a:ext cx="18350547" cy="101566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19232E"/>
                </a:solidFill>
              </a:rPr>
              <a:t>A</a:t>
            </a:r>
            <a:r>
              <a:rPr lang="en-GB" sz="6000" b="1" dirty="0">
                <a:solidFill>
                  <a:srgbClr val="19232E"/>
                </a:solidFill>
              </a:rPr>
              <a:t>. MATERIAL SERAT OPTIK</a:t>
            </a:r>
            <a:endParaRPr lang="en-US" sz="6000" b="1" dirty="0">
              <a:solidFill>
                <a:srgbClr val="19232E"/>
              </a:solidFill>
              <a:latin typeface="Lato Heading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 bwMode="auto">
          <a:xfrm>
            <a:off x="7126436" y="12979259"/>
            <a:ext cx="13419138" cy="958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17490" tIns="108745" rIns="217490" bIns="108745">
            <a:spAutoFit/>
          </a:bodyPr>
          <a:lstStyle>
            <a:lvl1pPr defTabSz="1087438">
              <a:defRPr sz="3600">
                <a:solidFill>
                  <a:schemeClr val="tx1"/>
                </a:solidFill>
                <a:latin typeface="Lato Light"/>
              </a:defRPr>
            </a:lvl1pPr>
            <a:lvl2pPr marL="1087438" defTabSz="1087438">
              <a:defRPr sz="3600">
                <a:solidFill>
                  <a:schemeClr val="tx1"/>
                </a:solidFill>
                <a:latin typeface="Lato Light"/>
              </a:defRPr>
            </a:lvl2pPr>
            <a:lvl3pPr marL="2174875" defTabSz="1087438">
              <a:defRPr sz="3600">
                <a:solidFill>
                  <a:schemeClr val="tx1"/>
                </a:solidFill>
                <a:latin typeface="Lato Light"/>
              </a:defRPr>
            </a:lvl3pPr>
            <a:lvl4pPr marL="3262313" defTabSz="1087438">
              <a:defRPr sz="3600">
                <a:solidFill>
                  <a:schemeClr val="tx1"/>
                </a:solidFill>
                <a:latin typeface="Lato Light"/>
              </a:defRPr>
            </a:lvl4pPr>
            <a:lvl5pPr marL="4349750" defTabSz="1087438">
              <a:defRPr sz="3600">
                <a:solidFill>
                  <a:schemeClr val="tx1"/>
                </a:solidFill>
                <a:latin typeface="Lato Light"/>
              </a:defRPr>
            </a:lvl5pPr>
            <a:lvl6pPr marL="48069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52641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57213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61785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lvl="0" algn="r"/>
            <a:r>
              <a:rPr lang="en-US" altLang="id-ID" sz="2000" dirty="0" err="1">
                <a:solidFill>
                  <a:schemeClr val="tx2"/>
                </a:solidFill>
                <a:ea typeface="Lato Light"/>
                <a:cs typeface="Lato Light"/>
              </a:rPr>
              <a:t>Sumber</a:t>
            </a:r>
            <a:r>
              <a:rPr lang="en-US" altLang="id-ID" sz="2000" dirty="0">
                <a:solidFill>
                  <a:schemeClr val="tx2"/>
                </a:solidFill>
                <a:ea typeface="Lato Light"/>
                <a:cs typeface="Lato Light"/>
              </a:rPr>
              <a:t> </a:t>
            </a:r>
            <a:r>
              <a:rPr lang="en-US" altLang="id-ID" sz="2000" dirty="0" err="1" smtClean="0">
                <a:solidFill>
                  <a:schemeClr val="tx2"/>
                </a:solidFill>
                <a:ea typeface="Lato Light"/>
                <a:cs typeface="Lato Light"/>
              </a:rPr>
              <a:t>Referensi</a:t>
            </a:r>
            <a:r>
              <a:rPr lang="en-US" altLang="id-ID" sz="2000" dirty="0" smtClean="0">
                <a:solidFill>
                  <a:schemeClr val="tx2"/>
                </a:solidFill>
                <a:ea typeface="Lato Light"/>
                <a:cs typeface="Lato Light"/>
              </a:rPr>
              <a:t> :</a:t>
            </a:r>
            <a:r>
              <a:rPr lang="en-US" altLang="id-ID" sz="2000" dirty="0"/>
              <a:t> </a:t>
            </a:r>
            <a:r>
              <a:rPr lang="en-US" sz="2000" dirty="0" smtClean="0">
                <a:solidFill>
                  <a:srgbClr val="FF0000"/>
                </a:solidFill>
              </a:rPr>
              <a:t>Gerd,Keiser</a:t>
            </a:r>
            <a:r>
              <a:rPr lang="en-US" sz="2000" dirty="0">
                <a:solidFill>
                  <a:srgbClr val="FF0000"/>
                </a:solidFill>
              </a:rPr>
              <a:t>.,2010, </a:t>
            </a:r>
            <a:r>
              <a:rPr lang="en-US" sz="2000" i="1" dirty="0">
                <a:solidFill>
                  <a:srgbClr val="FF0000"/>
                </a:solidFill>
              </a:rPr>
              <a:t>Optical </a:t>
            </a:r>
            <a:r>
              <a:rPr lang="en-US" sz="2000" i="1" dirty="0" err="1">
                <a:solidFill>
                  <a:srgbClr val="FF0000"/>
                </a:solidFill>
              </a:rPr>
              <a:t>Serat</a:t>
            </a:r>
            <a:r>
              <a:rPr lang="en-US" sz="2000" i="1" dirty="0">
                <a:solidFill>
                  <a:srgbClr val="FF0000"/>
                </a:solidFill>
              </a:rPr>
              <a:t> Communications</a:t>
            </a:r>
            <a:r>
              <a:rPr lang="en-US" sz="2000" dirty="0">
                <a:solidFill>
                  <a:srgbClr val="FF0000"/>
                </a:solidFill>
              </a:rPr>
              <a:t>, 4</a:t>
            </a:r>
            <a:r>
              <a:rPr lang="en-US" sz="2000" baseline="30000" dirty="0">
                <a:solidFill>
                  <a:srgbClr val="FF0000"/>
                </a:solidFill>
              </a:rPr>
              <a:t>th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edition,McGraw</a:t>
            </a:r>
            <a:r>
              <a:rPr lang="en-US" sz="2000" dirty="0">
                <a:solidFill>
                  <a:srgbClr val="FF0000"/>
                </a:solidFill>
              </a:rPr>
              <a:t> Hill, International Edition</a:t>
            </a:r>
          </a:p>
          <a:p>
            <a:pPr algn="r"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GB" sz="2000" dirty="0" smtClean="0">
                <a:solidFill>
                  <a:srgbClr val="FF0000"/>
                </a:solidFill>
              </a:rPr>
              <a:t>                               </a:t>
            </a: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1918884" y="3981635"/>
            <a:ext cx="20954562" cy="3866965"/>
          </a:xfrm>
          <a:prstGeom prst="rect">
            <a:avLst/>
          </a:prstGeom>
          <a:solidFill>
            <a:schemeClr val="bg2">
              <a:lumMod val="95000"/>
            </a:schemeClr>
          </a:solidFill>
        </p:spPr>
        <p:txBody>
          <a:bodyPr/>
          <a:lstStyle>
            <a:lvl1pPr algn="l" defTabSz="1827213" rtl="0" eaLnBrk="0" fontAlgn="base" hangingPunct="0">
              <a:lnSpc>
                <a:spcPct val="90000"/>
              </a:lnSpc>
              <a:spcBef>
                <a:spcPts val="2000"/>
              </a:spcBef>
              <a:spcAft>
                <a:spcPct val="0"/>
              </a:spcAft>
              <a:buFont typeface="Arial" panose="020B0604020202020204" pitchFamily="34" charset="0"/>
              <a:defRPr lang="en-US" sz="6000" kern="1200" dirty="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1pPr>
            <a:lvl2pPr marL="914400" algn="l" defTabSz="1827213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defRPr lang="en-US" sz="4000" kern="1200" dirty="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2pPr>
            <a:lvl3pPr marL="1828800" algn="l" defTabSz="1827213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defRPr lang="en-US" sz="3600" kern="1200" dirty="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3pPr>
            <a:lvl4pPr marL="2743200" algn="l" defTabSz="1827213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defRPr lang="en-US" sz="3200" kern="1200" dirty="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4pPr>
            <a:lvl5pPr marL="3657600" algn="l" defTabSz="1827213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defRPr lang="en-US" sz="3200" kern="1200" dirty="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3600" dirty="0" err="1">
                <a:solidFill>
                  <a:srgbClr val="2F2F2F"/>
                </a:solidFill>
              </a:rPr>
              <a:t>Menghasilkan</a:t>
            </a:r>
            <a:r>
              <a:rPr lang="en-US" sz="3600" dirty="0">
                <a:solidFill>
                  <a:srgbClr val="2F2F2F"/>
                </a:solidFill>
              </a:rPr>
              <a:t> fiber </a:t>
            </a:r>
            <a:r>
              <a:rPr lang="en-US" sz="3600" dirty="0" err="1">
                <a:solidFill>
                  <a:srgbClr val="2F2F2F"/>
                </a:solidFill>
              </a:rPr>
              <a:t>optik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i="1" dirty="0" err="1">
                <a:solidFill>
                  <a:srgbClr val="2F2F2F"/>
                </a:solidFill>
              </a:rPr>
              <a:t>gradded</a:t>
            </a:r>
            <a:r>
              <a:rPr lang="en-US" sz="3600" i="1" dirty="0">
                <a:solidFill>
                  <a:srgbClr val="2F2F2F"/>
                </a:solidFill>
              </a:rPr>
              <a:t> index </a:t>
            </a:r>
            <a:r>
              <a:rPr lang="en-US" sz="3600" dirty="0" err="1">
                <a:solidFill>
                  <a:srgbClr val="2F2F2F"/>
                </a:solidFill>
              </a:rPr>
              <a:t>dengan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i="1" dirty="0">
                <a:solidFill>
                  <a:srgbClr val="2F2F2F"/>
                </a:solidFill>
              </a:rPr>
              <a:t>bandwidth </a:t>
            </a:r>
            <a:r>
              <a:rPr lang="en-US" sz="3600" dirty="0">
                <a:solidFill>
                  <a:srgbClr val="2F2F2F"/>
                </a:solidFill>
              </a:rPr>
              <a:t>yang </a:t>
            </a:r>
            <a:r>
              <a:rPr lang="en-US" sz="3600" dirty="0" err="1">
                <a:solidFill>
                  <a:srgbClr val="2F2F2F"/>
                </a:solidFill>
              </a:rPr>
              <a:t>tinggi</a:t>
            </a:r>
            <a:endParaRPr lang="en-US" sz="3600" dirty="0">
              <a:solidFill>
                <a:srgbClr val="2F2F2F"/>
              </a:solidFill>
            </a:endParaRP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3600" dirty="0">
                <a:solidFill>
                  <a:srgbClr val="2F2F2F"/>
                </a:solidFill>
              </a:rPr>
              <a:t>Core </a:t>
            </a:r>
            <a:r>
              <a:rPr lang="en-US" sz="3600" dirty="0" err="1">
                <a:solidFill>
                  <a:srgbClr val="2F2F2F"/>
                </a:solidFill>
              </a:rPr>
              <a:t>bisa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dibuat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dari</a:t>
            </a:r>
            <a:r>
              <a:rPr lang="en-US" sz="3600" dirty="0">
                <a:solidFill>
                  <a:srgbClr val="2F2F2F"/>
                </a:solidFill>
              </a:rPr>
              <a:t> PMMA (</a:t>
            </a:r>
            <a:r>
              <a:rPr lang="en-US" sz="3600" dirty="0" err="1">
                <a:solidFill>
                  <a:srgbClr val="2F2F2F"/>
                </a:solidFill>
              </a:rPr>
              <a:t>PolyMethylMethacrylAte</a:t>
            </a:r>
            <a:r>
              <a:rPr lang="en-US" sz="3600" dirty="0">
                <a:solidFill>
                  <a:srgbClr val="2F2F2F"/>
                </a:solidFill>
              </a:rPr>
              <a:t>) </a:t>
            </a:r>
            <a:r>
              <a:rPr lang="en-US" sz="3600" dirty="0" err="1">
                <a:solidFill>
                  <a:srgbClr val="2F2F2F"/>
                </a:solidFill>
              </a:rPr>
              <a:t>atau</a:t>
            </a:r>
            <a:r>
              <a:rPr lang="en-US" sz="3600" dirty="0">
                <a:solidFill>
                  <a:srgbClr val="2F2F2F"/>
                </a:solidFill>
              </a:rPr>
              <a:t> PFP (</a:t>
            </a:r>
            <a:r>
              <a:rPr lang="en-US" sz="3600" dirty="0" err="1">
                <a:solidFill>
                  <a:srgbClr val="2F2F2F"/>
                </a:solidFill>
              </a:rPr>
              <a:t>PerFluorinated</a:t>
            </a:r>
            <a:r>
              <a:rPr lang="en-US" sz="3600" dirty="0">
                <a:solidFill>
                  <a:srgbClr val="2F2F2F"/>
                </a:solidFill>
              </a:rPr>
              <a:t> Polymer)</a:t>
            </a: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3600" dirty="0" err="1">
                <a:solidFill>
                  <a:srgbClr val="2F2F2F"/>
                </a:solidFill>
              </a:rPr>
              <a:t>Kelemahan</a:t>
            </a:r>
            <a:r>
              <a:rPr lang="en-US" sz="3600" dirty="0">
                <a:solidFill>
                  <a:srgbClr val="2F2F2F"/>
                </a:solidFill>
              </a:rPr>
              <a:t>: </a:t>
            </a:r>
          </a:p>
          <a:p>
            <a:pPr marL="1201737" lvl="1" indent="-742950">
              <a:buFont typeface="+mj-lt"/>
              <a:buAutoNum type="arabicPeriod"/>
            </a:pPr>
            <a:r>
              <a:rPr lang="en-US" sz="3600" dirty="0" err="1">
                <a:solidFill>
                  <a:srgbClr val="2F2F2F"/>
                </a:solidFill>
              </a:rPr>
              <a:t>Redaman</a:t>
            </a:r>
            <a:r>
              <a:rPr lang="en-US" sz="3600" dirty="0">
                <a:solidFill>
                  <a:srgbClr val="2F2F2F"/>
                </a:solidFill>
              </a:rPr>
              <a:t> yang </a:t>
            </a:r>
            <a:r>
              <a:rPr lang="en-US" sz="3600" dirty="0" err="1">
                <a:solidFill>
                  <a:srgbClr val="2F2F2F"/>
                </a:solidFill>
              </a:rPr>
              <a:t>lebih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besar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dibandingkan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dengan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i="1" dirty="0">
                <a:solidFill>
                  <a:srgbClr val="2F2F2F"/>
                </a:solidFill>
              </a:rPr>
              <a:t>glass fiber</a:t>
            </a:r>
            <a:r>
              <a:rPr lang="en-US" sz="3600" dirty="0">
                <a:solidFill>
                  <a:srgbClr val="2F2F2F"/>
                </a:solidFill>
              </a:rPr>
              <a:t>,</a:t>
            </a:r>
          </a:p>
          <a:p>
            <a:pPr marL="1201737" lvl="1" indent="-742950">
              <a:buFont typeface="+mj-lt"/>
              <a:buAutoNum type="arabicPeriod"/>
            </a:pPr>
            <a:r>
              <a:rPr lang="en-US" sz="3600" dirty="0" err="1">
                <a:solidFill>
                  <a:srgbClr val="2F2F2F"/>
                </a:solidFill>
              </a:rPr>
              <a:t>Efektif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untuk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komunikasi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jarak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pendek</a:t>
            </a:r>
            <a:endParaRPr lang="en-US" sz="3600" dirty="0">
              <a:solidFill>
                <a:srgbClr val="2F2F2F"/>
              </a:solidFill>
            </a:endParaRPr>
          </a:p>
          <a:p>
            <a:r>
              <a:rPr lang="en-US" sz="3600" i="1" dirty="0">
                <a:solidFill>
                  <a:srgbClr val="2F2F2F"/>
                </a:solidFill>
              </a:rPr>
              <a:t>	</a:t>
            </a:r>
            <a:r>
              <a:rPr lang="en-US" sz="3600" i="1" dirty="0" smtClean="0">
                <a:solidFill>
                  <a:srgbClr val="2F2F2F"/>
                </a:solidFill>
              </a:rPr>
              <a:t>			</a:t>
            </a:r>
            <a:endParaRPr lang="en-US" sz="3600" dirty="0">
              <a:solidFill>
                <a:srgbClr val="2F2F2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918884" y="2765893"/>
            <a:ext cx="8139516" cy="646331"/>
          </a:xfrm>
          <a:prstGeom prst="rect">
            <a:avLst/>
          </a:prstGeom>
          <a:solidFill>
            <a:srgbClr val="FBB62B"/>
          </a:solidFill>
        </p:spPr>
        <p:txBody>
          <a:bodyPr wrap="square">
            <a:spAutoFit/>
          </a:bodyPr>
          <a:lstStyle/>
          <a:p>
            <a:pPr marL="1201737" lvl="1" indent="-742950">
              <a:buFont typeface="+mj-lt"/>
              <a:buAutoNum type="alphaLcParenR" startAt="5"/>
              <a:tabLst>
                <a:tab pos="1028700" algn="l"/>
              </a:tabLst>
            </a:pPr>
            <a:r>
              <a:rPr lang="en-US" b="1" i="1" dirty="0">
                <a:solidFill>
                  <a:srgbClr val="2F2F2F"/>
                </a:solidFill>
              </a:rPr>
              <a:t>Plastic Optical Fibers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9234" y="8069681"/>
            <a:ext cx="12642819" cy="3912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27076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F79DE766-0992-4A05-B7B0-D05E1CE8FB69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522899" y="968991"/>
            <a:ext cx="18350547" cy="101566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19232E"/>
                </a:solidFill>
              </a:rPr>
              <a:t>B. FABRIKASI </a:t>
            </a:r>
            <a:r>
              <a:rPr lang="en-GB" sz="6000" b="1" dirty="0">
                <a:solidFill>
                  <a:srgbClr val="19232E"/>
                </a:solidFill>
              </a:rPr>
              <a:t>SERAT OPTIK</a:t>
            </a:r>
            <a:endParaRPr lang="en-US" sz="6000" b="1" dirty="0">
              <a:solidFill>
                <a:srgbClr val="19232E"/>
              </a:solidFill>
              <a:latin typeface="Lato Heading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 bwMode="auto">
          <a:xfrm>
            <a:off x="7126436" y="12979259"/>
            <a:ext cx="13419138" cy="958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17490" tIns="108745" rIns="217490" bIns="108745">
            <a:spAutoFit/>
          </a:bodyPr>
          <a:lstStyle>
            <a:lvl1pPr defTabSz="1087438">
              <a:defRPr sz="3600">
                <a:solidFill>
                  <a:schemeClr val="tx1"/>
                </a:solidFill>
                <a:latin typeface="Lato Light"/>
              </a:defRPr>
            </a:lvl1pPr>
            <a:lvl2pPr marL="1087438" defTabSz="1087438">
              <a:defRPr sz="3600">
                <a:solidFill>
                  <a:schemeClr val="tx1"/>
                </a:solidFill>
                <a:latin typeface="Lato Light"/>
              </a:defRPr>
            </a:lvl2pPr>
            <a:lvl3pPr marL="2174875" defTabSz="1087438">
              <a:defRPr sz="3600">
                <a:solidFill>
                  <a:schemeClr val="tx1"/>
                </a:solidFill>
                <a:latin typeface="Lato Light"/>
              </a:defRPr>
            </a:lvl3pPr>
            <a:lvl4pPr marL="3262313" defTabSz="1087438">
              <a:defRPr sz="3600">
                <a:solidFill>
                  <a:schemeClr val="tx1"/>
                </a:solidFill>
                <a:latin typeface="Lato Light"/>
              </a:defRPr>
            </a:lvl4pPr>
            <a:lvl5pPr marL="4349750" defTabSz="1087438">
              <a:defRPr sz="3600">
                <a:solidFill>
                  <a:schemeClr val="tx1"/>
                </a:solidFill>
                <a:latin typeface="Lato Light"/>
              </a:defRPr>
            </a:lvl5pPr>
            <a:lvl6pPr marL="48069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52641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57213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61785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lvl="0" algn="r"/>
            <a:r>
              <a:rPr lang="en-US" altLang="id-ID" sz="2000" dirty="0" err="1">
                <a:solidFill>
                  <a:schemeClr val="tx2"/>
                </a:solidFill>
                <a:ea typeface="Lato Light"/>
                <a:cs typeface="Lato Light"/>
              </a:rPr>
              <a:t>Sumber</a:t>
            </a:r>
            <a:r>
              <a:rPr lang="en-US" altLang="id-ID" sz="2000" dirty="0">
                <a:solidFill>
                  <a:schemeClr val="tx2"/>
                </a:solidFill>
                <a:ea typeface="Lato Light"/>
                <a:cs typeface="Lato Light"/>
              </a:rPr>
              <a:t> </a:t>
            </a:r>
            <a:r>
              <a:rPr lang="en-US" altLang="id-ID" sz="2000" dirty="0" err="1" smtClean="0">
                <a:solidFill>
                  <a:schemeClr val="tx2"/>
                </a:solidFill>
                <a:ea typeface="Lato Light"/>
                <a:cs typeface="Lato Light"/>
              </a:rPr>
              <a:t>Referensi</a:t>
            </a:r>
            <a:r>
              <a:rPr lang="en-US" altLang="id-ID" sz="2000" dirty="0" smtClean="0">
                <a:solidFill>
                  <a:schemeClr val="tx2"/>
                </a:solidFill>
                <a:ea typeface="Lato Light"/>
                <a:cs typeface="Lato Light"/>
              </a:rPr>
              <a:t> :</a:t>
            </a:r>
            <a:r>
              <a:rPr lang="en-US" altLang="id-ID" sz="2000" dirty="0"/>
              <a:t> </a:t>
            </a:r>
            <a:r>
              <a:rPr lang="en-US" sz="2000" dirty="0" smtClean="0">
                <a:solidFill>
                  <a:srgbClr val="FF0000"/>
                </a:solidFill>
              </a:rPr>
              <a:t>Gerd,Keiser</a:t>
            </a:r>
            <a:r>
              <a:rPr lang="en-US" sz="2000" dirty="0">
                <a:solidFill>
                  <a:srgbClr val="FF0000"/>
                </a:solidFill>
              </a:rPr>
              <a:t>.,2010, </a:t>
            </a:r>
            <a:r>
              <a:rPr lang="en-US" sz="2000" i="1" dirty="0">
                <a:solidFill>
                  <a:srgbClr val="FF0000"/>
                </a:solidFill>
              </a:rPr>
              <a:t>Optical </a:t>
            </a:r>
            <a:r>
              <a:rPr lang="en-US" sz="2000" i="1" dirty="0" err="1">
                <a:solidFill>
                  <a:srgbClr val="FF0000"/>
                </a:solidFill>
              </a:rPr>
              <a:t>Serat</a:t>
            </a:r>
            <a:r>
              <a:rPr lang="en-US" sz="2000" i="1" dirty="0">
                <a:solidFill>
                  <a:srgbClr val="FF0000"/>
                </a:solidFill>
              </a:rPr>
              <a:t> Communications</a:t>
            </a:r>
            <a:r>
              <a:rPr lang="en-US" sz="2000" dirty="0">
                <a:solidFill>
                  <a:srgbClr val="FF0000"/>
                </a:solidFill>
              </a:rPr>
              <a:t>, 4</a:t>
            </a:r>
            <a:r>
              <a:rPr lang="en-US" sz="2000" baseline="30000" dirty="0">
                <a:solidFill>
                  <a:srgbClr val="FF0000"/>
                </a:solidFill>
              </a:rPr>
              <a:t>th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edition,McGraw</a:t>
            </a:r>
            <a:r>
              <a:rPr lang="en-US" sz="2000" dirty="0">
                <a:solidFill>
                  <a:srgbClr val="FF0000"/>
                </a:solidFill>
              </a:rPr>
              <a:t> Hill, International Edition</a:t>
            </a:r>
          </a:p>
          <a:p>
            <a:pPr algn="r"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GB" sz="2000" dirty="0" smtClean="0">
                <a:solidFill>
                  <a:srgbClr val="FF0000"/>
                </a:solidFill>
              </a:rPr>
              <a:t>                               </a:t>
            </a: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1747434" y="2971985"/>
            <a:ext cx="20954562" cy="9143815"/>
          </a:xfrm>
          <a:prstGeom prst="rect">
            <a:avLst/>
          </a:prstGeom>
          <a:solidFill>
            <a:schemeClr val="bg2">
              <a:lumMod val="95000"/>
            </a:schemeClr>
          </a:solidFill>
        </p:spPr>
        <p:txBody>
          <a:bodyPr/>
          <a:lstStyle>
            <a:lvl1pPr algn="l" defTabSz="1827213" rtl="0" eaLnBrk="0" fontAlgn="base" hangingPunct="0">
              <a:lnSpc>
                <a:spcPct val="90000"/>
              </a:lnSpc>
              <a:spcBef>
                <a:spcPts val="2000"/>
              </a:spcBef>
              <a:spcAft>
                <a:spcPct val="0"/>
              </a:spcAft>
              <a:buFont typeface="Arial" panose="020B0604020202020204" pitchFamily="34" charset="0"/>
              <a:defRPr lang="en-US" sz="6000" kern="1200" dirty="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1pPr>
            <a:lvl2pPr marL="914400" algn="l" defTabSz="1827213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defRPr lang="en-US" sz="4000" kern="1200" dirty="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2pPr>
            <a:lvl3pPr marL="1828800" algn="l" defTabSz="1827213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defRPr lang="en-US" sz="3600" kern="1200" dirty="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3pPr>
            <a:lvl4pPr marL="2743200" algn="l" defTabSz="1827213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defRPr lang="en-US" sz="3200" kern="1200" dirty="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4pPr>
            <a:lvl5pPr marL="3657600" algn="l" defTabSz="1827213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defRPr lang="en-US" sz="3200" kern="1200" dirty="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3600" dirty="0" err="1">
                <a:solidFill>
                  <a:srgbClr val="2F2F2F"/>
                </a:solidFill>
              </a:rPr>
              <a:t>Dua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teknik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dasar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pembuatan</a:t>
            </a:r>
            <a:r>
              <a:rPr lang="en-US" sz="3600" dirty="0">
                <a:solidFill>
                  <a:srgbClr val="2F2F2F"/>
                </a:solidFill>
              </a:rPr>
              <a:t> fiber: </a:t>
            </a:r>
            <a:r>
              <a:rPr lang="en-US" sz="3600" b="1" i="1" dirty="0">
                <a:solidFill>
                  <a:srgbClr val="2F2F2F"/>
                </a:solidFill>
              </a:rPr>
              <a:t>vapor phase oxidation</a:t>
            </a:r>
            <a:r>
              <a:rPr lang="en-US" sz="3600" b="1" dirty="0">
                <a:solidFill>
                  <a:srgbClr val="2F2F2F"/>
                </a:solidFill>
              </a:rPr>
              <a:t> &amp; </a:t>
            </a:r>
            <a:r>
              <a:rPr lang="en-US" sz="3600" b="1" i="1" dirty="0">
                <a:solidFill>
                  <a:srgbClr val="2F2F2F"/>
                </a:solidFill>
              </a:rPr>
              <a:t>direct melt</a:t>
            </a: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3600" b="1" i="1" dirty="0">
                <a:solidFill>
                  <a:srgbClr val="0E0589"/>
                </a:solidFill>
              </a:rPr>
              <a:t>Direct Melt</a:t>
            </a:r>
          </a:p>
          <a:p>
            <a:pPr marL="1030287" lvl="1" indent="-571500">
              <a:buFont typeface="Wingdings" panose="05000000000000000000" pitchFamily="2" charset="2"/>
              <a:buChar char="v"/>
            </a:pPr>
            <a:r>
              <a:rPr lang="en-US" sz="3600" dirty="0" err="1">
                <a:solidFill>
                  <a:srgbClr val="2F2F2F"/>
                </a:solidFill>
              </a:rPr>
              <a:t>Mengikuti</a:t>
            </a:r>
            <a:r>
              <a:rPr lang="en-US" sz="3600" dirty="0">
                <a:solidFill>
                  <a:srgbClr val="2F2F2F"/>
                </a:solidFill>
              </a:rPr>
              <a:t> proses </a:t>
            </a:r>
            <a:r>
              <a:rPr lang="en-US" sz="3600" dirty="0" err="1">
                <a:solidFill>
                  <a:srgbClr val="2F2F2F"/>
                </a:solidFill>
              </a:rPr>
              <a:t>pembuatan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gelas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secara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tradisional</a:t>
            </a:r>
            <a:endParaRPr lang="en-US" sz="3600" dirty="0">
              <a:solidFill>
                <a:srgbClr val="2F2F2F"/>
              </a:solidFill>
            </a:endParaRPr>
          </a:p>
          <a:p>
            <a:pPr marL="1030287" lvl="1" indent="-571500">
              <a:buFont typeface="Wingdings" panose="05000000000000000000" pitchFamily="2" charset="2"/>
              <a:buChar char="v"/>
            </a:pPr>
            <a:r>
              <a:rPr lang="en-US" sz="3600" dirty="0">
                <a:solidFill>
                  <a:srgbClr val="2F2F2F"/>
                </a:solidFill>
              </a:rPr>
              <a:t>Fiber </a:t>
            </a:r>
            <a:r>
              <a:rPr lang="en-US" sz="3600" dirty="0" err="1">
                <a:solidFill>
                  <a:srgbClr val="2F2F2F"/>
                </a:solidFill>
              </a:rPr>
              <a:t>optik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dibuat</a:t>
            </a:r>
            <a:r>
              <a:rPr lang="en-US" sz="3600" dirty="0">
                <a:solidFill>
                  <a:srgbClr val="2F2F2F"/>
                </a:solidFill>
              </a:rPr>
              <a:t>  </a:t>
            </a:r>
            <a:r>
              <a:rPr lang="en-US" sz="3600" dirty="0" err="1">
                <a:solidFill>
                  <a:srgbClr val="2F2F2F"/>
                </a:solidFill>
              </a:rPr>
              <a:t>secara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langsung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dari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cairan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komponen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gelas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silika</a:t>
            </a:r>
            <a:r>
              <a:rPr lang="en-US" sz="3600" dirty="0">
                <a:solidFill>
                  <a:srgbClr val="2F2F2F"/>
                </a:solidFill>
              </a:rPr>
              <a:t> yang </a:t>
            </a:r>
            <a:r>
              <a:rPr lang="en-US" sz="3600" dirty="0" err="1">
                <a:solidFill>
                  <a:srgbClr val="2F2F2F"/>
                </a:solidFill>
              </a:rPr>
              <a:t>murni</a:t>
            </a:r>
            <a:r>
              <a:rPr lang="en-US" sz="3600" dirty="0">
                <a:solidFill>
                  <a:srgbClr val="2F2F2F"/>
                </a:solidFill>
              </a:rPr>
              <a:t> (</a:t>
            </a:r>
            <a:r>
              <a:rPr lang="en-US" sz="3600" i="1" dirty="0">
                <a:solidFill>
                  <a:srgbClr val="2F2F2F"/>
                </a:solidFill>
              </a:rPr>
              <a:t>from molten state</a:t>
            </a:r>
            <a:r>
              <a:rPr lang="en-US" sz="3600" dirty="0">
                <a:solidFill>
                  <a:srgbClr val="2F2F2F"/>
                </a:solidFill>
              </a:rPr>
              <a:t>) </a:t>
            </a: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3600" b="1" i="1" dirty="0">
                <a:solidFill>
                  <a:srgbClr val="0E0589"/>
                </a:solidFill>
              </a:rPr>
              <a:t>Vapor Phase Oxidation</a:t>
            </a:r>
          </a:p>
          <a:p>
            <a:pPr marL="1030287" lvl="1" indent="-571500">
              <a:buFont typeface="Wingdings" panose="05000000000000000000" pitchFamily="2" charset="2"/>
              <a:buChar char="v"/>
            </a:pPr>
            <a:r>
              <a:rPr lang="en-US" sz="3600" dirty="0" err="1">
                <a:solidFill>
                  <a:srgbClr val="2F2F2F"/>
                </a:solidFill>
              </a:rPr>
              <a:t>Uap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logam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halida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sangat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murni</a:t>
            </a:r>
            <a:r>
              <a:rPr lang="en-US" sz="3600" dirty="0">
                <a:solidFill>
                  <a:srgbClr val="2F2F2F"/>
                </a:solidFill>
              </a:rPr>
              <a:t> (SiCl</a:t>
            </a:r>
            <a:r>
              <a:rPr lang="en-US" sz="3600" baseline="-25000" dirty="0">
                <a:solidFill>
                  <a:srgbClr val="2F2F2F"/>
                </a:solidFill>
              </a:rPr>
              <a:t>4</a:t>
            </a:r>
            <a:r>
              <a:rPr lang="en-US" sz="3600" dirty="0">
                <a:solidFill>
                  <a:srgbClr val="2F2F2F"/>
                </a:solidFill>
              </a:rPr>
              <a:t>, GeCl</a:t>
            </a:r>
            <a:r>
              <a:rPr lang="en-US" sz="3600" baseline="-25000" dirty="0">
                <a:solidFill>
                  <a:srgbClr val="2F2F2F"/>
                </a:solidFill>
              </a:rPr>
              <a:t>4</a:t>
            </a:r>
            <a:r>
              <a:rPr lang="en-US" sz="3600" dirty="0">
                <a:solidFill>
                  <a:srgbClr val="2F2F2F"/>
                </a:solidFill>
              </a:rPr>
              <a:t>) </a:t>
            </a:r>
            <a:r>
              <a:rPr lang="en-US" sz="3600" dirty="0" err="1">
                <a:solidFill>
                  <a:srgbClr val="2F2F2F"/>
                </a:solidFill>
              </a:rPr>
              <a:t>bereaksi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dengan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oxigen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untuk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membentuk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serbuk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putih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partikel</a:t>
            </a:r>
            <a:r>
              <a:rPr lang="en-US" sz="3600" dirty="0">
                <a:solidFill>
                  <a:srgbClr val="2F2F2F"/>
                </a:solidFill>
              </a:rPr>
              <a:t> SiO</a:t>
            </a:r>
            <a:r>
              <a:rPr lang="en-US" sz="3600" baseline="-25000" dirty="0">
                <a:solidFill>
                  <a:srgbClr val="2F2F2F"/>
                </a:solidFill>
              </a:rPr>
              <a:t>2</a:t>
            </a:r>
          </a:p>
          <a:p>
            <a:pPr marL="1030287" lvl="1" indent="-571500">
              <a:buFont typeface="Wingdings" panose="05000000000000000000" pitchFamily="2" charset="2"/>
              <a:buChar char="v"/>
            </a:pPr>
            <a:r>
              <a:rPr lang="en-US" sz="3600" dirty="0" err="1">
                <a:solidFill>
                  <a:srgbClr val="2F2F2F"/>
                </a:solidFill>
              </a:rPr>
              <a:t>Kemudian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serbuk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partikel</a:t>
            </a:r>
            <a:r>
              <a:rPr lang="en-US" sz="3600" dirty="0">
                <a:solidFill>
                  <a:srgbClr val="2F2F2F"/>
                </a:solidFill>
              </a:rPr>
              <a:t> SiO</a:t>
            </a:r>
            <a:r>
              <a:rPr lang="en-US" sz="3600" baseline="-25000" dirty="0">
                <a:solidFill>
                  <a:srgbClr val="2F2F2F"/>
                </a:solidFill>
              </a:rPr>
              <a:t>2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tersebut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masuk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kedalam</a:t>
            </a:r>
            <a:r>
              <a:rPr lang="en-US" sz="3600" dirty="0">
                <a:solidFill>
                  <a:srgbClr val="2F2F2F"/>
                </a:solidFill>
              </a:rPr>
              <a:t> proses </a:t>
            </a:r>
            <a:r>
              <a:rPr lang="en-US" sz="3600" i="1" dirty="0">
                <a:solidFill>
                  <a:srgbClr val="2F2F2F"/>
                </a:solidFill>
              </a:rPr>
              <a:t>sintering</a:t>
            </a:r>
            <a:r>
              <a:rPr lang="en-US" sz="3600" dirty="0">
                <a:solidFill>
                  <a:srgbClr val="2F2F2F"/>
                </a:solidFill>
              </a:rPr>
              <a:t> (proses </a:t>
            </a:r>
            <a:r>
              <a:rPr lang="en-US" sz="3600" dirty="0" err="1">
                <a:solidFill>
                  <a:srgbClr val="2F2F2F"/>
                </a:solidFill>
              </a:rPr>
              <a:t>pentranformasian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serbuk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menjadi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msa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padat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atau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berpori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dan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biasanya</a:t>
            </a:r>
            <a:r>
              <a:rPr lang="en-US" sz="3600" dirty="0">
                <a:solidFill>
                  <a:srgbClr val="2F2F2F"/>
                </a:solidFill>
              </a:rPr>
              <a:t>  </a:t>
            </a:r>
            <a:r>
              <a:rPr lang="en-US" sz="3600" dirty="0" err="1">
                <a:solidFill>
                  <a:srgbClr val="2F2F2F"/>
                </a:solidFill>
              </a:rPr>
              <a:t>mengompresi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tanpa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pencairan</a:t>
            </a:r>
            <a:endParaRPr lang="en-US" sz="3600" dirty="0">
              <a:solidFill>
                <a:srgbClr val="2F2F2F"/>
              </a:solidFill>
            </a:endParaRPr>
          </a:p>
          <a:p>
            <a:pPr marL="1030287" lvl="1" indent="-571500">
              <a:buFont typeface="Wingdings" panose="05000000000000000000" pitchFamily="2" charset="2"/>
              <a:buChar char="v"/>
            </a:pPr>
            <a:r>
              <a:rPr lang="en-US" sz="3600" dirty="0" err="1">
                <a:solidFill>
                  <a:srgbClr val="2F2F2F"/>
                </a:solidFill>
              </a:rPr>
              <a:t>Hasil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dari</a:t>
            </a:r>
            <a:r>
              <a:rPr lang="en-US" sz="3600" dirty="0">
                <a:solidFill>
                  <a:srgbClr val="2F2F2F"/>
                </a:solidFill>
              </a:rPr>
              <a:t> proses sintering </a:t>
            </a:r>
            <a:r>
              <a:rPr lang="en-US" sz="3600" dirty="0" err="1">
                <a:solidFill>
                  <a:srgbClr val="2F2F2F"/>
                </a:solidFill>
              </a:rPr>
              <a:t>adalah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i="1" dirty="0">
                <a:solidFill>
                  <a:srgbClr val="2F2F2F"/>
                </a:solidFill>
              </a:rPr>
              <a:t>clear glass rod/ tube </a:t>
            </a:r>
            <a:r>
              <a:rPr lang="en-US" sz="3600" dirty="0">
                <a:solidFill>
                  <a:srgbClr val="2F2F2F"/>
                </a:solidFill>
              </a:rPr>
              <a:t>(</a:t>
            </a:r>
            <a:r>
              <a:rPr lang="en-US" sz="3600" dirty="0" err="1">
                <a:solidFill>
                  <a:srgbClr val="2F2F2F"/>
                </a:solidFill>
              </a:rPr>
              <a:t>batangan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gelas</a:t>
            </a:r>
            <a:r>
              <a:rPr lang="en-US" sz="3600" dirty="0">
                <a:solidFill>
                  <a:srgbClr val="2F2F2F"/>
                </a:solidFill>
              </a:rPr>
              <a:t> yang </a:t>
            </a:r>
            <a:r>
              <a:rPr lang="en-US" sz="3600" dirty="0" err="1">
                <a:solidFill>
                  <a:srgbClr val="2F2F2F"/>
                </a:solidFill>
              </a:rPr>
              <a:t>murni</a:t>
            </a:r>
            <a:r>
              <a:rPr lang="en-US" sz="3600" dirty="0">
                <a:solidFill>
                  <a:srgbClr val="2F2F2F"/>
                </a:solidFill>
              </a:rPr>
              <a:t>) yang </a:t>
            </a:r>
            <a:r>
              <a:rPr lang="en-US" sz="3600" dirty="0" err="1">
                <a:solidFill>
                  <a:srgbClr val="2F2F2F"/>
                </a:solidFill>
              </a:rPr>
              <a:t>disebut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sebagai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i="1" dirty="0">
                <a:solidFill>
                  <a:srgbClr val="2F2F2F"/>
                </a:solidFill>
              </a:rPr>
              <a:t>preform</a:t>
            </a:r>
          </a:p>
          <a:p>
            <a:pPr marL="1030287" lvl="1" indent="-571500">
              <a:buFont typeface="Wingdings" panose="05000000000000000000" pitchFamily="2" charset="2"/>
              <a:buChar char="v"/>
            </a:pPr>
            <a:r>
              <a:rPr lang="en-US" sz="3600" i="1" dirty="0">
                <a:solidFill>
                  <a:srgbClr val="2F2F2F"/>
                </a:solidFill>
              </a:rPr>
              <a:t>Preform </a:t>
            </a:r>
            <a:r>
              <a:rPr lang="en-US" sz="3600" dirty="0" err="1">
                <a:solidFill>
                  <a:srgbClr val="2F2F2F"/>
                </a:solidFill>
              </a:rPr>
              <a:t>tersebut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memiliki</a:t>
            </a:r>
            <a:r>
              <a:rPr lang="en-US" sz="3600" dirty="0">
                <a:solidFill>
                  <a:srgbClr val="2F2F2F"/>
                </a:solidFill>
              </a:rPr>
              <a:t> diameter 10-25 mm </a:t>
            </a:r>
            <a:r>
              <a:rPr lang="en-US" sz="3600" dirty="0" err="1">
                <a:solidFill>
                  <a:srgbClr val="2F2F2F"/>
                </a:solidFill>
              </a:rPr>
              <a:t>dan</a:t>
            </a:r>
            <a:r>
              <a:rPr lang="en-US" sz="3600" dirty="0">
                <a:solidFill>
                  <a:srgbClr val="2F2F2F"/>
                </a:solidFill>
              </a:rPr>
              <a:t> </a:t>
            </a:r>
            <a:r>
              <a:rPr lang="en-US" sz="3600" dirty="0" err="1">
                <a:solidFill>
                  <a:srgbClr val="2F2F2F"/>
                </a:solidFill>
              </a:rPr>
              <a:t>panjangnya</a:t>
            </a:r>
            <a:r>
              <a:rPr lang="en-US" sz="3600" dirty="0">
                <a:solidFill>
                  <a:srgbClr val="2F2F2F"/>
                </a:solidFill>
              </a:rPr>
              <a:t> 60-120 cm</a:t>
            </a:r>
          </a:p>
          <a:p>
            <a:r>
              <a:rPr lang="en-US" sz="3600" i="1" dirty="0">
                <a:solidFill>
                  <a:srgbClr val="2F2F2F"/>
                </a:solidFill>
              </a:rPr>
              <a:t>	</a:t>
            </a:r>
            <a:r>
              <a:rPr lang="en-US" sz="3600" i="1" dirty="0" smtClean="0">
                <a:solidFill>
                  <a:srgbClr val="2F2F2F"/>
                </a:solidFill>
              </a:rPr>
              <a:t>			</a:t>
            </a:r>
            <a:endParaRPr lang="en-US" sz="3600" dirty="0">
              <a:solidFill>
                <a:srgbClr val="2F2F2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180017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F79DE766-0992-4A05-B7B0-D05E1CE8FB69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522899" y="968991"/>
            <a:ext cx="18350547" cy="101566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19232E"/>
                </a:solidFill>
              </a:rPr>
              <a:t>B. FABRIKASI </a:t>
            </a:r>
            <a:r>
              <a:rPr lang="en-GB" sz="6000" b="1" dirty="0">
                <a:solidFill>
                  <a:srgbClr val="19232E"/>
                </a:solidFill>
              </a:rPr>
              <a:t>SERAT OPTIK</a:t>
            </a:r>
            <a:endParaRPr lang="en-US" sz="6000" b="1" dirty="0">
              <a:solidFill>
                <a:srgbClr val="19232E"/>
              </a:solidFill>
              <a:latin typeface="Lato Heading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 bwMode="auto">
          <a:xfrm>
            <a:off x="7126436" y="12979259"/>
            <a:ext cx="13419138" cy="958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17490" tIns="108745" rIns="217490" bIns="108745">
            <a:spAutoFit/>
          </a:bodyPr>
          <a:lstStyle>
            <a:lvl1pPr defTabSz="1087438">
              <a:defRPr sz="3600">
                <a:solidFill>
                  <a:schemeClr val="tx1"/>
                </a:solidFill>
                <a:latin typeface="Lato Light"/>
              </a:defRPr>
            </a:lvl1pPr>
            <a:lvl2pPr marL="1087438" defTabSz="1087438">
              <a:defRPr sz="3600">
                <a:solidFill>
                  <a:schemeClr val="tx1"/>
                </a:solidFill>
                <a:latin typeface="Lato Light"/>
              </a:defRPr>
            </a:lvl2pPr>
            <a:lvl3pPr marL="2174875" defTabSz="1087438">
              <a:defRPr sz="3600">
                <a:solidFill>
                  <a:schemeClr val="tx1"/>
                </a:solidFill>
                <a:latin typeface="Lato Light"/>
              </a:defRPr>
            </a:lvl3pPr>
            <a:lvl4pPr marL="3262313" defTabSz="1087438">
              <a:defRPr sz="3600">
                <a:solidFill>
                  <a:schemeClr val="tx1"/>
                </a:solidFill>
                <a:latin typeface="Lato Light"/>
              </a:defRPr>
            </a:lvl4pPr>
            <a:lvl5pPr marL="4349750" defTabSz="1087438">
              <a:defRPr sz="3600">
                <a:solidFill>
                  <a:schemeClr val="tx1"/>
                </a:solidFill>
                <a:latin typeface="Lato Light"/>
              </a:defRPr>
            </a:lvl5pPr>
            <a:lvl6pPr marL="48069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52641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57213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61785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lvl="0" algn="r"/>
            <a:r>
              <a:rPr lang="en-US" altLang="id-ID" sz="2000" dirty="0" err="1">
                <a:solidFill>
                  <a:schemeClr val="tx2"/>
                </a:solidFill>
                <a:ea typeface="Lato Light"/>
                <a:cs typeface="Lato Light"/>
              </a:rPr>
              <a:t>Sumber</a:t>
            </a:r>
            <a:r>
              <a:rPr lang="en-US" altLang="id-ID" sz="2000" dirty="0">
                <a:solidFill>
                  <a:schemeClr val="tx2"/>
                </a:solidFill>
                <a:ea typeface="Lato Light"/>
                <a:cs typeface="Lato Light"/>
              </a:rPr>
              <a:t> </a:t>
            </a:r>
            <a:r>
              <a:rPr lang="en-US" altLang="id-ID" sz="2000" dirty="0" err="1" smtClean="0">
                <a:solidFill>
                  <a:schemeClr val="tx2"/>
                </a:solidFill>
                <a:ea typeface="Lato Light"/>
                <a:cs typeface="Lato Light"/>
              </a:rPr>
              <a:t>Referensi</a:t>
            </a:r>
            <a:r>
              <a:rPr lang="en-US" altLang="id-ID" sz="2000" dirty="0" smtClean="0">
                <a:solidFill>
                  <a:schemeClr val="tx2"/>
                </a:solidFill>
                <a:ea typeface="Lato Light"/>
                <a:cs typeface="Lato Light"/>
              </a:rPr>
              <a:t> :</a:t>
            </a:r>
            <a:r>
              <a:rPr lang="en-US" altLang="id-ID" sz="2000" dirty="0"/>
              <a:t> </a:t>
            </a:r>
            <a:r>
              <a:rPr lang="en-US" sz="2000" dirty="0" smtClean="0">
                <a:solidFill>
                  <a:srgbClr val="FF0000"/>
                </a:solidFill>
              </a:rPr>
              <a:t>Gerd,Keiser</a:t>
            </a:r>
            <a:r>
              <a:rPr lang="en-US" sz="2000" dirty="0">
                <a:solidFill>
                  <a:srgbClr val="FF0000"/>
                </a:solidFill>
              </a:rPr>
              <a:t>.,2010, </a:t>
            </a:r>
            <a:r>
              <a:rPr lang="en-US" sz="2000" i="1" dirty="0">
                <a:solidFill>
                  <a:srgbClr val="FF0000"/>
                </a:solidFill>
              </a:rPr>
              <a:t>Optical </a:t>
            </a:r>
            <a:r>
              <a:rPr lang="en-US" sz="2000" i="1" dirty="0" err="1">
                <a:solidFill>
                  <a:srgbClr val="FF0000"/>
                </a:solidFill>
              </a:rPr>
              <a:t>Serat</a:t>
            </a:r>
            <a:r>
              <a:rPr lang="en-US" sz="2000" i="1" dirty="0">
                <a:solidFill>
                  <a:srgbClr val="FF0000"/>
                </a:solidFill>
              </a:rPr>
              <a:t> Communications</a:t>
            </a:r>
            <a:r>
              <a:rPr lang="en-US" sz="2000" dirty="0">
                <a:solidFill>
                  <a:srgbClr val="FF0000"/>
                </a:solidFill>
              </a:rPr>
              <a:t>, 4</a:t>
            </a:r>
            <a:r>
              <a:rPr lang="en-US" sz="2000" baseline="30000" dirty="0">
                <a:solidFill>
                  <a:srgbClr val="FF0000"/>
                </a:solidFill>
              </a:rPr>
              <a:t>th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edition,McGraw</a:t>
            </a:r>
            <a:r>
              <a:rPr lang="en-US" sz="2000" dirty="0">
                <a:solidFill>
                  <a:srgbClr val="FF0000"/>
                </a:solidFill>
              </a:rPr>
              <a:t> Hill, International Edition</a:t>
            </a:r>
          </a:p>
          <a:p>
            <a:pPr algn="r"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GB" sz="2000" dirty="0" smtClean="0">
                <a:solidFill>
                  <a:srgbClr val="FF0000"/>
                </a:solidFill>
              </a:rPr>
              <a:t>                               </a:t>
            </a: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1140619" y="2719133"/>
            <a:ext cx="20954562" cy="9143815"/>
          </a:xfrm>
          <a:prstGeom prst="rect">
            <a:avLst/>
          </a:prstGeom>
          <a:solidFill>
            <a:schemeClr val="bg2">
              <a:lumMod val="95000"/>
            </a:schemeClr>
          </a:solidFill>
        </p:spPr>
        <p:txBody>
          <a:bodyPr/>
          <a:lstStyle>
            <a:lvl1pPr algn="l" defTabSz="1827213" rtl="0" eaLnBrk="0" fontAlgn="base" hangingPunct="0">
              <a:lnSpc>
                <a:spcPct val="90000"/>
              </a:lnSpc>
              <a:spcBef>
                <a:spcPts val="2000"/>
              </a:spcBef>
              <a:spcAft>
                <a:spcPct val="0"/>
              </a:spcAft>
              <a:buFont typeface="Arial" panose="020B0604020202020204" pitchFamily="34" charset="0"/>
              <a:defRPr lang="en-US" sz="6000" kern="1200" dirty="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1pPr>
            <a:lvl2pPr marL="914400" algn="l" defTabSz="1827213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defRPr lang="en-US" sz="4000" kern="1200" dirty="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2pPr>
            <a:lvl3pPr marL="1828800" algn="l" defTabSz="1827213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defRPr lang="en-US" sz="3600" kern="1200" dirty="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3pPr>
            <a:lvl4pPr marL="2743200" algn="l" defTabSz="1827213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defRPr lang="en-US" sz="3200" kern="1200" dirty="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4pPr>
            <a:lvl5pPr marL="3657600" algn="l" defTabSz="1827213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defRPr lang="en-US" sz="3200" kern="1200" dirty="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dirty="0">
                <a:solidFill>
                  <a:srgbClr val="19232E"/>
                </a:solidFill>
              </a:rPr>
              <a:t>Fiber </a:t>
            </a:r>
            <a:r>
              <a:rPr lang="en-US" dirty="0" err="1">
                <a:solidFill>
                  <a:srgbClr val="19232E"/>
                </a:solidFill>
              </a:rPr>
              <a:t>dibuat</a:t>
            </a:r>
            <a:r>
              <a:rPr lang="en-US" dirty="0">
                <a:solidFill>
                  <a:srgbClr val="19232E"/>
                </a:solidFill>
              </a:rPr>
              <a:t> </a:t>
            </a:r>
            <a:r>
              <a:rPr lang="en-US" dirty="0" err="1">
                <a:solidFill>
                  <a:srgbClr val="19232E"/>
                </a:solidFill>
              </a:rPr>
              <a:t>dari</a:t>
            </a:r>
            <a:r>
              <a:rPr lang="en-US" dirty="0">
                <a:solidFill>
                  <a:srgbClr val="19232E"/>
                </a:solidFill>
              </a:rPr>
              <a:t> </a:t>
            </a:r>
            <a:r>
              <a:rPr lang="en-US" i="1" dirty="0">
                <a:solidFill>
                  <a:srgbClr val="19232E"/>
                </a:solidFill>
              </a:rPr>
              <a:t>preform</a:t>
            </a:r>
            <a:r>
              <a:rPr lang="en-US" dirty="0">
                <a:solidFill>
                  <a:srgbClr val="19232E"/>
                </a:solidFill>
              </a:rPr>
              <a:t> </a:t>
            </a:r>
            <a:r>
              <a:rPr lang="en-US" dirty="0" err="1">
                <a:solidFill>
                  <a:srgbClr val="19232E"/>
                </a:solidFill>
              </a:rPr>
              <a:t>dengan</a:t>
            </a:r>
            <a:r>
              <a:rPr lang="en-US" dirty="0">
                <a:solidFill>
                  <a:srgbClr val="19232E"/>
                </a:solidFill>
              </a:rPr>
              <a:t> </a:t>
            </a:r>
            <a:r>
              <a:rPr lang="en-US" dirty="0" err="1">
                <a:solidFill>
                  <a:srgbClr val="19232E"/>
                </a:solidFill>
              </a:rPr>
              <a:t>perlengkapan</a:t>
            </a:r>
            <a:r>
              <a:rPr lang="en-US" dirty="0">
                <a:solidFill>
                  <a:srgbClr val="19232E"/>
                </a:solidFill>
              </a:rPr>
              <a:t> </a:t>
            </a:r>
            <a:r>
              <a:rPr lang="en-US" dirty="0" err="1">
                <a:solidFill>
                  <a:srgbClr val="19232E"/>
                </a:solidFill>
              </a:rPr>
              <a:t>dan</a:t>
            </a:r>
            <a:r>
              <a:rPr lang="en-US" dirty="0">
                <a:solidFill>
                  <a:srgbClr val="19232E"/>
                </a:solidFill>
              </a:rPr>
              <a:t> proses </a:t>
            </a:r>
            <a:r>
              <a:rPr lang="en-US" dirty="0" err="1">
                <a:solidFill>
                  <a:srgbClr val="19232E"/>
                </a:solidFill>
              </a:rPr>
              <a:t>seperti</a:t>
            </a:r>
            <a:r>
              <a:rPr lang="en-US" dirty="0">
                <a:solidFill>
                  <a:srgbClr val="19232E"/>
                </a:solidFill>
              </a:rPr>
              <a:t> </a:t>
            </a:r>
            <a:r>
              <a:rPr lang="en-US" dirty="0" err="1">
                <a:solidFill>
                  <a:srgbClr val="19232E"/>
                </a:solidFill>
              </a:rPr>
              <a:t>gambar</a:t>
            </a:r>
            <a:r>
              <a:rPr lang="en-US" dirty="0">
                <a:solidFill>
                  <a:srgbClr val="19232E"/>
                </a:solidFill>
              </a:rPr>
              <a:t> </a:t>
            </a:r>
            <a:r>
              <a:rPr lang="en-US" dirty="0" err="1">
                <a:solidFill>
                  <a:srgbClr val="19232E"/>
                </a:solidFill>
              </a:rPr>
              <a:t>berikut</a:t>
            </a:r>
            <a:r>
              <a:rPr lang="en-US" dirty="0" smtClean="0">
                <a:solidFill>
                  <a:srgbClr val="19232E"/>
                </a:solidFill>
              </a:rPr>
              <a:t>:</a:t>
            </a:r>
            <a:endParaRPr lang="en-US" dirty="0">
              <a:solidFill>
                <a:srgbClr val="19232E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9584" y="3332499"/>
            <a:ext cx="7113566" cy="741413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877959" y="4135080"/>
            <a:ext cx="12188825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None/>
            </a:pPr>
            <a:r>
              <a:rPr lang="en-US" i="1" dirty="0">
                <a:solidFill>
                  <a:srgbClr val="19232E"/>
                </a:solidFill>
              </a:rPr>
              <a:t>Preform</a:t>
            </a:r>
            <a:r>
              <a:rPr lang="en-US" dirty="0">
                <a:solidFill>
                  <a:srgbClr val="19232E"/>
                </a:solidFill>
              </a:rPr>
              <a:t> </a:t>
            </a:r>
            <a:r>
              <a:rPr lang="en-US" dirty="0" err="1">
                <a:solidFill>
                  <a:srgbClr val="19232E"/>
                </a:solidFill>
              </a:rPr>
              <a:t>dapat</a:t>
            </a:r>
            <a:r>
              <a:rPr lang="en-US" dirty="0">
                <a:solidFill>
                  <a:srgbClr val="19232E"/>
                </a:solidFill>
              </a:rPr>
              <a:t> </a:t>
            </a:r>
            <a:r>
              <a:rPr lang="en-US" dirty="0" err="1">
                <a:solidFill>
                  <a:srgbClr val="19232E"/>
                </a:solidFill>
              </a:rPr>
              <a:t>dibuat</a:t>
            </a:r>
            <a:r>
              <a:rPr lang="en-US" dirty="0">
                <a:solidFill>
                  <a:srgbClr val="19232E"/>
                </a:solidFill>
              </a:rPr>
              <a:t> </a:t>
            </a:r>
            <a:r>
              <a:rPr lang="en-US" dirty="0" err="1">
                <a:solidFill>
                  <a:srgbClr val="19232E"/>
                </a:solidFill>
              </a:rPr>
              <a:t>dengan</a:t>
            </a:r>
            <a:r>
              <a:rPr lang="en-US" dirty="0">
                <a:solidFill>
                  <a:srgbClr val="19232E"/>
                </a:solidFill>
              </a:rPr>
              <a:t> </a:t>
            </a:r>
            <a:r>
              <a:rPr lang="en-US" dirty="0" err="1">
                <a:solidFill>
                  <a:srgbClr val="19232E"/>
                </a:solidFill>
              </a:rPr>
              <a:t>empat</a:t>
            </a:r>
            <a:r>
              <a:rPr lang="en-US" dirty="0">
                <a:solidFill>
                  <a:srgbClr val="19232E"/>
                </a:solidFill>
              </a:rPr>
              <a:t> </a:t>
            </a:r>
            <a:r>
              <a:rPr lang="en-US" dirty="0" err="1">
                <a:solidFill>
                  <a:srgbClr val="19232E"/>
                </a:solidFill>
              </a:rPr>
              <a:t>macam</a:t>
            </a:r>
            <a:r>
              <a:rPr lang="en-US" dirty="0">
                <a:solidFill>
                  <a:srgbClr val="19232E"/>
                </a:solidFill>
              </a:rPr>
              <a:t> </a:t>
            </a:r>
            <a:r>
              <a:rPr lang="en-US" dirty="0" err="1">
                <a:solidFill>
                  <a:srgbClr val="19232E"/>
                </a:solidFill>
              </a:rPr>
              <a:t>teknik</a:t>
            </a:r>
            <a:r>
              <a:rPr lang="en-US" dirty="0">
                <a:solidFill>
                  <a:srgbClr val="19232E"/>
                </a:solidFill>
              </a:rPr>
              <a:t>/ </a:t>
            </a:r>
            <a:r>
              <a:rPr lang="en-US" dirty="0" err="1">
                <a:solidFill>
                  <a:srgbClr val="19232E"/>
                </a:solidFill>
              </a:rPr>
              <a:t>metode</a:t>
            </a:r>
            <a:r>
              <a:rPr lang="en-US" dirty="0">
                <a:solidFill>
                  <a:srgbClr val="19232E"/>
                </a:solidFill>
              </a:rPr>
              <a:t> yang </a:t>
            </a:r>
            <a:r>
              <a:rPr lang="en-US" dirty="0" err="1">
                <a:solidFill>
                  <a:srgbClr val="19232E"/>
                </a:solidFill>
              </a:rPr>
              <a:t>berbeda</a:t>
            </a:r>
            <a:r>
              <a:rPr lang="en-US" dirty="0">
                <a:solidFill>
                  <a:srgbClr val="19232E"/>
                </a:solidFill>
              </a:rPr>
              <a:t> </a:t>
            </a:r>
            <a:r>
              <a:rPr lang="en-US" dirty="0" err="1">
                <a:solidFill>
                  <a:srgbClr val="19232E"/>
                </a:solidFill>
              </a:rPr>
              <a:t>yaitu</a:t>
            </a:r>
            <a:r>
              <a:rPr lang="en-US" dirty="0">
                <a:solidFill>
                  <a:srgbClr val="19232E"/>
                </a:solidFill>
              </a:rPr>
              <a:t>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solidFill>
                  <a:srgbClr val="19232E"/>
                </a:solidFill>
              </a:rPr>
              <a:t>OVPO (</a:t>
            </a:r>
            <a:r>
              <a:rPr lang="en-US" i="1" dirty="0">
                <a:solidFill>
                  <a:srgbClr val="19232E"/>
                </a:solidFill>
              </a:rPr>
              <a:t>Outside Vapor Phase Oxidation</a:t>
            </a:r>
            <a:r>
              <a:rPr lang="en-US" dirty="0">
                <a:solidFill>
                  <a:srgbClr val="19232E"/>
                </a:solidFill>
              </a:rPr>
              <a:t>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solidFill>
                  <a:srgbClr val="19232E"/>
                </a:solidFill>
              </a:rPr>
              <a:t>VAD (</a:t>
            </a:r>
            <a:r>
              <a:rPr lang="en-US" i="1" dirty="0">
                <a:solidFill>
                  <a:srgbClr val="19232E"/>
                </a:solidFill>
              </a:rPr>
              <a:t>Vapor-phase Axial Deposition</a:t>
            </a:r>
            <a:r>
              <a:rPr lang="en-US" dirty="0">
                <a:solidFill>
                  <a:srgbClr val="19232E"/>
                </a:solidFill>
              </a:rPr>
              <a:t>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solidFill>
                  <a:srgbClr val="19232E"/>
                </a:solidFill>
              </a:rPr>
              <a:t>MCVD (</a:t>
            </a:r>
            <a:r>
              <a:rPr lang="en-US" i="1" dirty="0">
                <a:solidFill>
                  <a:srgbClr val="19232E"/>
                </a:solidFill>
              </a:rPr>
              <a:t>Modified Chemical Vapor Deposition</a:t>
            </a:r>
            <a:r>
              <a:rPr lang="en-US" dirty="0">
                <a:solidFill>
                  <a:srgbClr val="19232E"/>
                </a:solidFill>
              </a:rPr>
              <a:t>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solidFill>
                  <a:srgbClr val="19232E"/>
                </a:solidFill>
              </a:rPr>
              <a:t>PCVD (</a:t>
            </a:r>
            <a:r>
              <a:rPr lang="en-US" i="1" dirty="0">
                <a:solidFill>
                  <a:srgbClr val="19232E"/>
                </a:solidFill>
              </a:rPr>
              <a:t>Plasma-activated Chemical Vapor Deposition</a:t>
            </a:r>
            <a:endParaRPr lang="en-US" dirty="0">
              <a:solidFill>
                <a:srgbClr val="1923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433349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F79DE766-0992-4A05-B7B0-D05E1CE8FB69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522899" y="968991"/>
            <a:ext cx="18350547" cy="101566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19232E"/>
                </a:solidFill>
              </a:rPr>
              <a:t>B</a:t>
            </a:r>
            <a:r>
              <a:rPr lang="en-GB" sz="6000" b="1" dirty="0">
                <a:solidFill>
                  <a:srgbClr val="19232E"/>
                </a:solidFill>
              </a:rPr>
              <a:t>. FABRIKASI SERAT OPTIK</a:t>
            </a:r>
            <a:endParaRPr lang="en-US" sz="6000" b="1" dirty="0">
              <a:solidFill>
                <a:srgbClr val="19232E"/>
              </a:solidFill>
              <a:latin typeface="Lato Heading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 bwMode="auto">
          <a:xfrm>
            <a:off x="7126436" y="12979259"/>
            <a:ext cx="13419138" cy="958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17490" tIns="108745" rIns="217490" bIns="108745">
            <a:spAutoFit/>
          </a:bodyPr>
          <a:lstStyle>
            <a:lvl1pPr defTabSz="1087438">
              <a:defRPr sz="3600">
                <a:solidFill>
                  <a:schemeClr val="tx1"/>
                </a:solidFill>
                <a:latin typeface="Lato Light"/>
              </a:defRPr>
            </a:lvl1pPr>
            <a:lvl2pPr marL="1087438" defTabSz="1087438">
              <a:defRPr sz="3600">
                <a:solidFill>
                  <a:schemeClr val="tx1"/>
                </a:solidFill>
                <a:latin typeface="Lato Light"/>
              </a:defRPr>
            </a:lvl2pPr>
            <a:lvl3pPr marL="2174875" defTabSz="1087438">
              <a:defRPr sz="3600">
                <a:solidFill>
                  <a:schemeClr val="tx1"/>
                </a:solidFill>
                <a:latin typeface="Lato Light"/>
              </a:defRPr>
            </a:lvl3pPr>
            <a:lvl4pPr marL="3262313" defTabSz="1087438">
              <a:defRPr sz="3600">
                <a:solidFill>
                  <a:schemeClr val="tx1"/>
                </a:solidFill>
                <a:latin typeface="Lato Light"/>
              </a:defRPr>
            </a:lvl4pPr>
            <a:lvl5pPr marL="4349750" defTabSz="1087438">
              <a:defRPr sz="3600">
                <a:solidFill>
                  <a:schemeClr val="tx1"/>
                </a:solidFill>
                <a:latin typeface="Lato Light"/>
              </a:defRPr>
            </a:lvl5pPr>
            <a:lvl6pPr marL="48069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52641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57213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61785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lvl="0" algn="r"/>
            <a:r>
              <a:rPr lang="en-US" altLang="id-ID" sz="2000" dirty="0" err="1">
                <a:solidFill>
                  <a:schemeClr val="tx2"/>
                </a:solidFill>
                <a:ea typeface="Lato Light"/>
                <a:cs typeface="Lato Light"/>
              </a:rPr>
              <a:t>Sumber</a:t>
            </a:r>
            <a:r>
              <a:rPr lang="en-US" altLang="id-ID" sz="2000" dirty="0">
                <a:solidFill>
                  <a:schemeClr val="tx2"/>
                </a:solidFill>
                <a:ea typeface="Lato Light"/>
                <a:cs typeface="Lato Light"/>
              </a:rPr>
              <a:t> </a:t>
            </a:r>
            <a:r>
              <a:rPr lang="en-US" altLang="id-ID" sz="2000" dirty="0" err="1" smtClean="0">
                <a:solidFill>
                  <a:schemeClr val="tx2"/>
                </a:solidFill>
                <a:ea typeface="Lato Light"/>
                <a:cs typeface="Lato Light"/>
              </a:rPr>
              <a:t>Referensi</a:t>
            </a:r>
            <a:r>
              <a:rPr lang="en-US" altLang="id-ID" sz="2000" dirty="0" smtClean="0">
                <a:solidFill>
                  <a:schemeClr val="tx2"/>
                </a:solidFill>
                <a:ea typeface="Lato Light"/>
                <a:cs typeface="Lato Light"/>
              </a:rPr>
              <a:t> :</a:t>
            </a:r>
            <a:r>
              <a:rPr lang="en-US" altLang="id-ID" sz="2000" dirty="0"/>
              <a:t> </a:t>
            </a:r>
            <a:r>
              <a:rPr lang="en-US" sz="2000" dirty="0" smtClean="0">
                <a:solidFill>
                  <a:srgbClr val="FF0000"/>
                </a:solidFill>
              </a:rPr>
              <a:t>Gerd,Keiser</a:t>
            </a:r>
            <a:r>
              <a:rPr lang="en-US" sz="2000" dirty="0">
                <a:solidFill>
                  <a:srgbClr val="FF0000"/>
                </a:solidFill>
              </a:rPr>
              <a:t>.,2010, </a:t>
            </a:r>
            <a:r>
              <a:rPr lang="en-US" sz="2000" i="1" dirty="0">
                <a:solidFill>
                  <a:srgbClr val="FF0000"/>
                </a:solidFill>
              </a:rPr>
              <a:t>Optical </a:t>
            </a:r>
            <a:r>
              <a:rPr lang="en-US" sz="2000" i="1" dirty="0" err="1">
                <a:solidFill>
                  <a:srgbClr val="FF0000"/>
                </a:solidFill>
              </a:rPr>
              <a:t>Serat</a:t>
            </a:r>
            <a:r>
              <a:rPr lang="en-US" sz="2000" i="1" dirty="0">
                <a:solidFill>
                  <a:srgbClr val="FF0000"/>
                </a:solidFill>
              </a:rPr>
              <a:t> Communications</a:t>
            </a:r>
            <a:r>
              <a:rPr lang="en-US" sz="2000" dirty="0">
                <a:solidFill>
                  <a:srgbClr val="FF0000"/>
                </a:solidFill>
              </a:rPr>
              <a:t>, 4</a:t>
            </a:r>
            <a:r>
              <a:rPr lang="en-US" sz="2000" baseline="30000" dirty="0">
                <a:solidFill>
                  <a:srgbClr val="FF0000"/>
                </a:solidFill>
              </a:rPr>
              <a:t>th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edition,McGraw</a:t>
            </a:r>
            <a:r>
              <a:rPr lang="en-US" sz="2000" dirty="0">
                <a:solidFill>
                  <a:srgbClr val="FF0000"/>
                </a:solidFill>
              </a:rPr>
              <a:t> Hill, International Edition</a:t>
            </a:r>
          </a:p>
          <a:p>
            <a:pPr algn="r"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GB" sz="2000" dirty="0" smtClean="0">
                <a:solidFill>
                  <a:srgbClr val="FF0000"/>
                </a:solidFill>
              </a:rPr>
              <a:t>                               </a:t>
            </a: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1918884" y="3981635"/>
            <a:ext cx="20954562" cy="3866965"/>
          </a:xfrm>
          <a:prstGeom prst="rect">
            <a:avLst/>
          </a:prstGeom>
          <a:solidFill>
            <a:schemeClr val="bg2">
              <a:lumMod val="95000"/>
            </a:schemeClr>
          </a:solidFill>
        </p:spPr>
        <p:txBody>
          <a:bodyPr/>
          <a:lstStyle>
            <a:lvl1pPr algn="l" defTabSz="1827213" rtl="0" eaLnBrk="0" fontAlgn="base" hangingPunct="0">
              <a:lnSpc>
                <a:spcPct val="90000"/>
              </a:lnSpc>
              <a:spcBef>
                <a:spcPts val="2000"/>
              </a:spcBef>
              <a:spcAft>
                <a:spcPct val="0"/>
              </a:spcAft>
              <a:buFont typeface="Arial" panose="020B0604020202020204" pitchFamily="34" charset="0"/>
              <a:defRPr lang="en-US" sz="6000" kern="1200" dirty="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1pPr>
            <a:lvl2pPr marL="914400" algn="l" defTabSz="1827213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defRPr lang="en-US" sz="4000" kern="1200" dirty="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2pPr>
            <a:lvl3pPr marL="1828800" algn="l" defTabSz="1827213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defRPr lang="en-US" sz="3600" kern="1200" dirty="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3pPr>
            <a:lvl4pPr marL="2743200" algn="l" defTabSz="1827213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defRPr lang="en-US" sz="3200" kern="1200" dirty="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4pPr>
            <a:lvl5pPr marL="3657600" algn="l" defTabSz="1827213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defRPr lang="en-US" sz="3200" kern="1200" dirty="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3600" dirty="0" err="1">
                <a:solidFill>
                  <a:srgbClr val="19232E"/>
                </a:solidFill>
              </a:rPr>
              <a:t>Pembuatan</a:t>
            </a:r>
            <a:r>
              <a:rPr lang="en-US" sz="3600" dirty="0">
                <a:solidFill>
                  <a:srgbClr val="19232E"/>
                </a:solidFill>
              </a:rPr>
              <a:t> fiber </a:t>
            </a:r>
            <a:r>
              <a:rPr lang="en-US" sz="3600" dirty="0" err="1">
                <a:solidFill>
                  <a:srgbClr val="19232E"/>
                </a:solidFill>
              </a:rPr>
              <a:t>pertama</a:t>
            </a:r>
            <a:r>
              <a:rPr lang="en-US" sz="3600" dirty="0">
                <a:solidFill>
                  <a:srgbClr val="19232E"/>
                </a:solidFill>
              </a:rPr>
              <a:t> yang </a:t>
            </a:r>
            <a:r>
              <a:rPr lang="en-US" sz="3600" dirty="0" err="1">
                <a:solidFill>
                  <a:srgbClr val="19232E"/>
                </a:solidFill>
              </a:rPr>
              <a:t>memiliki</a:t>
            </a:r>
            <a:r>
              <a:rPr lang="en-US" sz="3600" dirty="0">
                <a:solidFill>
                  <a:srgbClr val="19232E"/>
                </a:solidFill>
              </a:rPr>
              <a:t> loss </a:t>
            </a:r>
            <a:r>
              <a:rPr lang="en-US" sz="3600" dirty="0" err="1">
                <a:solidFill>
                  <a:srgbClr val="19232E"/>
                </a:solidFill>
              </a:rPr>
              <a:t>kurang</a:t>
            </a:r>
            <a:r>
              <a:rPr lang="en-US" sz="3600" dirty="0">
                <a:solidFill>
                  <a:srgbClr val="19232E"/>
                </a:solidFill>
              </a:rPr>
              <a:t> </a:t>
            </a:r>
            <a:r>
              <a:rPr lang="en-US" sz="3600" dirty="0" err="1">
                <a:solidFill>
                  <a:srgbClr val="19232E"/>
                </a:solidFill>
              </a:rPr>
              <a:t>dari</a:t>
            </a:r>
            <a:r>
              <a:rPr lang="en-US" sz="3600" dirty="0">
                <a:solidFill>
                  <a:srgbClr val="19232E"/>
                </a:solidFill>
              </a:rPr>
              <a:t> 20 dB/km </a:t>
            </a:r>
            <a:r>
              <a:rPr lang="en-US" sz="3600" dirty="0" err="1">
                <a:solidFill>
                  <a:srgbClr val="19232E"/>
                </a:solidFill>
              </a:rPr>
              <a:t>adalah</a:t>
            </a:r>
            <a:r>
              <a:rPr lang="en-US" sz="3600" dirty="0">
                <a:solidFill>
                  <a:srgbClr val="19232E"/>
                </a:solidFill>
              </a:rPr>
              <a:t> </a:t>
            </a:r>
            <a:r>
              <a:rPr lang="en-US" sz="3600" dirty="0" err="1">
                <a:solidFill>
                  <a:srgbClr val="19232E"/>
                </a:solidFill>
              </a:rPr>
              <a:t>oleh</a:t>
            </a:r>
            <a:r>
              <a:rPr lang="en-US" sz="3600" dirty="0">
                <a:solidFill>
                  <a:srgbClr val="19232E"/>
                </a:solidFill>
              </a:rPr>
              <a:t> </a:t>
            </a:r>
            <a:r>
              <a:rPr lang="en-US" sz="3600" i="1" dirty="0">
                <a:solidFill>
                  <a:srgbClr val="19232E"/>
                </a:solidFill>
              </a:rPr>
              <a:t>Corning Glass Works </a:t>
            </a:r>
            <a:r>
              <a:rPr lang="en-US" sz="3600" dirty="0" err="1">
                <a:solidFill>
                  <a:srgbClr val="19232E"/>
                </a:solidFill>
              </a:rPr>
              <a:t>dengan</a:t>
            </a:r>
            <a:r>
              <a:rPr lang="en-US" sz="3600" dirty="0">
                <a:solidFill>
                  <a:srgbClr val="19232E"/>
                </a:solidFill>
              </a:rPr>
              <a:t> </a:t>
            </a:r>
            <a:r>
              <a:rPr lang="en-US" sz="3600" dirty="0" err="1">
                <a:solidFill>
                  <a:srgbClr val="19232E"/>
                </a:solidFill>
              </a:rPr>
              <a:t>metode</a:t>
            </a:r>
            <a:r>
              <a:rPr lang="en-US" sz="3600" dirty="0">
                <a:solidFill>
                  <a:srgbClr val="19232E"/>
                </a:solidFill>
              </a:rPr>
              <a:t> OVPO. </a:t>
            </a:r>
            <a:r>
              <a:rPr lang="en-US" sz="3600" dirty="0" err="1">
                <a:solidFill>
                  <a:srgbClr val="19232E"/>
                </a:solidFill>
              </a:rPr>
              <a:t>Sebuah</a:t>
            </a:r>
            <a:r>
              <a:rPr lang="en-US" sz="3600" dirty="0">
                <a:solidFill>
                  <a:srgbClr val="19232E"/>
                </a:solidFill>
              </a:rPr>
              <a:t> layer </a:t>
            </a:r>
            <a:r>
              <a:rPr lang="en-US" sz="3600" dirty="0" err="1">
                <a:solidFill>
                  <a:srgbClr val="19232E"/>
                </a:solidFill>
              </a:rPr>
              <a:t>partikel</a:t>
            </a:r>
            <a:r>
              <a:rPr lang="en-US" sz="3600" dirty="0">
                <a:solidFill>
                  <a:srgbClr val="19232E"/>
                </a:solidFill>
              </a:rPr>
              <a:t> SiO</a:t>
            </a:r>
            <a:r>
              <a:rPr lang="en-US" sz="3600" baseline="-25000" dirty="0">
                <a:solidFill>
                  <a:srgbClr val="19232E"/>
                </a:solidFill>
              </a:rPr>
              <a:t>2</a:t>
            </a:r>
            <a:r>
              <a:rPr lang="en-US" sz="3600" dirty="0">
                <a:solidFill>
                  <a:srgbClr val="19232E"/>
                </a:solidFill>
              </a:rPr>
              <a:t> yang </a:t>
            </a:r>
            <a:r>
              <a:rPr lang="en-US" sz="3600" dirty="0" err="1">
                <a:solidFill>
                  <a:srgbClr val="19232E"/>
                </a:solidFill>
              </a:rPr>
              <a:t>disebut</a:t>
            </a:r>
            <a:r>
              <a:rPr lang="en-US" sz="3600" dirty="0">
                <a:solidFill>
                  <a:srgbClr val="19232E"/>
                </a:solidFill>
              </a:rPr>
              <a:t> </a:t>
            </a:r>
            <a:r>
              <a:rPr lang="en-US" sz="3600" dirty="0" err="1">
                <a:solidFill>
                  <a:srgbClr val="19232E"/>
                </a:solidFill>
              </a:rPr>
              <a:t>sebagai</a:t>
            </a:r>
            <a:r>
              <a:rPr lang="en-US" sz="3600" dirty="0">
                <a:solidFill>
                  <a:srgbClr val="19232E"/>
                </a:solidFill>
              </a:rPr>
              <a:t> “soot” </a:t>
            </a:r>
            <a:r>
              <a:rPr lang="en-US" sz="3600" dirty="0" err="1">
                <a:solidFill>
                  <a:srgbClr val="19232E"/>
                </a:solidFill>
              </a:rPr>
              <a:t>disimpan</a:t>
            </a:r>
            <a:r>
              <a:rPr lang="en-US" sz="3600" dirty="0">
                <a:solidFill>
                  <a:srgbClr val="19232E"/>
                </a:solidFill>
              </a:rPr>
              <a:t> </a:t>
            </a:r>
            <a:r>
              <a:rPr lang="en-US" sz="3600" dirty="0" err="1">
                <a:solidFill>
                  <a:srgbClr val="19232E"/>
                </a:solidFill>
              </a:rPr>
              <a:t>secara</a:t>
            </a:r>
            <a:r>
              <a:rPr lang="en-US" sz="3600" dirty="0">
                <a:solidFill>
                  <a:srgbClr val="19232E"/>
                </a:solidFill>
              </a:rPr>
              <a:t> </a:t>
            </a:r>
            <a:r>
              <a:rPr lang="en-US" sz="3600" dirty="0" err="1">
                <a:solidFill>
                  <a:srgbClr val="19232E"/>
                </a:solidFill>
              </a:rPr>
              <a:t>bertahap</a:t>
            </a:r>
            <a:r>
              <a:rPr lang="en-US" sz="3600" dirty="0">
                <a:solidFill>
                  <a:srgbClr val="19232E"/>
                </a:solidFill>
              </a:rPr>
              <a:t> </a:t>
            </a:r>
            <a:r>
              <a:rPr lang="en-US" sz="3600" dirty="0" err="1">
                <a:solidFill>
                  <a:srgbClr val="19232E"/>
                </a:solidFill>
              </a:rPr>
              <a:t>dari</a:t>
            </a:r>
            <a:r>
              <a:rPr lang="en-US" sz="3600" dirty="0">
                <a:solidFill>
                  <a:srgbClr val="19232E"/>
                </a:solidFill>
              </a:rPr>
              <a:t> </a:t>
            </a:r>
            <a:r>
              <a:rPr lang="en-US" sz="3600" i="1" dirty="0">
                <a:solidFill>
                  <a:srgbClr val="19232E"/>
                </a:solidFill>
              </a:rPr>
              <a:t>burner </a:t>
            </a:r>
            <a:r>
              <a:rPr lang="en-US" sz="3600" dirty="0">
                <a:solidFill>
                  <a:srgbClr val="19232E"/>
                </a:solidFill>
              </a:rPr>
              <a:t>(</a:t>
            </a:r>
            <a:r>
              <a:rPr lang="en-US" sz="3600" dirty="0" err="1">
                <a:solidFill>
                  <a:srgbClr val="19232E"/>
                </a:solidFill>
              </a:rPr>
              <a:t>pembakar</a:t>
            </a:r>
            <a:r>
              <a:rPr lang="en-US" sz="3600" dirty="0">
                <a:solidFill>
                  <a:srgbClr val="19232E"/>
                </a:solidFill>
              </a:rPr>
              <a:t>) </a:t>
            </a:r>
            <a:r>
              <a:rPr lang="en-US" sz="3600" dirty="0" err="1">
                <a:solidFill>
                  <a:srgbClr val="19232E"/>
                </a:solidFill>
              </a:rPr>
              <a:t>ke</a:t>
            </a:r>
            <a:r>
              <a:rPr lang="en-US" sz="3600" dirty="0">
                <a:solidFill>
                  <a:srgbClr val="19232E"/>
                </a:solidFill>
              </a:rPr>
              <a:t> </a:t>
            </a:r>
            <a:r>
              <a:rPr lang="en-US" sz="3600" i="1" dirty="0">
                <a:solidFill>
                  <a:srgbClr val="19232E"/>
                </a:solidFill>
              </a:rPr>
              <a:t>rotating graphite</a:t>
            </a:r>
            <a:r>
              <a:rPr lang="en-US" sz="3600" dirty="0">
                <a:solidFill>
                  <a:srgbClr val="19232E"/>
                </a:solidFill>
              </a:rPr>
              <a:t> (</a:t>
            </a:r>
            <a:r>
              <a:rPr lang="en-US" sz="3600" i="1" dirty="0">
                <a:solidFill>
                  <a:srgbClr val="19232E"/>
                </a:solidFill>
              </a:rPr>
              <a:t>ceramic mandrel-bait rod</a:t>
            </a:r>
            <a:r>
              <a:rPr lang="en-US" sz="3600" dirty="0">
                <a:solidFill>
                  <a:srgbClr val="19232E"/>
                </a:solidFill>
              </a:rPr>
              <a:t>). Glass soot </a:t>
            </a:r>
            <a:r>
              <a:rPr lang="en-US" sz="3600" dirty="0" err="1">
                <a:solidFill>
                  <a:srgbClr val="19232E"/>
                </a:solidFill>
              </a:rPr>
              <a:t>tersebut</a:t>
            </a:r>
            <a:r>
              <a:rPr lang="en-US" sz="3600" dirty="0">
                <a:solidFill>
                  <a:srgbClr val="19232E"/>
                </a:solidFill>
              </a:rPr>
              <a:t> </a:t>
            </a:r>
            <a:r>
              <a:rPr lang="en-US" sz="3600" dirty="0" err="1">
                <a:solidFill>
                  <a:srgbClr val="19232E"/>
                </a:solidFill>
              </a:rPr>
              <a:t>menempel</a:t>
            </a:r>
            <a:r>
              <a:rPr lang="en-US" sz="3600" dirty="0">
                <a:solidFill>
                  <a:srgbClr val="19232E"/>
                </a:solidFill>
              </a:rPr>
              <a:t> </a:t>
            </a:r>
            <a:r>
              <a:rPr lang="en-US" sz="3600" dirty="0" err="1">
                <a:solidFill>
                  <a:srgbClr val="19232E"/>
                </a:solidFill>
              </a:rPr>
              <a:t>pada</a:t>
            </a:r>
            <a:r>
              <a:rPr lang="en-US" sz="3600" dirty="0">
                <a:solidFill>
                  <a:srgbClr val="19232E"/>
                </a:solidFill>
              </a:rPr>
              <a:t> mandrel </a:t>
            </a:r>
            <a:r>
              <a:rPr lang="en-US" sz="3600" dirty="0" err="1">
                <a:solidFill>
                  <a:srgbClr val="19232E"/>
                </a:solidFill>
              </a:rPr>
              <a:t>dari</a:t>
            </a:r>
            <a:r>
              <a:rPr lang="en-US" sz="3600" dirty="0">
                <a:solidFill>
                  <a:srgbClr val="19232E"/>
                </a:solidFill>
              </a:rPr>
              <a:t> layer per layer. </a:t>
            </a: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3600" dirty="0" err="1">
                <a:solidFill>
                  <a:srgbClr val="19232E"/>
                </a:solidFill>
              </a:rPr>
              <a:t>Dengan</a:t>
            </a:r>
            <a:r>
              <a:rPr lang="en-US" sz="3600" dirty="0">
                <a:solidFill>
                  <a:srgbClr val="19232E"/>
                </a:solidFill>
              </a:rPr>
              <a:t> </a:t>
            </a:r>
            <a:r>
              <a:rPr lang="en-US" sz="3600" dirty="0" err="1">
                <a:solidFill>
                  <a:srgbClr val="19232E"/>
                </a:solidFill>
              </a:rPr>
              <a:t>melakukan</a:t>
            </a:r>
            <a:r>
              <a:rPr lang="en-US" sz="3600" dirty="0">
                <a:solidFill>
                  <a:srgbClr val="19232E"/>
                </a:solidFill>
              </a:rPr>
              <a:t> </a:t>
            </a:r>
            <a:r>
              <a:rPr lang="en-US" sz="3600" dirty="0" err="1">
                <a:solidFill>
                  <a:srgbClr val="19232E"/>
                </a:solidFill>
              </a:rPr>
              <a:t>kontrolling</a:t>
            </a:r>
            <a:r>
              <a:rPr lang="en-US" sz="3600" dirty="0">
                <a:solidFill>
                  <a:srgbClr val="19232E"/>
                </a:solidFill>
              </a:rPr>
              <a:t> </a:t>
            </a:r>
            <a:r>
              <a:rPr lang="en-US" sz="3600" dirty="0" err="1">
                <a:solidFill>
                  <a:srgbClr val="19232E"/>
                </a:solidFill>
              </a:rPr>
              <a:t>terhadap</a:t>
            </a:r>
            <a:r>
              <a:rPr lang="en-US" sz="3600" dirty="0">
                <a:solidFill>
                  <a:srgbClr val="19232E"/>
                </a:solidFill>
              </a:rPr>
              <a:t> </a:t>
            </a:r>
            <a:r>
              <a:rPr lang="en-US" sz="3600" dirty="0" err="1">
                <a:solidFill>
                  <a:srgbClr val="19232E"/>
                </a:solidFill>
              </a:rPr>
              <a:t>aliran</a:t>
            </a:r>
            <a:r>
              <a:rPr lang="en-US" sz="3600" dirty="0">
                <a:solidFill>
                  <a:srgbClr val="19232E"/>
                </a:solidFill>
              </a:rPr>
              <a:t> </a:t>
            </a:r>
            <a:r>
              <a:rPr lang="en-US" sz="3600" dirty="0" err="1">
                <a:solidFill>
                  <a:srgbClr val="19232E"/>
                </a:solidFill>
              </a:rPr>
              <a:t>komponen</a:t>
            </a:r>
            <a:r>
              <a:rPr lang="en-US" sz="3600" dirty="0">
                <a:solidFill>
                  <a:srgbClr val="19232E"/>
                </a:solidFill>
              </a:rPr>
              <a:t> </a:t>
            </a:r>
            <a:r>
              <a:rPr lang="en-US" sz="3600" dirty="0" err="1">
                <a:solidFill>
                  <a:srgbClr val="19232E"/>
                </a:solidFill>
              </a:rPr>
              <a:t>uap</a:t>
            </a:r>
            <a:r>
              <a:rPr lang="en-US" sz="3600" dirty="0">
                <a:solidFill>
                  <a:srgbClr val="19232E"/>
                </a:solidFill>
              </a:rPr>
              <a:t> </a:t>
            </a:r>
            <a:r>
              <a:rPr lang="en-US" sz="3600" dirty="0" err="1">
                <a:solidFill>
                  <a:srgbClr val="19232E"/>
                </a:solidFill>
              </a:rPr>
              <a:t>logam</a:t>
            </a:r>
            <a:r>
              <a:rPr lang="en-US" sz="3600" dirty="0">
                <a:solidFill>
                  <a:srgbClr val="19232E"/>
                </a:solidFill>
              </a:rPr>
              <a:t> </a:t>
            </a:r>
            <a:r>
              <a:rPr lang="en-US" sz="3600" dirty="0" err="1">
                <a:solidFill>
                  <a:srgbClr val="19232E"/>
                </a:solidFill>
              </a:rPr>
              <a:t>halida</a:t>
            </a:r>
            <a:r>
              <a:rPr lang="en-US" sz="3600" dirty="0">
                <a:solidFill>
                  <a:srgbClr val="19232E"/>
                </a:solidFill>
              </a:rPr>
              <a:t> </a:t>
            </a:r>
            <a:r>
              <a:rPr lang="en-US" sz="3600" dirty="0" err="1">
                <a:solidFill>
                  <a:srgbClr val="19232E"/>
                </a:solidFill>
              </a:rPr>
              <a:t>selama</a:t>
            </a:r>
            <a:r>
              <a:rPr lang="en-US" sz="3600" dirty="0">
                <a:solidFill>
                  <a:srgbClr val="19232E"/>
                </a:solidFill>
              </a:rPr>
              <a:t> proses </a:t>
            </a:r>
            <a:r>
              <a:rPr lang="en-US" sz="3600" dirty="0" err="1">
                <a:solidFill>
                  <a:srgbClr val="19232E"/>
                </a:solidFill>
              </a:rPr>
              <a:t>pembentukan</a:t>
            </a:r>
            <a:r>
              <a:rPr lang="en-US" sz="3600" dirty="0">
                <a:solidFill>
                  <a:srgbClr val="19232E"/>
                </a:solidFill>
              </a:rPr>
              <a:t> perform </a:t>
            </a:r>
            <a:r>
              <a:rPr lang="en-US" sz="3600" dirty="0" err="1">
                <a:solidFill>
                  <a:srgbClr val="19232E"/>
                </a:solidFill>
              </a:rPr>
              <a:t>tersebut</a:t>
            </a:r>
            <a:r>
              <a:rPr lang="en-US" sz="3600" dirty="0">
                <a:solidFill>
                  <a:srgbClr val="19232E"/>
                </a:solidFill>
              </a:rPr>
              <a:t>, </a:t>
            </a:r>
            <a:r>
              <a:rPr lang="en-US" sz="3600" dirty="0" err="1">
                <a:solidFill>
                  <a:srgbClr val="19232E"/>
                </a:solidFill>
              </a:rPr>
              <a:t>komposisi</a:t>
            </a:r>
            <a:r>
              <a:rPr lang="en-US" sz="3600" dirty="0">
                <a:solidFill>
                  <a:srgbClr val="19232E"/>
                </a:solidFill>
              </a:rPr>
              <a:t> </a:t>
            </a:r>
            <a:r>
              <a:rPr lang="en-US" sz="3600" dirty="0" err="1">
                <a:solidFill>
                  <a:srgbClr val="19232E"/>
                </a:solidFill>
              </a:rPr>
              <a:t>dan</a:t>
            </a:r>
            <a:r>
              <a:rPr lang="en-US" sz="3600" dirty="0">
                <a:solidFill>
                  <a:srgbClr val="19232E"/>
                </a:solidFill>
              </a:rPr>
              <a:t> </a:t>
            </a:r>
            <a:r>
              <a:rPr lang="en-US" sz="3600" dirty="0" err="1">
                <a:solidFill>
                  <a:srgbClr val="19232E"/>
                </a:solidFill>
              </a:rPr>
              <a:t>dimensi</a:t>
            </a:r>
            <a:r>
              <a:rPr lang="en-US" sz="3600" dirty="0">
                <a:solidFill>
                  <a:srgbClr val="19232E"/>
                </a:solidFill>
              </a:rPr>
              <a:t> </a:t>
            </a:r>
            <a:r>
              <a:rPr lang="en-US" sz="3600" dirty="0" err="1">
                <a:solidFill>
                  <a:srgbClr val="19232E"/>
                </a:solidFill>
              </a:rPr>
              <a:t>untuk</a:t>
            </a:r>
            <a:r>
              <a:rPr lang="en-US" sz="3600" dirty="0">
                <a:solidFill>
                  <a:srgbClr val="19232E"/>
                </a:solidFill>
              </a:rPr>
              <a:t> core </a:t>
            </a:r>
            <a:r>
              <a:rPr lang="en-US" sz="3600" dirty="0" err="1">
                <a:solidFill>
                  <a:srgbClr val="19232E"/>
                </a:solidFill>
              </a:rPr>
              <a:t>dan</a:t>
            </a:r>
            <a:r>
              <a:rPr lang="en-US" sz="3600" dirty="0">
                <a:solidFill>
                  <a:srgbClr val="19232E"/>
                </a:solidFill>
              </a:rPr>
              <a:t> cladding </a:t>
            </a:r>
            <a:r>
              <a:rPr lang="en-US" sz="3600" dirty="0" err="1">
                <a:solidFill>
                  <a:srgbClr val="19232E"/>
                </a:solidFill>
              </a:rPr>
              <a:t>bisa</a:t>
            </a:r>
            <a:r>
              <a:rPr lang="en-US" sz="3600" dirty="0">
                <a:solidFill>
                  <a:srgbClr val="19232E"/>
                </a:solidFill>
              </a:rPr>
              <a:t> </a:t>
            </a:r>
            <a:r>
              <a:rPr lang="en-US" sz="3600" dirty="0" err="1">
                <a:solidFill>
                  <a:srgbClr val="19232E"/>
                </a:solidFill>
              </a:rPr>
              <a:t>dibuat</a:t>
            </a:r>
            <a:r>
              <a:rPr lang="en-US" sz="3600" dirty="0">
                <a:solidFill>
                  <a:srgbClr val="19232E"/>
                </a:solidFill>
              </a:rPr>
              <a:t>, </a:t>
            </a:r>
            <a:r>
              <a:rPr lang="en-US" sz="3600" dirty="0" err="1">
                <a:solidFill>
                  <a:srgbClr val="19232E"/>
                </a:solidFill>
              </a:rPr>
              <a:t>selain</a:t>
            </a:r>
            <a:r>
              <a:rPr lang="en-US" sz="3600" dirty="0">
                <a:solidFill>
                  <a:srgbClr val="19232E"/>
                </a:solidFill>
              </a:rPr>
              <a:t> </a:t>
            </a:r>
            <a:r>
              <a:rPr lang="en-US" sz="3600" dirty="0" err="1">
                <a:solidFill>
                  <a:srgbClr val="19232E"/>
                </a:solidFill>
              </a:rPr>
              <a:t>itu</a:t>
            </a:r>
            <a:r>
              <a:rPr lang="en-US" sz="3600" dirty="0">
                <a:solidFill>
                  <a:srgbClr val="19232E"/>
                </a:solidFill>
              </a:rPr>
              <a:t> </a:t>
            </a:r>
            <a:r>
              <a:rPr lang="en-US" sz="3600" i="1" dirty="0">
                <a:solidFill>
                  <a:srgbClr val="19232E"/>
                </a:solidFill>
              </a:rPr>
              <a:t>step index </a:t>
            </a:r>
            <a:r>
              <a:rPr lang="en-US" sz="3600" dirty="0" err="1">
                <a:solidFill>
                  <a:srgbClr val="19232E"/>
                </a:solidFill>
              </a:rPr>
              <a:t>ataupun</a:t>
            </a:r>
            <a:r>
              <a:rPr lang="en-US" sz="3600" dirty="0">
                <a:solidFill>
                  <a:srgbClr val="19232E"/>
                </a:solidFill>
              </a:rPr>
              <a:t> </a:t>
            </a:r>
            <a:r>
              <a:rPr lang="en-US" sz="3600" i="1" dirty="0" err="1">
                <a:solidFill>
                  <a:srgbClr val="19232E"/>
                </a:solidFill>
              </a:rPr>
              <a:t>gradded</a:t>
            </a:r>
            <a:r>
              <a:rPr lang="en-US" sz="3600" i="1" dirty="0">
                <a:solidFill>
                  <a:srgbClr val="19232E"/>
                </a:solidFill>
              </a:rPr>
              <a:t> index </a:t>
            </a:r>
            <a:r>
              <a:rPr lang="en-US" sz="3600" dirty="0">
                <a:solidFill>
                  <a:srgbClr val="19232E"/>
                </a:solidFill>
              </a:rPr>
              <a:t>perform juga </a:t>
            </a:r>
            <a:r>
              <a:rPr lang="en-US" sz="3600" dirty="0" err="1">
                <a:solidFill>
                  <a:srgbClr val="19232E"/>
                </a:solidFill>
              </a:rPr>
              <a:t>bisa</a:t>
            </a:r>
            <a:r>
              <a:rPr lang="en-US" sz="3600" dirty="0">
                <a:solidFill>
                  <a:srgbClr val="19232E"/>
                </a:solidFill>
              </a:rPr>
              <a:t> </a:t>
            </a:r>
            <a:r>
              <a:rPr lang="en-US" sz="3600" dirty="0" err="1">
                <a:solidFill>
                  <a:srgbClr val="19232E"/>
                </a:solidFill>
              </a:rPr>
              <a:t>dibuat</a:t>
            </a:r>
            <a:r>
              <a:rPr lang="en-US" sz="3600" dirty="0">
                <a:solidFill>
                  <a:srgbClr val="19232E"/>
                </a:solidFill>
              </a:rPr>
              <a:t>.</a:t>
            </a:r>
          </a:p>
          <a:p>
            <a:r>
              <a:rPr lang="en-US" sz="3600" i="1" dirty="0">
                <a:solidFill>
                  <a:srgbClr val="19232E"/>
                </a:solidFill>
              </a:rPr>
              <a:t>	</a:t>
            </a:r>
            <a:r>
              <a:rPr lang="en-US" sz="3600" i="1" dirty="0" smtClean="0">
                <a:solidFill>
                  <a:srgbClr val="19232E"/>
                </a:solidFill>
              </a:rPr>
              <a:t>			</a:t>
            </a:r>
            <a:endParaRPr lang="en-US" sz="3600" dirty="0">
              <a:solidFill>
                <a:srgbClr val="19232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918884" y="2981463"/>
            <a:ext cx="13359216" cy="646331"/>
          </a:xfrm>
          <a:prstGeom prst="rect">
            <a:avLst/>
          </a:prstGeom>
          <a:solidFill>
            <a:srgbClr val="FBB62B"/>
          </a:solidFill>
        </p:spPr>
        <p:txBody>
          <a:bodyPr wrap="square">
            <a:spAutoFit/>
          </a:bodyPr>
          <a:lstStyle/>
          <a:p>
            <a:pPr marL="1201737" lvl="1" indent="-742950">
              <a:buFont typeface="+mj-lt"/>
              <a:buAutoNum type="alphaLcParenR"/>
              <a:tabLst>
                <a:tab pos="1028700" algn="l"/>
              </a:tabLst>
            </a:pPr>
            <a:r>
              <a:rPr lang="en-US" b="1" dirty="0">
                <a:solidFill>
                  <a:srgbClr val="19232E"/>
                </a:solidFill>
              </a:rPr>
              <a:t>OVPO (</a:t>
            </a:r>
            <a:r>
              <a:rPr lang="en-US" b="1" i="1" dirty="0">
                <a:solidFill>
                  <a:srgbClr val="19232E"/>
                </a:solidFill>
              </a:rPr>
              <a:t>Outside Vapor Phase Oxidation</a:t>
            </a:r>
            <a:r>
              <a:rPr lang="en-US" b="1" dirty="0" smtClean="0">
                <a:solidFill>
                  <a:srgbClr val="19232E"/>
                </a:solidFill>
              </a:rPr>
              <a:t>)</a:t>
            </a:r>
            <a:endParaRPr lang="en-US" b="1" i="1" dirty="0">
              <a:solidFill>
                <a:srgbClr val="19232E"/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24250" y="8001197"/>
            <a:ext cx="5448300" cy="482546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Rectangle 1"/>
          <p:cNvSpPr/>
          <p:nvPr/>
        </p:nvSpPr>
        <p:spPr>
          <a:xfrm>
            <a:off x="9774237" y="8797101"/>
            <a:ext cx="12188825" cy="2862322"/>
          </a:xfrm>
          <a:prstGeom prst="rect">
            <a:avLst/>
          </a:prstGeom>
          <a:solidFill>
            <a:schemeClr val="bg2">
              <a:lumMod val="95000"/>
            </a:schemeClr>
          </a:solidFill>
        </p:spPr>
        <p:txBody>
          <a:bodyPr>
            <a:spAutoFit/>
          </a:bodyPr>
          <a:lstStyle/>
          <a:p>
            <a:pPr algn="just"/>
            <a:r>
              <a:rPr lang="en-US" dirty="0" err="1">
                <a:solidFill>
                  <a:srgbClr val="19232E"/>
                </a:solidFill>
              </a:rPr>
              <a:t>Setelah</a:t>
            </a:r>
            <a:r>
              <a:rPr lang="en-US" dirty="0">
                <a:solidFill>
                  <a:srgbClr val="19232E"/>
                </a:solidFill>
              </a:rPr>
              <a:t> proses </a:t>
            </a:r>
            <a:r>
              <a:rPr lang="en-US" dirty="0" err="1">
                <a:solidFill>
                  <a:srgbClr val="19232E"/>
                </a:solidFill>
              </a:rPr>
              <a:t>pembentukan</a:t>
            </a:r>
            <a:r>
              <a:rPr lang="en-US" dirty="0">
                <a:solidFill>
                  <a:srgbClr val="19232E"/>
                </a:solidFill>
              </a:rPr>
              <a:t> preform </a:t>
            </a:r>
            <a:r>
              <a:rPr lang="en-US" dirty="0" err="1">
                <a:solidFill>
                  <a:srgbClr val="19232E"/>
                </a:solidFill>
              </a:rPr>
              <a:t>selesai</a:t>
            </a:r>
            <a:r>
              <a:rPr lang="en-US" dirty="0">
                <a:solidFill>
                  <a:srgbClr val="19232E"/>
                </a:solidFill>
              </a:rPr>
              <a:t>, mandrel </a:t>
            </a:r>
            <a:r>
              <a:rPr lang="en-US" dirty="0" err="1">
                <a:solidFill>
                  <a:srgbClr val="19232E"/>
                </a:solidFill>
              </a:rPr>
              <a:t>kemudian</a:t>
            </a:r>
            <a:r>
              <a:rPr lang="en-US" dirty="0">
                <a:solidFill>
                  <a:srgbClr val="19232E"/>
                </a:solidFill>
              </a:rPr>
              <a:t> </a:t>
            </a:r>
            <a:r>
              <a:rPr lang="en-US" dirty="0" err="1">
                <a:solidFill>
                  <a:srgbClr val="19232E"/>
                </a:solidFill>
              </a:rPr>
              <a:t>dilepaskan</a:t>
            </a:r>
            <a:r>
              <a:rPr lang="en-US" dirty="0">
                <a:solidFill>
                  <a:srgbClr val="19232E"/>
                </a:solidFill>
              </a:rPr>
              <a:t>. </a:t>
            </a:r>
            <a:r>
              <a:rPr lang="en-US" dirty="0" err="1">
                <a:solidFill>
                  <a:srgbClr val="19232E"/>
                </a:solidFill>
              </a:rPr>
              <a:t>Selanjutnya</a:t>
            </a:r>
            <a:r>
              <a:rPr lang="en-US" dirty="0">
                <a:solidFill>
                  <a:srgbClr val="19232E"/>
                </a:solidFill>
              </a:rPr>
              <a:t> </a:t>
            </a:r>
            <a:r>
              <a:rPr lang="en-US" dirty="0" err="1">
                <a:solidFill>
                  <a:srgbClr val="19232E"/>
                </a:solidFill>
              </a:rPr>
              <a:t>pada</a:t>
            </a:r>
            <a:r>
              <a:rPr lang="en-US" dirty="0">
                <a:solidFill>
                  <a:srgbClr val="19232E"/>
                </a:solidFill>
              </a:rPr>
              <a:t> preform </a:t>
            </a:r>
            <a:r>
              <a:rPr lang="en-US" dirty="0" err="1">
                <a:solidFill>
                  <a:srgbClr val="19232E"/>
                </a:solidFill>
              </a:rPr>
              <a:t>dilakukan</a:t>
            </a:r>
            <a:r>
              <a:rPr lang="en-US" dirty="0">
                <a:solidFill>
                  <a:srgbClr val="19232E"/>
                </a:solidFill>
              </a:rPr>
              <a:t> proses </a:t>
            </a:r>
            <a:r>
              <a:rPr lang="en-US" i="1" dirty="0" err="1">
                <a:solidFill>
                  <a:srgbClr val="19232E"/>
                </a:solidFill>
              </a:rPr>
              <a:t>vitrification</a:t>
            </a:r>
            <a:r>
              <a:rPr lang="en-US" dirty="0">
                <a:solidFill>
                  <a:srgbClr val="19232E"/>
                </a:solidFill>
              </a:rPr>
              <a:t>/ </a:t>
            </a:r>
            <a:r>
              <a:rPr lang="en-US" dirty="0" err="1">
                <a:solidFill>
                  <a:srgbClr val="19232E"/>
                </a:solidFill>
              </a:rPr>
              <a:t>dipanaskan</a:t>
            </a:r>
            <a:r>
              <a:rPr lang="en-US" dirty="0">
                <a:solidFill>
                  <a:srgbClr val="19232E"/>
                </a:solidFill>
              </a:rPr>
              <a:t> </a:t>
            </a:r>
            <a:r>
              <a:rPr lang="en-US" dirty="0" err="1">
                <a:solidFill>
                  <a:srgbClr val="19232E"/>
                </a:solidFill>
              </a:rPr>
              <a:t>pada</a:t>
            </a:r>
            <a:r>
              <a:rPr lang="en-US" dirty="0">
                <a:solidFill>
                  <a:srgbClr val="19232E"/>
                </a:solidFill>
              </a:rPr>
              <a:t> </a:t>
            </a:r>
            <a:r>
              <a:rPr lang="en-US" dirty="0" err="1">
                <a:solidFill>
                  <a:srgbClr val="19232E"/>
                </a:solidFill>
              </a:rPr>
              <a:t>temperatur</a:t>
            </a:r>
            <a:r>
              <a:rPr lang="en-US" dirty="0">
                <a:solidFill>
                  <a:srgbClr val="19232E"/>
                </a:solidFill>
              </a:rPr>
              <a:t> yang </a:t>
            </a:r>
            <a:r>
              <a:rPr lang="en-US" dirty="0" err="1">
                <a:solidFill>
                  <a:srgbClr val="19232E"/>
                </a:solidFill>
              </a:rPr>
              <a:t>tinggi</a:t>
            </a:r>
            <a:r>
              <a:rPr lang="en-US" dirty="0">
                <a:solidFill>
                  <a:srgbClr val="19232E"/>
                </a:solidFill>
              </a:rPr>
              <a:t> (&gt; 1400</a:t>
            </a:r>
            <a:r>
              <a:rPr lang="en-US" baseline="30000" dirty="0">
                <a:solidFill>
                  <a:srgbClr val="19232E"/>
                </a:solidFill>
              </a:rPr>
              <a:t>o</a:t>
            </a:r>
            <a:r>
              <a:rPr lang="en-US" dirty="0">
                <a:solidFill>
                  <a:srgbClr val="19232E"/>
                </a:solidFill>
              </a:rPr>
              <a:t>) </a:t>
            </a:r>
            <a:r>
              <a:rPr lang="en-US" dirty="0" err="1">
                <a:solidFill>
                  <a:srgbClr val="19232E"/>
                </a:solidFill>
              </a:rPr>
              <a:t>untuk</a:t>
            </a:r>
            <a:r>
              <a:rPr lang="en-US" dirty="0">
                <a:solidFill>
                  <a:srgbClr val="19232E"/>
                </a:solidFill>
              </a:rPr>
              <a:t> </a:t>
            </a:r>
            <a:r>
              <a:rPr lang="en-US" dirty="0" err="1">
                <a:solidFill>
                  <a:srgbClr val="19232E"/>
                </a:solidFill>
              </a:rPr>
              <a:t>menghasilkan</a:t>
            </a:r>
            <a:r>
              <a:rPr lang="en-US" dirty="0">
                <a:solidFill>
                  <a:srgbClr val="19232E"/>
                </a:solidFill>
              </a:rPr>
              <a:t> </a:t>
            </a:r>
            <a:r>
              <a:rPr lang="en-US" i="1" dirty="0">
                <a:solidFill>
                  <a:srgbClr val="19232E"/>
                </a:solidFill>
              </a:rPr>
              <a:t>clear glass perform </a:t>
            </a:r>
            <a:r>
              <a:rPr lang="en-US" dirty="0">
                <a:solidFill>
                  <a:srgbClr val="19232E"/>
                </a:solidFill>
              </a:rPr>
              <a:t>(</a:t>
            </a:r>
            <a:r>
              <a:rPr lang="en-US" i="1" dirty="0">
                <a:solidFill>
                  <a:srgbClr val="19232E"/>
                </a:solidFill>
              </a:rPr>
              <a:t>rod</a:t>
            </a:r>
            <a:r>
              <a:rPr lang="en-US" dirty="0">
                <a:solidFill>
                  <a:srgbClr val="19232E"/>
                </a:solidFill>
              </a:rPr>
              <a:t>/ </a:t>
            </a:r>
            <a:r>
              <a:rPr lang="en-US" i="1" dirty="0">
                <a:solidFill>
                  <a:srgbClr val="19232E"/>
                </a:solidFill>
              </a:rPr>
              <a:t>tube)</a:t>
            </a:r>
            <a:endParaRPr lang="en-US" i="1" dirty="0">
              <a:solidFill>
                <a:srgbClr val="1923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150096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F79DE766-0992-4A05-B7B0-D05E1CE8FB69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522899" y="968991"/>
            <a:ext cx="18350547" cy="101566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19232E"/>
                </a:solidFill>
              </a:rPr>
              <a:t>B</a:t>
            </a:r>
            <a:r>
              <a:rPr lang="en-GB" sz="6000" b="1" dirty="0">
                <a:solidFill>
                  <a:srgbClr val="19232E"/>
                </a:solidFill>
              </a:rPr>
              <a:t>. FABRIKASI SERAT OPTIK</a:t>
            </a:r>
            <a:endParaRPr lang="en-US" sz="6000" b="1" dirty="0">
              <a:solidFill>
                <a:srgbClr val="19232E"/>
              </a:solidFill>
              <a:latin typeface="Lato Heading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 bwMode="auto">
          <a:xfrm>
            <a:off x="7126436" y="12979259"/>
            <a:ext cx="13419138" cy="958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17490" tIns="108745" rIns="217490" bIns="108745">
            <a:spAutoFit/>
          </a:bodyPr>
          <a:lstStyle>
            <a:lvl1pPr defTabSz="1087438">
              <a:defRPr sz="3600">
                <a:solidFill>
                  <a:schemeClr val="tx1"/>
                </a:solidFill>
                <a:latin typeface="Lato Light"/>
              </a:defRPr>
            </a:lvl1pPr>
            <a:lvl2pPr marL="1087438" defTabSz="1087438">
              <a:defRPr sz="3600">
                <a:solidFill>
                  <a:schemeClr val="tx1"/>
                </a:solidFill>
                <a:latin typeface="Lato Light"/>
              </a:defRPr>
            </a:lvl2pPr>
            <a:lvl3pPr marL="2174875" defTabSz="1087438">
              <a:defRPr sz="3600">
                <a:solidFill>
                  <a:schemeClr val="tx1"/>
                </a:solidFill>
                <a:latin typeface="Lato Light"/>
              </a:defRPr>
            </a:lvl3pPr>
            <a:lvl4pPr marL="3262313" defTabSz="1087438">
              <a:defRPr sz="3600">
                <a:solidFill>
                  <a:schemeClr val="tx1"/>
                </a:solidFill>
                <a:latin typeface="Lato Light"/>
              </a:defRPr>
            </a:lvl4pPr>
            <a:lvl5pPr marL="4349750" defTabSz="1087438">
              <a:defRPr sz="3600">
                <a:solidFill>
                  <a:schemeClr val="tx1"/>
                </a:solidFill>
                <a:latin typeface="Lato Light"/>
              </a:defRPr>
            </a:lvl5pPr>
            <a:lvl6pPr marL="48069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52641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57213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61785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lvl="0" algn="r"/>
            <a:r>
              <a:rPr lang="en-US" altLang="id-ID" sz="2000" dirty="0" err="1">
                <a:solidFill>
                  <a:schemeClr val="tx2"/>
                </a:solidFill>
                <a:ea typeface="Lato Light"/>
                <a:cs typeface="Lato Light"/>
              </a:rPr>
              <a:t>Sumber</a:t>
            </a:r>
            <a:r>
              <a:rPr lang="en-US" altLang="id-ID" sz="2000" dirty="0">
                <a:solidFill>
                  <a:schemeClr val="tx2"/>
                </a:solidFill>
                <a:ea typeface="Lato Light"/>
                <a:cs typeface="Lato Light"/>
              </a:rPr>
              <a:t> </a:t>
            </a:r>
            <a:r>
              <a:rPr lang="en-US" altLang="id-ID" sz="2000" dirty="0" err="1" smtClean="0">
                <a:solidFill>
                  <a:schemeClr val="tx2"/>
                </a:solidFill>
                <a:ea typeface="Lato Light"/>
                <a:cs typeface="Lato Light"/>
              </a:rPr>
              <a:t>Referensi</a:t>
            </a:r>
            <a:r>
              <a:rPr lang="en-US" altLang="id-ID" sz="2000" dirty="0" smtClean="0">
                <a:solidFill>
                  <a:schemeClr val="tx2"/>
                </a:solidFill>
                <a:ea typeface="Lato Light"/>
                <a:cs typeface="Lato Light"/>
              </a:rPr>
              <a:t> :</a:t>
            </a:r>
            <a:r>
              <a:rPr lang="en-US" altLang="id-ID" sz="2000" dirty="0"/>
              <a:t> </a:t>
            </a:r>
            <a:r>
              <a:rPr lang="en-US" sz="2000" dirty="0" smtClean="0">
                <a:solidFill>
                  <a:srgbClr val="FF0000"/>
                </a:solidFill>
              </a:rPr>
              <a:t>Gerd,Keiser</a:t>
            </a:r>
            <a:r>
              <a:rPr lang="en-US" sz="2000" dirty="0">
                <a:solidFill>
                  <a:srgbClr val="FF0000"/>
                </a:solidFill>
              </a:rPr>
              <a:t>.,2010, </a:t>
            </a:r>
            <a:r>
              <a:rPr lang="en-US" sz="2000" i="1" dirty="0">
                <a:solidFill>
                  <a:srgbClr val="FF0000"/>
                </a:solidFill>
              </a:rPr>
              <a:t>Optical </a:t>
            </a:r>
            <a:r>
              <a:rPr lang="en-US" sz="2000" i="1" dirty="0" err="1">
                <a:solidFill>
                  <a:srgbClr val="FF0000"/>
                </a:solidFill>
              </a:rPr>
              <a:t>Serat</a:t>
            </a:r>
            <a:r>
              <a:rPr lang="en-US" sz="2000" i="1" dirty="0">
                <a:solidFill>
                  <a:srgbClr val="FF0000"/>
                </a:solidFill>
              </a:rPr>
              <a:t> Communications</a:t>
            </a:r>
            <a:r>
              <a:rPr lang="en-US" sz="2000" dirty="0">
                <a:solidFill>
                  <a:srgbClr val="FF0000"/>
                </a:solidFill>
              </a:rPr>
              <a:t>, 4</a:t>
            </a:r>
            <a:r>
              <a:rPr lang="en-US" sz="2000" baseline="30000" dirty="0">
                <a:solidFill>
                  <a:srgbClr val="FF0000"/>
                </a:solidFill>
              </a:rPr>
              <a:t>th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edition,McGraw</a:t>
            </a:r>
            <a:r>
              <a:rPr lang="en-US" sz="2000" dirty="0">
                <a:solidFill>
                  <a:srgbClr val="FF0000"/>
                </a:solidFill>
              </a:rPr>
              <a:t> Hill, International Edition</a:t>
            </a:r>
          </a:p>
          <a:p>
            <a:pPr algn="r"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GB" sz="2000" dirty="0" smtClean="0">
                <a:solidFill>
                  <a:srgbClr val="FF0000"/>
                </a:solidFill>
              </a:rPr>
              <a:t>                               </a:t>
            </a: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1918884" y="3981635"/>
            <a:ext cx="11244666" cy="5410015"/>
          </a:xfrm>
          <a:prstGeom prst="rect">
            <a:avLst/>
          </a:prstGeom>
          <a:solidFill>
            <a:schemeClr val="bg2">
              <a:lumMod val="95000"/>
            </a:schemeClr>
          </a:solidFill>
        </p:spPr>
        <p:txBody>
          <a:bodyPr/>
          <a:lstStyle>
            <a:lvl1pPr algn="l" defTabSz="1827213" rtl="0" eaLnBrk="0" fontAlgn="base" hangingPunct="0">
              <a:lnSpc>
                <a:spcPct val="90000"/>
              </a:lnSpc>
              <a:spcBef>
                <a:spcPts val="2000"/>
              </a:spcBef>
              <a:spcAft>
                <a:spcPct val="0"/>
              </a:spcAft>
              <a:buFont typeface="Arial" panose="020B0604020202020204" pitchFamily="34" charset="0"/>
              <a:defRPr lang="en-US" sz="6000" kern="1200" dirty="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1pPr>
            <a:lvl2pPr marL="914400" algn="l" defTabSz="1827213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defRPr lang="en-US" sz="4000" kern="1200" dirty="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2pPr>
            <a:lvl3pPr marL="1828800" algn="l" defTabSz="1827213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defRPr lang="en-US" sz="3600" kern="1200" dirty="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3pPr>
            <a:lvl4pPr marL="2743200" algn="l" defTabSz="1827213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defRPr lang="en-US" sz="3200" kern="1200" dirty="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4pPr>
            <a:lvl5pPr marL="3657600" algn="l" defTabSz="1827213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defRPr lang="en-US" sz="3200" kern="1200" dirty="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en-US" sz="2800" dirty="0" smtClean="0">
              <a:solidFill>
                <a:srgbClr val="19232E"/>
              </a:solidFill>
            </a:endParaRPr>
          </a:p>
          <a:p>
            <a:pPr algn="just"/>
            <a:r>
              <a:rPr lang="en-US" sz="2800" dirty="0" err="1" smtClean="0">
                <a:solidFill>
                  <a:srgbClr val="19232E"/>
                </a:solidFill>
              </a:rPr>
              <a:t>Pada</a:t>
            </a:r>
            <a:r>
              <a:rPr lang="en-US" sz="2800" dirty="0" smtClean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metode</a:t>
            </a:r>
            <a:r>
              <a:rPr lang="en-US" sz="2800" dirty="0">
                <a:solidFill>
                  <a:srgbClr val="19232E"/>
                </a:solidFill>
              </a:rPr>
              <a:t> VAD, proses </a:t>
            </a:r>
            <a:r>
              <a:rPr lang="en-US" sz="2800" dirty="0" err="1">
                <a:solidFill>
                  <a:srgbClr val="19232E"/>
                </a:solidFill>
              </a:rPr>
              <a:t>pembentukan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partikel</a:t>
            </a:r>
            <a:r>
              <a:rPr lang="en-US" sz="2800" dirty="0">
                <a:solidFill>
                  <a:srgbClr val="19232E"/>
                </a:solidFill>
              </a:rPr>
              <a:t> SiO</a:t>
            </a:r>
            <a:r>
              <a:rPr lang="en-US" sz="2800" baseline="-25000" dirty="0">
                <a:solidFill>
                  <a:srgbClr val="19232E"/>
                </a:solidFill>
              </a:rPr>
              <a:t>2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sama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dengan</a:t>
            </a:r>
            <a:r>
              <a:rPr lang="en-US" sz="2800" dirty="0">
                <a:solidFill>
                  <a:srgbClr val="19232E"/>
                </a:solidFill>
              </a:rPr>
              <a:t> yang </a:t>
            </a:r>
            <a:r>
              <a:rPr lang="en-US" sz="2800" dirty="0" err="1">
                <a:solidFill>
                  <a:srgbClr val="19232E"/>
                </a:solidFill>
              </a:rPr>
              <a:t>terjadi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pada</a:t>
            </a:r>
            <a:r>
              <a:rPr lang="en-US" sz="2800" dirty="0">
                <a:solidFill>
                  <a:srgbClr val="19232E"/>
                </a:solidFill>
              </a:rPr>
              <a:t> OVPO. </a:t>
            </a:r>
            <a:r>
              <a:rPr lang="en-US" sz="2800" dirty="0" err="1">
                <a:solidFill>
                  <a:srgbClr val="19232E"/>
                </a:solidFill>
              </a:rPr>
              <a:t>Partikel-partikel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tersebut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disatukan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oleh</a:t>
            </a:r>
            <a:r>
              <a:rPr lang="en-US" sz="2800" dirty="0">
                <a:solidFill>
                  <a:srgbClr val="19232E"/>
                </a:solidFill>
              </a:rPr>
              <a:t> torches (</a:t>
            </a:r>
            <a:r>
              <a:rPr lang="en-US" sz="2800" dirty="0" err="1">
                <a:solidFill>
                  <a:srgbClr val="19232E"/>
                </a:solidFill>
              </a:rPr>
              <a:t>suluh</a:t>
            </a:r>
            <a:r>
              <a:rPr lang="en-US" sz="2800" dirty="0">
                <a:solidFill>
                  <a:srgbClr val="19232E"/>
                </a:solidFill>
              </a:rPr>
              <a:t>/ </a:t>
            </a:r>
            <a:r>
              <a:rPr lang="en-US" sz="2800" dirty="0" err="1">
                <a:solidFill>
                  <a:srgbClr val="19232E"/>
                </a:solidFill>
              </a:rPr>
              <a:t>pemanas</a:t>
            </a:r>
            <a:r>
              <a:rPr lang="en-US" sz="2800" dirty="0">
                <a:solidFill>
                  <a:srgbClr val="19232E"/>
                </a:solidFill>
              </a:rPr>
              <a:t>) </a:t>
            </a:r>
            <a:r>
              <a:rPr lang="en-US" sz="2800" dirty="0" err="1">
                <a:solidFill>
                  <a:srgbClr val="19232E"/>
                </a:solidFill>
              </a:rPr>
              <a:t>didalam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i="1" dirty="0">
                <a:solidFill>
                  <a:srgbClr val="19232E"/>
                </a:solidFill>
              </a:rPr>
              <a:t>reaction chamber</a:t>
            </a:r>
            <a:r>
              <a:rPr lang="en-US" sz="2800" dirty="0">
                <a:solidFill>
                  <a:srgbClr val="19232E"/>
                </a:solidFill>
              </a:rPr>
              <a:t>, </a:t>
            </a:r>
            <a:r>
              <a:rPr lang="en-US" sz="2800" dirty="0" err="1">
                <a:solidFill>
                  <a:srgbClr val="19232E"/>
                </a:solidFill>
              </a:rPr>
              <a:t>kemudian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disimpan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pada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ujung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permukaan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batang</a:t>
            </a:r>
            <a:r>
              <a:rPr lang="en-US" sz="2800" dirty="0">
                <a:solidFill>
                  <a:srgbClr val="19232E"/>
                </a:solidFill>
              </a:rPr>
              <a:t> glass </a:t>
            </a:r>
            <a:r>
              <a:rPr lang="en-US" sz="2800" dirty="0" err="1">
                <a:solidFill>
                  <a:srgbClr val="19232E"/>
                </a:solidFill>
              </a:rPr>
              <a:t>selika</a:t>
            </a:r>
            <a:r>
              <a:rPr lang="en-US" sz="2800" dirty="0">
                <a:solidFill>
                  <a:srgbClr val="19232E"/>
                </a:solidFill>
              </a:rPr>
              <a:t> yang </a:t>
            </a:r>
            <a:r>
              <a:rPr lang="en-US" sz="2800" dirty="0" err="1">
                <a:solidFill>
                  <a:srgbClr val="19232E"/>
                </a:solidFill>
              </a:rPr>
              <a:t>telah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terbentuk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sebelumnya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seperti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biji</a:t>
            </a:r>
            <a:r>
              <a:rPr lang="en-US" sz="2800" dirty="0">
                <a:solidFill>
                  <a:srgbClr val="19232E"/>
                </a:solidFill>
              </a:rPr>
              <a:t>/ </a:t>
            </a:r>
            <a:r>
              <a:rPr lang="en-US" sz="2800" dirty="0" err="1">
                <a:solidFill>
                  <a:srgbClr val="19232E"/>
                </a:solidFill>
              </a:rPr>
              <a:t>bibit</a:t>
            </a:r>
            <a:r>
              <a:rPr lang="en-US" sz="2800" dirty="0">
                <a:solidFill>
                  <a:srgbClr val="19232E"/>
                </a:solidFill>
              </a:rPr>
              <a:t> yang </a:t>
            </a:r>
            <a:r>
              <a:rPr lang="en-US" sz="2800" dirty="0" err="1">
                <a:solidFill>
                  <a:srgbClr val="19232E"/>
                </a:solidFill>
              </a:rPr>
              <a:t>menempel</a:t>
            </a:r>
            <a:r>
              <a:rPr lang="en-US" sz="2800" dirty="0">
                <a:solidFill>
                  <a:srgbClr val="19232E"/>
                </a:solidFill>
              </a:rPr>
              <a:t>. Porous perform </a:t>
            </a:r>
            <a:r>
              <a:rPr lang="en-US" sz="2800" dirty="0" err="1">
                <a:solidFill>
                  <a:srgbClr val="19232E"/>
                </a:solidFill>
              </a:rPr>
              <a:t>bergerak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secara</a:t>
            </a:r>
            <a:r>
              <a:rPr lang="en-US" sz="2800" dirty="0">
                <a:solidFill>
                  <a:srgbClr val="19232E"/>
                </a:solidFill>
              </a:rPr>
              <a:t> axial </a:t>
            </a:r>
            <a:r>
              <a:rPr lang="en-US" sz="2800" dirty="0" err="1">
                <a:solidFill>
                  <a:srgbClr val="19232E"/>
                </a:solidFill>
              </a:rPr>
              <a:t>keatas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dan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berputar</a:t>
            </a:r>
            <a:r>
              <a:rPr lang="en-US" sz="2800" dirty="0">
                <a:solidFill>
                  <a:srgbClr val="19232E"/>
                </a:solidFill>
              </a:rPr>
              <a:t>  </a:t>
            </a:r>
            <a:r>
              <a:rPr lang="en-US" sz="2800" dirty="0" err="1">
                <a:solidFill>
                  <a:srgbClr val="19232E"/>
                </a:solidFill>
              </a:rPr>
              <a:t>secara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kontinyu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untuk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memastikan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kesimetrian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silindris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dari</a:t>
            </a:r>
            <a:r>
              <a:rPr lang="en-US" sz="2800" dirty="0">
                <a:solidFill>
                  <a:srgbClr val="19232E"/>
                </a:solidFill>
              </a:rPr>
              <a:t> proses </a:t>
            </a:r>
            <a:r>
              <a:rPr lang="en-US" sz="2800" dirty="0" err="1">
                <a:solidFill>
                  <a:srgbClr val="19232E"/>
                </a:solidFill>
              </a:rPr>
              <a:t>pembentukan</a:t>
            </a:r>
            <a:r>
              <a:rPr lang="en-US" sz="2800" dirty="0">
                <a:solidFill>
                  <a:srgbClr val="19232E"/>
                </a:solidFill>
              </a:rPr>
              <a:t> perform </a:t>
            </a:r>
            <a:r>
              <a:rPr lang="en-US" sz="2800" dirty="0" err="1">
                <a:solidFill>
                  <a:srgbClr val="19232E"/>
                </a:solidFill>
              </a:rPr>
              <a:t>tersebut</a:t>
            </a:r>
            <a:r>
              <a:rPr lang="en-US" sz="2800" dirty="0">
                <a:solidFill>
                  <a:srgbClr val="19232E"/>
                </a:solidFill>
              </a:rPr>
              <a:t>. </a:t>
            </a:r>
            <a:r>
              <a:rPr lang="en-US" sz="2800" dirty="0" err="1">
                <a:solidFill>
                  <a:srgbClr val="19232E"/>
                </a:solidFill>
              </a:rPr>
              <a:t>Seiring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dengan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pergerakan</a:t>
            </a:r>
            <a:r>
              <a:rPr lang="en-US" sz="2800" dirty="0">
                <a:solidFill>
                  <a:srgbClr val="19232E"/>
                </a:solidFill>
              </a:rPr>
              <a:t> porous perform yang </a:t>
            </a:r>
            <a:r>
              <a:rPr lang="en-US" sz="2800" dirty="0" err="1">
                <a:solidFill>
                  <a:srgbClr val="19232E"/>
                </a:solidFill>
              </a:rPr>
              <a:t>terus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keatas</a:t>
            </a:r>
            <a:r>
              <a:rPr lang="en-US" sz="2800" dirty="0">
                <a:solidFill>
                  <a:srgbClr val="19232E"/>
                </a:solidFill>
              </a:rPr>
              <a:t>, </a:t>
            </a:r>
            <a:r>
              <a:rPr lang="en-US" sz="2800" dirty="0" err="1">
                <a:solidFill>
                  <a:srgbClr val="19232E"/>
                </a:solidFill>
              </a:rPr>
              <a:t>kemudian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akan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dilakukan</a:t>
            </a:r>
            <a:r>
              <a:rPr lang="en-US" sz="2800" dirty="0">
                <a:solidFill>
                  <a:srgbClr val="19232E"/>
                </a:solidFill>
              </a:rPr>
              <a:t> proses </a:t>
            </a:r>
            <a:r>
              <a:rPr lang="en-US" sz="2800" dirty="0" err="1">
                <a:solidFill>
                  <a:srgbClr val="19232E"/>
                </a:solidFill>
              </a:rPr>
              <a:t>pemanasan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sampai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ke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tahap</a:t>
            </a:r>
            <a:r>
              <a:rPr lang="en-US" sz="2800" dirty="0">
                <a:solidFill>
                  <a:srgbClr val="19232E"/>
                </a:solidFill>
              </a:rPr>
              <a:t> zone melting </a:t>
            </a:r>
            <a:r>
              <a:rPr lang="en-US" sz="2800" dirty="0" err="1">
                <a:solidFill>
                  <a:srgbClr val="19232E"/>
                </a:solidFill>
              </a:rPr>
              <a:t>oleh</a:t>
            </a:r>
            <a:r>
              <a:rPr lang="en-US" sz="2800" dirty="0">
                <a:solidFill>
                  <a:srgbClr val="19232E"/>
                </a:solidFill>
              </a:rPr>
              <a:t> carbon ring heater </a:t>
            </a:r>
            <a:r>
              <a:rPr lang="en-US" sz="2800" dirty="0" err="1">
                <a:solidFill>
                  <a:srgbClr val="19232E"/>
                </a:solidFill>
              </a:rPr>
              <a:t>sehingga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bisa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didapatkan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i="1" dirty="0" err="1">
                <a:solidFill>
                  <a:srgbClr val="19232E"/>
                </a:solidFill>
              </a:rPr>
              <a:t>transparant</a:t>
            </a:r>
            <a:r>
              <a:rPr lang="en-US" sz="2800" i="1" dirty="0">
                <a:solidFill>
                  <a:srgbClr val="19232E"/>
                </a:solidFill>
              </a:rPr>
              <a:t> rod preform </a:t>
            </a:r>
            <a:r>
              <a:rPr lang="en-US" sz="2800" dirty="0">
                <a:solidFill>
                  <a:srgbClr val="19232E"/>
                </a:solidFill>
              </a:rPr>
              <a:t>yang </a:t>
            </a:r>
            <a:r>
              <a:rPr lang="en-US" sz="2800" dirty="0" err="1">
                <a:solidFill>
                  <a:srgbClr val="19232E"/>
                </a:solidFill>
              </a:rPr>
              <a:t>kemudian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akan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dirubah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menjadi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lebih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padat</a:t>
            </a:r>
            <a:r>
              <a:rPr lang="en-US" sz="2800" dirty="0">
                <a:solidFill>
                  <a:srgbClr val="19232E"/>
                </a:solidFill>
              </a:rPr>
              <a:t> (solid).</a:t>
            </a:r>
          </a:p>
          <a:p>
            <a:pPr algn="just"/>
            <a:r>
              <a:rPr lang="en-US" sz="2800" i="1" dirty="0">
                <a:solidFill>
                  <a:srgbClr val="19232E"/>
                </a:solidFill>
              </a:rPr>
              <a:t>	</a:t>
            </a:r>
            <a:r>
              <a:rPr lang="en-US" sz="2800" i="1" dirty="0" smtClean="0">
                <a:solidFill>
                  <a:srgbClr val="19232E"/>
                </a:solidFill>
              </a:rPr>
              <a:t>			</a:t>
            </a:r>
            <a:endParaRPr lang="en-US" sz="2800" dirty="0">
              <a:solidFill>
                <a:srgbClr val="19232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918884" y="2981463"/>
            <a:ext cx="13359216" cy="646331"/>
          </a:xfrm>
          <a:prstGeom prst="rect">
            <a:avLst/>
          </a:prstGeom>
          <a:solidFill>
            <a:srgbClr val="FBB62B"/>
          </a:solidFill>
        </p:spPr>
        <p:txBody>
          <a:bodyPr wrap="square">
            <a:spAutoFit/>
          </a:bodyPr>
          <a:lstStyle/>
          <a:p>
            <a:pPr marL="1201737" lvl="1" indent="-742950">
              <a:buFont typeface="+mj-lt"/>
              <a:buAutoNum type="alphaLcParenR" startAt="2"/>
              <a:tabLst>
                <a:tab pos="1028700" algn="l"/>
              </a:tabLst>
            </a:pPr>
            <a:r>
              <a:rPr lang="en-US" b="1" dirty="0">
                <a:solidFill>
                  <a:srgbClr val="19232E"/>
                </a:solidFill>
              </a:rPr>
              <a:t>VAD (</a:t>
            </a:r>
            <a:r>
              <a:rPr lang="en-US" b="1" i="1" dirty="0">
                <a:solidFill>
                  <a:srgbClr val="19232E"/>
                </a:solidFill>
              </a:rPr>
              <a:t>Vapor-phase Axial Deposition</a:t>
            </a:r>
            <a:r>
              <a:rPr lang="en-US" b="1" dirty="0" smtClean="0">
                <a:solidFill>
                  <a:srgbClr val="19232E"/>
                </a:solidFill>
              </a:rPr>
              <a:t>)</a:t>
            </a:r>
            <a:endParaRPr lang="en-US" b="1" i="1" dirty="0">
              <a:solidFill>
                <a:srgbClr val="19232E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5824" y="3704852"/>
            <a:ext cx="5546726" cy="596358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918884" y="9752333"/>
            <a:ext cx="17835966" cy="224676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n-US" sz="2800" b="1" dirty="0" err="1">
                <a:solidFill>
                  <a:srgbClr val="19232E"/>
                </a:solidFill>
              </a:rPr>
              <a:t>Keuntungan</a:t>
            </a:r>
            <a:r>
              <a:rPr lang="en-US" sz="2800" b="1" dirty="0">
                <a:solidFill>
                  <a:srgbClr val="19232E"/>
                </a:solidFill>
              </a:rPr>
              <a:t>: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US" sz="2800" dirty="0">
                <a:solidFill>
                  <a:srgbClr val="19232E"/>
                </a:solidFill>
              </a:rPr>
              <a:t>Perform </a:t>
            </a:r>
            <a:r>
              <a:rPr lang="en-US" sz="2800" dirty="0" err="1">
                <a:solidFill>
                  <a:srgbClr val="19232E"/>
                </a:solidFill>
              </a:rPr>
              <a:t>tidak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memiliki</a:t>
            </a:r>
            <a:r>
              <a:rPr lang="en-US" sz="2800" dirty="0">
                <a:solidFill>
                  <a:srgbClr val="19232E"/>
                </a:solidFill>
              </a:rPr>
              <a:t> central hole </a:t>
            </a:r>
            <a:r>
              <a:rPr lang="en-US" sz="2800" dirty="0" err="1">
                <a:solidFill>
                  <a:srgbClr val="19232E"/>
                </a:solidFill>
              </a:rPr>
              <a:t>seperti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pada</a:t>
            </a:r>
            <a:r>
              <a:rPr lang="en-US" sz="2800" dirty="0">
                <a:solidFill>
                  <a:srgbClr val="19232E"/>
                </a:solidFill>
              </a:rPr>
              <a:t> OVPO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US" sz="2800" dirty="0">
                <a:solidFill>
                  <a:srgbClr val="19232E"/>
                </a:solidFill>
              </a:rPr>
              <a:t>Perform </a:t>
            </a:r>
            <a:r>
              <a:rPr lang="en-US" sz="2800" dirty="0" err="1">
                <a:solidFill>
                  <a:srgbClr val="19232E"/>
                </a:solidFill>
              </a:rPr>
              <a:t>bisa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dibuat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lebih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panjang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tetapi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pasti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berpengaruh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pada</a:t>
            </a:r>
            <a:r>
              <a:rPr lang="en-US" sz="2800" dirty="0">
                <a:solidFill>
                  <a:srgbClr val="19232E"/>
                </a:solidFill>
              </a:rPr>
              <a:t> cost </a:t>
            </a:r>
            <a:r>
              <a:rPr lang="en-US" sz="2800" dirty="0" err="1">
                <a:solidFill>
                  <a:srgbClr val="19232E"/>
                </a:solidFill>
              </a:rPr>
              <a:t>dan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hasilnya</a:t>
            </a:r>
            <a:endParaRPr lang="en-US" sz="2800" dirty="0">
              <a:solidFill>
                <a:srgbClr val="19232E"/>
              </a:solidFill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n-US" sz="2800" dirty="0" err="1">
                <a:solidFill>
                  <a:srgbClr val="19232E"/>
                </a:solidFill>
              </a:rPr>
              <a:t>Posisi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i="1" dirty="0">
                <a:solidFill>
                  <a:srgbClr val="19232E"/>
                </a:solidFill>
              </a:rPr>
              <a:t>reaction chamber </a:t>
            </a:r>
            <a:r>
              <a:rPr lang="en-US" sz="2800" dirty="0" err="1">
                <a:solidFill>
                  <a:srgbClr val="19232E"/>
                </a:solidFill>
              </a:rPr>
              <a:t>dan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i="1" dirty="0">
                <a:solidFill>
                  <a:srgbClr val="19232E"/>
                </a:solidFill>
              </a:rPr>
              <a:t>zone melting (ring heater) </a:t>
            </a:r>
            <a:r>
              <a:rPr lang="en-US" sz="2800" dirty="0">
                <a:solidFill>
                  <a:srgbClr val="19232E"/>
                </a:solidFill>
              </a:rPr>
              <a:t>yang </a:t>
            </a:r>
            <a:r>
              <a:rPr lang="en-US" sz="2800" dirty="0" err="1">
                <a:solidFill>
                  <a:srgbClr val="19232E"/>
                </a:solidFill>
              </a:rPr>
              <a:t>terhubung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satu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sama</a:t>
            </a:r>
            <a:r>
              <a:rPr lang="en-US" sz="2800" dirty="0">
                <a:solidFill>
                  <a:srgbClr val="19232E"/>
                </a:solidFill>
              </a:rPr>
              <a:t> lain </a:t>
            </a:r>
            <a:r>
              <a:rPr lang="en-US" sz="2800" dirty="0" err="1">
                <a:solidFill>
                  <a:srgbClr val="19232E"/>
                </a:solidFill>
              </a:rPr>
              <a:t>mengurangi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kemungkinan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terjadinya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kontaminasi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ekternal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dari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seperti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karena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adanya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debu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atau</a:t>
            </a:r>
            <a:r>
              <a:rPr lang="en-US" sz="2800" dirty="0">
                <a:solidFill>
                  <a:srgbClr val="19232E"/>
                </a:solidFill>
              </a:rPr>
              <a:t> </a:t>
            </a:r>
            <a:r>
              <a:rPr lang="en-US" sz="2800" dirty="0" err="1">
                <a:solidFill>
                  <a:srgbClr val="19232E"/>
                </a:solidFill>
              </a:rPr>
              <a:t>uap</a:t>
            </a:r>
            <a:r>
              <a:rPr lang="en-US" sz="2800" dirty="0">
                <a:solidFill>
                  <a:srgbClr val="19232E"/>
                </a:solidFill>
              </a:rPr>
              <a:t> air</a:t>
            </a:r>
            <a:endParaRPr lang="en-US" sz="2800" dirty="0">
              <a:solidFill>
                <a:srgbClr val="1923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883421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F79DE766-0992-4A05-B7B0-D05E1CE8FB69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522899" y="968991"/>
            <a:ext cx="18350547" cy="101566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19232E"/>
                </a:solidFill>
              </a:rPr>
              <a:t>B</a:t>
            </a:r>
            <a:r>
              <a:rPr lang="en-GB" sz="6000" b="1" dirty="0">
                <a:solidFill>
                  <a:srgbClr val="19232E"/>
                </a:solidFill>
              </a:rPr>
              <a:t>. FABRIKASI SERAT OPTIK</a:t>
            </a:r>
            <a:endParaRPr lang="en-US" sz="6000" b="1" dirty="0">
              <a:solidFill>
                <a:srgbClr val="19232E"/>
              </a:solidFill>
              <a:latin typeface="Lato Heading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 bwMode="auto">
          <a:xfrm>
            <a:off x="7126436" y="12979259"/>
            <a:ext cx="13419138" cy="958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17490" tIns="108745" rIns="217490" bIns="108745">
            <a:spAutoFit/>
          </a:bodyPr>
          <a:lstStyle>
            <a:lvl1pPr defTabSz="1087438">
              <a:defRPr sz="3600">
                <a:solidFill>
                  <a:schemeClr val="tx1"/>
                </a:solidFill>
                <a:latin typeface="Lato Light"/>
              </a:defRPr>
            </a:lvl1pPr>
            <a:lvl2pPr marL="1087438" defTabSz="1087438">
              <a:defRPr sz="3600">
                <a:solidFill>
                  <a:schemeClr val="tx1"/>
                </a:solidFill>
                <a:latin typeface="Lato Light"/>
              </a:defRPr>
            </a:lvl2pPr>
            <a:lvl3pPr marL="2174875" defTabSz="1087438">
              <a:defRPr sz="3600">
                <a:solidFill>
                  <a:schemeClr val="tx1"/>
                </a:solidFill>
                <a:latin typeface="Lato Light"/>
              </a:defRPr>
            </a:lvl3pPr>
            <a:lvl4pPr marL="3262313" defTabSz="1087438">
              <a:defRPr sz="3600">
                <a:solidFill>
                  <a:schemeClr val="tx1"/>
                </a:solidFill>
                <a:latin typeface="Lato Light"/>
              </a:defRPr>
            </a:lvl4pPr>
            <a:lvl5pPr marL="4349750" defTabSz="1087438">
              <a:defRPr sz="3600">
                <a:solidFill>
                  <a:schemeClr val="tx1"/>
                </a:solidFill>
                <a:latin typeface="Lato Light"/>
              </a:defRPr>
            </a:lvl5pPr>
            <a:lvl6pPr marL="48069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52641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57213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61785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lvl="0" algn="r"/>
            <a:r>
              <a:rPr lang="en-US" altLang="id-ID" sz="2000" dirty="0" err="1">
                <a:solidFill>
                  <a:schemeClr val="tx2"/>
                </a:solidFill>
                <a:ea typeface="Lato Light"/>
                <a:cs typeface="Lato Light"/>
              </a:rPr>
              <a:t>Sumber</a:t>
            </a:r>
            <a:r>
              <a:rPr lang="en-US" altLang="id-ID" sz="2000" dirty="0">
                <a:solidFill>
                  <a:schemeClr val="tx2"/>
                </a:solidFill>
                <a:ea typeface="Lato Light"/>
                <a:cs typeface="Lato Light"/>
              </a:rPr>
              <a:t> </a:t>
            </a:r>
            <a:r>
              <a:rPr lang="en-US" altLang="id-ID" sz="2000" dirty="0" err="1" smtClean="0">
                <a:solidFill>
                  <a:schemeClr val="tx2"/>
                </a:solidFill>
                <a:ea typeface="Lato Light"/>
                <a:cs typeface="Lato Light"/>
              </a:rPr>
              <a:t>Referensi</a:t>
            </a:r>
            <a:r>
              <a:rPr lang="en-US" altLang="id-ID" sz="2000" dirty="0" smtClean="0">
                <a:solidFill>
                  <a:schemeClr val="tx2"/>
                </a:solidFill>
                <a:ea typeface="Lato Light"/>
                <a:cs typeface="Lato Light"/>
              </a:rPr>
              <a:t> :</a:t>
            </a:r>
            <a:r>
              <a:rPr lang="en-US" altLang="id-ID" sz="2000" dirty="0"/>
              <a:t> </a:t>
            </a:r>
            <a:r>
              <a:rPr lang="en-US" sz="2000" dirty="0" smtClean="0">
                <a:solidFill>
                  <a:srgbClr val="FF0000"/>
                </a:solidFill>
              </a:rPr>
              <a:t>Gerd,Keiser</a:t>
            </a:r>
            <a:r>
              <a:rPr lang="en-US" sz="2000" dirty="0">
                <a:solidFill>
                  <a:srgbClr val="FF0000"/>
                </a:solidFill>
              </a:rPr>
              <a:t>.,2010, </a:t>
            </a:r>
            <a:r>
              <a:rPr lang="en-US" sz="2000" i="1" dirty="0">
                <a:solidFill>
                  <a:srgbClr val="FF0000"/>
                </a:solidFill>
              </a:rPr>
              <a:t>Optical </a:t>
            </a:r>
            <a:r>
              <a:rPr lang="en-US" sz="2000" i="1" dirty="0" err="1">
                <a:solidFill>
                  <a:srgbClr val="FF0000"/>
                </a:solidFill>
              </a:rPr>
              <a:t>Serat</a:t>
            </a:r>
            <a:r>
              <a:rPr lang="en-US" sz="2000" i="1" dirty="0">
                <a:solidFill>
                  <a:srgbClr val="FF0000"/>
                </a:solidFill>
              </a:rPr>
              <a:t> Communications</a:t>
            </a:r>
            <a:r>
              <a:rPr lang="en-US" sz="2000" dirty="0">
                <a:solidFill>
                  <a:srgbClr val="FF0000"/>
                </a:solidFill>
              </a:rPr>
              <a:t>, 4</a:t>
            </a:r>
            <a:r>
              <a:rPr lang="en-US" sz="2000" baseline="30000" dirty="0">
                <a:solidFill>
                  <a:srgbClr val="FF0000"/>
                </a:solidFill>
              </a:rPr>
              <a:t>th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edition,McGraw</a:t>
            </a:r>
            <a:r>
              <a:rPr lang="en-US" sz="2000" dirty="0">
                <a:solidFill>
                  <a:srgbClr val="FF0000"/>
                </a:solidFill>
              </a:rPr>
              <a:t> Hill, International Edition</a:t>
            </a:r>
          </a:p>
          <a:p>
            <a:pPr algn="r"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GB" sz="2000" dirty="0" smtClean="0">
                <a:solidFill>
                  <a:srgbClr val="FF0000"/>
                </a:solidFill>
              </a:rPr>
              <a:t>                               </a:t>
            </a: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1918884" y="3981635"/>
            <a:ext cx="11244666" cy="5410015"/>
          </a:xfrm>
          <a:prstGeom prst="rect">
            <a:avLst/>
          </a:prstGeom>
          <a:solidFill>
            <a:schemeClr val="bg2">
              <a:lumMod val="95000"/>
            </a:schemeClr>
          </a:solidFill>
        </p:spPr>
        <p:txBody>
          <a:bodyPr/>
          <a:lstStyle>
            <a:lvl1pPr algn="l" defTabSz="1827213" rtl="0" eaLnBrk="0" fontAlgn="base" hangingPunct="0">
              <a:lnSpc>
                <a:spcPct val="90000"/>
              </a:lnSpc>
              <a:spcBef>
                <a:spcPts val="2000"/>
              </a:spcBef>
              <a:spcAft>
                <a:spcPct val="0"/>
              </a:spcAft>
              <a:buFont typeface="Arial" panose="020B0604020202020204" pitchFamily="34" charset="0"/>
              <a:defRPr lang="en-US" sz="6000" kern="1200" dirty="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1pPr>
            <a:lvl2pPr marL="914400" algn="l" defTabSz="1827213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defRPr lang="en-US" sz="4000" kern="1200" dirty="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2pPr>
            <a:lvl3pPr marL="1828800" algn="l" defTabSz="1827213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defRPr lang="en-US" sz="3600" kern="1200" dirty="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3pPr>
            <a:lvl4pPr marL="2743200" algn="l" defTabSz="1827213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defRPr lang="en-US" sz="3200" kern="1200" dirty="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4pPr>
            <a:lvl5pPr marL="3657600" algn="l" defTabSz="1827213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defRPr lang="en-US" sz="3200" kern="1200" dirty="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en-US" sz="2800" dirty="0" smtClean="0">
              <a:solidFill>
                <a:srgbClr val="19232E"/>
              </a:solidFill>
            </a:endParaRPr>
          </a:p>
          <a:p>
            <a:pPr algn="just"/>
            <a:r>
              <a:rPr lang="en-US" sz="3200" dirty="0" err="1">
                <a:solidFill>
                  <a:srgbClr val="19232E"/>
                </a:solidFill>
              </a:rPr>
              <a:t>Pertama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dilakukan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oleh</a:t>
            </a:r>
            <a:r>
              <a:rPr lang="en-US" sz="3200" dirty="0">
                <a:solidFill>
                  <a:srgbClr val="19232E"/>
                </a:solidFill>
              </a:rPr>
              <a:t> Bell Laboratories </a:t>
            </a:r>
            <a:r>
              <a:rPr lang="en-US" sz="3200" dirty="0" err="1">
                <a:solidFill>
                  <a:srgbClr val="19232E"/>
                </a:solidFill>
              </a:rPr>
              <a:t>dan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kemudian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diadopsi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secara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luas</a:t>
            </a:r>
            <a:r>
              <a:rPr lang="en-US" sz="3200" dirty="0">
                <a:solidFill>
                  <a:srgbClr val="19232E"/>
                </a:solidFill>
              </a:rPr>
              <a:t> yang </a:t>
            </a:r>
            <a:r>
              <a:rPr lang="en-US" sz="3200" dirty="0" err="1">
                <a:solidFill>
                  <a:srgbClr val="19232E"/>
                </a:solidFill>
              </a:rPr>
              <a:t>digunakan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untuk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memproduksi</a:t>
            </a:r>
            <a:r>
              <a:rPr lang="en-US" sz="3200" dirty="0">
                <a:solidFill>
                  <a:srgbClr val="19232E"/>
                </a:solidFill>
              </a:rPr>
              <a:t> very low loss </a:t>
            </a:r>
            <a:r>
              <a:rPr lang="en-US" sz="3200" dirty="0" err="1">
                <a:solidFill>
                  <a:srgbClr val="19232E"/>
                </a:solidFill>
              </a:rPr>
              <a:t>gradded</a:t>
            </a:r>
            <a:r>
              <a:rPr lang="en-US" sz="3200" dirty="0">
                <a:solidFill>
                  <a:srgbClr val="19232E"/>
                </a:solidFill>
              </a:rPr>
              <a:t>-index fiber. </a:t>
            </a:r>
            <a:r>
              <a:rPr lang="en-US" sz="3200" dirty="0" err="1">
                <a:solidFill>
                  <a:srgbClr val="19232E"/>
                </a:solidFill>
              </a:rPr>
              <a:t>Uap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partikel</a:t>
            </a:r>
            <a:r>
              <a:rPr lang="en-US" sz="3200" dirty="0">
                <a:solidFill>
                  <a:srgbClr val="19232E"/>
                </a:solidFill>
              </a:rPr>
              <a:t> glass </a:t>
            </a:r>
            <a:r>
              <a:rPr lang="en-US" sz="3200" dirty="0" err="1">
                <a:solidFill>
                  <a:srgbClr val="19232E"/>
                </a:solidFill>
              </a:rPr>
              <a:t>didapatkan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dari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reaksi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antara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bahan</a:t>
            </a:r>
            <a:r>
              <a:rPr lang="en-US" sz="3200" dirty="0">
                <a:solidFill>
                  <a:srgbClr val="19232E"/>
                </a:solidFill>
              </a:rPr>
              <a:t> gas </a:t>
            </a:r>
            <a:r>
              <a:rPr lang="en-US" sz="3200" dirty="0" err="1">
                <a:solidFill>
                  <a:srgbClr val="19232E"/>
                </a:solidFill>
              </a:rPr>
              <a:t>logam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halida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dengan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oxigen</a:t>
            </a:r>
            <a:r>
              <a:rPr lang="en-US" sz="3200" dirty="0">
                <a:solidFill>
                  <a:srgbClr val="19232E"/>
                </a:solidFill>
              </a:rPr>
              <a:t> yang </a:t>
            </a:r>
            <a:r>
              <a:rPr lang="en-US" sz="3200" dirty="0" err="1">
                <a:solidFill>
                  <a:srgbClr val="19232E"/>
                </a:solidFill>
              </a:rPr>
              <a:t>mengalir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didalam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i="1" dirty="0">
                <a:solidFill>
                  <a:srgbClr val="19232E"/>
                </a:solidFill>
              </a:rPr>
              <a:t>silica pipe</a:t>
            </a:r>
            <a:r>
              <a:rPr lang="en-US" sz="3200" dirty="0">
                <a:solidFill>
                  <a:srgbClr val="19232E"/>
                </a:solidFill>
              </a:rPr>
              <a:t>. </a:t>
            </a:r>
            <a:r>
              <a:rPr lang="en-US" sz="3200" dirty="0" err="1">
                <a:solidFill>
                  <a:srgbClr val="19232E"/>
                </a:solidFill>
              </a:rPr>
              <a:t>Kemudian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partikel</a:t>
            </a:r>
            <a:r>
              <a:rPr lang="en-US" sz="3200" dirty="0">
                <a:solidFill>
                  <a:srgbClr val="19232E"/>
                </a:solidFill>
              </a:rPr>
              <a:t> glass </a:t>
            </a:r>
            <a:r>
              <a:rPr lang="en-US" sz="3200" dirty="0" err="1">
                <a:solidFill>
                  <a:srgbClr val="19232E"/>
                </a:solidFill>
              </a:rPr>
              <a:t>tersebut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disimpan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dan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dilakukan</a:t>
            </a:r>
            <a:r>
              <a:rPr lang="en-US" sz="3200" dirty="0">
                <a:solidFill>
                  <a:srgbClr val="19232E"/>
                </a:solidFill>
              </a:rPr>
              <a:t> proses sintering </a:t>
            </a:r>
            <a:r>
              <a:rPr lang="en-US" sz="3200" dirty="0" err="1">
                <a:solidFill>
                  <a:srgbClr val="19232E"/>
                </a:solidFill>
              </a:rPr>
              <a:t>oleh</a:t>
            </a:r>
            <a:r>
              <a:rPr lang="en-US" sz="3200" dirty="0">
                <a:solidFill>
                  <a:srgbClr val="19232E"/>
                </a:solidFill>
              </a:rPr>
              <a:t> H</a:t>
            </a:r>
            <a:r>
              <a:rPr lang="en-US" sz="3200" baseline="-25000" dirty="0">
                <a:solidFill>
                  <a:srgbClr val="19232E"/>
                </a:solidFill>
              </a:rPr>
              <a:t>2</a:t>
            </a:r>
            <a:r>
              <a:rPr lang="en-US" sz="3200" dirty="0">
                <a:solidFill>
                  <a:srgbClr val="19232E"/>
                </a:solidFill>
              </a:rPr>
              <a:t>O</a:t>
            </a:r>
            <a:r>
              <a:rPr lang="en-US" sz="3200" baseline="-25000" dirty="0">
                <a:solidFill>
                  <a:srgbClr val="19232E"/>
                </a:solidFill>
              </a:rPr>
              <a:t>2</a:t>
            </a:r>
            <a:r>
              <a:rPr lang="en-US" sz="3200" dirty="0">
                <a:solidFill>
                  <a:srgbClr val="19232E"/>
                </a:solidFill>
              </a:rPr>
              <a:t> burner (oxyhydrogen) yang </a:t>
            </a:r>
            <a:r>
              <a:rPr lang="en-US" sz="3200" dirty="0" err="1">
                <a:solidFill>
                  <a:srgbClr val="19232E"/>
                </a:solidFill>
              </a:rPr>
              <a:t>berjalan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sepanjang</a:t>
            </a:r>
            <a:r>
              <a:rPr lang="en-US" sz="3200" dirty="0">
                <a:solidFill>
                  <a:srgbClr val="19232E"/>
                </a:solidFill>
              </a:rPr>
              <a:t> silica pipe </a:t>
            </a:r>
            <a:r>
              <a:rPr lang="en-US" sz="3200" dirty="0" err="1">
                <a:solidFill>
                  <a:srgbClr val="19232E"/>
                </a:solidFill>
              </a:rPr>
              <a:t>sehingga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diperoleh</a:t>
            </a:r>
            <a:r>
              <a:rPr lang="en-US" sz="3200" dirty="0">
                <a:solidFill>
                  <a:srgbClr val="19232E"/>
                </a:solidFill>
              </a:rPr>
              <a:t> clear glass layer (sintered glass). </a:t>
            </a:r>
            <a:r>
              <a:rPr lang="en-US" sz="3200" dirty="0" err="1">
                <a:solidFill>
                  <a:srgbClr val="19232E"/>
                </a:solidFill>
              </a:rPr>
              <a:t>Ketika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ukuran</a:t>
            </a:r>
            <a:r>
              <a:rPr lang="en-US" sz="3200" dirty="0">
                <a:solidFill>
                  <a:srgbClr val="19232E"/>
                </a:solidFill>
              </a:rPr>
              <a:t>/ </a:t>
            </a:r>
            <a:r>
              <a:rPr lang="en-US" sz="3200" dirty="0" err="1">
                <a:solidFill>
                  <a:srgbClr val="19232E"/>
                </a:solidFill>
              </a:rPr>
              <a:t>ketebalan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dari</a:t>
            </a:r>
            <a:r>
              <a:rPr lang="en-US" sz="3200" dirty="0">
                <a:solidFill>
                  <a:srgbClr val="19232E"/>
                </a:solidFill>
              </a:rPr>
              <a:t> glass </a:t>
            </a:r>
            <a:r>
              <a:rPr lang="en-US" sz="3200" dirty="0" err="1">
                <a:solidFill>
                  <a:srgbClr val="19232E"/>
                </a:solidFill>
              </a:rPr>
              <a:t>sudah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sesuai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dengan</a:t>
            </a:r>
            <a:r>
              <a:rPr lang="en-US" sz="3200" dirty="0">
                <a:solidFill>
                  <a:srgbClr val="19232E"/>
                </a:solidFill>
              </a:rPr>
              <a:t> yang </a:t>
            </a:r>
            <a:r>
              <a:rPr lang="en-US" sz="3200" dirty="0" err="1">
                <a:solidFill>
                  <a:srgbClr val="19232E"/>
                </a:solidFill>
              </a:rPr>
              <a:t>diinginkan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aliran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uap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partikel</a:t>
            </a:r>
            <a:r>
              <a:rPr lang="en-US" sz="3200" dirty="0">
                <a:solidFill>
                  <a:srgbClr val="19232E"/>
                </a:solidFill>
              </a:rPr>
              <a:t> glass </a:t>
            </a:r>
            <a:r>
              <a:rPr lang="en-US" sz="3200" dirty="0" err="1">
                <a:solidFill>
                  <a:srgbClr val="19232E"/>
                </a:solidFill>
              </a:rPr>
              <a:t>tadi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dihentikan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dan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kemudian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tabung</a:t>
            </a:r>
            <a:r>
              <a:rPr lang="en-US" sz="3200" dirty="0">
                <a:solidFill>
                  <a:srgbClr val="19232E"/>
                </a:solidFill>
              </a:rPr>
              <a:t> (pipe) </a:t>
            </a:r>
            <a:r>
              <a:rPr lang="en-US" sz="3200" dirty="0" err="1">
                <a:solidFill>
                  <a:srgbClr val="19232E"/>
                </a:solidFill>
              </a:rPr>
              <a:t>dipanaskan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sampai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suhu</a:t>
            </a:r>
            <a:r>
              <a:rPr lang="en-US" sz="3200" dirty="0">
                <a:solidFill>
                  <a:srgbClr val="19232E"/>
                </a:solidFill>
              </a:rPr>
              <a:t> yang </a:t>
            </a:r>
            <a:r>
              <a:rPr lang="en-US" sz="3200" dirty="0" err="1">
                <a:solidFill>
                  <a:srgbClr val="19232E"/>
                </a:solidFill>
              </a:rPr>
              <a:t>tinggi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sehingga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dihasilkan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i="1" dirty="0">
                <a:solidFill>
                  <a:srgbClr val="19232E"/>
                </a:solidFill>
              </a:rPr>
              <a:t>solid rod preform</a:t>
            </a:r>
          </a:p>
          <a:p>
            <a:pPr algn="just"/>
            <a:r>
              <a:rPr lang="en-US" sz="2800" i="1" dirty="0">
                <a:solidFill>
                  <a:srgbClr val="19232E"/>
                </a:solidFill>
              </a:rPr>
              <a:t>	</a:t>
            </a:r>
            <a:r>
              <a:rPr lang="en-US" sz="2800" i="1" dirty="0" smtClean="0">
                <a:solidFill>
                  <a:srgbClr val="19232E"/>
                </a:solidFill>
              </a:rPr>
              <a:t>			</a:t>
            </a:r>
            <a:endParaRPr lang="en-US" sz="2800" dirty="0">
              <a:solidFill>
                <a:srgbClr val="19232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918884" y="2981463"/>
            <a:ext cx="13359216" cy="646331"/>
          </a:xfrm>
          <a:prstGeom prst="rect">
            <a:avLst/>
          </a:prstGeom>
          <a:solidFill>
            <a:srgbClr val="FBB62B"/>
          </a:solidFill>
        </p:spPr>
        <p:txBody>
          <a:bodyPr wrap="square">
            <a:spAutoFit/>
          </a:bodyPr>
          <a:lstStyle/>
          <a:p>
            <a:pPr marL="1201737" lvl="1" indent="-742950">
              <a:buFont typeface="+mj-lt"/>
              <a:buAutoNum type="alphaLcParenR" startAt="3"/>
              <a:tabLst>
                <a:tab pos="1028700" algn="l"/>
              </a:tabLst>
            </a:pPr>
            <a:r>
              <a:rPr lang="en-US" b="1" dirty="0">
                <a:solidFill>
                  <a:srgbClr val="19232E"/>
                </a:solidFill>
              </a:rPr>
              <a:t>MCVD (</a:t>
            </a:r>
            <a:r>
              <a:rPr lang="en-US" b="1" i="1" dirty="0">
                <a:solidFill>
                  <a:srgbClr val="19232E"/>
                </a:solidFill>
              </a:rPr>
              <a:t>Modified Chemical Vapor Deposition</a:t>
            </a:r>
            <a:r>
              <a:rPr lang="en-US" b="1" dirty="0" smtClean="0">
                <a:solidFill>
                  <a:srgbClr val="19232E"/>
                </a:solidFill>
              </a:rPr>
              <a:t>)</a:t>
            </a:r>
            <a:endParaRPr lang="en-US" b="1" i="1" dirty="0">
              <a:solidFill>
                <a:srgbClr val="19232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918884" y="10479800"/>
            <a:ext cx="17835966" cy="107721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19232E"/>
                </a:solidFill>
              </a:rPr>
              <a:t>Fiber yang </a:t>
            </a:r>
            <a:r>
              <a:rPr lang="en-US" sz="3200" dirty="0" err="1">
                <a:solidFill>
                  <a:srgbClr val="19232E"/>
                </a:solidFill>
              </a:rPr>
              <a:t>dihasilkan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dari</a:t>
            </a:r>
            <a:r>
              <a:rPr lang="en-US" sz="3200" dirty="0">
                <a:solidFill>
                  <a:srgbClr val="19232E"/>
                </a:solidFill>
              </a:rPr>
              <a:t> preform MCVD </a:t>
            </a:r>
            <a:r>
              <a:rPr lang="en-US" sz="3200" dirty="0" err="1">
                <a:solidFill>
                  <a:srgbClr val="19232E"/>
                </a:solidFill>
              </a:rPr>
              <a:t>akan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memiliki</a:t>
            </a:r>
            <a:r>
              <a:rPr lang="en-US" sz="3200" dirty="0">
                <a:solidFill>
                  <a:srgbClr val="19232E"/>
                </a:solidFill>
              </a:rPr>
              <a:t> core yang </a:t>
            </a:r>
            <a:r>
              <a:rPr lang="en-US" sz="3200" dirty="0" err="1">
                <a:solidFill>
                  <a:srgbClr val="19232E"/>
                </a:solidFill>
              </a:rPr>
              <a:t>terdiri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dari</a:t>
            </a:r>
            <a:r>
              <a:rPr lang="en-US" sz="3200" dirty="0">
                <a:solidFill>
                  <a:srgbClr val="19232E"/>
                </a:solidFill>
              </a:rPr>
              <a:t> vapor-deposited material </a:t>
            </a:r>
            <a:r>
              <a:rPr lang="en-US" sz="3200" dirty="0" err="1">
                <a:solidFill>
                  <a:srgbClr val="19232E"/>
                </a:solidFill>
              </a:rPr>
              <a:t>dan</a:t>
            </a:r>
            <a:r>
              <a:rPr lang="en-US" sz="3200" dirty="0">
                <a:solidFill>
                  <a:srgbClr val="19232E"/>
                </a:solidFill>
              </a:rPr>
              <a:t> cladding yang </a:t>
            </a:r>
            <a:r>
              <a:rPr lang="en-US" sz="3200" dirty="0" err="1">
                <a:solidFill>
                  <a:srgbClr val="19232E"/>
                </a:solidFill>
              </a:rPr>
              <a:t>terbuat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dari</a:t>
            </a:r>
            <a:r>
              <a:rPr lang="en-US" sz="3200" dirty="0">
                <a:solidFill>
                  <a:srgbClr val="19232E"/>
                </a:solidFill>
              </a:rPr>
              <a:t> original silica tube</a:t>
            </a:r>
            <a:endParaRPr lang="en-US" sz="3200" dirty="0">
              <a:solidFill>
                <a:srgbClr val="19232E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80890" y="3975379"/>
            <a:ext cx="7393260" cy="574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75631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F79DE766-0992-4A05-B7B0-D05E1CE8FB69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522899" y="968991"/>
            <a:ext cx="18350547" cy="101566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19232E"/>
                </a:solidFill>
              </a:rPr>
              <a:t>B</a:t>
            </a:r>
            <a:r>
              <a:rPr lang="en-GB" sz="6000" b="1" dirty="0">
                <a:solidFill>
                  <a:srgbClr val="19232E"/>
                </a:solidFill>
              </a:rPr>
              <a:t>. FABRIKASI SERAT OPTIK</a:t>
            </a:r>
            <a:endParaRPr lang="en-US" sz="6000" b="1" dirty="0">
              <a:solidFill>
                <a:srgbClr val="19232E"/>
              </a:solidFill>
              <a:latin typeface="Lato Heading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 bwMode="auto">
          <a:xfrm>
            <a:off x="7126436" y="12979259"/>
            <a:ext cx="13419138" cy="958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17490" tIns="108745" rIns="217490" bIns="108745">
            <a:spAutoFit/>
          </a:bodyPr>
          <a:lstStyle>
            <a:lvl1pPr defTabSz="1087438">
              <a:defRPr sz="3600">
                <a:solidFill>
                  <a:schemeClr val="tx1"/>
                </a:solidFill>
                <a:latin typeface="Lato Light"/>
              </a:defRPr>
            </a:lvl1pPr>
            <a:lvl2pPr marL="1087438" defTabSz="1087438">
              <a:defRPr sz="3600">
                <a:solidFill>
                  <a:schemeClr val="tx1"/>
                </a:solidFill>
                <a:latin typeface="Lato Light"/>
              </a:defRPr>
            </a:lvl2pPr>
            <a:lvl3pPr marL="2174875" defTabSz="1087438">
              <a:defRPr sz="3600">
                <a:solidFill>
                  <a:schemeClr val="tx1"/>
                </a:solidFill>
                <a:latin typeface="Lato Light"/>
              </a:defRPr>
            </a:lvl3pPr>
            <a:lvl4pPr marL="3262313" defTabSz="1087438">
              <a:defRPr sz="3600">
                <a:solidFill>
                  <a:schemeClr val="tx1"/>
                </a:solidFill>
                <a:latin typeface="Lato Light"/>
              </a:defRPr>
            </a:lvl4pPr>
            <a:lvl5pPr marL="4349750" defTabSz="1087438">
              <a:defRPr sz="3600">
                <a:solidFill>
                  <a:schemeClr val="tx1"/>
                </a:solidFill>
                <a:latin typeface="Lato Light"/>
              </a:defRPr>
            </a:lvl5pPr>
            <a:lvl6pPr marL="48069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52641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57213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61785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lvl="0" algn="r"/>
            <a:r>
              <a:rPr lang="en-US" altLang="id-ID" sz="2000" dirty="0" err="1">
                <a:solidFill>
                  <a:schemeClr val="tx2"/>
                </a:solidFill>
                <a:ea typeface="Lato Light"/>
                <a:cs typeface="Lato Light"/>
              </a:rPr>
              <a:t>Sumber</a:t>
            </a:r>
            <a:r>
              <a:rPr lang="en-US" altLang="id-ID" sz="2000" dirty="0">
                <a:solidFill>
                  <a:schemeClr val="tx2"/>
                </a:solidFill>
                <a:ea typeface="Lato Light"/>
                <a:cs typeface="Lato Light"/>
              </a:rPr>
              <a:t> </a:t>
            </a:r>
            <a:r>
              <a:rPr lang="en-US" altLang="id-ID" sz="2000" dirty="0" err="1" smtClean="0">
                <a:solidFill>
                  <a:schemeClr val="tx2"/>
                </a:solidFill>
                <a:ea typeface="Lato Light"/>
                <a:cs typeface="Lato Light"/>
              </a:rPr>
              <a:t>Referensi</a:t>
            </a:r>
            <a:r>
              <a:rPr lang="en-US" altLang="id-ID" sz="2000" dirty="0" smtClean="0">
                <a:solidFill>
                  <a:schemeClr val="tx2"/>
                </a:solidFill>
                <a:ea typeface="Lato Light"/>
                <a:cs typeface="Lato Light"/>
              </a:rPr>
              <a:t> :</a:t>
            </a:r>
            <a:r>
              <a:rPr lang="en-US" altLang="id-ID" sz="2000" dirty="0"/>
              <a:t> </a:t>
            </a:r>
            <a:r>
              <a:rPr lang="en-US" sz="2000" dirty="0" smtClean="0">
                <a:solidFill>
                  <a:srgbClr val="FF0000"/>
                </a:solidFill>
              </a:rPr>
              <a:t>Gerd,Keiser</a:t>
            </a:r>
            <a:r>
              <a:rPr lang="en-US" sz="2000" dirty="0">
                <a:solidFill>
                  <a:srgbClr val="FF0000"/>
                </a:solidFill>
              </a:rPr>
              <a:t>.,2010, </a:t>
            </a:r>
            <a:r>
              <a:rPr lang="en-US" sz="2000" i="1" dirty="0">
                <a:solidFill>
                  <a:srgbClr val="FF0000"/>
                </a:solidFill>
              </a:rPr>
              <a:t>Optical </a:t>
            </a:r>
            <a:r>
              <a:rPr lang="en-US" sz="2000" i="1" dirty="0" err="1">
                <a:solidFill>
                  <a:srgbClr val="FF0000"/>
                </a:solidFill>
              </a:rPr>
              <a:t>Serat</a:t>
            </a:r>
            <a:r>
              <a:rPr lang="en-US" sz="2000" i="1" dirty="0">
                <a:solidFill>
                  <a:srgbClr val="FF0000"/>
                </a:solidFill>
              </a:rPr>
              <a:t> Communications</a:t>
            </a:r>
            <a:r>
              <a:rPr lang="en-US" sz="2000" dirty="0">
                <a:solidFill>
                  <a:srgbClr val="FF0000"/>
                </a:solidFill>
              </a:rPr>
              <a:t>, 4</a:t>
            </a:r>
            <a:r>
              <a:rPr lang="en-US" sz="2000" baseline="30000" dirty="0">
                <a:solidFill>
                  <a:srgbClr val="FF0000"/>
                </a:solidFill>
              </a:rPr>
              <a:t>th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edition,McGraw</a:t>
            </a:r>
            <a:r>
              <a:rPr lang="en-US" sz="2000" dirty="0">
                <a:solidFill>
                  <a:srgbClr val="FF0000"/>
                </a:solidFill>
              </a:rPr>
              <a:t> Hill, International Edition</a:t>
            </a:r>
          </a:p>
          <a:p>
            <a:pPr algn="r"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GB" sz="2000" dirty="0" smtClean="0">
                <a:solidFill>
                  <a:srgbClr val="FF0000"/>
                </a:solidFill>
              </a:rPr>
              <a:t>                               </a:t>
            </a: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1918884" y="3981635"/>
            <a:ext cx="11244666" cy="6983150"/>
          </a:xfrm>
          <a:prstGeom prst="rect">
            <a:avLst/>
          </a:prstGeom>
          <a:solidFill>
            <a:schemeClr val="bg2">
              <a:lumMod val="95000"/>
            </a:schemeClr>
          </a:solidFill>
        </p:spPr>
        <p:txBody>
          <a:bodyPr/>
          <a:lstStyle>
            <a:lvl1pPr algn="l" defTabSz="1827213" rtl="0" eaLnBrk="0" fontAlgn="base" hangingPunct="0">
              <a:lnSpc>
                <a:spcPct val="90000"/>
              </a:lnSpc>
              <a:spcBef>
                <a:spcPts val="2000"/>
              </a:spcBef>
              <a:spcAft>
                <a:spcPct val="0"/>
              </a:spcAft>
              <a:buFont typeface="Arial" panose="020B0604020202020204" pitchFamily="34" charset="0"/>
              <a:defRPr lang="en-US" sz="6000" kern="1200" dirty="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1pPr>
            <a:lvl2pPr marL="914400" algn="l" defTabSz="1827213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defRPr lang="en-US" sz="4000" kern="1200" dirty="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2pPr>
            <a:lvl3pPr marL="1828800" algn="l" defTabSz="1827213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defRPr lang="en-US" sz="3600" kern="1200" dirty="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3pPr>
            <a:lvl4pPr marL="2743200" algn="l" defTabSz="1827213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defRPr lang="en-US" sz="3200" kern="1200" dirty="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4pPr>
            <a:lvl5pPr marL="3657600" algn="l" defTabSz="1827213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defRPr lang="en-US" sz="3200" kern="1200" dirty="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en-US" sz="2800" dirty="0" smtClean="0">
              <a:solidFill>
                <a:srgbClr val="19232E"/>
              </a:solidFill>
            </a:endParaRPr>
          </a:p>
          <a:p>
            <a:pPr algn="just"/>
            <a:r>
              <a:rPr lang="en-US" sz="3200" dirty="0" err="1">
                <a:solidFill>
                  <a:srgbClr val="19232E"/>
                </a:solidFill>
              </a:rPr>
              <a:t>Metode</a:t>
            </a:r>
            <a:r>
              <a:rPr lang="en-US" sz="3200" dirty="0">
                <a:solidFill>
                  <a:srgbClr val="19232E"/>
                </a:solidFill>
              </a:rPr>
              <a:t> PCVD </a:t>
            </a:r>
            <a:r>
              <a:rPr lang="en-US" sz="3200" dirty="0" err="1">
                <a:solidFill>
                  <a:srgbClr val="19232E"/>
                </a:solidFill>
              </a:rPr>
              <a:t>ditemukan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oleh</a:t>
            </a:r>
            <a:r>
              <a:rPr lang="en-US" sz="3200" dirty="0">
                <a:solidFill>
                  <a:srgbClr val="19232E"/>
                </a:solidFill>
              </a:rPr>
              <a:t> scientists at Philips Research. PCVD </a:t>
            </a:r>
            <a:r>
              <a:rPr lang="en-US" sz="3200" dirty="0" err="1">
                <a:solidFill>
                  <a:srgbClr val="19232E"/>
                </a:solidFill>
              </a:rPr>
              <a:t>mirip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dengan</a:t>
            </a:r>
            <a:r>
              <a:rPr lang="en-US" sz="3200" dirty="0">
                <a:solidFill>
                  <a:srgbClr val="19232E"/>
                </a:solidFill>
              </a:rPr>
              <a:t> MCVD </a:t>
            </a:r>
            <a:r>
              <a:rPr lang="en-US" sz="3200" dirty="0" err="1">
                <a:solidFill>
                  <a:srgbClr val="19232E"/>
                </a:solidFill>
              </a:rPr>
              <a:t>pada</a:t>
            </a:r>
            <a:r>
              <a:rPr lang="en-US" sz="3200" dirty="0">
                <a:solidFill>
                  <a:srgbClr val="19232E"/>
                </a:solidFill>
              </a:rPr>
              <a:t> proses </a:t>
            </a:r>
            <a:r>
              <a:rPr lang="en-US" sz="3200" dirty="0" err="1">
                <a:solidFill>
                  <a:srgbClr val="19232E"/>
                </a:solidFill>
              </a:rPr>
              <a:t>pembentukan</a:t>
            </a:r>
            <a:r>
              <a:rPr lang="en-US" sz="3200" dirty="0">
                <a:solidFill>
                  <a:srgbClr val="19232E"/>
                </a:solidFill>
              </a:rPr>
              <a:t> yang </a:t>
            </a:r>
            <a:r>
              <a:rPr lang="en-US" sz="3200" dirty="0" err="1">
                <a:solidFill>
                  <a:srgbClr val="19232E"/>
                </a:solidFill>
              </a:rPr>
              <a:t>terjadi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pada</a:t>
            </a:r>
            <a:r>
              <a:rPr lang="en-US" sz="3200" dirty="0">
                <a:solidFill>
                  <a:srgbClr val="19232E"/>
                </a:solidFill>
              </a:rPr>
              <a:t> silica tube. </a:t>
            </a:r>
            <a:r>
              <a:rPr lang="en-US" sz="3200" dirty="0" err="1">
                <a:solidFill>
                  <a:srgbClr val="19232E"/>
                </a:solidFill>
              </a:rPr>
              <a:t>Nonisothermal</a:t>
            </a:r>
            <a:r>
              <a:rPr lang="en-US" sz="3200" dirty="0">
                <a:solidFill>
                  <a:srgbClr val="19232E"/>
                </a:solidFill>
              </a:rPr>
              <a:t> plasma </a:t>
            </a:r>
            <a:r>
              <a:rPr lang="en-US" sz="3200" dirty="0" err="1">
                <a:solidFill>
                  <a:srgbClr val="19232E"/>
                </a:solidFill>
              </a:rPr>
              <a:t>beroperasi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pada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tekanan</a:t>
            </a:r>
            <a:r>
              <a:rPr lang="en-US" sz="3200" dirty="0">
                <a:solidFill>
                  <a:srgbClr val="19232E"/>
                </a:solidFill>
              </a:rPr>
              <a:t> yang </a:t>
            </a:r>
            <a:r>
              <a:rPr lang="en-US" sz="3200" dirty="0" err="1">
                <a:solidFill>
                  <a:srgbClr val="19232E"/>
                </a:solidFill>
              </a:rPr>
              <a:t>rendah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untuk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menginialisasi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reaksi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kimia</a:t>
            </a:r>
            <a:r>
              <a:rPr lang="en-US" sz="3200" dirty="0">
                <a:solidFill>
                  <a:srgbClr val="19232E"/>
                </a:solidFill>
              </a:rPr>
              <a:t>. Silica tube </a:t>
            </a:r>
            <a:r>
              <a:rPr lang="en-US" sz="3200" dirty="0" err="1">
                <a:solidFill>
                  <a:srgbClr val="19232E"/>
                </a:solidFill>
              </a:rPr>
              <a:t>berada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pada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temperatur</a:t>
            </a:r>
            <a:r>
              <a:rPr lang="en-US" sz="3200" dirty="0">
                <a:solidFill>
                  <a:srgbClr val="19232E"/>
                </a:solidFill>
              </a:rPr>
              <a:t> 1000-1200</a:t>
            </a:r>
            <a:r>
              <a:rPr lang="en-US" sz="3200" baseline="30000" dirty="0">
                <a:solidFill>
                  <a:srgbClr val="19232E"/>
                </a:solidFill>
              </a:rPr>
              <a:t>o</a:t>
            </a:r>
            <a:r>
              <a:rPr lang="en-US" sz="3200" dirty="0">
                <a:solidFill>
                  <a:srgbClr val="19232E"/>
                </a:solidFill>
              </a:rPr>
              <a:t>C </a:t>
            </a:r>
            <a:r>
              <a:rPr lang="en-US" sz="3200" dirty="0" err="1">
                <a:solidFill>
                  <a:srgbClr val="19232E"/>
                </a:solidFill>
              </a:rPr>
              <a:t>untuk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mengurangi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tekanan</a:t>
            </a:r>
            <a:r>
              <a:rPr lang="en-US" sz="3200" dirty="0">
                <a:solidFill>
                  <a:srgbClr val="19232E"/>
                </a:solidFill>
              </a:rPr>
              <a:t>. Microwave resonator yang </a:t>
            </a:r>
            <a:r>
              <a:rPr lang="en-US" sz="3200" dirty="0" err="1">
                <a:solidFill>
                  <a:srgbClr val="19232E"/>
                </a:solidFill>
              </a:rPr>
              <a:t>bekerja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pada</a:t>
            </a:r>
            <a:r>
              <a:rPr lang="en-US" sz="3200" dirty="0">
                <a:solidFill>
                  <a:srgbClr val="19232E"/>
                </a:solidFill>
              </a:rPr>
              <a:t> 2.45 GHz </a:t>
            </a:r>
            <a:r>
              <a:rPr lang="en-US" sz="3200" dirty="0" err="1">
                <a:solidFill>
                  <a:srgbClr val="19232E"/>
                </a:solidFill>
              </a:rPr>
              <a:t>berjalan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sepanjang</a:t>
            </a:r>
            <a:r>
              <a:rPr lang="en-US" sz="3200" dirty="0">
                <a:solidFill>
                  <a:srgbClr val="19232E"/>
                </a:solidFill>
              </a:rPr>
              <a:t> silica tube </a:t>
            </a:r>
            <a:r>
              <a:rPr lang="en-US" sz="3200" dirty="0" err="1">
                <a:solidFill>
                  <a:srgbClr val="19232E"/>
                </a:solidFill>
              </a:rPr>
              <a:t>untuk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menghasilkan</a:t>
            </a:r>
            <a:r>
              <a:rPr lang="en-US" sz="3200" dirty="0">
                <a:solidFill>
                  <a:srgbClr val="19232E"/>
                </a:solidFill>
              </a:rPr>
              <a:t> plasma. Proses </a:t>
            </a:r>
            <a:r>
              <a:rPr lang="en-US" sz="3200" dirty="0" err="1">
                <a:solidFill>
                  <a:srgbClr val="19232E"/>
                </a:solidFill>
              </a:rPr>
              <a:t>pembuatan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dengan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teknik</a:t>
            </a:r>
            <a:r>
              <a:rPr lang="en-US" sz="3200" dirty="0">
                <a:solidFill>
                  <a:srgbClr val="19232E"/>
                </a:solidFill>
              </a:rPr>
              <a:t> PCVD </a:t>
            </a:r>
            <a:r>
              <a:rPr lang="en-US" sz="3200" dirty="0" err="1">
                <a:solidFill>
                  <a:srgbClr val="19232E"/>
                </a:solidFill>
              </a:rPr>
              <a:t>ini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menghasilkan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dan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menyimpan</a:t>
            </a:r>
            <a:r>
              <a:rPr lang="en-US" sz="3200" dirty="0">
                <a:solidFill>
                  <a:srgbClr val="19232E"/>
                </a:solidFill>
              </a:rPr>
              <a:t> clear glass material </a:t>
            </a:r>
            <a:r>
              <a:rPr lang="en-US" sz="3200" dirty="0" err="1">
                <a:solidFill>
                  <a:srgbClr val="19232E"/>
                </a:solidFill>
              </a:rPr>
              <a:t>secara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langsung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pada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dinding</a:t>
            </a:r>
            <a:r>
              <a:rPr lang="en-US" sz="3200" dirty="0">
                <a:solidFill>
                  <a:srgbClr val="19232E"/>
                </a:solidFill>
              </a:rPr>
              <a:t> tube </a:t>
            </a:r>
            <a:r>
              <a:rPr lang="en-US" sz="3200" dirty="0" err="1">
                <a:solidFill>
                  <a:srgbClr val="19232E"/>
                </a:solidFill>
              </a:rPr>
              <a:t>tanpa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melalui</a:t>
            </a:r>
            <a:r>
              <a:rPr lang="en-US" sz="3200" dirty="0">
                <a:solidFill>
                  <a:srgbClr val="19232E"/>
                </a:solidFill>
              </a:rPr>
              <a:t> soot formation, </a:t>
            </a:r>
            <a:r>
              <a:rPr lang="en-US" sz="3200" dirty="0" err="1">
                <a:solidFill>
                  <a:srgbClr val="19232E"/>
                </a:solidFill>
              </a:rPr>
              <a:t>jadi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tidak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ada</a:t>
            </a:r>
            <a:r>
              <a:rPr lang="en-US" sz="3200" dirty="0">
                <a:solidFill>
                  <a:srgbClr val="19232E"/>
                </a:solidFill>
              </a:rPr>
              <a:t> proses sintering </a:t>
            </a:r>
            <a:r>
              <a:rPr lang="en-US" sz="3200" dirty="0" err="1">
                <a:solidFill>
                  <a:srgbClr val="19232E"/>
                </a:solidFill>
              </a:rPr>
              <a:t>didalamnya</a:t>
            </a:r>
            <a:r>
              <a:rPr lang="en-US" sz="3200" dirty="0">
                <a:solidFill>
                  <a:srgbClr val="19232E"/>
                </a:solidFill>
              </a:rPr>
              <a:t>. </a:t>
            </a:r>
            <a:r>
              <a:rPr lang="en-US" sz="3200" dirty="0" err="1">
                <a:solidFill>
                  <a:srgbClr val="19232E"/>
                </a:solidFill>
              </a:rPr>
              <a:t>Ketika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ketebalan</a:t>
            </a:r>
            <a:r>
              <a:rPr lang="en-US" sz="3200" dirty="0">
                <a:solidFill>
                  <a:srgbClr val="19232E"/>
                </a:solidFill>
              </a:rPr>
              <a:t>/ diameter </a:t>
            </a:r>
            <a:r>
              <a:rPr lang="en-US" sz="3200" dirty="0" err="1">
                <a:solidFill>
                  <a:srgbClr val="19232E"/>
                </a:solidFill>
              </a:rPr>
              <a:t>dari</a:t>
            </a:r>
            <a:r>
              <a:rPr lang="en-US" sz="3200" dirty="0">
                <a:solidFill>
                  <a:srgbClr val="19232E"/>
                </a:solidFill>
              </a:rPr>
              <a:t> glass </a:t>
            </a:r>
            <a:r>
              <a:rPr lang="en-US" sz="3200" dirty="0" err="1">
                <a:solidFill>
                  <a:srgbClr val="19232E"/>
                </a:solidFill>
              </a:rPr>
              <a:t>sudah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sesuai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dengan</a:t>
            </a:r>
            <a:r>
              <a:rPr lang="en-US" sz="3200" dirty="0">
                <a:solidFill>
                  <a:srgbClr val="19232E"/>
                </a:solidFill>
              </a:rPr>
              <a:t> yang </a:t>
            </a:r>
            <a:r>
              <a:rPr lang="en-US" sz="3200" dirty="0" err="1">
                <a:solidFill>
                  <a:srgbClr val="19232E"/>
                </a:solidFill>
              </a:rPr>
              <a:t>diinginkan</a:t>
            </a:r>
            <a:r>
              <a:rPr lang="en-US" sz="3200" dirty="0">
                <a:solidFill>
                  <a:srgbClr val="19232E"/>
                </a:solidFill>
              </a:rPr>
              <a:t> tube (</a:t>
            </a:r>
            <a:r>
              <a:rPr lang="en-US" sz="3200" dirty="0" err="1">
                <a:solidFill>
                  <a:srgbClr val="19232E"/>
                </a:solidFill>
              </a:rPr>
              <a:t>tabung</a:t>
            </a:r>
            <a:r>
              <a:rPr lang="en-US" sz="3200" dirty="0">
                <a:solidFill>
                  <a:srgbClr val="19232E"/>
                </a:solidFill>
              </a:rPr>
              <a:t>) </a:t>
            </a:r>
            <a:r>
              <a:rPr lang="en-US" sz="3200" dirty="0" err="1">
                <a:solidFill>
                  <a:srgbClr val="19232E"/>
                </a:solidFill>
              </a:rPr>
              <a:t>berubah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membentuk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jadi</a:t>
            </a:r>
            <a:r>
              <a:rPr lang="en-US" sz="3200" dirty="0">
                <a:solidFill>
                  <a:srgbClr val="19232E"/>
                </a:solidFill>
              </a:rPr>
              <a:t> preform  </a:t>
            </a:r>
            <a:r>
              <a:rPr lang="en-US" sz="3200" dirty="0" err="1">
                <a:solidFill>
                  <a:srgbClr val="19232E"/>
                </a:solidFill>
              </a:rPr>
              <a:t>seperti</a:t>
            </a:r>
            <a:r>
              <a:rPr lang="en-US" sz="3200" dirty="0">
                <a:solidFill>
                  <a:srgbClr val="19232E"/>
                </a:solidFill>
              </a:rPr>
              <a:t> yang </a:t>
            </a:r>
            <a:r>
              <a:rPr lang="en-US" sz="3200" dirty="0" err="1">
                <a:solidFill>
                  <a:srgbClr val="19232E"/>
                </a:solidFill>
              </a:rPr>
              <a:t>terjadi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pada</a:t>
            </a:r>
            <a:r>
              <a:rPr lang="en-US" sz="3200" dirty="0">
                <a:solidFill>
                  <a:srgbClr val="19232E"/>
                </a:solidFill>
              </a:rPr>
              <a:t> MCVD.</a:t>
            </a:r>
          </a:p>
          <a:p>
            <a:pPr algn="just"/>
            <a:r>
              <a:rPr lang="en-US" sz="2800" i="1" dirty="0">
                <a:solidFill>
                  <a:srgbClr val="19232E"/>
                </a:solidFill>
              </a:rPr>
              <a:t>	</a:t>
            </a:r>
            <a:r>
              <a:rPr lang="en-US" sz="2800" i="1" dirty="0" smtClean="0">
                <a:solidFill>
                  <a:srgbClr val="19232E"/>
                </a:solidFill>
              </a:rPr>
              <a:t>			</a:t>
            </a:r>
            <a:endParaRPr lang="en-US" sz="2800" dirty="0">
              <a:solidFill>
                <a:srgbClr val="19232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918884" y="2981463"/>
            <a:ext cx="13359216" cy="646331"/>
          </a:xfrm>
          <a:prstGeom prst="rect">
            <a:avLst/>
          </a:prstGeom>
          <a:solidFill>
            <a:srgbClr val="FBB62B"/>
          </a:solidFill>
        </p:spPr>
        <p:txBody>
          <a:bodyPr wrap="square">
            <a:spAutoFit/>
          </a:bodyPr>
          <a:lstStyle/>
          <a:p>
            <a:pPr marL="1201737" lvl="1" indent="-742950">
              <a:buFont typeface="+mj-lt"/>
              <a:buAutoNum type="alphaLcParenR" startAt="4"/>
              <a:tabLst>
                <a:tab pos="1028700" algn="l"/>
              </a:tabLst>
            </a:pPr>
            <a:r>
              <a:rPr lang="en-US" b="1" dirty="0">
                <a:solidFill>
                  <a:srgbClr val="19232E"/>
                </a:solidFill>
              </a:rPr>
              <a:t>PCVD (</a:t>
            </a:r>
            <a:r>
              <a:rPr lang="en-US" b="1" i="1" dirty="0">
                <a:solidFill>
                  <a:srgbClr val="19232E"/>
                </a:solidFill>
              </a:rPr>
              <a:t>Plasma-activated Chemical Vapor Deposition</a:t>
            </a:r>
            <a:r>
              <a:rPr lang="en-US" b="1" dirty="0" smtClean="0">
                <a:solidFill>
                  <a:srgbClr val="19232E"/>
                </a:solidFill>
              </a:rPr>
              <a:t>)</a:t>
            </a:r>
            <a:endParaRPr lang="en-US" b="1" i="1" dirty="0">
              <a:solidFill>
                <a:srgbClr val="19232E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50255" y="4624603"/>
            <a:ext cx="9095340" cy="447858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0979283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F79DE766-0992-4A05-B7B0-D05E1CE8FB69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522899" y="968991"/>
            <a:ext cx="18350547" cy="101566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19232E"/>
                </a:solidFill>
              </a:rPr>
              <a:t>B</a:t>
            </a:r>
            <a:r>
              <a:rPr lang="en-GB" sz="6000" b="1" dirty="0">
                <a:solidFill>
                  <a:srgbClr val="19232E"/>
                </a:solidFill>
              </a:rPr>
              <a:t>. FABRIKASI SERAT OPTIK</a:t>
            </a:r>
            <a:endParaRPr lang="en-US" sz="6000" b="1" dirty="0">
              <a:solidFill>
                <a:srgbClr val="19232E"/>
              </a:solidFill>
              <a:latin typeface="Lato Heading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 bwMode="auto">
          <a:xfrm>
            <a:off x="7126436" y="12979259"/>
            <a:ext cx="13419138" cy="958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17490" tIns="108745" rIns="217490" bIns="108745">
            <a:spAutoFit/>
          </a:bodyPr>
          <a:lstStyle>
            <a:lvl1pPr defTabSz="1087438">
              <a:defRPr sz="3600">
                <a:solidFill>
                  <a:schemeClr val="tx1"/>
                </a:solidFill>
                <a:latin typeface="Lato Light"/>
              </a:defRPr>
            </a:lvl1pPr>
            <a:lvl2pPr marL="1087438" defTabSz="1087438">
              <a:defRPr sz="3600">
                <a:solidFill>
                  <a:schemeClr val="tx1"/>
                </a:solidFill>
                <a:latin typeface="Lato Light"/>
              </a:defRPr>
            </a:lvl2pPr>
            <a:lvl3pPr marL="2174875" defTabSz="1087438">
              <a:defRPr sz="3600">
                <a:solidFill>
                  <a:schemeClr val="tx1"/>
                </a:solidFill>
                <a:latin typeface="Lato Light"/>
              </a:defRPr>
            </a:lvl3pPr>
            <a:lvl4pPr marL="3262313" defTabSz="1087438">
              <a:defRPr sz="3600">
                <a:solidFill>
                  <a:schemeClr val="tx1"/>
                </a:solidFill>
                <a:latin typeface="Lato Light"/>
              </a:defRPr>
            </a:lvl4pPr>
            <a:lvl5pPr marL="4349750" defTabSz="1087438">
              <a:defRPr sz="3600">
                <a:solidFill>
                  <a:schemeClr val="tx1"/>
                </a:solidFill>
                <a:latin typeface="Lato Light"/>
              </a:defRPr>
            </a:lvl5pPr>
            <a:lvl6pPr marL="48069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52641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57213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61785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lvl="0" algn="r"/>
            <a:r>
              <a:rPr lang="en-US" altLang="id-ID" sz="2000" dirty="0" err="1">
                <a:solidFill>
                  <a:schemeClr val="tx2"/>
                </a:solidFill>
                <a:ea typeface="Lato Light"/>
                <a:cs typeface="Lato Light"/>
              </a:rPr>
              <a:t>Sumber</a:t>
            </a:r>
            <a:r>
              <a:rPr lang="en-US" altLang="id-ID" sz="2000" dirty="0">
                <a:solidFill>
                  <a:schemeClr val="tx2"/>
                </a:solidFill>
                <a:ea typeface="Lato Light"/>
                <a:cs typeface="Lato Light"/>
              </a:rPr>
              <a:t> </a:t>
            </a:r>
            <a:r>
              <a:rPr lang="en-US" altLang="id-ID" sz="2000" dirty="0" err="1" smtClean="0">
                <a:solidFill>
                  <a:schemeClr val="tx2"/>
                </a:solidFill>
                <a:ea typeface="Lato Light"/>
                <a:cs typeface="Lato Light"/>
              </a:rPr>
              <a:t>Referensi</a:t>
            </a:r>
            <a:r>
              <a:rPr lang="en-US" altLang="id-ID" sz="2000" dirty="0" smtClean="0">
                <a:solidFill>
                  <a:schemeClr val="tx2"/>
                </a:solidFill>
                <a:ea typeface="Lato Light"/>
                <a:cs typeface="Lato Light"/>
              </a:rPr>
              <a:t> :</a:t>
            </a:r>
            <a:r>
              <a:rPr lang="en-US" altLang="id-ID" sz="2000" dirty="0"/>
              <a:t> </a:t>
            </a:r>
            <a:r>
              <a:rPr lang="en-US" sz="2000" dirty="0" smtClean="0">
                <a:solidFill>
                  <a:srgbClr val="FF0000"/>
                </a:solidFill>
              </a:rPr>
              <a:t>Gerd,Keiser</a:t>
            </a:r>
            <a:r>
              <a:rPr lang="en-US" sz="2000" dirty="0">
                <a:solidFill>
                  <a:srgbClr val="FF0000"/>
                </a:solidFill>
              </a:rPr>
              <a:t>.,2010, </a:t>
            </a:r>
            <a:r>
              <a:rPr lang="en-US" sz="2000" i="1" dirty="0">
                <a:solidFill>
                  <a:srgbClr val="FF0000"/>
                </a:solidFill>
              </a:rPr>
              <a:t>Optical </a:t>
            </a:r>
            <a:r>
              <a:rPr lang="en-US" sz="2000" i="1" dirty="0" err="1">
                <a:solidFill>
                  <a:srgbClr val="FF0000"/>
                </a:solidFill>
              </a:rPr>
              <a:t>Serat</a:t>
            </a:r>
            <a:r>
              <a:rPr lang="en-US" sz="2000" i="1" dirty="0">
                <a:solidFill>
                  <a:srgbClr val="FF0000"/>
                </a:solidFill>
              </a:rPr>
              <a:t> Communications</a:t>
            </a:r>
            <a:r>
              <a:rPr lang="en-US" sz="2000" dirty="0">
                <a:solidFill>
                  <a:srgbClr val="FF0000"/>
                </a:solidFill>
              </a:rPr>
              <a:t>, 4</a:t>
            </a:r>
            <a:r>
              <a:rPr lang="en-US" sz="2000" baseline="30000" dirty="0">
                <a:solidFill>
                  <a:srgbClr val="FF0000"/>
                </a:solidFill>
              </a:rPr>
              <a:t>th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edition,McGraw</a:t>
            </a:r>
            <a:r>
              <a:rPr lang="en-US" sz="2000" dirty="0">
                <a:solidFill>
                  <a:srgbClr val="FF0000"/>
                </a:solidFill>
              </a:rPr>
              <a:t> Hill, International Edition</a:t>
            </a:r>
          </a:p>
          <a:p>
            <a:pPr algn="r"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GB" sz="2000" dirty="0" smtClean="0">
                <a:solidFill>
                  <a:srgbClr val="FF0000"/>
                </a:solidFill>
              </a:rPr>
              <a:t>                               </a:t>
            </a: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1918884" y="3981635"/>
            <a:ext cx="11244666" cy="5543365"/>
          </a:xfrm>
          <a:prstGeom prst="rect">
            <a:avLst/>
          </a:prstGeom>
          <a:solidFill>
            <a:schemeClr val="bg2">
              <a:lumMod val="95000"/>
            </a:schemeClr>
          </a:solidFill>
        </p:spPr>
        <p:txBody>
          <a:bodyPr/>
          <a:lstStyle>
            <a:lvl1pPr algn="l" defTabSz="1827213" rtl="0" eaLnBrk="0" fontAlgn="base" hangingPunct="0">
              <a:lnSpc>
                <a:spcPct val="90000"/>
              </a:lnSpc>
              <a:spcBef>
                <a:spcPts val="2000"/>
              </a:spcBef>
              <a:spcAft>
                <a:spcPct val="0"/>
              </a:spcAft>
              <a:buFont typeface="Arial" panose="020B0604020202020204" pitchFamily="34" charset="0"/>
              <a:defRPr lang="en-US" sz="6000" kern="1200" dirty="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1pPr>
            <a:lvl2pPr marL="914400" algn="l" defTabSz="1827213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defRPr lang="en-US" sz="4000" kern="1200" dirty="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2pPr>
            <a:lvl3pPr marL="1828800" algn="l" defTabSz="1827213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defRPr lang="en-US" sz="3600" kern="1200" dirty="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3pPr>
            <a:lvl4pPr marL="2743200" algn="l" defTabSz="1827213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defRPr lang="en-US" sz="3200" kern="1200" dirty="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4pPr>
            <a:lvl5pPr marL="3657600" algn="l" defTabSz="1827213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defRPr lang="en-US" sz="3200" kern="1200" dirty="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en-US" sz="3200" dirty="0" smtClean="0">
              <a:solidFill>
                <a:srgbClr val="19232E"/>
              </a:solidFill>
            </a:endParaRPr>
          </a:p>
          <a:p>
            <a:pPr algn="just"/>
            <a:r>
              <a:rPr lang="en-US" sz="3200" dirty="0" err="1" smtClean="0">
                <a:solidFill>
                  <a:srgbClr val="19232E"/>
                </a:solidFill>
              </a:rPr>
              <a:t>Metode</a:t>
            </a:r>
            <a:r>
              <a:rPr lang="en-US" sz="3200" dirty="0" smtClean="0">
                <a:solidFill>
                  <a:srgbClr val="19232E"/>
                </a:solidFill>
              </a:rPr>
              <a:t> </a:t>
            </a:r>
            <a:r>
              <a:rPr lang="en-US" sz="3200" dirty="0">
                <a:solidFill>
                  <a:srgbClr val="19232E"/>
                </a:solidFill>
              </a:rPr>
              <a:t>direct melt double crucible </a:t>
            </a:r>
            <a:r>
              <a:rPr lang="en-US" sz="3200" dirty="0" err="1">
                <a:solidFill>
                  <a:srgbClr val="19232E"/>
                </a:solidFill>
              </a:rPr>
              <a:t>dapat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digunakan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untuk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membuat</a:t>
            </a:r>
            <a:r>
              <a:rPr lang="en-US" sz="3200" dirty="0">
                <a:solidFill>
                  <a:srgbClr val="19232E"/>
                </a:solidFill>
              </a:rPr>
              <a:t> silica, </a:t>
            </a:r>
            <a:r>
              <a:rPr lang="en-US" sz="3200" dirty="0" err="1">
                <a:solidFill>
                  <a:srgbClr val="19232E"/>
                </a:solidFill>
              </a:rPr>
              <a:t>chalgenide</a:t>
            </a:r>
            <a:r>
              <a:rPr lang="en-US" sz="3200" dirty="0">
                <a:solidFill>
                  <a:srgbClr val="19232E"/>
                </a:solidFill>
              </a:rPr>
              <a:t>, </a:t>
            </a:r>
            <a:r>
              <a:rPr lang="en-US" sz="3200" dirty="0" err="1">
                <a:solidFill>
                  <a:srgbClr val="19232E"/>
                </a:solidFill>
              </a:rPr>
              <a:t>dan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halida</a:t>
            </a:r>
            <a:r>
              <a:rPr lang="en-US" sz="3200" dirty="0">
                <a:solidFill>
                  <a:srgbClr val="19232E"/>
                </a:solidFill>
              </a:rPr>
              <a:t> glass fiber. </a:t>
            </a:r>
            <a:r>
              <a:rPr lang="en-US" sz="3200" dirty="0" err="1">
                <a:solidFill>
                  <a:srgbClr val="19232E"/>
                </a:solidFill>
              </a:rPr>
              <a:t>Pada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metode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ini</a:t>
            </a:r>
            <a:r>
              <a:rPr lang="en-US" sz="3200" dirty="0">
                <a:solidFill>
                  <a:srgbClr val="19232E"/>
                </a:solidFill>
              </a:rPr>
              <a:t>, glass rod (</a:t>
            </a:r>
            <a:r>
              <a:rPr lang="en-US" sz="3200" dirty="0" err="1">
                <a:solidFill>
                  <a:srgbClr val="19232E"/>
                </a:solidFill>
              </a:rPr>
              <a:t>batangan</a:t>
            </a:r>
            <a:r>
              <a:rPr lang="en-US" sz="3200" dirty="0">
                <a:solidFill>
                  <a:srgbClr val="19232E"/>
                </a:solidFill>
              </a:rPr>
              <a:t> glass) </a:t>
            </a:r>
            <a:r>
              <a:rPr lang="en-US" sz="3200" dirty="0" err="1">
                <a:solidFill>
                  <a:srgbClr val="19232E"/>
                </a:solidFill>
              </a:rPr>
              <a:t>untuk</a:t>
            </a:r>
            <a:r>
              <a:rPr lang="en-US" sz="3200" dirty="0">
                <a:solidFill>
                  <a:srgbClr val="19232E"/>
                </a:solidFill>
              </a:rPr>
              <a:t> core </a:t>
            </a:r>
            <a:r>
              <a:rPr lang="en-US" sz="3200" dirty="0" err="1">
                <a:solidFill>
                  <a:srgbClr val="19232E"/>
                </a:solidFill>
              </a:rPr>
              <a:t>dan</a:t>
            </a:r>
            <a:r>
              <a:rPr lang="en-US" sz="3200" dirty="0">
                <a:solidFill>
                  <a:srgbClr val="19232E"/>
                </a:solidFill>
              </a:rPr>
              <a:t> cladding </a:t>
            </a:r>
            <a:r>
              <a:rPr lang="en-US" sz="3200" dirty="0" err="1">
                <a:solidFill>
                  <a:srgbClr val="19232E"/>
                </a:solidFill>
              </a:rPr>
              <a:t>dibuat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terlebih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dahulu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secara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terpisah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dengan</a:t>
            </a:r>
            <a:r>
              <a:rPr lang="en-US" sz="3200" dirty="0">
                <a:solidFill>
                  <a:srgbClr val="19232E"/>
                </a:solidFill>
              </a:rPr>
              <a:t> proses </a:t>
            </a:r>
            <a:r>
              <a:rPr lang="en-US" sz="3200" dirty="0" err="1">
                <a:solidFill>
                  <a:srgbClr val="19232E"/>
                </a:solidFill>
              </a:rPr>
              <a:t>pencampuran</a:t>
            </a:r>
            <a:r>
              <a:rPr lang="en-US" sz="3200" dirty="0">
                <a:solidFill>
                  <a:srgbClr val="19232E"/>
                </a:solidFill>
              </a:rPr>
              <a:t> (</a:t>
            </a:r>
            <a:r>
              <a:rPr lang="en-US" sz="3200" i="1" dirty="0">
                <a:solidFill>
                  <a:srgbClr val="19232E"/>
                </a:solidFill>
              </a:rPr>
              <a:t>melting mixture</a:t>
            </a:r>
            <a:r>
              <a:rPr lang="en-US" sz="3200" dirty="0">
                <a:solidFill>
                  <a:srgbClr val="19232E"/>
                </a:solidFill>
              </a:rPr>
              <a:t>) </a:t>
            </a:r>
            <a:r>
              <a:rPr lang="en-US" sz="3200" dirty="0" err="1">
                <a:solidFill>
                  <a:srgbClr val="19232E"/>
                </a:solidFill>
              </a:rPr>
              <a:t>dari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serbuk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murni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sampai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didapatkan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komposisi</a:t>
            </a:r>
            <a:r>
              <a:rPr lang="en-US" sz="3200" dirty="0">
                <a:solidFill>
                  <a:srgbClr val="19232E"/>
                </a:solidFill>
              </a:rPr>
              <a:t> glass yang </a:t>
            </a:r>
            <a:r>
              <a:rPr lang="en-US" sz="3200" dirty="0" err="1">
                <a:solidFill>
                  <a:srgbClr val="19232E"/>
                </a:solidFill>
              </a:rPr>
              <a:t>sesuai</a:t>
            </a:r>
            <a:r>
              <a:rPr lang="en-US" sz="3200" dirty="0">
                <a:solidFill>
                  <a:srgbClr val="19232E"/>
                </a:solidFill>
              </a:rPr>
              <a:t>. </a:t>
            </a:r>
            <a:r>
              <a:rPr lang="en-US" sz="3200" dirty="0" err="1">
                <a:solidFill>
                  <a:srgbClr val="19232E"/>
                </a:solidFill>
              </a:rPr>
              <a:t>Batangan</a:t>
            </a:r>
            <a:r>
              <a:rPr lang="en-US" sz="3200" dirty="0">
                <a:solidFill>
                  <a:srgbClr val="19232E"/>
                </a:solidFill>
              </a:rPr>
              <a:t> glass </a:t>
            </a:r>
            <a:r>
              <a:rPr lang="en-US" sz="3200" dirty="0" err="1">
                <a:solidFill>
                  <a:srgbClr val="19232E"/>
                </a:solidFill>
              </a:rPr>
              <a:t>untuk</a:t>
            </a:r>
            <a:r>
              <a:rPr lang="en-US" sz="3200" dirty="0">
                <a:solidFill>
                  <a:srgbClr val="19232E"/>
                </a:solidFill>
              </a:rPr>
              <a:t> core </a:t>
            </a:r>
            <a:r>
              <a:rPr lang="en-US" sz="3200" dirty="0" err="1">
                <a:solidFill>
                  <a:srgbClr val="19232E"/>
                </a:solidFill>
              </a:rPr>
              <a:t>dan</a:t>
            </a:r>
            <a:r>
              <a:rPr lang="en-US" sz="3200" dirty="0">
                <a:solidFill>
                  <a:srgbClr val="19232E"/>
                </a:solidFill>
              </a:rPr>
              <a:t> cladding </a:t>
            </a:r>
            <a:r>
              <a:rPr lang="en-US" sz="3200" dirty="0" err="1">
                <a:solidFill>
                  <a:srgbClr val="19232E"/>
                </a:solidFill>
              </a:rPr>
              <a:t>kemudian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dimasukan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kedalam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i="1" dirty="0">
                <a:solidFill>
                  <a:srgbClr val="19232E"/>
                </a:solidFill>
              </a:rPr>
              <a:t>crucible </a:t>
            </a:r>
            <a:r>
              <a:rPr lang="en-US" sz="3200" dirty="0" err="1">
                <a:solidFill>
                  <a:srgbClr val="19232E"/>
                </a:solidFill>
              </a:rPr>
              <a:t>secara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terpisah</a:t>
            </a:r>
            <a:r>
              <a:rPr lang="en-US" sz="3200" dirty="0">
                <a:solidFill>
                  <a:srgbClr val="19232E"/>
                </a:solidFill>
              </a:rPr>
              <a:t> (inner </a:t>
            </a:r>
            <a:r>
              <a:rPr lang="en-US" sz="3200" dirty="0" err="1">
                <a:solidFill>
                  <a:srgbClr val="19232E"/>
                </a:solidFill>
              </a:rPr>
              <a:t>dan</a:t>
            </a:r>
            <a:r>
              <a:rPr lang="en-US" sz="3200" dirty="0">
                <a:solidFill>
                  <a:srgbClr val="19232E"/>
                </a:solidFill>
              </a:rPr>
              <a:t> outer). Fiber </a:t>
            </a:r>
            <a:r>
              <a:rPr lang="en-US" sz="3200" dirty="0" err="1">
                <a:solidFill>
                  <a:srgbClr val="19232E"/>
                </a:solidFill>
              </a:rPr>
              <a:t>terbentuk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dari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komponen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i="1" dirty="0">
                <a:solidFill>
                  <a:srgbClr val="19232E"/>
                </a:solidFill>
              </a:rPr>
              <a:t>core </a:t>
            </a:r>
            <a:r>
              <a:rPr lang="en-US" sz="3200" dirty="0" err="1">
                <a:solidFill>
                  <a:srgbClr val="19232E"/>
                </a:solidFill>
              </a:rPr>
              <a:t>dan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i="1" dirty="0">
                <a:solidFill>
                  <a:srgbClr val="19232E"/>
                </a:solidFill>
              </a:rPr>
              <a:t>cladding</a:t>
            </a:r>
            <a:r>
              <a:rPr lang="en-US" sz="3200" dirty="0">
                <a:solidFill>
                  <a:srgbClr val="19232E"/>
                </a:solidFill>
              </a:rPr>
              <a:t> yang </a:t>
            </a:r>
            <a:r>
              <a:rPr lang="en-US" sz="3200" dirty="0" err="1">
                <a:solidFill>
                  <a:srgbClr val="19232E"/>
                </a:solidFill>
              </a:rPr>
              <a:t>berada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pada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kondisi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cair</a:t>
            </a:r>
            <a:r>
              <a:rPr lang="en-US" sz="3200" dirty="0">
                <a:solidFill>
                  <a:srgbClr val="19232E"/>
                </a:solidFill>
              </a:rPr>
              <a:t> (</a:t>
            </a:r>
            <a:r>
              <a:rPr lang="en-US" sz="3200" i="1" dirty="0">
                <a:solidFill>
                  <a:srgbClr val="19232E"/>
                </a:solidFill>
              </a:rPr>
              <a:t>molten state</a:t>
            </a:r>
            <a:r>
              <a:rPr lang="en-US" sz="3200" dirty="0">
                <a:solidFill>
                  <a:srgbClr val="19232E"/>
                </a:solidFill>
              </a:rPr>
              <a:t>) yang </a:t>
            </a:r>
            <a:r>
              <a:rPr lang="en-US" sz="3200" dirty="0" err="1">
                <a:solidFill>
                  <a:srgbClr val="19232E"/>
                </a:solidFill>
              </a:rPr>
              <a:t>keluar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dan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mengalir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dari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lubang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bagian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bawah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i="1" dirty="0">
                <a:solidFill>
                  <a:srgbClr val="19232E"/>
                </a:solidFill>
              </a:rPr>
              <a:t>crucible </a:t>
            </a:r>
            <a:r>
              <a:rPr lang="en-US" sz="3200" dirty="0" err="1">
                <a:solidFill>
                  <a:srgbClr val="19232E"/>
                </a:solidFill>
              </a:rPr>
              <a:t>secara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kontinyu</a:t>
            </a:r>
            <a:r>
              <a:rPr lang="en-US" sz="3200" dirty="0" smtClean="0">
                <a:solidFill>
                  <a:srgbClr val="19232E"/>
                </a:solidFill>
              </a:rPr>
              <a:t>.</a:t>
            </a:r>
          </a:p>
          <a:p>
            <a:pPr algn="just"/>
            <a:endParaRPr lang="en-US" sz="3200" dirty="0">
              <a:solidFill>
                <a:srgbClr val="19232E"/>
              </a:solidFill>
            </a:endParaRPr>
          </a:p>
          <a:p>
            <a:pPr algn="just"/>
            <a:endParaRPr lang="en-US" sz="3200" dirty="0">
              <a:solidFill>
                <a:srgbClr val="19232E"/>
              </a:solidFill>
            </a:endParaRPr>
          </a:p>
          <a:p>
            <a:pPr algn="just"/>
            <a:r>
              <a:rPr lang="en-US" sz="3200" i="1" dirty="0">
                <a:solidFill>
                  <a:srgbClr val="19232E"/>
                </a:solidFill>
              </a:rPr>
              <a:t>	</a:t>
            </a:r>
            <a:r>
              <a:rPr lang="en-US" sz="3200" i="1" dirty="0" smtClean="0">
                <a:solidFill>
                  <a:srgbClr val="19232E"/>
                </a:solidFill>
              </a:rPr>
              <a:t>			</a:t>
            </a:r>
            <a:endParaRPr lang="en-US" sz="3200" dirty="0">
              <a:solidFill>
                <a:srgbClr val="19232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918884" y="2981463"/>
            <a:ext cx="13359216" cy="646331"/>
          </a:xfrm>
          <a:prstGeom prst="rect">
            <a:avLst/>
          </a:prstGeom>
          <a:solidFill>
            <a:srgbClr val="FBB62B"/>
          </a:solidFill>
        </p:spPr>
        <p:txBody>
          <a:bodyPr wrap="square">
            <a:spAutoFit/>
          </a:bodyPr>
          <a:lstStyle/>
          <a:p>
            <a:pPr marL="1201737" lvl="1" indent="-742950">
              <a:buFont typeface="+mj-lt"/>
              <a:buAutoNum type="alphaLcParenR" startAt="5"/>
              <a:tabLst>
                <a:tab pos="1028700" algn="l"/>
              </a:tabLst>
            </a:pPr>
            <a:r>
              <a:rPr lang="en-US" b="1" dirty="0">
                <a:solidFill>
                  <a:srgbClr val="19232E"/>
                </a:solidFill>
              </a:rPr>
              <a:t>Double-Crucible Method</a:t>
            </a:r>
            <a:r>
              <a:rPr lang="en-US" b="1" dirty="0" smtClean="0">
                <a:solidFill>
                  <a:srgbClr val="19232E"/>
                </a:solidFill>
              </a:rPr>
              <a:t>)</a:t>
            </a:r>
            <a:endParaRPr lang="en-US" b="1" i="1" dirty="0">
              <a:solidFill>
                <a:srgbClr val="19232E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41072" y="3643570"/>
            <a:ext cx="7561628" cy="658242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116138" y="10963247"/>
            <a:ext cx="21021199" cy="156966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dirty="0" err="1">
                <a:solidFill>
                  <a:srgbClr val="19232E"/>
                </a:solidFill>
              </a:rPr>
              <a:t>Meskipun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metode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ini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memberikan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keuntungan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berupa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prosesnya</a:t>
            </a:r>
            <a:r>
              <a:rPr lang="en-US" sz="3200" dirty="0">
                <a:solidFill>
                  <a:srgbClr val="19232E"/>
                </a:solidFill>
              </a:rPr>
              <a:t> yang </a:t>
            </a:r>
            <a:r>
              <a:rPr lang="en-US" sz="3200" dirty="0" err="1">
                <a:solidFill>
                  <a:srgbClr val="19232E"/>
                </a:solidFill>
              </a:rPr>
              <a:t>bisa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berlangsung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secara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kontinyu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tetapi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harus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memperhatikan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kemungkinan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kontaminasi</a:t>
            </a:r>
            <a:r>
              <a:rPr lang="en-US" sz="3200" dirty="0">
                <a:solidFill>
                  <a:srgbClr val="19232E"/>
                </a:solidFill>
              </a:rPr>
              <a:t> yang </a:t>
            </a:r>
            <a:r>
              <a:rPr lang="en-US" sz="3200" dirty="0" err="1">
                <a:solidFill>
                  <a:srgbClr val="19232E"/>
                </a:solidFill>
              </a:rPr>
              <a:t>terjadi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pada</a:t>
            </a:r>
            <a:r>
              <a:rPr lang="en-US" sz="3200" dirty="0">
                <a:solidFill>
                  <a:srgbClr val="19232E"/>
                </a:solidFill>
              </a:rPr>
              <a:t> proses melting. </a:t>
            </a:r>
            <a:r>
              <a:rPr lang="en-US" sz="3200" dirty="0" err="1">
                <a:solidFill>
                  <a:srgbClr val="19232E"/>
                </a:solidFill>
              </a:rPr>
              <a:t>Faktor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utama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sumber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munculnya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kontaminasi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bisa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berasal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dari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lingkungan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pemanas</a:t>
            </a:r>
            <a:r>
              <a:rPr lang="en-US" sz="3200" dirty="0">
                <a:solidFill>
                  <a:srgbClr val="19232E"/>
                </a:solidFill>
              </a:rPr>
              <a:t> (</a:t>
            </a:r>
            <a:r>
              <a:rPr lang="en-US" sz="3200" i="1" dirty="0">
                <a:solidFill>
                  <a:srgbClr val="19232E"/>
                </a:solidFill>
              </a:rPr>
              <a:t>furnace environment</a:t>
            </a:r>
            <a:r>
              <a:rPr lang="en-US" sz="3200" dirty="0">
                <a:solidFill>
                  <a:srgbClr val="19232E"/>
                </a:solidFill>
              </a:rPr>
              <a:t>) </a:t>
            </a:r>
            <a:r>
              <a:rPr lang="en-US" sz="3200" dirty="0" err="1">
                <a:solidFill>
                  <a:srgbClr val="19232E"/>
                </a:solidFill>
              </a:rPr>
              <a:t>dan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dirty="0" err="1">
                <a:solidFill>
                  <a:srgbClr val="19232E"/>
                </a:solidFill>
              </a:rPr>
              <a:t>dari</a:t>
            </a:r>
            <a:r>
              <a:rPr lang="en-US" sz="3200" dirty="0">
                <a:solidFill>
                  <a:srgbClr val="19232E"/>
                </a:solidFill>
              </a:rPr>
              <a:t> </a:t>
            </a:r>
            <a:r>
              <a:rPr lang="en-US" sz="3200" i="1" dirty="0">
                <a:solidFill>
                  <a:srgbClr val="19232E"/>
                </a:solidFill>
              </a:rPr>
              <a:t>crucible </a:t>
            </a:r>
            <a:r>
              <a:rPr lang="en-US" sz="3200" dirty="0" err="1">
                <a:solidFill>
                  <a:srgbClr val="19232E"/>
                </a:solidFill>
              </a:rPr>
              <a:t>sendiri</a:t>
            </a:r>
            <a:r>
              <a:rPr lang="en-US" sz="3200" dirty="0">
                <a:solidFill>
                  <a:srgbClr val="19232E"/>
                </a:solidFill>
              </a:rPr>
              <a:t>. </a:t>
            </a:r>
            <a:endParaRPr lang="en-US" sz="3200" dirty="0">
              <a:solidFill>
                <a:srgbClr val="1923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842508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683">
            <a:extLst>
              <a:ext uri="{FF2B5EF4-FFF2-40B4-BE49-F238E27FC236}"/>
            </a:extLst>
          </p:cNvPr>
          <p:cNvSpPr/>
          <p:nvPr/>
        </p:nvSpPr>
        <p:spPr>
          <a:xfrm>
            <a:off x="4818063" y="857250"/>
            <a:ext cx="8523287" cy="117173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5" h="21528" extrusionOk="0">
                <a:moveTo>
                  <a:pt x="13441" y="9294"/>
                </a:moveTo>
                <a:lnTo>
                  <a:pt x="13441" y="9784"/>
                </a:lnTo>
                <a:lnTo>
                  <a:pt x="1344" y="9784"/>
                </a:lnTo>
                <a:lnTo>
                  <a:pt x="1344" y="9294"/>
                </a:lnTo>
                <a:cubicBezTo>
                  <a:pt x="1344" y="7028"/>
                  <a:pt x="3696" y="5163"/>
                  <a:pt x="6720" y="4919"/>
                </a:cubicBezTo>
                <a:lnTo>
                  <a:pt x="6720" y="9784"/>
                </a:lnTo>
                <a:lnTo>
                  <a:pt x="8065" y="9784"/>
                </a:lnTo>
                <a:lnTo>
                  <a:pt x="8065" y="4919"/>
                </a:lnTo>
                <a:cubicBezTo>
                  <a:pt x="11089" y="5163"/>
                  <a:pt x="13441" y="7028"/>
                  <a:pt x="13441" y="9294"/>
                </a:cubicBezTo>
                <a:moveTo>
                  <a:pt x="13441" y="16145"/>
                </a:moveTo>
                <a:cubicBezTo>
                  <a:pt x="13441" y="18578"/>
                  <a:pt x="10733" y="20549"/>
                  <a:pt x="7393" y="20549"/>
                </a:cubicBezTo>
                <a:cubicBezTo>
                  <a:pt x="4052" y="20549"/>
                  <a:pt x="1344" y="18578"/>
                  <a:pt x="1344" y="16145"/>
                </a:cubicBezTo>
                <a:lnTo>
                  <a:pt x="1344" y="10762"/>
                </a:lnTo>
                <a:lnTo>
                  <a:pt x="13441" y="10762"/>
                </a:lnTo>
                <a:cubicBezTo>
                  <a:pt x="13441" y="10762"/>
                  <a:pt x="13441" y="16145"/>
                  <a:pt x="13441" y="16145"/>
                </a:cubicBezTo>
                <a:close/>
                <a:moveTo>
                  <a:pt x="21134" y="48"/>
                </a:moveTo>
                <a:cubicBezTo>
                  <a:pt x="20801" y="-72"/>
                  <a:pt x="20436" y="41"/>
                  <a:pt x="20232" y="268"/>
                </a:cubicBezTo>
                <a:cubicBezTo>
                  <a:pt x="18723" y="1944"/>
                  <a:pt x="16716" y="3504"/>
                  <a:pt x="13069" y="2006"/>
                </a:cubicBezTo>
                <a:cubicBezTo>
                  <a:pt x="10993" y="1153"/>
                  <a:pt x="9603" y="1431"/>
                  <a:pt x="8642" y="1862"/>
                </a:cubicBezTo>
                <a:cubicBezTo>
                  <a:pt x="7655" y="2307"/>
                  <a:pt x="6969" y="3089"/>
                  <a:pt x="6778" y="3935"/>
                </a:cubicBezTo>
                <a:cubicBezTo>
                  <a:pt x="2984" y="4162"/>
                  <a:pt x="0" y="6473"/>
                  <a:pt x="0" y="9294"/>
                </a:cubicBezTo>
                <a:lnTo>
                  <a:pt x="0" y="16145"/>
                </a:lnTo>
                <a:cubicBezTo>
                  <a:pt x="0" y="19118"/>
                  <a:pt x="3310" y="21528"/>
                  <a:pt x="7393" y="21528"/>
                </a:cubicBezTo>
                <a:cubicBezTo>
                  <a:pt x="11475" y="21528"/>
                  <a:pt x="14785" y="19118"/>
                  <a:pt x="14785" y="16145"/>
                </a:cubicBezTo>
                <a:lnTo>
                  <a:pt x="14785" y="9294"/>
                </a:lnTo>
                <a:cubicBezTo>
                  <a:pt x="14785" y="6507"/>
                  <a:pt x="11875" y="4215"/>
                  <a:pt x="8146" y="3940"/>
                </a:cubicBezTo>
                <a:cubicBezTo>
                  <a:pt x="8301" y="3479"/>
                  <a:pt x="8690" y="2991"/>
                  <a:pt x="9348" y="2695"/>
                </a:cubicBezTo>
                <a:cubicBezTo>
                  <a:pt x="10308" y="2263"/>
                  <a:pt x="10946" y="2328"/>
                  <a:pt x="12468" y="2882"/>
                </a:cubicBezTo>
                <a:cubicBezTo>
                  <a:pt x="15022" y="3811"/>
                  <a:pt x="16657" y="3572"/>
                  <a:pt x="17947" y="3206"/>
                </a:cubicBezTo>
                <a:cubicBezTo>
                  <a:pt x="19526" y="2759"/>
                  <a:pt x="20650" y="1847"/>
                  <a:pt x="21434" y="705"/>
                </a:cubicBezTo>
                <a:cubicBezTo>
                  <a:pt x="21600" y="463"/>
                  <a:pt x="21466" y="170"/>
                  <a:pt x="21134" y="48"/>
                </a:cubicBezTo>
                <a:moveTo>
                  <a:pt x="7393" y="18592"/>
                </a:moveTo>
                <a:cubicBezTo>
                  <a:pt x="8134" y="18592"/>
                  <a:pt x="8737" y="18153"/>
                  <a:pt x="8737" y="17613"/>
                </a:cubicBezTo>
                <a:cubicBezTo>
                  <a:pt x="8737" y="17073"/>
                  <a:pt x="8134" y="16635"/>
                  <a:pt x="7393" y="16635"/>
                </a:cubicBezTo>
                <a:cubicBezTo>
                  <a:pt x="6650" y="16635"/>
                  <a:pt x="6048" y="17073"/>
                  <a:pt x="6048" y="17613"/>
                </a:cubicBezTo>
                <a:cubicBezTo>
                  <a:pt x="6048" y="18153"/>
                  <a:pt x="6650" y="18592"/>
                  <a:pt x="7393" y="18592"/>
                </a:cubicBezTo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 eaLnBrk="1" fontAlgn="auto" hangingPunct="1">
              <a:spcBef>
                <a:spcPts val="0"/>
              </a:spcBef>
              <a:spcAft>
                <a:spcPts val="0"/>
              </a:spcAft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Lato Light" charset="0"/>
              <a:ea typeface="Lato Light" charset="0"/>
              <a:cs typeface="Lato Light" charset="0"/>
              <a:sym typeface="Gill Sans"/>
            </a:endParaRPr>
          </a:p>
        </p:txBody>
      </p:sp>
      <p:cxnSp>
        <p:nvCxnSpPr>
          <p:cNvPr id="10" name="Straight Connector 9">
            <a:extLst>
              <a:ext uri="{FF2B5EF4-FFF2-40B4-BE49-F238E27FC236}"/>
            </a:extLst>
          </p:cNvPr>
          <p:cNvCxnSpPr/>
          <p:nvPr/>
        </p:nvCxnSpPr>
        <p:spPr>
          <a:xfrm>
            <a:off x="13039761" y="7175500"/>
            <a:ext cx="1192213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/>
            </a:extLst>
          </p:cNvPr>
          <p:cNvSpPr txBox="1"/>
          <p:nvPr/>
        </p:nvSpPr>
        <p:spPr>
          <a:xfrm>
            <a:off x="8462963" y="5227290"/>
            <a:ext cx="9153596" cy="138499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182843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400" b="1" spc="800" dirty="0" smtClean="0">
                <a:solidFill>
                  <a:schemeClr val="tx2"/>
                </a:solidFill>
                <a:latin typeface="Lato Black" charset="0"/>
                <a:ea typeface="Lato Black" charset="0"/>
                <a:cs typeface="Lato Black" charset="0"/>
              </a:rPr>
              <a:t>TERIMA KASIH</a:t>
            </a:r>
            <a:endParaRPr lang="en-US" sz="8400" b="1" spc="800" dirty="0">
              <a:solidFill>
                <a:schemeClr val="tx2"/>
              </a:solidFill>
              <a:latin typeface="Lato Black" charset="0"/>
              <a:ea typeface="Lato Black" charset="0"/>
              <a:cs typeface="Lato Black" charset="0"/>
            </a:endParaRPr>
          </a:p>
        </p:txBody>
      </p:sp>
      <p:sp>
        <p:nvSpPr>
          <p:cNvPr id="336903" name="Subtitle 2"/>
          <p:cNvSpPr txBox="1">
            <a:spLocks/>
          </p:cNvSpPr>
          <p:nvPr/>
        </p:nvSpPr>
        <p:spPr bwMode="auto">
          <a:xfrm>
            <a:off x="18214975" y="6545263"/>
            <a:ext cx="4302125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17490" tIns="108745" rIns="217490" bIns="108745">
            <a:spAutoFit/>
          </a:bodyPr>
          <a:lstStyle>
            <a:lvl1pPr defTabSz="1087438">
              <a:defRPr sz="3600">
                <a:solidFill>
                  <a:schemeClr val="tx1"/>
                </a:solidFill>
                <a:latin typeface="Lato Light"/>
              </a:defRPr>
            </a:lvl1pPr>
            <a:lvl2pPr marL="1087438" defTabSz="1087438">
              <a:defRPr sz="3600">
                <a:solidFill>
                  <a:schemeClr val="tx1"/>
                </a:solidFill>
                <a:latin typeface="Lato Light"/>
              </a:defRPr>
            </a:lvl2pPr>
            <a:lvl3pPr marL="2174875" defTabSz="1087438">
              <a:defRPr sz="3600">
                <a:solidFill>
                  <a:schemeClr val="tx1"/>
                </a:solidFill>
                <a:latin typeface="Lato Light"/>
              </a:defRPr>
            </a:lvl3pPr>
            <a:lvl4pPr marL="3262313" defTabSz="1087438">
              <a:defRPr sz="3600">
                <a:solidFill>
                  <a:schemeClr val="tx1"/>
                </a:solidFill>
                <a:latin typeface="Lato Light"/>
              </a:defRPr>
            </a:lvl4pPr>
            <a:lvl5pPr marL="4349750" defTabSz="1087438">
              <a:defRPr sz="3600">
                <a:solidFill>
                  <a:schemeClr val="tx1"/>
                </a:solidFill>
                <a:latin typeface="Lato Light"/>
              </a:defRPr>
            </a:lvl5pPr>
            <a:lvl6pPr marL="48069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52641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57213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61785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eaLnBrk="1" hangingPunct="1">
              <a:lnSpc>
                <a:spcPts val="4038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id-ID" sz="2400">
                <a:solidFill>
                  <a:schemeClr val="bg1"/>
                </a:solidFill>
                <a:latin typeface="Lato"/>
                <a:ea typeface="Lato"/>
                <a:cs typeface="Lato"/>
              </a:rPr>
              <a:t>13 Ave. Ballarta</a:t>
            </a:r>
          </a:p>
          <a:p>
            <a:pPr eaLnBrk="1" hangingPunct="1">
              <a:lnSpc>
                <a:spcPts val="4038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id-ID" sz="2400">
                <a:solidFill>
                  <a:schemeClr val="bg1"/>
                </a:solidFill>
                <a:latin typeface="Lato"/>
                <a:ea typeface="Lato"/>
                <a:cs typeface="Lato"/>
              </a:rPr>
              <a:t>Barcelona, Spain</a:t>
            </a:r>
          </a:p>
        </p:txBody>
      </p:sp>
      <p:sp>
        <p:nvSpPr>
          <p:cNvPr id="336904" name="TextBox 12"/>
          <p:cNvSpPr txBox="1">
            <a:spLocks noChangeArrowheads="1"/>
          </p:cNvSpPr>
          <p:nvPr/>
        </p:nvSpPr>
        <p:spPr bwMode="auto">
          <a:xfrm>
            <a:off x="18332450" y="5972175"/>
            <a:ext cx="24479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eaLnBrk="1" hangingPunct="1"/>
            <a:r>
              <a:rPr lang="en-US" altLang="id-ID" sz="2400" b="1">
                <a:solidFill>
                  <a:schemeClr val="bg1"/>
                </a:solidFill>
                <a:latin typeface="Lato Black"/>
                <a:ea typeface="Lato Black"/>
                <a:cs typeface="Lato Black"/>
              </a:rPr>
              <a:t>EUROPE OFFICE</a:t>
            </a:r>
          </a:p>
        </p:txBody>
      </p:sp>
      <p:sp>
        <p:nvSpPr>
          <p:cNvPr id="336905" name="Subtitle 2"/>
          <p:cNvSpPr txBox="1">
            <a:spLocks/>
          </p:cNvSpPr>
          <p:nvPr/>
        </p:nvSpPr>
        <p:spPr bwMode="auto">
          <a:xfrm>
            <a:off x="18214975" y="8964613"/>
            <a:ext cx="4302125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17490" tIns="108745" rIns="217490" bIns="108745">
            <a:spAutoFit/>
          </a:bodyPr>
          <a:lstStyle>
            <a:lvl1pPr defTabSz="1087438">
              <a:defRPr sz="3600">
                <a:solidFill>
                  <a:schemeClr val="tx1"/>
                </a:solidFill>
                <a:latin typeface="Lato Light"/>
              </a:defRPr>
            </a:lvl1pPr>
            <a:lvl2pPr marL="1087438" defTabSz="1087438">
              <a:defRPr sz="3600">
                <a:solidFill>
                  <a:schemeClr val="tx1"/>
                </a:solidFill>
                <a:latin typeface="Lato Light"/>
              </a:defRPr>
            </a:lvl2pPr>
            <a:lvl3pPr marL="2174875" defTabSz="1087438">
              <a:defRPr sz="3600">
                <a:solidFill>
                  <a:schemeClr val="tx1"/>
                </a:solidFill>
                <a:latin typeface="Lato Light"/>
              </a:defRPr>
            </a:lvl3pPr>
            <a:lvl4pPr marL="3262313" defTabSz="1087438">
              <a:defRPr sz="3600">
                <a:solidFill>
                  <a:schemeClr val="tx1"/>
                </a:solidFill>
                <a:latin typeface="Lato Light"/>
              </a:defRPr>
            </a:lvl4pPr>
            <a:lvl5pPr marL="4349750" defTabSz="1087438">
              <a:defRPr sz="3600">
                <a:solidFill>
                  <a:schemeClr val="tx1"/>
                </a:solidFill>
                <a:latin typeface="Lato Light"/>
              </a:defRPr>
            </a:lvl5pPr>
            <a:lvl6pPr marL="48069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52641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57213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61785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eaLnBrk="1" hangingPunct="1">
              <a:lnSpc>
                <a:spcPts val="4038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id-ID" sz="2400">
                <a:solidFill>
                  <a:schemeClr val="bg1"/>
                </a:solidFill>
                <a:latin typeface="Lato"/>
                <a:ea typeface="Lato"/>
                <a:cs typeface="Lato"/>
              </a:rPr>
              <a:t>45 Calle Norte</a:t>
            </a:r>
          </a:p>
          <a:p>
            <a:pPr eaLnBrk="1" hangingPunct="1">
              <a:lnSpc>
                <a:spcPts val="4038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id-ID" sz="2400">
                <a:solidFill>
                  <a:schemeClr val="bg1"/>
                </a:solidFill>
                <a:latin typeface="Lato"/>
                <a:ea typeface="Lato"/>
                <a:cs typeface="Lato"/>
              </a:rPr>
              <a:t>Argentina</a:t>
            </a:r>
          </a:p>
        </p:txBody>
      </p:sp>
      <p:sp>
        <p:nvSpPr>
          <p:cNvPr id="336906" name="TextBox 14"/>
          <p:cNvSpPr txBox="1">
            <a:spLocks noChangeArrowheads="1"/>
          </p:cNvSpPr>
          <p:nvPr/>
        </p:nvSpPr>
        <p:spPr bwMode="auto">
          <a:xfrm>
            <a:off x="18332450" y="8389938"/>
            <a:ext cx="39084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eaLnBrk="1" hangingPunct="1"/>
            <a:r>
              <a:rPr lang="en-US" altLang="id-ID" sz="2400" b="1">
                <a:solidFill>
                  <a:schemeClr val="bg1"/>
                </a:solidFill>
                <a:latin typeface="Lato Black"/>
                <a:ea typeface="Lato Black"/>
                <a:cs typeface="Lato Black"/>
              </a:rPr>
              <a:t>SOUTH AMERICA OFFICE</a:t>
            </a:r>
          </a:p>
        </p:txBody>
      </p:sp>
      <p:sp>
        <p:nvSpPr>
          <p:cNvPr id="336907" name="Subtitle 2"/>
          <p:cNvSpPr txBox="1">
            <a:spLocks/>
          </p:cNvSpPr>
          <p:nvPr/>
        </p:nvSpPr>
        <p:spPr bwMode="auto">
          <a:xfrm>
            <a:off x="18214975" y="4022725"/>
            <a:ext cx="4302125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17490" tIns="108745" rIns="217490" bIns="108745">
            <a:spAutoFit/>
          </a:bodyPr>
          <a:lstStyle>
            <a:lvl1pPr defTabSz="1087438">
              <a:defRPr sz="3600">
                <a:solidFill>
                  <a:schemeClr val="tx1"/>
                </a:solidFill>
                <a:latin typeface="Lato Light"/>
              </a:defRPr>
            </a:lvl1pPr>
            <a:lvl2pPr marL="1087438" defTabSz="1087438">
              <a:defRPr sz="3600">
                <a:solidFill>
                  <a:schemeClr val="tx1"/>
                </a:solidFill>
                <a:latin typeface="Lato Light"/>
              </a:defRPr>
            </a:lvl2pPr>
            <a:lvl3pPr marL="2174875" defTabSz="1087438">
              <a:defRPr sz="3600">
                <a:solidFill>
                  <a:schemeClr val="tx1"/>
                </a:solidFill>
                <a:latin typeface="Lato Light"/>
              </a:defRPr>
            </a:lvl3pPr>
            <a:lvl4pPr marL="3262313" defTabSz="1087438">
              <a:defRPr sz="3600">
                <a:solidFill>
                  <a:schemeClr val="tx1"/>
                </a:solidFill>
                <a:latin typeface="Lato Light"/>
              </a:defRPr>
            </a:lvl4pPr>
            <a:lvl5pPr marL="4349750" defTabSz="1087438">
              <a:defRPr sz="3600">
                <a:solidFill>
                  <a:schemeClr val="tx1"/>
                </a:solidFill>
                <a:latin typeface="Lato Light"/>
              </a:defRPr>
            </a:lvl5pPr>
            <a:lvl6pPr marL="48069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52641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57213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6178550" indent="-1827213" defTabSz="108743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eaLnBrk="1" hangingPunct="1">
              <a:lnSpc>
                <a:spcPts val="4038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id-ID" sz="2400">
                <a:solidFill>
                  <a:schemeClr val="bg1"/>
                </a:solidFill>
                <a:latin typeface="Lato"/>
                <a:ea typeface="Lato"/>
                <a:cs typeface="Lato"/>
              </a:rPr>
              <a:t>1243 Barker Cypress</a:t>
            </a:r>
          </a:p>
          <a:p>
            <a:pPr eaLnBrk="1" hangingPunct="1">
              <a:lnSpc>
                <a:spcPts val="4038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id-ID" sz="2400">
                <a:solidFill>
                  <a:schemeClr val="bg1"/>
                </a:solidFill>
                <a:latin typeface="Lato"/>
                <a:ea typeface="Lato"/>
                <a:cs typeface="Lato"/>
              </a:rPr>
              <a:t>San Francisco, California</a:t>
            </a:r>
          </a:p>
        </p:txBody>
      </p:sp>
      <p:sp>
        <p:nvSpPr>
          <p:cNvPr id="336908" name="TextBox 17"/>
          <p:cNvSpPr txBox="1">
            <a:spLocks noChangeArrowheads="1"/>
          </p:cNvSpPr>
          <p:nvPr/>
        </p:nvSpPr>
        <p:spPr bwMode="auto">
          <a:xfrm>
            <a:off x="18332450" y="3448050"/>
            <a:ext cx="36798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eaLnBrk="1" hangingPunct="1"/>
            <a:r>
              <a:rPr lang="en-US" altLang="id-ID" sz="2400" b="1" dirty="0">
                <a:solidFill>
                  <a:schemeClr val="bg1"/>
                </a:solidFill>
                <a:latin typeface="Lato Black"/>
                <a:ea typeface="Lato Black"/>
                <a:cs typeface="Lato Black"/>
              </a:rPr>
              <a:t>UNITED STATES OFFICE</a:t>
            </a:r>
          </a:p>
        </p:txBody>
      </p:sp>
      <p:sp>
        <p:nvSpPr>
          <p:cNvPr id="21" name="Shape 2934">
            <a:extLst>
              <a:ext uri="{FF2B5EF4-FFF2-40B4-BE49-F238E27FC236}"/>
            </a:extLst>
          </p:cNvPr>
          <p:cNvSpPr/>
          <p:nvPr/>
        </p:nvSpPr>
        <p:spPr>
          <a:xfrm>
            <a:off x="17562513" y="3432175"/>
            <a:ext cx="406400" cy="558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0800"/>
                </a:moveTo>
                <a:cubicBezTo>
                  <a:pt x="8563" y="10800"/>
                  <a:pt x="6750" y="9481"/>
                  <a:pt x="6750" y="7855"/>
                </a:cubicBezTo>
                <a:cubicBezTo>
                  <a:pt x="6750" y="6228"/>
                  <a:pt x="8563" y="4909"/>
                  <a:pt x="10800" y="4909"/>
                </a:cubicBezTo>
                <a:cubicBezTo>
                  <a:pt x="13037" y="4909"/>
                  <a:pt x="14850" y="6228"/>
                  <a:pt x="14850" y="7855"/>
                </a:cubicBezTo>
                <a:cubicBezTo>
                  <a:pt x="14850" y="9481"/>
                  <a:pt x="13037" y="10800"/>
                  <a:pt x="10800" y="10800"/>
                </a:cubicBezTo>
                <a:moveTo>
                  <a:pt x="10800" y="3927"/>
                </a:moveTo>
                <a:cubicBezTo>
                  <a:pt x="7817" y="3927"/>
                  <a:pt x="5400" y="5686"/>
                  <a:pt x="5400" y="7855"/>
                </a:cubicBezTo>
                <a:cubicBezTo>
                  <a:pt x="5400" y="10023"/>
                  <a:pt x="7817" y="11782"/>
                  <a:pt x="10800" y="11782"/>
                </a:cubicBezTo>
                <a:cubicBezTo>
                  <a:pt x="13783" y="11782"/>
                  <a:pt x="16200" y="10023"/>
                  <a:pt x="16200" y="7855"/>
                </a:cubicBezTo>
                <a:cubicBezTo>
                  <a:pt x="16200" y="5686"/>
                  <a:pt x="13783" y="3927"/>
                  <a:pt x="10800" y="3927"/>
                </a:cubicBezTo>
                <a:moveTo>
                  <a:pt x="10800" y="20127"/>
                </a:moveTo>
                <a:cubicBezTo>
                  <a:pt x="10800" y="20127"/>
                  <a:pt x="1350" y="13745"/>
                  <a:pt x="1350" y="7855"/>
                </a:cubicBezTo>
                <a:cubicBezTo>
                  <a:pt x="1350" y="4059"/>
                  <a:pt x="5581" y="982"/>
                  <a:pt x="10800" y="982"/>
                </a:cubicBezTo>
                <a:cubicBezTo>
                  <a:pt x="16019" y="982"/>
                  <a:pt x="20250" y="4059"/>
                  <a:pt x="20250" y="7855"/>
                </a:cubicBezTo>
                <a:cubicBezTo>
                  <a:pt x="20250" y="13745"/>
                  <a:pt x="10800" y="20127"/>
                  <a:pt x="10800" y="20127"/>
                </a:cubicBezTo>
                <a:moveTo>
                  <a:pt x="10800" y="0"/>
                </a:moveTo>
                <a:cubicBezTo>
                  <a:pt x="4836" y="0"/>
                  <a:pt x="0" y="3517"/>
                  <a:pt x="0" y="7855"/>
                </a:cubicBezTo>
                <a:cubicBezTo>
                  <a:pt x="0" y="14236"/>
                  <a:pt x="10800" y="21600"/>
                  <a:pt x="10800" y="21600"/>
                </a:cubicBezTo>
                <a:cubicBezTo>
                  <a:pt x="10800" y="21600"/>
                  <a:pt x="21600" y="14236"/>
                  <a:pt x="21600" y="7855"/>
                </a:cubicBezTo>
                <a:cubicBezTo>
                  <a:pt x="21600" y="3517"/>
                  <a:pt x="16764" y="0"/>
                  <a:pt x="10800" y="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 eaLnBrk="1" fontAlgn="auto" hangingPunct="1">
              <a:spcBef>
                <a:spcPts val="0"/>
              </a:spcBef>
              <a:spcAft>
                <a:spcPts val="0"/>
              </a:spcAft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Lato Light" charset="0"/>
              <a:ea typeface="Lato Light" charset="0"/>
              <a:cs typeface="Lato Light" charset="0"/>
              <a:sym typeface="Gill Sans"/>
            </a:endParaRPr>
          </a:p>
        </p:txBody>
      </p:sp>
      <p:sp>
        <p:nvSpPr>
          <p:cNvPr id="22" name="Shape 2934">
            <a:extLst>
              <a:ext uri="{FF2B5EF4-FFF2-40B4-BE49-F238E27FC236}"/>
            </a:extLst>
          </p:cNvPr>
          <p:cNvSpPr/>
          <p:nvPr/>
        </p:nvSpPr>
        <p:spPr>
          <a:xfrm>
            <a:off x="17562513" y="8316913"/>
            <a:ext cx="406400" cy="558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0800"/>
                </a:moveTo>
                <a:cubicBezTo>
                  <a:pt x="8563" y="10800"/>
                  <a:pt x="6750" y="9481"/>
                  <a:pt x="6750" y="7855"/>
                </a:cubicBezTo>
                <a:cubicBezTo>
                  <a:pt x="6750" y="6228"/>
                  <a:pt x="8563" y="4909"/>
                  <a:pt x="10800" y="4909"/>
                </a:cubicBezTo>
                <a:cubicBezTo>
                  <a:pt x="13037" y="4909"/>
                  <a:pt x="14850" y="6228"/>
                  <a:pt x="14850" y="7855"/>
                </a:cubicBezTo>
                <a:cubicBezTo>
                  <a:pt x="14850" y="9481"/>
                  <a:pt x="13037" y="10800"/>
                  <a:pt x="10800" y="10800"/>
                </a:cubicBezTo>
                <a:moveTo>
                  <a:pt x="10800" y="3927"/>
                </a:moveTo>
                <a:cubicBezTo>
                  <a:pt x="7817" y="3927"/>
                  <a:pt x="5400" y="5686"/>
                  <a:pt x="5400" y="7855"/>
                </a:cubicBezTo>
                <a:cubicBezTo>
                  <a:pt x="5400" y="10023"/>
                  <a:pt x="7817" y="11782"/>
                  <a:pt x="10800" y="11782"/>
                </a:cubicBezTo>
                <a:cubicBezTo>
                  <a:pt x="13783" y="11782"/>
                  <a:pt x="16200" y="10023"/>
                  <a:pt x="16200" y="7855"/>
                </a:cubicBezTo>
                <a:cubicBezTo>
                  <a:pt x="16200" y="5686"/>
                  <a:pt x="13783" y="3927"/>
                  <a:pt x="10800" y="3927"/>
                </a:cubicBezTo>
                <a:moveTo>
                  <a:pt x="10800" y="20127"/>
                </a:moveTo>
                <a:cubicBezTo>
                  <a:pt x="10800" y="20127"/>
                  <a:pt x="1350" y="13745"/>
                  <a:pt x="1350" y="7855"/>
                </a:cubicBezTo>
                <a:cubicBezTo>
                  <a:pt x="1350" y="4059"/>
                  <a:pt x="5581" y="982"/>
                  <a:pt x="10800" y="982"/>
                </a:cubicBezTo>
                <a:cubicBezTo>
                  <a:pt x="16019" y="982"/>
                  <a:pt x="20250" y="4059"/>
                  <a:pt x="20250" y="7855"/>
                </a:cubicBezTo>
                <a:cubicBezTo>
                  <a:pt x="20250" y="13745"/>
                  <a:pt x="10800" y="20127"/>
                  <a:pt x="10800" y="20127"/>
                </a:cubicBezTo>
                <a:moveTo>
                  <a:pt x="10800" y="0"/>
                </a:moveTo>
                <a:cubicBezTo>
                  <a:pt x="4836" y="0"/>
                  <a:pt x="0" y="3517"/>
                  <a:pt x="0" y="7855"/>
                </a:cubicBezTo>
                <a:cubicBezTo>
                  <a:pt x="0" y="14236"/>
                  <a:pt x="10800" y="21600"/>
                  <a:pt x="10800" y="21600"/>
                </a:cubicBezTo>
                <a:cubicBezTo>
                  <a:pt x="10800" y="21600"/>
                  <a:pt x="21600" y="14236"/>
                  <a:pt x="21600" y="7855"/>
                </a:cubicBezTo>
                <a:cubicBezTo>
                  <a:pt x="21600" y="3517"/>
                  <a:pt x="16764" y="0"/>
                  <a:pt x="10800" y="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 eaLnBrk="1" fontAlgn="auto" hangingPunct="1">
              <a:spcBef>
                <a:spcPts val="0"/>
              </a:spcBef>
              <a:spcAft>
                <a:spcPts val="0"/>
              </a:spcAft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Lato Light" charset="0"/>
              <a:ea typeface="Lato Light" charset="0"/>
              <a:cs typeface="Lato Light" charset="0"/>
              <a:sym typeface="Gill Sans"/>
            </a:endParaRPr>
          </a:p>
        </p:txBody>
      </p:sp>
      <p:sp>
        <p:nvSpPr>
          <p:cNvPr id="23" name="Shape 2934">
            <a:extLst>
              <a:ext uri="{FF2B5EF4-FFF2-40B4-BE49-F238E27FC236}"/>
            </a:extLst>
          </p:cNvPr>
          <p:cNvSpPr/>
          <p:nvPr/>
        </p:nvSpPr>
        <p:spPr>
          <a:xfrm>
            <a:off x="17562513" y="5919788"/>
            <a:ext cx="406400" cy="558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0800"/>
                </a:moveTo>
                <a:cubicBezTo>
                  <a:pt x="8563" y="10800"/>
                  <a:pt x="6750" y="9481"/>
                  <a:pt x="6750" y="7855"/>
                </a:cubicBezTo>
                <a:cubicBezTo>
                  <a:pt x="6750" y="6228"/>
                  <a:pt x="8563" y="4909"/>
                  <a:pt x="10800" y="4909"/>
                </a:cubicBezTo>
                <a:cubicBezTo>
                  <a:pt x="13037" y="4909"/>
                  <a:pt x="14850" y="6228"/>
                  <a:pt x="14850" y="7855"/>
                </a:cubicBezTo>
                <a:cubicBezTo>
                  <a:pt x="14850" y="9481"/>
                  <a:pt x="13037" y="10800"/>
                  <a:pt x="10800" y="10800"/>
                </a:cubicBezTo>
                <a:moveTo>
                  <a:pt x="10800" y="3927"/>
                </a:moveTo>
                <a:cubicBezTo>
                  <a:pt x="7817" y="3927"/>
                  <a:pt x="5400" y="5686"/>
                  <a:pt x="5400" y="7855"/>
                </a:cubicBezTo>
                <a:cubicBezTo>
                  <a:pt x="5400" y="10023"/>
                  <a:pt x="7817" y="11782"/>
                  <a:pt x="10800" y="11782"/>
                </a:cubicBezTo>
                <a:cubicBezTo>
                  <a:pt x="13783" y="11782"/>
                  <a:pt x="16200" y="10023"/>
                  <a:pt x="16200" y="7855"/>
                </a:cubicBezTo>
                <a:cubicBezTo>
                  <a:pt x="16200" y="5686"/>
                  <a:pt x="13783" y="3927"/>
                  <a:pt x="10800" y="3927"/>
                </a:cubicBezTo>
                <a:moveTo>
                  <a:pt x="10800" y="20127"/>
                </a:moveTo>
                <a:cubicBezTo>
                  <a:pt x="10800" y="20127"/>
                  <a:pt x="1350" y="13745"/>
                  <a:pt x="1350" y="7855"/>
                </a:cubicBezTo>
                <a:cubicBezTo>
                  <a:pt x="1350" y="4059"/>
                  <a:pt x="5581" y="982"/>
                  <a:pt x="10800" y="982"/>
                </a:cubicBezTo>
                <a:cubicBezTo>
                  <a:pt x="16019" y="982"/>
                  <a:pt x="20250" y="4059"/>
                  <a:pt x="20250" y="7855"/>
                </a:cubicBezTo>
                <a:cubicBezTo>
                  <a:pt x="20250" y="13745"/>
                  <a:pt x="10800" y="20127"/>
                  <a:pt x="10800" y="20127"/>
                </a:cubicBezTo>
                <a:moveTo>
                  <a:pt x="10800" y="0"/>
                </a:moveTo>
                <a:cubicBezTo>
                  <a:pt x="4836" y="0"/>
                  <a:pt x="0" y="3517"/>
                  <a:pt x="0" y="7855"/>
                </a:cubicBezTo>
                <a:cubicBezTo>
                  <a:pt x="0" y="14236"/>
                  <a:pt x="10800" y="21600"/>
                  <a:pt x="10800" y="21600"/>
                </a:cubicBezTo>
                <a:cubicBezTo>
                  <a:pt x="10800" y="21600"/>
                  <a:pt x="21600" y="14236"/>
                  <a:pt x="21600" y="7855"/>
                </a:cubicBezTo>
                <a:cubicBezTo>
                  <a:pt x="21600" y="3517"/>
                  <a:pt x="16764" y="0"/>
                  <a:pt x="10800" y="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 eaLnBrk="1" fontAlgn="auto" hangingPunct="1">
              <a:spcBef>
                <a:spcPts val="0"/>
              </a:spcBef>
              <a:spcAft>
                <a:spcPts val="0"/>
              </a:spcAft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Lato Light" charset="0"/>
              <a:ea typeface="Lato Light" charset="0"/>
              <a:cs typeface="Lato Light" charset="0"/>
              <a:sym typeface="Gill Sans"/>
            </a:endParaRPr>
          </a:p>
        </p:txBody>
      </p:sp>
      <p:sp>
        <p:nvSpPr>
          <p:cNvPr id="2" name="Slide Number Placeholder 1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C2C69A8-03CA-46DD-ACE4-A2E8AC5273F7}" type="slidenum">
              <a:rPr lang="en-US"/>
              <a:pPr>
                <a:defRPr/>
              </a:pPr>
              <a:t>27</a:t>
            </a:fld>
            <a:endParaRPr lang="en-US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alaman Depan Slide">
  <a:themeElements>
    <a:clrScheme name="motagua light prueba">
      <a:dk1>
        <a:srgbClr val="445469"/>
      </a:dk1>
      <a:lt1>
        <a:sysClr val="window" lastClr="FFFFFF"/>
      </a:lt1>
      <a:dk2>
        <a:srgbClr val="445469"/>
      </a:dk2>
      <a:lt2>
        <a:srgbClr val="FFFFFF"/>
      </a:lt2>
      <a:accent1>
        <a:srgbClr val="1EA185"/>
      </a:accent1>
      <a:accent2>
        <a:srgbClr val="9BBB5C"/>
      </a:accent2>
      <a:accent3>
        <a:srgbClr val="F29B26"/>
      </a:accent3>
      <a:accent4>
        <a:srgbClr val="BD392F"/>
      </a:accent4>
      <a:accent5>
        <a:srgbClr val="445469"/>
      </a:accent5>
      <a:accent6>
        <a:srgbClr val="445469"/>
      </a:accent6>
      <a:hlink>
        <a:srgbClr val="F33B48"/>
      </a:hlink>
      <a:folHlink>
        <a:srgbClr val="FFC000"/>
      </a:folHlink>
    </a:clrScheme>
    <a:fontScheme name="Custom 1">
      <a:majorFont>
        <a:latin typeface="Lato"/>
        <a:ea typeface=""/>
        <a:cs typeface=""/>
      </a:majorFont>
      <a:minorFont>
        <a:latin typeface="La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6628635E0767F449400A46F66679A5C" ma:contentTypeVersion="10" ma:contentTypeDescription="Create a new document." ma:contentTypeScope="" ma:versionID="7fc27b919ee1b4fb548040a2127345f6">
  <xsd:schema xmlns:xsd="http://www.w3.org/2001/XMLSchema" xmlns:xs="http://www.w3.org/2001/XMLSchema" xmlns:p="http://schemas.microsoft.com/office/2006/metadata/properties" xmlns:ns2="89504de4-4283-4b34-b547-7331e0d4a346" xmlns:ns3="da944019-e0c0-4cbe-b9e1-79848028e4af" targetNamespace="http://schemas.microsoft.com/office/2006/metadata/properties" ma:root="true" ma:fieldsID="4fe08581906e2c2ac9ebb1703424cc21" ns2:_="" ns3:_="">
    <xsd:import namespace="89504de4-4283-4b34-b547-7331e0d4a346"/>
    <xsd:import namespace="da944019-e0c0-4cbe-b9e1-79848028e4a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504de4-4283-4b34-b547-7331e0d4a34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fd36bd76-decb-4dd1-ad12-0d0eb5e8b86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944019-e0c0-4cbe-b9e1-79848028e4af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b328c0b8-7eb1-4269-9651-4b2cb19e42d2}" ma:internalName="TaxCatchAll" ma:showField="CatchAllData" ma:web="da944019-e0c0-4cbe-b9e1-79848028e4a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a944019-e0c0-4cbe-b9e1-79848028e4af" xsi:nil="true"/>
    <lcf76f155ced4ddcb4097134ff3c332f xmlns="89504de4-4283-4b34-b547-7331e0d4a346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F09A460A-E42D-4F7B-993D-075FBEFED044}"/>
</file>

<file path=customXml/itemProps2.xml><?xml version="1.0" encoding="utf-8"?>
<ds:datastoreItem xmlns:ds="http://schemas.openxmlformats.org/officeDocument/2006/customXml" ds:itemID="{61734B02-5833-41C0-A0F6-E6F52B15F4ED}"/>
</file>

<file path=customXml/itemProps3.xml><?xml version="1.0" encoding="utf-8"?>
<ds:datastoreItem xmlns:ds="http://schemas.openxmlformats.org/officeDocument/2006/customXml" ds:itemID="{51344498-2785-4EBB-93D8-7ED94ACA62C6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28964</TotalTime>
  <Words>3470</Words>
  <Application>Microsoft Office PowerPoint</Application>
  <PresentationFormat>Custom</PresentationFormat>
  <Paragraphs>352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40" baseType="lpstr">
      <vt:lpstr>Arial</vt:lpstr>
      <vt:lpstr>Calibri</vt:lpstr>
      <vt:lpstr>Cambria Math</vt:lpstr>
      <vt:lpstr>Gill Sans</vt:lpstr>
      <vt:lpstr>Lato</vt:lpstr>
      <vt:lpstr>Lato Black</vt:lpstr>
      <vt:lpstr>Lato Bold</vt:lpstr>
      <vt:lpstr>Lato Heading</vt:lpstr>
      <vt:lpstr>Lato Light</vt:lpstr>
      <vt:lpstr>Symbol</vt:lpstr>
      <vt:lpstr>Times New Roman</vt:lpstr>
      <vt:lpstr>Wingdings</vt:lpstr>
      <vt:lpstr>Halaman Depan Slide</vt:lpstr>
      <vt:lpstr>SISTEM KOMUNIKASI OPTIK</vt:lpstr>
      <vt:lpstr>STRUKTUR SERAT OPTIK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Jetfabrik</dc:creator>
  <cp:keywords/>
  <dc:description/>
  <cp:lastModifiedBy>ASUS</cp:lastModifiedBy>
  <cp:revision>3306</cp:revision>
  <dcterms:created xsi:type="dcterms:W3CDTF">2014-11-12T21:47:38Z</dcterms:created>
  <dcterms:modified xsi:type="dcterms:W3CDTF">2019-06-29T13:49:22Z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0x01010076628635E0767F449400A46F66679A5C</vt:lpwstr>
  </property>
  <property fmtid="{D5CDD505-2E9C-101B-9397-08002B2CF9AE}" pid="3" name="MediaServiceImageTags">
    <vt:lpwstr/>
  </property>
</Properties>
</file>