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57" r:id="rId6"/>
    <p:sldId id="303" r:id="rId7"/>
    <p:sldId id="304" r:id="rId8"/>
    <p:sldId id="305" r:id="rId9"/>
    <p:sldId id="306" r:id="rId10"/>
    <p:sldId id="307" r:id="rId11"/>
    <p:sldId id="30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  <a:srgbClr val="9B3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2A44A-FDEF-45AE-8B11-54065072618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C618DA-FCC9-4A70-9DB7-C9BB679B5B16}">
      <dgm:prSet/>
      <dgm:spPr/>
      <dgm:t>
        <a:bodyPr/>
        <a:lstStyle/>
        <a:p>
          <a:r>
            <a:rPr lang="en-US"/>
            <a:t>Bab I     Matriks dan Operasinya</a:t>
          </a:r>
        </a:p>
      </dgm:t>
    </dgm:pt>
    <dgm:pt modelId="{CBBB5C12-1099-409E-A069-628D9C7F949F}" type="parTrans" cxnId="{247C08F8-9164-4F24-A1C6-D3CD25201563}">
      <dgm:prSet/>
      <dgm:spPr/>
      <dgm:t>
        <a:bodyPr/>
        <a:lstStyle/>
        <a:p>
          <a:endParaRPr lang="en-US"/>
        </a:p>
      </dgm:t>
    </dgm:pt>
    <dgm:pt modelId="{FA6C8E79-F6AC-464E-84A5-620BD3C930E3}" type="sibTrans" cxnId="{247C08F8-9164-4F24-A1C6-D3CD25201563}">
      <dgm:prSet/>
      <dgm:spPr/>
      <dgm:t>
        <a:bodyPr/>
        <a:lstStyle/>
        <a:p>
          <a:endParaRPr lang="en-US"/>
        </a:p>
      </dgm:t>
    </dgm:pt>
    <dgm:pt modelId="{6C9A1801-9C82-4BEB-8954-C338FF728B3C}">
      <dgm:prSet/>
      <dgm:spPr/>
      <dgm:t>
        <a:bodyPr/>
        <a:lstStyle/>
        <a:p>
          <a:r>
            <a:rPr lang="en-US"/>
            <a:t>Bab II    Determinan Matriks</a:t>
          </a:r>
        </a:p>
      </dgm:t>
    </dgm:pt>
    <dgm:pt modelId="{95096E8D-766E-4D1E-ACF2-28D7F00F869F}" type="parTrans" cxnId="{AAF7C1A2-EEF9-4DD1-8016-637C3D74D26C}">
      <dgm:prSet/>
      <dgm:spPr/>
      <dgm:t>
        <a:bodyPr/>
        <a:lstStyle/>
        <a:p>
          <a:endParaRPr lang="en-US"/>
        </a:p>
      </dgm:t>
    </dgm:pt>
    <dgm:pt modelId="{FC40DB94-6B61-4C75-9359-52FA72F29C34}" type="sibTrans" cxnId="{AAF7C1A2-EEF9-4DD1-8016-637C3D74D26C}">
      <dgm:prSet/>
      <dgm:spPr/>
      <dgm:t>
        <a:bodyPr/>
        <a:lstStyle/>
        <a:p>
          <a:endParaRPr lang="en-US"/>
        </a:p>
      </dgm:t>
    </dgm:pt>
    <dgm:pt modelId="{3FB04C2D-D040-4680-B737-12AD611F3F4A}">
      <dgm:prSet/>
      <dgm:spPr/>
      <dgm:t>
        <a:bodyPr/>
        <a:lstStyle/>
        <a:p>
          <a:r>
            <a:rPr lang="en-US"/>
            <a:t>Bab III   Sistem Persamaan Linear</a:t>
          </a:r>
        </a:p>
      </dgm:t>
    </dgm:pt>
    <dgm:pt modelId="{AFB27575-C7A4-4E6E-8310-8C2F1C0E1992}" type="parTrans" cxnId="{3AC46B4D-3C41-4C5E-9F7F-BEECA96EB021}">
      <dgm:prSet/>
      <dgm:spPr/>
      <dgm:t>
        <a:bodyPr/>
        <a:lstStyle/>
        <a:p>
          <a:endParaRPr lang="en-US"/>
        </a:p>
      </dgm:t>
    </dgm:pt>
    <dgm:pt modelId="{A7F645A7-4522-4629-A774-83C56E36AE89}" type="sibTrans" cxnId="{3AC46B4D-3C41-4C5E-9F7F-BEECA96EB021}">
      <dgm:prSet/>
      <dgm:spPr/>
      <dgm:t>
        <a:bodyPr/>
        <a:lstStyle/>
        <a:p>
          <a:endParaRPr lang="en-US"/>
        </a:p>
      </dgm:t>
    </dgm:pt>
    <dgm:pt modelId="{AAEFE9AB-ADAC-4510-A954-CBC301FA7980}">
      <dgm:prSet/>
      <dgm:spPr/>
      <dgm:t>
        <a:bodyPr/>
        <a:lstStyle/>
        <a:p>
          <a:r>
            <a:rPr lang="en-US"/>
            <a:t>Bab IV   Vektor di Bidang dan di Ruang</a:t>
          </a:r>
        </a:p>
      </dgm:t>
    </dgm:pt>
    <dgm:pt modelId="{7CD0B0B7-063E-46C2-BB65-0A5A1BBAEAEB}" type="parTrans" cxnId="{88F8D186-76E8-484C-B93D-DD2F53579A49}">
      <dgm:prSet/>
      <dgm:spPr/>
      <dgm:t>
        <a:bodyPr/>
        <a:lstStyle/>
        <a:p>
          <a:endParaRPr lang="en-US"/>
        </a:p>
      </dgm:t>
    </dgm:pt>
    <dgm:pt modelId="{6D4A8896-A9B9-44B2-87C3-5AE3E80FF55C}" type="sibTrans" cxnId="{88F8D186-76E8-484C-B93D-DD2F53579A49}">
      <dgm:prSet/>
      <dgm:spPr/>
      <dgm:t>
        <a:bodyPr/>
        <a:lstStyle/>
        <a:p>
          <a:endParaRPr lang="en-US"/>
        </a:p>
      </dgm:t>
    </dgm:pt>
    <dgm:pt modelId="{8DAFA618-BF91-49D2-9B1C-B9F3A3B1F6CC}">
      <dgm:prSet/>
      <dgm:spPr/>
      <dgm:t>
        <a:bodyPr/>
        <a:lstStyle/>
        <a:p>
          <a:r>
            <a:rPr lang="en-US"/>
            <a:t>Bab V    Ruang Vektor</a:t>
          </a:r>
        </a:p>
      </dgm:t>
    </dgm:pt>
    <dgm:pt modelId="{8AD9B7E7-7FCB-477B-B3B0-5C741D3AB4F4}" type="parTrans" cxnId="{E070CEC5-F086-4A0D-BF84-3DE18F49F2F7}">
      <dgm:prSet/>
      <dgm:spPr/>
      <dgm:t>
        <a:bodyPr/>
        <a:lstStyle/>
        <a:p>
          <a:endParaRPr lang="en-US"/>
        </a:p>
      </dgm:t>
    </dgm:pt>
    <dgm:pt modelId="{DC8B0514-7B3E-4B35-80AB-526D79246AE0}" type="sibTrans" cxnId="{E070CEC5-F086-4A0D-BF84-3DE18F49F2F7}">
      <dgm:prSet/>
      <dgm:spPr/>
      <dgm:t>
        <a:bodyPr/>
        <a:lstStyle/>
        <a:p>
          <a:endParaRPr lang="en-US"/>
        </a:p>
      </dgm:t>
    </dgm:pt>
    <dgm:pt modelId="{376ED1F0-AD3F-472E-BF92-2532812D86D5}">
      <dgm:prSet/>
      <dgm:spPr/>
      <dgm:t>
        <a:bodyPr/>
        <a:lstStyle/>
        <a:p>
          <a:r>
            <a:rPr lang="en-US"/>
            <a:t>Bab VI   Ruang Hasil Kali Dalam</a:t>
          </a:r>
        </a:p>
      </dgm:t>
    </dgm:pt>
    <dgm:pt modelId="{1E86C7D8-3100-4C48-ACCD-36CD5D79B5F4}" type="parTrans" cxnId="{A7D8D8EE-66F4-490D-9519-FBC094C49518}">
      <dgm:prSet/>
      <dgm:spPr/>
      <dgm:t>
        <a:bodyPr/>
        <a:lstStyle/>
        <a:p>
          <a:endParaRPr lang="en-US"/>
        </a:p>
      </dgm:t>
    </dgm:pt>
    <dgm:pt modelId="{CBF70396-EE3D-468B-89DA-B5161367E65B}" type="sibTrans" cxnId="{A7D8D8EE-66F4-490D-9519-FBC094C49518}">
      <dgm:prSet/>
      <dgm:spPr/>
      <dgm:t>
        <a:bodyPr/>
        <a:lstStyle/>
        <a:p>
          <a:endParaRPr lang="en-US"/>
        </a:p>
      </dgm:t>
    </dgm:pt>
    <dgm:pt modelId="{D472929B-2792-4F04-B59C-CE16D1E27C5C}">
      <dgm:prSet/>
      <dgm:spPr/>
      <dgm:t>
        <a:bodyPr/>
        <a:lstStyle/>
        <a:p>
          <a:r>
            <a:rPr lang="en-US"/>
            <a:t>Bab VII  Transformasi Linear</a:t>
          </a:r>
        </a:p>
      </dgm:t>
    </dgm:pt>
    <dgm:pt modelId="{95972F88-2F6B-44C0-98CD-358B98E6BA3A}" type="parTrans" cxnId="{B2D42195-327F-4EDF-97EB-5CD616B84755}">
      <dgm:prSet/>
      <dgm:spPr/>
      <dgm:t>
        <a:bodyPr/>
        <a:lstStyle/>
        <a:p>
          <a:endParaRPr lang="en-US"/>
        </a:p>
      </dgm:t>
    </dgm:pt>
    <dgm:pt modelId="{559A2D8D-0826-41E3-B3E9-7766C78E2094}" type="sibTrans" cxnId="{B2D42195-327F-4EDF-97EB-5CD616B84755}">
      <dgm:prSet/>
      <dgm:spPr/>
      <dgm:t>
        <a:bodyPr/>
        <a:lstStyle/>
        <a:p>
          <a:endParaRPr lang="en-US"/>
        </a:p>
      </dgm:t>
    </dgm:pt>
    <dgm:pt modelId="{791A54DD-3537-40EF-BB8A-52C75553CBC9}">
      <dgm:prSet/>
      <dgm:spPr/>
      <dgm:t>
        <a:bodyPr/>
        <a:lstStyle/>
        <a:p>
          <a:r>
            <a:rPr lang="en-US"/>
            <a:t>Bab VIII Ruang Eigen</a:t>
          </a:r>
        </a:p>
      </dgm:t>
    </dgm:pt>
    <dgm:pt modelId="{09BC3785-90EF-4C19-9FF0-7AA2A58F4CB2}" type="parTrans" cxnId="{F3FAE19A-09DF-445E-898E-61B3BF980F95}">
      <dgm:prSet/>
      <dgm:spPr/>
      <dgm:t>
        <a:bodyPr/>
        <a:lstStyle/>
        <a:p>
          <a:endParaRPr lang="en-US"/>
        </a:p>
      </dgm:t>
    </dgm:pt>
    <dgm:pt modelId="{CBB202AF-5DC1-48B9-8150-CE328332FDBE}" type="sibTrans" cxnId="{F3FAE19A-09DF-445E-898E-61B3BF980F95}">
      <dgm:prSet/>
      <dgm:spPr/>
      <dgm:t>
        <a:bodyPr/>
        <a:lstStyle/>
        <a:p>
          <a:endParaRPr lang="en-US"/>
        </a:p>
      </dgm:t>
    </dgm:pt>
    <dgm:pt modelId="{7458F97A-EAFF-4F44-B30C-026408E9F265}" type="pres">
      <dgm:prSet presAssocID="{C702A44A-FDEF-45AE-8B11-540650726185}" presName="linear" presStyleCnt="0">
        <dgm:presLayoutVars>
          <dgm:animLvl val="lvl"/>
          <dgm:resizeHandles val="exact"/>
        </dgm:presLayoutVars>
      </dgm:prSet>
      <dgm:spPr/>
    </dgm:pt>
    <dgm:pt modelId="{FBB95C7B-DD9E-49CF-84D5-E1467657F07E}" type="pres">
      <dgm:prSet presAssocID="{9EC618DA-FCC9-4A70-9DB7-C9BB679B5B1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D07474A-58B6-4573-A6AF-ACD80E61CDA2}" type="pres">
      <dgm:prSet presAssocID="{FA6C8E79-F6AC-464E-84A5-620BD3C930E3}" presName="spacer" presStyleCnt="0"/>
      <dgm:spPr/>
    </dgm:pt>
    <dgm:pt modelId="{5C6792E6-C687-4973-B87B-193455741A1F}" type="pres">
      <dgm:prSet presAssocID="{6C9A1801-9C82-4BEB-8954-C338FF728B3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E50846D-9714-4BC8-8522-32392751D414}" type="pres">
      <dgm:prSet presAssocID="{FC40DB94-6B61-4C75-9359-52FA72F29C34}" presName="spacer" presStyleCnt="0"/>
      <dgm:spPr/>
    </dgm:pt>
    <dgm:pt modelId="{808F1150-5D55-46B8-96FB-866A47A65937}" type="pres">
      <dgm:prSet presAssocID="{3FB04C2D-D040-4680-B737-12AD611F3F4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7CFDA1E-A785-44BC-8450-9607863E10CF}" type="pres">
      <dgm:prSet presAssocID="{A7F645A7-4522-4629-A774-83C56E36AE89}" presName="spacer" presStyleCnt="0"/>
      <dgm:spPr/>
    </dgm:pt>
    <dgm:pt modelId="{B1991A3B-EBCA-417D-900C-83DFD7830D7F}" type="pres">
      <dgm:prSet presAssocID="{AAEFE9AB-ADAC-4510-A954-CBC301FA798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AD9B52A-287F-4013-84A8-7AAB3C9E516D}" type="pres">
      <dgm:prSet presAssocID="{6D4A8896-A9B9-44B2-87C3-5AE3E80FF55C}" presName="spacer" presStyleCnt="0"/>
      <dgm:spPr/>
    </dgm:pt>
    <dgm:pt modelId="{3AB23E37-E4D1-4887-8298-8CDC4AB71FE2}" type="pres">
      <dgm:prSet presAssocID="{8DAFA618-BF91-49D2-9B1C-B9F3A3B1F6C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42F4ADF-EA64-48BF-A123-6F81A31A199F}" type="pres">
      <dgm:prSet presAssocID="{DC8B0514-7B3E-4B35-80AB-526D79246AE0}" presName="spacer" presStyleCnt="0"/>
      <dgm:spPr/>
    </dgm:pt>
    <dgm:pt modelId="{855462F1-1963-4E6B-BEBF-01F613FAFF5D}" type="pres">
      <dgm:prSet presAssocID="{376ED1F0-AD3F-472E-BF92-2532812D86D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2A798B5-9676-4D6D-B1D0-A3B241D67357}" type="pres">
      <dgm:prSet presAssocID="{CBF70396-EE3D-468B-89DA-B5161367E65B}" presName="spacer" presStyleCnt="0"/>
      <dgm:spPr/>
    </dgm:pt>
    <dgm:pt modelId="{8401C017-65CC-4C61-AFFB-EA1F7FB1F1FE}" type="pres">
      <dgm:prSet presAssocID="{D472929B-2792-4F04-B59C-CE16D1E27C5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F03EE17-1A45-4F72-8708-9F3650194218}" type="pres">
      <dgm:prSet presAssocID="{559A2D8D-0826-41E3-B3E9-7766C78E2094}" presName="spacer" presStyleCnt="0"/>
      <dgm:spPr/>
    </dgm:pt>
    <dgm:pt modelId="{12FD2912-6F00-4125-A6D5-96F9A709E325}" type="pres">
      <dgm:prSet presAssocID="{791A54DD-3537-40EF-BB8A-52C75553CBC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477DD21-9CBD-4016-A494-451ABA6ECAFC}" type="presOf" srcId="{6C9A1801-9C82-4BEB-8954-C338FF728B3C}" destId="{5C6792E6-C687-4973-B87B-193455741A1F}" srcOrd="0" destOrd="0" presId="urn:microsoft.com/office/officeart/2005/8/layout/vList2"/>
    <dgm:cxn modelId="{E84A2962-94E3-43AC-A1AB-DF20EA7F5C51}" type="presOf" srcId="{8DAFA618-BF91-49D2-9B1C-B9F3A3B1F6CC}" destId="{3AB23E37-E4D1-4887-8298-8CDC4AB71FE2}" srcOrd="0" destOrd="0" presId="urn:microsoft.com/office/officeart/2005/8/layout/vList2"/>
    <dgm:cxn modelId="{3AC46B4D-3C41-4C5E-9F7F-BEECA96EB021}" srcId="{C702A44A-FDEF-45AE-8B11-540650726185}" destId="{3FB04C2D-D040-4680-B737-12AD611F3F4A}" srcOrd="2" destOrd="0" parTransId="{AFB27575-C7A4-4E6E-8310-8C2F1C0E1992}" sibTransId="{A7F645A7-4522-4629-A774-83C56E36AE89}"/>
    <dgm:cxn modelId="{731AFC72-578A-4609-8340-982AC623E15A}" type="presOf" srcId="{9EC618DA-FCC9-4A70-9DB7-C9BB679B5B16}" destId="{FBB95C7B-DD9E-49CF-84D5-E1467657F07E}" srcOrd="0" destOrd="0" presId="urn:microsoft.com/office/officeart/2005/8/layout/vList2"/>
    <dgm:cxn modelId="{81D80783-6655-49F1-8106-7557B87024E0}" type="presOf" srcId="{3FB04C2D-D040-4680-B737-12AD611F3F4A}" destId="{808F1150-5D55-46B8-96FB-866A47A65937}" srcOrd="0" destOrd="0" presId="urn:microsoft.com/office/officeart/2005/8/layout/vList2"/>
    <dgm:cxn modelId="{CE367B84-F157-4AED-B7DE-8E4C8718A661}" type="presOf" srcId="{AAEFE9AB-ADAC-4510-A954-CBC301FA7980}" destId="{B1991A3B-EBCA-417D-900C-83DFD7830D7F}" srcOrd="0" destOrd="0" presId="urn:microsoft.com/office/officeart/2005/8/layout/vList2"/>
    <dgm:cxn modelId="{88F8D186-76E8-484C-B93D-DD2F53579A49}" srcId="{C702A44A-FDEF-45AE-8B11-540650726185}" destId="{AAEFE9AB-ADAC-4510-A954-CBC301FA7980}" srcOrd="3" destOrd="0" parTransId="{7CD0B0B7-063E-46C2-BB65-0A5A1BBAEAEB}" sibTransId="{6D4A8896-A9B9-44B2-87C3-5AE3E80FF55C}"/>
    <dgm:cxn modelId="{A721848D-7FE7-4045-85F7-DEC8488702B0}" type="presOf" srcId="{C702A44A-FDEF-45AE-8B11-540650726185}" destId="{7458F97A-EAFF-4F44-B30C-026408E9F265}" srcOrd="0" destOrd="0" presId="urn:microsoft.com/office/officeart/2005/8/layout/vList2"/>
    <dgm:cxn modelId="{B2D42195-327F-4EDF-97EB-5CD616B84755}" srcId="{C702A44A-FDEF-45AE-8B11-540650726185}" destId="{D472929B-2792-4F04-B59C-CE16D1E27C5C}" srcOrd="6" destOrd="0" parTransId="{95972F88-2F6B-44C0-98CD-358B98E6BA3A}" sibTransId="{559A2D8D-0826-41E3-B3E9-7766C78E2094}"/>
    <dgm:cxn modelId="{F3FAE19A-09DF-445E-898E-61B3BF980F95}" srcId="{C702A44A-FDEF-45AE-8B11-540650726185}" destId="{791A54DD-3537-40EF-BB8A-52C75553CBC9}" srcOrd="7" destOrd="0" parTransId="{09BC3785-90EF-4C19-9FF0-7AA2A58F4CB2}" sibTransId="{CBB202AF-5DC1-48B9-8150-CE328332FDBE}"/>
    <dgm:cxn modelId="{AAF7C1A2-EEF9-4DD1-8016-637C3D74D26C}" srcId="{C702A44A-FDEF-45AE-8B11-540650726185}" destId="{6C9A1801-9C82-4BEB-8954-C338FF728B3C}" srcOrd="1" destOrd="0" parTransId="{95096E8D-766E-4D1E-ACF2-28D7F00F869F}" sibTransId="{FC40DB94-6B61-4C75-9359-52FA72F29C34}"/>
    <dgm:cxn modelId="{441926C0-4160-4AF0-B8F3-C59B25B00E9B}" type="presOf" srcId="{376ED1F0-AD3F-472E-BF92-2532812D86D5}" destId="{855462F1-1963-4E6B-BEBF-01F613FAFF5D}" srcOrd="0" destOrd="0" presId="urn:microsoft.com/office/officeart/2005/8/layout/vList2"/>
    <dgm:cxn modelId="{E070CEC5-F086-4A0D-BF84-3DE18F49F2F7}" srcId="{C702A44A-FDEF-45AE-8B11-540650726185}" destId="{8DAFA618-BF91-49D2-9B1C-B9F3A3B1F6CC}" srcOrd="4" destOrd="0" parTransId="{8AD9B7E7-7FCB-477B-B3B0-5C741D3AB4F4}" sibTransId="{DC8B0514-7B3E-4B35-80AB-526D79246AE0}"/>
    <dgm:cxn modelId="{8A62A7E9-17B0-4A4D-B3D3-31A0EC07DA24}" type="presOf" srcId="{791A54DD-3537-40EF-BB8A-52C75553CBC9}" destId="{12FD2912-6F00-4125-A6D5-96F9A709E325}" srcOrd="0" destOrd="0" presId="urn:microsoft.com/office/officeart/2005/8/layout/vList2"/>
    <dgm:cxn modelId="{A7D8D8EE-66F4-490D-9519-FBC094C49518}" srcId="{C702A44A-FDEF-45AE-8B11-540650726185}" destId="{376ED1F0-AD3F-472E-BF92-2532812D86D5}" srcOrd="5" destOrd="0" parTransId="{1E86C7D8-3100-4C48-ACCD-36CD5D79B5F4}" sibTransId="{CBF70396-EE3D-468B-89DA-B5161367E65B}"/>
    <dgm:cxn modelId="{C8880BEF-9130-408C-B8D5-FB3A0F57A612}" type="presOf" srcId="{D472929B-2792-4F04-B59C-CE16D1E27C5C}" destId="{8401C017-65CC-4C61-AFFB-EA1F7FB1F1FE}" srcOrd="0" destOrd="0" presId="urn:microsoft.com/office/officeart/2005/8/layout/vList2"/>
    <dgm:cxn modelId="{247C08F8-9164-4F24-A1C6-D3CD25201563}" srcId="{C702A44A-FDEF-45AE-8B11-540650726185}" destId="{9EC618DA-FCC9-4A70-9DB7-C9BB679B5B16}" srcOrd="0" destOrd="0" parTransId="{CBBB5C12-1099-409E-A069-628D9C7F949F}" sibTransId="{FA6C8E79-F6AC-464E-84A5-620BD3C930E3}"/>
    <dgm:cxn modelId="{0B784C51-CD13-48C2-9348-B783A2BFBEBA}" type="presParOf" srcId="{7458F97A-EAFF-4F44-B30C-026408E9F265}" destId="{FBB95C7B-DD9E-49CF-84D5-E1467657F07E}" srcOrd="0" destOrd="0" presId="urn:microsoft.com/office/officeart/2005/8/layout/vList2"/>
    <dgm:cxn modelId="{F1364D06-31CB-4D05-A808-AB1C9C56DA5D}" type="presParOf" srcId="{7458F97A-EAFF-4F44-B30C-026408E9F265}" destId="{4D07474A-58B6-4573-A6AF-ACD80E61CDA2}" srcOrd="1" destOrd="0" presId="urn:microsoft.com/office/officeart/2005/8/layout/vList2"/>
    <dgm:cxn modelId="{E1FCF37A-C504-4537-B3E0-471A1EB19BA2}" type="presParOf" srcId="{7458F97A-EAFF-4F44-B30C-026408E9F265}" destId="{5C6792E6-C687-4973-B87B-193455741A1F}" srcOrd="2" destOrd="0" presId="urn:microsoft.com/office/officeart/2005/8/layout/vList2"/>
    <dgm:cxn modelId="{85AB649B-A336-4154-B6B3-191457118329}" type="presParOf" srcId="{7458F97A-EAFF-4F44-B30C-026408E9F265}" destId="{6E50846D-9714-4BC8-8522-32392751D414}" srcOrd="3" destOrd="0" presId="urn:microsoft.com/office/officeart/2005/8/layout/vList2"/>
    <dgm:cxn modelId="{8860546D-D665-4E6D-A3A8-562E3B5B9288}" type="presParOf" srcId="{7458F97A-EAFF-4F44-B30C-026408E9F265}" destId="{808F1150-5D55-46B8-96FB-866A47A65937}" srcOrd="4" destOrd="0" presId="urn:microsoft.com/office/officeart/2005/8/layout/vList2"/>
    <dgm:cxn modelId="{09C1ED23-165B-4940-86DF-9B667F451D9B}" type="presParOf" srcId="{7458F97A-EAFF-4F44-B30C-026408E9F265}" destId="{E7CFDA1E-A785-44BC-8450-9607863E10CF}" srcOrd="5" destOrd="0" presId="urn:microsoft.com/office/officeart/2005/8/layout/vList2"/>
    <dgm:cxn modelId="{5905ED9D-1138-49B8-8FF0-A1D496337D09}" type="presParOf" srcId="{7458F97A-EAFF-4F44-B30C-026408E9F265}" destId="{B1991A3B-EBCA-417D-900C-83DFD7830D7F}" srcOrd="6" destOrd="0" presId="urn:microsoft.com/office/officeart/2005/8/layout/vList2"/>
    <dgm:cxn modelId="{74FA26CF-4C04-4DC6-A7EF-09CB274B7F46}" type="presParOf" srcId="{7458F97A-EAFF-4F44-B30C-026408E9F265}" destId="{EAD9B52A-287F-4013-84A8-7AAB3C9E516D}" srcOrd="7" destOrd="0" presId="urn:microsoft.com/office/officeart/2005/8/layout/vList2"/>
    <dgm:cxn modelId="{5BF1B645-AE48-40C7-B15D-841A8EDCEAAB}" type="presParOf" srcId="{7458F97A-EAFF-4F44-B30C-026408E9F265}" destId="{3AB23E37-E4D1-4887-8298-8CDC4AB71FE2}" srcOrd="8" destOrd="0" presId="urn:microsoft.com/office/officeart/2005/8/layout/vList2"/>
    <dgm:cxn modelId="{9286497E-D8B2-48E3-9FE8-478AE37206D9}" type="presParOf" srcId="{7458F97A-EAFF-4F44-B30C-026408E9F265}" destId="{642F4ADF-EA64-48BF-A123-6F81A31A199F}" srcOrd="9" destOrd="0" presId="urn:microsoft.com/office/officeart/2005/8/layout/vList2"/>
    <dgm:cxn modelId="{FDDB77A2-4CBD-4C6C-852C-1A73B32975DD}" type="presParOf" srcId="{7458F97A-EAFF-4F44-B30C-026408E9F265}" destId="{855462F1-1963-4E6B-BEBF-01F613FAFF5D}" srcOrd="10" destOrd="0" presId="urn:microsoft.com/office/officeart/2005/8/layout/vList2"/>
    <dgm:cxn modelId="{A247AC19-FDE3-4E00-B4B7-CF10186F509B}" type="presParOf" srcId="{7458F97A-EAFF-4F44-B30C-026408E9F265}" destId="{D2A798B5-9676-4D6D-B1D0-A3B241D67357}" srcOrd="11" destOrd="0" presId="urn:microsoft.com/office/officeart/2005/8/layout/vList2"/>
    <dgm:cxn modelId="{6A00C565-F598-45CC-8BBD-71FEFCB40A0E}" type="presParOf" srcId="{7458F97A-EAFF-4F44-B30C-026408E9F265}" destId="{8401C017-65CC-4C61-AFFB-EA1F7FB1F1FE}" srcOrd="12" destOrd="0" presId="urn:microsoft.com/office/officeart/2005/8/layout/vList2"/>
    <dgm:cxn modelId="{CC91393D-00FA-4D6E-9984-DFC0A9F10D4B}" type="presParOf" srcId="{7458F97A-EAFF-4F44-B30C-026408E9F265}" destId="{3F03EE17-1A45-4F72-8708-9F3650194218}" srcOrd="13" destOrd="0" presId="urn:microsoft.com/office/officeart/2005/8/layout/vList2"/>
    <dgm:cxn modelId="{B5329FDB-7217-4D03-A78A-27F3203BCB71}" type="presParOf" srcId="{7458F97A-EAFF-4F44-B30C-026408E9F265}" destId="{12FD2912-6F00-4125-A6D5-96F9A709E32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DF758-2175-4657-9EBA-A61D384B6CE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F9BE30-20FA-4C6A-80F2-C906548051AE}">
      <dgm:prSet/>
      <dgm:spPr/>
      <dgm:t>
        <a:bodyPr/>
        <a:lstStyle/>
        <a:p>
          <a:r>
            <a:rPr lang="en-US"/>
            <a:t>Anton H., Rorres, C., 2014,  </a:t>
          </a:r>
          <a:r>
            <a:rPr lang="en-US" i="1"/>
            <a:t>Elementary Linear Algebra </a:t>
          </a:r>
          <a:r>
            <a:rPr lang="en-US"/>
            <a:t>: </a:t>
          </a:r>
          <a:r>
            <a:rPr lang="en-US" i="1"/>
            <a:t>Applications Version</a:t>
          </a:r>
          <a:r>
            <a:rPr lang="en-US"/>
            <a:t>, 11th edition, John Willey and Sons, New York  </a:t>
          </a:r>
        </a:p>
      </dgm:t>
    </dgm:pt>
    <dgm:pt modelId="{67AB89E4-AB12-4E4D-BADB-4C780F2B2694}" type="parTrans" cxnId="{C52B670E-D3EE-40B6-9136-2EAB33924FC8}">
      <dgm:prSet/>
      <dgm:spPr/>
      <dgm:t>
        <a:bodyPr/>
        <a:lstStyle/>
        <a:p>
          <a:endParaRPr lang="en-US"/>
        </a:p>
      </dgm:t>
    </dgm:pt>
    <dgm:pt modelId="{3C7906BB-5AC4-4714-B582-C1F0DE6578B0}" type="sibTrans" cxnId="{C52B670E-D3EE-40B6-9136-2EAB33924FC8}">
      <dgm:prSet/>
      <dgm:spPr/>
      <dgm:t>
        <a:bodyPr/>
        <a:lstStyle/>
        <a:p>
          <a:endParaRPr lang="en-US"/>
        </a:p>
      </dgm:t>
    </dgm:pt>
    <dgm:pt modelId="{A38FC696-E7FC-498D-880E-50CEA84ACE61}">
      <dgm:prSet/>
      <dgm:spPr/>
      <dgm:t>
        <a:bodyPr/>
        <a:lstStyle/>
        <a:p>
          <a:r>
            <a:rPr lang="en-US"/>
            <a:t>Durbin, J. R., 2009, </a:t>
          </a:r>
          <a:r>
            <a:rPr lang="en-US" i="1"/>
            <a:t>Modern Algebra</a:t>
          </a:r>
          <a:r>
            <a:rPr lang="en-US"/>
            <a:t> : </a:t>
          </a:r>
          <a:r>
            <a:rPr lang="en-US" i="1"/>
            <a:t>An Introduction</a:t>
          </a:r>
          <a:r>
            <a:rPr lang="en-US"/>
            <a:t>,  6th edition, John Willey and Sons, United States of America </a:t>
          </a:r>
        </a:p>
      </dgm:t>
    </dgm:pt>
    <dgm:pt modelId="{4EAA9C8F-ACC4-42E3-AABD-2AE64D6C0854}" type="parTrans" cxnId="{A79F4D64-2232-4BA5-AC8A-45E52BFD3578}">
      <dgm:prSet/>
      <dgm:spPr/>
      <dgm:t>
        <a:bodyPr/>
        <a:lstStyle/>
        <a:p>
          <a:endParaRPr lang="en-US"/>
        </a:p>
      </dgm:t>
    </dgm:pt>
    <dgm:pt modelId="{9DCE687E-9D63-4E54-AABB-D363E1155165}" type="sibTrans" cxnId="{A79F4D64-2232-4BA5-AC8A-45E52BFD3578}">
      <dgm:prSet/>
      <dgm:spPr/>
      <dgm:t>
        <a:bodyPr/>
        <a:lstStyle/>
        <a:p>
          <a:endParaRPr lang="en-US"/>
        </a:p>
      </dgm:t>
    </dgm:pt>
    <dgm:pt modelId="{41DC1077-7A34-4425-BFE1-AC2844F830AB}">
      <dgm:prSet/>
      <dgm:spPr/>
      <dgm:t>
        <a:bodyPr/>
        <a:lstStyle/>
        <a:p>
          <a:r>
            <a:rPr lang="en-US"/>
            <a:t>Kreyszig E.,2011, </a:t>
          </a:r>
          <a:r>
            <a:rPr lang="en-US" i="1"/>
            <a:t>Advanced Enginereeng Mathematics</a:t>
          </a:r>
          <a:r>
            <a:rPr lang="en-US"/>
            <a:t>, 10th  edition, John Willey &amp; Sons, United States of America </a:t>
          </a:r>
        </a:p>
      </dgm:t>
    </dgm:pt>
    <dgm:pt modelId="{50B6E545-AC58-4266-B06A-9051D14A44E8}" type="parTrans" cxnId="{E67C3119-BC1A-4C20-843D-F86803F96929}">
      <dgm:prSet/>
      <dgm:spPr/>
      <dgm:t>
        <a:bodyPr/>
        <a:lstStyle/>
        <a:p>
          <a:endParaRPr lang="en-US"/>
        </a:p>
      </dgm:t>
    </dgm:pt>
    <dgm:pt modelId="{757147F4-4D16-465D-A673-24EA3FC01A32}" type="sibTrans" cxnId="{E67C3119-BC1A-4C20-843D-F86803F96929}">
      <dgm:prSet/>
      <dgm:spPr/>
      <dgm:t>
        <a:bodyPr/>
        <a:lstStyle/>
        <a:p>
          <a:endParaRPr lang="en-US"/>
        </a:p>
      </dgm:t>
    </dgm:pt>
    <dgm:pt modelId="{3E311695-FC59-4F16-B289-CF061851B4AD}">
      <dgm:prSet/>
      <dgm:spPr/>
      <dgm:t>
        <a:bodyPr/>
        <a:lstStyle/>
        <a:p>
          <a:r>
            <a:rPr lang="en-US"/>
            <a:t>Adiwijaya, 2014, </a:t>
          </a:r>
          <a:r>
            <a:rPr lang="en-US" i="1"/>
            <a:t>Aplikasi Matriks dan Ruang Vektor</a:t>
          </a:r>
          <a:r>
            <a:rPr lang="en-US"/>
            <a:t>, Graha Ilmu, Indonesia</a:t>
          </a:r>
        </a:p>
      </dgm:t>
    </dgm:pt>
    <dgm:pt modelId="{7AD8795C-9104-4362-AC86-2D6C9DA48FA5}" type="parTrans" cxnId="{D5E38A43-AA5E-4E15-B3DC-DB160F9C9958}">
      <dgm:prSet/>
      <dgm:spPr/>
      <dgm:t>
        <a:bodyPr/>
        <a:lstStyle/>
        <a:p>
          <a:endParaRPr lang="en-US"/>
        </a:p>
      </dgm:t>
    </dgm:pt>
    <dgm:pt modelId="{C93E5609-CE57-4A58-80EE-DD976147B1AB}" type="sibTrans" cxnId="{D5E38A43-AA5E-4E15-B3DC-DB160F9C9958}">
      <dgm:prSet/>
      <dgm:spPr/>
      <dgm:t>
        <a:bodyPr/>
        <a:lstStyle/>
        <a:p>
          <a:endParaRPr lang="en-US"/>
        </a:p>
      </dgm:t>
    </dgm:pt>
    <dgm:pt modelId="{DB44FE62-C03D-4923-8F3F-E80B05009D9B}" type="pres">
      <dgm:prSet presAssocID="{F28DF758-2175-4657-9EBA-A61D384B6CEC}" presName="vert0" presStyleCnt="0">
        <dgm:presLayoutVars>
          <dgm:dir/>
          <dgm:animOne val="branch"/>
          <dgm:animLvl val="lvl"/>
        </dgm:presLayoutVars>
      </dgm:prSet>
      <dgm:spPr/>
    </dgm:pt>
    <dgm:pt modelId="{65048892-39FE-4F64-88FC-71F06C409A92}" type="pres">
      <dgm:prSet presAssocID="{13F9BE30-20FA-4C6A-80F2-C906548051AE}" presName="thickLine" presStyleLbl="alignNode1" presStyleIdx="0" presStyleCnt="4"/>
      <dgm:spPr/>
    </dgm:pt>
    <dgm:pt modelId="{B8863CBE-001C-48CF-B15A-E9EDC6FB4965}" type="pres">
      <dgm:prSet presAssocID="{13F9BE30-20FA-4C6A-80F2-C906548051AE}" presName="horz1" presStyleCnt="0"/>
      <dgm:spPr/>
    </dgm:pt>
    <dgm:pt modelId="{3C748B64-EE88-4134-A7FF-1AFD744D71AF}" type="pres">
      <dgm:prSet presAssocID="{13F9BE30-20FA-4C6A-80F2-C906548051AE}" presName="tx1" presStyleLbl="revTx" presStyleIdx="0" presStyleCnt="4"/>
      <dgm:spPr/>
    </dgm:pt>
    <dgm:pt modelId="{FC16B01E-AD9F-4178-A8D5-1295ED1AB6DB}" type="pres">
      <dgm:prSet presAssocID="{13F9BE30-20FA-4C6A-80F2-C906548051AE}" presName="vert1" presStyleCnt="0"/>
      <dgm:spPr/>
    </dgm:pt>
    <dgm:pt modelId="{EC49F0D6-4084-4D3C-933B-47BE861B03FF}" type="pres">
      <dgm:prSet presAssocID="{A38FC696-E7FC-498D-880E-50CEA84ACE61}" presName="thickLine" presStyleLbl="alignNode1" presStyleIdx="1" presStyleCnt="4"/>
      <dgm:spPr/>
    </dgm:pt>
    <dgm:pt modelId="{3CC3C046-41EF-45EB-B81B-6FC489AC97A1}" type="pres">
      <dgm:prSet presAssocID="{A38FC696-E7FC-498D-880E-50CEA84ACE61}" presName="horz1" presStyleCnt="0"/>
      <dgm:spPr/>
    </dgm:pt>
    <dgm:pt modelId="{D309AEB2-1A36-4309-9C83-80478C1ABA9A}" type="pres">
      <dgm:prSet presAssocID="{A38FC696-E7FC-498D-880E-50CEA84ACE61}" presName="tx1" presStyleLbl="revTx" presStyleIdx="1" presStyleCnt="4"/>
      <dgm:spPr/>
    </dgm:pt>
    <dgm:pt modelId="{D8218942-3A8C-4868-AD26-9AB5FFB674C5}" type="pres">
      <dgm:prSet presAssocID="{A38FC696-E7FC-498D-880E-50CEA84ACE61}" presName="vert1" presStyleCnt="0"/>
      <dgm:spPr/>
    </dgm:pt>
    <dgm:pt modelId="{A235FF46-0531-4418-9E33-1A56B9E92681}" type="pres">
      <dgm:prSet presAssocID="{41DC1077-7A34-4425-BFE1-AC2844F830AB}" presName="thickLine" presStyleLbl="alignNode1" presStyleIdx="2" presStyleCnt="4"/>
      <dgm:spPr/>
    </dgm:pt>
    <dgm:pt modelId="{7E51DC9D-63D7-4452-980C-B499B9E9DBA2}" type="pres">
      <dgm:prSet presAssocID="{41DC1077-7A34-4425-BFE1-AC2844F830AB}" presName="horz1" presStyleCnt="0"/>
      <dgm:spPr/>
    </dgm:pt>
    <dgm:pt modelId="{88B6003D-2A80-48A4-9BA5-F4A501C6F827}" type="pres">
      <dgm:prSet presAssocID="{41DC1077-7A34-4425-BFE1-AC2844F830AB}" presName="tx1" presStyleLbl="revTx" presStyleIdx="2" presStyleCnt="4"/>
      <dgm:spPr/>
    </dgm:pt>
    <dgm:pt modelId="{B4025DB1-A709-4CAB-B398-F6E7BB152ADB}" type="pres">
      <dgm:prSet presAssocID="{41DC1077-7A34-4425-BFE1-AC2844F830AB}" presName="vert1" presStyleCnt="0"/>
      <dgm:spPr/>
    </dgm:pt>
    <dgm:pt modelId="{29C801BE-2E2C-43C2-A5ED-99C4B9B558C3}" type="pres">
      <dgm:prSet presAssocID="{3E311695-FC59-4F16-B289-CF061851B4AD}" presName="thickLine" presStyleLbl="alignNode1" presStyleIdx="3" presStyleCnt="4"/>
      <dgm:spPr/>
    </dgm:pt>
    <dgm:pt modelId="{6F67BF48-BE8E-495C-BC22-164395A47CDB}" type="pres">
      <dgm:prSet presAssocID="{3E311695-FC59-4F16-B289-CF061851B4AD}" presName="horz1" presStyleCnt="0"/>
      <dgm:spPr/>
    </dgm:pt>
    <dgm:pt modelId="{0F146EB2-DE4B-4421-ACDA-6B0AEEA16E6A}" type="pres">
      <dgm:prSet presAssocID="{3E311695-FC59-4F16-B289-CF061851B4AD}" presName="tx1" presStyleLbl="revTx" presStyleIdx="3" presStyleCnt="4"/>
      <dgm:spPr/>
    </dgm:pt>
    <dgm:pt modelId="{003070A5-45F8-47F9-9F91-66E7BD43D8EC}" type="pres">
      <dgm:prSet presAssocID="{3E311695-FC59-4F16-B289-CF061851B4AD}" presName="vert1" presStyleCnt="0"/>
      <dgm:spPr/>
    </dgm:pt>
  </dgm:ptLst>
  <dgm:cxnLst>
    <dgm:cxn modelId="{C52B670E-D3EE-40B6-9136-2EAB33924FC8}" srcId="{F28DF758-2175-4657-9EBA-A61D384B6CEC}" destId="{13F9BE30-20FA-4C6A-80F2-C906548051AE}" srcOrd="0" destOrd="0" parTransId="{67AB89E4-AB12-4E4D-BADB-4C780F2B2694}" sibTransId="{3C7906BB-5AC4-4714-B582-C1F0DE6578B0}"/>
    <dgm:cxn modelId="{7E14FD10-42D6-4803-840D-41FEF61AAD68}" type="presOf" srcId="{A38FC696-E7FC-498D-880E-50CEA84ACE61}" destId="{D309AEB2-1A36-4309-9C83-80478C1ABA9A}" srcOrd="0" destOrd="0" presId="urn:microsoft.com/office/officeart/2008/layout/LinedList"/>
    <dgm:cxn modelId="{E67C3119-BC1A-4C20-843D-F86803F96929}" srcId="{F28DF758-2175-4657-9EBA-A61D384B6CEC}" destId="{41DC1077-7A34-4425-BFE1-AC2844F830AB}" srcOrd="2" destOrd="0" parTransId="{50B6E545-AC58-4266-B06A-9051D14A44E8}" sibTransId="{757147F4-4D16-465D-A673-24EA3FC01A32}"/>
    <dgm:cxn modelId="{D5E38A43-AA5E-4E15-B3DC-DB160F9C9958}" srcId="{F28DF758-2175-4657-9EBA-A61D384B6CEC}" destId="{3E311695-FC59-4F16-B289-CF061851B4AD}" srcOrd="3" destOrd="0" parTransId="{7AD8795C-9104-4362-AC86-2D6C9DA48FA5}" sibTransId="{C93E5609-CE57-4A58-80EE-DD976147B1AB}"/>
    <dgm:cxn modelId="{A79F4D64-2232-4BA5-AC8A-45E52BFD3578}" srcId="{F28DF758-2175-4657-9EBA-A61D384B6CEC}" destId="{A38FC696-E7FC-498D-880E-50CEA84ACE61}" srcOrd="1" destOrd="0" parTransId="{4EAA9C8F-ACC4-42E3-AABD-2AE64D6C0854}" sibTransId="{9DCE687E-9D63-4E54-AABB-D363E1155165}"/>
    <dgm:cxn modelId="{02F54353-3F46-46C5-A75D-ECA3B6C9C367}" type="presOf" srcId="{41DC1077-7A34-4425-BFE1-AC2844F830AB}" destId="{88B6003D-2A80-48A4-9BA5-F4A501C6F827}" srcOrd="0" destOrd="0" presId="urn:microsoft.com/office/officeart/2008/layout/LinedList"/>
    <dgm:cxn modelId="{5A62B153-5CAD-47C1-9C92-E2C0306D8B57}" type="presOf" srcId="{13F9BE30-20FA-4C6A-80F2-C906548051AE}" destId="{3C748B64-EE88-4134-A7FF-1AFD744D71AF}" srcOrd="0" destOrd="0" presId="urn:microsoft.com/office/officeart/2008/layout/LinedList"/>
    <dgm:cxn modelId="{4B951478-6D93-4312-89C5-5C8FF4BA23DF}" type="presOf" srcId="{3E311695-FC59-4F16-B289-CF061851B4AD}" destId="{0F146EB2-DE4B-4421-ACDA-6B0AEEA16E6A}" srcOrd="0" destOrd="0" presId="urn:microsoft.com/office/officeart/2008/layout/LinedList"/>
    <dgm:cxn modelId="{C1C943F7-5B0A-4967-A66D-B417C21CDFF6}" type="presOf" srcId="{F28DF758-2175-4657-9EBA-A61D384B6CEC}" destId="{DB44FE62-C03D-4923-8F3F-E80B05009D9B}" srcOrd="0" destOrd="0" presId="urn:microsoft.com/office/officeart/2008/layout/LinedList"/>
    <dgm:cxn modelId="{0745982A-5A3B-4F46-BDCF-120D8FF52AF3}" type="presParOf" srcId="{DB44FE62-C03D-4923-8F3F-E80B05009D9B}" destId="{65048892-39FE-4F64-88FC-71F06C409A92}" srcOrd="0" destOrd="0" presId="urn:microsoft.com/office/officeart/2008/layout/LinedList"/>
    <dgm:cxn modelId="{22F1D54A-80B1-4630-8E0C-E3BE7F502EDD}" type="presParOf" srcId="{DB44FE62-C03D-4923-8F3F-E80B05009D9B}" destId="{B8863CBE-001C-48CF-B15A-E9EDC6FB4965}" srcOrd="1" destOrd="0" presId="urn:microsoft.com/office/officeart/2008/layout/LinedList"/>
    <dgm:cxn modelId="{9AF7A453-952A-4BC7-AEEE-5520280C1702}" type="presParOf" srcId="{B8863CBE-001C-48CF-B15A-E9EDC6FB4965}" destId="{3C748B64-EE88-4134-A7FF-1AFD744D71AF}" srcOrd="0" destOrd="0" presId="urn:microsoft.com/office/officeart/2008/layout/LinedList"/>
    <dgm:cxn modelId="{C871819C-299F-4A59-87CD-531B5CF5CA8E}" type="presParOf" srcId="{B8863CBE-001C-48CF-B15A-E9EDC6FB4965}" destId="{FC16B01E-AD9F-4178-A8D5-1295ED1AB6DB}" srcOrd="1" destOrd="0" presId="urn:microsoft.com/office/officeart/2008/layout/LinedList"/>
    <dgm:cxn modelId="{2D2F55A3-EC2A-4564-B617-BF9A1228A64B}" type="presParOf" srcId="{DB44FE62-C03D-4923-8F3F-E80B05009D9B}" destId="{EC49F0D6-4084-4D3C-933B-47BE861B03FF}" srcOrd="2" destOrd="0" presId="urn:microsoft.com/office/officeart/2008/layout/LinedList"/>
    <dgm:cxn modelId="{7A028078-F8B6-4949-8564-068E272F116B}" type="presParOf" srcId="{DB44FE62-C03D-4923-8F3F-E80B05009D9B}" destId="{3CC3C046-41EF-45EB-B81B-6FC489AC97A1}" srcOrd="3" destOrd="0" presId="urn:microsoft.com/office/officeart/2008/layout/LinedList"/>
    <dgm:cxn modelId="{0FF709D4-CB59-4DD6-936F-DC66A7B655E1}" type="presParOf" srcId="{3CC3C046-41EF-45EB-B81B-6FC489AC97A1}" destId="{D309AEB2-1A36-4309-9C83-80478C1ABA9A}" srcOrd="0" destOrd="0" presId="urn:microsoft.com/office/officeart/2008/layout/LinedList"/>
    <dgm:cxn modelId="{3FE3B2F3-1452-4982-A3AA-D6751C6021FA}" type="presParOf" srcId="{3CC3C046-41EF-45EB-B81B-6FC489AC97A1}" destId="{D8218942-3A8C-4868-AD26-9AB5FFB674C5}" srcOrd="1" destOrd="0" presId="urn:microsoft.com/office/officeart/2008/layout/LinedList"/>
    <dgm:cxn modelId="{7B060F0B-7DC4-4DFE-BA89-8E1AA9DB5F09}" type="presParOf" srcId="{DB44FE62-C03D-4923-8F3F-E80B05009D9B}" destId="{A235FF46-0531-4418-9E33-1A56B9E92681}" srcOrd="4" destOrd="0" presId="urn:microsoft.com/office/officeart/2008/layout/LinedList"/>
    <dgm:cxn modelId="{897DBF15-9D41-4839-8D45-CE51D77FE6EF}" type="presParOf" srcId="{DB44FE62-C03D-4923-8F3F-E80B05009D9B}" destId="{7E51DC9D-63D7-4452-980C-B499B9E9DBA2}" srcOrd="5" destOrd="0" presId="urn:microsoft.com/office/officeart/2008/layout/LinedList"/>
    <dgm:cxn modelId="{675275FB-17C5-4C49-8A20-4CEFA28178D7}" type="presParOf" srcId="{7E51DC9D-63D7-4452-980C-B499B9E9DBA2}" destId="{88B6003D-2A80-48A4-9BA5-F4A501C6F827}" srcOrd="0" destOrd="0" presId="urn:microsoft.com/office/officeart/2008/layout/LinedList"/>
    <dgm:cxn modelId="{32A796CC-61F2-4171-994F-B087AA5EFFE1}" type="presParOf" srcId="{7E51DC9D-63D7-4452-980C-B499B9E9DBA2}" destId="{B4025DB1-A709-4CAB-B398-F6E7BB152ADB}" srcOrd="1" destOrd="0" presId="urn:microsoft.com/office/officeart/2008/layout/LinedList"/>
    <dgm:cxn modelId="{BA88BB1A-4B9C-4B9D-82DE-17A1EA4F070F}" type="presParOf" srcId="{DB44FE62-C03D-4923-8F3F-E80B05009D9B}" destId="{29C801BE-2E2C-43C2-A5ED-99C4B9B558C3}" srcOrd="6" destOrd="0" presId="urn:microsoft.com/office/officeart/2008/layout/LinedList"/>
    <dgm:cxn modelId="{2C25063B-1F1A-496A-BA3D-53B4E7CA3DFD}" type="presParOf" srcId="{DB44FE62-C03D-4923-8F3F-E80B05009D9B}" destId="{6F67BF48-BE8E-495C-BC22-164395A47CDB}" srcOrd="7" destOrd="0" presId="urn:microsoft.com/office/officeart/2008/layout/LinedList"/>
    <dgm:cxn modelId="{B8A84672-793C-4924-8706-384582A61147}" type="presParOf" srcId="{6F67BF48-BE8E-495C-BC22-164395A47CDB}" destId="{0F146EB2-DE4B-4421-ACDA-6B0AEEA16E6A}" srcOrd="0" destOrd="0" presId="urn:microsoft.com/office/officeart/2008/layout/LinedList"/>
    <dgm:cxn modelId="{149CC4F5-26F3-4BEE-A6DE-FC80411CA421}" type="presParOf" srcId="{6F67BF48-BE8E-495C-BC22-164395A47CDB}" destId="{003070A5-45F8-47F9-9F91-66E7BD43D8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5C7B-DD9E-49CF-84D5-E1467657F07E}">
      <dsp:nvSpPr>
        <dsp:cNvPr id="0" name=""/>
        <dsp:cNvSpPr/>
      </dsp:nvSpPr>
      <dsp:spPr>
        <a:xfrm>
          <a:off x="0" y="57995"/>
          <a:ext cx="6797675" cy="6388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I     Matriks dan Operasinya</a:t>
          </a:r>
        </a:p>
      </dsp:txBody>
      <dsp:txXfrm>
        <a:off x="31185" y="89180"/>
        <a:ext cx="6735305" cy="576450"/>
      </dsp:txXfrm>
    </dsp:sp>
    <dsp:sp modelId="{5C6792E6-C687-4973-B87B-193455741A1F}">
      <dsp:nvSpPr>
        <dsp:cNvPr id="0" name=""/>
        <dsp:cNvSpPr/>
      </dsp:nvSpPr>
      <dsp:spPr>
        <a:xfrm>
          <a:off x="0" y="757295"/>
          <a:ext cx="6797675" cy="638820"/>
        </a:xfrm>
        <a:prstGeom prst="roundRect">
          <a:avLst/>
        </a:prstGeom>
        <a:gradFill rotWithShape="0">
          <a:gsLst>
            <a:gs pos="0">
              <a:schemeClr val="accent5">
                <a:hueOff val="-3046160"/>
                <a:satOff val="1731"/>
                <a:lumOff val="-1429"/>
                <a:alphaOff val="0"/>
                <a:shade val="85000"/>
                <a:satMod val="130000"/>
              </a:schemeClr>
            </a:gs>
            <a:gs pos="34000">
              <a:schemeClr val="accent5">
                <a:hueOff val="-3046160"/>
                <a:satOff val="1731"/>
                <a:lumOff val="-1429"/>
                <a:alphaOff val="0"/>
                <a:shade val="87000"/>
                <a:satMod val="125000"/>
              </a:schemeClr>
            </a:gs>
            <a:gs pos="70000">
              <a:schemeClr val="accent5">
                <a:hueOff val="-3046160"/>
                <a:satOff val="1731"/>
                <a:lumOff val="-14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3046160"/>
                <a:satOff val="1731"/>
                <a:lumOff val="-14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II    Determinan Matriks</a:t>
          </a:r>
        </a:p>
      </dsp:txBody>
      <dsp:txXfrm>
        <a:off x="31185" y="788480"/>
        <a:ext cx="6735305" cy="576450"/>
      </dsp:txXfrm>
    </dsp:sp>
    <dsp:sp modelId="{808F1150-5D55-46B8-96FB-866A47A65937}">
      <dsp:nvSpPr>
        <dsp:cNvPr id="0" name=""/>
        <dsp:cNvSpPr/>
      </dsp:nvSpPr>
      <dsp:spPr>
        <a:xfrm>
          <a:off x="0" y="1456595"/>
          <a:ext cx="6797675" cy="638820"/>
        </a:xfrm>
        <a:prstGeom prst="roundRect">
          <a:avLst/>
        </a:prstGeom>
        <a:gradFill rotWithShape="0">
          <a:gsLst>
            <a:gs pos="0">
              <a:schemeClr val="accent5">
                <a:hueOff val="-6092320"/>
                <a:satOff val="3463"/>
                <a:lumOff val="-2857"/>
                <a:alphaOff val="0"/>
                <a:shade val="85000"/>
                <a:satMod val="130000"/>
              </a:schemeClr>
            </a:gs>
            <a:gs pos="34000">
              <a:schemeClr val="accent5">
                <a:hueOff val="-6092320"/>
                <a:satOff val="3463"/>
                <a:lumOff val="-2857"/>
                <a:alphaOff val="0"/>
                <a:shade val="87000"/>
                <a:satMod val="125000"/>
              </a:schemeClr>
            </a:gs>
            <a:gs pos="70000">
              <a:schemeClr val="accent5">
                <a:hueOff val="-6092320"/>
                <a:satOff val="3463"/>
                <a:lumOff val="-285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6092320"/>
                <a:satOff val="3463"/>
                <a:lumOff val="-285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III   Sistem Persamaan Linear</a:t>
          </a:r>
        </a:p>
      </dsp:txBody>
      <dsp:txXfrm>
        <a:off x="31185" y="1487780"/>
        <a:ext cx="6735305" cy="576450"/>
      </dsp:txXfrm>
    </dsp:sp>
    <dsp:sp modelId="{B1991A3B-EBCA-417D-900C-83DFD7830D7F}">
      <dsp:nvSpPr>
        <dsp:cNvPr id="0" name=""/>
        <dsp:cNvSpPr/>
      </dsp:nvSpPr>
      <dsp:spPr>
        <a:xfrm>
          <a:off x="0" y="2155895"/>
          <a:ext cx="6797675" cy="638820"/>
        </a:xfrm>
        <a:prstGeom prst="roundRect">
          <a:avLst/>
        </a:prstGeom>
        <a:gradFill rotWithShape="0">
          <a:gsLst>
            <a:gs pos="0">
              <a:schemeClr val="accent5">
                <a:hueOff val="-9138481"/>
                <a:satOff val="5194"/>
                <a:lumOff val="-4286"/>
                <a:alphaOff val="0"/>
                <a:shade val="85000"/>
                <a:satMod val="130000"/>
              </a:schemeClr>
            </a:gs>
            <a:gs pos="34000">
              <a:schemeClr val="accent5">
                <a:hueOff val="-9138481"/>
                <a:satOff val="5194"/>
                <a:lumOff val="-4286"/>
                <a:alphaOff val="0"/>
                <a:shade val="87000"/>
                <a:satMod val="125000"/>
              </a:schemeClr>
            </a:gs>
            <a:gs pos="70000">
              <a:schemeClr val="accent5">
                <a:hueOff val="-9138481"/>
                <a:satOff val="5194"/>
                <a:lumOff val="-428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9138481"/>
                <a:satOff val="5194"/>
                <a:lumOff val="-428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IV   Vektor di Bidang dan di Ruang</a:t>
          </a:r>
        </a:p>
      </dsp:txBody>
      <dsp:txXfrm>
        <a:off x="31185" y="2187080"/>
        <a:ext cx="6735305" cy="576450"/>
      </dsp:txXfrm>
    </dsp:sp>
    <dsp:sp modelId="{3AB23E37-E4D1-4887-8298-8CDC4AB71FE2}">
      <dsp:nvSpPr>
        <dsp:cNvPr id="0" name=""/>
        <dsp:cNvSpPr/>
      </dsp:nvSpPr>
      <dsp:spPr>
        <a:xfrm>
          <a:off x="0" y="2855195"/>
          <a:ext cx="6797675" cy="638820"/>
        </a:xfrm>
        <a:prstGeom prst="roundRect">
          <a:avLst/>
        </a:prstGeom>
        <a:gradFill rotWithShape="0">
          <a:gsLst>
            <a:gs pos="0">
              <a:schemeClr val="accent5">
                <a:hueOff val="-12184641"/>
                <a:satOff val="6925"/>
                <a:lumOff val="-5714"/>
                <a:alphaOff val="0"/>
                <a:shade val="85000"/>
                <a:satMod val="130000"/>
              </a:schemeClr>
            </a:gs>
            <a:gs pos="34000">
              <a:schemeClr val="accent5">
                <a:hueOff val="-12184641"/>
                <a:satOff val="6925"/>
                <a:lumOff val="-5714"/>
                <a:alphaOff val="0"/>
                <a:shade val="87000"/>
                <a:satMod val="125000"/>
              </a:schemeClr>
            </a:gs>
            <a:gs pos="70000">
              <a:schemeClr val="accent5">
                <a:hueOff val="-12184641"/>
                <a:satOff val="6925"/>
                <a:lumOff val="-571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12184641"/>
                <a:satOff val="6925"/>
                <a:lumOff val="-571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V    Ruang Vektor</a:t>
          </a:r>
        </a:p>
      </dsp:txBody>
      <dsp:txXfrm>
        <a:off x="31185" y="2886380"/>
        <a:ext cx="6735305" cy="576450"/>
      </dsp:txXfrm>
    </dsp:sp>
    <dsp:sp modelId="{855462F1-1963-4E6B-BEBF-01F613FAFF5D}">
      <dsp:nvSpPr>
        <dsp:cNvPr id="0" name=""/>
        <dsp:cNvSpPr/>
      </dsp:nvSpPr>
      <dsp:spPr>
        <a:xfrm>
          <a:off x="0" y="3554496"/>
          <a:ext cx="6797675" cy="638820"/>
        </a:xfrm>
        <a:prstGeom prst="roundRect">
          <a:avLst/>
        </a:prstGeom>
        <a:gradFill rotWithShape="0">
          <a:gsLst>
            <a:gs pos="0">
              <a:schemeClr val="accent5">
                <a:hueOff val="-15230801"/>
                <a:satOff val="8656"/>
                <a:lumOff val="-7143"/>
                <a:alphaOff val="0"/>
                <a:shade val="85000"/>
                <a:satMod val="130000"/>
              </a:schemeClr>
            </a:gs>
            <a:gs pos="34000">
              <a:schemeClr val="accent5">
                <a:hueOff val="-15230801"/>
                <a:satOff val="8656"/>
                <a:lumOff val="-7143"/>
                <a:alphaOff val="0"/>
                <a:shade val="87000"/>
                <a:satMod val="125000"/>
              </a:schemeClr>
            </a:gs>
            <a:gs pos="70000">
              <a:schemeClr val="accent5">
                <a:hueOff val="-15230801"/>
                <a:satOff val="8656"/>
                <a:lumOff val="-714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15230801"/>
                <a:satOff val="8656"/>
                <a:lumOff val="-714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VI   Ruang Hasil Kali Dalam</a:t>
          </a:r>
        </a:p>
      </dsp:txBody>
      <dsp:txXfrm>
        <a:off x="31185" y="3585681"/>
        <a:ext cx="6735305" cy="576450"/>
      </dsp:txXfrm>
    </dsp:sp>
    <dsp:sp modelId="{8401C017-65CC-4C61-AFFB-EA1F7FB1F1FE}">
      <dsp:nvSpPr>
        <dsp:cNvPr id="0" name=""/>
        <dsp:cNvSpPr/>
      </dsp:nvSpPr>
      <dsp:spPr>
        <a:xfrm>
          <a:off x="0" y="4253796"/>
          <a:ext cx="6797675" cy="638820"/>
        </a:xfrm>
        <a:prstGeom prst="roundRect">
          <a:avLst/>
        </a:prstGeom>
        <a:gradFill rotWithShape="0">
          <a:gsLst>
            <a:gs pos="0">
              <a:schemeClr val="accent5">
                <a:hueOff val="-18276962"/>
                <a:satOff val="10388"/>
                <a:lumOff val="-8571"/>
                <a:alphaOff val="0"/>
                <a:shade val="85000"/>
                <a:satMod val="130000"/>
              </a:schemeClr>
            </a:gs>
            <a:gs pos="34000">
              <a:schemeClr val="accent5">
                <a:hueOff val="-18276962"/>
                <a:satOff val="10388"/>
                <a:lumOff val="-8571"/>
                <a:alphaOff val="0"/>
                <a:shade val="87000"/>
                <a:satMod val="125000"/>
              </a:schemeClr>
            </a:gs>
            <a:gs pos="70000">
              <a:schemeClr val="accent5">
                <a:hueOff val="-18276962"/>
                <a:satOff val="10388"/>
                <a:lumOff val="-85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18276962"/>
                <a:satOff val="10388"/>
                <a:lumOff val="-85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VII  Transformasi Linear</a:t>
          </a:r>
        </a:p>
      </dsp:txBody>
      <dsp:txXfrm>
        <a:off x="31185" y="4284981"/>
        <a:ext cx="6735305" cy="576450"/>
      </dsp:txXfrm>
    </dsp:sp>
    <dsp:sp modelId="{12FD2912-6F00-4125-A6D5-96F9A709E325}">
      <dsp:nvSpPr>
        <dsp:cNvPr id="0" name=""/>
        <dsp:cNvSpPr/>
      </dsp:nvSpPr>
      <dsp:spPr>
        <a:xfrm>
          <a:off x="0" y="4953096"/>
          <a:ext cx="6797675" cy="638820"/>
        </a:xfrm>
        <a:prstGeom prst="roundRect">
          <a:avLst/>
        </a:prstGeom>
        <a:gradFill rotWithShape="0">
          <a:gsLst>
            <a:gs pos="0">
              <a:schemeClr val="accent5">
                <a:hueOff val="-21323121"/>
                <a:satOff val="12119"/>
                <a:lumOff val="-10000"/>
                <a:alphaOff val="0"/>
                <a:shade val="85000"/>
                <a:satMod val="130000"/>
              </a:schemeClr>
            </a:gs>
            <a:gs pos="34000">
              <a:schemeClr val="accent5">
                <a:hueOff val="-21323121"/>
                <a:satOff val="12119"/>
                <a:lumOff val="-10000"/>
                <a:alphaOff val="0"/>
                <a:shade val="87000"/>
                <a:satMod val="125000"/>
              </a:schemeClr>
            </a:gs>
            <a:gs pos="70000">
              <a:schemeClr val="accent5">
                <a:hueOff val="-21323121"/>
                <a:satOff val="12119"/>
                <a:lumOff val="-1000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21323121"/>
                <a:satOff val="12119"/>
                <a:lumOff val="-1000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VIII Ruang Eigen</a:t>
          </a:r>
        </a:p>
      </dsp:txBody>
      <dsp:txXfrm>
        <a:off x="31185" y="4984281"/>
        <a:ext cx="6735305" cy="576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48892-39FE-4F64-88FC-71F06C409A92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48B64-EE88-4134-A7FF-1AFD744D71AF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Anton H., Rorres, C., 2014,  </a:t>
          </a:r>
          <a:r>
            <a:rPr lang="en-US" sz="2100" i="1" kern="1200"/>
            <a:t>Elementary Linear Algebra </a:t>
          </a:r>
          <a:r>
            <a:rPr lang="en-US" sz="2100" kern="1200"/>
            <a:t>: </a:t>
          </a:r>
          <a:r>
            <a:rPr lang="en-US" sz="2100" i="1" kern="1200"/>
            <a:t>Applications Version</a:t>
          </a:r>
          <a:r>
            <a:rPr lang="en-US" sz="2100" kern="1200"/>
            <a:t>, 11th edition, John Willey and Sons, New York  </a:t>
          </a:r>
        </a:p>
      </dsp:txBody>
      <dsp:txXfrm>
        <a:off x="0" y="0"/>
        <a:ext cx="6797675" cy="1412477"/>
      </dsp:txXfrm>
    </dsp:sp>
    <dsp:sp modelId="{EC49F0D6-4084-4D3C-933B-47BE861B03FF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635930"/>
                <a:satOff val="-14509"/>
                <a:lumOff val="5360"/>
                <a:alphaOff val="0"/>
                <a:shade val="85000"/>
                <a:satMod val="130000"/>
              </a:schemeClr>
            </a:gs>
            <a:gs pos="34000">
              <a:schemeClr val="accent2">
                <a:hueOff val="635930"/>
                <a:satOff val="-14509"/>
                <a:lumOff val="5360"/>
                <a:alphaOff val="0"/>
                <a:shade val="87000"/>
                <a:satMod val="125000"/>
              </a:schemeClr>
            </a:gs>
            <a:gs pos="70000">
              <a:schemeClr val="accent2">
                <a:hueOff val="635930"/>
                <a:satOff val="-14509"/>
                <a:lumOff val="536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635930"/>
                <a:satOff val="-14509"/>
                <a:lumOff val="536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635930"/>
              <a:satOff val="-14509"/>
              <a:lumOff val="536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9AEB2-1A36-4309-9C83-80478C1ABA9A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Durbin, J. R., 2009, </a:t>
          </a:r>
          <a:r>
            <a:rPr lang="en-US" sz="2100" i="1" kern="1200"/>
            <a:t>Modern Algebra</a:t>
          </a:r>
          <a:r>
            <a:rPr lang="en-US" sz="2100" kern="1200"/>
            <a:t> : </a:t>
          </a:r>
          <a:r>
            <a:rPr lang="en-US" sz="2100" i="1" kern="1200"/>
            <a:t>An Introduction</a:t>
          </a:r>
          <a:r>
            <a:rPr lang="en-US" sz="2100" kern="1200"/>
            <a:t>,  6th edition, John Willey and Sons, United States of America </a:t>
          </a:r>
        </a:p>
      </dsp:txBody>
      <dsp:txXfrm>
        <a:off x="0" y="1412477"/>
        <a:ext cx="6797675" cy="1412477"/>
      </dsp:txXfrm>
    </dsp:sp>
    <dsp:sp modelId="{A235FF46-0531-4418-9E33-1A56B9E92681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271860"/>
                <a:satOff val="-29019"/>
                <a:lumOff val="10719"/>
                <a:alphaOff val="0"/>
                <a:shade val="85000"/>
                <a:satMod val="130000"/>
              </a:schemeClr>
            </a:gs>
            <a:gs pos="34000">
              <a:schemeClr val="accent2">
                <a:hueOff val="1271860"/>
                <a:satOff val="-29019"/>
                <a:lumOff val="10719"/>
                <a:alphaOff val="0"/>
                <a:shade val="87000"/>
                <a:satMod val="125000"/>
              </a:schemeClr>
            </a:gs>
            <a:gs pos="70000">
              <a:schemeClr val="accent2">
                <a:hueOff val="1271860"/>
                <a:satOff val="-29019"/>
                <a:lumOff val="1071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271860"/>
                <a:satOff val="-29019"/>
                <a:lumOff val="1071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271860"/>
              <a:satOff val="-29019"/>
              <a:lumOff val="1071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6003D-2A80-48A4-9BA5-F4A501C6F827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Kreyszig E.,2011, </a:t>
          </a:r>
          <a:r>
            <a:rPr lang="en-US" sz="2100" i="1" kern="1200"/>
            <a:t>Advanced Enginereeng Mathematics</a:t>
          </a:r>
          <a:r>
            <a:rPr lang="en-US" sz="2100" kern="1200"/>
            <a:t>, 10th  edition, John Willey &amp; Sons, United States of America </a:t>
          </a:r>
        </a:p>
      </dsp:txBody>
      <dsp:txXfrm>
        <a:off x="0" y="2824955"/>
        <a:ext cx="6797675" cy="1412477"/>
      </dsp:txXfrm>
    </dsp:sp>
    <dsp:sp modelId="{29C801BE-2E2C-43C2-A5ED-99C4B9B558C3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46EB2-DE4B-4421-ACDA-6B0AEEA16E6A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Adiwijaya, 2014, </a:t>
          </a:r>
          <a:r>
            <a:rPr lang="en-US" sz="2100" i="1" kern="1200"/>
            <a:t>Aplikasi Matriks dan Ruang Vektor</a:t>
          </a:r>
          <a:r>
            <a:rPr lang="en-US" sz="2100" kern="1200"/>
            <a:t>, Graha Ilmu, Indonesia</a:t>
          </a:r>
        </a:p>
      </dsp:txBody>
      <dsp:txXfrm>
        <a:off x="0" y="4237433"/>
        <a:ext cx="6797675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26892-4D6F-41FA-BDA4-50CA58C5FD3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F9697-B6DB-4B77-ADBD-73312669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34316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7281" y="2009550"/>
            <a:ext cx="10058400" cy="402549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36845-6517-4D95-A799-547FE666FB7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7360C5-ACAE-4ECA-9ECA-9C0F33B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118F030-3D73-450F-B631-A6FF6180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D98229-4BFD-458B-AB5E-5FD43A8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3/5/2019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3/5/2019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C9F90-A8D1-4262-90D1-576434D0F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4884859"/>
            <a:ext cx="10058400" cy="82296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PENDAHULUAN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6CFA0-D23D-4400-A7AB-A7F3C9DDF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83" y="5736141"/>
            <a:ext cx="10058400" cy="1155726"/>
          </a:xfrm>
        </p:spPr>
        <p:txBody>
          <a:bodyPr>
            <a:norm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MUH1G3/ </a:t>
            </a:r>
            <a:r>
              <a:rPr lang="en-US" sz="1400" dirty="0" err="1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Matriks</a:t>
            </a:r>
            <a:r>
              <a:rPr lang="en-US" sz="1400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dan </a:t>
            </a:r>
            <a:r>
              <a:rPr lang="en-US" sz="1400" dirty="0" err="1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ruang</a:t>
            </a:r>
            <a:r>
              <a:rPr lang="en-US" sz="1400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vektor</a:t>
            </a:r>
            <a:endParaRPr lang="en-US" sz="1400" dirty="0">
              <a:solidFill>
                <a:srgbClr val="FFFFFF"/>
              </a:solidFill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FAKULTAS INFORMATIKA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Center of learning &amp; open education Telkom university</a:t>
            </a:r>
          </a:p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508FFD-5677-4630-A63F-F54B8878E276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8" name="Picture 7" descr="A view of a city&#10;&#10;Description automatically generated">
              <a:extLst>
                <a:ext uri="{FF2B5EF4-FFF2-40B4-BE49-F238E27FC236}">
                  <a16:creationId xmlns:a16="http://schemas.microsoft.com/office/drawing/2014/main" id="{0593CF81-3B01-44BA-B265-778777533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30" name="Picture 29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6504A48E-8B65-44BC-9942-392CA42A7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409DBB1E-3DB2-4A40-AA99-902D41CA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82" y="821075"/>
            <a:ext cx="2240280" cy="4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8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5C154-3956-400C-B8BC-B2E47FA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SILABUS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80245-8158-4278-AFAA-7662136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370" y="6459785"/>
            <a:ext cx="1735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3/5/2019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BC395-0694-4EA2-9282-87C24F80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MUH1G3/ MATRIKS DAN RUANG VEKTOR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871AEA4-F1FB-C5C1-EB00-E5AC08D7A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2620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79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C7A47-C4BB-436D-B41F-F798BD70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REFERENSI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78E6-34B2-4A54-B32C-85D93C34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370" y="6459785"/>
            <a:ext cx="1735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3B8A-848A-42D9-B2BB-A67DC020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MUH1G3/ MATRIKS DAN RUANG VEKTOR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FAB3E51-9724-EF08-577C-259AC8CDB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963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70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0E9F-209D-4441-9DF0-7BED0761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PENILAIAN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98B6-C43A-411E-84E4-10648D18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DA32-D1D2-4A7A-98BE-85452F21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788329A-BE33-45D6-9B55-8116F4671C87}"/>
              </a:ext>
            </a:extLst>
          </p:cNvPr>
          <p:cNvSpPr txBox="1">
            <a:spLocks/>
          </p:cNvSpPr>
          <p:nvPr/>
        </p:nvSpPr>
        <p:spPr>
          <a:xfrm>
            <a:off x="1280160" y="2085827"/>
            <a:ext cx="4206240" cy="402549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en-US" altLang="en-US" sz="1400" b="1" dirty="0">
                <a:latin typeface="+mj-lt"/>
              </a:rPr>
              <a:t>	</a:t>
            </a:r>
            <a:r>
              <a:rPr lang="en-US" altLang="en-US" sz="1400" dirty="0">
                <a:latin typeface="+mj-lt"/>
              </a:rPr>
              <a:t>Bab I     </a:t>
            </a:r>
            <a:r>
              <a:rPr lang="en-US" altLang="en-US" sz="1400" dirty="0" err="1">
                <a:latin typeface="+mj-lt"/>
              </a:rPr>
              <a:t>Matriks</a:t>
            </a:r>
            <a:r>
              <a:rPr lang="en-US" altLang="en-US" sz="1400" dirty="0">
                <a:latin typeface="+mj-lt"/>
              </a:rPr>
              <a:t> dan </a:t>
            </a:r>
            <a:r>
              <a:rPr lang="en-US" altLang="en-US" sz="1400" dirty="0" err="1">
                <a:latin typeface="+mj-lt"/>
              </a:rPr>
              <a:t>Operasinya</a:t>
            </a:r>
            <a:endParaRPr lang="en-US" altLang="en-US" sz="1400" dirty="0">
              <a:latin typeface="+mj-lt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dirty="0">
                <a:latin typeface="+mj-lt"/>
              </a:rPr>
              <a:t>	Bab II    </a:t>
            </a:r>
            <a:r>
              <a:rPr lang="en-US" altLang="en-US" sz="1400" dirty="0" err="1">
                <a:latin typeface="+mj-lt"/>
              </a:rPr>
              <a:t>Determinan</a:t>
            </a: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</a:rPr>
              <a:t>Matriks</a:t>
            </a:r>
            <a:endParaRPr lang="en-US" altLang="en-US" sz="1400" dirty="0">
              <a:latin typeface="+mj-lt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dirty="0">
                <a:latin typeface="+mj-lt"/>
              </a:rPr>
              <a:t>	Bab III   </a:t>
            </a:r>
            <a:r>
              <a:rPr lang="en-US" altLang="en-US" sz="1400" dirty="0" err="1">
                <a:latin typeface="+mj-lt"/>
              </a:rPr>
              <a:t>Sistem</a:t>
            </a: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</a:rPr>
              <a:t>Persamaan</a:t>
            </a:r>
            <a:r>
              <a:rPr lang="en-US" altLang="en-US" sz="1400" dirty="0">
                <a:latin typeface="+mj-lt"/>
              </a:rPr>
              <a:t> Linear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dirty="0">
                <a:latin typeface="+mj-lt"/>
              </a:rPr>
              <a:t>	Bab IV   </a:t>
            </a:r>
            <a:r>
              <a:rPr lang="en-US" altLang="en-US" sz="1400" dirty="0" err="1">
                <a:latin typeface="+mj-lt"/>
              </a:rPr>
              <a:t>Vektor</a:t>
            </a: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</a:rPr>
              <a:t>diBidang</a:t>
            </a:r>
            <a:r>
              <a:rPr lang="en-US" altLang="en-US" sz="1400" dirty="0">
                <a:latin typeface="+mj-lt"/>
              </a:rPr>
              <a:t> dan </a:t>
            </a:r>
            <a:r>
              <a:rPr lang="en-US" altLang="en-US" sz="1400" dirty="0" err="1">
                <a:latin typeface="+mj-lt"/>
              </a:rPr>
              <a:t>diRuang</a:t>
            </a:r>
            <a:endParaRPr lang="en-US" altLang="en-US" sz="1400" dirty="0">
              <a:latin typeface="+mj-lt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dirty="0">
                <a:latin typeface="+mj-lt"/>
              </a:rPr>
              <a:t>	Bab V    </a:t>
            </a:r>
            <a:r>
              <a:rPr lang="en-US" altLang="en-US" sz="1400" dirty="0" err="1">
                <a:latin typeface="+mj-lt"/>
              </a:rPr>
              <a:t>Ruang</a:t>
            </a: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</a:rPr>
              <a:t>Vektor</a:t>
            </a:r>
            <a:endParaRPr lang="en-US" altLang="en-US" sz="1400" dirty="0">
              <a:latin typeface="+mj-lt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dirty="0">
                <a:latin typeface="+mj-lt"/>
              </a:rPr>
              <a:t>	Bab VI   </a:t>
            </a:r>
            <a:r>
              <a:rPr lang="en-US" altLang="en-US" sz="1400" dirty="0" err="1">
                <a:latin typeface="+mj-lt"/>
              </a:rPr>
              <a:t>Ruang</a:t>
            </a:r>
            <a:r>
              <a:rPr lang="en-US" altLang="en-US" sz="1400" dirty="0">
                <a:latin typeface="+mj-lt"/>
              </a:rPr>
              <a:t> Hasil Kali </a:t>
            </a:r>
            <a:r>
              <a:rPr lang="en-US" altLang="en-US" sz="1400" dirty="0" err="1">
                <a:latin typeface="+mj-lt"/>
              </a:rPr>
              <a:t>Dalam</a:t>
            </a:r>
            <a:endParaRPr lang="en-US" altLang="en-US" sz="1400" dirty="0">
              <a:latin typeface="+mj-lt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dirty="0">
                <a:latin typeface="+mj-lt"/>
              </a:rPr>
              <a:t>	Bab VII  </a:t>
            </a:r>
            <a:r>
              <a:rPr lang="en-US" altLang="en-US" sz="1400" dirty="0" err="1">
                <a:latin typeface="+mj-lt"/>
              </a:rPr>
              <a:t>Transformasi</a:t>
            </a:r>
            <a:r>
              <a:rPr lang="en-US" altLang="en-US" sz="1400" dirty="0">
                <a:latin typeface="+mj-lt"/>
              </a:rPr>
              <a:t> Linear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dirty="0">
                <a:latin typeface="+mj-lt"/>
              </a:rPr>
              <a:t>	Bab VIII </a:t>
            </a:r>
            <a:r>
              <a:rPr lang="en-US" altLang="en-US" sz="1400" dirty="0" err="1">
                <a:latin typeface="+mj-lt"/>
              </a:rPr>
              <a:t>Ruang</a:t>
            </a:r>
            <a:r>
              <a:rPr lang="en-US" altLang="en-US" sz="1400" dirty="0">
                <a:latin typeface="+mj-lt"/>
              </a:rPr>
              <a:t> Eigen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latin typeface="+mj-lt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56DC56E-0273-4D26-B425-F5EDDC6560C1}"/>
              </a:ext>
            </a:extLst>
          </p:cNvPr>
          <p:cNvSpPr/>
          <p:nvPr/>
        </p:nvSpPr>
        <p:spPr>
          <a:xfrm>
            <a:off x="5260121" y="2410100"/>
            <a:ext cx="452557" cy="2712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2674A0-5CFB-40F6-828E-341E1265D845}"/>
              </a:ext>
            </a:extLst>
          </p:cNvPr>
          <p:cNvSpPr/>
          <p:nvPr/>
        </p:nvSpPr>
        <p:spPr>
          <a:xfrm>
            <a:off x="5265075" y="4268770"/>
            <a:ext cx="452557" cy="2712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B67C17-2557-41E0-B871-C3FC5F87FA55}"/>
              </a:ext>
            </a:extLst>
          </p:cNvPr>
          <p:cNvSpPr txBox="1"/>
          <p:nvPr/>
        </p:nvSpPr>
        <p:spPr>
          <a:xfrm>
            <a:off x="5783923" y="2177219"/>
            <a:ext cx="1859805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CLO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20AA93-4906-4146-9101-F0493DC829C1}"/>
              </a:ext>
            </a:extLst>
          </p:cNvPr>
          <p:cNvSpPr txBox="1"/>
          <p:nvPr/>
        </p:nvSpPr>
        <p:spPr>
          <a:xfrm>
            <a:off x="5793832" y="4087935"/>
            <a:ext cx="1859805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CLO 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7B218D-9D69-4790-9E6A-B329572023CA}"/>
              </a:ext>
            </a:extLst>
          </p:cNvPr>
          <p:cNvSpPr/>
          <p:nvPr/>
        </p:nvSpPr>
        <p:spPr>
          <a:xfrm>
            <a:off x="1097280" y="2036981"/>
            <a:ext cx="4091596" cy="1079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AB4977D-C230-4453-9F01-C3B628BD9636}"/>
              </a:ext>
            </a:extLst>
          </p:cNvPr>
          <p:cNvSpPr/>
          <p:nvPr/>
        </p:nvSpPr>
        <p:spPr>
          <a:xfrm>
            <a:off x="5260120" y="3527014"/>
            <a:ext cx="452557" cy="2712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052BE5-AF02-45FE-8BAD-C31BAD9E2FA2}"/>
              </a:ext>
            </a:extLst>
          </p:cNvPr>
          <p:cNvSpPr txBox="1"/>
          <p:nvPr/>
        </p:nvSpPr>
        <p:spPr>
          <a:xfrm>
            <a:off x="5783922" y="3294133"/>
            <a:ext cx="1705916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CLO 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C575D8E-299F-4C97-BE4A-7076AB63CE97}"/>
              </a:ext>
            </a:extLst>
          </p:cNvPr>
          <p:cNvSpPr/>
          <p:nvPr/>
        </p:nvSpPr>
        <p:spPr>
          <a:xfrm>
            <a:off x="1097279" y="3153895"/>
            <a:ext cx="4091596" cy="10454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672F18-82D0-4D6B-885D-20B6BDCABD84}"/>
              </a:ext>
            </a:extLst>
          </p:cNvPr>
          <p:cNvSpPr/>
          <p:nvPr/>
        </p:nvSpPr>
        <p:spPr>
          <a:xfrm>
            <a:off x="1097279" y="4236019"/>
            <a:ext cx="4091596" cy="3651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C05FCA5-442D-4571-A7D9-7950FFE79218}"/>
              </a:ext>
            </a:extLst>
          </p:cNvPr>
          <p:cNvSpPr/>
          <p:nvPr/>
        </p:nvSpPr>
        <p:spPr>
          <a:xfrm>
            <a:off x="5265075" y="4691158"/>
            <a:ext cx="452557" cy="2712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DE65D4-46EF-452B-BFB7-39BDAB664235}"/>
              </a:ext>
            </a:extLst>
          </p:cNvPr>
          <p:cNvSpPr txBox="1"/>
          <p:nvPr/>
        </p:nvSpPr>
        <p:spPr>
          <a:xfrm>
            <a:off x="5793832" y="4510323"/>
            <a:ext cx="1705916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CLO 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E5A9EF1-EA1E-45F0-BBB0-765265680E19}"/>
              </a:ext>
            </a:extLst>
          </p:cNvPr>
          <p:cNvSpPr/>
          <p:nvPr/>
        </p:nvSpPr>
        <p:spPr>
          <a:xfrm>
            <a:off x="1097279" y="4655347"/>
            <a:ext cx="4091596" cy="3651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/>
      <p:bldP spid="22" grpId="0"/>
      <p:bldP spid="26" grpId="0" animBg="1"/>
      <p:bldP spid="27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CC254-899D-4639-BC1C-6E125F83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SISTEM PENILAIAN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405AAA-250B-45E8-8775-4457395E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sz="1500" err="1"/>
              <a:t>Penilaian</a:t>
            </a:r>
            <a:r>
              <a:rPr lang="en-US" sz="1500"/>
              <a:t> </a:t>
            </a:r>
            <a:r>
              <a:rPr lang="en-US" sz="1500" err="1"/>
              <a:t>untuk</a:t>
            </a:r>
            <a:r>
              <a:rPr lang="en-US" sz="1500"/>
              <a:t> </a:t>
            </a:r>
            <a:r>
              <a:rPr lang="en-US" sz="1500" err="1"/>
              <a:t>setiap</a:t>
            </a:r>
            <a:r>
              <a:rPr lang="en-US" sz="1500"/>
              <a:t> CLO </a:t>
            </a:r>
            <a:r>
              <a:rPr lang="en-US" sz="1500" err="1"/>
              <a:t>terdiri</a:t>
            </a:r>
            <a:r>
              <a:rPr lang="en-US" sz="1500"/>
              <a:t> </a:t>
            </a:r>
            <a:r>
              <a:rPr lang="en-US" sz="1500" err="1"/>
              <a:t>atas</a:t>
            </a:r>
            <a:r>
              <a:rPr lang="en-US" sz="1500"/>
              <a:t> </a:t>
            </a:r>
            <a:r>
              <a:rPr lang="en-US" sz="1500" err="1"/>
              <a:t>tiga</a:t>
            </a:r>
            <a:r>
              <a:rPr lang="en-US" sz="1500"/>
              <a:t> 3 </a:t>
            </a:r>
            <a:r>
              <a:rPr lang="en-US" sz="1500" err="1"/>
              <a:t>komponen</a:t>
            </a:r>
            <a:r>
              <a:rPr lang="en-US" sz="1500"/>
              <a:t>, </a:t>
            </a:r>
            <a:r>
              <a:rPr lang="en-US" sz="1500" err="1"/>
              <a:t>yaitu</a:t>
            </a:r>
            <a:r>
              <a:rPr lang="en-US" sz="1500"/>
              <a:t>:</a:t>
            </a:r>
          </a:p>
          <a:p>
            <a:pPr lvl="1"/>
            <a:r>
              <a:rPr lang="en-US" sz="1500" err="1"/>
              <a:t>Ujian</a:t>
            </a:r>
            <a:r>
              <a:rPr lang="en-US" sz="1500"/>
              <a:t> (exam): 60%</a:t>
            </a:r>
          </a:p>
          <a:p>
            <a:pPr lvl="1"/>
            <a:r>
              <a:rPr lang="en-US" sz="1500"/>
              <a:t>Quiz : 28%</a:t>
            </a:r>
          </a:p>
          <a:p>
            <a:pPr lvl="1"/>
            <a:r>
              <a:rPr lang="en-US" sz="1500"/>
              <a:t>PR : 12%</a:t>
            </a:r>
          </a:p>
          <a:p>
            <a:pPr lvl="1"/>
            <a:endParaRPr lang="en-US" sz="1500"/>
          </a:p>
          <a:p>
            <a:r>
              <a:rPr lang="en-US" sz="1500"/>
              <a:t>Nilai </a:t>
            </a:r>
            <a:r>
              <a:rPr lang="en-US" sz="1500" err="1"/>
              <a:t>akhir</a:t>
            </a:r>
            <a:r>
              <a:rPr lang="en-US" sz="1500"/>
              <a:t> </a:t>
            </a:r>
            <a:r>
              <a:rPr lang="en-US" sz="1500" err="1"/>
              <a:t>terdiri</a:t>
            </a:r>
            <a:r>
              <a:rPr lang="en-US" sz="1500"/>
              <a:t> </a:t>
            </a:r>
            <a:r>
              <a:rPr lang="en-US" sz="1500" err="1"/>
              <a:t>atas</a:t>
            </a:r>
            <a:r>
              <a:rPr lang="en-US" sz="1500"/>
              <a:t> </a:t>
            </a:r>
            <a:r>
              <a:rPr lang="en-US" sz="1500" err="1"/>
              <a:t>komponen-komponen</a:t>
            </a:r>
            <a:r>
              <a:rPr lang="en-US" sz="1500"/>
              <a:t> </a:t>
            </a:r>
            <a:r>
              <a:rPr lang="en-US" sz="1500" err="1"/>
              <a:t>berikut</a:t>
            </a:r>
            <a:r>
              <a:rPr lang="en-US" sz="1500"/>
              <a:t>:</a:t>
            </a:r>
          </a:p>
          <a:p>
            <a:pPr lvl="1"/>
            <a:r>
              <a:rPr lang="en-US" sz="1500"/>
              <a:t>PEKAN 8: UJIAN 1: 30% </a:t>
            </a:r>
          </a:p>
          <a:p>
            <a:pPr marL="201168" lvl="1" indent="0">
              <a:buNone/>
            </a:pPr>
            <a:r>
              <a:rPr lang="en-US" sz="1500"/>
              <a:t>(</a:t>
            </a:r>
            <a:r>
              <a:rPr lang="en-US" sz="1500" err="1"/>
              <a:t>menguji</a:t>
            </a:r>
            <a:r>
              <a:rPr lang="en-US" sz="1500"/>
              <a:t> </a:t>
            </a:r>
            <a:r>
              <a:rPr lang="en-US" sz="1500" err="1"/>
              <a:t>materi</a:t>
            </a:r>
            <a:r>
              <a:rPr lang="en-US" sz="1500"/>
              <a:t> : </a:t>
            </a:r>
            <a:r>
              <a:rPr lang="en-US" altLang="en-US" sz="1500" err="1"/>
              <a:t>Matriks</a:t>
            </a:r>
            <a:r>
              <a:rPr lang="en-US" altLang="en-US" sz="1500"/>
              <a:t> dan </a:t>
            </a:r>
            <a:r>
              <a:rPr lang="en-US" altLang="en-US" sz="1500" err="1"/>
              <a:t>Operasinya</a:t>
            </a:r>
            <a:r>
              <a:rPr lang="en-US" altLang="en-US" sz="1500"/>
              <a:t>, </a:t>
            </a:r>
            <a:r>
              <a:rPr lang="en-US" altLang="en-US" sz="1500" err="1"/>
              <a:t>Determinan</a:t>
            </a:r>
            <a:r>
              <a:rPr lang="en-US" altLang="en-US" sz="1500"/>
              <a:t> </a:t>
            </a:r>
            <a:r>
              <a:rPr lang="en-US" altLang="en-US" sz="1500" err="1"/>
              <a:t>Matriks</a:t>
            </a:r>
            <a:r>
              <a:rPr lang="en-US" altLang="en-US" sz="1500"/>
              <a:t>, </a:t>
            </a:r>
            <a:r>
              <a:rPr lang="en-US" altLang="en-US" sz="1500" err="1"/>
              <a:t>Sistem</a:t>
            </a:r>
            <a:r>
              <a:rPr lang="en-US" altLang="en-US" sz="1500"/>
              <a:t> </a:t>
            </a:r>
            <a:r>
              <a:rPr lang="en-US" altLang="en-US" sz="1500" err="1"/>
              <a:t>Persamaan</a:t>
            </a:r>
            <a:r>
              <a:rPr lang="en-US" altLang="en-US" sz="1500"/>
              <a:t> Linear, </a:t>
            </a:r>
            <a:r>
              <a:rPr lang="en-US" altLang="en-US" sz="1500" err="1"/>
              <a:t>Vektor</a:t>
            </a:r>
            <a:r>
              <a:rPr lang="en-US" altLang="en-US" sz="1500"/>
              <a:t> </a:t>
            </a:r>
            <a:r>
              <a:rPr lang="en-US" altLang="en-US" sz="1500" err="1"/>
              <a:t>diBidang</a:t>
            </a:r>
            <a:r>
              <a:rPr lang="en-US" altLang="en-US" sz="1500"/>
              <a:t> dan </a:t>
            </a:r>
            <a:r>
              <a:rPr lang="en-US" altLang="en-US" sz="1500" err="1"/>
              <a:t>diRuang</a:t>
            </a:r>
            <a:r>
              <a:rPr lang="en-US" sz="1500"/>
              <a:t>)</a:t>
            </a:r>
          </a:p>
          <a:p>
            <a:pPr lvl="1"/>
            <a:r>
              <a:rPr lang="en-US" sz="1500"/>
              <a:t>PEKAN 16: UJIAN 2 : 30% </a:t>
            </a:r>
          </a:p>
          <a:p>
            <a:pPr marL="201168" lvl="1" indent="0">
              <a:buNone/>
            </a:pPr>
            <a:r>
              <a:rPr lang="en-US" sz="1500"/>
              <a:t>(</a:t>
            </a:r>
            <a:r>
              <a:rPr lang="en-US" sz="1500" err="1"/>
              <a:t>menguji</a:t>
            </a:r>
            <a:r>
              <a:rPr lang="en-US" sz="1500"/>
              <a:t> </a:t>
            </a:r>
            <a:r>
              <a:rPr lang="en-US" sz="1500" err="1"/>
              <a:t>materi</a:t>
            </a:r>
            <a:r>
              <a:rPr lang="en-US" sz="1500"/>
              <a:t>: </a:t>
            </a:r>
            <a:r>
              <a:rPr lang="en-US" altLang="en-US" sz="1500"/>
              <a:t>Ruang </a:t>
            </a:r>
            <a:r>
              <a:rPr lang="en-US" altLang="en-US" sz="1500" err="1"/>
              <a:t>Vektor</a:t>
            </a:r>
            <a:r>
              <a:rPr lang="en-US" altLang="en-US" sz="1500"/>
              <a:t>, Ruang Hasil Kali </a:t>
            </a:r>
            <a:r>
              <a:rPr lang="en-US" altLang="en-US" sz="1500" err="1"/>
              <a:t>Dalam</a:t>
            </a:r>
            <a:r>
              <a:rPr lang="en-US" altLang="en-US" sz="1500"/>
              <a:t>, </a:t>
            </a:r>
            <a:r>
              <a:rPr lang="en-US" altLang="en-US" sz="1500" err="1"/>
              <a:t>Transformasi</a:t>
            </a:r>
            <a:r>
              <a:rPr lang="en-US" altLang="en-US" sz="1500"/>
              <a:t> Linear, Ruang Eigen</a:t>
            </a:r>
            <a:r>
              <a:rPr lang="en-US" sz="1500"/>
              <a:t>)</a:t>
            </a:r>
          </a:p>
          <a:p>
            <a:pPr lvl="1"/>
            <a:r>
              <a:rPr lang="en-US" sz="1500"/>
              <a:t>Quiz : 28% </a:t>
            </a:r>
          </a:p>
          <a:p>
            <a:pPr marL="201168" lvl="1" indent="0">
              <a:buNone/>
            </a:pPr>
            <a:r>
              <a:rPr lang="en-US" sz="1500"/>
              <a:t>(14 kali </a:t>
            </a:r>
            <a:r>
              <a:rPr lang="en-US" sz="1500" err="1"/>
              <a:t>dalam</a:t>
            </a:r>
            <a:r>
              <a:rPr lang="en-US" sz="1500"/>
              <a:t> </a:t>
            </a:r>
            <a:r>
              <a:rPr lang="en-US" sz="1500" err="1"/>
              <a:t>satu</a:t>
            </a:r>
            <a:r>
              <a:rPr lang="en-US" sz="1500"/>
              <a:t> semester, </a:t>
            </a:r>
            <a:r>
              <a:rPr lang="en-US" sz="1500" err="1"/>
              <a:t>setiap</a:t>
            </a:r>
            <a:r>
              <a:rPr lang="en-US" sz="1500"/>
              <a:t> pekan)</a:t>
            </a:r>
          </a:p>
          <a:p>
            <a:pPr lvl="1"/>
            <a:r>
              <a:rPr lang="en-US" sz="1500"/>
              <a:t>PR : 12% </a:t>
            </a:r>
          </a:p>
          <a:p>
            <a:pPr marL="201168" lvl="1" indent="0">
              <a:buNone/>
            </a:pPr>
            <a:r>
              <a:rPr lang="en-US" sz="1500"/>
              <a:t>(2 kali </a:t>
            </a:r>
            <a:r>
              <a:rPr lang="en-US" sz="1500" err="1"/>
              <a:t>dalam</a:t>
            </a:r>
            <a:r>
              <a:rPr lang="en-US" sz="1500"/>
              <a:t> </a:t>
            </a:r>
            <a:r>
              <a:rPr lang="en-US" sz="1500" err="1"/>
              <a:t>satu</a:t>
            </a:r>
            <a:r>
              <a:rPr lang="en-US" sz="1500"/>
              <a:t> semester, </a:t>
            </a:r>
            <a:r>
              <a:rPr lang="en-US" sz="1500" err="1"/>
              <a:t>sebelum</a:t>
            </a:r>
            <a:r>
              <a:rPr lang="en-US" sz="1500"/>
              <a:t> </a:t>
            </a:r>
            <a:r>
              <a:rPr lang="en-US" sz="1500" err="1"/>
              <a:t>Ujian</a:t>
            </a:r>
            <a:r>
              <a:rPr lang="en-US" sz="1500"/>
              <a:t> 1 dan </a:t>
            </a:r>
            <a:r>
              <a:rPr lang="en-US" sz="1500" err="1"/>
              <a:t>sebelum</a:t>
            </a:r>
            <a:r>
              <a:rPr lang="en-US" sz="1500"/>
              <a:t> </a:t>
            </a:r>
            <a:r>
              <a:rPr lang="en-US" sz="1500" err="1"/>
              <a:t>Ujian</a:t>
            </a:r>
            <a:r>
              <a:rPr lang="en-US" sz="1500"/>
              <a:t>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301FA-48DE-482B-A6BA-FF24A556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370" y="6459785"/>
            <a:ext cx="1735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CA416-A7D9-47F7-9950-3DBFAAA3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313889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B6A46-072D-4E9D-94E0-FA81731C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MATRIKS PENILAIAN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9C0D4-17AD-4E60-A69E-ACDD965F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849" y="6459785"/>
            <a:ext cx="70501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MUH1G3/ MATRIKS DAN RUANG VEKTOR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D69E-19FB-42D4-88EB-22406497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885" y="6459785"/>
            <a:ext cx="27874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3/5/2019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CB637AF0-35EE-4514-84CC-7007BCFD46CA}"/>
              </a:ext>
            </a:extLst>
          </p:cNvPr>
          <p:cNvGraphicFramePr>
            <a:graphicFrameLocks noGrp="1"/>
          </p:cNvGraphicFramePr>
          <p:nvPr/>
        </p:nvGraphicFramePr>
        <p:xfrm>
          <a:off x="633999" y="1759369"/>
          <a:ext cx="6275670" cy="3722352"/>
        </p:xfrm>
        <a:graphic>
          <a:graphicData uri="http://schemas.openxmlformats.org/drawingml/2006/table">
            <a:tbl>
              <a:tblPr/>
              <a:tblGrid>
                <a:gridCol w="1204428">
                  <a:extLst>
                    <a:ext uri="{9D8B030D-6E8A-4147-A177-3AD203B41FA5}">
                      <a16:colId xmlns:a16="http://schemas.microsoft.com/office/drawing/2014/main" val="2330417105"/>
                    </a:ext>
                  </a:extLst>
                </a:gridCol>
                <a:gridCol w="798101">
                  <a:extLst>
                    <a:ext uri="{9D8B030D-6E8A-4147-A177-3AD203B41FA5}">
                      <a16:colId xmlns:a16="http://schemas.microsoft.com/office/drawing/2014/main" val="1873987"/>
                    </a:ext>
                  </a:extLst>
                </a:gridCol>
                <a:gridCol w="798101">
                  <a:extLst>
                    <a:ext uri="{9D8B030D-6E8A-4147-A177-3AD203B41FA5}">
                      <a16:colId xmlns:a16="http://schemas.microsoft.com/office/drawing/2014/main" val="2003913667"/>
                    </a:ext>
                  </a:extLst>
                </a:gridCol>
                <a:gridCol w="778512">
                  <a:extLst>
                    <a:ext uri="{9D8B030D-6E8A-4147-A177-3AD203B41FA5}">
                      <a16:colId xmlns:a16="http://schemas.microsoft.com/office/drawing/2014/main" val="2237949340"/>
                    </a:ext>
                  </a:extLst>
                </a:gridCol>
                <a:gridCol w="778512">
                  <a:extLst>
                    <a:ext uri="{9D8B030D-6E8A-4147-A177-3AD203B41FA5}">
                      <a16:colId xmlns:a16="http://schemas.microsoft.com/office/drawing/2014/main" val="3850051482"/>
                    </a:ext>
                  </a:extLst>
                </a:gridCol>
                <a:gridCol w="1918016">
                  <a:extLst>
                    <a:ext uri="{9D8B030D-6E8A-4147-A177-3AD203B41FA5}">
                      <a16:colId xmlns:a16="http://schemas.microsoft.com/office/drawing/2014/main" val="2968563447"/>
                    </a:ext>
                  </a:extLst>
                </a:gridCol>
              </a:tblGrid>
              <a:tr h="521173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 CLO 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187" marR="161187" marT="80594" marB="805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Bobot per Bentuk Penilaian 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187" marR="161187" marT="80594" marB="805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BOBOT PER CLO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187" marR="161187" marT="80594" marB="805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81319"/>
                  </a:ext>
                </a:extLst>
              </a:tr>
              <a:tr h="66668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UJIAN 1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UJIAN 2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QUIZ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96015"/>
                  </a:ext>
                </a:extLst>
              </a:tr>
              <a:tr h="37117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 1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777204"/>
                  </a:ext>
                </a:extLst>
              </a:tr>
              <a:tr h="37117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 2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21311"/>
                  </a:ext>
                </a:extLst>
              </a:tr>
              <a:tr h="37117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 3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3231"/>
                  </a:ext>
                </a:extLst>
              </a:tr>
              <a:tr h="37117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 4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82230"/>
                  </a:ext>
                </a:extLst>
              </a:tr>
              <a:tr h="66668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 penilaian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  <a:endParaRPr lang="en-ID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" marR="11194" marT="11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36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94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AFF63-5083-4772-81B9-E416535E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INDEKS PENILAIAN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0E6D2-6204-4817-ACA7-C55BFB523938}"/>
              </a:ext>
            </a:extLst>
          </p:cNvPr>
          <p:cNvSpPr txBox="1"/>
          <p:nvPr/>
        </p:nvSpPr>
        <p:spPr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>
                <a:solidFill>
                  <a:srgbClr val="FFFFFF"/>
                </a:solidFill>
              </a:rPr>
              <a:t>Tidak ada remedial berupa tugas tambahan atau ujian bila indeks nilai akhir telah keluar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82648-D8F8-4949-8E42-FD8F0F43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175" y="6459785"/>
            <a:ext cx="375724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MUH1G3/ MATRIKS DAN RUANG VEKTOR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7F872-BA49-4D3D-AD75-977053F2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202" y="6459785"/>
            <a:ext cx="1735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/>
              <a:t>3/5/2019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94E45234-9E99-4A47-800E-8C5284F4467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83697484"/>
                  </p:ext>
                </p:extLst>
              </p:nvPr>
            </p:nvGraphicFramePr>
            <p:xfrm>
              <a:off x="4742017" y="1157687"/>
              <a:ext cx="6798083" cy="454263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200847">
                      <a:extLst>
                        <a:ext uri="{9D8B030D-6E8A-4147-A177-3AD203B41FA5}">
                          <a16:colId xmlns:a16="http://schemas.microsoft.com/office/drawing/2014/main" val="2373032360"/>
                        </a:ext>
                      </a:extLst>
                    </a:gridCol>
                    <a:gridCol w="3597236">
                      <a:extLst>
                        <a:ext uri="{9D8B030D-6E8A-4147-A177-3AD203B41FA5}">
                          <a16:colId xmlns:a16="http://schemas.microsoft.com/office/drawing/2014/main" val="1802178860"/>
                        </a:ext>
                      </a:extLst>
                    </a:gridCol>
                  </a:tblGrid>
                  <a:tr h="8799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Nilai Skor Matakuliah (NSM)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Indeks</a:t>
                          </a:r>
                          <a:r>
                            <a:rPr lang="en-ID" sz="2300" baseline="0"/>
                            <a:t> Nilai Mata Kuliah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986519342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80&lt;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𝑁𝑆𝑀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300"/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A</a:t>
                          </a:r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3464307909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70&lt;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𝑁𝑆𝑀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≤80</m:t>
                                </m:r>
                              </m:oMath>
                            </m:oMathPara>
                          </a14:m>
                          <a:endParaRPr lang="en-US" sz="2300"/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AB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449155054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65&lt;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𝑁𝑆𝑀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≤70</m:t>
                                </m:r>
                              </m:oMath>
                            </m:oMathPara>
                          </a14:m>
                          <a:endParaRPr lang="en-US" sz="2300"/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B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393129377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60&lt;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𝑁𝑆𝑀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≤65</m:t>
                                </m:r>
                              </m:oMath>
                            </m:oMathPara>
                          </a14:m>
                          <a:endParaRPr lang="en-US" sz="2300"/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BC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463064593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50&lt;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𝑁𝑆𝑀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US" sz="2300"/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C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715898046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40&lt;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𝑁𝑆𝑀</m:t>
                                </m:r>
                                <m:r>
                                  <a:rPr lang="en-ID" sz="2300" smtClean="0">
                                    <a:latin typeface="Cambria Math" panose="02040503050406030204" pitchFamily="18" charset="0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US" sz="2300"/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D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832292024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3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𝑁𝑆𝑀</m:t>
                                </m:r>
                                <m:r>
                                  <a:rPr lang="en-ID" sz="23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US" sz="23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>
                              <a:solidFill>
                                <a:srgbClr val="FF0000"/>
                              </a:solidFill>
                            </a:rPr>
                            <a:t>E</a:t>
                          </a:r>
                          <a:endParaRPr lang="en-US" sz="23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1566647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94E45234-9E99-4A47-800E-8C5284F4467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83697484"/>
                  </p:ext>
                </p:extLst>
              </p:nvPr>
            </p:nvGraphicFramePr>
            <p:xfrm>
              <a:off x="4742017" y="1157687"/>
              <a:ext cx="6798083" cy="454263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200847">
                      <a:extLst>
                        <a:ext uri="{9D8B030D-6E8A-4147-A177-3AD203B41FA5}">
                          <a16:colId xmlns:a16="http://schemas.microsoft.com/office/drawing/2014/main" val="2373032360"/>
                        </a:ext>
                      </a:extLst>
                    </a:gridCol>
                    <a:gridCol w="3597236">
                      <a:extLst>
                        <a:ext uri="{9D8B030D-6E8A-4147-A177-3AD203B41FA5}">
                          <a16:colId xmlns:a16="http://schemas.microsoft.com/office/drawing/2014/main" val="1802178860"/>
                        </a:ext>
                      </a:extLst>
                    </a:gridCol>
                  </a:tblGrid>
                  <a:tr h="8799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Nilai Skor Matakuliah (NSM)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Indeks</a:t>
                          </a:r>
                          <a:r>
                            <a:rPr lang="en-ID" sz="2300" baseline="0"/>
                            <a:t> Nilai Mata Kuliah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986519342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17" marR="118917" marT="59458" marB="59458">
                        <a:blipFill>
                          <a:blip r:embed="rId2"/>
                          <a:stretch>
                            <a:fillRect l="-190" t="-174419" r="-112738" b="-6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A</a:t>
                          </a:r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3464307909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17" marR="118917" marT="59458" marB="59458">
                        <a:blipFill>
                          <a:blip r:embed="rId2"/>
                          <a:stretch>
                            <a:fillRect l="-190" t="-274419" r="-112738" b="-5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AB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449155054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17" marR="118917" marT="59458" marB="59458">
                        <a:blipFill>
                          <a:blip r:embed="rId2"/>
                          <a:stretch>
                            <a:fillRect l="-190" t="-374419" r="-112738" b="-4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B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393129377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17" marR="118917" marT="59458" marB="59458">
                        <a:blipFill>
                          <a:blip r:embed="rId2"/>
                          <a:stretch>
                            <a:fillRect l="-190" t="-474419" r="-112738" b="-3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BC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463064593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17" marR="118917" marT="59458" marB="59458">
                        <a:blipFill>
                          <a:blip r:embed="rId2"/>
                          <a:stretch>
                            <a:fillRect l="-190" t="-574419" r="-112738" b="-2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C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715898046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17" marR="118917" marT="59458" marB="59458">
                        <a:blipFill>
                          <a:blip r:embed="rId2"/>
                          <a:stretch>
                            <a:fillRect l="-190" t="-674419" r="-112738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/>
                            <a:t>D</a:t>
                          </a:r>
                          <a:endParaRPr lang="en-US" sz="2300"/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832292024"/>
                      </a:ext>
                    </a:extLst>
                  </a:tr>
                  <a:tr h="523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17" marR="118917" marT="59458" marB="59458">
                        <a:blipFill>
                          <a:blip r:embed="rId2"/>
                          <a:stretch>
                            <a:fillRect l="-190" t="-774419" r="-112738" b="-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300">
                              <a:solidFill>
                                <a:srgbClr val="FF0000"/>
                              </a:solidFill>
                            </a:rPr>
                            <a:t>E</a:t>
                          </a:r>
                          <a:endParaRPr lang="en-US" sz="23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8917" marR="118917" marT="59458" marB="59458"/>
                    </a:tc>
                    <a:extLst>
                      <a:ext uri="{0D108BD9-81ED-4DB2-BD59-A6C34878D82A}">
                        <a16:rowId xmlns:a16="http://schemas.microsoft.com/office/drawing/2014/main" val="21566647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31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A97B58-47FF-4DF0-A395-67964C986D61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6" name="Picture 5" descr="A view of a city&#10;&#10;Description automatically generated">
              <a:extLst>
                <a:ext uri="{FF2B5EF4-FFF2-40B4-BE49-F238E27FC236}">
                  <a16:creationId xmlns:a16="http://schemas.microsoft.com/office/drawing/2014/main" id="{D88C9B73-5B5D-4194-B11A-99A3DA364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7" name="Picture 6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FBC92B5B-54E5-4C17-BB0B-31991BB8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B52B74-CC0E-48FA-A3CD-A1781CB02DC5}"/>
              </a:ext>
            </a:extLst>
          </p:cNvPr>
          <p:cNvSpPr txBox="1"/>
          <p:nvPr/>
        </p:nvSpPr>
        <p:spPr>
          <a:xfrm>
            <a:off x="4191455" y="5165139"/>
            <a:ext cx="3809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8CF2A-9687-4F68-A5FA-2DA2D906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/>
              <a:t>3/5/2019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CEBEA9B-80AC-4774-8CE6-ED409680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27843856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SA">
      <a:majorFont>
        <a:latin typeface="Adobe Myungjo Std M"/>
        <a:ea typeface=""/>
        <a:cs typeface=""/>
      </a:majorFont>
      <a:minorFont>
        <a:latin typeface="Adobe Myungjo Std M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BB6B6A1E5D74D894697FFD9A19A5C" ma:contentTypeVersion="3" ma:contentTypeDescription="Create a new document." ma:contentTypeScope="" ma:versionID="94fe603a937ec70bcde122de329a62d9">
  <xsd:schema xmlns:xsd="http://www.w3.org/2001/XMLSchema" xmlns:xs="http://www.w3.org/2001/XMLSchema" xmlns:p="http://schemas.microsoft.com/office/2006/metadata/properties" xmlns:ns2="82294ab1-b54a-43d4-b94c-ae97b5e616ba" targetNamespace="http://schemas.microsoft.com/office/2006/metadata/properties" ma:root="true" ma:fieldsID="1d4e928035cbf479b04bb67ade7f27cb" ns2:_="">
    <xsd:import namespace="82294ab1-b54a-43d4-b94c-ae97b5e61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94ab1-b54a-43d4-b94c-ae97b5e61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DDCDCB-85A0-44FE-9E14-C4A2BA39F285}"/>
</file>

<file path=customXml/itemProps2.xml><?xml version="1.0" encoding="utf-8"?>
<ds:datastoreItem xmlns:ds="http://schemas.openxmlformats.org/officeDocument/2006/customXml" ds:itemID="{87813D97-0333-4438-A0CD-2CB7DB865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51193F-CFB6-4F71-AB4B-CFDBFE818206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031ff12b-0104-4327-acd1-8a4e6c744f5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489</Words>
  <Application>Microsoft Office PowerPoint</Application>
  <PresentationFormat>Widescreen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Adobe Myungjo Std M</vt:lpstr>
      <vt:lpstr>Arial</vt:lpstr>
      <vt:lpstr>Calibri</vt:lpstr>
      <vt:lpstr>Cambria Math</vt:lpstr>
      <vt:lpstr>Retrospect</vt:lpstr>
      <vt:lpstr>PENDAHULUAN</vt:lpstr>
      <vt:lpstr>SILABUS</vt:lpstr>
      <vt:lpstr>REFERENSI</vt:lpstr>
      <vt:lpstr>SISTEM PENILAIAN</vt:lpstr>
      <vt:lpstr>SISTEM PENILAIAN</vt:lpstr>
      <vt:lpstr>MATRIKS PENILAIAN</vt:lpstr>
      <vt:lpstr>INDEKS PENILAIAN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Matriks dan Operasinya</dc:title>
  <dc:creator>Annisa</dc:creator>
  <cp:lastModifiedBy>ANNISA ADITSANIA</cp:lastModifiedBy>
  <cp:revision>76</cp:revision>
  <dcterms:created xsi:type="dcterms:W3CDTF">2019-02-07T07:50:44Z</dcterms:created>
  <dcterms:modified xsi:type="dcterms:W3CDTF">2023-02-09T07:43:44Z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0x0101007D8BB6B6A1E5D74D894697FFD9A19A5C</vt:lpwstr>
  </property>
</Properties>
</file>