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21"/>
  </p:notesMasterIdLst>
  <p:sldIdLst>
    <p:sldId id="256" r:id="rId2"/>
    <p:sldId id="300" r:id="rId3"/>
    <p:sldId id="315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4" r:id="rId12"/>
    <p:sldId id="325" r:id="rId13"/>
    <p:sldId id="326" r:id="rId14"/>
    <p:sldId id="328" r:id="rId15"/>
    <p:sldId id="329" r:id="rId16"/>
    <p:sldId id="330" r:id="rId17"/>
    <p:sldId id="323" r:id="rId18"/>
    <p:sldId id="331" r:id="rId19"/>
    <p:sldId id="299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D9CD"/>
    <a:srgbClr val="D34817"/>
    <a:srgbClr val="C00000"/>
    <a:srgbClr val="9B32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85" autoAdjust="0"/>
    <p:restoredTop sz="94249" autoAdjust="0"/>
  </p:normalViewPr>
  <p:slideViewPr>
    <p:cSldViewPr snapToGrid="0">
      <p:cViewPr varScale="1">
        <p:scale>
          <a:sx n="41" d="100"/>
          <a:sy n="41" d="100"/>
        </p:scale>
        <p:origin x="66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320BC7-8BAD-450E-BDFD-512A1986C248}" type="datetimeFigureOut">
              <a:rPr lang="en-US" smtClean="0"/>
              <a:t>6/26/2019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BB8454-D031-4180-896A-FA1A82268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804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65060-1F87-433F-9AC7-4D8E5270F0CF}" type="datetime1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6595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88A7-CAF1-47D7-9012-3BD3428A92AA}" type="datetime1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2B28C65-06A6-4C4D-A943-59F093F10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/>
          <a:lstStyle/>
          <a:p>
            <a:fld id="{DF87158D-17E4-4343-B6E9-D09437421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355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257A9-B7DC-4589-A631-6DECFA37A75C}" type="datetime1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3787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CD33D-FA5F-45A4-A552-504AA2E2CF55}" type="datetime1">
              <a:rPr lang="en-US" smtClean="0"/>
              <a:t>6/26/2019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738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030F-BBF9-4192-874D-569E8857696E}" type="datetime1">
              <a:rPr lang="en-US" smtClean="0"/>
              <a:t>6/26/2019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761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0F08-56BD-4B4F-805A-E1DAC83AE040}" type="datetime1">
              <a:rPr lang="en-US" smtClean="0"/>
              <a:t>6/26/2019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216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C062C-590C-4B12-9D1A-07D882AEE0B7}" type="datetime1">
              <a:rPr lang="en-US" smtClean="0"/>
              <a:t>6/26/2019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MUH1G3/ Matriks dan ruang vektor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681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735F8C9-EF56-4F93-A8BC-B93911865CF7}" type="datetime1">
              <a:rPr lang="en-US" smtClean="0"/>
              <a:t>6/26/2019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MUH1G3/ Matriks dan ruang vektor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F87158D-17E4-4343-B6E9-D09437421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657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288DA-75C7-4962-8E90-31C63C581EFC}" type="datetime1">
              <a:rPr lang="en-US" smtClean="0"/>
              <a:t>6/26/2019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890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18105-5F08-4213-B85A-46C7D4F055FE}" type="datetime1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1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08324-ED7C-4FC4-8116-EDD60BB49C2A}" type="datetime1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638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1097281" y="2009550"/>
            <a:ext cx="10058400" cy="402549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884EB-C6E3-684C-A39B-0E652C4E0E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037D46-D85A-4D0A-B47A-ACB18798F8F9}" type="datetime1">
              <a:rPr lang="en-US" smtClean="0"/>
              <a:t>6/26/2019</a:t>
            </a:fld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0" y="1242941"/>
            <a:ext cx="12192000" cy="2530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EC78426-82E9-495A-92E2-FD06794FE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/>
          <a:lstStyle/>
          <a:p>
            <a:r>
              <a:rPr lang="en-US"/>
              <a:t>MUH1G3/ Matriks dan ruang vektor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298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F80F101-EDF0-42E4-A704-570B7EE96B27}" type="datetime1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F87158D-17E4-4343-B6E9-D09437421F0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215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6" r:id="rId12"/>
  </p:sldLayoutIdLst>
  <p:hf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2">
            <a:extLst>
              <a:ext uri="{FF2B5EF4-FFF2-40B4-BE49-F238E27FC236}">
                <a16:creationId xmlns:a16="http://schemas.microsoft.com/office/drawing/2014/main" id="{D8ED3830-ABBE-41E7-B0D4-FA582F8472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F394EE-52D9-4BC8-8F01-DCF6EAD920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7508FFD-5677-4630-A63F-F54B8878E276}"/>
              </a:ext>
            </a:extLst>
          </p:cNvPr>
          <p:cNvGrpSpPr/>
          <p:nvPr/>
        </p:nvGrpSpPr>
        <p:grpSpPr>
          <a:xfrm>
            <a:off x="-32" y="10"/>
            <a:ext cx="12192031" cy="4915066"/>
            <a:chOff x="-32" y="10"/>
            <a:chExt cx="12192031" cy="4915066"/>
          </a:xfrm>
        </p:grpSpPr>
        <p:pic>
          <p:nvPicPr>
            <p:cNvPr id="8" name="Picture 7" descr="A view of a city&#10;&#10;Description automatically generated">
              <a:extLst>
                <a:ext uri="{FF2B5EF4-FFF2-40B4-BE49-F238E27FC236}">
                  <a16:creationId xmlns:a16="http://schemas.microsoft.com/office/drawing/2014/main" id="{0593CF81-3B01-44BA-B265-778777533D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667" b="11937"/>
            <a:stretch/>
          </p:blipFill>
          <p:spPr>
            <a:xfrm>
              <a:off x="-32" y="10"/>
              <a:ext cx="12192031" cy="4915066"/>
            </a:xfrm>
            <a:prstGeom prst="rect">
              <a:avLst/>
            </a:prstGeom>
          </p:spPr>
        </p:pic>
        <p:pic>
          <p:nvPicPr>
            <p:cNvPr id="30" name="Picture 29" descr="A picture containing indoor, object&#10;&#10;Description automatically generated">
              <a:extLst>
                <a:ext uri="{FF2B5EF4-FFF2-40B4-BE49-F238E27FC236}">
                  <a16:creationId xmlns:a16="http://schemas.microsoft.com/office/drawing/2014/main" id="{6504A48E-8B65-44BC-9942-392CA42A7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05182" y="123679"/>
              <a:ext cx="2235298" cy="573727"/>
            </a:xfrm>
            <a:prstGeom prst="rect">
              <a:avLst/>
            </a:prstGeom>
          </p:spPr>
        </p:pic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18A303AA-2DCC-4C3F-99C5-3AA2FD7E80DC}"/>
              </a:ext>
            </a:extLst>
          </p:cNvPr>
          <p:cNvSpPr txBox="1">
            <a:spLocks/>
          </p:cNvSpPr>
          <p:nvPr/>
        </p:nvSpPr>
        <p:spPr>
          <a:xfrm>
            <a:off x="1097280" y="4787874"/>
            <a:ext cx="10058400" cy="8229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b="1" dirty="0">
                <a:solidFill>
                  <a:srgbClr val="FFFFFF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RUANG EIGEN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C4477C16-141A-4920-A7FC-7DCAB14EC313}"/>
              </a:ext>
            </a:extLst>
          </p:cNvPr>
          <p:cNvSpPr txBox="1">
            <a:spLocks/>
          </p:cNvSpPr>
          <p:nvPr/>
        </p:nvSpPr>
        <p:spPr>
          <a:xfrm>
            <a:off x="1066783" y="5736141"/>
            <a:ext cx="10058400" cy="1155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solidFill>
                  <a:srgbClr val="FFFFFF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MUH1G3/ Matriks dan ruang vektor</a:t>
            </a:r>
          </a:p>
          <a:p>
            <a:pPr algn="ctr"/>
            <a:r>
              <a:rPr lang="en-US" sz="1400">
                <a:solidFill>
                  <a:srgbClr val="FFFFFF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FAKULTAS INFORMATIKA</a:t>
            </a:r>
          </a:p>
          <a:p>
            <a:pPr algn="ctr"/>
            <a:r>
              <a:rPr lang="en-US" sz="1400">
                <a:solidFill>
                  <a:srgbClr val="FFFFFF"/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Center of learning &amp; open education Telkom university</a:t>
            </a:r>
          </a:p>
          <a:p>
            <a:pPr algn="ctr"/>
            <a:endParaRPr lang="en-US" sz="1400" dirty="0">
              <a:solidFill>
                <a:srgbClr val="FFFFFF"/>
              </a:solidFill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37130015-69BF-45B8-B0D5-CDD26D1BA0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5182" y="821075"/>
            <a:ext cx="2240280" cy="450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0482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ED66A-7442-4D27-83BD-803066BE1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Ruang</a:t>
            </a:r>
            <a:r>
              <a:rPr lang="en-US" dirty="0"/>
              <a:t> Eigen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EE77E-2C5F-420C-AE20-40B2F6BC3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990600" lvl="1" indent="-533400">
              <a:spcBef>
                <a:spcPts val="600"/>
              </a:spcBef>
              <a:buNone/>
            </a:pPr>
            <a:r>
              <a:rPr lang="en-US" altLang="en-US" b="1" dirty="0"/>
              <a:t>Sub </a:t>
            </a:r>
            <a:r>
              <a:rPr lang="en-US" altLang="en-US" b="1" dirty="0" err="1"/>
              <a:t>Pokok</a:t>
            </a:r>
            <a:r>
              <a:rPr lang="en-US" altLang="en-US" b="1" dirty="0"/>
              <a:t> </a:t>
            </a:r>
            <a:r>
              <a:rPr lang="en-US" altLang="en-US" b="1" dirty="0" err="1"/>
              <a:t>Bahasan</a:t>
            </a:r>
            <a:endParaRPr lang="en-US" altLang="en-US" b="1" dirty="0"/>
          </a:p>
          <a:p>
            <a:pPr marL="679450" indent="-211138">
              <a:buFont typeface="Arial" panose="020B0604020202020204" pitchFamily="34" charset="0"/>
              <a:buChar char="•"/>
            </a:pPr>
            <a:r>
              <a:rPr lang="en-ID" sz="2000" dirty="0" err="1">
                <a:solidFill>
                  <a:schemeClr val="bg2"/>
                </a:solidFill>
              </a:rPr>
              <a:t>Definisi</a:t>
            </a:r>
            <a:r>
              <a:rPr lang="en-ID" sz="2000" dirty="0">
                <a:solidFill>
                  <a:schemeClr val="bg2"/>
                </a:solidFill>
              </a:rPr>
              <a:t> Nilai Eigen dan </a:t>
            </a:r>
            <a:r>
              <a:rPr lang="en-ID" sz="2000" dirty="0" err="1">
                <a:solidFill>
                  <a:schemeClr val="bg2"/>
                </a:solidFill>
              </a:rPr>
              <a:t>Vektor</a:t>
            </a:r>
            <a:r>
              <a:rPr lang="en-ID" sz="2000" dirty="0">
                <a:solidFill>
                  <a:schemeClr val="bg2"/>
                </a:solidFill>
              </a:rPr>
              <a:t> Eigen</a:t>
            </a:r>
          </a:p>
          <a:p>
            <a:pPr marL="679450" indent="-211138">
              <a:buFont typeface="Arial" panose="020B0604020202020204" pitchFamily="34" charset="0"/>
              <a:buChar char="•"/>
            </a:pPr>
            <a:r>
              <a:rPr lang="en-ID" sz="2000" dirty="0" err="1">
                <a:solidFill>
                  <a:schemeClr val="bg2"/>
                </a:solidFill>
              </a:rPr>
              <a:t>Diagonalisasi</a:t>
            </a:r>
            <a:r>
              <a:rPr lang="en-ID" sz="2000" dirty="0">
                <a:solidFill>
                  <a:schemeClr val="bg2"/>
                </a:solidFill>
              </a:rPr>
              <a:t> </a:t>
            </a:r>
            <a:r>
              <a:rPr lang="en-ID" sz="2000" dirty="0" err="1">
                <a:solidFill>
                  <a:schemeClr val="bg2"/>
                </a:solidFill>
              </a:rPr>
              <a:t>Matriks</a:t>
            </a:r>
            <a:endParaRPr lang="en-ID" sz="2000" dirty="0">
              <a:solidFill>
                <a:schemeClr val="bg2"/>
              </a:solidFill>
            </a:endParaRPr>
          </a:p>
          <a:p>
            <a:pPr marL="679450" indent="-211138">
              <a:buFont typeface="Arial" panose="020B0604020202020204" pitchFamily="34" charset="0"/>
              <a:buChar char="•"/>
            </a:pPr>
            <a:r>
              <a:rPr lang="en-ID" sz="2000" dirty="0">
                <a:solidFill>
                  <a:schemeClr val="tx1"/>
                </a:solidFill>
              </a:rPr>
              <a:t>Orthogonal </a:t>
            </a:r>
            <a:r>
              <a:rPr lang="en-ID" sz="2000" dirty="0" err="1">
                <a:solidFill>
                  <a:schemeClr val="tx1"/>
                </a:solidFill>
              </a:rPr>
              <a:t>Matriks</a:t>
            </a:r>
            <a:endParaRPr lang="en-ID" sz="2000" dirty="0">
              <a:solidFill>
                <a:schemeClr val="tx1"/>
              </a:solidFill>
            </a:endParaRPr>
          </a:p>
          <a:p>
            <a:pPr marL="679450" indent="-211138">
              <a:buFont typeface="Arial" panose="020B0604020202020204" pitchFamily="34" charset="0"/>
              <a:buChar char="•"/>
            </a:pPr>
            <a:r>
              <a:rPr lang="en-ID" sz="2000" dirty="0" err="1">
                <a:solidFill>
                  <a:schemeClr val="tx1"/>
                </a:solidFill>
              </a:rPr>
              <a:t>Solusi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Sistem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Persamaan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Diferensial</a:t>
            </a:r>
            <a:endParaRPr lang="en-ID" sz="2000" dirty="0">
              <a:solidFill>
                <a:schemeClr val="tx1"/>
              </a:solidFill>
            </a:endParaRPr>
          </a:p>
          <a:p>
            <a:endParaRPr lang="en-US" altLang="en-US" dirty="0"/>
          </a:p>
          <a:p>
            <a:pPr marL="609600" indent="-609600">
              <a:spcBef>
                <a:spcPts val="600"/>
              </a:spcBef>
              <a:buNone/>
            </a:pPr>
            <a:r>
              <a:rPr lang="sv-SE" altLang="en-US" sz="1800" b="1" dirty="0"/>
              <a:t>     Beberapa Aplikasi Transformasi Linear</a:t>
            </a:r>
            <a:endParaRPr lang="en-US" altLang="en-US" sz="1800" b="1" dirty="0"/>
          </a:p>
          <a:p>
            <a:pPr marL="679450" indent="-207963">
              <a:buFont typeface="Arial" panose="020B0604020202020204" pitchFamily="34" charset="0"/>
              <a:buChar char="•"/>
            </a:pPr>
            <a:r>
              <a:rPr lang="en-ID" sz="1800" dirty="0"/>
              <a:t>Uji </a:t>
            </a:r>
            <a:r>
              <a:rPr lang="en-ID" sz="1800" dirty="0" err="1"/>
              <a:t>Kestabilan</a:t>
            </a:r>
            <a:r>
              <a:rPr lang="en-ID" sz="1800" dirty="0"/>
              <a:t> </a:t>
            </a:r>
            <a:r>
              <a:rPr lang="en-ID" sz="1800" dirty="0" err="1"/>
              <a:t>dalam</a:t>
            </a:r>
            <a:r>
              <a:rPr lang="en-ID" sz="1800" dirty="0"/>
              <a:t> system </a:t>
            </a:r>
            <a:r>
              <a:rPr lang="en-ID" sz="1800" dirty="0" err="1"/>
              <a:t>dinamik</a:t>
            </a:r>
            <a:endParaRPr lang="en-ID" sz="1800" dirty="0"/>
          </a:p>
          <a:p>
            <a:pPr marL="679450" indent="-207963">
              <a:buFont typeface="Arial" panose="020B0604020202020204" pitchFamily="34" charset="0"/>
              <a:buChar char="•"/>
            </a:pPr>
            <a:r>
              <a:rPr lang="en-ID" sz="1800" dirty="0" err="1"/>
              <a:t>Optimasi</a:t>
            </a:r>
            <a:r>
              <a:rPr lang="en-ID" sz="1800" dirty="0"/>
              <a:t> </a:t>
            </a:r>
            <a:r>
              <a:rPr lang="en-ID" sz="1800" dirty="0" err="1"/>
              <a:t>dengan</a:t>
            </a:r>
            <a:r>
              <a:rPr lang="en-ID" sz="1800" dirty="0"/>
              <a:t> SVD pada </a:t>
            </a:r>
            <a:r>
              <a:rPr lang="en-ID" sz="1800" dirty="0" err="1"/>
              <a:t>pengolahan</a:t>
            </a:r>
            <a:r>
              <a:rPr lang="en-ID" sz="1800" dirty="0"/>
              <a:t> Citra</a:t>
            </a:r>
          </a:p>
          <a:p>
            <a:pPr marL="679450" indent="-207963">
              <a:buFont typeface="Arial" panose="020B0604020202020204" pitchFamily="34" charset="0"/>
              <a:buChar char="•"/>
            </a:pPr>
            <a:r>
              <a:rPr lang="en-ID" sz="1800" dirty="0" err="1"/>
              <a:t>Sistem</a:t>
            </a:r>
            <a:r>
              <a:rPr lang="en-ID" sz="1800" dirty="0"/>
              <a:t> </a:t>
            </a:r>
            <a:r>
              <a:rPr lang="en-ID" sz="1800" dirty="0" err="1"/>
              <a:t>Transmisi</a:t>
            </a:r>
            <a:endParaRPr lang="en-ID" sz="1800" dirty="0"/>
          </a:p>
          <a:p>
            <a:pPr marL="679450" indent="-207963">
              <a:buFont typeface="Arial" panose="020B0604020202020204" pitchFamily="34" charset="0"/>
              <a:buChar char="•"/>
            </a:pPr>
            <a:r>
              <a:rPr lang="en-ID" sz="1800" dirty="0"/>
              <a:t>Dan lain-lain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CAAA92-FC60-4921-948E-EDC424297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88A7-CAF1-47D7-9012-3BD3428A92AA}" type="datetime1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EC684-70D0-4964-A4F0-02DBDAA45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A3C27-E98F-49DA-BAA9-AF6756B8F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262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DDBA9-FA16-41AE-AA0E-F586DC774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Matriks</a:t>
            </a:r>
            <a:r>
              <a:rPr lang="en-US" dirty="0"/>
              <a:t> Orthogonal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8F816A3-2173-4791-8E0A-7F50F6C142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err="1"/>
                  <a:t>dikatakan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matriks</a:t>
                </a:r>
                <a:r>
                  <a:rPr lang="en-US" sz="2000" dirty="0"/>
                  <a:t> orthogonal </a:t>
                </a:r>
                <a:r>
                  <a:rPr lang="en-US" sz="2000" dirty="0" err="1"/>
                  <a:t>jika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endParaRPr lang="en-US" sz="2000" dirty="0"/>
              </a:p>
              <a:p>
                <a:r>
                  <a:rPr lang="en-US" sz="2000" dirty="0" err="1"/>
                  <a:t>Pernyataan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berikut</a:t>
                </a:r>
                <a:r>
                  <a:rPr lang="en-US" sz="2000" dirty="0"/>
                  <a:t> </a:t>
                </a:r>
                <a:r>
                  <a:rPr lang="en-US" sz="2000" dirty="0" err="1"/>
                  <a:t>adalah</a:t>
                </a:r>
                <a:r>
                  <a:rPr lang="en-US" sz="2000" dirty="0"/>
                  <a:t> </a:t>
                </a:r>
                <a:r>
                  <a:rPr lang="en-US" sz="2000" dirty="0" err="1"/>
                  <a:t>ekivalen</a:t>
                </a:r>
                <a:r>
                  <a:rPr lang="en-US" sz="2000" dirty="0"/>
                  <a:t>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matriks</a:t>
                </a:r>
                <a:r>
                  <a:rPr lang="en-US" dirty="0"/>
                  <a:t> orthogonal </a:t>
                </a:r>
              </a:p>
              <a:p>
                <a:pPr lvl="1"/>
                <a:r>
                  <a:rPr lang="en-US" dirty="0" err="1"/>
                  <a:t>Vektor-vektor</a:t>
                </a:r>
                <a:r>
                  <a:rPr lang="en-US" dirty="0"/>
                  <a:t> </a:t>
                </a:r>
                <a:r>
                  <a:rPr lang="en-US" dirty="0" err="1"/>
                  <a:t>baris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membentuk</a:t>
                </a:r>
                <a:r>
                  <a:rPr lang="en-US" dirty="0"/>
                  <a:t> </a:t>
                </a:r>
                <a:r>
                  <a:rPr lang="en-US" dirty="0" err="1"/>
                  <a:t>himpunan</a:t>
                </a:r>
                <a:r>
                  <a:rPr lang="en-US" dirty="0"/>
                  <a:t> orthonormal di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dalah</a:t>
                </a:r>
                <a:r>
                  <a:rPr lang="en-US" dirty="0"/>
                  <a:t> RHD </a:t>
                </a:r>
                <a:r>
                  <a:rPr lang="en-US" dirty="0" err="1"/>
                  <a:t>Euclides</a:t>
                </a:r>
                <a:endParaRPr lang="en-US" dirty="0"/>
              </a:p>
              <a:p>
                <a:pPr lvl="1"/>
                <a:r>
                  <a:rPr lang="en-US" dirty="0" err="1"/>
                  <a:t>Vektor-vektor</a:t>
                </a:r>
                <a:r>
                  <a:rPr lang="en-US" dirty="0"/>
                  <a:t> </a:t>
                </a:r>
                <a:r>
                  <a:rPr lang="en-US" dirty="0" err="1"/>
                  <a:t>kolom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membentuk</a:t>
                </a:r>
                <a:r>
                  <a:rPr lang="en-US" dirty="0"/>
                  <a:t> </a:t>
                </a:r>
                <a:r>
                  <a:rPr lang="en-US" dirty="0" err="1"/>
                  <a:t>himpunan</a:t>
                </a:r>
                <a:r>
                  <a:rPr lang="en-US" dirty="0"/>
                  <a:t> orthonormal di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RHD </a:t>
                </a:r>
                <a:r>
                  <a:rPr lang="en-US" dirty="0" err="1"/>
                  <a:t>Euclides</a:t>
                </a:r>
                <a:r>
                  <a:rPr lang="en-US" dirty="0"/>
                  <a:t> </a:t>
                </a:r>
              </a:p>
              <a:p>
                <a:r>
                  <a:rPr lang="en-US" sz="2000" dirty="0" err="1"/>
                  <a:t>Misalkan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err="1"/>
                  <a:t>merupakan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matriks</a:t>
                </a:r>
                <a:r>
                  <a:rPr lang="en-US" sz="2000" dirty="0"/>
                  <a:t> orthogonal </a:t>
                </a:r>
                <a:r>
                  <a:rPr lang="en-US" sz="2000" dirty="0" err="1"/>
                  <a:t>maka</a:t>
                </a:r>
                <a:r>
                  <a:rPr lang="en-US" sz="2000" dirty="0"/>
                  <a:t> </a:t>
                </a:r>
                <a:r>
                  <a:rPr lang="en-US" sz="2000" dirty="0" err="1"/>
                  <a:t>berlaku</a:t>
                </a:r>
                <a:endParaRPr lang="en-US" sz="2000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‖"/>
                        <m:endChr m:val="‖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di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sz="20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8F816A3-2173-4791-8E0A-7F50F6C142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06" t="-1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0231DB-432E-445C-A44B-CB84FD0B0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88A7-CAF1-47D7-9012-3BD3428A92AA}" type="datetime1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20037-4557-4875-B24C-01652D9A7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F64906-95B4-413B-A9CB-AD784E3EB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84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D3D32-234A-4730-BF5E-6E2A1CEE2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Contoh_4: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D67313-EDD8-4113-9292-46D3BA9F407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Berikut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contoh</a:t>
                </a:r>
                <a:r>
                  <a:rPr lang="en-US" dirty="0"/>
                  <a:t> </a:t>
                </a:r>
                <a:r>
                  <a:rPr lang="en-US" dirty="0" err="1"/>
                  <a:t>matriks</a:t>
                </a:r>
                <a:r>
                  <a:rPr lang="en-US" dirty="0"/>
                  <a:t> orthogonal: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 err="1"/>
                  <a:t>Terlihat</a:t>
                </a:r>
                <a:r>
                  <a:rPr lang="en-US" dirty="0"/>
                  <a:t> </a:t>
                </a:r>
                <a:r>
                  <a:rPr lang="en-US" dirty="0" err="1"/>
                  <a:t>bahwa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vektor</a:t>
                </a:r>
                <a:r>
                  <a:rPr lang="en-US" dirty="0"/>
                  <a:t> </a:t>
                </a:r>
                <a:r>
                  <a:rPr lang="en-US" dirty="0" err="1"/>
                  <a:t>baris</a:t>
                </a:r>
                <a:r>
                  <a:rPr lang="en-US" dirty="0"/>
                  <a:t>/</a:t>
                </a:r>
                <a:r>
                  <a:rPr lang="en-US" dirty="0" err="1"/>
                  <a:t>kolom</a:t>
                </a:r>
                <a:r>
                  <a:rPr lang="en-US" dirty="0"/>
                  <a:t> </a:t>
                </a:r>
                <a:r>
                  <a:rPr lang="en-US" dirty="0" err="1"/>
                  <a:t>merupakan</a:t>
                </a:r>
                <a:r>
                  <a:rPr lang="en-US" dirty="0"/>
                  <a:t> </a:t>
                </a:r>
                <a:r>
                  <a:rPr lang="en-US" dirty="0" err="1"/>
                  <a:t>vektor</a:t>
                </a:r>
                <a:r>
                  <a:rPr lang="en-US" dirty="0"/>
                  <a:t> </a:t>
                </a:r>
                <a:r>
                  <a:rPr lang="en-US" dirty="0" err="1"/>
                  <a:t>satuan</a:t>
                </a:r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hasilkali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antar</a:t>
                </a:r>
                <a:r>
                  <a:rPr lang="en-US" dirty="0"/>
                  <a:t> </a:t>
                </a:r>
                <a:r>
                  <a:rPr lang="en-US" dirty="0" err="1"/>
                  <a:t>vektor</a:t>
                </a:r>
                <a:r>
                  <a:rPr lang="en-US" dirty="0"/>
                  <a:t> </a:t>
                </a:r>
                <a:r>
                  <a:rPr lang="en-US" dirty="0" err="1"/>
                  <a:t>tersebut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nol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D67313-EDD8-4113-9292-46D3BA9F40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697" t="-2727" b="-1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A9220D-15E1-4F86-BADC-415AC10F8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88A7-CAF1-47D7-9012-3BD3428A92AA}" type="datetime1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51548-9EFA-4030-9976-E2879025B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4BC5DA-85D3-4872-A418-86DA649AF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183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FA747-46E8-472E-9B36-685FA9032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Contoh_4(2):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207DD6-4E7A-4F15-AB4B-B770453087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Perhatikan </a:t>
                </a:r>
                <a:r>
                  <a:rPr lang="en-US" dirty="0" err="1"/>
                  <a:t>bahwa</a:t>
                </a:r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2×2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3×3</m:t>
                        </m:r>
                      </m:sub>
                    </m:sSub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 err="1"/>
                  <a:t>Sementara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e>
                                        </m:rad>
                                      </m:den>
                                    </m:f>
                                  </m:e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e>
                                        </m:rad>
                                      </m:den>
                                    </m:f>
                                  </m:e>
                                </m:mr>
                                <m:m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e>
                                        </m:rad>
                                      </m:den>
                                    </m:f>
                                  </m:e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e>
                                        </m:rad>
                                      </m:den>
                                    </m:f>
                                  </m:e>
                                </m:mr>
                              </m:m>
                            </m:e>
                          </m:d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eqArr>
                                <m:eqArr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e>
                              </m:eqAr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eqArr>
                                <m:eqArr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14</m:t>
                                      </m:r>
                                    </m:num>
                                    <m:den>
                                      <m:rad>
                                        <m:radPr>
                                          <m:degHide m:val="on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e>
                                      </m:rad>
                                    </m:den>
                                  </m:f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num>
                                    <m:den>
                                      <m:rad>
                                        <m:radPr>
                                          <m:degHide m:val="on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e>
                                      </m:rad>
                                    </m:den>
                                  </m:f>
                                </m:e>
                              </m:eqAr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196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ra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100</m:t>
                          </m:r>
                        </m:e>
                      </m:ra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eqArr>
                                <m:eqArr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e>
                              </m:eqAr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207DD6-4E7A-4F15-AB4B-B770453087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818" t="-2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50136B-69CC-4C63-9819-6B85DC013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88A7-CAF1-47D7-9012-3BD3428A92AA}" type="datetime1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06A5C6-33EE-40AB-B00B-852D01426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70BD20-65A5-400E-BB4B-AA66C791D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085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0DE04-3752-4272-A717-9347EEAF9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Diagonal </a:t>
            </a:r>
            <a:r>
              <a:rPr lang="en-US" dirty="0" err="1"/>
              <a:t>secara</a:t>
            </a:r>
            <a:r>
              <a:rPr lang="en-US" dirty="0"/>
              <a:t> Orthogonal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09C5B7-3A90-4C06-B465-92B77FDB89C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Definisi:</a:t>
                </a:r>
              </a:p>
              <a:p>
                <a:pPr marL="0" indent="0">
                  <a:buNone/>
                </a:pPr>
                <a:r>
                  <a:rPr lang="en-US" dirty="0" err="1"/>
                  <a:t>Suatu</a:t>
                </a:r>
                <a:r>
                  <a:rPr lang="en-US" dirty="0"/>
                  <a:t> </a:t>
                </a:r>
                <a:r>
                  <a:rPr lang="en-US" dirty="0" err="1"/>
                  <a:t>matriks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dikatakan</a:t>
                </a:r>
                <a:r>
                  <a:rPr lang="en-US" dirty="0"/>
                  <a:t>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didiagonalkan</a:t>
                </a:r>
                <a:r>
                  <a:rPr lang="en-US" dirty="0"/>
                  <a:t> </a:t>
                </a:r>
                <a:r>
                  <a:rPr lang="en-US" dirty="0" err="1"/>
                  <a:t>secara</a:t>
                </a:r>
                <a:r>
                  <a:rPr lang="en-US" dirty="0"/>
                  <a:t> orthogonal </a:t>
                </a:r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:r>
                  <a:rPr lang="en-US" dirty="0" err="1"/>
                  <a:t>terdapat</a:t>
                </a:r>
                <a:r>
                  <a:rPr lang="en-US" dirty="0"/>
                  <a:t> </a:t>
                </a:r>
                <a:r>
                  <a:rPr lang="en-US" dirty="0" err="1"/>
                  <a:t>matriks</a:t>
                </a:r>
                <a:r>
                  <a:rPr lang="en-US" dirty="0"/>
                  <a:t> orthogonal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sedemikian</a:t>
                </a:r>
                <a:r>
                  <a:rPr lang="en-US" dirty="0"/>
                  <a:t> </a:t>
                </a:r>
                <a:r>
                  <a:rPr lang="en-US" dirty="0" err="1"/>
                  <a:t>sehingga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𝐴𝑃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𝐴𝑃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merupakan</a:t>
                </a:r>
                <a:r>
                  <a:rPr lang="en-US" dirty="0"/>
                  <a:t> </a:t>
                </a:r>
                <a:r>
                  <a:rPr lang="en-US" dirty="0" err="1"/>
                  <a:t>matriks</a:t>
                </a:r>
                <a:r>
                  <a:rPr lang="en-US" dirty="0"/>
                  <a:t> diagonal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09C5B7-3A90-4C06-B465-92B77FDB89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818" t="-2273" r="-3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E8F136-E298-4DE7-B198-D801DC5C0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88A7-CAF1-47D7-9012-3BD3428A92AA}" type="datetime1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CEBD38-A1C6-456A-A220-A85377F15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A57636-7525-4534-B89B-FB14855C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156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19A96-706E-4119-8141-EA023CC57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Diagonal </a:t>
            </a:r>
            <a:r>
              <a:rPr lang="en-US" dirty="0" err="1"/>
              <a:t>secara</a:t>
            </a:r>
            <a:r>
              <a:rPr lang="en-US" dirty="0"/>
              <a:t> Orthogonal(2)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0CBB2C-22B7-4224-8BED-357E3D8BC2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dirty="0"/>
                  <a:t>Perhatikan </a:t>
                </a:r>
                <a:r>
                  <a:rPr lang="en-US" dirty="0" err="1"/>
                  <a:t>bahwa</a:t>
                </a:r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𝐴𝑃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atau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𝑃𝐷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 err="1"/>
                  <a:t>Misalkan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merupakan</a:t>
                </a:r>
                <a:r>
                  <a:rPr lang="en-US" dirty="0"/>
                  <a:t> </a:t>
                </a:r>
                <a:r>
                  <a:rPr lang="en-US" dirty="0" err="1"/>
                  <a:t>matriks</a:t>
                </a:r>
                <a:r>
                  <a:rPr lang="en-US" dirty="0"/>
                  <a:t> orthogonal, </a:t>
                </a:r>
                <a:r>
                  <a:rPr lang="en-US" dirty="0" err="1"/>
                  <a:t>maka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𝑃𝐷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 err="1"/>
                  <a:t>Sehingga</a:t>
                </a:r>
                <a:r>
                  <a:rPr lang="en-US" dirty="0"/>
                  <a:t> </a:t>
                </a:r>
                <a:r>
                  <a:rPr lang="en-US" dirty="0" err="1"/>
                  <a:t>diperoleh</a:t>
                </a:r>
                <a:r>
                  <a:rPr lang="en-US" dirty="0"/>
                  <a:t> </a:t>
                </a:r>
                <a:r>
                  <a:rPr lang="en-US" dirty="0" err="1"/>
                  <a:t>hubungan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𝑃𝐷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dirty="0"/>
              </a:p>
              <a:p>
                <a:pPr marL="5084763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5084763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𝑃𝐷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didiagonalkan</a:t>
                </a:r>
                <a:r>
                  <a:rPr lang="en-US" dirty="0"/>
                  <a:t> </a:t>
                </a:r>
                <a:r>
                  <a:rPr lang="en-US" dirty="0" err="1"/>
                  <a:t>secara</a:t>
                </a:r>
                <a:r>
                  <a:rPr lang="en-US" dirty="0"/>
                  <a:t> orthogonal JIKA DAN HANYA JIKA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matriks</a:t>
                </a:r>
                <a:r>
                  <a:rPr lang="en-US" dirty="0"/>
                  <a:t> </a:t>
                </a:r>
                <a:r>
                  <a:rPr lang="en-US" dirty="0" err="1"/>
                  <a:t>simetri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0CBB2C-22B7-4224-8BED-357E3D8BC2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818" t="-2879" r="-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367AD4-7883-4A8E-B4CF-2701A9F1C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88A7-CAF1-47D7-9012-3BD3428A92AA}" type="datetime1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D4B01C-ED6F-4EC4-94D6-380C2BB63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E4B2B0-0229-486C-9195-FD33220F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525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E720D-E0F7-4F98-9773-2A4E4A6A5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Diagonal </a:t>
            </a:r>
            <a:r>
              <a:rPr lang="en-US" dirty="0" err="1"/>
              <a:t>secara</a:t>
            </a:r>
            <a:r>
              <a:rPr lang="en-US" dirty="0"/>
              <a:t> Orthogonal(3)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5997DB-FF56-4FFB-A4A3-104190D43CB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Misal </a:t>
                </a:r>
                <a:r>
                  <a:rPr lang="en-US" dirty="0" err="1"/>
                  <a:t>diketahui</a:t>
                </a:r>
                <a:r>
                  <a:rPr lang="en-US" dirty="0"/>
                  <a:t> </a:t>
                </a:r>
                <a:r>
                  <a:rPr lang="en-US" dirty="0" err="1"/>
                  <a:t>suatu</a:t>
                </a:r>
                <a:r>
                  <a:rPr lang="en-US" dirty="0"/>
                  <a:t> </a:t>
                </a:r>
                <a:r>
                  <a:rPr lang="en-US" dirty="0" err="1"/>
                  <a:t>matriks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berukuran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r>
                  <a:rPr lang="en-US" dirty="0"/>
                  <a:t>Cara </a:t>
                </a:r>
                <a:r>
                  <a:rPr lang="en-US" dirty="0" err="1"/>
                  <a:t>menentukan</a:t>
                </a:r>
                <a:r>
                  <a:rPr lang="en-US" dirty="0"/>
                  <a:t> </a:t>
                </a:r>
                <a:r>
                  <a:rPr lang="en-US" dirty="0" err="1"/>
                  <a:t>matriks</a:t>
                </a:r>
                <a:r>
                  <a:rPr lang="en-US" dirty="0"/>
                  <a:t> orthogonal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yang </a:t>
                </a:r>
                <a:r>
                  <a:rPr lang="en-US" dirty="0" err="1"/>
                  <a:t>mendiagonalkan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:</a:t>
                </a:r>
              </a:p>
              <a:p>
                <a:pPr lvl="1"/>
                <a:r>
                  <a:rPr lang="en-US" dirty="0" err="1"/>
                  <a:t>Tentukan</a:t>
                </a:r>
                <a:r>
                  <a:rPr lang="en-US" dirty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eigen </a:t>
                </a:r>
                <a:r>
                  <a:rPr lang="en-US" dirty="0" err="1"/>
                  <a:t>matriks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 err="1"/>
                  <a:t>Tentukan</a:t>
                </a:r>
                <a:r>
                  <a:rPr lang="en-US" dirty="0"/>
                  <a:t> basis </a:t>
                </a:r>
                <a:r>
                  <a:rPr lang="en-US" dirty="0" err="1"/>
                  <a:t>ruang</a:t>
                </a:r>
                <a:r>
                  <a:rPr lang="en-US" dirty="0"/>
                  <a:t> eigen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eigen yang </a:t>
                </a:r>
                <a:r>
                  <a:rPr lang="en-US" dirty="0" err="1"/>
                  <a:t>diperoleh</a:t>
                </a:r>
                <a:endParaRPr lang="en-US" dirty="0"/>
              </a:p>
              <a:p>
                <a:pPr lvl="1"/>
                <a:r>
                  <a:rPr lang="en-US" dirty="0" err="1"/>
                  <a:t>Ubah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basis </a:t>
                </a:r>
                <a:r>
                  <a:rPr lang="en-US" dirty="0" err="1"/>
                  <a:t>pada</a:t>
                </a:r>
                <a:r>
                  <a:rPr lang="en-US" dirty="0"/>
                  <a:t> point(2) </a:t>
                </a:r>
                <a:r>
                  <a:rPr lang="en-US" dirty="0" err="1"/>
                  <a:t>menjadi</a:t>
                </a:r>
                <a:r>
                  <a:rPr lang="en-US" dirty="0"/>
                  <a:t> basis </a:t>
                </a:r>
                <a:r>
                  <a:rPr lang="en-US" dirty="0" err="1"/>
                  <a:t>ruang</a:t>
                </a:r>
                <a:r>
                  <a:rPr lang="en-US" dirty="0"/>
                  <a:t> eigen yang orthonormal</a:t>
                </a:r>
              </a:p>
              <a:p>
                <a:pPr lvl="1"/>
                <a:r>
                  <a:rPr lang="en-US" dirty="0" err="1"/>
                  <a:t>Bentuk</a:t>
                </a:r>
                <a:r>
                  <a:rPr lang="en-US" dirty="0"/>
                  <a:t> </a:t>
                </a:r>
                <a:r>
                  <a:rPr lang="en-US" dirty="0" err="1"/>
                  <a:t>matriks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dimana</a:t>
                </a:r>
                <a:r>
                  <a:rPr lang="en-US" dirty="0"/>
                  <a:t> </a:t>
                </a:r>
                <a:r>
                  <a:rPr lang="en-US" dirty="0" err="1"/>
                  <a:t>vektor-vektor</a:t>
                </a:r>
                <a:r>
                  <a:rPr lang="en-US" dirty="0"/>
                  <a:t> </a:t>
                </a:r>
                <a:r>
                  <a:rPr lang="en-US" dirty="0" err="1"/>
                  <a:t>kolomnya</a:t>
                </a:r>
                <a:r>
                  <a:rPr lang="en-US" dirty="0"/>
                  <a:t> </a:t>
                </a:r>
                <a:r>
                  <a:rPr lang="en-US" dirty="0" err="1"/>
                  <a:t>berupa</a:t>
                </a:r>
                <a:r>
                  <a:rPr lang="en-US" dirty="0"/>
                  <a:t> basis </a:t>
                </a:r>
                <a:r>
                  <a:rPr lang="en-US" dirty="0" err="1"/>
                  <a:t>ruang</a:t>
                </a:r>
                <a:r>
                  <a:rPr lang="en-US" dirty="0"/>
                  <a:t> eigen yang orthonormal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5997DB-FF56-4FFB-A4A3-104190D43CB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818" t="-1970" r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1CDE41-F414-4F76-A67C-491A4B254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88A7-CAF1-47D7-9012-3BD3428A92AA}" type="datetime1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7D0BA0-0C7D-447A-9348-5F84C64DA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2EA25C-F4B0-43B5-9DD3-03CD37316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878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4461E-0CE1-4B32-9825-EC8E90A41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Contoh_5: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60897A-0401-4257-B26B-E9BBBB5ED1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pPr marL="0" indent="0">
                  <a:spcBef>
                    <a:spcPts val="0"/>
                  </a:spcBef>
                  <a:buNone/>
                </a:pPr>
                <a:r>
                  <a:rPr lang="en-US" dirty="0"/>
                  <a:t>Tentukan </a:t>
                </a:r>
                <a:r>
                  <a:rPr lang="en-US" dirty="0" err="1"/>
                  <a:t>matriks</a:t>
                </a:r>
                <a:r>
                  <a:rPr lang="en-US" dirty="0"/>
                  <a:t> yang </a:t>
                </a:r>
                <a:r>
                  <a:rPr lang="en-US" dirty="0" err="1"/>
                  <a:t>mendiagonalkan</a:t>
                </a:r>
                <a:r>
                  <a:rPr lang="en-US" dirty="0"/>
                  <a:t> </a:t>
                </a:r>
                <a:r>
                  <a:rPr lang="en-US" dirty="0" err="1"/>
                  <a:t>secara</a:t>
                </a:r>
                <a:r>
                  <a:rPr lang="en-US" dirty="0"/>
                  <a:t> orthogonal </a:t>
                </a:r>
                <a:r>
                  <a:rPr lang="en-US" dirty="0" err="1"/>
                  <a:t>matriks</a:t>
                </a:r>
                <a:r>
                  <a:rPr lang="en-US" dirty="0"/>
                  <a:t>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en-US" dirty="0" err="1"/>
                  <a:t>Jawab</a:t>
                </a:r>
                <a:r>
                  <a:rPr lang="en-US" dirty="0"/>
                  <a:t>:</a:t>
                </a:r>
              </a:p>
              <a:p>
                <a:pPr marL="457200" indent="-457200">
                  <a:spcBef>
                    <a:spcPts val="0"/>
                  </a:spcBef>
                  <a:buAutoNum type="arabicPeriod"/>
                </a:pP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=0,</m:t>
                    </m:r>
                  </m:oMath>
                </a14:m>
                <a:r>
                  <a:rPr lang="en-US" dirty="0"/>
                  <a:t> basis </a:t>
                </a:r>
                <a:r>
                  <a:rPr lang="en-US" dirty="0" err="1"/>
                  <a:t>ruang</a:t>
                </a:r>
                <a:r>
                  <a:rPr lang="en-US" dirty="0"/>
                  <a:t> eigen: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eqArr>
                          </m:e>
                        </m:d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eqAr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marL="457200" indent="-457200">
                  <a:spcBef>
                    <a:spcPts val="0"/>
                  </a:spcBef>
                  <a:buAutoNum type="arabicPeriod"/>
                </a:pPr>
                <a:endParaRPr lang="en-US" dirty="0"/>
              </a:p>
              <a:p>
                <a:pPr marL="457200" indent="-457200">
                  <a:spcBef>
                    <a:spcPts val="0"/>
                  </a:spcBef>
                  <a:buAutoNum type="arabicPeriod"/>
                </a:pP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, basis </a:t>
                </a:r>
                <a:r>
                  <a:rPr lang="en-US" dirty="0" err="1"/>
                  <a:t>ruang</a:t>
                </a:r>
                <a:r>
                  <a:rPr lang="en-US" dirty="0"/>
                  <a:t> eigen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eqArr>
                          </m:e>
                        </m:d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eqAr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marL="457200" indent="-457200">
                  <a:spcBef>
                    <a:spcPts val="0"/>
                  </a:spcBef>
                  <a:buAutoNum type="arabicPeriod"/>
                </a:pPr>
                <a:endParaRPr lang="en-US" dirty="0"/>
              </a:p>
              <a:p>
                <a:pPr marL="457200" indent="-457200">
                  <a:spcBef>
                    <a:spcPts val="0"/>
                  </a:spcBef>
                  <a:buAutoNum type="arabicPeriod"/>
                </a:pPr>
                <a:endParaRPr lang="en-US" dirty="0"/>
              </a:p>
              <a:p>
                <a:pPr marL="457200" indent="-457200">
                  <a:spcBef>
                    <a:spcPts val="0"/>
                  </a:spcBef>
                  <a:buAutoNum type="arabicPeriod"/>
                </a:pPr>
                <a:r>
                  <a:rPr lang="en-US" dirty="0"/>
                  <a:t>Untuk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=2,</m:t>
                    </m:r>
                  </m:oMath>
                </a14:m>
                <a:r>
                  <a:rPr lang="en-US" dirty="0"/>
                  <a:t> basis </a:t>
                </a:r>
                <a:r>
                  <a:rPr lang="en-US" dirty="0" err="1"/>
                  <a:t>ruang</a:t>
                </a:r>
                <a:r>
                  <a:rPr lang="en-US" dirty="0"/>
                  <a:t> eigen: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eqArr>
                          </m:e>
                        </m:d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eqAr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60897A-0401-4257-B26B-E9BBBB5ED1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4" t="-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12A06E-F780-4F85-B461-4FA0349A0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88A7-CAF1-47D7-9012-3BD3428A92AA}" type="datetime1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13293-5BE3-4BE6-B29E-369E43859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AA6C6-C182-47B5-AC4B-61CAD6116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591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F0040-B83C-4B0E-AFC4-957F87707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Contoh_5(2):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142075-7270-4214-AD38-3C3DC284C60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Dengan </a:t>
                </a:r>
                <a:r>
                  <a:rPr lang="en-US" dirty="0" err="1"/>
                  <a:t>demikian</a:t>
                </a:r>
                <a:r>
                  <a:rPr lang="en-US" dirty="0"/>
                  <a:t>, </a:t>
                </a:r>
                <a:r>
                  <a:rPr lang="en-US" dirty="0" err="1"/>
                  <a:t>secara</a:t>
                </a:r>
                <a:r>
                  <a:rPr lang="en-US" dirty="0"/>
                  <a:t> </a:t>
                </a:r>
                <a:r>
                  <a:rPr lang="en-US" dirty="0" err="1"/>
                  <a:t>berurutan</a:t>
                </a:r>
                <a:r>
                  <a:rPr lang="en-US" dirty="0"/>
                  <a:t> basis </a:t>
                </a:r>
                <a:r>
                  <a:rPr lang="en-US" dirty="0" err="1"/>
                  <a:t>ruang</a:t>
                </a:r>
                <a:r>
                  <a:rPr lang="en-US" dirty="0"/>
                  <a:t> eigen yang orthonormal </a:t>
                </a:r>
                <a:r>
                  <a:rPr lang="en-US" dirty="0" err="1"/>
                  <a:t>matriks</a:t>
                </a:r>
                <a:r>
                  <a:rPr lang="en-US" dirty="0"/>
                  <a:t> </a:t>
                </a:r>
                <a:r>
                  <a:rPr lang="en-US" dirty="0" err="1"/>
                  <a:t>tersebut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eqArr>
                          </m:e>
                        </m:d>
                      </m:e>
                    </m:d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eqArr>
                          </m:e>
                        </m:d>
                      </m:e>
                    </m:d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eqAr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r>
                  <a:rPr lang="en-US" dirty="0" err="1"/>
                  <a:t>Sehingga</a:t>
                </a:r>
                <a:r>
                  <a:rPr lang="en-US" dirty="0"/>
                  <a:t> </a:t>
                </a:r>
                <a:r>
                  <a:rPr lang="en-US" dirty="0" err="1"/>
                  <a:t>matriks</a:t>
                </a:r>
                <a:r>
                  <a:rPr lang="en-US" dirty="0"/>
                  <a:t> orthogonal yang </a:t>
                </a:r>
                <a:r>
                  <a:rPr lang="en-US" dirty="0" err="1"/>
                  <a:t>mendiagonalkan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adalah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142075-7270-4214-AD38-3C3DC284C60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09" t="-2121" r="-1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9A7C1A-2675-4823-A5F1-83B8C127D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88A7-CAF1-47D7-9012-3BD3428A92AA}" type="datetime1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62E08-85D6-4C74-9463-0C130A97F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2FD285-D245-4877-AFFC-D7CDFDD8C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913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E6AC7-BC6F-4AD3-B5B2-93DCEEC12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Solusi</a:t>
            </a:r>
            <a:r>
              <a:rPr lang="en-US" dirty="0"/>
              <a:t> </a:t>
            </a:r>
            <a:r>
              <a:rPr lang="en-US" dirty="0" err="1"/>
              <a:t>Persamaan</a:t>
            </a:r>
            <a:r>
              <a:rPr lang="en-US" dirty="0"/>
              <a:t> </a:t>
            </a:r>
            <a:r>
              <a:rPr lang="en-US" dirty="0" err="1"/>
              <a:t>Diferensial</a:t>
            </a:r>
            <a:r>
              <a:rPr lang="en-US" dirty="0"/>
              <a:t> (</a:t>
            </a:r>
            <a:r>
              <a:rPr lang="en-US" dirty="0" err="1"/>
              <a:t>Pengantar</a:t>
            </a:r>
            <a:r>
              <a:rPr lang="en-US" dirty="0"/>
              <a:t>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5C512A1-0F91-4A76-8EFA-D62028F4EED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Jika </a:t>
                </a:r>
                <a:r>
                  <a:rPr lang="en-US" dirty="0" err="1"/>
                  <a:t>diketahui</a:t>
                </a:r>
                <a:r>
                  <a:rPr lang="en-US" dirty="0"/>
                  <a:t> </a:t>
                </a:r>
                <a:r>
                  <a:rPr lang="en-US" dirty="0" err="1"/>
                  <a:t>persamaan</a:t>
                </a:r>
                <a:r>
                  <a:rPr lang="en-US" dirty="0"/>
                  <a:t> </a:t>
                </a:r>
                <a:r>
                  <a:rPr lang="en-US" dirty="0" err="1"/>
                  <a:t>diferensial</a:t>
                </a:r>
                <a:r>
                  <a:rPr lang="en-US" dirty="0"/>
                  <a:t> </a:t>
                </a:r>
                <a:r>
                  <a:rPr lang="en-US" dirty="0" err="1"/>
                  <a:t>berikut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𝑎𝑦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 err="1"/>
                  <a:t>dimana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fungsi</a:t>
                </a:r>
                <a:r>
                  <a:rPr lang="en-US" dirty="0"/>
                  <a:t> yang </a:t>
                </a:r>
                <a:r>
                  <a:rPr lang="en-US" dirty="0" err="1"/>
                  <a:t>tidak</a:t>
                </a:r>
                <a:r>
                  <a:rPr lang="en-US" dirty="0"/>
                  <a:t> </a:t>
                </a:r>
                <a:r>
                  <a:rPr lang="en-US" dirty="0" err="1"/>
                  <a:t>diketahui</a:t>
                </a:r>
                <a:r>
                  <a:rPr lang="en-US" dirty="0"/>
                  <a:t> dan </a:t>
                </a:r>
                <a:r>
                  <a:rPr lang="en-US" dirty="0" err="1"/>
                  <a:t>memiliki</a:t>
                </a:r>
                <a:r>
                  <a:rPr lang="en-US" dirty="0"/>
                  <a:t> </a:t>
                </a:r>
                <a:r>
                  <a:rPr lang="en-US" dirty="0" err="1"/>
                  <a:t>turunan</a:t>
                </a:r>
                <a:r>
                  <a:rPr lang="en-US" dirty="0"/>
                  <a:t> </a:t>
                </a:r>
                <a:r>
                  <a:rPr lang="en-US" dirty="0" err="1"/>
                  <a:t>terhadap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dirty="0"/>
                  <a:t>),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konstanta</a:t>
                </a:r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r>
                  <a:rPr lang="en-US" dirty="0" err="1"/>
                  <a:t>Maka</a:t>
                </a:r>
                <a:r>
                  <a:rPr lang="en-US" dirty="0"/>
                  <a:t>, </a:t>
                </a:r>
                <a:r>
                  <a:rPr lang="en-US" dirty="0" err="1"/>
                  <a:t>solusi</a:t>
                </a:r>
                <a:r>
                  <a:rPr lang="en-US" dirty="0"/>
                  <a:t> </a:t>
                </a:r>
                <a:r>
                  <a:rPr lang="en-US" dirty="0" err="1"/>
                  <a:t>persamaan</a:t>
                </a:r>
                <a:r>
                  <a:rPr lang="en-US" dirty="0"/>
                  <a:t> </a:t>
                </a:r>
                <a:r>
                  <a:rPr lang="en-US" dirty="0" err="1"/>
                  <a:t>diferensial</a:t>
                </a:r>
                <a:r>
                  <a:rPr lang="en-US" dirty="0"/>
                  <a:t> </a:t>
                </a:r>
                <a:r>
                  <a:rPr lang="en-US" dirty="0" err="1"/>
                  <a:t>tersebut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𝑎𝑥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5C512A1-0F91-4A76-8EFA-D62028F4EE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09" t="-1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9037BB-C69F-4377-B816-BCB252153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88A7-CAF1-47D7-9012-3BD3428A92AA}" type="datetime1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CBB20-423E-40E2-9B77-1FB740873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6604E0-CC62-4DDA-B8F6-7BD6277F9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830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C47C2-FCEF-40E0-9DE5-D795C78DB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Solusi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Persamaan</a:t>
            </a:r>
            <a:r>
              <a:rPr lang="en-US" dirty="0"/>
              <a:t> </a:t>
            </a:r>
            <a:r>
              <a:rPr lang="en-US" dirty="0" err="1"/>
              <a:t>Diferensial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B10EFA-5E2B-4F67-AE21-76ED3AE5CEB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Misal </a:t>
                </a:r>
                <a:r>
                  <a:rPr lang="en-US" dirty="0" err="1"/>
                  <a:t>diketahui</a:t>
                </a:r>
                <a:r>
                  <a:rPr lang="en-US" dirty="0"/>
                  <a:t> </a:t>
                </a:r>
                <a:r>
                  <a:rPr lang="en-US" dirty="0" err="1"/>
                  <a:t>sistem</a:t>
                </a:r>
                <a:r>
                  <a:rPr lang="en-US" dirty="0"/>
                  <a:t> </a:t>
                </a:r>
                <a:r>
                  <a:rPr lang="en-US" dirty="0" err="1"/>
                  <a:t>persamaan</a:t>
                </a:r>
                <a:r>
                  <a:rPr lang="en-US" dirty="0"/>
                  <a:t> </a:t>
                </a:r>
                <a:r>
                  <a:rPr lang="en-US" dirty="0" err="1"/>
                  <a:t>berikut</a:t>
                </a:r>
                <a:endParaRPr lang="en-US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 …+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 …+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⋮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     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⋮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       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⋮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                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⋮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 …+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 err="1"/>
                  <a:t>dimana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dan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konstanta</a:t>
                </a:r>
                <a:endParaRPr lang="en-US" dirty="0"/>
              </a:p>
              <a:p>
                <a:r>
                  <a:rPr lang="en-US" dirty="0"/>
                  <a:t>Sistem </a:t>
                </a:r>
                <a:r>
                  <a:rPr lang="en-US" dirty="0" err="1"/>
                  <a:t>persamaan</a:t>
                </a:r>
                <a:r>
                  <a:rPr lang="en-US" dirty="0"/>
                  <a:t> </a:t>
                </a:r>
                <a:r>
                  <a:rPr lang="en-US" dirty="0" err="1"/>
                  <a:t>diferensial</a:t>
                </a:r>
                <a:r>
                  <a:rPr lang="en-US" dirty="0"/>
                  <a:t> </a:t>
                </a:r>
                <a:r>
                  <a:rPr lang="en-US" dirty="0" err="1"/>
                  <a:t>tersebut</a:t>
                </a:r>
                <a:r>
                  <a:rPr lang="en-US" dirty="0"/>
                  <a:t>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dituliskan</a:t>
                </a:r>
                <a:r>
                  <a:rPr lang="en-US" dirty="0"/>
                  <a:t> </a:t>
                </a:r>
                <a:r>
                  <a:rPr lang="en-US" dirty="0" err="1"/>
                  <a:t>sebagai</a:t>
                </a:r>
                <a:endParaRPr lang="en-US" dirty="0"/>
              </a:p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Sup>
                                      <m:sSub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bSup>
                                  </m:e>
                                </m:mr>
                                <m:mr>
                                  <m:e>
                                    <m:sSubSup>
                                      <m:sSub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bSup>
                                  </m:e>
                                </m:mr>
                              </m:m>
                            </m:e>
                          </m:m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Sup>
                                      <m:sSub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bSup>
                                  </m:e>
                                </m:mr>
                                <m:mr>
                                  <m:e>
                                    <m:sSubSup>
                                      <m:sSub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4</m:t>
                                        </m:r>
                                      </m:sub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bSup>
                                  </m:e>
                                </m:mr>
                              </m:m>
                            </m:e>
                          </m:mr>
                        </m:m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12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21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22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…</m:t>
                                    </m:r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⋯</m:t>
                                    </m:r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m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/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…</m:t>
                                    </m:r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𝑛𝑛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m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B10EFA-5E2B-4F67-AE21-76ED3AE5CE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73" t="-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39342E-29F6-4E47-B277-F8B7F6BE8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88A7-CAF1-47D7-9012-3BD3428A92AA}" type="datetime1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6D8749-D321-444F-8C99-7605E9E4F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AEDB3E-846E-46E6-8FF3-947DF5021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407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C47C2-FCEF-40E0-9DE5-D795C78DB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Solusi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Persamaan</a:t>
            </a:r>
            <a:r>
              <a:rPr lang="en-US" dirty="0"/>
              <a:t> </a:t>
            </a:r>
            <a:r>
              <a:rPr lang="en-US" dirty="0" err="1"/>
              <a:t>Diferensial</a:t>
            </a:r>
            <a:r>
              <a:rPr lang="en-US" dirty="0"/>
              <a:t>(2)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B10EFA-5E2B-4F67-AE21-76ED3AE5CEB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Langkah-langkah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menyelesaikan</a:t>
                </a:r>
                <a:r>
                  <a:rPr lang="en-US" dirty="0"/>
                  <a:t> SPD </a:t>
                </a:r>
                <a:r>
                  <a:rPr lang="en-US" dirty="0" err="1"/>
                  <a:t>orde</a:t>
                </a:r>
                <a:r>
                  <a:rPr lang="en-US" dirty="0"/>
                  <a:t> 1 linear: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 err="1"/>
                  <a:t>Menentukan</a:t>
                </a:r>
                <a:r>
                  <a:rPr lang="en-US" dirty="0"/>
                  <a:t> </a:t>
                </a:r>
                <a:r>
                  <a:rPr lang="en-US" dirty="0" err="1"/>
                  <a:t>matriks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yang </a:t>
                </a:r>
                <a:r>
                  <a:rPr lang="en-US" dirty="0" err="1"/>
                  <a:t>mendiagonalkan</a:t>
                </a:r>
                <a:r>
                  <a:rPr lang="en-US" dirty="0"/>
                  <a:t> </a:t>
                </a:r>
                <a:r>
                  <a:rPr lang="en-US" dirty="0" err="1"/>
                  <a:t>matriks</a:t>
                </a:r>
                <a:r>
                  <a:rPr lang="en-US" dirty="0"/>
                  <a:t> </a:t>
                </a:r>
                <a:r>
                  <a:rPr lang="en-US" dirty="0" err="1"/>
                  <a:t>koefisiennya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 err="1"/>
                  <a:t>Bangun</a:t>
                </a:r>
                <a:r>
                  <a:rPr lang="en-US" dirty="0"/>
                  <a:t> SPD dummy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bentuk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𝐷𝑈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dimana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𝐴𝑃</m:t>
                    </m:r>
                  </m:oMath>
                </a14:m>
                <a:endParaRPr lang="en-US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 err="1"/>
                  <a:t>Tentukan</a:t>
                </a:r>
                <a:r>
                  <a:rPr lang="en-US" dirty="0"/>
                  <a:t> </a:t>
                </a:r>
                <a:r>
                  <a:rPr lang="en-US" dirty="0" err="1"/>
                  <a:t>solusi</a:t>
                </a:r>
                <a:r>
                  <a:rPr lang="en-US" dirty="0"/>
                  <a:t> SPD dummy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𝐷𝑈</m:t>
                    </m:r>
                  </m:oMath>
                </a14:m>
                <a:endParaRPr lang="en-US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 err="1"/>
                  <a:t>Solusi</a:t>
                </a:r>
                <a:r>
                  <a:rPr lang="en-US" dirty="0"/>
                  <a:t> SPD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𝑃𝑈</m:t>
                    </m:r>
                  </m:oMath>
                </a14:m>
                <a:endParaRPr lang="en-US" dirty="0"/>
              </a:p>
              <a:p>
                <a:pPr marL="457200" indent="-457200">
                  <a:buFont typeface="+mj-lt"/>
                  <a:buAutoNum type="arabicPeriod"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B10EFA-5E2B-4F67-AE21-76ED3AE5CE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939" t="-1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39342E-29F6-4E47-B277-F8B7F6BE8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88A7-CAF1-47D7-9012-3BD3428A92AA}" type="datetime1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6D8749-D321-444F-8C99-7605E9E4F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AEDB3E-846E-46E6-8FF3-947DF5021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25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C47C2-FCEF-40E0-9DE5-D795C78DB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Solusi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Persamaan</a:t>
            </a:r>
            <a:r>
              <a:rPr lang="en-US" dirty="0"/>
              <a:t> </a:t>
            </a:r>
            <a:r>
              <a:rPr lang="en-US" dirty="0" err="1"/>
              <a:t>Diferensial</a:t>
            </a:r>
            <a:r>
              <a:rPr lang="en-US" dirty="0"/>
              <a:t>(3)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B10EFA-5E2B-4F67-AE21-76ED3AE5CEB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en-US" dirty="0"/>
                  <a:t>Tentukan </a:t>
                </a:r>
                <a:r>
                  <a:rPr lang="en-US" dirty="0" err="1"/>
                  <a:t>solusi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sistem</a:t>
                </a:r>
                <a:r>
                  <a:rPr lang="en-US" dirty="0"/>
                  <a:t> </a:t>
                </a:r>
                <a:r>
                  <a:rPr lang="en-US" dirty="0" err="1"/>
                  <a:t>persamaan</a:t>
                </a:r>
                <a:r>
                  <a:rPr lang="en-US" dirty="0"/>
                  <a:t> </a:t>
                </a:r>
                <a:r>
                  <a:rPr lang="en-US" dirty="0" err="1"/>
                  <a:t>diferensial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 err="1"/>
                  <a:t>Jawab</a:t>
                </a:r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:r>
                  <a:rPr lang="en-US" dirty="0" err="1"/>
                  <a:t>Tulis</a:t>
                </a:r>
                <a:r>
                  <a:rPr lang="en-US" dirty="0"/>
                  <a:t> SPD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bentuk</a:t>
                </a:r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persamaan</a:t>
                </a:r>
                <a:r>
                  <a:rPr lang="en-US" dirty="0"/>
                  <a:t> </a:t>
                </a:r>
                <a:r>
                  <a:rPr lang="en-US" dirty="0" err="1"/>
                  <a:t>karakteristik</a:t>
                </a:r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Nilai eigen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matriks</a:t>
                </a:r>
                <a:r>
                  <a:rPr lang="en-US" dirty="0"/>
                  <a:t> </a:t>
                </a:r>
                <a:r>
                  <a:rPr lang="en-US" dirty="0" err="1"/>
                  <a:t>koefisien</a:t>
                </a:r>
                <a:r>
                  <a:rPr lang="en-US" dirty="0"/>
                  <a:t> 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dirty="0"/>
                  <a:t> dan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B10EFA-5E2B-4F67-AE21-76ED3AE5CE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55" t="-2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39342E-29F6-4E47-B277-F8B7F6BE8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88A7-CAF1-47D7-9012-3BD3428A92AA}" type="datetime1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6D8749-D321-444F-8C99-7605E9E4F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AEDB3E-846E-46E6-8FF3-947DF5021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377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C47C2-FCEF-40E0-9DE5-D795C78DB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Solusi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Persamaan</a:t>
            </a:r>
            <a:r>
              <a:rPr lang="en-US" dirty="0"/>
              <a:t> </a:t>
            </a:r>
            <a:r>
              <a:rPr lang="en-US" dirty="0" err="1"/>
              <a:t>Diferensial</a:t>
            </a:r>
            <a:r>
              <a:rPr lang="en-US" dirty="0"/>
              <a:t>(4)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B10EFA-5E2B-4F67-AE21-76ED3AE5CEB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:r>
                  <a:rPr lang="en-US" dirty="0"/>
                  <a:t>Basis  </a:t>
                </a:r>
                <a:r>
                  <a:rPr lang="en-US" dirty="0" err="1"/>
                  <a:t>ruang</a:t>
                </a:r>
                <a:r>
                  <a:rPr lang="en-US" dirty="0"/>
                  <a:t> eigen yang </a:t>
                </a:r>
                <a:r>
                  <a:rPr lang="en-US" dirty="0" err="1"/>
                  <a:t>bersesuaian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{"/>
                        <m:endChr m:val="}"/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e>
                    </m:d>
                  </m:oMath>
                </a14:m>
                <a:endParaRPr lang="en-US" b="0" dirty="0"/>
              </a:p>
              <a:p>
                <a:pPr marL="0" indent="0">
                  <a:buNone/>
                </a:pPr>
                <a:r>
                  <a:rPr lang="en-US" dirty="0"/>
                  <a:t>Basis  </a:t>
                </a:r>
                <a:r>
                  <a:rPr lang="en-US" dirty="0" err="1"/>
                  <a:t>ruang</a:t>
                </a:r>
                <a:r>
                  <a:rPr lang="en-US" dirty="0"/>
                  <a:t> eigen yang </a:t>
                </a:r>
                <a:r>
                  <a:rPr lang="en-US" dirty="0" err="1"/>
                  <a:t>bersesuaian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 err="1"/>
                  <a:t>Sehingga</a:t>
                </a:r>
                <a:r>
                  <a:rPr lang="en-US" dirty="0"/>
                  <a:t> </a:t>
                </a:r>
                <a:r>
                  <a:rPr lang="en-US" dirty="0" err="1"/>
                  <a:t>diperoleh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Karena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𝐴𝑃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 err="1"/>
                  <a:t>Maka</a:t>
                </a:r>
                <a:r>
                  <a:rPr lang="en-US" dirty="0"/>
                  <a:t> SPD dummy </a:t>
                </a:r>
                <a:r>
                  <a:rPr lang="en-US" dirty="0" err="1"/>
                  <a:t>berbentuk</a:t>
                </a:r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 err="1"/>
                  <a:t>Sehingga</a:t>
                </a:r>
                <a:r>
                  <a:rPr lang="en-US" dirty="0"/>
                  <a:t> </a:t>
                </a:r>
                <a:r>
                  <a:rPr lang="en-US" dirty="0" err="1"/>
                  <a:t>didapat</a:t>
                </a:r>
                <a:r>
                  <a:rPr lang="en-US" dirty="0"/>
                  <a:t> SPD dummy </a:t>
                </a:r>
                <a:r>
                  <a:rPr lang="en-US" dirty="0" err="1"/>
                  <a:t>adalah</a:t>
                </a:r>
                <a:endParaRPr lang="en-US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US" dirty="0"/>
                  <a:t> dan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B10EFA-5E2B-4F67-AE21-76ED3AE5CE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15" t="-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39342E-29F6-4E47-B277-F8B7F6BE8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88A7-CAF1-47D7-9012-3BD3428A92AA}" type="datetime1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6D8749-D321-444F-8C99-7605E9E4F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AEDB3E-846E-46E6-8FF3-947DF5021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98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C47C2-FCEF-40E0-9DE5-D795C78DB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Solusi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Persamaan</a:t>
            </a:r>
            <a:r>
              <a:rPr lang="en-US" dirty="0"/>
              <a:t> </a:t>
            </a:r>
            <a:r>
              <a:rPr lang="en-US" dirty="0" err="1"/>
              <a:t>Diferensial</a:t>
            </a:r>
            <a:r>
              <a:rPr lang="en-US" dirty="0"/>
              <a:t>(5)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B10EFA-5E2B-4F67-AE21-76ED3AE5CEB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Maka </a:t>
                </a:r>
                <a:r>
                  <a:rPr lang="en-US" dirty="0" err="1"/>
                  <a:t>didapat</a:t>
                </a:r>
                <a:r>
                  <a:rPr lang="en-US" dirty="0"/>
                  <a:t> </a:t>
                </a:r>
                <a:r>
                  <a:rPr lang="en-US" dirty="0" err="1"/>
                  <a:t>solusi</a:t>
                </a:r>
                <a:r>
                  <a:rPr lang="en-US" dirty="0"/>
                  <a:t> </a:t>
                </a:r>
                <a:r>
                  <a:rPr lang="en-US" dirty="0" err="1"/>
                  <a:t>SPDnya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p>
                                </m:sSup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 err="1"/>
                  <a:t>Atau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B10EFA-5E2B-4F67-AE21-76ED3AE5CE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818" t="-1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39342E-29F6-4E47-B277-F8B7F6BE8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88A7-CAF1-47D7-9012-3BD3428A92AA}" type="datetime1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6D8749-D321-444F-8C99-7605E9E4F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AEDB3E-846E-46E6-8FF3-947DF5021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0610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D053D-2650-45B9-BC5A-10BF4A466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Latihan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8C479D-329D-4DF0-A690-607747B5025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+mj-lt"/>
                  <a:buAutoNum type="arabicPeriod"/>
                </a:pPr>
                <a:r>
                  <a:rPr lang="en-US" dirty="0"/>
                  <a:t>Tentukan </a:t>
                </a:r>
                <a:r>
                  <a:rPr lang="en-US" dirty="0" err="1"/>
                  <a:t>matriks</a:t>
                </a:r>
                <a:r>
                  <a:rPr lang="en-US" dirty="0"/>
                  <a:t> mana </a:t>
                </a:r>
                <a:r>
                  <a:rPr lang="en-US" dirty="0" err="1"/>
                  <a:t>sajakah</a:t>
                </a:r>
                <a:r>
                  <a:rPr lang="en-US" dirty="0"/>
                  <a:t> yang </a:t>
                </a:r>
                <a:r>
                  <a:rPr lang="en-US" dirty="0" err="1"/>
                  <a:t>merupakan</a:t>
                </a:r>
                <a:r>
                  <a:rPr lang="en-US" dirty="0"/>
                  <a:t> </a:t>
                </a:r>
                <a:r>
                  <a:rPr lang="en-US" dirty="0" err="1"/>
                  <a:t>matriks</a:t>
                </a:r>
                <a:r>
                  <a:rPr lang="en-US" dirty="0"/>
                  <a:t> orthogonal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menentukan</a:t>
                </a:r>
                <a:r>
                  <a:rPr lang="en-US" dirty="0"/>
                  <a:t> invers </a:t>
                </a:r>
                <a:r>
                  <a:rPr lang="en-US" dirty="0" err="1"/>
                  <a:t>matriks</a:t>
                </a:r>
                <a:r>
                  <a:rPr lang="en-US" dirty="0"/>
                  <a:t> </a:t>
                </a:r>
                <a:r>
                  <a:rPr lang="en-US" dirty="0" err="1"/>
                  <a:t>tersebut</a:t>
                </a:r>
                <a:endParaRPr lang="en-US" dirty="0"/>
              </a:p>
              <a:p>
                <a:pPr marL="292608" lvl="1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b="0" dirty="0"/>
                  <a:t>. B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  <m:brk m:alnAt="7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dan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C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f>
                                      <m:f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e>
                                        </m:rad>
                                      </m:den>
                                    </m:f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m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f>
                                      <m:f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e>
                                        </m:rad>
                                      </m:den>
                                    </m:f>
                                  </m:e>
                                </m:mr>
                                <m:m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f>
                                      <m:f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e>
                                        </m:rad>
                                      </m:den>
                                    </m:f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f>
                                      <m:f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 err="1"/>
                  <a:t>Tentukan</a:t>
                </a:r>
                <a:r>
                  <a:rPr lang="en-US" dirty="0"/>
                  <a:t> </a:t>
                </a:r>
                <a:r>
                  <a:rPr lang="en-US" dirty="0" err="1"/>
                  <a:t>matriks</a:t>
                </a:r>
                <a:r>
                  <a:rPr lang="en-US" dirty="0"/>
                  <a:t> </a:t>
                </a:r>
                <a:r>
                  <a:rPr lang="en-US" dirty="0" err="1"/>
                  <a:t>pendiagonalyang</a:t>
                </a:r>
                <a:r>
                  <a:rPr lang="en-US" dirty="0"/>
                  <a:t> orthogonal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matriks</a:t>
                </a:r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−36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−36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−23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8C479D-329D-4DF0-A690-607747B5025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939" t="-2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E8847A-7A4E-456A-9E7D-CCF56C1B4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88A7-CAF1-47D7-9012-3BD3428A92AA}" type="datetime1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7F8A0F-422D-4DF1-8E29-2F2CF58D1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82617D-2121-42FC-B8A1-E47B4C736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467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D053D-2650-45B9-BC5A-10BF4A466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Latihan</a:t>
            </a:r>
            <a:r>
              <a:rPr lang="en-US" dirty="0"/>
              <a:t>(2)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8C479D-329D-4DF0-A690-607747B5025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+mj-lt"/>
                  <a:buAutoNum type="arabicPeriod" startAt="3"/>
                </a:pPr>
                <a:r>
                  <a:rPr lang="en-US" dirty="0"/>
                  <a:t>Tentukan </a:t>
                </a:r>
                <a:r>
                  <a:rPr lang="en-US" dirty="0" err="1"/>
                  <a:t>solusi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𝑑𝑞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8C479D-329D-4DF0-A690-607747B5025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939" t="-2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E8847A-7A4E-456A-9E7D-CCF56C1B4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88A7-CAF1-47D7-9012-3BD3428A92AA}" type="datetime1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7F8A0F-422D-4DF1-8E29-2F2CF58D1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82617D-2121-42FC-B8A1-E47B4C736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7158D-17E4-4343-B6E9-D09437421F0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591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0A97B58-47FF-4DF0-A395-67964C986D61}"/>
              </a:ext>
            </a:extLst>
          </p:cNvPr>
          <p:cNvGrpSpPr/>
          <p:nvPr/>
        </p:nvGrpSpPr>
        <p:grpSpPr>
          <a:xfrm>
            <a:off x="-32" y="10"/>
            <a:ext cx="12192031" cy="4915066"/>
            <a:chOff x="-32" y="10"/>
            <a:chExt cx="12192031" cy="4915066"/>
          </a:xfrm>
        </p:grpSpPr>
        <p:pic>
          <p:nvPicPr>
            <p:cNvPr id="6" name="Picture 5" descr="A view of a city&#10;&#10;Description automatically generated">
              <a:extLst>
                <a:ext uri="{FF2B5EF4-FFF2-40B4-BE49-F238E27FC236}">
                  <a16:creationId xmlns:a16="http://schemas.microsoft.com/office/drawing/2014/main" id="{D88C9B73-5B5D-4194-B11A-99A3DA3649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667" b="11937"/>
            <a:stretch/>
          </p:blipFill>
          <p:spPr>
            <a:xfrm>
              <a:off x="-32" y="10"/>
              <a:ext cx="12192031" cy="4915066"/>
            </a:xfrm>
            <a:prstGeom prst="rect">
              <a:avLst/>
            </a:prstGeom>
          </p:spPr>
        </p:pic>
        <p:pic>
          <p:nvPicPr>
            <p:cNvPr id="7" name="Picture 6" descr="A picture containing indoor, object&#10;&#10;Description automatically generated">
              <a:extLst>
                <a:ext uri="{FF2B5EF4-FFF2-40B4-BE49-F238E27FC236}">
                  <a16:creationId xmlns:a16="http://schemas.microsoft.com/office/drawing/2014/main" id="{FBC92B5B-54E5-4C17-BB0B-31991BB838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05182" y="123679"/>
              <a:ext cx="2235298" cy="573727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FB52B74-CC0E-48FA-A3CD-A1781CB02DC5}"/>
              </a:ext>
            </a:extLst>
          </p:cNvPr>
          <p:cNvSpPr txBox="1"/>
          <p:nvPr/>
        </p:nvSpPr>
        <p:spPr>
          <a:xfrm>
            <a:off x="4191455" y="5165139"/>
            <a:ext cx="38090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THANKYOU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BE7B1A-4DAE-4933-ADEA-EC67DC6A58BF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fld id="{273E1D80-BC64-4809-998F-F67D593D87A2}" type="datetime1">
              <a:rPr lang="en-US" smtClean="0"/>
              <a:t>6/26/2019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01D49B7-BA5F-4D48-BCBD-15F2E6E04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MUH1G3/ Matriks dan ruang vektor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66D4900-2608-4903-874E-48F5E9E148C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F2884EB-C6E3-684C-A39B-0E652C4E0E60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38568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SA">
      <a:majorFont>
        <a:latin typeface="Adobe Myungjo Std M"/>
        <a:ea typeface=""/>
        <a:cs typeface=""/>
      </a:majorFont>
      <a:minorFont>
        <a:latin typeface="Adobe Myungjo Std M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8BB6B6A1E5D74D894697FFD9A19A5C" ma:contentTypeVersion="3" ma:contentTypeDescription="Create a new document." ma:contentTypeScope="" ma:versionID="94fe603a937ec70bcde122de329a62d9">
  <xsd:schema xmlns:xsd="http://www.w3.org/2001/XMLSchema" xmlns:xs="http://www.w3.org/2001/XMLSchema" xmlns:p="http://schemas.microsoft.com/office/2006/metadata/properties" xmlns:ns2="82294ab1-b54a-43d4-b94c-ae97b5e616ba" targetNamespace="http://schemas.microsoft.com/office/2006/metadata/properties" ma:root="true" ma:fieldsID="1d4e928035cbf479b04bb67ade7f27cb" ns2:_="">
    <xsd:import namespace="82294ab1-b54a-43d4-b94c-ae97b5e616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294ab1-b54a-43d4-b94c-ae97b5e616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85AAC24-38BB-4B48-94B9-0DCC33D6E10B}"/>
</file>

<file path=customXml/itemProps2.xml><?xml version="1.0" encoding="utf-8"?>
<ds:datastoreItem xmlns:ds="http://schemas.openxmlformats.org/officeDocument/2006/customXml" ds:itemID="{D8804147-A38B-46AC-992B-9BCCAC99F698}"/>
</file>

<file path=customXml/itemProps3.xml><?xml version="1.0" encoding="utf-8"?>
<ds:datastoreItem xmlns:ds="http://schemas.openxmlformats.org/officeDocument/2006/customXml" ds:itemID="{F48AEED8-EA73-4A94-811E-28CE6FB520A1}"/>
</file>

<file path=docProps/app.xml><?xml version="1.0" encoding="utf-8"?>
<Properties xmlns="http://schemas.openxmlformats.org/officeDocument/2006/extended-properties" xmlns:vt="http://schemas.openxmlformats.org/officeDocument/2006/docPropsVTypes">
  <TotalTime>1760</TotalTime>
  <Words>942</Words>
  <Application>Microsoft Office PowerPoint</Application>
  <PresentationFormat>Widescreen</PresentationFormat>
  <Paragraphs>180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Adobe Myungjo Std M</vt:lpstr>
      <vt:lpstr>Arial</vt:lpstr>
      <vt:lpstr>Calibri</vt:lpstr>
      <vt:lpstr>Cambria Math</vt:lpstr>
      <vt:lpstr>Retrospect</vt:lpstr>
      <vt:lpstr>PowerPoint Presentation</vt:lpstr>
      <vt:lpstr>Ruang Eigen</vt:lpstr>
      <vt:lpstr>Matriks Orthogonal</vt:lpstr>
      <vt:lpstr>Contoh_4:</vt:lpstr>
      <vt:lpstr>Contoh_4(2):</vt:lpstr>
      <vt:lpstr>Diagonal secara Orthogonal</vt:lpstr>
      <vt:lpstr>Diagonal secara Orthogonal(2)</vt:lpstr>
      <vt:lpstr>Diagonal secara Orthogonal(3)</vt:lpstr>
      <vt:lpstr>Contoh_5:</vt:lpstr>
      <vt:lpstr>Contoh_5(2):</vt:lpstr>
      <vt:lpstr>Solusi Persamaan Diferensial (Pengantar)</vt:lpstr>
      <vt:lpstr>Solusi Sistem Persamaan Diferensial</vt:lpstr>
      <vt:lpstr>Solusi Sistem Persamaan Diferensial(2)</vt:lpstr>
      <vt:lpstr>Solusi Sistem Persamaan Diferensial(3)</vt:lpstr>
      <vt:lpstr>Solusi Sistem Persamaan Diferensial(4)</vt:lpstr>
      <vt:lpstr>Solusi Sistem Persamaan Diferensial(5)</vt:lpstr>
      <vt:lpstr>Latihan</vt:lpstr>
      <vt:lpstr>Latihan(2)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RUANG VEKTOR</dc:title>
  <dc:creator>Annisa</dc:creator>
  <cp:lastModifiedBy>Annisa Aditsania</cp:lastModifiedBy>
  <cp:revision>73</cp:revision>
  <dcterms:created xsi:type="dcterms:W3CDTF">2019-03-13T14:56:40Z</dcterms:created>
  <dcterms:modified xsi:type="dcterms:W3CDTF">2019-06-26T09:25:03Z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0x0101007D8BB6B6A1E5D74D894697FFD9A19A5C</vt:lpwstr>
  </property>
</Properties>
</file>