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29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9CD"/>
    <a:srgbClr val="D34817"/>
    <a:srgbClr val="C00000"/>
    <a:srgbClr val="9B3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5" autoAdjust="0"/>
    <p:restoredTop sz="94249" autoAdjust="0"/>
  </p:normalViewPr>
  <p:slideViewPr>
    <p:cSldViewPr snapToGrid="0">
      <p:cViewPr varScale="1">
        <p:scale>
          <a:sx n="37" d="100"/>
          <a:sy n="37" d="100"/>
        </p:scale>
        <p:origin x="11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20BC7-8BAD-450E-BDFD-512A1986C248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B8454-D031-4180-896A-FA1A8226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060-1F87-433F-9AC7-4D8E5270F0CF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59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8105-5F08-4213-B85A-46C7D4F055FE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8324-ED7C-4FC4-8116-EDD60BB49C2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3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097281" y="2009550"/>
            <a:ext cx="10058400" cy="402549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7D46-D85A-4D0A-B47A-ACB18798F8F9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C78426-82E9-495A-92E2-FD06794F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9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B28C65-06A6-4C4D-A943-59F093F1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57A9-B7DC-4589-A631-6DECFA37A75C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78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D33D-FA5F-45A4-A552-504AA2E2CF55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3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030F-BBF9-4192-874D-569E8857696E}" type="datetime1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0F08-56BD-4B4F-805A-E1DAC83AE040}" type="datetime1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062C-590C-4B12-9D1A-07D882AEE0B7}" type="datetime1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MUH1G3/ Matriks dan ruang vektor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8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35F8C9-EF56-4F93-A8BC-B93911865CF7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MUH1G3/ Matriks dan ruang vektor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88DA-75C7-4962-8E90-31C63C581EFC}" type="datetime1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9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F80F101-EDF0-42E4-A704-570B7EE96B27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15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D8ED3830-ABBE-41E7-B0D4-FA582F84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F394EE-52D9-4BC8-8F01-DCF6EAD92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508FFD-5677-4630-A63F-F54B8878E276}"/>
              </a:ext>
            </a:extLst>
          </p:cNvPr>
          <p:cNvGrpSpPr/>
          <p:nvPr/>
        </p:nvGrpSpPr>
        <p:grpSpPr>
          <a:xfrm>
            <a:off x="-32" y="10"/>
            <a:ext cx="12192031" cy="4915066"/>
            <a:chOff x="-32" y="10"/>
            <a:chExt cx="12192031" cy="4915066"/>
          </a:xfrm>
        </p:grpSpPr>
        <p:pic>
          <p:nvPicPr>
            <p:cNvPr id="8" name="Picture 7" descr="A view of a city&#10;&#10;Description automatically generated">
              <a:extLst>
                <a:ext uri="{FF2B5EF4-FFF2-40B4-BE49-F238E27FC236}">
                  <a16:creationId xmlns:a16="http://schemas.microsoft.com/office/drawing/2014/main" id="{0593CF81-3B01-44BA-B265-778777533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67" b="11937"/>
            <a:stretch/>
          </p:blipFill>
          <p:spPr>
            <a:xfrm>
              <a:off x="-32" y="10"/>
              <a:ext cx="12192031" cy="4915066"/>
            </a:xfrm>
            <a:prstGeom prst="rect">
              <a:avLst/>
            </a:prstGeom>
          </p:spPr>
        </p:pic>
        <p:pic>
          <p:nvPicPr>
            <p:cNvPr id="30" name="Picture 29" descr="A picture containing indoor, object&#10;&#10;Description automatically generated">
              <a:extLst>
                <a:ext uri="{FF2B5EF4-FFF2-40B4-BE49-F238E27FC236}">
                  <a16:creationId xmlns:a16="http://schemas.microsoft.com/office/drawing/2014/main" id="{6504A48E-8B65-44BC-9942-392CA42A7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5182" y="123679"/>
              <a:ext cx="2235298" cy="573727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18A303AA-2DCC-4C3F-99C5-3AA2FD7E80DC}"/>
              </a:ext>
            </a:extLst>
          </p:cNvPr>
          <p:cNvSpPr txBox="1">
            <a:spLocks/>
          </p:cNvSpPr>
          <p:nvPr/>
        </p:nvSpPr>
        <p:spPr>
          <a:xfrm>
            <a:off x="1097280" y="4787874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RUANG EIGEN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4477C16-141A-4920-A7FC-7DCAB14EC313}"/>
              </a:ext>
            </a:extLst>
          </p:cNvPr>
          <p:cNvSpPr txBox="1">
            <a:spLocks/>
          </p:cNvSpPr>
          <p:nvPr/>
        </p:nvSpPr>
        <p:spPr>
          <a:xfrm>
            <a:off x="1066783" y="5736141"/>
            <a:ext cx="10058400" cy="1155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MUH1G3/ Matriks dan ruang vektor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FAKULTAS INFORMATIKA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Center of learning &amp; open education Telkom university</a:t>
            </a:r>
          </a:p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7130015-69BF-45B8-B0D5-CDD26D1BA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182" y="821075"/>
            <a:ext cx="2240280" cy="4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48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F0A47-E912-428B-A371-D732E2F8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Diagonalisasi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B6CD0D-EB26-412F-B0A4-C0FCB7CE1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dirty="0"/>
                  <a:t>Definisi: </a:t>
                </a:r>
                <a:r>
                  <a:rPr lang="en-US" dirty="0" err="1"/>
                  <a:t>Suatu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dirty="0" err="1"/>
                  <a:t>kuadrat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dikatakan</a:t>
                </a:r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didiagonalisasi</a:t>
                </a:r>
                <a:r>
                  <a:rPr lang="en-US" dirty="0"/>
                  <a:t> (diagonalizable)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terdapat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yang </a:t>
                </a:r>
                <a:r>
                  <a:rPr lang="en-US" dirty="0" err="1"/>
                  <a:t>mempunyai</a:t>
                </a:r>
                <a:r>
                  <a:rPr lang="en-US" dirty="0"/>
                  <a:t> invers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diagonal. </a:t>
                </a:r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dinamakan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yang </a:t>
                </a:r>
                <a:r>
                  <a:rPr lang="en-US" dirty="0" err="1"/>
                  <a:t>mendiagonalkan</a:t>
                </a:r>
                <a:r>
                  <a:rPr lang="en-US" dirty="0"/>
                  <a:t> (</a:t>
                </a:r>
                <a:r>
                  <a:rPr lang="en-US" dirty="0" err="1"/>
                  <a:t>pendiagonal</a:t>
                </a:r>
                <a:r>
                  <a:rPr lang="en-US" dirty="0"/>
                  <a:t>)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 err="1"/>
                  <a:t>Vektor-vektor</a:t>
                </a:r>
                <a:r>
                  <a:rPr lang="en-US" dirty="0"/>
                  <a:t> </a:t>
                </a:r>
                <a:r>
                  <a:rPr lang="en-US" dirty="0" err="1"/>
                  <a:t>kolom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vektor-vektor</a:t>
                </a:r>
                <a:r>
                  <a:rPr lang="en-US" dirty="0"/>
                  <a:t> eigen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B6CD0D-EB26-412F-B0A4-C0FCB7CE1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1970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C2839-E609-411A-9237-FF350890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DBA69-03D8-4B0D-9D12-96579E7DA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C542-C471-4965-B9B7-7371973A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4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C875-9FA8-4855-9544-C1433195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E8A7A-1AAF-4FBC-8EB1-5D34D6113A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Tentukan </a:t>
                </a:r>
                <a:r>
                  <a:rPr lang="en-US" dirty="0" err="1"/>
                  <a:t>matriks</a:t>
                </a:r>
                <a:r>
                  <a:rPr lang="en-US" dirty="0"/>
                  <a:t> yang </a:t>
                </a:r>
                <a:r>
                  <a:rPr lang="en-US" dirty="0" err="1"/>
                  <a:t>mendiagonalkan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Jawab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 err="1"/>
                  <a:t>Persamaan</a:t>
                </a:r>
                <a:r>
                  <a:rPr lang="en-US" dirty="0"/>
                  <a:t> </a:t>
                </a:r>
                <a:r>
                  <a:rPr lang="en-US" dirty="0" err="1"/>
                  <a:t>karakteristik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adalah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dirty="0"/>
                </a:br>
                <a:r>
                  <a:rPr lang="en-US" dirty="0" err="1"/>
                  <a:t>Maka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           </m:t>
                      </m:r>
                    </m:oMath>
                  </m:oMathPara>
                </a14:m>
                <a:br>
                  <a:rPr lang="en-US" dirty="0"/>
                </a:b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eigen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E8A7A-1AAF-4FBC-8EB1-5D34D6113A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3182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57BD2-9CAF-4715-A696-AC0673D1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7A635-D93D-40BD-8ACA-A5654054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F5B70-4157-48C8-A1A5-67740ECC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8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F6DE-3FF2-4A98-B4E9-AEDC874BE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Contoh_3(2):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B463CF-DC1D-4181-9671-4580D8590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Untuk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misal vector eigen yang </a:t>
                </a:r>
                <a:r>
                  <a:rPr lang="en-US" dirty="0" err="1">
                    <a:ea typeface="Cambria Math" panose="02040503050406030204" pitchFamily="18" charset="0"/>
                  </a:rPr>
                  <a:t>bersesuaiannya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adalah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dimana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parameter </a:t>
                </a:r>
                <a:r>
                  <a:rPr lang="en-US" dirty="0" err="1"/>
                  <a:t>tak</a:t>
                </a:r>
                <a:r>
                  <a:rPr lang="en-US" dirty="0"/>
                  <a:t> </a:t>
                </a:r>
                <a:r>
                  <a:rPr lang="en-US" dirty="0" err="1"/>
                  <a:t>nol</a:t>
                </a:r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 basis </a:t>
                </a:r>
                <a:r>
                  <a:rPr lang="en-US" dirty="0" err="1"/>
                  <a:t>vektor-vektor</a:t>
                </a:r>
                <a:r>
                  <a:rPr lang="en-US" dirty="0"/>
                  <a:t> eigen yang </a:t>
                </a:r>
                <a:r>
                  <a:rPr lang="en-US" dirty="0" err="1"/>
                  <a:t>bersesuaian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adalah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B463CF-DC1D-4181-9671-4580D859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1212" r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C2C43-344C-4829-A74A-D688DC6E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30526-54DE-4604-BE91-163B9E58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0ED5A-655C-4A24-BCE1-6408DAB0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1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C672-70A0-4E72-B176-07940FE1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Contoh_3(3):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3F02CE-75CA-4455-AF3A-BBB4ADD9A7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Untuk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misal vector eigen yang </a:t>
                </a:r>
                <a:r>
                  <a:rPr lang="en-US" dirty="0" err="1">
                    <a:ea typeface="Cambria Math" panose="02040503050406030204" pitchFamily="18" charset="0"/>
                  </a:rPr>
                  <a:t>bersesuaiannya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adalah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dimana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parameter </a:t>
                </a:r>
                <a:r>
                  <a:rPr lang="en-US" dirty="0" err="1"/>
                  <a:t>tak</a:t>
                </a:r>
                <a:r>
                  <a:rPr lang="en-US" dirty="0"/>
                  <a:t> </a:t>
                </a:r>
                <a:r>
                  <a:rPr lang="en-US" dirty="0" err="1"/>
                  <a:t>nol</a:t>
                </a:r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 basis </a:t>
                </a:r>
                <a:r>
                  <a:rPr lang="en-US" dirty="0" err="1"/>
                  <a:t>vektor-vektor</a:t>
                </a:r>
                <a:r>
                  <a:rPr lang="en-US" dirty="0"/>
                  <a:t> eigen yang </a:t>
                </a:r>
                <a:r>
                  <a:rPr lang="en-US" dirty="0" err="1"/>
                  <a:t>bersesuaian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adalah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3F02CE-75CA-4455-AF3A-BBB4ADD9A7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E7929-6858-429A-A10B-514B2A06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89AA8-53FF-4A5F-90D3-4BC97BAA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4C9D3-4815-4EE6-A5FF-207241DB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2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192C-AE3F-4D8B-9559-3A22EC1E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Contoh_3(4):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C0827-08E8-46D6-90B4-740C006A27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Untuk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misal vector eigen yang </a:t>
                </a:r>
                <a:r>
                  <a:rPr lang="en-US" dirty="0" err="1">
                    <a:ea typeface="Cambria Math" panose="02040503050406030204" pitchFamily="18" charset="0"/>
                  </a:rPr>
                  <a:t>bersesuaiannya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adalah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~…~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dimana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parameter </a:t>
                </a:r>
                <a:r>
                  <a:rPr lang="en-US" dirty="0" err="1"/>
                  <a:t>tak</a:t>
                </a:r>
                <a:r>
                  <a:rPr lang="en-US" dirty="0"/>
                  <a:t> </a:t>
                </a:r>
                <a:r>
                  <a:rPr lang="en-US" dirty="0" err="1"/>
                  <a:t>nol</a:t>
                </a:r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 basis </a:t>
                </a:r>
                <a:r>
                  <a:rPr lang="en-US" dirty="0" err="1"/>
                  <a:t>vektor-vektor</a:t>
                </a:r>
                <a:r>
                  <a:rPr lang="en-US" dirty="0"/>
                  <a:t> eigen yang </a:t>
                </a:r>
                <a:r>
                  <a:rPr lang="en-US" dirty="0" err="1"/>
                  <a:t>bersesuaian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adalah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C0827-08E8-46D6-90B4-740C006A27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66660-4554-43C9-A1B6-2897307D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4ABA6-70A7-456D-B4E2-042DBC6D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7F829-5133-4B37-81AA-AB903736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6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27044-6C47-461D-BAF1-956065D44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Contoh_3(5)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04FA8E-4664-4F2E-9F0F-0FD5EC7AB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Perhatikan </a:t>
                </a:r>
                <a:r>
                  <a:rPr lang="en-US" dirty="0" err="1"/>
                  <a:t>kombinasi</a:t>
                </a:r>
                <a:r>
                  <a:rPr lang="en-US" dirty="0"/>
                  <a:t> linear </a:t>
                </a:r>
                <a:r>
                  <a:rPr lang="en-US" dirty="0" err="1"/>
                  <a:t>berikut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OBE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didapat</a:t>
                </a:r>
                <a:endParaRPr lang="en-US" dirty="0"/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~…~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merupakan </a:t>
                </a:r>
                <a:r>
                  <a:rPr lang="en-US" dirty="0" err="1"/>
                  <a:t>vektor-vektor</a:t>
                </a:r>
                <a:r>
                  <a:rPr lang="en-US" dirty="0"/>
                  <a:t> yang </a:t>
                </a:r>
                <a:r>
                  <a:rPr lang="en-US" dirty="0" err="1"/>
                  <a:t>saling</a:t>
                </a:r>
                <a:r>
                  <a:rPr lang="en-US" dirty="0"/>
                  <a:t> </a:t>
                </a:r>
                <a:r>
                  <a:rPr lang="en-US" dirty="0" err="1"/>
                  <a:t>bebas</a:t>
                </a:r>
                <a:r>
                  <a:rPr lang="en-US" dirty="0"/>
                  <a:t> linear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04FA8E-4664-4F2E-9F0F-0FD5EC7AB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8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2ADBE-6B9B-4151-A218-9DFA0562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99F37-E1F3-4EC5-A3A9-9D6C654E9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6C1EF-5BAF-4E10-BEE9-BF7CF62D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3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D8B5-156D-4617-A315-1C6E4E2EA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Contoh_3(6):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2F0D09-B3D8-4FE9-96FD-174254F535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Jadi, </a:t>
                </a:r>
                <a:r>
                  <a:rPr lang="en-US" dirty="0" err="1"/>
                  <a:t>matriks</a:t>
                </a:r>
                <a:r>
                  <a:rPr lang="en-US" dirty="0"/>
                  <a:t> yang </a:t>
                </a:r>
                <a:r>
                  <a:rPr lang="en-US" dirty="0" err="1"/>
                  <a:t>mendiagonalisasikan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:</a:t>
                </a:r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Sedangkan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diagonal yang </a:t>
                </a:r>
                <a:r>
                  <a:rPr lang="en-US" dirty="0" err="1"/>
                  <a:t>dihasilkan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/>
                  <a:t>Hal yang </a:t>
                </a:r>
                <a:r>
                  <a:rPr lang="en-US" dirty="0" err="1"/>
                  <a:t>perlu</a:t>
                </a:r>
                <a:r>
                  <a:rPr lang="en-US" dirty="0"/>
                  <a:t> </a:t>
                </a:r>
                <a:r>
                  <a:rPr lang="en-US" dirty="0" err="1"/>
                  <a:t>diperhatikan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juga </a:t>
                </a:r>
                <a:r>
                  <a:rPr lang="en-US" dirty="0" err="1"/>
                  <a:t>mendiagonakan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Tapi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diagonal yang </a:t>
                </a:r>
                <a:r>
                  <a:rPr lang="en-US" dirty="0" err="1"/>
                  <a:t>terbentuk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2F0D09-B3D8-4FE9-96FD-174254F535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591A7-8B1B-48E7-874D-1748E6EA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EDD83-65D4-4F69-9E75-AE02A478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E0538-12E5-4990-9077-21D59FC4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85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0142E-64F9-4E46-8D73-183863F9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6AF08F-F3A5-41A6-A762-01C7A74C81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Diketahui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berikut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</a:t>
                </a:r>
                <a:r>
                  <a:rPr lang="en-US" dirty="0" err="1"/>
                  <a:t>karakteristik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b="0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eigen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b="0" dirty="0" err="1"/>
                  <a:t>Tentukan</a:t>
                </a:r>
                <a:r>
                  <a:rPr lang="en-US" b="0" dirty="0"/>
                  <a:t> basis </a:t>
                </a:r>
                <a:r>
                  <a:rPr lang="en-US" b="0" dirty="0" err="1"/>
                  <a:t>ruang</a:t>
                </a:r>
                <a:r>
                  <a:rPr lang="en-US" b="0" dirty="0"/>
                  <a:t> eigen </a:t>
                </a:r>
                <a:r>
                  <a:rPr lang="en-US" b="0" dirty="0" err="1"/>
                  <a:t>dari</a:t>
                </a:r>
                <a:r>
                  <a:rPr lang="en-US" b="0" dirty="0"/>
                  <a:t> </a:t>
                </a:r>
                <a:r>
                  <a:rPr lang="en-US" b="0" dirty="0" err="1"/>
                  <a:t>matriks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b="0" dirty="0" err="1"/>
                  <a:t>Tentukan</a:t>
                </a:r>
                <a:r>
                  <a:rPr lang="en-US" b="0" dirty="0"/>
                  <a:t> </a:t>
                </a:r>
                <a:r>
                  <a:rPr lang="en-US" b="0" dirty="0" err="1"/>
                  <a:t>pendiagonal</a:t>
                </a:r>
                <a:r>
                  <a:rPr lang="en-US" b="0" dirty="0"/>
                  <a:t> </a:t>
                </a:r>
                <a:r>
                  <a:rPr lang="en-US" b="0" dirty="0" err="1"/>
                  <a:t>dari</a:t>
                </a:r>
                <a:r>
                  <a:rPr lang="en-US" b="0" dirty="0"/>
                  <a:t> </a:t>
                </a:r>
                <a:r>
                  <a:rPr lang="en-US" b="0" dirty="0" err="1"/>
                  <a:t>matriks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+mj-lt"/>
                  </a:rPr>
                  <a:t>(</a:t>
                </a:r>
                <a:r>
                  <a:rPr lang="en-US" b="0" i="0" dirty="0" err="1">
                    <a:latin typeface="+mj-lt"/>
                  </a:rPr>
                  <a:t>jika</a:t>
                </a:r>
                <a:r>
                  <a:rPr lang="en-US" b="0" i="0" dirty="0">
                    <a:latin typeface="+mj-lt"/>
                  </a:rPr>
                  <a:t> </a:t>
                </a:r>
                <a:r>
                  <a:rPr lang="en-US" b="0" i="0" dirty="0" err="1">
                    <a:latin typeface="+mj-lt"/>
                  </a:rPr>
                  <a:t>ada</a:t>
                </a:r>
                <a:r>
                  <a:rPr lang="en-US" b="0" i="0" dirty="0">
                    <a:latin typeface="+mj-lt"/>
                  </a:rPr>
                  <a:t>)</a:t>
                </a:r>
                <a:endParaRPr lang="en-US" dirty="0"/>
              </a:p>
              <a:p>
                <a:pPr marL="457200" indent="-457200">
                  <a:buFont typeface="+mj-lt"/>
                  <a:buAutoNum type="alphaUcPeriod"/>
                </a:pPr>
                <a:endParaRPr lang="en-US" b="0" dirty="0"/>
              </a:p>
              <a:p>
                <a:pPr marL="457200" indent="-457200">
                  <a:buFont typeface="+mj-lt"/>
                  <a:buAutoNum type="alphaUcPeriod"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6AF08F-F3A5-41A6-A762-01C7A74C81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39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AF4D8-908C-4706-8C6C-7ADC03C0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7986D-8CCF-494B-B7E1-90F1C3C1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E8987-7DAB-45EE-AE5A-2D6283B5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7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0A97B58-47FF-4DF0-A395-67964C986D61}"/>
              </a:ext>
            </a:extLst>
          </p:cNvPr>
          <p:cNvGrpSpPr/>
          <p:nvPr/>
        </p:nvGrpSpPr>
        <p:grpSpPr>
          <a:xfrm>
            <a:off x="-32" y="10"/>
            <a:ext cx="12192031" cy="4915066"/>
            <a:chOff x="-32" y="10"/>
            <a:chExt cx="12192031" cy="4915066"/>
          </a:xfrm>
        </p:grpSpPr>
        <p:pic>
          <p:nvPicPr>
            <p:cNvPr id="6" name="Picture 5" descr="A view of a city&#10;&#10;Description automatically generated">
              <a:extLst>
                <a:ext uri="{FF2B5EF4-FFF2-40B4-BE49-F238E27FC236}">
                  <a16:creationId xmlns:a16="http://schemas.microsoft.com/office/drawing/2014/main" id="{D88C9B73-5B5D-4194-B11A-99A3DA364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67" b="11937"/>
            <a:stretch/>
          </p:blipFill>
          <p:spPr>
            <a:xfrm>
              <a:off x="-32" y="10"/>
              <a:ext cx="12192031" cy="4915066"/>
            </a:xfrm>
            <a:prstGeom prst="rect">
              <a:avLst/>
            </a:prstGeom>
          </p:spPr>
        </p:pic>
        <p:pic>
          <p:nvPicPr>
            <p:cNvPr id="7" name="Picture 6" descr="A picture containing indoor, object&#10;&#10;Description automatically generated">
              <a:extLst>
                <a:ext uri="{FF2B5EF4-FFF2-40B4-BE49-F238E27FC236}">
                  <a16:creationId xmlns:a16="http://schemas.microsoft.com/office/drawing/2014/main" id="{FBC92B5B-54E5-4C17-BB0B-31991BB83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5182" y="123679"/>
              <a:ext cx="2235298" cy="57372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FB52B74-CC0E-48FA-A3CD-A1781CB02DC5}"/>
              </a:ext>
            </a:extLst>
          </p:cNvPr>
          <p:cNvSpPr txBox="1"/>
          <p:nvPr/>
        </p:nvSpPr>
        <p:spPr>
          <a:xfrm>
            <a:off x="4191455" y="5165139"/>
            <a:ext cx="3809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THANKYOU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E7B1A-4DAE-4933-ADEA-EC67DC6A58B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73E1D80-BC64-4809-998F-F67D593D87A2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01D49B7-BA5F-4D48-BCBD-15F2E6E04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6D4900-2608-4903-874E-48F5E9E148C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8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D66A-7442-4D27-83BD-803066BE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Ruang</a:t>
            </a:r>
            <a:r>
              <a:rPr lang="en-US" dirty="0"/>
              <a:t> Eigen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EE77E-2C5F-420C-AE20-40B2F6BC3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90600" lvl="1" indent="-533400">
              <a:spcBef>
                <a:spcPts val="600"/>
              </a:spcBef>
              <a:buNone/>
            </a:pPr>
            <a:r>
              <a:rPr lang="en-US" altLang="en-US" b="1" dirty="0"/>
              <a:t>Sub </a:t>
            </a:r>
            <a:r>
              <a:rPr lang="en-US" altLang="en-US" b="1" dirty="0" err="1"/>
              <a:t>Pokok</a:t>
            </a:r>
            <a:r>
              <a:rPr lang="en-US" altLang="en-US" b="1" dirty="0"/>
              <a:t> </a:t>
            </a:r>
            <a:r>
              <a:rPr lang="en-US" altLang="en-US" b="1" dirty="0" err="1"/>
              <a:t>Bahasan</a:t>
            </a:r>
            <a:endParaRPr lang="en-US" altLang="en-US" b="1" dirty="0"/>
          </a:p>
          <a:p>
            <a:pPr marL="679450" indent="-211138">
              <a:buFont typeface="Arial" panose="020B0604020202020204" pitchFamily="34" charset="0"/>
              <a:buChar char="•"/>
            </a:pPr>
            <a:r>
              <a:rPr lang="en-ID" sz="2000" dirty="0" err="1"/>
              <a:t>Definisi</a:t>
            </a:r>
            <a:r>
              <a:rPr lang="en-ID" sz="2000" dirty="0"/>
              <a:t> Nilai Eigen dan </a:t>
            </a:r>
            <a:r>
              <a:rPr lang="en-ID" sz="2000" dirty="0" err="1"/>
              <a:t>Vektor</a:t>
            </a:r>
            <a:r>
              <a:rPr lang="en-ID" sz="2000" dirty="0"/>
              <a:t> Eigen</a:t>
            </a:r>
          </a:p>
          <a:p>
            <a:pPr marL="679450" indent="-211138">
              <a:buFont typeface="Arial" panose="020B0604020202020204" pitchFamily="34" charset="0"/>
              <a:buChar char="•"/>
            </a:pPr>
            <a:r>
              <a:rPr lang="en-ID" sz="2000" dirty="0" err="1">
                <a:solidFill>
                  <a:schemeClr val="tx1"/>
                </a:solidFill>
              </a:rPr>
              <a:t>Diagonalisasi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Matriks</a:t>
            </a:r>
            <a:endParaRPr lang="en-ID" sz="2000" dirty="0">
              <a:solidFill>
                <a:schemeClr val="tx1"/>
              </a:solidFill>
            </a:endParaRPr>
          </a:p>
          <a:p>
            <a:pPr marL="679450" indent="-211138"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chemeClr val="bg2">
                    <a:lumMod val="75000"/>
                  </a:schemeClr>
                </a:solidFill>
              </a:rPr>
              <a:t>Orthogonal </a:t>
            </a:r>
            <a:r>
              <a:rPr lang="en-ID" sz="2000" dirty="0" err="1">
                <a:solidFill>
                  <a:schemeClr val="bg2">
                    <a:lumMod val="75000"/>
                  </a:schemeClr>
                </a:solidFill>
              </a:rPr>
              <a:t>Matriks</a:t>
            </a:r>
            <a:endParaRPr lang="en-ID" sz="2000" dirty="0">
              <a:solidFill>
                <a:schemeClr val="bg2">
                  <a:lumMod val="75000"/>
                </a:schemeClr>
              </a:solidFill>
            </a:endParaRPr>
          </a:p>
          <a:p>
            <a:pPr marL="679450" indent="-211138">
              <a:buFont typeface="Arial" panose="020B0604020202020204" pitchFamily="34" charset="0"/>
              <a:buChar char="•"/>
            </a:pPr>
            <a:r>
              <a:rPr lang="en-ID" sz="2000" dirty="0" err="1">
                <a:solidFill>
                  <a:schemeClr val="bg2">
                    <a:lumMod val="75000"/>
                  </a:schemeClr>
                </a:solidFill>
              </a:rPr>
              <a:t>Solusi</a:t>
            </a:r>
            <a:r>
              <a:rPr lang="en-ID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bg2">
                    <a:lumMod val="75000"/>
                  </a:schemeClr>
                </a:solidFill>
              </a:rPr>
              <a:t>Persamaan</a:t>
            </a:r>
            <a:r>
              <a:rPr lang="en-ID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bg2">
                    <a:lumMod val="75000"/>
                  </a:schemeClr>
                </a:solidFill>
              </a:rPr>
              <a:t>Diferensial</a:t>
            </a:r>
            <a:endParaRPr lang="en-ID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altLang="en-US" dirty="0"/>
          </a:p>
          <a:p>
            <a:pPr marL="609600" indent="-609600">
              <a:spcBef>
                <a:spcPts val="600"/>
              </a:spcBef>
              <a:buNone/>
            </a:pPr>
            <a:r>
              <a:rPr lang="sv-SE" altLang="en-US" sz="1800" b="1" dirty="0"/>
              <a:t>     Beberapa Aplikasi Transformasi Linear</a:t>
            </a:r>
            <a:endParaRPr lang="en-US" altLang="en-US" sz="1800" b="1" dirty="0"/>
          </a:p>
          <a:p>
            <a:pPr marL="679450" indent="-207963">
              <a:buFont typeface="Arial" panose="020B0604020202020204" pitchFamily="34" charset="0"/>
              <a:buChar char="•"/>
            </a:pPr>
            <a:r>
              <a:rPr lang="en-ID" sz="1800" dirty="0"/>
              <a:t>Uji </a:t>
            </a:r>
            <a:r>
              <a:rPr lang="en-ID" sz="1800" dirty="0" err="1"/>
              <a:t>Kestabilan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system </a:t>
            </a:r>
            <a:r>
              <a:rPr lang="en-ID" sz="1800" dirty="0" err="1"/>
              <a:t>dinamik</a:t>
            </a:r>
            <a:endParaRPr lang="en-ID" sz="1800" dirty="0"/>
          </a:p>
          <a:p>
            <a:pPr marL="679450" indent="-207963">
              <a:buFont typeface="Arial" panose="020B0604020202020204" pitchFamily="34" charset="0"/>
              <a:buChar char="•"/>
            </a:pPr>
            <a:r>
              <a:rPr lang="en-ID" sz="1800" dirty="0" err="1"/>
              <a:t>Optimasi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SVD pada </a:t>
            </a:r>
            <a:r>
              <a:rPr lang="en-ID" sz="1800" dirty="0" err="1"/>
              <a:t>pengolahan</a:t>
            </a:r>
            <a:r>
              <a:rPr lang="en-ID" sz="1800" dirty="0"/>
              <a:t> Citra</a:t>
            </a:r>
          </a:p>
          <a:p>
            <a:pPr marL="679450" indent="-207963">
              <a:buFont typeface="Arial" panose="020B0604020202020204" pitchFamily="34" charset="0"/>
              <a:buChar char="•"/>
            </a:pPr>
            <a:r>
              <a:rPr lang="en-ID" sz="1800" dirty="0" err="1"/>
              <a:t>Sistem</a:t>
            </a:r>
            <a:r>
              <a:rPr lang="en-ID" sz="1800" dirty="0"/>
              <a:t> </a:t>
            </a:r>
            <a:r>
              <a:rPr lang="en-ID" sz="1800" dirty="0" err="1"/>
              <a:t>Transmisi</a:t>
            </a:r>
            <a:endParaRPr lang="en-ID" sz="1800" dirty="0"/>
          </a:p>
          <a:p>
            <a:pPr marL="679450" indent="-207963">
              <a:buFont typeface="Arial" panose="020B0604020202020204" pitchFamily="34" charset="0"/>
              <a:buChar char="•"/>
            </a:pPr>
            <a:r>
              <a:rPr lang="en-ID" sz="1800" dirty="0"/>
              <a:t>Dan lain-lain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AAA92-FC60-4921-948E-EDC42429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EC684-70D0-4964-A4F0-02DBDAA45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A3C27-E98F-49DA-BAA9-AF6756B8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6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CD27-1E4B-4FC7-B785-B64D0FDD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Nilai dan </a:t>
            </a:r>
            <a:r>
              <a:rPr lang="en-US" dirty="0" err="1"/>
              <a:t>Vektor</a:t>
            </a:r>
            <a:r>
              <a:rPr lang="en-US" dirty="0"/>
              <a:t> Eigen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424EAB-26F9-4BC5-ABDE-A8C60E64D7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dirty="0"/>
                  <a:t>Misalkan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dirty="0" err="1"/>
                  <a:t>bujur</a:t>
                </a:r>
                <a:r>
                  <a:rPr lang="en-US" dirty="0"/>
                  <a:t> </a:t>
                </a:r>
                <a:r>
                  <a:rPr lang="en-US" dirty="0" err="1"/>
                  <a:t>sangkar</a:t>
                </a:r>
                <a:r>
                  <a:rPr lang="en-US" dirty="0"/>
                  <a:t>,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err="1"/>
                  <a:t>adalah</a:t>
                </a:r>
                <a:r>
                  <a:rPr lang="en-US" dirty="0"/>
                  <a:t> vector </a:t>
                </a:r>
                <a:r>
                  <a:rPr lang="en-US" dirty="0" err="1"/>
                  <a:t>tak</a:t>
                </a:r>
                <a:r>
                  <a:rPr lang="en-US" dirty="0"/>
                  <a:t> </a:t>
                </a:r>
                <a:r>
                  <a:rPr lang="en-US" dirty="0" err="1"/>
                  <a:t>nol</a:t>
                </a:r>
                <a:r>
                  <a:rPr lang="en-US" dirty="0"/>
                  <a:t> di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dan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scalar </a:t>
                </a:r>
                <a:r>
                  <a:rPr lang="en-US" dirty="0" err="1"/>
                  <a:t>Riil</a:t>
                </a:r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:r>
                  <a:rPr lang="en-US" dirty="0" err="1"/>
                  <a:t>memenuhi</a:t>
                </a:r>
                <a:r>
                  <a:rPr lang="en-US" dirty="0"/>
                  <a:t>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347663" indent="0">
                  <a:spcBef>
                    <a:spcPts val="600"/>
                  </a:spcBef>
                  <a:buNone/>
                </a:pP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</a:p>
              <a:p>
                <a:pPr marL="347663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dinamakan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eigen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7663" indent="0">
                  <a:spcBef>
                    <a:spcPts val="600"/>
                  </a:spcBef>
                  <a:buNone/>
                </a:pPr>
                <a:r>
                  <a:rPr lang="en-US" dirty="0" err="1"/>
                  <a:t>sedangkan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dinamakan</a:t>
                </a:r>
                <a:r>
                  <a:rPr lang="en-US" dirty="0"/>
                  <a:t> vector eigen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347663" indent="0">
                  <a:spcBef>
                    <a:spcPts val="600"/>
                  </a:spcBef>
                  <a:buNone/>
                </a:pPr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 err="1"/>
                  <a:t>Contoh</a:t>
                </a:r>
                <a:r>
                  <a:rPr lang="en-US" dirty="0"/>
                  <a:t>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424EAB-26F9-4BC5-ABDE-A8C60E64D7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576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D5FFB-2E3C-4E65-8F9E-20459722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CCFBD-7335-4D7E-8E3B-425D1A710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17F5-7141-4E39-A2F1-42FFC0C2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3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201CBE-A8D7-4C46-A151-40B06145EB9F}"/>
              </a:ext>
            </a:extLst>
          </p:cNvPr>
          <p:cNvSpPr/>
          <p:nvPr/>
        </p:nvSpPr>
        <p:spPr>
          <a:xfrm>
            <a:off x="5356276" y="5009511"/>
            <a:ext cx="383032" cy="713232"/>
          </a:xfrm>
          <a:prstGeom prst="ellipse">
            <a:avLst/>
          </a:prstGeom>
          <a:solidFill>
            <a:srgbClr val="810031">
              <a:alpha val="29020"/>
            </a:srgb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F985C0-36F7-4858-B2DF-9AE723F83F78}"/>
              </a:ext>
            </a:extLst>
          </p:cNvPr>
          <p:cNvSpPr/>
          <p:nvPr/>
        </p:nvSpPr>
        <p:spPr>
          <a:xfrm>
            <a:off x="7481558" y="5032284"/>
            <a:ext cx="383032" cy="713232"/>
          </a:xfrm>
          <a:prstGeom prst="ellipse">
            <a:avLst/>
          </a:prstGeom>
          <a:solidFill>
            <a:srgbClr val="810031">
              <a:alpha val="29020"/>
            </a:srgb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441487-F780-457C-9517-7CCEFBE60395}"/>
              </a:ext>
            </a:extLst>
          </p:cNvPr>
          <p:cNvCxnSpPr>
            <a:cxnSpLocks/>
          </p:cNvCxnSpPr>
          <p:nvPr/>
        </p:nvCxnSpPr>
        <p:spPr>
          <a:xfrm flipH="1" flipV="1">
            <a:off x="5757754" y="5608911"/>
            <a:ext cx="791789" cy="30908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9BCC40-4CEE-4E2E-BC0F-CACE3402171A}"/>
              </a:ext>
            </a:extLst>
          </p:cNvPr>
          <p:cNvCxnSpPr>
            <a:cxnSpLocks/>
          </p:cNvCxnSpPr>
          <p:nvPr/>
        </p:nvCxnSpPr>
        <p:spPr>
          <a:xfrm flipV="1">
            <a:off x="6791097" y="5489816"/>
            <a:ext cx="664061" cy="42817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911AA9-8790-44BE-A1D6-B7B4E9D4EDB1}"/>
              </a:ext>
            </a:extLst>
          </p:cNvPr>
          <p:cNvSpPr txBox="1"/>
          <p:nvPr/>
        </p:nvSpPr>
        <p:spPr>
          <a:xfrm>
            <a:off x="5914582" y="5953340"/>
            <a:ext cx="1652953" cy="369332"/>
          </a:xfrm>
          <a:prstGeom prst="rect">
            <a:avLst/>
          </a:prstGeom>
          <a:solidFill>
            <a:srgbClr val="810031">
              <a:alpha val="25098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Vektor</a:t>
            </a:r>
            <a:r>
              <a:rPr lang="en-US" dirty="0"/>
              <a:t> Eigen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3E6FA3-CF22-4FCD-A3CE-95823E70D9E6}"/>
              </a:ext>
            </a:extLst>
          </p:cNvPr>
          <p:cNvSpPr/>
          <p:nvPr/>
        </p:nvSpPr>
        <p:spPr>
          <a:xfrm>
            <a:off x="7072126" y="5021668"/>
            <a:ext cx="383032" cy="713232"/>
          </a:xfrm>
          <a:prstGeom prst="ellipse">
            <a:avLst/>
          </a:prstGeom>
          <a:solidFill>
            <a:schemeClr val="accent3">
              <a:lumMod val="50000"/>
              <a:alpha val="2902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D08749-9E6A-433D-812B-B01A4CCE8E63}"/>
              </a:ext>
            </a:extLst>
          </p:cNvPr>
          <p:cNvCxnSpPr>
            <a:endCxn id="12" idx="0"/>
          </p:cNvCxnSpPr>
          <p:nvPr/>
        </p:nvCxnSpPr>
        <p:spPr>
          <a:xfrm flipH="1">
            <a:off x="7263642" y="4614650"/>
            <a:ext cx="360172" cy="40701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74183C-E581-4800-A3B6-57F93E2D9282}"/>
              </a:ext>
            </a:extLst>
          </p:cNvPr>
          <p:cNvSpPr txBox="1"/>
          <p:nvPr/>
        </p:nvSpPr>
        <p:spPr>
          <a:xfrm>
            <a:off x="7623814" y="4256927"/>
            <a:ext cx="1407758" cy="369332"/>
          </a:xfrm>
          <a:prstGeom prst="rect">
            <a:avLst/>
          </a:prstGeom>
          <a:solidFill>
            <a:schemeClr val="accent3">
              <a:lumMod val="50000"/>
              <a:alpha val="25098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Nilai</a:t>
            </a:r>
            <a:r>
              <a:rPr lang="en-US" dirty="0"/>
              <a:t> Eigen</a:t>
            </a:r>
          </a:p>
        </p:txBody>
      </p:sp>
    </p:spTree>
    <p:extLst>
      <p:ext uri="{BB962C8B-B14F-4D97-AF65-F5344CB8AC3E}">
        <p14:creationId xmlns:p14="http://schemas.microsoft.com/office/powerpoint/2010/main" val="397709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5F90D-B669-44A1-9C3C-A2CD484B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Nilai dan </a:t>
            </a:r>
            <a:r>
              <a:rPr lang="en-US" dirty="0" err="1"/>
              <a:t>Vektor</a:t>
            </a:r>
            <a:r>
              <a:rPr lang="en-US" dirty="0"/>
              <a:t> Eigen(2)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541548-810D-4CD8-8BF1-65A92EC7D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Jika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dirty="0"/>
              </a:p>
              <a:p>
                <a:pPr marL="1262063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 marL="1262063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 marL="1262063" indent="0">
                  <a:buNone/>
                </a:pPr>
                <a:r>
                  <a:rPr lang="en-US" dirty="0" err="1"/>
                  <a:t>Ingat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Berarti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541548-810D-4CD8-8BF1-65A92EC7D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8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20EDE-A47F-4067-AC07-2E5DD1D48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BEBD6-9D94-4C2C-8D4D-0E2EF6CC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27120-1494-4178-95C6-07527124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4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ADCA8F-3287-4D7F-B4A7-CF8ED088CA43}"/>
              </a:ext>
            </a:extLst>
          </p:cNvPr>
          <p:cNvSpPr/>
          <p:nvPr/>
        </p:nvSpPr>
        <p:spPr>
          <a:xfrm>
            <a:off x="2525105" y="4346448"/>
            <a:ext cx="2706624" cy="950976"/>
          </a:xfrm>
          <a:prstGeom prst="ellipse">
            <a:avLst/>
          </a:prstGeom>
          <a:solidFill>
            <a:srgbClr val="400018">
              <a:alpha val="27843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06C4A7-9F29-4237-86AC-83EE13A8B90F}"/>
              </a:ext>
            </a:extLst>
          </p:cNvPr>
          <p:cNvCxnSpPr>
            <a:endCxn id="7" idx="6"/>
          </p:cNvCxnSpPr>
          <p:nvPr/>
        </p:nvCxnSpPr>
        <p:spPr>
          <a:xfrm flipH="1">
            <a:off x="5231729" y="4346448"/>
            <a:ext cx="889819" cy="4754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9E8727-3EC3-4B23-8277-A316D90FEDDD}"/>
              </a:ext>
            </a:extLst>
          </p:cNvPr>
          <p:cNvSpPr txBox="1"/>
          <p:nvPr/>
        </p:nvSpPr>
        <p:spPr>
          <a:xfrm>
            <a:off x="6121548" y="4129888"/>
            <a:ext cx="3002360" cy="369332"/>
          </a:xfrm>
          <a:prstGeom prst="rect">
            <a:avLst/>
          </a:prstGeom>
          <a:solidFill>
            <a:srgbClr val="810031">
              <a:alpha val="30196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5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4A555-C99A-4278-B6B5-A455E908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94F32-A684-4C89-B9C8-C8A0D6894B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dirty="0"/>
                  <a:t>Tentukan </a:t>
                </a:r>
                <a:r>
                  <a:rPr lang="en-US" dirty="0" err="1"/>
                  <a:t>nilai</a:t>
                </a:r>
                <a:r>
                  <a:rPr lang="en-US" dirty="0"/>
                  <a:t> eigen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 err="1"/>
                  <a:t>Persamaan</a:t>
                </a:r>
                <a:r>
                  <a:rPr lang="en-US" dirty="0"/>
                  <a:t> </a:t>
                </a:r>
                <a:r>
                  <a:rPr lang="en-US" dirty="0" err="1"/>
                  <a:t>karakteristik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292100" indent="0">
                  <a:spcBef>
                    <a:spcPts val="600"/>
                  </a:spcBef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ekspansi</a:t>
                </a:r>
                <a:r>
                  <a:rPr lang="en-US" dirty="0"/>
                  <a:t> </a:t>
                </a:r>
                <a:r>
                  <a:rPr lang="en-US" dirty="0" err="1"/>
                  <a:t>kofaktor</a:t>
                </a:r>
                <a:r>
                  <a:rPr lang="en-US" dirty="0"/>
                  <a:t> </a:t>
                </a:r>
                <a:r>
                  <a:rPr lang="en-US" dirty="0" err="1"/>
                  <a:t>sepanjang</a:t>
                </a:r>
                <a:r>
                  <a:rPr lang="en-US" dirty="0"/>
                  <a:t> </a:t>
                </a:r>
                <a:r>
                  <a:rPr lang="en-US" dirty="0" err="1"/>
                  <a:t>kolom</a:t>
                </a:r>
                <a:r>
                  <a:rPr lang="en-US" dirty="0"/>
                  <a:t> ke-2</a:t>
                </a:r>
              </a:p>
              <a:p>
                <a:pPr marL="29210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29210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29210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292100" indent="0">
                  <a:spcBef>
                    <a:spcPts val="600"/>
                  </a:spcBef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memiliki</a:t>
                </a:r>
                <a:r>
                  <a:rPr lang="en-US" dirty="0"/>
                  <a:t> </a:t>
                </a:r>
                <a:r>
                  <a:rPr lang="en-US" dirty="0" err="1"/>
                  <a:t>tiga</a:t>
                </a:r>
                <a:r>
                  <a:rPr lang="en-US" dirty="0"/>
                  <a:t> </a:t>
                </a:r>
                <a:r>
                  <a:rPr lang="en-US" dirty="0" err="1"/>
                  <a:t>buah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eigen </a:t>
                </a:r>
                <a:r>
                  <a:rPr lang="en-US" dirty="0" err="1"/>
                  <a:t>yaitu</a:t>
                </a:r>
                <a:r>
                  <a:rPr lang="en-US" dirty="0"/>
                  <a:t>:</a:t>
                </a:r>
              </a:p>
              <a:p>
                <a:pPr marL="29210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=−1;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𝑑𝑎𝑛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94F32-A684-4C89-B9C8-C8A0D6894B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2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B9DFF-5628-48A7-842B-64129FAA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A272D-28D9-489A-981A-B7314DCF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163F6-4A1B-49BF-B0F0-3C17DD17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4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7BC0-65BD-48FA-814A-71BF5065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BBC118-6A00-4EF2-A0D1-E98E3E560A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dirty="0"/>
                  <a:t>Tentukan basis </a:t>
                </a:r>
                <a:r>
                  <a:rPr lang="en-US" dirty="0" err="1"/>
                  <a:t>ruang</a:t>
                </a:r>
                <a:r>
                  <a:rPr lang="en-US" dirty="0"/>
                  <a:t> eigen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 err="1"/>
                  <a:t>Nilai</a:t>
                </a:r>
                <a:r>
                  <a:rPr lang="en-US" dirty="0"/>
                  <a:t> eigen </a:t>
                </a: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:r>
                  <a:rPr lang="en-US" dirty="0" err="1"/>
                  <a:t>saat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292100" indent="0">
                  <a:spcBef>
                    <a:spcPts val="600"/>
                  </a:spcBef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ekspansi</a:t>
                </a:r>
                <a:r>
                  <a:rPr lang="en-US" dirty="0"/>
                  <a:t> </a:t>
                </a:r>
                <a:r>
                  <a:rPr lang="en-US" dirty="0" err="1"/>
                  <a:t>kofaktor</a:t>
                </a:r>
                <a:r>
                  <a:rPr lang="en-US" dirty="0"/>
                  <a:t> </a:t>
                </a:r>
                <a:r>
                  <a:rPr lang="en-US" dirty="0" err="1"/>
                  <a:t>sepanjang</a:t>
                </a:r>
                <a:r>
                  <a:rPr lang="en-US" dirty="0"/>
                  <a:t> </a:t>
                </a:r>
                <a:r>
                  <a:rPr lang="en-US" dirty="0" err="1"/>
                  <a:t>baris</a:t>
                </a:r>
                <a:r>
                  <a:rPr lang="en-US" dirty="0"/>
                  <a:t> ke-1</a:t>
                </a:r>
              </a:p>
              <a:p>
                <a:pPr marL="29210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−1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+1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29210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 marL="29210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4−4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 marL="29210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 marL="29210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−1 )+2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 marL="292100" indent="0">
                  <a:spcBef>
                    <a:spcPts val="600"/>
                  </a:spcBef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BBC118-6A00-4EF2-A0D1-E98E3E560A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64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FCD3F-E69F-4603-8815-DF295771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818A0-41C2-46D5-AD18-F39C44D0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47EB3-E0A5-41BB-8CFF-028F485F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FC8B1-81D3-4F70-8CE4-03233EF3A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Contoh_2(2):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52D085-3B09-4255-BDAF-E889BB8F09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−6−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+2}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−4}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err="1">
                    <a:ea typeface="Cambria Math" panose="02040503050406030204" pitchFamily="18" charset="0"/>
                  </a:rPr>
                  <a:t>Sehingga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didapat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nilai</a:t>
                </a:r>
                <a:r>
                  <a:rPr lang="en-US" dirty="0">
                    <a:ea typeface="Cambria Math" panose="02040503050406030204" pitchFamily="18" charset="0"/>
                  </a:rPr>
                  <a:t> eigen </a:t>
                </a:r>
                <a:r>
                  <a:rPr lang="en-US" dirty="0" err="1">
                    <a:ea typeface="Cambria Math" panose="02040503050406030204" pitchFamily="18" charset="0"/>
                  </a:rPr>
                  <a:t>dari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matriks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tersebut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adalah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dan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4 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 err="1">
                    <a:ea typeface="Cambria Math" panose="02040503050406030204" pitchFamily="18" charset="0"/>
                  </a:rPr>
                  <a:t>Untuk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misal vector eigen yang </a:t>
                </a:r>
                <a:r>
                  <a:rPr lang="en-US" dirty="0" err="1">
                    <a:ea typeface="Cambria Math" panose="02040503050406030204" pitchFamily="18" charset="0"/>
                  </a:rPr>
                  <a:t>bersesuaiannya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adalah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/>
              </a:p>
              <a:p>
                <a:pPr marL="45720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457200" indent="0">
                  <a:spcBef>
                    <a:spcPts val="600"/>
                  </a:spcBef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OBE </a:t>
                </a: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52D085-3B09-4255-BDAF-E889BB8F09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3" t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04A11-74F2-45CF-A200-4E0B0255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DF0B5-BCC8-4DDC-B25F-67257128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4494E-5ED0-40D5-AFCA-90BBBA2A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4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DE893-A3E9-46B6-AE08-7D75E55D5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Contoh_2(3):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A66EA-64E7-4B6F-9728-E317CACB79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:pPr marL="45720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indent="0">
                  <a:spcBef>
                    <a:spcPts val="600"/>
                  </a:spcBef>
                  <a:buNone/>
                </a:pPr>
                <a:r>
                  <a:rPr lang="en-US" dirty="0" err="1"/>
                  <a:t>Dimana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parameter</a:t>
                </a:r>
              </a:p>
              <a:p>
                <a:pPr marL="457200" indent="0">
                  <a:spcBef>
                    <a:spcPts val="600"/>
                  </a:spcBef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 basis </a:t>
                </a:r>
                <a:r>
                  <a:rPr lang="en-US" dirty="0" err="1"/>
                  <a:t>ruang</a:t>
                </a:r>
                <a:r>
                  <a:rPr lang="en-US" dirty="0"/>
                  <a:t> eigen yang </a:t>
                </a:r>
                <a:r>
                  <a:rPr lang="en-US" dirty="0" err="1"/>
                  <a:t>bersesuaian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Cambria Math" panose="02040503050406030204" pitchFamily="18" charset="0"/>
                  </a:rPr>
                  <a:t>Untuk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misal vector eigen yang </a:t>
                </a:r>
                <a:r>
                  <a:rPr lang="en-US" dirty="0" err="1">
                    <a:ea typeface="Cambria Math" panose="02040503050406030204" pitchFamily="18" charset="0"/>
                  </a:rPr>
                  <a:t>bersesuaiannya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err="1">
                    <a:ea typeface="Cambria Math" panose="02040503050406030204" pitchFamily="18" charset="0"/>
                  </a:rPr>
                  <a:t>adalah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/>
              </a:p>
              <a:p>
                <a:pPr marL="45720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A66EA-64E7-4B6F-9728-E317CACB7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020E1-C13A-4567-BFB5-10A78F45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0321-1E34-4A52-914A-B2773AF5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2E96C-B7E4-4501-932B-C09338F3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1A69-4478-4076-B904-30BE8FAA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Contoh_2(4):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D11E0D-6A23-4F88-930D-B93D15FBA4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01638" indent="0">
                  <a:spcBef>
                    <a:spcPts val="600"/>
                  </a:spcBef>
                  <a:buNone/>
                </a:pPr>
                <a:r>
                  <a:rPr lang="en-US" dirty="0"/>
                  <a:t>dengan OBE </a:t>
                </a: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401638" indent="0">
                  <a:spcBef>
                    <a:spcPts val="600"/>
                  </a:spcBef>
                  <a:buNone/>
                </a:pPr>
                <a:endParaRPr lang="en-US" dirty="0"/>
              </a:p>
              <a:p>
                <a:pPr marL="401638" indent="0">
                  <a:spcBef>
                    <a:spcPts val="600"/>
                  </a:spcBef>
                  <a:buNone/>
                </a:pPr>
                <a:r>
                  <a:rPr lang="en-US" dirty="0" err="1"/>
                  <a:t>maka</a:t>
                </a:r>
                <a:endParaRPr lang="en-US" dirty="0"/>
              </a:p>
              <a:p>
                <a:pPr marL="45720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indent="0">
                  <a:spcBef>
                    <a:spcPts val="600"/>
                  </a:spcBef>
                  <a:buNone/>
                </a:pPr>
                <a:r>
                  <a:rPr lang="en-US" dirty="0" err="1"/>
                  <a:t>Dimana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parameter</a:t>
                </a:r>
              </a:p>
              <a:p>
                <a:pPr marL="457200" indent="0">
                  <a:spcBef>
                    <a:spcPts val="600"/>
                  </a:spcBef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 basis </a:t>
                </a:r>
                <a:r>
                  <a:rPr lang="en-US" dirty="0" err="1"/>
                  <a:t>ruang</a:t>
                </a:r>
                <a:r>
                  <a:rPr lang="en-US" dirty="0"/>
                  <a:t> eigen yang </a:t>
                </a:r>
                <a:r>
                  <a:rPr lang="en-US" dirty="0" err="1"/>
                  <a:t>bersesuaian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D11E0D-6A23-4F88-930D-B93D15FBA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37EC2-04BC-49CC-9C16-E8A0E755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0DD06-1F67-4401-9A98-D20CBE17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1A62A-307A-44AA-B7BB-23C9A501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178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SA">
      <a:majorFont>
        <a:latin typeface="Adobe Myungjo Std M"/>
        <a:ea typeface=""/>
        <a:cs typeface=""/>
      </a:majorFont>
      <a:minorFont>
        <a:latin typeface="Adobe Myungjo Std M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8BB6B6A1E5D74D894697FFD9A19A5C" ma:contentTypeVersion="3" ma:contentTypeDescription="Create a new document." ma:contentTypeScope="" ma:versionID="94fe603a937ec70bcde122de329a62d9">
  <xsd:schema xmlns:xsd="http://www.w3.org/2001/XMLSchema" xmlns:xs="http://www.w3.org/2001/XMLSchema" xmlns:p="http://schemas.microsoft.com/office/2006/metadata/properties" xmlns:ns2="82294ab1-b54a-43d4-b94c-ae97b5e616ba" targetNamespace="http://schemas.microsoft.com/office/2006/metadata/properties" ma:root="true" ma:fieldsID="1d4e928035cbf479b04bb67ade7f27cb" ns2:_="">
    <xsd:import namespace="82294ab1-b54a-43d4-b94c-ae97b5e616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94ab1-b54a-43d4-b94c-ae97b5e616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0A0BBF-BFD8-4C32-AE33-CA029A04F2C2}"/>
</file>

<file path=customXml/itemProps2.xml><?xml version="1.0" encoding="utf-8"?>
<ds:datastoreItem xmlns:ds="http://schemas.openxmlformats.org/officeDocument/2006/customXml" ds:itemID="{ABA90026-6A59-40D2-81EF-B2E9EC46E55F}"/>
</file>

<file path=customXml/itemProps3.xml><?xml version="1.0" encoding="utf-8"?>
<ds:datastoreItem xmlns:ds="http://schemas.openxmlformats.org/officeDocument/2006/customXml" ds:itemID="{B96ADD3D-D5AB-49F7-9145-C7C4650596D8}"/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913</Words>
  <Application>Microsoft Office PowerPoint</Application>
  <PresentationFormat>Widescreen</PresentationFormat>
  <Paragraphs>188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Adobe Myungjo Std M</vt:lpstr>
      <vt:lpstr>Arial</vt:lpstr>
      <vt:lpstr>Calibri</vt:lpstr>
      <vt:lpstr>Cambria Math</vt:lpstr>
      <vt:lpstr>Retrospect</vt:lpstr>
      <vt:lpstr>PowerPoint Presentation</vt:lpstr>
      <vt:lpstr>Ruang Eigen</vt:lpstr>
      <vt:lpstr>Definisi Nilai dan Vektor Eigen</vt:lpstr>
      <vt:lpstr>Definisi Nilai dan Vektor Eigen(2)</vt:lpstr>
      <vt:lpstr>Contoh_1:</vt:lpstr>
      <vt:lpstr>Contoh_2:</vt:lpstr>
      <vt:lpstr>Contoh_2(2):</vt:lpstr>
      <vt:lpstr>Contoh_2(3):</vt:lpstr>
      <vt:lpstr>Contoh_2(4):</vt:lpstr>
      <vt:lpstr>Diagonalisasi</vt:lpstr>
      <vt:lpstr>Contoh_3:</vt:lpstr>
      <vt:lpstr>Contoh_3(2):</vt:lpstr>
      <vt:lpstr>Contoh_3(3):</vt:lpstr>
      <vt:lpstr>Contoh_3(4):</vt:lpstr>
      <vt:lpstr>Contoh_3(5)</vt:lpstr>
      <vt:lpstr>Contoh_3(6):</vt:lpstr>
      <vt:lpstr>Latihan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RUANG VEKTOR</dc:title>
  <dc:creator>Annisa</dc:creator>
  <cp:lastModifiedBy>Annisa Aditsania</cp:lastModifiedBy>
  <cp:revision>65</cp:revision>
  <dcterms:created xsi:type="dcterms:W3CDTF">2019-03-13T14:56:40Z</dcterms:created>
  <dcterms:modified xsi:type="dcterms:W3CDTF">2019-06-26T08:20:31Z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0x0101007D8BB6B6A1E5D74D894697FFD9A19A5C</vt:lpwstr>
  </property>
</Properties>
</file>