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6.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34"/>
  </p:notesMasterIdLst>
  <p:sldIdLst>
    <p:sldId id="462" r:id="rId2"/>
    <p:sldId id="442" r:id="rId3"/>
    <p:sldId id="463" r:id="rId4"/>
    <p:sldId id="464" r:id="rId5"/>
    <p:sldId id="465" r:id="rId6"/>
    <p:sldId id="466" r:id="rId7"/>
    <p:sldId id="467" r:id="rId8"/>
    <p:sldId id="470" r:id="rId9"/>
    <p:sldId id="468" r:id="rId10"/>
    <p:sldId id="472" r:id="rId11"/>
    <p:sldId id="473" r:id="rId12"/>
    <p:sldId id="501" r:id="rId13"/>
    <p:sldId id="474" r:id="rId14"/>
    <p:sldId id="475" r:id="rId15"/>
    <p:sldId id="478" r:id="rId16"/>
    <p:sldId id="479" r:id="rId17"/>
    <p:sldId id="480" r:id="rId18"/>
    <p:sldId id="483" r:id="rId19"/>
    <p:sldId id="482" r:id="rId20"/>
    <p:sldId id="484" r:id="rId21"/>
    <p:sldId id="485" r:id="rId22"/>
    <p:sldId id="486" r:id="rId23"/>
    <p:sldId id="487" r:id="rId24"/>
    <p:sldId id="488" r:id="rId25"/>
    <p:sldId id="489" r:id="rId26"/>
    <p:sldId id="502" r:id="rId27"/>
    <p:sldId id="492" r:id="rId28"/>
    <p:sldId id="493" r:id="rId29"/>
    <p:sldId id="496" r:id="rId30"/>
    <p:sldId id="497" r:id="rId31"/>
    <p:sldId id="500" r:id="rId32"/>
    <p:sldId id="376" r:id="rId3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04">
          <p15:clr>
            <a:srgbClr val="A4A3A4"/>
          </p15:clr>
        </p15:guide>
        <p15:guide id="2" pos="1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923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078" autoAdjust="0"/>
    <p:restoredTop sz="86024" autoAdjust="0"/>
  </p:normalViewPr>
  <p:slideViewPr>
    <p:cSldViewPr snapToGrid="0">
      <p:cViewPr>
        <p:scale>
          <a:sx n="60" d="100"/>
          <a:sy n="60" d="100"/>
        </p:scale>
        <p:origin x="17" y="228"/>
      </p:cViewPr>
      <p:guideLst>
        <p:guide orient="horz" pos="3304"/>
        <p:guide pos="1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C2FFF-2673-4B36-B3D1-CA9BBF80FAC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id-ID"/>
        </a:p>
      </dgm:t>
    </dgm:pt>
    <dgm:pt modelId="{4B2E1AD7-43F3-418A-9533-595D8F996572}">
      <dgm:prSet phldrT="[Text]" custT="1"/>
      <dgm:spPr/>
      <dgm:t>
        <a:bodyPr/>
        <a:lstStyle/>
        <a:p>
          <a:r>
            <a:rPr lang="id-ID" sz="1600" b="1" dirty="0"/>
            <a:t>Praktik</a:t>
          </a:r>
          <a:r>
            <a:rPr lang="en-ID" sz="1600" b="1" dirty="0"/>
            <a:t> </a:t>
          </a:r>
          <a:r>
            <a:rPr lang="en-ID" sz="1600" b="1" dirty="0" err="1"/>
            <a:t>Reservasi</a:t>
          </a:r>
          <a:r>
            <a:rPr lang="en-ID" sz="1600" b="1" dirty="0"/>
            <a:t> </a:t>
          </a:r>
          <a:r>
            <a:rPr lang="en-ID" sz="1600" b="1" dirty="0" err="1"/>
            <a:t>Kamar</a:t>
          </a:r>
          <a:r>
            <a:rPr lang="id-ID" sz="1600" b="1" dirty="0"/>
            <a:t> </a:t>
          </a:r>
        </a:p>
        <a:p>
          <a:r>
            <a:rPr lang="id-ID" sz="1400" i="1" dirty="0"/>
            <a:t>Practi</a:t>
          </a:r>
          <a:r>
            <a:rPr lang="en-ID" sz="1400" i="1" dirty="0"/>
            <a:t>se </a:t>
          </a:r>
          <a:r>
            <a:rPr lang="id-ID" sz="1400" i="1" dirty="0"/>
            <a:t>Room Reservation</a:t>
          </a:r>
        </a:p>
      </dgm:t>
    </dgm:pt>
    <dgm:pt modelId="{B7B3980D-ABC5-4EA2-A92A-163445AEE4C2}" type="parTrans" cxnId="{B177DE5E-3E7E-41B4-9AAC-75A9DDA12FDA}">
      <dgm:prSet/>
      <dgm:spPr/>
      <dgm:t>
        <a:bodyPr/>
        <a:lstStyle/>
        <a:p>
          <a:endParaRPr lang="id-ID"/>
        </a:p>
      </dgm:t>
    </dgm:pt>
    <dgm:pt modelId="{9525B252-E133-48CD-9509-021E224EBB43}" type="sibTrans" cxnId="{B177DE5E-3E7E-41B4-9AAC-75A9DDA12FDA}">
      <dgm:prSet/>
      <dgm:spPr/>
      <dgm:t>
        <a:bodyPr/>
        <a:lstStyle/>
        <a:p>
          <a:endParaRPr lang="id-ID"/>
        </a:p>
      </dgm:t>
    </dgm:pt>
    <dgm:pt modelId="{62F3934A-78A3-4975-B5F1-5764E75CDE13}">
      <dgm:prSet custT="1"/>
      <dgm:spPr/>
      <dgm:t>
        <a:bodyPr/>
        <a:lstStyle/>
        <a:p>
          <a:r>
            <a:rPr lang="id-ID" sz="1400" dirty="0">
              <a:latin typeface="Lato"/>
            </a:rPr>
            <a:t>Mahasiswa Mampu </a:t>
          </a:r>
          <a:r>
            <a:rPr lang="en-ID" sz="1400" dirty="0" err="1">
              <a:latin typeface="Lato"/>
            </a:rPr>
            <a:t>Memahami</a:t>
          </a:r>
          <a:r>
            <a:rPr lang="en-ID" sz="1400" dirty="0">
              <a:latin typeface="Lato"/>
            </a:rPr>
            <a:t> </a:t>
          </a:r>
          <a:r>
            <a:rPr lang="id-ID" sz="1400" dirty="0">
              <a:latin typeface="Lato"/>
            </a:rPr>
            <a:t>Peralatan dan Formulir</a:t>
          </a:r>
          <a:r>
            <a:rPr lang="en-ID" sz="1400" dirty="0">
              <a:latin typeface="Lato"/>
            </a:rPr>
            <a:t> </a:t>
          </a:r>
          <a:r>
            <a:rPr lang="en-ID" sz="1400" dirty="0" err="1">
              <a:latin typeface="Lato"/>
            </a:rPr>
            <a:t>Kerja</a:t>
          </a:r>
          <a:r>
            <a:rPr lang="en-ID" sz="1400" dirty="0">
              <a:latin typeface="Lato"/>
            </a:rPr>
            <a:t> </a:t>
          </a:r>
          <a:r>
            <a:rPr lang="en-ID" sz="1400" dirty="0" err="1">
              <a:latin typeface="Lato"/>
            </a:rPr>
            <a:t>Reservasi</a:t>
          </a:r>
          <a:r>
            <a:rPr lang="en-ID" sz="1400" dirty="0">
              <a:latin typeface="Lato"/>
            </a:rPr>
            <a:t> </a:t>
          </a:r>
          <a:r>
            <a:rPr lang="id-ID" sz="1400" dirty="0">
              <a:latin typeface="Lato"/>
            </a:rPr>
            <a:t> </a:t>
          </a:r>
        </a:p>
      </dgm:t>
    </dgm:pt>
    <dgm:pt modelId="{3DDBBD7D-D34B-4968-8B52-F0DF02F8521C}" type="parTrans" cxnId="{94883C4C-E388-4847-B561-3BE9FABC6BC1}">
      <dgm:prSet/>
      <dgm:spPr/>
      <dgm:t>
        <a:bodyPr/>
        <a:lstStyle/>
        <a:p>
          <a:endParaRPr lang="id-ID"/>
        </a:p>
      </dgm:t>
    </dgm:pt>
    <dgm:pt modelId="{FC396F3D-F5CF-4FC2-A402-142962B7781F}" type="sibTrans" cxnId="{94883C4C-E388-4847-B561-3BE9FABC6BC1}">
      <dgm:prSet/>
      <dgm:spPr/>
      <dgm:t>
        <a:bodyPr/>
        <a:lstStyle/>
        <a:p>
          <a:endParaRPr lang="id-ID"/>
        </a:p>
      </dgm:t>
    </dgm:pt>
    <dgm:pt modelId="{0FC60D8F-4055-46EF-85E7-9FCC65F8650E}">
      <dgm:prSet custT="1"/>
      <dgm:spPr/>
      <dgm:t>
        <a:bodyPr/>
        <a:lstStyle/>
        <a:p>
          <a:r>
            <a:rPr lang="id-ID" sz="1400" dirty="0">
              <a:latin typeface="Lato"/>
            </a:rPr>
            <a:t>Mahasiswa Mampu  </a:t>
          </a:r>
          <a:r>
            <a:rPr lang="en-ID" sz="1400" dirty="0">
              <a:latin typeface="Lato"/>
            </a:rPr>
            <a:t>M</a:t>
          </a:r>
          <a:r>
            <a:rPr lang="id-ID" sz="1400" dirty="0">
              <a:latin typeface="Lato"/>
            </a:rPr>
            <a:t>emahami Group Reservation</a:t>
          </a:r>
        </a:p>
      </dgm:t>
    </dgm:pt>
    <dgm:pt modelId="{5F90EA3D-8056-4F7A-A1C2-436D8EC0C761}" type="parTrans" cxnId="{839EEF0F-837D-45D0-8615-B6A69FC0346B}">
      <dgm:prSet/>
      <dgm:spPr/>
      <dgm:t>
        <a:bodyPr/>
        <a:lstStyle/>
        <a:p>
          <a:endParaRPr lang="id-ID"/>
        </a:p>
      </dgm:t>
    </dgm:pt>
    <dgm:pt modelId="{98E5A950-A4A9-4EE1-9F49-8AA3F3F61D3A}" type="sibTrans" cxnId="{839EEF0F-837D-45D0-8615-B6A69FC0346B}">
      <dgm:prSet/>
      <dgm:spPr/>
      <dgm:t>
        <a:bodyPr/>
        <a:lstStyle/>
        <a:p>
          <a:endParaRPr lang="id-ID"/>
        </a:p>
      </dgm:t>
    </dgm:pt>
    <dgm:pt modelId="{6E9E660F-EEB8-4A97-81D3-882FE835B993}">
      <dgm:prSet custT="1"/>
      <dgm:spPr/>
      <dgm:t>
        <a:bodyPr/>
        <a:lstStyle/>
        <a:p>
          <a:r>
            <a:rPr lang="id-ID" sz="1200" i="1" dirty="0">
              <a:latin typeface="Lato"/>
            </a:rPr>
            <a:t>S</a:t>
          </a:r>
          <a:r>
            <a:rPr lang="en-US" sz="1200" i="1" dirty="0" err="1">
              <a:latin typeface="Lato"/>
            </a:rPr>
            <a:t>tudents</a:t>
          </a:r>
          <a:r>
            <a:rPr lang="en-US" sz="1200" i="1" dirty="0">
              <a:latin typeface="Lato"/>
            </a:rPr>
            <a:t> are able to </a:t>
          </a:r>
          <a:r>
            <a:rPr lang="id-ID" sz="1200" i="1" dirty="0">
              <a:latin typeface="Lato"/>
            </a:rPr>
            <a:t>understand the terms in Reservation</a:t>
          </a:r>
        </a:p>
      </dgm:t>
    </dgm:pt>
    <dgm:pt modelId="{4DA03CF6-5ACA-4CB1-858A-08C64C94670B}" type="parTrans" cxnId="{D28A7855-69E8-4FDC-B20E-1AB16C05C896}">
      <dgm:prSet/>
      <dgm:spPr/>
      <dgm:t>
        <a:bodyPr/>
        <a:lstStyle/>
        <a:p>
          <a:endParaRPr lang="id-ID"/>
        </a:p>
      </dgm:t>
    </dgm:pt>
    <dgm:pt modelId="{739EDA19-D9E0-432D-90AF-94C6F22D3B5A}" type="sibTrans" cxnId="{D28A7855-69E8-4FDC-B20E-1AB16C05C896}">
      <dgm:prSet/>
      <dgm:spPr/>
      <dgm:t>
        <a:bodyPr/>
        <a:lstStyle/>
        <a:p>
          <a:endParaRPr lang="id-ID"/>
        </a:p>
      </dgm:t>
    </dgm:pt>
    <dgm:pt modelId="{D9733DC7-8D4C-469A-A9D9-C20829430DF1}">
      <dgm:prSet custT="1"/>
      <dgm:spPr/>
      <dgm:t>
        <a:bodyPr/>
        <a:lstStyle/>
        <a:p>
          <a:r>
            <a:rPr lang="en-US" sz="1200" i="1" dirty="0">
              <a:latin typeface="Lato"/>
            </a:rPr>
            <a:t>Students  are</a:t>
          </a:r>
          <a:r>
            <a:rPr lang="id-ID" sz="1200" i="1" dirty="0">
              <a:latin typeface="Lato"/>
            </a:rPr>
            <a:t> a</a:t>
          </a:r>
          <a:r>
            <a:rPr lang="en-US" sz="1200" i="1" dirty="0" err="1">
              <a:latin typeface="Lato"/>
            </a:rPr>
            <a:t>ble</a:t>
          </a:r>
          <a:r>
            <a:rPr lang="en-US" sz="1200" i="1" dirty="0">
              <a:latin typeface="Lato"/>
            </a:rPr>
            <a:t> </a:t>
          </a:r>
          <a:r>
            <a:rPr lang="id-ID" sz="1200" i="1" dirty="0">
              <a:latin typeface="Lato"/>
            </a:rPr>
            <a:t>to understand  Group Reservation</a:t>
          </a:r>
        </a:p>
      </dgm:t>
    </dgm:pt>
    <dgm:pt modelId="{46027438-A97B-4D2C-A257-1CAE921C19D4}" type="parTrans" cxnId="{726B4236-65D1-4658-B181-4E5527D6690F}">
      <dgm:prSet/>
      <dgm:spPr/>
      <dgm:t>
        <a:bodyPr/>
        <a:lstStyle/>
        <a:p>
          <a:endParaRPr lang="id-ID"/>
        </a:p>
      </dgm:t>
    </dgm:pt>
    <dgm:pt modelId="{2FFCFE4F-E64A-4E54-A17A-E623D834B1AC}" type="sibTrans" cxnId="{726B4236-65D1-4658-B181-4E5527D6690F}">
      <dgm:prSet/>
      <dgm:spPr/>
      <dgm:t>
        <a:bodyPr/>
        <a:lstStyle/>
        <a:p>
          <a:endParaRPr lang="id-ID"/>
        </a:p>
      </dgm:t>
    </dgm:pt>
    <dgm:pt modelId="{F7D6334D-64A4-4A23-A235-B15FE0460DA2}">
      <dgm:prSet custT="1"/>
      <dgm:spPr/>
      <dgm:t>
        <a:bodyPr/>
        <a:lstStyle/>
        <a:p>
          <a:r>
            <a:rPr lang="id-ID" sz="1200" i="1" dirty="0">
              <a:latin typeface="Lato"/>
            </a:rPr>
            <a:t>Student</a:t>
          </a:r>
          <a:r>
            <a:rPr lang="en-ID" sz="1200" i="1" dirty="0">
              <a:latin typeface="Lato"/>
            </a:rPr>
            <a:t> are</a:t>
          </a:r>
          <a:r>
            <a:rPr lang="id-ID" sz="1200" i="1" dirty="0">
              <a:latin typeface="Lato"/>
            </a:rPr>
            <a:t> </a:t>
          </a:r>
          <a:r>
            <a:rPr lang="en-ID" sz="1200" i="1" dirty="0">
              <a:latin typeface="Lato"/>
            </a:rPr>
            <a:t>a</a:t>
          </a:r>
          <a:r>
            <a:rPr lang="id-ID" sz="1200" i="1" dirty="0">
              <a:latin typeface="Lato"/>
            </a:rPr>
            <a:t>ble to </a:t>
          </a:r>
          <a:r>
            <a:rPr lang="en-ID" sz="1200" i="1" dirty="0">
              <a:latin typeface="Lato"/>
            </a:rPr>
            <a:t>Implement S</a:t>
          </a:r>
          <a:r>
            <a:rPr lang="id-ID" sz="1200" i="1" dirty="0">
              <a:latin typeface="Lato"/>
            </a:rPr>
            <a:t>ample</a:t>
          </a:r>
          <a:r>
            <a:rPr lang="en-ID" sz="1200" i="1" dirty="0">
              <a:latin typeface="Lato"/>
            </a:rPr>
            <a:t> of</a:t>
          </a:r>
          <a:r>
            <a:rPr lang="id-ID" sz="1200" i="1" dirty="0">
              <a:latin typeface="Lato"/>
            </a:rPr>
            <a:t> Room Reservation</a:t>
          </a:r>
          <a:r>
            <a:rPr lang="en-ID" sz="1200" i="1" dirty="0">
              <a:latin typeface="Lato"/>
            </a:rPr>
            <a:t> Conservation</a:t>
          </a:r>
          <a:r>
            <a:rPr lang="id-ID" sz="1200" i="1" dirty="0">
              <a:latin typeface="Lato"/>
            </a:rPr>
            <a:t> </a:t>
          </a:r>
        </a:p>
      </dgm:t>
    </dgm:pt>
    <dgm:pt modelId="{E7A15139-59E9-4C26-B183-2F20AB2C0602}" type="parTrans" cxnId="{27D20D68-B1FB-454A-A121-429013D4BBFA}">
      <dgm:prSet/>
      <dgm:spPr/>
      <dgm:t>
        <a:bodyPr/>
        <a:lstStyle/>
        <a:p>
          <a:endParaRPr lang="id-ID"/>
        </a:p>
      </dgm:t>
    </dgm:pt>
    <dgm:pt modelId="{799D280B-88F5-4FCC-BD04-1A536409AD5D}" type="sibTrans" cxnId="{27D20D68-B1FB-454A-A121-429013D4BBFA}">
      <dgm:prSet/>
      <dgm:spPr/>
      <dgm:t>
        <a:bodyPr/>
        <a:lstStyle/>
        <a:p>
          <a:endParaRPr lang="id-ID"/>
        </a:p>
      </dgm:t>
    </dgm:pt>
    <dgm:pt modelId="{5A211266-DC34-4A5F-9CDA-5F71311DDDA3}">
      <dgm:prSet custT="1"/>
      <dgm:spPr/>
      <dgm:t>
        <a:bodyPr/>
        <a:lstStyle/>
        <a:p>
          <a:endParaRPr lang="id-ID" sz="1600" i="1" dirty="0"/>
        </a:p>
      </dgm:t>
    </dgm:pt>
    <dgm:pt modelId="{B24060DD-774B-4B10-9C8C-4B9248D2F6F3}" type="parTrans" cxnId="{F06DC047-2991-47EF-9A29-8F84C10DD6F4}">
      <dgm:prSet/>
      <dgm:spPr/>
      <dgm:t>
        <a:bodyPr/>
        <a:lstStyle/>
        <a:p>
          <a:endParaRPr lang="id-ID"/>
        </a:p>
      </dgm:t>
    </dgm:pt>
    <dgm:pt modelId="{88D48303-ACBC-4042-A034-2E3A0CC9F551}" type="sibTrans" cxnId="{F06DC047-2991-47EF-9A29-8F84C10DD6F4}">
      <dgm:prSet/>
      <dgm:spPr/>
      <dgm:t>
        <a:bodyPr/>
        <a:lstStyle/>
        <a:p>
          <a:endParaRPr lang="id-ID"/>
        </a:p>
      </dgm:t>
    </dgm:pt>
    <dgm:pt modelId="{088B6452-03C1-4A91-9E0D-D16C987C4EA0}">
      <dgm:prSet custT="1"/>
      <dgm:spPr/>
      <dgm:t>
        <a:bodyPr/>
        <a:lstStyle/>
        <a:p>
          <a:r>
            <a:rPr lang="id-ID" sz="1400" i="0" dirty="0">
              <a:latin typeface="Lato"/>
            </a:rPr>
            <a:t>Mahasiswa Mampu Melaksanakan Scoring Parameter</a:t>
          </a:r>
        </a:p>
      </dgm:t>
    </dgm:pt>
    <dgm:pt modelId="{0CFDD3C3-5375-47D8-A7C9-55E9552390C1}" type="parTrans" cxnId="{25B3C123-28E7-409F-8F2D-EA0946268337}">
      <dgm:prSet/>
      <dgm:spPr/>
      <dgm:t>
        <a:bodyPr/>
        <a:lstStyle/>
        <a:p>
          <a:endParaRPr lang="id-ID"/>
        </a:p>
      </dgm:t>
    </dgm:pt>
    <dgm:pt modelId="{4EAF408B-429A-4778-B5BF-2EC12E8D08DC}" type="sibTrans" cxnId="{25B3C123-28E7-409F-8F2D-EA0946268337}">
      <dgm:prSet/>
      <dgm:spPr/>
      <dgm:t>
        <a:bodyPr/>
        <a:lstStyle/>
        <a:p>
          <a:endParaRPr lang="id-ID"/>
        </a:p>
      </dgm:t>
    </dgm:pt>
    <dgm:pt modelId="{5C822933-C228-4544-9DDC-12668A884B87}">
      <dgm:prSet custT="1"/>
      <dgm:spPr/>
      <dgm:t>
        <a:bodyPr/>
        <a:lstStyle/>
        <a:p>
          <a:r>
            <a:rPr lang="en-US" sz="1200" i="1" dirty="0">
              <a:latin typeface="Lato"/>
            </a:rPr>
            <a:t>Students </a:t>
          </a:r>
          <a:r>
            <a:rPr lang="id-ID" sz="1200" i="1" dirty="0">
              <a:latin typeface="Lato"/>
            </a:rPr>
            <a:t> </a:t>
          </a:r>
          <a:r>
            <a:rPr lang="en-ID" sz="1200" i="1" dirty="0">
              <a:latin typeface="Lato"/>
            </a:rPr>
            <a:t>are</a:t>
          </a:r>
          <a:r>
            <a:rPr lang="en-US" sz="1200" i="1" dirty="0">
              <a:latin typeface="Lato"/>
            </a:rPr>
            <a:t> able to </a:t>
          </a:r>
          <a:r>
            <a:rPr lang="en-ID" sz="1200" i="1" dirty="0">
              <a:latin typeface="Lato"/>
            </a:rPr>
            <a:t>understand </a:t>
          </a:r>
          <a:r>
            <a:rPr lang="id-ID" sz="1200" i="1" dirty="0">
              <a:latin typeface="Lato"/>
            </a:rPr>
            <a:t> the </a:t>
          </a:r>
          <a:r>
            <a:rPr lang="en-ID" sz="1200" i="1" dirty="0">
              <a:latin typeface="Lato"/>
            </a:rPr>
            <a:t>reservation </a:t>
          </a:r>
          <a:r>
            <a:rPr lang="id-ID" sz="1200" i="1" dirty="0">
              <a:latin typeface="Lato"/>
            </a:rPr>
            <a:t>tools and forms</a:t>
          </a:r>
          <a:endParaRPr lang="id-ID" sz="1400" i="1" dirty="0">
            <a:latin typeface="Lato"/>
          </a:endParaRPr>
        </a:p>
      </dgm:t>
    </dgm:pt>
    <dgm:pt modelId="{C42B2C82-9391-4676-A442-82653A4D0898}" type="parTrans" cxnId="{85AA312D-E460-47DD-8F76-379D27C92CC1}">
      <dgm:prSet/>
      <dgm:spPr/>
      <dgm:t>
        <a:bodyPr/>
        <a:lstStyle/>
        <a:p>
          <a:endParaRPr lang="id-ID"/>
        </a:p>
      </dgm:t>
    </dgm:pt>
    <dgm:pt modelId="{9DEEF781-16AF-43D9-AD7E-3313AEC2ED01}" type="sibTrans" cxnId="{85AA312D-E460-47DD-8F76-379D27C92CC1}">
      <dgm:prSet/>
      <dgm:spPr/>
      <dgm:t>
        <a:bodyPr/>
        <a:lstStyle/>
        <a:p>
          <a:endParaRPr lang="id-ID"/>
        </a:p>
      </dgm:t>
    </dgm:pt>
    <dgm:pt modelId="{A70AC650-9C0B-4BF0-8384-F594F204168A}">
      <dgm:prSet custT="1"/>
      <dgm:spPr/>
      <dgm:t>
        <a:bodyPr/>
        <a:lstStyle/>
        <a:p>
          <a:r>
            <a:rPr lang="id-ID" sz="1400" dirty="0">
              <a:latin typeface="Lato"/>
            </a:rPr>
            <a:t>Mahasiswa Mampu Memahami istilah-istilah dalam Reservasi</a:t>
          </a:r>
        </a:p>
      </dgm:t>
    </dgm:pt>
    <dgm:pt modelId="{F4A15F06-1603-48A3-AAB9-F8418979A248}" type="parTrans" cxnId="{02F06B30-B048-4C1B-B612-6D49BA581DBC}">
      <dgm:prSet/>
      <dgm:spPr/>
      <dgm:t>
        <a:bodyPr/>
        <a:lstStyle/>
        <a:p>
          <a:endParaRPr lang="id-ID"/>
        </a:p>
      </dgm:t>
    </dgm:pt>
    <dgm:pt modelId="{9BD975B9-37D1-488D-931F-1114C9517B65}" type="sibTrans" cxnId="{02F06B30-B048-4C1B-B612-6D49BA581DBC}">
      <dgm:prSet/>
      <dgm:spPr/>
      <dgm:t>
        <a:bodyPr/>
        <a:lstStyle/>
        <a:p>
          <a:endParaRPr lang="id-ID"/>
        </a:p>
      </dgm:t>
    </dgm:pt>
    <dgm:pt modelId="{C1FD387D-3D58-4D42-AB35-E1F618577098}">
      <dgm:prSet custT="1"/>
      <dgm:spPr/>
      <dgm:t>
        <a:bodyPr/>
        <a:lstStyle/>
        <a:p>
          <a:r>
            <a:rPr lang="id-ID" sz="1200" i="1" dirty="0">
              <a:latin typeface="Lato"/>
            </a:rPr>
            <a:t>Student</a:t>
          </a:r>
          <a:r>
            <a:rPr lang="en-ID" sz="1200" i="1" dirty="0">
              <a:latin typeface="Lato"/>
            </a:rPr>
            <a:t>s</a:t>
          </a:r>
          <a:r>
            <a:rPr lang="id-ID" sz="1200" i="1" dirty="0">
              <a:latin typeface="Lato"/>
            </a:rPr>
            <a:t> are able to carry out the scoring parameter</a:t>
          </a:r>
        </a:p>
      </dgm:t>
    </dgm:pt>
    <dgm:pt modelId="{959BE5B0-7E4F-4E2D-AFAE-CE6748708302}" type="parTrans" cxnId="{E4B9F2CF-AA15-453D-A3D7-C44EA7439857}">
      <dgm:prSet/>
      <dgm:spPr/>
      <dgm:t>
        <a:bodyPr/>
        <a:lstStyle/>
        <a:p>
          <a:endParaRPr lang="id-ID"/>
        </a:p>
      </dgm:t>
    </dgm:pt>
    <dgm:pt modelId="{4B209513-FE3A-4F2C-A9E5-3D86028A6583}" type="sibTrans" cxnId="{E4B9F2CF-AA15-453D-A3D7-C44EA7439857}">
      <dgm:prSet/>
      <dgm:spPr/>
      <dgm:t>
        <a:bodyPr/>
        <a:lstStyle/>
        <a:p>
          <a:endParaRPr lang="id-ID"/>
        </a:p>
      </dgm:t>
    </dgm:pt>
    <dgm:pt modelId="{607CB796-9E4A-45D2-95D5-3060C4CD9586}">
      <dgm:prSet custT="1"/>
      <dgm:spPr/>
      <dgm:t>
        <a:bodyPr/>
        <a:lstStyle/>
        <a:p>
          <a:r>
            <a:rPr lang="id-ID" sz="1400" dirty="0">
              <a:latin typeface="Lato"/>
            </a:rPr>
            <a:t>Mahasiswa Mampu </a:t>
          </a:r>
          <a:r>
            <a:rPr lang="en-ID" sz="1400" dirty="0" err="1">
              <a:latin typeface="Lato"/>
            </a:rPr>
            <a:t>Mengimplementasikan</a:t>
          </a:r>
          <a:r>
            <a:rPr lang="en-ID" sz="1400" dirty="0">
              <a:latin typeface="Lato"/>
            </a:rPr>
            <a:t> </a:t>
          </a:r>
          <a:r>
            <a:rPr lang="en-ID" sz="1400" dirty="0" err="1">
              <a:latin typeface="Lato"/>
            </a:rPr>
            <a:t>Contoh</a:t>
          </a:r>
          <a:r>
            <a:rPr lang="en-ID" sz="1400" dirty="0">
              <a:latin typeface="Lato"/>
            </a:rPr>
            <a:t> </a:t>
          </a:r>
          <a:r>
            <a:rPr lang="en-ID" sz="1400" dirty="0" err="1">
              <a:latin typeface="Lato"/>
            </a:rPr>
            <a:t>Percakapan</a:t>
          </a:r>
          <a:r>
            <a:rPr lang="id-ID" sz="1400" dirty="0">
              <a:latin typeface="Lato"/>
            </a:rPr>
            <a:t> Reseservation </a:t>
          </a:r>
          <a:endParaRPr lang="id-ID" sz="1200" i="0" dirty="0">
            <a:latin typeface="Lato"/>
          </a:endParaRPr>
        </a:p>
      </dgm:t>
    </dgm:pt>
    <dgm:pt modelId="{65700BEF-870D-43ED-8F58-7A2E5B0B6236}" type="parTrans" cxnId="{400CAD69-FAAE-4658-B511-02E65CA9752A}">
      <dgm:prSet/>
      <dgm:spPr/>
      <dgm:t>
        <a:bodyPr/>
        <a:lstStyle/>
        <a:p>
          <a:endParaRPr lang="id-ID"/>
        </a:p>
      </dgm:t>
    </dgm:pt>
    <dgm:pt modelId="{B86FF1E9-8C21-43FC-A01D-F472BC721036}" type="sibTrans" cxnId="{400CAD69-FAAE-4658-B511-02E65CA9752A}">
      <dgm:prSet/>
      <dgm:spPr/>
      <dgm:t>
        <a:bodyPr/>
        <a:lstStyle/>
        <a:p>
          <a:endParaRPr lang="id-ID"/>
        </a:p>
      </dgm:t>
    </dgm:pt>
    <dgm:pt modelId="{8BA7CFA5-8DB9-4AF3-9054-7B42665593D4}">
      <dgm:prSet custT="1"/>
      <dgm:spPr/>
      <dgm:t>
        <a:bodyPr/>
        <a:lstStyle/>
        <a:p>
          <a:r>
            <a:rPr lang="en-ID" sz="1400" i="1" dirty="0" err="1">
              <a:latin typeface="Lato"/>
            </a:rPr>
            <a:t>Mahasiswa</a:t>
          </a:r>
          <a:r>
            <a:rPr lang="en-ID" sz="1400" i="1" dirty="0">
              <a:latin typeface="Lato"/>
            </a:rPr>
            <a:t> </a:t>
          </a:r>
          <a:r>
            <a:rPr lang="en-ID" sz="1400" i="1" dirty="0" err="1">
              <a:latin typeface="Lato"/>
            </a:rPr>
            <a:t>mampu</a:t>
          </a:r>
          <a:r>
            <a:rPr lang="en-ID" sz="1400" i="1" dirty="0">
              <a:latin typeface="Lato"/>
            </a:rPr>
            <a:t> </a:t>
          </a:r>
          <a:r>
            <a:rPr lang="en-ID" sz="1400" i="1" dirty="0" err="1">
              <a:latin typeface="Lato"/>
            </a:rPr>
            <a:t>memahami</a:t>
          </a:r>
          <a:r>
            <a:rPr lang="en-ID" sz="1400" i="1" dirty="0">
              <a:latin typeface="Lato"/>
            </a:rPr>
            <a:t> </a:t>
          </a:r>
          <a:r>
            <a:rPr lang="en-ID" sz="1400" i="1" dirty="0" err="1">
              <a:latin typeface="Lato"/>
            </a:rPr>
            <a:t>prosedur</a:t>
          </a:r>
          <a:r>
            <a:rPr lang="en-ID" sz="1400" i="1" dirty="0">
              <a:latin typeface="Lato"/>
            </a:rPr>
            <a:t> </a:t>
          </a:r>
          <a:r>
            <a:rPr lang="en-ID" sz="1400" i="1" dirty="0" err="1">
              <a:latin typeface="Lato"/>
            </a:rPr>
            <a:t>reservasi</a:t>
          </a:r>
          <a:r>
            <a:rPr lang="en-ID" sz="1400" i="1" dirty="0">
              <a:latin typeface="Lato"/>
            </a:rPr>
            <a:t> </a:t>
          </a:r>
          <a:r>
            <a:rPr lang="en-ID" sz="1400" i="1" dirty="0" err="1">
              <a:latin typeface="Lato"/>
            </a:rPr>
            <a:t>kamar</a:t>
          </a:r>
          <a:endParaRPr lang="id-ID" sz="1400" i="1" dirty="0">
            <a:latin typeface="Lato"/>
          </a:endParaRPr>
        </a:p>
      </dgm:t>
    </dgm:pt>
    <dgm:pt modelId="{89CD56ED-5445-48B4-8A0F-255422B79F87}" type="parTrans" cxnId="{D93C18C3-E4ED-438E-BEE9-52F7FCD521F0}">
      <dgm:prSet/>
      <dgm:spPr/>
      <dgm:t>
        <a:bodyPr/>
        <a:lstStyle/>
        <a:p>
          <a:endParaRPr lang="en-ID"/>
        </a:p>
      </dgm:t>
    </dgm:pt>
    <dgm:pt modelId="{BC6C433A-CA5A-42DA-BA8E-B59299FF8CCE}" type="sibTrans" cxnId="{D93C18C3-E4ED-438E-BEE9-52F7FCD521F0}">
      <dgm:prSet/>
      <dgm:spPr/>
      <dgm:t>
        <a:bodyPr/>
        <a:lstStyle/>
        <a:p>
          <a:endParaRPr lang="en-ID"/>
        </a:p>
      </dgm:t>
    </dgm:pt>
    <dgm:pt modelId="{63A3E5FD-2331-4318-A631-B2D810585914}">
      <dgm:prSet custT="1"/>
      <dgm:spPr/>
      <dgm:t>
        <a:bodyPr/>
        <a:lstStyle/>
        <a:p>
          <a:r>
            <a:rPr lang="en-ID" sz="1400" i="1" dirty="0">
              <a:latin typeface="Lato"/>
            </a:rPr>
            <a:t>Students are able to understand room reservation procedures</a:t>
          </a:r>
          <a:endParaRPr lang="id-ID" sz="1400" i="1" dirty="0">
            <a:latin typeface="Lato"/>
          </a:endParaRPr>
        </a:p>
      </dgm:t>
    </dgm:pt>
    <dgm:pt modelId="{9F97CC5D-D141-4ED4-988C-ADA42F8A5F9D}" type="parTrans" cxnId="{7EB71E07-AEA4-4BCC-977D-618F5EFEAC8C}">
      <dgm:prSet/>
      <dgm:spPr/>
      <dgm:t>
        <a:bodyPr/>
        <a:lstStyle/>
        <a:p>
          <a:endParaRPr lang="en-ID"/>
        </a:p>
      </dgm:t>
    </dgm:pt>
    <dgm:pt modelId="{CEC19307-BC9E-4714-A2DA-07AF5E47C48E}" type="sibTrans" cxnId="{7EB71E07-AEA4-4BCC-977D-618F5EFEAC8C}">
      <dgm:prSet/>
      <dgm:spPr/>
      <dgm:t>
        <a:bodyPr/>
        <a:lstStyle/>
        <a:p>
          <a:endParaRPr lang="en-ID"/>
        </a:p>
      </dgm:t>
    </dgm:pt>
    <dgm:pt modelId="{5E2967A3-D53E-41D9-A446-EDF0B087DD23}" type="pres">
      <dgm:prSet presAssocID="{560C2FFF-2673-4B36-B3D1-CA9BBF80FAC8}" presName="linear" presStyleCnt="0">
        <dgm:presLayoutVars>
          <dgm:dir/>
          <dgm:animLvl val="lvl"/>
          <dgm:resizeHandles val="exact"/>
        </dgm:presLayoutVars>
      </dgm:prSet>
      <dgm:spPr/>
    </dgm:pt>
    <dgm:pt modelId="{176B17CC-D19A-40AE-8BBB-6CFB523CCA4D}" type="pres">
      <dgm:prSet presAssocID="{4B2E1AD7-43F3-418A-9533-595D8F996572}" presName="parentLin" presStyleCnt="0"/>
      <dgm:spPr/>
    </dgm:pt>
    <dgm:pt modelId="{BA3E8040-401B-4F59-9E0A-1A1197EAC3D9}" type="pres">
      <dgm:prSet presAssocID="{4B2E1AD7-43F3-418A-9533-595D8F996572}" presName="parentLeftMargin" presStyleLbl="node1" presStyleIdx="0" presStyleCnt="1"/>
      <dgm:spPr/>
    </dgm:pt>
    <dgm:pt modelId="{3993D8D0-A8F0-4D05-B757-B75514555716}" type="pres">
      <dgm:prSet presAssocID="{4B2E1AD7-43F3-418A-9533-595D8F996572}" presName="parentText" presStyleLbl="node1" presStyleIdx="0" presStyleCnt="1" custScaleX="118539" custScaleY="39057" custLinFactNeighborX="-21189" custLinFactNeighborY="-30056">
        <dgm:presLayoutVars>
          <dgm:chMax val="0"/>
          <dgm:bulletEnabled val="1"/>
        </dgm:presLayoutVars>
      </dgm:prSet>
      <dgm:spPr/>
    </dgm:pt>
    <dgm:pt modelId="{AFBC560F-3378-4B11-ABBA-6F1B6E86E008}" type="pres">
      <dgm:prSet presAssocID="{4B2E1AD7-43F3-418A-9533-595D8F996572}" presName="negativeSpace" presStyleCnt="0"/>
      <dgm:spPr/>
    </dgm:pt>
    <dgm:pt modelId="{CB4AABC9-2D10-4DEC-B0AF-13E14CD5E997}" type="pres">
      <dgm:prSet presAssocID="{4B2E1AD7-43F3-418A-9533-595D8F996572}" presName="childText" presStyleLbl="conFgAcc1" presStyleIdx="0" presStyleCnt="1" custLinFactNeighborX="-2657" custLinFactNeighborY="-57845">
        <dgm:presLayoutVars>
          <dgm:bulletEnabled val="1"/>
        </dgm:presLayoutVars>
      </dgm:prSet>
      <dgm:spPr/>
    </dgm:pt>
  </dgm:ptLst>
  <dgm:cxnLst>
    <dgm:cxn modelId="{7EB71E07-AEA4-4BCC-977D-618F5EFEAC8C}" srcId="{8BA7CFA5-8DB9-4AF3-9054-7B42665593D4}" destId="{63A3E5FD-2331-4318-A631-B2D810585914}" srcOrd="0" destOrd="0" parTransId="{9F97CC5D-D141-4ED4-988C-ADA42F8A5F9D}" sibTransId="{CEC19307-BC9E-4714-A2DA-07AF5E47C48E}"/>
    <dgm:cxn modelId="{839EEF0F-837D-45D0-8615-B6A69FC0346B}" srcId="{4B2E1AD7-43F3-418A-9533-595D8F996572}" destId="{0FC60D8F-4055-46EF-85E7-9FCC65F8650E}" srcOrd="3" destOrd="0" parTransId="{5F90EA3D-8056-4F7A-A1C2-436D8EC0C761}" sibTransId="{98E5A950-A4A9-4EE1-9F49-8AA3F3F61D3A}"/>
    <dgm:cxn modelId="{2003CF16-5EC6-4500-8FC0-C61CC4DD708C}" type="presOf" srcId="{62F3934A-78A3-4975-B5F1-5764E75CDE13}" destId="{CB4AABC9-2D10-4DEC-B0AF-13E14CD5E997}" srcOrd="0" destOrd="2" presId="urn:microsoft.com/office/officeart/2005/8/layout/list1"/>
    <dgm:cxn modelId="{9FB68217-9AA3-446F-87AE-76D78842C3AE}" type="presOf" srcId="{0FC60D8F-4055-46EF-85E7-9FCC65F8650E}" destId="{CB4AABC9-2D10-4DEC-B0AF-13E14CD5E997}" srcOrd="0" destOrd="6" presId="urn:microsoft.com/office/officeart/2005/8/layout/list1"/>
    <dgm:cxn modelId="{25B3C123-28E7-409F-8F2D-EA0946268337}" srcId="{4B2E1AD7-43F3-418A-9533-595D8F996572}" destId="{088B6452-03C1-4A91-9E0D-D16C987C4EA0}" srcOrd="5" destOrd="0" parTransId="{0CFDD3C3-5375-47D8-A7C9-55E9552390C1}" sibTransId="{4EAF408B-429A-4778-B5BF-2EC12E8D08DC}"/>
    <dgm:cxn modelId="{426F9026-AFCA-4FAD-9F04-B62A916734E1}" type="presOf" srcId="{6E9E660F-EEB8-4A97-81D3-882FE835B993}" destId="{CB4AABC9-2D10-4DEC-B0AF-13E14CD5E997}" srcOrd="0" destOrd="1" presId="urn:microsoft.com/office/officeart/2005/8/layout/list1"/>
    <dgm:cxn modelId="{85AA312D-E460-47DD-8F76-379D27C92CC1}" srcId="{62F3934A-78A3-4975-B5F1-5764E75CDE13}" destId="{5C822933-C228-4544-9DDC-12668A884B87}" srcOrd="0" destOrd="0" parTransId="{C42B2C82-9391-4676-A442-82653A4D0898}" sibTransId="{9DEEF781-16AF-43D9-AD7E-3313AEC2ED01}"/>
    <dgm:cxn modelId="{02F06B30-B048-4C1B-B612-6D49BA581DBC}" srcId="{4B2E1AD7-43F3-418A-9533-595D8F996572}" destId="{A70AC650-9C0B-4BF0-8384-F594F204168A}" srcOrd="0" destOrd="0" parTransId="{F4A15F06-1603-48A3-AAB9-F8418979A248}" sibTransId="{9BD975B9-37D1-488D-931F-1114C9517B65}"/>
    <dgm:cxn modelId="{726B4236-65D1-4658-B181-4E5527D6690F}" srcId="{0FC60D8F-4055-46EF-85E7-9FCC65F8650E}" destId="{D9733DC7-8D4C-469A-A9D9-C20829430DF1}" srcOrd="0" destOrd="0" parTransId="{46027438-A97B-4D2C-A257-1CAE921C19D4}" sibTransId="{2FFCFE4F-E64A-4E54-A17A-E623D834B1AC}"/>
    <dgm:cxn modelId="{B177DE5E-3E7E-41B4-9AAC-75A9DDA12FDA}" srcId="{560C2FFF-2673-4B36-B3D1-CA9BBF80FAC8}" destId="{4B2E1AD7-43F3-418A-9533-595D8F996572}" srcOrd="0" destOrd="0" parTransId="{B7B3980D-ABC5-4EA2-A92A-163445AEE4C2}" sibTransId="{9525B252-E133-48CD-9509-021E224EBB43}"/>
    <dgm:cxn modelId="{7E658B62-A5BE-4733-A9C5-629AE774639F}" type="presOf" srcId="{63A3E5FD-2331-4318-A631-B2D810585914}" destId="{CB4AABC9-2D10-4DEC-B0AF-13E14CD5E997}" srcOrd="0" destOrd="5" presId="urn:microsoft.com/office/officeart/2005/8/layout/list1"/>
    <dgm:cxn modelId="{F06DC047-2991-47EF-9A29-8F84C10DD6F4}" srcId="{4B2E1AD7-43F3-418A-9533-595D8F996572}" destId="{5A211266-DC34-4A5F-9CDA-5F71311DDDA3}" srcOrd="6" destOrd="0" parTransId="{B24060DD-774B-4B10-9C8C-4B9248D2F6F3}" sibTransId="{88D48303-ACBC-4042-A034-2E3A0CC9F551}"/>
    <dgm:cxn modelId="{27D20D68-B1FB-454A-A121-429013D4BBFA}" srcId="{607CB796-9E4A-45D2-95D5-3060C4CD9586}" destId="{F7D6334D-64A4-4A23-A235-B15FE0460DA2}" srcOrd="0" destOrd="0" parTransId="{E7A15139-59E9-4C26-B183-2F20AB2C0602}" sibTransId="{799D280B-88F5-4FCC-BD04-1A536409AD5D}"/>
    <dgm:cxn modelId="{400CAD69-FAAE-4658-B511-02E65CA9752A}" srcId="{4B2E1AD7-43F3-418A-9533-595D8F996572}" destId="{607CB796-9E4A-45D2-95D5-3060C4CD9586}" srcOrd="4" destOrd="0" parTransId="{65700BEF-870D-43ED-8F58-7A2E5B0B6236}" sibTransId="{B86FF1E9-8C21-43FC-A01D-F472BC721036}"/>
    <dgm:cxn modelId="{94883C4C-E388-4847-B561-3BE9FABC6BC1}" srcId="{4B2E1AD7-43F3-418A-9533-595D8F996572}" destId="{62F3934A-78A3-4975-B5F1-5764E75CDE13}" srcOrd="1" destOrd="0" parTransId="{3DDBBD7D-D34B-4968-8B52-F0DF02F8521C}" sibTransId="{FC396F3D-F5CF-4FC2-A402-142962B7781F}"/>
    <dgm:cxn modelId="{D28A7855-69E8-4FDC-B20E-1AB16C05C896}" srcId="{A70AC650-9C0B-4BF0-8384-F594F204168A}" destId="{6E9E660F-EEB8-4A97-81D3-882FE835B993}" srcOrd="0" destOrd="0" parTransId="{4DA03CF6-5ACA-4CB1-858A-08C64C94670B}" sibTransId="{739EDA19-D9E0-432D-90AF-94C6F22D3B5A}"/>
    <dgm:cxn modelId="{D60B037C-BB9F-44EB-8748-AB8B37D5C43F}" type="presOf" srcId="{4B2E1AD7-43F3-418A-9533-595D8F996572}" destId="{3993D8D0-A8F0-4D05-B757-B75514555716}" srcOrd="1" destOrd="0" presId="urn:microsoft.com/office/officeart/2005/8/layout/list1"/>
    <dgm:cxn modelId="{CE03B088-5223-4760-939D-64E763E3E81E}" type="presOf" srcId="{560C2FFF-2673-4B36-B3D1-CA9BBF80FAC8}" destId="{5E2967A3-D53E-41D9-A446-EDF0B087DD23}" srcOrd="0" destOrd="0" presId="urn:microsoft.com/office/officeart/2005/8/layout/list1"/>
    <dgm:cxn modelId="{75B0F08C-DC13-4295-A70D-5620F0E8C6F6}" type="presOf" srcId="{8BA7CFA5-8DB9-4AF3-9054-7B42665593D4}" destId="{CB4AABC9-2D10-4DEC-B0AF-13E14CD5E997}" srcOrd="0" destOrd="4" presId="urn:microsoft.com/office/officeart/2005/8/layout/list1"/>
    <dgm:cxn modelId="{80FB0CA8-21CF-4DAC-BF9C-FD5C368C3721}" type="presOf" srcId="{4B2E1AD7-43F3-418A-9533-595D8F996572}" destId="{BA3E8040-401B-4F59-9E0A-1A1197EAC3D9}" srcOrd="0" destOrd="0" presId="urn:microsoft.com/office/officeart/2005/8/layout/list1"/>
    <dgm:cxn modelId="{C6CAD5AE-C50D-4325-8B18-14FD8C08A2AF}" type="presOf" srcId="{088B6452-03C1-4A91-9E0D-D16C987C4EA0}" destId="{CB4AABC9-2D10-4DEC-B0AF-13E14CD5E997}" srcOrd="0" destOrd="10" presId="urn:microsoft.com/office/officeart/2005/8/layout/list1"/>
    <dgm:cxn modelId="{AA92AEB1-CCD9-48C8-9149-128E1B6CD428}" type="presOf" srcId="{F7D6334D-64A4-4A23-A235-B15FE0460DA2}" destId="{CB4AABC9-2D10-4DEC-B0AF-13E14CD5E997}" srcOrd="0" destOrd="9" presId="urn:microsoft.com/office/officeart/2005/8/layout/list1"/>
    <dgm:cxn modelId="{39864FB3-664E-48E7-A149-F9BEACA8EB2E}" type="presOf" srcId="{A70AC650-9C0B-4BF0-8384-F594F204168A}" destId="{CB4AABC9-2D10-4DEC-B0AF-13E14CD5E997}" srcOrd="0" destOrd="0" presId="urn:microsoft.com/office/officeart/2005/8/layout/list1"/>
    <dgm:cxn modelId="{DD2572C2-9A51-4D67-8637-F628C566123E}" type="presOf" srcId="{C1FD387D-3D58-4D42-AB35-E1F618577098}" destId="{CB4AABC9-2D10-4DEC-B0AF-13E14CD5E997}" srcOrd="0" destOrd="11" presId="urn:microsoft.com/office/officeart/2005/8/layout/list1"/>
    <dgm:cxn modelId="{D93C18C3-E4ED-438E-BEE9-52F7FCD521F0}" srcId="{4B2E1AD7-43F3-418A-9533-595D8F996572}" destId="{8BA7CFA5-8DB9-4AF3-9054-7B42665593D4}" srcOrd="2" destOrd="0" parTransId="{89CD56ED-5445-48B4-8A0F-255422B79F87}" sibTransId="{BC6C433A-CA5A-42DA-BA8E-B59299FF8CCE}"/>
    <dgm:cxn modelId="{99C8EAC3-6AE6-49C4-A896-315617A7B056}" type="presOf" srcId="{5C822933-C228-4544-9DDC-12668A884B87}" destId="{CB4AABC9-2D10-4DEC-B0AF-13E14CD5E997}" srcOrd="0" destOrd="3" presId="urn:microsoft.com/office/officeart/2005/8/layout/list1"/>
    <dgm:cxn modelId="{8E3432C7-89FE-4556-AC6C-779BFF4E193A}" type="presOf" srcId="{5A211266-DC34-4A5F-9CDA-5F71311DDDA3}" destId="{CB4AABC9-2D10-4DEC-B0AF-13E14CD5E997}" srcOrd="0" destOrd="12" presId="urn:microsoft.com/office/officeart/2005/8/layout/list1"/>
    <dgm:cxn modelId="{E4B9F2CF-AA15-453D-A3D7-C44EA7439857}" srcId="{088B6452-03C1-4A91-9E0D-D16C987C4EA0}" destId="{C1FD387D-3D58-4D42-AB35-E1F618577098}" srcOrd="0" destOrd="0" parTransId="{959BE5B0-7E4F-4E2D-AFAE-CE6748708302}" sibTransId="{4B209513-FE3A-4F2C-A9E5-3D86028A6583}"/>
    <dgm:cxn modelId="{615CD9DC-38D8-4EA9-A653-EC9153EBE2F1}" type="presOf" srcId="{D9733DC7-8D4C-469A-A9D9-C20829430DF1}" destId="{CB4AABC9-2D10-4DEC-B0AF-13E14CD5E997}" srcOrd="0" destOrd="7" presId="urn:microsoft.com/office/officeart/2005/8/layout/list1"/>
    <dgm:cxn modelId="{F3D8BEE4-C34E-4883-B490-C75B11D5FC34}" type="presOf" srcId="{607CB796-9E4A-45D2-95D5-3060C4CD9586}" destId="{CB4AABC9-2D10-4DEC-B0AF-13E14CD5E997}" srcOrd="0" destOrd="8" presId="urn:microsoft.com/office/officeart/2005/8/layout/list1"/>
    <dgm:cxn modelId="{EC9F9ED6-356D-4246-90CB-95C3C535A8E5}" type="presParOf" srcId="{5E2967A3-D53E-41D9-A446-EDF0B087DD23}" destId="{176B17CC-D19A-40AE-8BBB-6CFB523CCA4D}" srcOrd="0" destOrd="0" presId="urn:microsoft.com/office/officeart/2005/8/layout/list1"/>
    <dgm:cxn modelId="{8D01106B-E090-44A2-93C5-F4951C3FCE4A}" type="presParOf" srcId="{176B17CC-D19A-40AE-8BBB-6CFB523CCA4D}" destId="{BA3E8040-401B-4F59-9E0A-1A1197EAC3D9}" srcOrd="0" destOrd="0" presId="urn:microsoft.com/office/officeart/2005/8/layout/list1"/>
    <dgm:cxn modelId="{4CFB78B5-53B4-4051-BF19-7C9AA84E9800}" type="presParOf" srcId="{176B17CC-D19A-40AE-8BBB-6CFB523CCA4D}" destId="{3993D8D0-A8F0-4D05-B757-B75514555716}" srcOrd="1" destOrd="0" presId="urn:microsoft.com/office/officeart/2005/8/layout/list1"/>
    <dgm:cxn modelId="{0D5DB3C2-59B9-4DD3-B856-67E10CC9B946}" type="presParOf" srcId="{5E2967A3-D53E-41D9-A446-EDF0B087DD23}" destId="{AFBC560F-3378-4B11-ABBA-6F1B6E86E008}" srcOrd="1" destOrd="0" presId="urn:microsoft.com/office/officeart/2005/8/layout/list1"/>
    <dgm:cxn modelId="{64DB01B5-B487-421D-BBEA-7E27F92EFCE6}" type="presParOf" srcId="{5E2967A3-D53E-41D9-A446-EDF0B087DD23}" destId="{CB4AABC9-2D10-4DEC-B0AF-13E14CD5E99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AABC9-2D10-4DEC-B0AF-13E14CD5E997}">
      <dsp:nvSpPr>
        <dsp:cNvPr id="0" name=""/>
        <dsp:cNvSpPr/>
      </dsp:nvSpPr>
      <dsp:spPr>
        <a:xfrm>
          <a:off x="0" y="0"/>
          <a:ext cx="6009205" cy="45895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6381" tIns="978916" rIns="466381" bIns="99568" numCol="1" spcCol="1270" anchor="t" anchorCtr="0">
          <a:noAutofit/>
        </a:bodyPr>
        <a:lstStyle/>
        <a:p>
          <a:pPr marL="114300" lvl="1" indent="-114300" algn="l" defTabSz="622300">
            <a:lnSpc>
              <a:spcPct val="90000"/>
            </a:lnSpc>
            <a:spcBef>
              <a:spcPct val="0"/>
            </a:spcBef>
            <a:spcAft>
              <a:spcPct val="15000"/>
            </a:spcAft>
            <a:buChar char="•"/>
          </a:pPr>
          <a:r>
            <a:rPr lang="id-ID" sz="1400" kern="1200" dirty="0">
              <a:latin typeface="Lato"/>
            </a:rPr>
            <a:t>Mahasiswa Mampu Memahami istilah-istilah dalam Reservasi</a:t>
          </a:r>
        </a:p>
        <a:p>
          <a:pPr marL="228600" lvl="2" indent="-114300" algn="l" defTabSz="533400">
            <a:lnSpc>
              <a:spcPct val="90000"/>
            </a:lnSpc>
            <a:spcBef>
              <a:spcPct val="0"/>
            </a:spcBef>
            <a:spcAft>
              <a:spcPct val="15000"/>
            </a:spcAft>
            <a:buChar char="•"/>
          </a:pPr>
          <a:r>
            <a:rPr lang="id-ID" sz="1200" i="1" kern="1200" dirty="0">
              <a:latin typeface="Lato"/>
            </a:rPr>
            <a:t>S</a:t>
          </a:r>
          <a:r>
            <a:rPr lang="en-US" sz="1200" i="1" kern="1200" dirty="0" err="1">
              <a:latin typeface="Lato"/>
            </a:rPr>
            <a:t>tudents</a:t>
          </a:r>
          <a:r>
            <a:rPr lang="en-US" sz="1200" i="1" kern="1200" dirty="0">
              <a:latin typeface="Lato"/>
            </a:rPr>
            <a:t> are able to </a:t>
          </a:r>
          <a:r>
            <a:rPr lang="id-ID" sz="1200" i="1" kern="1200" dirty="0">
              <a:latin typeface="Lato"/>
            </a:rPr>
            <a:t>understand the terms in Reservation</a:t>
          </a:r>
        </a:p>
        <a:p>
          <a:pPr marL="114300" lvl="1" indent="-114300" algn="l" defTabSz="622300">
            <a:lnSpc>
              <a:spcPct val="90000"/>
            </a:lnSpc>
            <a:spcBef>
              <a:spcPct val="0"/>
            </a:spcBef>
            <a:spcAft>
              <a:spcPct val="15000"/>
            </a:spcAft>
            <a:buChar char="•"/>
          </a:pPr>
          <a:r>
            <a:rPr lang="id-ID" sz="1400" kern="1200" dirty="0">
              <a:latin typeface="Lato"/>
            </a:rPr>
            <a:t>Mahasiswa Mampu </a:t>
          </a:r>
          <a:r>
            <a:rPr lang="en-ID" sz="1400" kern="1200" dirty="0" err="1">
              <a:latin typeface="Lato"/>
            </a:rPr>
            <a:t>Memahami</a:t>
          </a:r>
          <a:r>
            <a:rPr lang="en-ID" sz="1400" kern="1200" dirty="0">
              <a:latin typeface="Lato"/>
            </a:rPr>
            <a:t> </a:t>
          </a:r>
          <a:r>
            <a:rPr lang="id-ID" sz="1400" kern="1200" dirty="0">
              <a:latin typeface="Lato"/>
            </a:rPr>
            <a:t>Peralatan dan Formulir</a:t>
          </a:r>
          <a:r>
            <a:rPr lang="en-ID" sz="1400" kern="1200" dirty="0">
              <a:latin typeface="Lato"/>
            </a:rPr>
            <a:t> </a:t>
          </a:r>
          <a:r>
            <a:rPr lang="en-ID" sz="1400" kern="1200" dirty="0" err="1">
              <a:latin typeface="Lato"/>
            </a:rPr>
            <a:t>Kerja</a:t>
          </a:r>
          <a:r>
            <a:rPr lang="en-ID" sz="1400" kern="1200" dirty="0">
              <a:latin typeface="Lato"/>
            </a:rPr>
            <a:t> </a:t>
          </a:r>
          <a:r>
            <a:rPr lang="en-ID" sz="1400" kern="1200" dirty="0" err="1">
              <a:latin typeface="Lato"/>
            </a:rPr>
            <a:t>Reservasi</a:t>
          </a:r>
          <a:r>
            <a:rPr lang="en-ID" sz="1400" kern="1200" dirty="0">
              <a:latin typeface="Lato"/>
            </a:rPr>
            <a:t> </a:t>
          </a:r>
          <a:r>
            <a:rPr lang="id-ID" sz="1400" kern="1200" dirty="0">
              <a:latin typeface="Lato"/>
            </a:rPr>
            <a:t> </a:t>
          </a:r>
        </a:p>
        <a:p>
          <a:pPr marL="228600" lvl="2" indent="-114300" algn="l" defTabSz="533400">
            <a:lnSpc>
              <a:spcPct val="90000"/>
            </a:lnSpc>
            <a:spcBef>
              <a:spcPct val="0"/>
            </a:spcBef>
            <a:spcAft>
              <a:spcPct val="15000"/>
            </a:spcAft>
            <a:buChar char="•"/>
          </a:pPr>
          <a:r>
            <a:rPr lang="en-US" sz="1200" i="1" kern="1200" dirty="0">
              <a:latin typeface="Lato"/>
            </a:rPr>
            <a:t>Students </a:t>
          </a:r>
          <a:r>
            <a:rPr lang="id-ID" sz="1200" i="1" kern="1200" dirty="0">
              <a:latin typeface="Lato"/>
            </a:rPr>
            <a:t> </a:t>
          </a:r>
          <a:r>
            <a:rPr lang="en-ID" sz="1200" i="1" kern="1200" dirty="0">
              <a:latin typeface="Lato"/>
            </a:rPr>
            <a:t>are</a:t>
          </a:r>
          <a:r>
            <a:rPr lang="en-US" sz="1200" i="1" kern="1200" dirty="0">
              <a:latin typeface="Lato"/>
            </a:rPr>
            <a:t> able to </a:t>
          </a:r>
          <a:r>
            <a:rPr lang="en-ID" sz="1200" i="1" kern="1200" dirty="0">
              <a:latin typeface="Lato"/>
            </a:rPr>
            <a:t>understand </a:t>
          </a:r>
          <a:r>
            <a:rPr lang="id-ID" sz="1200" i="1" kern="1200" dirty="0">
              <a:latin typeface="Lato"/>
            </a:rPr>
            <a:t> the </a:t>
          </a:r>
          <a:r>
            <a:rPr lang="en-ID" sz="1200" i="1" kern="1200" dirty="0">
              <a:latin typeface="Lato"/>
            </a:rPr>
            <a:t>reservation </a:t>
          </a:r>
          <a:r>
            <a:rPr lang="id-ID" sz="1200" i="1" kern="1200" dirty="0">
              <a:latin typeface="Lato"/>
            </a:rPr>
            <a:t>tools and forms</a:t>
          </a:r>
          <a:endParaRPr lang="id-ID" sz="1400" i="1" kern="1200" dirty="0">
            <a:latin typeface="Lato"/>
          </a:endParaRPr>
        </a:p>
        <a:p>
          <a:pPr marL="114300" lvl="1" indent="-114300" algn="l" defTabSz="622300">
            <a:lnSpc>
              <a:spcPct val="90000"/>
            </a:lnSpc>
            <a:spcBef>
              <a:spcPct val="0"/>
            </a:spcBef>
            <a:spcAft>
              <a:spcPct val="15000"/>
            </a:spcAft>
            <a:buChar char="•"/>
          </a:pPr>
          <a:r>
            <a:rPr lang="en-ID" sz="1400" i="1" kern="1200" dirty="0" err="1">
              <a:latin typeface="Lato"/>
            </a:rPr>
            <a:t>Mahasiswa</a:t>
          </a:r>
          <a:r>
            <a:rPr lang="en-ID" sz="1400" i="1" kern="1200" dirty="0">
              <a:latin typeface="Lato"/>
            </a:rPr>
            <a:t> </a:t>
          </a:r>
          <a:r>
            <a:rPr lang="en-ID" sz="1400" i="1" kern="1200" dirty="0" err="1">
              <a:latin typeface="Lato"/>
            </a:rPr>
            <a:t>mampu</a:t>
          </a:r>
          <a:r>
            <a:rPr lang="en-ID" sz="1400" i="1" kern="1200" dirty="0">
              <a:latin typeface="Lato"/>
            </a:rPr>
            <a:t> </a:t>
          </a:r>
          <a:r>
            <a:rPr lang="en-ID" sz="1400" i="1" kern="1200" dirty="0" err="1">
              <a:latin typeface="Lato"/>
            </a:rPr>
            <a:t>memahami</a:t>
          </a:r>
          <a:r>
            <a:rPr lang="en-ID" sz="1400" i="1" kern="1200" dirty="0">
              <a:latin typeface="Lato"/>
            </a:rPr>
            <a:t> </a:t>
          </a:r>
          <a:r>
            <a:rPr lang="en-ID" sz="1400" i="1" kern="1200" dirty="0" err="1">
              <a:latin typeface="Lato"/>
            </a:rPr>
            <a:t>prosedur</a:t>
          </a:r>
          <a:r>
            <a:rPr lang="en-ID" sz="1400" i="1" kern="1200" dirty="0">
              <a:latin typeface="Lato"/>
            </a:rPr>
            <a:t> </a:t>
          </a:r>
          <a:r>
            <a:rPr lang="en-ID" sz="1400" i="1" kern="1200" dirty="0" err="1">
              <a:latin typeface="Lato"/>
            </a:rPr>
            <a:t>reservasi</a:t>
          </a:r>
          <a:r>
            <a:rPr lang="en-ID" sz="1400" i="1" kern="1200" dirty="0">
              <a:latin typeface="Lato"/>
            </a:rPr>
            <a:t> </a:t>
          </a:r>
          <a:r>
            <a:rPr lang="en-ID" sz="1400" i="1" kern="1200" dirty="0" err="1">
              <a:latin typeface="Lato"/>
            </a:rPr>
            <a:t>kamar</a:t>
          </a:r>
          <a:endParaRPr lang="id-ID" sz="1400" i="1" kern="1200" dirty="0">
            <a:latin typeface="Lato"/>
          </a:endParaRPr>
        </a:p>
        <a:p>
          <a:pPr marL="228600" lvl="2" indent="-114300" algn="l" defTabSz="622300">
            <a:lnSpc>
              <a:spcPct val="90000"/>
            </a:lnSpc>
            <a:spcBef>
              <a:spcPct val="0"/>
            </a:spcBef>
            <a:spcAft>
              <a:spcPct val="15000"/>
            </a:spcAft>
            <a:buChar char="•"/>
          </a:pPr>
          <a:r>
            <a:rPr lang="en-ID" sz="1400" i="1" kern="1200" dirty="0">
              <a:latin typeface="Lato"/>
            </a:rPr>
            <a:t>Students are able to understand room reservation procedures</a:t>
          </a:r>
          <a:endParaRPr lang="id-ID" sz="1400" i="1" kern="1200" dirty="0">
            <a:latin typeface="Lato"/>
          </a:endParaRPr>
        </a:p>
        <a:p>
          <a:pPr marL="114300" lvl="1" indent="-114300" algn="l" defTabSz="622300">
            <a:lnSpc>
              <a:spcPct val="90000"/>
            </a:lnSpc>
            <a:spcBef>
              <a:spcPct val="0"/>
            </a:spcBef>
            <a:spcAft>
              <a:spcPct val="15000"/>
            </a:spcAft>
            <a:buChar char="•"/>
          </a:pPr>
          <a:r>
            <a:rPr lang="id-ID" sz="1400" kern="1200" dirty="0">
              <a:latin typeface="Lato"/>
            </a:rPr>
            <a:t>Mahasiswa Mampu  </a:t>
          </a:r>
          <a:r>
            <a:rPr lang="en-ID" sz="1400" kern="1200" dirty="0">
              <a:latin typeface="Lato"/>
            </a:rPr>
            <a:t>M</a:t>
          </a:r>
          <a:r>
            <a:rPr lang="id-ID" sz="1400" kern="1200" dirty="0">
              <a:latin typeface="Lato"/>
            </a:rPr>
            <a:t>emahami Group Reservation</a:t>
          </a:r>
        </a:p>
        <a:p>
          <a:pPr marL="228600" lvl="2" indent="-114300" algn="l" defTabSz="533400">
            <a:lnSpc>
              <a:spcPct val="90000"/>
            </a:lnSpc>
            <a:spcBef>
              <a:spcPct val="0"/>
            </a:spcBef>
            <a:spcAft>
              <a:spcPct val="15000"/>
            </a:spcAft>
            <a:buChar char="•"/>
          </a:pPr>
          <a:r>
            <a:rPr lang="en-US" sz="1200" i="1" kern="1200" dirty="0">
              <a:latin typeface="Lato"/>
            </a:rPr>
            <a:t>Students  are</a:t>
          </a:r>
          <a:r>
            <a:rPr lang="id-ID" sz="1200" i="1" kern="1200" dirty="0">
              <a:latin typeface="Lato"/>
            </a:rPr>
            <a:t> a</a:t>
          </a:r>
          <a:r>
            <a:rPr lang="en-US" sz="1200" i="1" kern="1200" dirty="0" err="1">
              <a:latin typeface="Lato"/>
            </a:rPr>
            <a:t>ble</a:t>
          </a:r>
          <a:r>
            <a:rPr lang="en-US" sz="1200" i="1" kern="1200" dirty="0">
              <a:latin typeface="Lato"/>
            </a:rPr>
            <a:t> </a:t>
          </a:r>
          <a:r>
            <a:rPr lang="id-ID" sz="1200" i="1" kern="1200" dirty="0">
              <a:latin typeface="Lato"/>
            </a:rPr>
            <a:t>to understand  Group Reservation</a:t>
          </a:r>
        </a:p>
        <a:p>
          <a:pPr marL="114300" lvl="1" indent="-114300" algn="l" defTabSz="622300">
            <a:lnSpc>
              <a:spcPct val="90000"/>
            </a:lnSpc>
            <a:spcBef>
              <a:spcPct val="0"/>
            </a:spcBef>
            <a:spcAft>
              <a:spcPct val="15000"/>
            </a:spcAft>
            <a:buChar char="•"/>
          </a:pPr>
          <a:r>
            <a:rPr lang="id-ID" sz="1400" kern="1200" dirty="0">
              <a:latin typeface="Lato"/>
            </a:rPr>
            <a:t>Mahasiswa Mampu </a:t>
          </a:r>
          <a:r>
            <a:rPr lang="en-ID" sz="1400" kern="1200" dirty="0" err="1">
              <a:latin typeface="Lato"/>
            </a:rPr>
            <a:t>Mengimplementasikan</a:t>
          </a:r>
          <a:r>
            <a:rPr lang="en-ID" sz="1400" kern="1200" dirty="0">
              <a:latin typeface="Lato"/>
            </a:rPr>
            <a:t> </a:t>
          </a:r>
          <a:r>
            <a:rPr lang="en-ID" sz="1400" kern="1200" dirty="0" err="1">
              <a:latin typeface="Lato"/>
            </a:rPr>
            <a:t>Contoh</a:t>
          </a:r>
          <a:r>
            <a:rPr lang="en-ID" sz="1400" kern="1200" dirty="0">
              <a:latin typeface="Lato"/>
            </a:rPr>
            <a:t> </a:t>
          </a:r>
          <a:r>
            <a:rPr lang="en-ID" sz="1400" kern="1200" dirty="0" err="1">
              <a:latin typeface="Lato"/>
            </a:rPr>
            <a:t>Percakapan</a:t>
          </a:r>
          <a:r>
            <a:rPr lang="id-ID" sz="1400" kern="1200" dirty="0">
              <a:latin typeface="Lato"/>
            </a:rPr>
            <a:t> Reseservation </a:t>
          </a:r>
          <a:endParaRPr lang="id-ID" sz="1200" i="0" kern="1200" dirty="0">
            <a:latin typeface="Lato"/>
          </a:endParaRPr>
        </a:p>
        <a:p>
          <a:pPr marL="228600" lvl="2" indent="-114300" algn="l" defTabSz="533400">
            <a:lnSpc>
              <a:spcPct val="90000"/>
            </a:lnSpc>
            <a:spcBef>
              <a:spcPct val="0"/>
            </a:spcBef>
            <a:spcAft>
              <a:spcPct val="15000"/>
            </a:spcAft>
            <a:buChar char="•"/>
          </a:pPr>
          <a:r>
            <a:rPr lang="id-ID" sz="1200" i="1" kern="1200" dirty="0">
              <a:latin typeface="Lato"/>
            </a:rPr>
            <a:t>Student</a:t>
          </a:r>
          <a:r>
            <a:rPr lang="en-ID" sz="1200" i="1" kern="1200" dirty="0">
              <a:latin typeface="Lato"/>
            </a:rPr>
            <a:t> are</a:t>
          </a:r>
          <a:r>
            <a:rPr lang="id-ID" sz="1200" i="1" kern="1200" dirty="0">
              <a:latin typeface="Lato"/>
            </a:rPr>
            <a:t> </a:t>
          </a:r>
          <a:r>
            <a:rPr lang="en-ID" sz="1200" i="1" kern="1200" dirty="0">
              <a:latin typeface="Lato"/>
            </a:rPr>
            <a:t>a</a:t>
          </a:r>
          <a:r>
            <a:rPr lang="id-ID" sz="1200" i="1" kern="1200" dirty="0">
              <a:latin typeface="Lato"/>
            </a:rPr>
            <a:t>ble to </a:t>
          </a:r>
          <a:r>
            <a:rPr lang="en-ID" sz="1200" i="1" kern="1200" dirty="0">
              <a:latin typeface="Lato"/>
            </a:rPr>
            <a:t>Implement S</a:t>
          </a:r>
          <a:r>
            <a:rPr lang="id-ID" sz="1200" i="1" kern="1200" dirty="0">
              <a:latin typeface="Lato"/>
            </a:rPr>
            <a:t>ample</a:t>
          </a:r>
          <a:r>
            <a:rPr lang="en-ID" sz="1200" i="1" kern="1200" dirty="0">
              <a:latin typeface="Lato"/>
            </a:rPr>
            <a:t> of</a:t>
          </a:r>
          <a:r>
            <a:rPr lang="id-ID" sz="1200" i="1" kern="1200" dirty="0">
              <a:latin typeface="Lato"/>
            </a:rPr>
            <a:t> Room Reservation</a:t>
          </a:r>
          <a:r>
            <a:rPr lang="en-ID" sz="1200" i="1" kern="1200" dirty="0">
              <a:latin typeface="Lato"/>
            </a:rPr>
            <a:t> Conservation</a:t>
          </a:r>
          <a:r>
            <a:rPr lang="id-ID" sz="1200" i="1" kern="1200" dirty="0">
              <a:latin typeface="Lato"/>
            </a:rPr>
            <a:t> </a:t>
          </a:r>
        </a:p>
        <a:p>
          <a:pPr marL="114300" lvl="1" indent="-114300" algn="l" defTabSz="622300">
            <a:lnSpc>
              <a:spcPct val="90000"/>
            </a:lnSpc>
            <a:spcBef>
              <a:spcPct val="0"/>
            </a:spcBef>
            <a:spcAft>
              <a:spcPct val="15000"/>
            </a:spcAft>
            <a:buChar char="•"/>
          </a:pPr>
          <a:r>
            <a:rPr lang="id-ID" sz="1400" i="0" kern="1200" dirty="0">
              <a:latin typeface="Lato"/>
            </a:rPr>
            <a:t>Mahasiswa Mampu Melaksanakan Scoring Parameter</a:t>
          </a:r>
        </a:p>
        <a:p>
          <a:pPr marL="228600" lvl="2" indent="-114300" algn="l" defTabSz="533400">
            <a:lnSpc>
              <a:spcPct val="90000"/>
            </a:lnSpc>
            <a:spcBef>
              <a:spcPct val="0"/>
            </a:spcBef>
            <a:spcAft>
              <a:spcPct val="15000"/>
            </a:spcAft>
            <a:buChar char="•"/>
          </a:pPr>
          <a:r>
            <a:rPr lang="id-ID" sz="1200" i="1" kern="1200" dirty="0">
              <a:latin typeface="Lato"/>
            </a:rPr>
            <a:t>Student</a:t>
          </a:r>
          <a:r>
            <a:rPr lang="en-ID" sz="1200" i="1" kern="1200" dirty="0">
              <a:latin typeface="Lato"/>
            </a:rPr>
            <a:t>s</a:t>
          </a:r>
          <a:r>
            <a:rPr lang="id-ID" sz="1200" i="1" kern="1200" dirty="0">
              <a:latin typeface="Lato"/>
            </a:rPr>
            <a:t> are able to carry out the scoring parameter</a:t>
          </a:r>
        </a:p>
        <a:p>
          <a:pPr marL="171450" lvl="1" indent="-171450" algn="l" defTabSz="711200">
            <a:lnSpc>
              <a:spcPct val="90000"/>
            </a:lnSpc>
            <a:spcBef>
              <a:spcPct val="0"/>
            </a:spcBef>
            <a:spcAft>
              <a:spcPct val="15000"/>
            </a:spcAft>
            <a:buChar char="•"/>
          </a:pPr>
          <a:endParaRPr lang="id-ID" sz="1600" i="1" kern="1200" dirty="0"/>
        </a:p>
      </dsp:txBody>
      <dsp:txXfrm>
        <a:off x="0" y="0"/>
        <a:ext cx="6009205" cy="4589550"/>
      </dsp:txXfrm>
    </dsp:sp>
    <dsp:sp modelId="{3993D8D0-A8F0-4D05-B757-B75514555716}">
      <dsp:nvSpPr>
        <dsp:cNvPr id="0" name=""/>
        <dsp:cNvSpPr/>
      </dsp:nvSpPr>
      <dsp:spPr>
        <a:xfrm>
          <a:off x="236795" y="0"/>
          <a:ext cx="4986276" cy="5418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94" tIns="0" rIns="158994" bIns="0" numCol="1" spcCol="1270" anchor="ctr" anchorCtr="0">
          <a:noAutofit/>
        </a:bodyPr>
        <a:lstStyle/>
        <a:p>
          <a:pPr marL="0" lvl="0" indent="0" algn="l" defTabSz="711200">
            <a:lnSpc>
              <a:spcPct val="90000"/>
            </a:lnSpc>
            <a:spcBef>
              <a:spcPct val="0"/>
            </a:spcBef>
            <a:spcAft>
              <a:spcPct val="35000"/>
            </a:spcAft>
            <a:buNone/>
          </a:pPr>
          <a:r>
            <a:rPr lang="id-ID" sz="1600" b="1" kern="1200" dirty="0"/>
            <a:t>Praktik</a:t>
          </a:r>
          <a:r>
            <a:rPr lang="en-ID" sz="1600" b="1" kern="1200" dirty="0"/>
            <a:t> </a:t>
          </a:r>
          <a:r>
            <a:rPr lang="en-ID" sz="1600" b="1" kern="1200" dirty="0" err="1"/>
            <a:t>Reservasi</a:t>
          </a:r>
          <a:r>
            <a:rPr lang="en-ID" sz="1600" b="1" kern="1200" dirty="0"/>
            <a:t> </a:t>
          </a:r>
          <a:r>
            <a:rPr lang="en-ID" sz="1600" b="1" kern="1200" dirty="0" err="1"/>
            <a:t>Kamar</a:t>
          </a:r>
          <a:r>
            <a:rPr lang="id-ID" sz="1600" b="1" kern="1200" dirty="0"/>
            <a:t> </a:t>
          </a:r>
        </a:p>
        <a:p>
          <a:pPr marL="0" lvl="0" indent="0" algn="l" defTabSz="711200">
            <a:lnSpc>
              <a:spcPct val="90000"/>
            </a:lnSpc>
            <a:spcBef>
              <a:spcPct val="0"/>
            </a:spcBef>
            <a:spcAft>
              <a:spcPct val="35000"/>
            </a:spcAft>
            <a:buNone/>
          </a:pPr>
          <a:r>
            <a:rPr lang="id-ID" sz="1400" i="1" kern="1200" dirty="0"/>
            <a:t>Practi</a:t>
          </a:r>
          <a:r>
            <a:rPr lang="en-ID" sz="1400" i="1" kern="1200" dirty="0"/>
            <a:t>se </a:t>
          </a:r>
          <a:r>
            <a:rPr lang="id-ID" sz="1400" i="1" kern="1200" dirty="0"/>
            <a:t>Room Reservation</a:t>
          </a:r>
        </a:p>
      </dsp:txBody>
      <dsp:txXfrm>
        <a:off x="263248" y="26453"/>
        <a:ext cx="4933370" cy="4889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587B1-740D-4333-A472-42B79B6F9E3A}" type="datetimeFigureOut">
              <a:rPr lang="id-ID" smtClean="0"/>
              <a:t>16/06/2019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5BDC3-78D4-4B30-93BE-4B3891CC911E}" type="slidenum">
              <a:rPr lang="id-ID" smtClean="0"/>
              <a:t>‹#›</a:t>
            </a:fld>
            <a:endParaRPr lang="id-ID"/>
          </a:p>
        </p:txBody>
      </p:sp>
    </p:spTree>
    <p:extLst>
      <p:ext uri="{BB962C8B-B14F-4D97-AF65-F5344CB8AC3E}">
        <p14:creationId xmlns:p14="http://schemas.microsoft.com/office/powerpoint/2010/main" val="531769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687B5CFA-023D-405D-9D46-929EA88E8717}"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29862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01F5BDC3-78D4-4B30-93BE-4B3891CC911E}" type="slidenum">
              <a:rPr lang="id-ID" smtClean="0"/>
              <a:t>29</a:t>
            </a:fld>
            <a:endParaRPr lang="id-ID"/>
          </a:p>
        </p:txBody>
      </p:sp>
    </p:spTree>
    <p:extLst>
      <p:ext uri="{BB962C8B-B14F-4D97-AF65-F5344CB8AC3E}">
        <p14:creationId xmlns:p14="http://schemas.microsoft.com/office/powerpoint/2010/main" val="377451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01F5BDC3-78D4-4B30-93BE-4B3891CC911E}" type="slidenum">
              <a:rPr lang="id-ID" smtClean="0"/>
              <a:t>30</a:t>
            </a:fld>
            <a:endParaRPr lang="id-ID"/>
          </a:p>
        </p:txBody>
      </p:sp>
    </p:spTree>
    <p:extLst>
      <p:ext uri="{BB962C8B-B14F-4D97-AF65-F5344CB8AC3E}">
        <p14:creationId xmlns:p14="http://schemas.microsoft.com/office/powerpoint/2010/main" val="334140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id-ID" dirty="0"/>
              <a:t>Reservation Form</a:t>
            </a:r>
          </a:p>
          <a:p>
            <a:pPr marL="0" marR="0" indent="0" algn="l" defTabSz="914400" rtl="0" eaLnBrk="1" fontAlgn="auto" latinLnBrk="0" hangingPunct="1">
              <a:lnSpc>
                <a:spcPct val="100000"/>
              </a:lnSpc>
              <a:spcBef>
                <a:spcPts val="0"/>
              </a:spcBef>
              <a:spcAft>
                <a:spcPts val="0"/>
              </a:spcAft>
              <a:buClrTx/>
              <a:buSzTx/>
              <a:buFontTx/>
              <a:buNone/>
              <a:tabLst/>
              <a:defRPr/>
            </a:pPr>
            <a:r>
              <a:rPr lang="id-ID" dirty="0"/>
              <a:t>Formulir ini berisikan detail tentang reservation tamu seperti nama, Tanggal kedatangan dan keberangkatan, tipe kamar, jumlah kamar, jenis pembayaran, special request tamu dan lain – lain </a:t>
            </a:r>
          </a:p>
          <a:p>
            <a:pPr marL="0" marR="0" indent="0" algn="l" defTabSz="914400" rtl="0" eaLnBrk="1" fontAlgn="auto" latinLnBrk="0" hangingPunct="1">
              <a:lnSpc>
                <a:spcPct val="100000"/>
              </a:lnSpc>
              <a:spcBef>
                <a:spcPts val="0"/>
              </a:spcBef>
              <a:spcAft>
                <a:spcPts val="0"/>
              </a:spcAft>
              <a:buClrTx/>
              <a:buSzTx/>
              <a:buFontTx/>
              <a:buNone/>
              <a:tabLst/>
              <a:defRPr/>
            </a:pPr>
            <a:endParaRPr lang="id-ID" dirty="0"/>
          </a:p>
          <a:p>
            <a:pPr marL="0" marR="0" indent="0" algn="l" defTabSz="914400" rtl="0" eaLnBrk="1" fontAlgn="auto" latinLnBrk="0" hangingPunct="1">
              <a:lnSpc>
                <a:spcPct val="100000"/>
              </a:lnSpc>
              <a:spcBef>
                <a:spcPts val="0"/>
              </a:spcBef>
              <a:spcAft>
                <a:spcPts val="0"/>
              </a:spcAft>
              <a:buClrTx/>
              <a:buSzTx/>
              <a:buFontTx/>
              <a:buNone/>
              <a:tabLst/>
              <a:defRPr/>
            </a:pPr>
            <a:r>
              <a:rPr lang="id-ID" dirty="0"/>
              <a:t>2.</a:t>
            </a:r>
            <a:r>
              <a:rPr lang="id-ID" baseline="0" dirty="0"/>
              <a:t> Confirmation letter</a:t>
            </a:r>
            <a:endParaRPr lang="id-ID" dirty="0"/>
          </a:p>
          <a:p>
            <a:pPr marL="0" marR="0" indent="0" algn="l" defTabSz="914400" rtl="0" eaLnBrk="1" fontAlgn="auto" latinLnBrk="0" hangingPunct="1">
              <a:lnSpc>
                <a:spcPct val="100000"/>
              </a:lnSpc>
              <a:spcBef>
                <a:spcPts val="0"/>
              </a:spcBef>
              <a:spcAft>
                <a:spcPts val="0"/>
              </a:spcAft>
              <a:buClrTx/>
              <a:buSzTx/>
              <a:buFontTx/>
              <a:buNone/>
              <a:tabLst/>
              <a:defRPr/>
            </a:pPr>
            <a:r>
              <a:rPr lang="id-ID" sz="1200" dirty="0"/>
              <a:t>Confirmation  Letter ini  dibuat oleh pihak hotel sebagai balasan atas pesanan yang telah dilakukan oleh tamu. Confirmation pada saat ini adalah banyak menggunakan email.  </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a:p>
          <a:p>
            <a:pPr marL="0" marR="0" indent="0" algn="l" defTabSz="914400" rtl="0" eaLnBrk="1" fontAlgn="auto" latinLnBrk="0" hangingPunct="1">
              <a:lnSpc>
                <a:spcPct val="100000"/>
              </a:lnSpc>
              <a:spcBef>
                <a:spcPts val="0"/>
              </a:spcBef>
              <a:spcAft>
                <a:spcPts val="0"/>
              </a:spcAft>
              <a:buClrTx/>
              <a:buSzTx/>
              <a:buFontTx/>
              <a:buNone/>
              <a:tabLst/>
              <a:defRPr/>
            </a:pPr>
            <a:r>
              <a:rPr lang="id-ID" sz="1200" dirty="0"/>
              <a:t>3 </a:t>
            </a:r>
            <a:r>
              <a:rPr lang="id-ID" altLang="id-ID" sz="1200" b="0" dirty="0">
                <a:latin typeface="Lato Black"/>
                <a:ea typeface="Lato Black"/>
                <a:cs typeface="Lato Black"/>
              </a:rPr>
              <a:t>PRO-FORMA INVOICE</a:t>
            </a:r>
          </a:p>
          <a:p>
            <a:pPr marL="0" marR="0" indent="0" algn="l" defTabSz="914400" rtl="0" eaLnBrk="1" fontAlgn="auto" latinLnBrk="0" hangingPunct="1">
              <a:lnSpc>
                <a:spcPct val="100000"/>
              </a:lnSpc>
              <a:spcBef>
                <a:spcPts val="0"/>
              </a:spcBef>
              <a:spcAft>
                <a:spcPts val="0"/>
              </a:spcAft>
              <a:buClrTx/>
              <a:buSzTx/>
              <a:buFontTx/>
              <a:buNone/>
              <a:tabLst/>
              <a:defRPr/>
            </a:pPr>
            <a:r>
              <a:rPr lang="id-ID" dirty="0"/>
              <a:t>Fungsi dari proforma</a:t>
            </a:r>
            <a:r>
              <a:rPr lang="id-ID" i="1" dirty="0"/>
              <a:t> invoice</a:t>
            </a:r>
            <a:r>
              <a:rPr lang="id-ID" dirty="0"/>
              <a:t> diantaranya untuk memberikan layanan kepada tamu atas transaksi yang dilakukan. Selain itu memungkinkan tamu dalam memperkiraan biaya transaksi yang harus dibayar untuk produk yang dibeli, biaya pengiriman dan biaya pemrosesan. Proforma </a:t>
            </a:r>
            <a:r>
              <a:rPr lang="id-ID" i="1" dirty="0"/>
              <a:t>invoice </a:t>
            </a:r>
            <a:r>
              <a:rPr lang="id-ID" dirty="0"/>
              <a:t>juga  dikenal sebagai jenis faktur sementara, yang diberikan sebelum penyerahan barang/fasilitas dilakukan secara keseluruhan.</a:t>
            </a:r>
            <a:endParaRPr lang="en-US" altLang="id-ID" sz="1200" b="0" dirty="0">
              <a:latin typeface="Lato Black"/>
              <a:ea typeface="Lato Black"/>
              <a:cs typeface="Lato Black"/>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id-ID" dirty="0"/>
          </a:p>
          <a:p>
            <a:pPr marL="0" indent="0">
              <a:buNone/>
            </a:pPr>
            <a:endParaRPr lang="id-ID" dirty="0"/>
          </a:p>
        </p:txBody>
      </p:sp>
      <p:sp>
        <p:nvSpPr>
          <p:cNvPr id="4" name="Slide Number Placeholder 3"/>
          <p:cNvSpPr>
            <a:spLocks noGrp="1"/>
          </p:cNvSpPr>
          <p:nvPr>
            <p:ph type="sldNum" sz="quarter" idx="10"/>
          </p:nvPr>
        </p:nvSpPr>
        <p:spPr/>
        <p:txBody>
          <a:bodyPr/>
          <a:lstStyle/>
          <a:p>
            <a:fld id="{01F5BDC3-78D4-4B30-93BE-4B3891CC911E}" type="slidenum">
              <a:rPr lang="id-ID" smtClean="0"/>
              <a:t>9</a:t>
            </a:fld>
            <a:endParaRPr lang="id-ID"/>
          </a:p>
        </p:txBody>
      </p:sp>
    </p:spTree>
    <p:extLst>
      <p:ext uri="{BB962C8B-B14F-4D97-AF65-F5344CB8AC3E}">
        <p14:creationId xmlns:p14="http://schemas.microsoft.com/office/powerpoint/2010/main" val="303090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dirty="0">
                <a:solidFill>
                  <a:srgbClr val="FF0000"/>
                </a:solidFill>
                <a:latin typeface="Lato"/>
              </a:rPr>
              <a:t>https://www.amazon.com/Simulation-Bonsai-Flowers-Artificial-</a:t>
            </a:r>
            <a:endParaRPr lang="id-ID" dirty="0"/>
          </a:p>
        </p:txBody>
      </p:sp>
      <p:sp>
        <p:nvSpPr>
          <p:cNvPr id="4" name="Slide Number Placeholder 3"/>
          <p:cNvSpPr>
            <a:spLocks noGrp="1"/>
          </p:cNvSpPr>
          <p:nvPr>
            <p:ph type="sldNum" sz="quarter" idx="10"/>
          </p:nvPr>
        </p:nvSpPr>
        <p:spPr/>
        <p:txBody>
          <a:bodyPr/>
          <a:lstStyle/>
          <a:p>
            <a:fld id="{061B5B5C-5005-45B3-B6E9-FE1CC017EDDD}" type="slidenum">
              <a:rPr lang="id-ID" smtClean="0"/>
              <a:t>10</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dirty="0">
                <a:solidFill>
                  <a:srgbClr val="FF0000"/>
                </a:solidFill>
                <a:latin typeface="Lato"/>
              </a:rPr>
              <a:t>https://harthomedecor.com/product/rome-city-map-art-print</a:t>
            </a:r>
            <a:r>
              <a:rPr lang="id-ID" sz="700" dirty="0">
                <a:solidFill>
                  <a:srgbClr val="FF0000"/>
                </a:solidFill>
              </a:rPr>
              <a:t>/</a:t>
            </a:r>
          </a:p>
        </p:txBody>
      </p:sp>
      <p:sp>
        <p:nvSpPr>
          <p:cNvPr id="4" name="Slide Number Placeholder 3"/>
          <p:cNvSpPr>
            <a:spLocks noGrp="1"/>
          </p:cNvSpPr>
          <p:nvPr>
            <p:ph type="sldNum" sz="quarter" idx="10"/>
          </p:nvPr>
        </p:nvSpPr>
        <p:spPr/>
        <p:txBody>
          <a:bodyPr/>
          <a:lstStyle/>
          <a:p>
            <a:fld id="{061B5B5C-5005-45B3-B6E9-FE1CC017EDDD}" type="slidenum">
              <a:rPr lang="id-ID" smtClean="0"/>
              <a:t>11</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01F5BDC3-78D4-4B30-93BE-4B3891CC911E}" type="slidenum">
              <a:rPr lang="id-ID" smtClean="0"/>
              <a:t>14</a:t>
            </a:fld>
            <a:endParaRPr lang="id-ID"/>
          </a:p>
        </p:txBody>
      </p:sp>
    </p:spTree>
    <p:extLst>
      <p:ext uri="{BB962C8B-B14F-4D97-AF65-F5344CB8AC3E}">
        <p14:creationId xmlns:p14="http://schemas.microsoft.com/office/powerpoint/2010/main" val="339387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http://consistentclients.club/hotel-switchboard-operator-cover-letter/hotel-switchboard-operator-cover-letter-call-centre-cover-letter-template-hotel-telephone-operator-cover-letter/</a:t>
            </a:r>
          </a:p>
        </p:txBody>
      </p:sp>
      <p:sp>
        <p:nvSpPr>
          <p:cNvPr id="4" name="Slide Number Placeholder 3"/>
          <p:cNvSpPr>
            <a:spLocks noGrp="1"/>
          </p:cNvSpPr>
          <p:nvPr>
            <p:ph type="sldNum" sz="quarter" idx="10"/>
          </p:nvPr>
        </p:nvSpPr>
        <p:spPr/>
        <p:txBody>
          <a:bodyPr/>
          <a:lstStyle/>
          <a:p>
            <a:fld id="{01F5BDC3-78D4-4B30-93BE-4B3891CC911E}" type="slidenum">
              <a:rPr lang="id-ID" smtClean="0"/>
              <a:t>15</a:t>
            </a:fld>
            <a:endParaRPr lang="id-ID"/>
          </a:p>
        </p:txBody>
      </p:sp>
    </p:spTree>
    <p:extLst>
      <p:ext uri="{BB962C8B-B14F-4D97-AF65-F5344CB8AC3E}">
        <p14:creationId xmlns:p14="http://schemas.microsoft.com/office/powerpoint/2010/main" val="54233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061B5B5C-5005-45B3-B6E9-FE1CC017EDDD}" type="slidenum">
              <a:rPr lang="id-ID" smtClean="0"/>
              <a:t>16</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i="1" dirty="0">
                <a:effectLst/>
                <a:latin typeface="Calibri" panose="020F0502020204030204" pitchFamily="34" charset="0"/>
                <a:ea typeface="Calibri" panose="020F0502020204030204" pitchFamily="34" charset="0"/>
                <a:cs typeface="Calibri" panose="020F0502020204030204" pitchFamily="34" charset="0"/>
              </a:rPr>
              <a:t>I would prefer to choose 1 Deluxe room  with double bed, i Stayed there on my last visit</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id-ID" dirty="0"/>
          </a:p>
        </p:txBody>
      </p:sp>
      <p:sp>
        <p:nvSpPr>
          <p:cNvPr id="4" name="Slide Number Placeholder 3"/>
          <p:cNvSpPr>
            <a:spLocks noGrp="1"/>
          </p:cNvSpPr>
          <p:nvPr>
            <p:ph type="sldNum" sz="quarter" idx="10"/>
          </p:nvPr>
        </p:nvSpPr>
        <p:spPr/>
        <p:txBody>
          <a:bodyPr/>
          <a:lstStyle/>
          <a:p>
            <a:fld id="{01F5BDC3-78D4-4B30-93BE-4B3891CC911E}" type="slidenum">
              <a:rPr lang="id-ID" smtClean="0"/>
              <a:t>23</a:t>
            </a:fld>
            <a:endParaRPr lang="id-ID"/>
          </a:p>
        </p:txBody>
      </p:sp>
    </p:spTree>
    <p:extLst>
      <p:ext uri="{BB962C8B-B14F-4D97-AF65-F5344CB8AC3E}">
        <p14:creationId xmlns:p14="http://schemas.microsoft.com/office/powerpoint/2010/main" val="4086921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01F5BDC3-78D4-4B30-93BE-4B3891CC911E}" type="slidenum">
              <a:rPr lang="id-ID" smtClean="0"/>
              <a:t>28</a:t>
            </a:fld>
            <a:endParaRPr lang="id-ID"/>
          </a:p>
        </p:txBody>
      </p:sp>
    </p:spTree>
    <p:extLst>
      <p:ext uri="{BB962C8B-B14F-4D97-AF65-F5344CB8AC3E}">
        <p14:creationId xmlns:p14="http://schemas.microsoft.com/office/powerpoint/2010/main" val="3774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alaman Depan Slide">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368297" y="1123406"/>
            <a:ext cx="653069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ctr" anchorCtr="0" compatLnSpc="1">
            <a:prstTxWarp prst="textNoShape">
              <a:avLst/>
            </a:prstTxWarp>
          </a:bodyPr>
          <a:lstStyle>
            <a:lvl1pPr algn="r">
              <a:defRPr sz="1800"/>
            </a:lvl1pPr>
          </a:lstStyle>
          <a:p>
            <a:pPr lvl="0"/>
            <a:r>
              <a:rPr lang="id-ID" altLang="id-ID" dirty="0"/>
              <a:t>Kode Mata Kuliah – Nama Mata Kuliah</a:t>
            </a:r>
            <a:endParaRPr lang="en-US" altLang="id-ID" dirty="0"/>
          </a:p>
        </p:txBody>
      </p:sp>
      <p:sp>
        <p:nvSpPr>
          <p:cNvPr id="3" name="Text Placeholder 2"/>
          <p:cNvSpPr>
            <a:spLocks noGrp="1"/>
          </p:cNvSpPr>
          <p:nvPr>
            <p:ph idx="1"/>
          </p:nvPr>
        </p:nvSpPr>
        <p:spPr bwMode="auto">
          <a:xfrm>
            <a:off x="368297" y="1825627"/>
            <a:ext cx="6530690" cy="229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t" anchorCtr="0" compatLnSpc="1">
            <a:prstTxWarp prst="textNoShape">
              <a:avLst/>
            </a:prstTxWarp>
          </a:bodyPr>
          <a:lstStyle>
            <a:lvl1pPr algn="r">
              <a:defRPr sz="4000"/>
            </a:lvl1pPr>
          </a:lstStyle>
          <a:p>
            <a:pPr lvl="0"/>
            <a:endParaRPr lang="en-US" altLang="id-ID" noProof="0" dirty="0"/>
          </a:p>
        </p:txBody>
      </p:sp>
      <p:sp>
        <p:nvSpPr>
          <p:cNvPr id="7" name="Text Placeholder 6"/>
          <p:cNvSpPr>
            <a:spLocks noGrp="1"/>
          </p:cNvSpPr>
          <p:nvPr>
            <p:ph type="body" sz="quarter" idx="10"/>
          </p:nvPr>
        </p:nvSpPr>
        <p:spPr>
          <a:xfrm>
            <a:off x="368297" y="4271554"/>
            <a:ext cx="6530690" cy="522515"/>
          </a:xfrm>
          <a:prstGeom prst="rect">
            <a:avLst/>
          </a:prstGeom>
        </p:spPr>
        <p:txBody>
          <a:bodyPr/>
          <a:lstStyle>
            <a:lvl1pPr algn="r">
              <a:defRPr sz="2200"/>
            </a:lvl1pPr>
          </a:lstStyle>
          <a:p>
            <a:pPr lvl="0"/>
            <a:r>
              <a:rPr lang="en-US" dirty="0"/>
              <a:t>Edit Master text styles</a:t>
            </a:r>
          </a:p>
        </p:txBody>
      </p:sp>
      <p:sp>
        <p:nvSpPr>
          <p:cNvPr id="8" name="Text Placeholder 6"/>
          <p:cNvSpPr>
            <a:spLocks noGrp="1"/>
          </p:cNvSpPr>
          <p:nvPr>
            <p:ph type="body" sz="quarter" idx="11"/>
          </p:nvPr>
        </p:nvSpPr>
        <p:spPr>
          <a:xfrm>
            <a:off x="368296" y="4949089"/>
            <a:ext cx="6530690" cy="522515"/>
          </a:xfrm>
          <a:prstGeom prst="rect">
            <a:avLst/>
          </a:prstGeom>
        </p:spPr>
        <p:txBody>
          <a:bodyPr/>
          <a:lstStyle>
            <a:lvl1pPr algn="r">
              <a:defRPr sz="2200"/>
            </a:lvl1pPr>
          </a:lstStyle>
          <a:p>
            <a:pPr lvl="0"/>
            <a:r>
              <a:rPr lang="en-US" dirty="0"/>
              <a:t>Edit Master text styles</a:t>
            </a:r>
          </a:p>
        </p:txBody>
      </p:sp>
      <p:sp>
        <p:nvSpPr>
          <p:cNvPr id="10" name="Picture Placeholder 9"/>
          <p:cNvSpPr>
            <a:spLocks noGrp="1"/>
          </p:cNvSpPr>
          <p:nvPr>
            <p:ph type="pic" sz="quarter" idx="12"/>
          </p:nvPr>
        </p:nvSpPr>
        <p:spPr>
          <a:xfrm>
            <a:off x="7382210" y="1123157"/>
            <a:ext cx="4441394" cy="4348163"/>
          </a:xfrm>
          <a:prstGeom prst="rect">
            <a:avLst/>
          </a:prstGeom>
        </p:spPr>
        <p:txBody>
          <a:bodyPr/>
          <a:lstStyle/>
          <a:p>
            <a:pPr lvl="0"/>
            <a:endParaRPr lang="id-ID" noProof="0" dirty="0"/>
          </a:p>
        </p:txBody>
      </p:sp>
      <p:sp>
        <p:nvSpPr>
          <p:cNvPr id="9" name="Footer Placeholder 4"/>
          <p:cNvSpPr>
            <a:spLocks noGrp="1"/>
          </p:cNvSpPr>
          <p:nvPr>
            <p:ph type="ftr" sz="quarter" idx="1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11" name="Slide Number Placeholder 5"/>
          <p:cNvSpPr>
            <a:spLocks noGrp="1"/>
          </p:cNvSpPr>
          <p:nvPr>
            <p:ph type="sldNum" sz="quarter" idx="1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DEE8D75-278C-4482-9EE6-C593F6EF9C37}"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22238203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3" name="Slide Number Placeholder 5"/>
          <p:cNvSpPr>
            <a:spLocks noGrp="1"/>
          </p:cNvSpPr>
          <p:nvPr>
            <p:ph type="sldNum" sz="quarter" idx="1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6484783-303B-4FF6-A329-A75EA8647920}"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671894132"/>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us no footer">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3" name="Slide Number Placeholder 5"/>
          <p:cNvSpPr>
            <a:spLocks noGrp="1"/>
          </p:cNvSpPr>
          <p:nvPr>
            <p:ph type="sldNum" sz="quarter" idx="1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F2629050-0655-4BF8-90D8-D6F8275A3C4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551320173"/>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338954" cy="6858000"/>
          </a:xfrm>
          <a:prstGeom prst="rect">
            <a:avLst/>
          </a:prstGeom>
        </p:spPr>
        <p:txBody>
          <a:bodyPr rtlCol="0">
            <a:normAutofit/>
          </a:bodyPr>
          <a:lstStyle/>
          <a:p>
            <a:pPr lvl="0"/>
            <a:endParaRPr lang="en-US" noProof="0"/>
          </a:p>
        </p:txBody>
      </p:sp>
      <p:sp>
        <p:nvSpPr>
          <p:cNvPr id="3" name="Footer Placeholder 4"/>
          <p:cNvSpPr>
            <a:spLocks noGrp="1"/>
          </p:cNvSpPr>
          <p:nvPr>
            <p:ph type="ftr" sz="quarter" idx="1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1A930BCE-184E-4E7F-A6D1-180816B47DC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682406620"/>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stimonials_E">
    <p:spTree>
      <p:nvGrpSpPr>
        <p:cNvPr id="1" name=""/>
        <p:cNvGrpSpPr/>
        <p:nvPr/>
      </p:nvGrpSpPr>
      <p:grpSpPr>
        <a:xfrm>
          <a:off x="0" y="0"/>
          <a:ext cx="0" cy="0"/>
          <a:chOff x="0" y="0"/>
          <a:chExt cx="0" cy="0"/>
        </a:xfrm>
      </p:grpSpPr>
      <p:sp>
        <p:nvSpPr>
          <p:cNvPr id="9" name="Picture Placeholder 13"/>
          <p:cNvSpPr>
            <a:spLocks noGrp="1" noChangeAspect="1"/>
          </p:cNvSpPr>
          <p:nvPr>
            <p:ph type="pic" sz="quarter" idx="20"/>
          </p:nvPr>
        </p:nvSpPr>
        <p:spPr>
          <a:xfrm>
            <a:off x="9029606" y="4343419"/>
            <a:ext cx="764526" cy="76384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10" name="Picture Placeholder 13"/>
          <p:cNvSpPr>
            <a:spLocks noGrp="1" noChangeAspect="1"/>
          </p:cNvSpPr>
          <p:nvPr>
            <p:ph type="pic" sz="quarter" idx="21"/>
          </p:nvPr>
        </p:nvSpPr>
        <p:spPr>
          <a:xfrm>
            <a:off x="5678000" y="4318869"/>
            <a:ext cx="858317" cy="857546"/>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14" name="Picture Placeholder 13"/>
          <p:cNvSpPr>
            <a:spLocks noGrp="1" noChangeAspect="1"/>
          </p:cNvSpPr>
          <p:nvPr>
            <p:ph type="pic" sz="quarter" idx="22"/>
          </p:nvPr>
        </p:nvSpPr>
        <p:spPr>
          <a:xfrm>
            <a:off x="2426364" y="4343419"/>
            <a:ext cx="764526" cy="76384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5"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A7D7CDAC-16A5-4BE0-ABD3-4EE6BDB5554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898252949"/>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eople_are_saying">
    <p:spTree>
      <p:nvGrpSpPr>
        <p:cNvPr id="1" name=""/>
        <p:cNvGrpSpPr/>
        <p:nvPr/>
      </p:nvGrpSpPr>
      <p:grpSpPr>
        <a:xfrm>
          <a:off x="0" y="0"/>
          <a:ext cx="0" cy="0"/>
          <a:chOff x="0" y="0"/>
          <a:chExt cx="0" cy="0"/>
        </a:xfrm>
      </p:grpSpPr>
      <p:sp>
        <p:nvSpPr>
          <p:cNvPr id="14" name="Picture Placeholder 13"/>
          <p:cNvSpPr>
            <a:spLocks noGrp="1" noChangeAspect="1"/>
          </p:cNvSpPr>
          <p:nvPr>
            <p:ph type="pic" sz="quarter" idx="22"/>
          </p:nvPr>
        </p:nvSpPr>
        <p:spPr>
          <a:xfrm>
            <a:off x="5703979" y="3183672"/>
            <a:ext cx="764526" cy="76384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8" name="Picture Placeholder 13"/>
          <p:cNvSpPr>
            <a:spLocks noGrp="1" noChangeAspect="1"/>
          </p:cNvSpPr>
          <p:nvPr>
            <p:ph type="pic" sz="quarter" idx="23"/>
          </p:nvPr>
        </p:nvSpPr>
        <p:spPr>
          <a:xfrm>
            <a:off x="9191037" y="3183672"/>
            <a:ext cx="764526" cy="76384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13" name="Picture Placeholder 13"/>
          <p:cNvSpPr>
            <a:spLocks noGrp="1" noChangeAspect="1"/>
          </p:cNvSpPr>
          <p:nvPr>
            <p:ph type="pic" sz="quarter" idx="24"/>
          </p:nvPr>
        </p:nvSpPr>
        <p:spPr>
          <a:xfrm>
            <a:off x="2194055" y="3183672"/>
            <a:ext cx="764526" cy="76384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5" name="Footer Placeholder 4"/>
          <p:cNvSpPr>
            <a:spLocks noGrp="1"/>
          </p:cNvSpPr>
          <p:nvPr>
            <p:ph type="ftr" sz="quarter" idx="2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C62C7B8B-42B1-4E9A-8C79-0F499F6A843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511559761"/>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ppy Customers">
    <p:spTree>
      <p:nvGrpSpPr>
        <p:cNvPr id="1" name=""/>
        <p:cNvGrpSpPr/>
        <p:nvPr/>
      </p:nvGrpSpPr>
      <p:grpSpPr>
        <a:xfrm>
          <a:off x="0" y="0"/>
          <a:ext cx="0" cy="0"/>
          <a:chOff x="0" y="0"/>
          <a:chExt cx="0" cy="0"/>
        </a:xfrm>
      </p:grpSpPr>
      <p:sp>
        <p:nvSpPr>
          <p:cNvPr id="10" name="Picture Placeholder 13"/>
          <p:cNvSpPr>
            <a:spLocks noGrp="1" noChangeAspect="1"/>
          </p:cNvSpPr>
          <p:nvPr>
            <p:ph type="pic" sz="quarter" idx="24"/>
          </p:nvPr>
        </p:nvSpPr>
        <p:spPr>
          <a:xfrm>
            <a:off x="4105786" y="2038920"/>
            <a:ext cx="1441553" cy="144026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17" name="Picture Placeholder 13"/>
          <p:cNvSpPr>
            <a:spLocks noGrp="1" noChangeAspect="1"/>
          </p:cNvSpPr>
          <p:nvPr>
            <p:ph type="pic" sz="quarter" idx="25"/>
          </p:nvPr>
        </p:nvSpPr>
        <p:spPr>
          <a:xfrm>
            <a:off x="6621041" y="2038920"/>
            <a:ext cx="1441553" cy="144026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21" name="Picture Placeholder 13"/>
          <p:cNvSpPr>
            <a:spLocks noGrp="1" noChangeAspect="1"/>
          </p:cNvSpPr>
          <p:nvPr>
            <p:ph type="pic" sz="quarter" idx="26"/>
          </p:nvPr>
        </p:nvSpPr>
        <p:spPr>
          <a:xfrm>
            <a:off x="9136296" y="2038920"/>
            <a:ext cx="1441553" cy="144026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25" name="Picture Placeholder 13"/>
          <p:cNvSpPr>
            <a:spLocks noGrp="1" noChangeAspect="1"/>
          </p:cNvSpPr>
          <p:nvPr>
            <p:ph type="pic" sz="quarter" idx="27"/>
          </p:nvPr>
        </p:nvSpPr>
        <p:spPr>
          <a:xfrm>
            <a:off x="1579098" y="2038920"/>
            <a:ext cx="1441553" cy="144026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6" name="Footer Placeholder 4"/>
          <p:cNvSpPr>
            <a:spLocks noGrp="1"/>
          </p:cNvSpPr>
          <p:nvPr>
            <p:ph type="ftr" sz="quarter" idx="28"/>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9"/>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07E8DC87-76A8-4567-A466-058FC8879AA7}"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958478195"/>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Welcome_message_helium">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2" y="1972853"/>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15" name="Picture Placeholder 3"/>
          <p:cNvSpPr>
            <a:spLocks noGrp="1"/>
          </p:cNvSpPr>
          <p:nvPr>
            <p:ph type="pic" sz="quarter" idx="12"/>
          </p:nvPr>
        </p:nvSpPr>
        <p:spPr>
          <a:xfrm>
            <a:off x="6703597" y="1972853"/>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25" name="Picture Placeholder 3"/>
          <p:cNvSpPr>
            <a:spLocks noGrp="1"/>
          </p:cNvSpPr>
          <p:nvPr>
            <p:ph type="pic" sz="quarter" idx="13"/>
          </p:nvPr>
        </p:nvSpPr>
        <p:spPr>
          <a:xfrm>
            <a:off x="4005415" y="1972853"/>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34" name="Picture Placeholder 3"/>
          <p:cNvSpPr>
            <a:spLocks noGrp="1"/>
          </p:cNvSpPr>
          <p:nvPr>
            <p:ph type="pic" sz="quarter" idx="14"/>
          </p:nvPr>
        </p:nvSpPr>
        <p:spPr>
          <a:xfrm>
            <a:off x="1341532" y="1972853"/>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1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F70B006-9FB1-4DD2-AE53-A6A9D3558AE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428190392"/>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1341532" y="1972853"/>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3E59F5D8-41DE-41AA-93F1-B5A3CE30359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097114400"/>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eam_of_3">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9106900"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13" name="Picture Placeholder 3"/>
          <p:cNvSpPr>
            <a:spLocks noGrp="1"/>
          </p:cNvSpPr>
          <p:nvPr>
            <p:ph type="pic" sz="quarter" idx="11"/>
          </p:nvPr>
        </p:nvSpPr>
        <p:spPr>
          <a:xfrm>
            <a:off x="1212752"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17" name="Picture Placeholder 3"/>
          <p:cNvSpPr>
            <a:spLocks noGrp="1"/>
          </p:cNvSpPr>
          <p:nvPr>
            <p:ph type="pic" sz="quarter" idx="12"/>
          </p:nvPr>
        </p:nvSpPr>
        <p:spPr>
          <a:xfrm>
            <a:off x="3844135"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5" name="Picture Placeholder 3"/>
          <p:cNvSpPr>
            <a:spLocks noGrp="1"/>
          </p:cNvSpPr>
          <p:nvPr>
            <p:ph type="pic" sz="quarter" idx="13"/>
          </p:nvPr>
        </p:nvSpPr>
        <p:spPr>
          <a:xfrm>
            <a:off x="6475517"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6" name="Footer Placeholder 4"/>
          <p:cNvSpPr>
            <a:spLocks noGrp="1"/>
          </p:cNvSpPr>
          <p:nvPr>
            <p:ph type="ftr" sz="quarter" idx="1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1E3CCD15-C77F-47D5-9CEA-9CA86102C03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78744062"/>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_of_3_2">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8061384"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13" name="Picture Placeholder 3"/>
          <p:cNvSpPr>
            <a:spLocks noGrp="1"/>
          </p:cNvSpPr>
          <p:nvPr>
            <p:ph type="pic" sz="quarter" idx="11"/>
          </p:nvPr>
        </p:nvSpPr>
        <p:spPr>
          <a:xfrm>
            <a:off x="2227777"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17" name="Picture Placeholder 3"/>
          <p:cNvSpPr>
            <a:spLocks noGrp="1"/>
          </p:cNvSpPr>
          <p:nvPr>
            <p:ph type="pic" sz="quarter" idx="12"/>
          </p:nvPr>
        </p:nvSpPr>
        <p:spPr>
          <a:xfrm>
            <a:off x="5149166"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5" name="Footer Placeholder 4"/>
          <p:cNvSpPr>
            <a:spLocks noGrp="1"/>
          </p:cNvSpPr>
          <p:nvPr>
            <p:ph type="ftr" sz="quarter" idx="1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1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E62ACCE2-FD33-47BD-9344-44D097C5C7E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246155498"/>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0710" y="1371600"/>
            <a:ext cx="10890581" cy="981869"/>
          </a:xfrm>
          <a:prstGeom prst="rect">
            <a:avLst/>
          </a:prstGeom>
        </p:spPr>
        <p:txBody>
          <a:bodyPr/>
          <a:lstStyle/>
          <a:p>
            <a:r>
              <a:rPr lang="en-US" dirty="0"/>
              <a:t>Click to edit Master title style</a:t>
            </a:r>
            <a:endParaRPr lang="id-ID" dirty="0"/>
          </a:p>
        </p:txBody>
      </p:sp>
      <p:sp>
        <p:nvSpPr>
          <p:cNvPr id="6" name="Text Placeholder 5"/>
          <p:cNvSpPr>
            <a:spLocks noGrp="1"/>
          </p:cNvSpPr>
          <p:nvPr>
            <p:ph type="body" sz="quarter" idx="12"/>
          </p:nvPr>
        </p:nvSpPr>
        <p:spPr>
          <a:xfrm>
            <a:off x="650374" y="2547144"/>
            <a:ext cx="10890581" cy="3396456"/>
          </a:xfrm>
          <a:prstGeom prst="rect">
            <a:avLst/>
          </a:prstGeom>
        </p:spPr>
        <p:txBody>
          <a:bodyPr/>
          <a:lstStyle>
            <a:lvl1pPr marL="428625" indent="-428625">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Edit Master text styles</a:t>
            </a:r>
          </a:p>
        </p:txBody>
      </p:sp>
      <p:sp>
        <p:nvSpPr>
          <p:cNvPr id="4" name="Footer Placeholder 2"/>
          <p:cNvSpPr>
            <a:spLocks noGrp="1"/>
          </p:cNvSpPr>
          <p:nvPr>
            <p:ph type="ftr" sz="quarter" idx="13"/>
          </p:nvPr>
        </p:nvSpPr>
        <p:spPr/>
        <p:txBody>
          <a:bodyPr/>
          <a:lstStyle>
            <a:lvl1pPr>
              <a:defRPr/>
            </a:lvl1pPr>
          </a:lstStyle>
          <a:p>
            <a:pPr>
              <a:defRPr/>
            </a:pPr>
            <a:endParaRPr lang="en-US">
              <a:solidFill>
                <a:srgbClr val="445469">
                  <a:tint val="75000"/>
                </a:srgbClr>
              </a:solidFill>
            </a:endParaRPr>
          </a:p>
        </p:txBody>
      </p:sp>
      <p:sp>
        <p:nvSpPr>
          <p:cNvPr id="5" name="Slide Number Placeholder 3"/>
          <p:cNvSpPr>
            <a:spLocks noGrp="1"/>
          </p:cNvSpPr>
          <p:nvPr>
            <p:ph type="sldNum" sz="quarter" idx="14"/>
          </p:nvPr>
        </p:nvSpPr>
        <p:spPr/>
        <p:txBody>
          <a:bodyPr/>
          <a:lstStyle>
            <a:lvl1pPr>
              <a:defRPr/>
            </a:lvl1pPr>
          </a:lstStyle>
          <a:p>
            <a:pPr>
              <a:defRPr/>
            </a:pPr>
            <a:fld id="{C56C7124-00AD-451F-9541-76FC3B602D1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895017929"/>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3" name="Slide Number Placeholder 5"/>
          <p:cNvSpPr>
            <a:spLocks noGrp="1"/>
          </p:cNvSpPr>
          <p:nvPr>
            <p:ph type="sldNum" sz="quarter" idx="1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A373FCA2-18EE-40A4-AD52-1F47B56C881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545855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5308168" cy="6858000"/>
          </a:xfrm>
          <a:prstGeom prst="rect">
            <a:avLst/>
          </a:prstGeom>
          <a:solidFill>
            <a:schemeClr val="bg1">
              <a:lumMod val="95000"/>
            </a:schemeClr>
          </a:solidFill>
        </p:spPr>
        <p:txBody>
          <a:bodyPr rtlCol="0">
            <a:normAutofit/>
          </a:bodyPr>
          <a:lstStyle>
            <a:lvl1pPr>
              <a:defRPr sz="1200"/>
            </a:lvl1pPr>
          </a:lstStyle>
          <a:p>
            <a:pPr lvl="0"/>
            <a:endParaRPr lang="en-US" noProof="0"/>
          </a:p>
        </p:txBody>
      </p:sp>
      <p:sp>
        <p:nvSpPr>
          <p:cNvPr id="3" name="Footer Placeholder 4"/>
          <p:cNvSpPr>
            <a:spLocks noGrp="1"/>
          </p:cNvSpPr>
          <p:nvPr>
            <p:ph type="ftr" sz="quarter" idx="1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EC93A52-CD54-4B6E-8F52-701219656D8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64704958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Meet our Team">
    <p:spTree>
      <p:nvGrpSpPr>
        <p:cNvPr id="1" name=""/>
        <p:cNvGrpSpPr/>
        <p:nvPr/>
      </p:nvGrpSpPr>
      <p:grpSpPr>
        <a:xfrm>
          <a:off x="0" y="0"/>
          <a:ext cx="0" cy="0"/>
          <a:chOff x="0" y="0"/>
          <a:chExt cx="0" cy="0"/>
        </a:xfrm>
      </p:grpSpPr>
      <p:sp>
        <p:nvSpPr>
          <p:cNvPr id="21" name="Picture Placeholder 13"/>
          <p:cNvSpPr>
            <a:spLocks noGrp="1" noChangeAspect="1"/>
          </p:cNvSpPr>
          <p:nvPr>
            <p:ph type="pic" sz="quarter" idx="13"/>
          </p:nvPr>
        </p:nvSpPr>
        <p:spPr>
          <a:xfrm>
            <a:off x="1905068" y="1680216"/>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2" name="Picture Placeholder 13"/>
          <p:cNvSpPr>
            <a:spLocks noGrp="1" noChangeAspect="1"/>
          </p:cNvSpPr>
          <p:nvPr>
            <p:ph type="pic" sz="quarter" idx="17"/>
          </p:nvPr>
        </p:nvSpPr>
        <p:spPr>
          <a:xfrm>
            <a:off x="1905067" y="3820242"/>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dirty="0"/>
              <a:t>Drag picture to placeholder or click icon to add</a:t>
            </a:r>
          </a:p>
        </p:txBody>
      </p:sp>
      <p:sp>
        <p:nvSpPr>
          <p:cNvPr id="23" name="Picture Placeholder 13"/>
          <p:cNvSpPr>
            <a:spLocks noGrp="1" noChangeAspect="1"/>
          </p:cNvSpPr>
          <p:nvPr>
            <p:ph type="pic" sz="quarter" idx="18"/>
          </p:nvPr>
        </p:nvSpPr>
        <p:spPr>
          <a:xfrm>
            <a:off x="4274896" y="1680216"/>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4" name="Picture Placeholder 13"/>
          <p:cNvSpPr>
            <a:spLocks noGrp="1" noChangeAspect="1"/>
          </p:cNvSpPr>
          <p:nvPr>
            <p:ph type="pic" sz="quarter" idx="19"/>
          </p:nvPr>
        </p:nvSpPr>
        <p:spPr>
          <a:xfrm>
            <a:off x="4274896" y="3820242"/>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9" name="Picture Placeholder 13"/>
          <p:cNvSpPr>
            <a:spLocks noGrp="1" noChangeAspect="1"/>
          </p:cNvSpPr>
          <p:nvPr>
            <p:ph type="pic" sz="quarter" idx="20"/>
          </p:nvPr>
        </p:nvSpPr>
        <p:spPr>
          <a:xfrm>
            <a:off x="6672110" y="1680216"/>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dirty="0"/>
              <a:t>Drag picture to placeholder or click icon to add</a:t>
            </a:r>
          </a:p>
        </p:txBody>
      </p:sp>
      <p:sp>
        <p:nvSpPr>
          <p:cNvPr id="30" name="Picture Placeholder 13"/>
          <p:cNvSpPr>
            <a:spLocks noGrp="1" noChangeAspect="1"/>
          </p:cNvSpPr>
          <p:nvPr>
            <p:ph type="pic" sz="quarter" idx="21"/>
          </p:nvPr>
        </p:nvSpPr>
        <p:spPr>
          <a:xfrm>
            <a:off x="6672109" y="3820242"/>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dirty="0"/>
              <a:t>Drag picture to placeholder or click icon to add</a:t>
            </a:r>
          </a:p>
        </p:txBody>
      </p:sp>
      <p:sp>
        <p:nvSpPr>
          <p:cNvPr id="31" name="Picture Placeholder 13"/>
          <p:cNvSpPr>
            <a:spLocks noGrp="1" noChangeAspect="1"/>
          </p:cNvSpPr>
          <p:nvPr>
            <p:ph type="pic" sz="quarter" idx="22"/>
          </p:nvPr>
        </p:nvSpPr>
        <p:spPr>
          <a:xfrm>
            <a:off x="9041939" y="1680216"/>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32" name="Picture Placeholder 13"/>
          <p:cNvSpPr>
            <a:spLocks noGrp="1" noChangeAspect="1"/>
          </p:cNvSpPr>
          <p:nvPr>
            <p:ph type="pic" sz="quarter" idx="23"/>
          </p:nvPr>
        </p:nvSpPr>
        <p:spPr>
          <a:xfrm>
            <a:off x="9041938" y="3820242"/>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10" name="Footer Placeholder 4"/>
          <p:cNvSpPr>
            <a:spLocks noGrp="1"/>
          </p:cNvSpPr>
          <p:nvPr>
            <p:ph type="ftr" sz="quarter" idx="2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11" name="Slide Number Placeholder 5"/>
          <p:cNvSpPr>
            <a:spLocks noGrp="1"/>
          </p:cNvSpPr>
          <p:nvPr>
            <p:ph type="sldNum" sz="quarter" idx="2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5E0CA41-F526-475C-A53D-B8A9DE4349F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60681900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5308168" cy="6858000"/>
          </a:xfrm>
          <a:prstGeom prst="rect">
            <a:avLst/>
          </a:prstGeom>
          <a:solidFill>
            <a:schemeClr val="bg1">
              <a:lumMod val="95000"/>
            </a:schemeClr>
          </a:solidFill>
        </p:spPr>
        <p:txBody>
          <a:bodyPr rtlCol="0">
            <a:normAutofit/>
          </a:bodyPr>
          <a:lstStyle>
            <a:lvl1pPr>
              <a:defRPr sz="1200"/>
            </a:lvl1pPr>
          </a:lstStyle>
          <a:p>
            <a:pPr lvl="0"/>
            <a:endParaRPr lang="en-US" noProof="0" dirty="0"/>
          </a:p>
        </p:txBody>
      </p:sp>
      <p:sp>
        <p:nvSpPr>
          <p:cNvPr id="3" name="Footer Placeholder 4"/>
          <p:cNvSpPr>
            <a:spLocks noGrp="1"/>
          </p:cNvSpPr>
          <p:nvPr>
            <p:ph type="ftr" sz="quarter" idx="1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197185F-C0E7-49DB-8FEA-336A6BC6CB8A}"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34263378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384665"/>
            <a:ext cx="12192000" cy="3477986"/>
          </a:xfrm>
          <a:prstGeom prst="rect">
            <a:avLst/>
          </a:prstGeom>
          <a:solidFill>
            <a:schemeClr val="bg1">
              <a:lumMod val="95000"/>
            </a:schemeClr>
          </a:solidFill>
        </p:spPr>
        <p:txBody>
          <a:bodyPr rtlCol="0">
            <a:normAutofit/>
          </a:bodyPr>
          <a:lstStyle>
            <a:lvl1pPr>
              <a:defRPr sz="1200"/>
            </a:lvl1pPr>
          </a:lstStyle>
          <a:p>
            <a:pPr lvl="0"/>
            <a:endParaRPr lang="en-US" noProof="0"/>
          </a:p>
        </p:txBody>
      </p:sp>
      <p:sp>
        <p:nvSpPr>
          <p:cNvPr id="8" name="Text Placeholder 7"/>
          <p:cNvSpPr>
            <a:spLocks noGrp="1"/>
          </p:cNvSpPr>
          <p:nvPr>
            <p:ph type="body" sz="quarter" idx="11"/>
          </p:nvPr>
        </p:nvSpPr>
        <p:spPr>
          <a:xfrm>
            <a:off x="368396" y="5081588"/>
            <a:ext cx="9470316" cy="809625"/>
          </a:xfrm>
          <a:prstGeom prst="rect">
            <a:avLst/>
          </a:prstGeom>
        </p:spPr>
        <p:txBody>
          <a:bodyPr/>
          <a:lstStyle>
            <a:lvl1pPr>
              <a:defRPr sz="2200"/>
            </a:lvl1pPr>
          </a:lstStyle>
          <a:p>
            <a:pPr lvl="0"/>
            <a:endParaRPr lang="id-ID" dirty="0"/>
          </a:p>
        </p:txBody>
      </p:sp>
      <p:sp>
        <p:nvSpPr>
          <p:cNvPr id="4" name="Footer Placeholder 4"/>
          <p:cNvSpPr>
            <a:spLocks noGrp="1"/>
          </p:cNvSpPr>
          <p:nvPr>
            <p:ph type="ftr" sz="quarter" idx="12"/>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13"/>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048BD39-5D5F-4D9E-87B0-87CAEB0FFB9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5625460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734114" y="0"/>
            <a:ext cx="6949163" cy="6858000"/>
          </a:xfrm>
          <a:prstGeom prst="rect">
            <a:avLst/>
          </a:prstGeom>
          <a:solidFill>
            <a:schemeClr val="bg1">
              <a:lumMod val="95000"/>
            </a:schemeClr>
          </a:solidFill>
        </p:spPr>
        <p:txBody>
          <a:bodyPr rtlCol="0">
            <a:normAutofit/>
          </a:bodyPr>
          <a:lstStyle>
            <a:lvl1pPr>
              <a:defRPr sz="1200"/>
            </a:lvl1pPr>
          </a:lstStyle>
          <a:p>
            <a:pPr lvl="0"/>
            <a:endParaRPr lang="en-US" noProof="0"/>
          </a:p>
        </p:txBody>
      </p:sp>
      <p:sp>
        <p:nvSpPr>
          <p:cNvPr id="3" name="Footer Placeholder 4"/>
          <p:cNvSpPr>
            <a:spLocks noGrp="1"/>
          </p:cNvSpPr>
          <p:nvPr>
            <p:ph type="ftr" sz="quarter" idx="1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0C3C411-0CC8-4B91-96B7-6F989E8F06F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58769985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Quote 1">
    <p:spTree>
      <p:nvGrpSpPr>
        <p:cNvPr id="1" name=""/>
        <p:cNvGrpSpPr/>
        <p:nvPr/>
      </p:nvGrpSpPr>
      <p:grpSpPr>
        <a:xfrm>
          <a:off x="0" y="0"/>
          <a:ext cx="0" cy="0"/>
          <a:chOff x="0" y="0"/>
          <a:chExt cx="0" cy="0"/>
        </a:xfrm>
      </p:grpSpPr>
      <p:sp>
        <p:nvSpPr>
          <p:cNvPr id="3" name="Picture Placeholder 13"/>
          <p:cNvSpPr>
            <a:spLocks noGrp="1"/>
          </p:cNvSpPr>
          <p:nvPr>
            <p:ph type="pic" sz="quarter" idx="22"/>
          </p:nvPr>
        </p:nvSpPr>
        <p:spPr>
          <a:xfrm>
            <a:off x="1" y="0"/>
            <a:ext cx="7853046" cy="68580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4927DFD1-F475-4DDA-AE13-EB1F15C22E28}"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85225525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ission">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1" y="2403929"/>
            <a:ext cx="6096000"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Picture Placeholder 13"/>
          <p:cNvSpPr>
            <a:spLocks noGrp="1"/>
          </p:cNvSpPr>
          <p:nvPr>
            <p:ph type="pic" sz="quarter" idx="17"/>
          </p:nvPr>
        </p:nvSpPr>
        <p:spPr>
          <a:xfrm>
            <a:off x="6096001" y="2403929"/>
            <a:ext cx="6096000"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8"/>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9"/>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2351CED-435B-4E52-BC8D-2AEF33B0FEF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82864197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10" name="Picture Placeholder 13"/>
          <p:cNvSpPr>
            <a:spLocks noGrp="1"/>
          </p:cNvSpPr>
          <p:nvPr>
            <p:ph type="pic" sz="quarter" idx="20"/>
          </p:nvPr>
        </p:nvSpPr>
        <p:spPr>
          <a:xfrm>
            <a:off x="7897264" y="1273788"/>
            <a:ext cx="2068837" cy="3914077"/>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1" name="Picture Placeholder 13"/>
          <p:cNvSpPr>
            <a:spLocks noGrp="1"/>
          </p:cNvSpPr>
          <p:nvPr>
            <p:ph type="pic" sz="quarter" idx="21"/>
          </p:nvPr>
        </p:nvSpPr>
        <p:spPr>
          <a:xfrm>
            <a:off x="10130836" y="1273788"/>
            <a:ext cx="2068837" cy="3914077"/>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22"/>
          </p:nvPr>
        </p:nvSpPr>
        <p:spPr>
          <a:xfrm>
            <a:off x="5661230" y="1273788"/>
            <a:ext cx="2068837" cy="3914077"/>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1CBDD4A-B7CE-48F2-BFCA-FFC2FCFD2FC3}"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54377621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Meet the team">
    <p:spTree>
      <p:nvGrpSpPr>
        <p:cNvPr id="1" name=""/>
        <p:cNvGrpSpPr/>
        <p:nvPr/>
      </p:nvGrpSpPr>
      <p:grpSpPr>
        <a:xfrm>
          <a:off x="0" y="0"/>
          <a:ext cx="0" cy="0"/>
          <a:chOff x="0" y="0"/>
          <a:chExt cx="0" cy="0"/>
        </a:xfrm>
      </p:grpSpPr>
      <p:sp>
        <p:nvSpPr>
          <p:cNvPr id="27" name="Picture Placeholder 13"/>
          <p:cNvSpPr>
            <a:spLocks noGrp="1"/>
          </p:cNvSpPr>
          <p:nvPr>
            <p:ph type="pic" sz="quarter" idx="13"/>
          </p:nvPr>
        </p:nvSpPr>
        <p:spPr>
          <a:xfrm>
            <a:off x="9642122" y="3909946"/>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8" name="Picture Placeholder 13"/>
          <p:cNvSpPr>
            <a:spLocks noGrp="1"/>
          </p:cNvSpPr>
          <p:nvPr>
            <p:ph type="pic" sz="quarter" idx="14"/>
          </p:nvPr>
        </p:nvSpPr>
        <p:spPr>
          <a:xfrm>
            <a:off x="5444567" y="3909946"/>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9" name="Picture Placeholder 13"/>
          <p:cNvSpPr>
            <a:spLocks noGrp="1"/>
          </p:cNvSpPr>
          <p:nvPr>
            <p:ph type="pic" sz="quarter" idx="15"/>
          </p:nvPr>
        </p:nvSpPr>
        <p:spPr>
          <a:xfrm>
            <a:off x="3319233" y="3909946"/>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0" name="Picture Placeholder 13"/>
          <p:cNvSpPr>
            <a:spLocks noGrp="1"/>
          </p:cNvSpPr>
          <p:nvPr>
            <p:ph type="pic" sz="quarter" idx="16"/>
          </p:nvPr>
        </p:nvSpPr>
        <p:spPr>
          <a:xfrm>
            <a:off x="1227734" y="3909946"/>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1" name="Picture Placeholder 13"/>
          <p:cNvSpPr>
            <a:spLocks noGrp="1"/>
          </p:cNvSpPr>
          <p:nvPr>
            <p:ph type="pic" sz="quarter" idx="17"/>
          </p:nvPr>
        </p:nvSpPr>
        <p:spPr>
          <a:xfrm>
            <a:off x="7536066" y="3909946"/>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2" name="Picture Placeholder 13"/>
          <p:cNvSpPr>
            <a:spLocks noGrp="1"/>
          </p:cNvSpPr>
          <p:nvPr>
            <p:ph type="pic" sz="quarter" idx="18"/>
          </p:nvPr>
        </p:nvSpPr>
        <p:spPr>
          <a:xfrm>
            <a:off x="9642122" y="1507508"/>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3" name="Picture Placeholder 13"/>
          <p:cNvSpPr>
            <a:spLocks noGrp="1"/>
          </p:cNvSpPr>
          <p:nvPr>
            <p:ph type="pic" sz="quarter" idx="19"/>
          </p:nvPr>
        </p:nvSpPr>
        <p:spPr>
          <a:xfrm>
            <a:off x="5444567" y="1507508"/>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4" name="Picture Placeholder 13"/>
          <p:cNvSpPr>
            <a:spLocks noGrp="1"/>
          </p:cNvSpPr>
          <p:nvPr>
            <p:ph type="pic" sz="quarter" idx="20"/>
          </p:nvPr>
        </p:nvSpPr>
        <p:spPr>
          <a:xfrm>
            <a:off x="3319233" y="1507508"/>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5" name="Picture Placeholder 13"/>
          <p:cNvSpPr>
            <a:spLocks noGrp="1"/>
          </p:cNvSpPr>
          <p:nvPr>
            <p:ph type="pic" sz="quarter" idx="21"/>
          </p:nvPr>
        </p:nvSpPr>
        <p:spPr>
          <a:xfrm>
            <a:off x="1227734" y="1507508"/>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6" name="Picture Placeholder 13"/>
          <p:cNvSpPr>
            <a:spLocks noGrp="1"/>
          </p:cNvSpPr>
          <p:nvPr>
            <p:ph type="pic" sz="quarter" idx="22"/>
          </p:nvPr>
        </p:nvSpPr>
        <p:spPr>
          <a:xfrm>
            <a:off x="7536066" y="1507508"/>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12"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13"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FC351C66-0345-48F9-9533-53E5992DBEB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405908589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8076155" y="1806499"/>
            <a:ext cx="2910684" cy="139759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Picture Placeholder 13"/>
          <p:cNvSpPr>
            <a:spLocks noGrp="1"/>
          </p:cNvSpPr>
          <p:nvPr>
            <p:ph type="pic" sz="quarter" idx="14"/>
          </p:nvPr>
        </p:nvSpPr>
        <p:spPr>
          <a:xfrm>
            <a:off x="1205188" y="1806499"/>
            <a:ext cx="2910684" cy="139759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Picture Placeholder 13"/>
          <p:cNvSpPr>
            <a:spLocks noGrp="1"/>
          </p:cNvSpPr>
          <p:nvPr>
            <p:ph type="pic" sz="quarter" idx="15"/>
          </p:nvPr>
        </p:nvSpPr>
        <p:spPr>
          <a:xfrm>
            <a:off x="4640672" y="1806499"/>
            <a:ext cx="2910684" cy="139759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Text Placeholder 3"/>
          <p:cNvSpPr>
            <a:spLocks noGrp="1"/>
          </p:cNvSpPr>
          <p:nvPr>
            <p:ph type="body" sz="quarter" idx="16"/>
          </p:nvPr>
        </p:nvSpPr>
        <p:spPr>
          <a:xfrm>
            <a:off x="1205188" y="3534487"/>
            <a:ext cx="9781651" cy="1272645"/>
          </a:xfrm>
          <a:prstGeom prst="rect">
            <a:avLst/>
          </a:prstGeom>
        </p:spPr>
        <p:txBody>
          <a:bodyPr/>
          <a:lstStyle>
            <a:lvl1pPr>
              <a:defRPr sz="1800"/>
            </a:lvl1pPr>
          </a:lstStyle>
          <a:p>
            <a:pPr lvl="0"/>
            <a:endParaRPr lang="id-ID" dirty="0"/>
          </a:p>
        </p:txBody>
      </p:sp>
      <p:sp>
        <p:nvSpPr>
          <p:cNvPr id="8" name="Footer Placeholder 4"/>
          <p:cNvSpPr>
            <a:spLocks noGrp="1"/>
          </p:cNvSpPr>
          <p:nvPr>
            <p:ph type="ftr" sz="quarter" idx="17"/>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9" name="Slide Number Placeholder 5"/>
          <p:cNvSpPr>
            <a:spLocks noGrp="1"/>
          </p:cNvSpPr>
          <p:nvPr>
            <p:ph type="sldNum" sz="quarter" idx="18"/>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1FC4927-B20B-44E5-8951-48E8D7C70BB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588872470"/>
      </p:ext>
    </p:extLst>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Meet the team 3">
    <p:spTree>
      <p:nvGrpSpPr>
        <p:cNvPr id="1" name=""/>
        <p:cNvGrpSpPr/>
        <p:nvPr/>
      </p:nvGrpSpPr>
      <p:grpSpPr>
        <a:xfrm>
          <a:off x="0" y="0"/>
          <a:ext cx="0" cy="0"/>
          <a:chOff x="0" y="0"/>
          <a:chExt cx="0" cy="0"/>
        </a:xfrm>
      </p:grpSpPr>
      <p:sp>
        <p:nvSpPr>
          <p:cNvPr id="22" name="Picture Placeholder 13"/>
          <p:cNvSpPr>
            <a:spLocks noGrp="1"/>
          </p:cNvSpPr>
          <p:nvPr>
            <p:ph type="pic" sz="quarter" idx="25"/>
          </p:nvPr>
        </p:nvSpPr>
        <p:spPr>
          <a:xfrm>
            <a:off x="914402" y="3572765"/>
            <a:ext cx="4646279" cy="2110551"/>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3" name="Picture Placeholder 13"/>
          <p:cNvSpPr>
            <a:spLocks noGrp="1"/>
          </p:cNvSpPr>
          <p:nvPr>
            <p:ph type="pic" sz="quarter" idx="26"/>
          </p:nvPr>
        </p:nvSpPr>
        <p:spPr>
          <a:xfrm>
            <a:off x="3611496" y="1672933"/>
            <a:ext cx="4794838" cy="1849295"/>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4" name="Picture Placeholder 13"/>
          <p:cNvSpPr>
            <a:spLocks noGrp="1"/>
          </p:cNvSpPr>
          <p:nvPr>
            <p:ph type="pic" sz="quarter" idx="27"/>
          </p:nvPr>
        </p:nvSpPr>
        <p:spPr>
          <a:xfrm>
            <a:off x="5609346" y="3572765"/>
            <a:ext cx="2796988" cy="2110551"/>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5" name="Picture Placeholder 13"/>
          <p:cNvSpPr>
            <a:spLocks noGrp="1"/>
          </p:cNvSpPr>
          <p:nvPr>
            <p:ph type="pic" sz="quarter" idx="28"/>
          </p:nvPr>
        </p:nvSpPr>
        <p:spPr>
          <a:xfrm>
            <a:off x="8455000" y="3572765"/>
            <a:ext cx="2822600" cy="2110551"/>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6" name="Picture Placeholder 13"/>
          <p:cNvSpPr>
            <a:spLocks noGrp="1"/>
          </p:cNvSpPr>
          <p:nvPr>
            <p:ph type="pic" sz="quarter" idx="29"/>
          </p:nvPr>
        </p:nvSpPr>
        <p:spPr>
          <a:xfrm>
            <a:off x="8454999" y="1672933"/>
            <a:ext cx="2822600" cy="1849295"/>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7" name="Picture Placeholder 13"/>
          <p:cNvSpPr>
            <a:spLocks noGrp="1"/>
          </p:cNvSpPr>
          <p:nvPr>
            <p:ph type="pic" sz="quarter" idx="30"/>
          </p:nvPr>
        </p:nvSpPr>
        <p:spPr>
          <a:xfrm>
            <a:off x="914401" y="1672933"/>
            <a:ext cx="2635624" cy="1849295"/>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8" name="Footer Placeholder 4"/>
          <p:cNvSpPr>
            <a:spLocks noGrp="1"/>
          </p:cNvSpPr>
          <p:nvPr>
            <p:ph type="ftr" sz="quarter" idx="3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9" name="Slide Number Placeholder 5"/>
          <p:cNvSpPr>
            <a:spLocks noGrp="1"/>
          </p:cNvSpPr>
          <p:nvPr>
            <p:ph type="sldNum" sz="quarter" idx="3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098932E-B998-4E70-A0B1-DC76D6FE634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29779555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7475761" y="2019049"/>
            <a:ext cx="2402332" cy="346735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Picture Placeholder 13"/>
          <p:cNvSpPr>
            <a:spLocks noGrp="1"/>
          </p:cNvSpPr>
          <p:nvPr>
            <p:ph type="pic" sz="quarter" idx="18"/>
          </p:nvPr>
        </p:nvSpPr>
        <p:spPr>
          <a:xfrm>
            <a:off x="6188230" y="888750"/>
            <a:ext cx="2253341" cy="301173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1" name="Picture Placeholder 13"/>
          <p:cNvSpPr>
            <a:spLocks noGrp="1"/>
          </p:cNvSpPr>
          <p:nvPr>
            <p:ph type="pic" sz="quarter" idx="19"/>
          </p:nvPr>
        </p:nvSpPr>
        <p:spPr>
          <a:xfrm>
            <a:off x="8119665" y="3342"/>
            <a:ext cx="2253341" cy="301173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4246D966-089D-42F8-9628-ADB111908F06}"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31629036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4592079" y="1839950"/>
            <a:ext cx="3020622" cy="311119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8" name="Picture Placeholder 13"/>
          <p:cNvSpPr>
            <a:spLocks noGrp="1"/>
          </p:cNvSpPr>
          <p:nvPr>
            <p:ph type="pic" sz="quarter" idx="15"/>
          </p:nvPr>
        </p:nvSpPr>
        <p:spPr>
          <a:xfrm>
            <a:off x="7876981" y="1839950"/>
            <a:ext cx="3020622" cy="311119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16"/>
          </p:nvPr>
        </p:nvSpPr>
        <p:spPr>
          <a:xfrm>
            <a:off x="1273716" y="1839950"/>
            <a:ext cx="3020622" cy="311119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17"/>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18"/>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9A0836E-38C5-4C01-B3D0-7FC8D933221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66707089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General Slid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368295" y="1609079"/>
            <a:ext cx="6906691" cy="3893223"/>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7768C93D-D877-41C4-8183-C5B9D0F5B3C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71540498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rojects of 4">
    <p:spTree>
      <p:nvGrpSpPr>
        <p:cNvPr id="1" name=""/>
        <p:cNvGrpSpPr/>
        <p:nvPr/>
      </p:nvGrpSpPr>
      <p:grpSpPr>
        <a:xfrm>
          <a:off x="0" y="0"/>
          <a:ext cx="0" cy="0"/>
          <a:chOff x="0" y="0"/>
          <a:chExt cx="0" cy="0"/>
        </a:xfrm>
      </p:grpSpPr>
      <p:sp>
        <p:nvSpPr>
          <p:cNvPr id="12" name="Picture Placeholder 13"/>
          <p:cNvSpPr>
            <a:spLocks noGrp="1"/>
          </p:cNvSpPr>
          <p:nvPr>
            <p:ph type="pic" sz="quarter" idx="14"/>
          </p:nvPr>
        </p:nvSpPr>
        <p:spPr>
          <a:xfrm>
            <a:off x="9722980" y="2805266"/>
            <a:ext cx="2469020" cy="22357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3" name="Picture Placeholder 13"/>
          <p:cNvSpPr>
            <a:spLocks noGrp="1"/>
          </p:cNvSpPr>
          <p:nvPr>
            <p:ph type="pic" sz="quarter" idx="15"/>
          </p:nvPr>
        </p:nvSpPr>
        <p:spPr>
          <a:xfrm>
            <a:off x="2431592" y="2805266"/>
            <a:ext cx="2431604" cy="22357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4" name="Picture Placeholder 13"/>
          <p:cNvSpPr>
            <a:spLocks noGrp="1"/>
          </p:cNvSpPr>
          <p:nvPr>
            <p:ph type="pic" sz="quarter" idx="17"/>
          </p:nvPr>
        </p:nvSpPr>
        <p:spPr>
          <a:xfrm>
            <a:off x="0" y="2805266"/>
            <a:ext cx="2431604" cy="22357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5" name="Picture Placeholder 13"/>
          <p:cNvSpPr>
            <a:spLocks noGrp="1"/>
          </p:cNvSpPr>
          <p:nvPr>
            <p:ph type="pic" sz="quarter" idx="18"/>
          </p:nvPr>
        </p:nvSpPr>
        <p:spPr>
          <a:xfrm>
            <a:off x="7293088" y="2805266"/>
            <a:ext cx="2431604" cy="22357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6" name="Picture Placeholder 13"/>
          <p:cNvSpPr>
            <a:spLocks noGrp="1"/>
          </p:cNvSpPr>
          <p:nvPr>
            <p:ph type="pic" sz="quarter" idx="19"/>
          </p:nvPr>
        </p:nvSpPr>
        <p:spPr>
          <a:xfrm>
            <a:off x="4863197" y="2805266"/>
            <a:ext cx="2431604" cy="22357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Footer Placeholder 4"/>
          <p:cNvSpPr>
            <a:spLocks noGrp="1"/>
          </p:cNvSpPr>
          <p:nvPr>
            <p:ph type="ftr" sz="quarter" idx="2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8" name="Slide Number Placeholder 5"/>
          <p:cNvSpPr>
            <a:spLocks noGrp="1"/>
          </p:cNvSpPr>
          <p:nvPr>
            <p:ph type="sldNum" sz="quarter" idx="2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3AC07ECF-85AA-42D7-8DC7-DD112B22FFC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98345742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Vision">
    <p:spTree>
      <p:nvGrpSpPr>
        <p:cNvPr id="1" name=""/>
        <p:cNvGrpSpPr/>
        <p:nvPr/>
      </p:nvGrpSpPr>
      <p:grpSpPr>
        <a:xfrm>
          <a:off x="0" y="0"/>
          <a:ext cx="0" cy="0"/>
          <a:chOff x="0" y="0"/>
          <a:chExt cx="0" cy="0"/>
        </a:xfrm>
      </p:grpSpPr>
      <p:sp>
        <p:nvSpPr>
          <p:cNvPr id="7" name="Picture Placeholder 13"/>
          <p:cNvSpPr>
            <a:spLocks noGrp="1"/>
          </p:cNvSpPr>
          <p:nvPr>
            <p:ph type="pic" sz="quarter" idx="23"/>
          </p:nvPr>
        </p:nvSpPr>
        <p:spPr>
          <a:xfrm>
            <a:off x="0" y="2405488"/>
            <a:ext cx="4964129" cy="445251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4" name="Picture Placeholder 13"/>
          <p:cNvSpPr>
            <a:spLocks noGrp="1"/>
          </p:cNvSpPr>
          <p:nvPr>
            <p:ph type="pic" sz="quarter" idx="27"/>
          </p:nvPr>
        </p:nvSpPr>
        <p:spPr>
          <a:xfrm>
            <a:off x="4964129" y="783772"/>
            <a:ext cx="7227871" cy="472340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28"/>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9"/>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DB83345-5AC6-4E13-B0D3-778EA7D7C950}"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94428988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rojects of 3">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8116950" y="3434575"/>
            <a:ext cx="4075050" cy="3423425"/>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1" name="Picture Placeholder 13"/>
          <p:cNvSpPr>
            <a:spLocks noGrp="1"/>
          </p:cNvSpPr>
          <p:nvPr>
            <p:ph type="pic" sz="quarter" idx="16"/>
          </p:nvPr>
        </p:nvSpPr>
        <p:spPr>
          <a:xfrm>
            <a:off x="4067685" y="0"/>
            <a:ext cx="4049265" cy="3434575"/>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Picture Placeholder 13"/>
          <p:cNvSpPr>
            <a:spLocks noGrp="1"/>
          </p:cNvSpPr>
          <p:nvPr>
            <p:ph type="pic" sz="quarter" idx="18"/>
          </p:nvPr>
        </p:nvSpPr>
        <p:spPr>
          <a:xfrm>
            <a:off x="-4910" y="2"/>
            <a:ext cx="4075050" cy="3434576"/>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Picture Placeholder 13"/>
          <p:cNvSpPr>
            <a:spLocks noGrp="1"/>
          </p:cNvSpPr>
          <p:nvPr>
            <p:ph type="pic" sz="quarter" idx="19"/>
          </p:nvPr>
        </p:nvSpPr>
        <p:spPr>
          <a:xfrm>
            <a:off x="4067687" y="3434575"/>
            <a:ext cx="4049264" cy="3423425"/>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8" name="Footer Placeholder 4"/>
          <p:cNvSpPr>
            <a:spLocks noGrp="1"/>
          </p:cNvSpPr>
          <p:nvPr>
            <p:ph type="ftr" sz="quarter" idx="2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9" name="Slide Number Placeholder 5"/>
          <p:cNvSpPr>
            <a:spLocks noGrp="1"/>
          </p:cNvSpPr>
          <p:nvPr>
            <p:ph type="sldNum" sz="quarter" idx="2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319076A6-FB83-417E-880A-A9AE4B876373}"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89450620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asonry Lef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0" y="3456878"/>
            <a:ext cx="3157159" cy="340112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Picture Placeholder 13"/>
          <p:cNvSpPr>
            <a:spLocks noGrp="1"/>
          </p:cNvSpPr>
          <p:nvPr>
            <p:ph type="pic" sz="quarter" idx="21"/>
          </p:nvPr>
        </p:nvSpPr>
        <p:spPr>
          <a:xfrm>
            <a:off x="3307470" y="0"/>
            <a:ext cx="2804991" cy="68580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Picture Placeholder 13"/>
          <p:cNvSpPr>
            <a:spLocks noGrp="1"/>
          </p:cNvSpPr>
          <p:nvPr>
            <p:ph type="pic" sz="quarter" idx="22"/>
          </p:nvPr>
        </p:nvSpPr>
        <p:spPr>
          <a:xfrm>
            <a:off x="0" y="1"/>
            <a:ext cx="3157159" cy="3323063"/>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09B3C17-63EA-44CA-85D1-3CD39C7E1D7B}"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489401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asonry Righ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9034841" y="3456878"/>
            <a:ext cx="3157159" cy="340112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Picture Placeholder 13"/>
          <p:cNvSpPr>
            <a:spLocks noGrp="1"/>
          </p:cNvSpPr>
          <p:nvPr>
            <p:ph type="pic" sz="quarter" idx="21"/>
          </p:nvPr>
        </p:nvSpPr>
        <p:spPr>
          <a:xfrm>
            <a:off x="6096001" y="0"/>
            <a:ext cx="2804991" cy="68580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Picture Placeholder 13"/>
          <p:cNvSpPr>
            <a:spLocks noGrp="1"/>
          </p:cNvSpPr>
          <p:nvPr>
            <p:ph type="pic" sz="quarter" idx="22"/>
          </p:nvPr>
        </p:nvSpPr>
        <p:spPr>
          <a:xfrm>
            <a:off x="9034841" y="1"/>
            <a:ext cx="3157159" cy="3323063"/>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5C07AB46-70FE-4B0F-AF2B-EC510D569A6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67650981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Right Picture">
    <p:spTree>
      <p:nvGrpSpPr>
        <p:cNvPr id="1" name=""/>
        <p:cNvGrpSpPr/>
        <p:nvPr/>
      </p:nvGrpSpPr>
      <p:grpSpPr>
        <a:xfrm>
          <a:off x="0" y="0"/>
          <a:ext cx="0" cy="0"/>
          <a:chOff x="0" y="0"/>
          <a:chExt cx="0" cy="0"/>
        </a:xfrm>
      </p:grpSpPr>
      <p:sp>
        <p:nvSpPr>
          <p:cNvPr id="3" name="Rectangle 2"/>
          <p:cNvSpPr/>
          <p:nvPr userDrawn="1"/>
        </p:nvSpPr>
        <p:spPr>
          <a:xfrm>
            <a:off x="5644239" y="289719"/>
            <a:ext cx="947984" cy="3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1800">
              <a:solidFill>
                <a:prstClr val="white"/>
              </a:solidFill>
            </a:endParaRPr>
          </a:p>
        </p:txBody>
      </p:sp>
      <p:sp>
        <p:nvSpPr>
          <p:cNvPr id="2" name="Picture Placeholder 13"/>
          <p:cNvSpPr>
            <a:spLocks noGrp="1"/>
          </p:cNvSpPr>
          <p:nvPr>
            <p:ph type="pic" sz="quarter" idx="13"/>
          </p:nvPr>
        </p:nvSpPr>
        <p:spPr>
          <a:xfrm>
            <a:off x="3045347" y="0"/>
            <a:ext cx="6101306" cy="685800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EBB53C9-61F9-44E8-91B2-29FA2AB26B43}"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7608643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566265" y="1326782"/>
            <a:ext cx="3718344" cy="400844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Text Placeholder 4"/>
          <p:cNvSpPr>
            <a:spLocks noGrp="1"/>
          </p:cNvSpPr>
          <p:nvPr>
            <p:ph type="body" sz="quarter" idx="15"/>
          </p:nvPr>
        </p:nvSpPr>
        <p:spPr>
          <a:xfrm>
            <a:off x="5305219" y="2560638"/>
            <a:ext cx="6320690" cy="1436688"/>
          </a:xfrm>
          <a:prstGeom prst="rect">
            <a:avLst/>
          </a:prstGeom>
        </p:spPr>
        <p:txBody>
          <a:bodyPr/>
          <a:lstStyle/>
          <a:p>
            <a:pPr lvl="0"/>
            <a:endParaRPr lang="id-ID" dirty="0"/>
          </a:p>
        </p:txBody>
      </p:sp>
      <p:sp>
        <p:nvSpPr>
          <p:cNvPr id="4" name="Footer Placeholder 4"/>
          <p:cNvSpPr>
            <a:spLocks noGrp="1"/>
          </p:cNvSpPr>
          <p:nvPr>
            <p:ph type="ftr" sz="quarter" idx="16"/>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17"/>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CCA33A27-0D86-4CE1-9F24-A46215E5A5E7}"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408510565"/>
      </p:ext>
    </p:extLst>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roject 4">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4155184" y="3646449"/>
            <a:ext cx="3881635" cy="321155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18"/>
          </p:nvPr>
        </p:nvSpPr>
        <p:spPr>
          <a:xfrm>
            <a:off x="136775" y="2392415"/>
            <a:ext cx="3881635" cy="321155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3" name="Picture Placeholder 13"/>
          <p:cNvSpPr>
            <a:spLocks noGrp="1"/>
          </p:cNvSpPr>
          <p:nvPr>
            <p:ph type="pic" sz="quarter" idx="19"/>
          </p:nvPr>
        </p:nvSpPr>
        <p:spPr>
          <a:xfrm>
            <a:off x="8310365" y="2392415"/>
            <a:ext cx="3881635" cy="321155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5B06EBC-5C2C-46BC-A8E6-A22802D7187A}"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58496912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App Review">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368296" y="0"/>
            <a:ext cx="4114284" cy="55125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01A03E7B-FB83-452D-B706-944485FE653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423013675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Laptop Review">
    <p:spTree>
      <p:nvGrpSpPr>
        <p:cNvPr id="1" name=""/>
        <p:cNvGrpSpPr/>
        <p:nvPr/>
      </p:nvGrpSpPr>
      <p:grpSpPr>
        <a:xfrm>
          <a:off x="0" y="0"/>
          <a:ext cx="0" cy="0"/>
          <a:chOff x="0" y="0"/>
          <a:chExt cx="0" cy="0"/>
        </a:xfrm>
      </p:grpSpPr>
      <p:sp>
        <p:nvSpPr>
          <p:cNvPr id="15" name="Picture Placeholder 13"/>
          <p:cNvSpPr>
            <a:spLocks noGrp="1"/>
          </p:cNvSpPr>
          <p:nvPr>
            <p:ph type="pic" sz="quarter" idx="22"/>
          </p:nvPr>
        </p:nvSpPr>
        <p:spPr>
          <a:xfrm>
            <a:off x="7346033" y="1573578"/>
            <a:ext cx="5958777" cy="376320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05D978C-6F0D-43B9-9436-C5760ECFA07D}"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04998272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acebook vs Twitter Desktop">
    <p:spTree>
      <p:nvGrpSpPr>
        <p:cNvPr id="1" name=""/>
        <p:cNvGrpSpPr/>
        <p:nvPr/>
      </p:nvGrpSpPr>
      <p:grpSpPr>
        <a:xfrm>
          <a:off x="0" y="0"/>
          <a:ext cx="0" cy="0"/>
          <a:chOff x="0" y="0"/>
          <a:chExt cx="0" cy="0"/>
        </a:xfrm>
      </p:grpSpPr>
      <p:sp>
        <p:nvSpPr>
          <p:cNvPr id="17" name="Picture Placeholder 13"/>
          <p:cNvSpPr>
            <a:spLocks noGrp="1"/>
          </p:cNvSpPr>
          <p:nvPr>
            <p:ph type="pic" sz="quarter" idx="22"/>
          </p:nvPr>
        </p:nvSpPr>
        <p:spPr>
          <a:xfrm>
            <a:off x="6787380" y="2499506"/>
            <a:ext cx="4134990" cy="231005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64D438ED-3637-490F-A3F7-DF074B47AEE0}"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5676182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Pad App Compares">
    <p:spTree>
      <p:nvGrpSpPr>
        <p:cNvPr id="1" name=""/>
        <p:cNvGrpSpPr/>
        <p:nvPr/>
      </p:nvGrpSpPr>
      <p:grpSpPr>
        <a:xfrm>
          <a:off x="0" y="0"/>
          <a:ext cx="0" cy="0"/>
          <a:chOff x="0" y="0"/>
          <a:chExt cx="0" cy="0"/>
        </a:xfrm>
      </p:grpSpPr>
      <p:sp>
        <p:nvSpPr>
          <p:cNvPr id="18" name="Picture Placeholder 13"/>
          <p:cNvSpPr>
            <a:spLocks noGrp="1"/>
          </p:cNvSpPr>
          <p:nvPr>
            <p:ph type="pic" sz="quarter" idx="22"/>
          </p:nvPr>
        </p:nvSpPr>
        <p:spPr>
          <a:xfrm>
            <a:off x="4756951" y="2166309"/>
            <a:ext cx="2739366" cy="344836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2521FCD-B90D-48C8-94E6-C7FF8C1AD0C0}"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52067198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Laptop3">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6500690" y="2373904"/>
            <a:ext cx="4137675" cy="261061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D7AAB9C0-1B09-4692-95A3-58195F750A4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56950752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2"/>
            <a:ext cx="12192000" cy="685800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0916A279-4FE9-42C6-85B6-6AA2E23DCBD0}"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13301458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Projects 2">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6096000" y="2086972"/>
            <a:ext cx="4795280" cy="35306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9"/>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0"/>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81025C90-E239-447E-B89B-7FE45086222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23832487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rojects_1">
    <p:spTree>
      <p:nvGrpSpPr>
        <p:cNvPr id="1" name=""/>
        <p:cNvGrpSpPr/>
        <p:nvPr/>
      </p:nvGrpSpPr>
      <p:grpSpPr>
        <a:xfrm>
          <a:off x="0" y="0"/>
          <a:ext cx="0" cy="0"/>
          <a:chOff x="0" y="0"/>
          <a:chExt cx="0" cy="0"/>
        </a:xfrm>
      </p:grpSpPr>
      <p:sp>
        <p:nvSpPr>
          <p:cNvPr id="7" name="Picture Placeholder 13"/>
          <p:cNvSpPr>
            <a:spLocks noGrp="1"/>
          </p:cNvSpPr>
          <p:nvPr>
            <p:ph type="pic" sz="quarter" idx="15"/>
          </p:nvPr>
        </p:nvSpPr>
        <p:spPr>
          <a:xfrm>
            <a:off x="9988325" y="2134220"/>
            <a:ext cx="2203675"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8" name="Picture Placeholder 13"/>
          <p:cNvSpPr>
            <a:spLocks noGrp="1"/>
          </p:cNvSpPr>
          <p:nvPr>
            <p:ph type="pic" sz="quarter" idx="16"/>
          </p:nvPr>
        </p:nvSpPr>
        <p:spPr>
          <a:xfrm>
            <a:off x="0" y="2134220"/>
            <a:ext cx="5589456"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17"/>
          </p:nvPr>
        </p:nvSpPr>
        <p:spPr>
          <a:xfrm>
            <a:off x="5592982" y="2134220"/>
            <a:ext cx="2194147"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Picture Placeholder 13"/>
          <p:cNvSpPr>
            <a:spLocks noGrp="1"/>
          </p:cNvSpPr>
          <p:nvPr>
            <p:ph type="pic" sz="quarter" idx="18"/>
          </p:nvPr>
        </p:nvSpPr>
        <p:spPr>
          <a:xfrm>
            <a:off x="7790654" y="2134220"/>
            <a:ext cx="2194147"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19"/>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11" name="Slide Number Placeholder 5"/>
          <p:cNvSpPr>
            <a:spLocks noGrp="1"/>
          </p:cNvSpPr>
          <p:nvPr>
            <p:ph type="sldNum" sz="quarter" idx="20"/>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2E93E26-96E5-4D59-B4FE-483F0F6352D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65824938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5605425" y="3135086"/>
            <a:ext cx="2926908" cy="372291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Picture Placeholder 13"/>
          <p:cNvSpPr>
            <a:spLocks noGrp="1"/>
          </p:cNvSpPr>
          <p:nvPr>
            <p:ph type="pic" sz="quarter" idx="18"/>
          </p:nvPr>
        </p:nvSpPr>
        <p:spPr>
          <a:xfrm>
            <a:off x="3029051" y="0"/>
            <a:ext cx="3177422" cy="393192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9"/>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0"/>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A06D01E6-5268-4EB2-A0BD-4E173E4019F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0500596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3" name="Slide Number Placeholder 5"/>
          <p:cNvSpPr>
            <a:spLocks noGrp="1"/>
          </p:cNvSpPr>
          <p:nvPr>
            <p:ph type="sldNum" sz="quarter" idx="1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CCA1547-DCC6-4D96-B9D5-ADEFA85578CD}"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479725344"/>
      </p:ext>
    </p:extLst>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Portfolio Masonry Lef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0" y="4594303"/>
            <a:ext cx="2963853" cy="2263697"/>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1" name="Picture Placeholder 13"/>
          <p:cNvSpPr>
            <a:spLocks noGrp="1"/>
          </p:cNvSpPr>
          <p:nvPr>
            <p:ph type="pic" sz="quarter" idx="20"/>
          </p:nvPr>
        </p:nvSpPr>
        <p:spPr>
          <a:xfrm>
            <a:off x="1" y="-5577"/>
            <a:ext cx="2989305" cy="446606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21"/>
          </p:nvPr>
        </p:nvSpPr>
        <p:spPr>
          <a:xfrm>
            <a:off x="3126299" y="-5577"/>
            <a:ext cx="2963853" cy="2258123"/>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3" name="Picture Placeholder 13"/>
          <p:cNvSpPr>
            <a:spLocks noGrp="1"/>
          </p:cNvSpPr>
          <p:nvPr>
            <p:ph type="pic" sz="quarter" idx="22"/>
          </p:nvPr>
        </p:nvSpPr>
        <p:spPr>
          <a:xfrm>
            <a:off x="3126299" y="2391937"/>
            <a:ext cx="2963853" cy="446606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FCFA2EC8-D64C-4661-8084-A3E1E6E1EE4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63815307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Portfolio Masonry Righ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9202695" y="4594303"/>
            <a:ext cx="2989305" cy="2263697"/>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1" name="Picture Placeholder 13"/>
          <p:cNvSpPr>
            <a:spLocks noGrp="1"/>
          </p:cNvSpPr>
          <p:nvPr>
            <p:ph type="pic" sz="quarter" idx="20"/>
          </p:nvPr>
        </p:nvSpPr>
        <p:spPr>
          <a:xfrm>
            <a:off x="9202695" y="-5577"/>
            <a:ext cx="2989305" cy="446606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21"/>
          </p:nvPr>
        </p:nvSpPr>
        <p:spPr>
          <a:xfrm>
            <a:off x="6082684" y="-5577"/>
            <a:ext cx="2963853" cy="2258123"/>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3" name="Picture Placeholder 13"/>
          <p:cNvSpPr>
            <a:spLocks noGrp="1"/>
          </p:cNvSpPr>
          <p:nvPr>
            <p:ph type="pic" sz="quarter" idx="22"/>
          </p:nvPr>
        </p:nvSpPr>
        <p:spPr>
          <a:xfrm>
            <a:off x="6082684" y="2391937"/>
            <a:ext cx="2963853" cy="446606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C932CBB-109B-443C-9425-1D90E08911A9}"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18951920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Portfolio of 4">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6101306" y="3423424"/>
            <a:ext cx="6090694" cy="343457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8" name="Picture Placeholder 13"/>
          <p:cNvSpPr>
            <a:spLocks noGrp="1"/>
          </p:cNvSpPr>
          <p:nvPr>
            <p:ph type="pic" sz="quarter" idx="19"/>
          </p:nvPr>
        </p:nvSpPr>
        <p:spPr>
          <a:xfrm>
            <a:off x="0" y="3423424"/>
            <a:ext cx="6101306" cy="343457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20"/>
          </p:nvPr>
        </p:nvSpPr>
        <p:spPr>
          <a:xfrm>
            <a:off x="3030738" y="-52250"/>
            <a:ext cx="6090694" cy="3423424"/>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72620680-5F5E-4044-A1F6-B0FBA00E2D3A}"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26397101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phone_devices of 3">
    <p:spTree>
      <p:nvGrpSpPr>
        <p:cNvPr id="1" name=""/>
        <p:cNvGrpSpPr/>
        <p:nvPr/>
      </p:nvGrpSpPr>
      <p:grpSpPr>
        <a:xfrm>
          <a:off x="0" y="0"/>
          <a:ext cx="0" cy="0"/>
          <a:chOff x="0" y="0"/>
          <a:chExt cx="0" cy="0"/>
        </a:xfrm>
      </p:grpSpPr>
      <p:sp>
        <p:nvSpPr>
          <p:cNvPr id="61" name="Picture Placeholder 13"/>
          <p:cNvSpPr>
            <a:spLocks noGrp="1"/>
          </p:cNvSpPr>
          <p:nvPr>
            <p:ph type="pic" sz="quarter" idx="19"/>
          </p:nvPr>
        </p:nvSpPr>
        <p:spPr>
          <a:xfrm>
            <a:off x="2510100" y="5348717"/>
            <a:ext cx="1930042" cy="340863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21"/>
          </p:nvPr>
        </p:nvSpPr>
        <p:spPr>
          <a:xfrm>
            <a:off x="5168157" y="3938260"/>
            <a:ext cx="1930042" cy="340863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Picture Placeholder 13"/>
          <p:cNvSpPr>
            <a:spLocks noGrp="1"/>
          </p:cNvSpPr>
          <p:nvPr>
            <p:ph type="pic" sz="quarter" idx="22"/>
          </p:nvPr>
        </p:nvSpPr>
        <p:spPr>
          <a:xfrm>
            <a:off x="7755202" y="5348717"/>
            <a:ext cx="1930042" cy="340863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E98B8836-4842-4D9C-ABFF-DB1C7EA0764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77606367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7" name="Picture Placeholder 13"/>
          <p:cNvSpPr>
            <a:spLocks noGrp="1"/>
          </p:cNvSpPr>
          <p:nvPr>
            <p:ph type="pic" sz="quarter" idx="21"/>
          </p:nvPr>
        </p:nvSpPr>
        <p:spPr>
          <a:xfrm>
            <a:off x="1142622" y="1062146"/>
            <a:ext cx="3621757" cy="643758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2"/>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3"/>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FB54B2A-49FC-43DD-B07C-18DB9E87054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31575326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5" name="Picture Placeholder 13"/>
          <p:cNvSpPr>
            <a:spLocks noGrp="1"/>
          </p:cNvSpPr>
          <p:nvPr>
            <p:ph type="pic" sz="quarter" idx="21"/>
          </p:nvPr>
        </p:nvSpPr>
        <p:spPr>
          <a:xfrm>
            <a:off x="4627809" y="3115099"/>
            <a:ext cx="2878918" cy="510335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2"/>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3"/>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C7EE416B-38B0-41F9-8E31-BF343F6D221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63988156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ervices Features">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1" y="3644900"/>
            <a:ext cx="12192001"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7"/>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8"/>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7981085A-0B71-49B3-80A7-D44EE963816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95913564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7" y="4544121"/>
            <a:ext cx="3099468" cy="201837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18"/>
          </p:nvPr>
        </p:nvSpPr>
        <p:spPr>
          <a:xfrm>
            <a:off x="2432977" y="3289610"/>
            <a:ext cx="3099468" cy="201837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9"/>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0"/>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13705BF0-A888-4107-8503-F7D5632F0BC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20952763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meline 2">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7" y="2263943"/>
            <a:ext cx="3099468" cy="201837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18"/>
          </p:nvPr>
        </p:nvSpPr>
        <p:spPr>
          <a:xfrm>
            <a:off x="2432977" y="1009431"/>
            <a:ext cx="3099468" cy="201837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Picture Placeholder 13"/>
          <p:cNvSpPr>
            <a:spLocks noGrp="1"/>
          </p:cNvSpPr>
          <p:nvPr>
            <p:ph type="pic" sz="quarter" idx="19"/>
          </p:nvPr>
        </p:nvSpPr>
        <p:spPr>
          <a:xfrm>
            <a:off x="2432977" y="4176378"/>
            <a:ext cx="3099468" cy="201837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2DCE88F-8AE7-425F-A702-4F083F41FCE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58218482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Meet_the_squad">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1360721" y="1706245"/>
            <a:ext cx="2973453" cy="308375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Picture Placeholder 13"/>
          <p:cNvSpPr>
            <a:spLocks noGrp="1"/>
          </p:cNvSpPr>
          <p:nvPr>
            <p:ph type="pic" sz="quarter" idx="15"/>
          </p:nvPr>
        </p:nvSpPr>
        <p:spPr>
          <a:xfrm>
            <a:off x="7831786" y="1706245"/>
            <a:ext cx="2973453" cy="308375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Picture Placeholder 13"/>
          <p:cNvSpPr>
            <a:spLocks noGrp="1"/>
          </p:cNvSpPr>
          <p:nvPr>
            <p:ph type="pic" sz="quarter" idx="16"/>
          </p:nvPr>
        </p:nvSpPr>
        <p:spPr>
          <a:xfrm>
            <a:off x="4596254" y="1706245"/>
            <a:ext cx="2973453" cy="308375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17"/>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8"/>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F39FDB01-11C7-4E8F-82DE-76EF58895A78}"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782353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6124515" y="1562517"/>
            <a:ext cx="6054419" cy="338480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Text Placeholder 5"/>
          <p:cNvSpPr>
            <a:spLocks noGrp="1"/>
          </p:cNvSpPr>
          <p:nvPr>
            <p:ph type="body" sz="quarter" idx="14"/>
          </p:nvPr>
        </p:nvSpPr>
        <p:spPr>
          <a:xfrm>
            <a:off x="1790373" y="3004344"/>
            <a:ext cx="3880066" cy="1943100"/>
          </a:xfrm>
          <a:prstGeom prst="rect">
            <a:avLst/>
          </a:prstGeom>
        </p:spPr>
        <p:txBody>
          <a:bodyPr/>
          <a:lstStyle>
            <a:lvl1pPr algn="r">
              <a:defRPr sz="2000"/>
            </a:lvl1pPr>
          </a:lstStyle>
          <a:p>
            <a:pPr lvl="0"/>
            <a:endParaRPr lang="id-ID" dirty="0"/>
          </a:p>
        </p:txBody>
      </p:sp>
      <p:sp>
        <p:nvSpPr>
          <p:cNvPr id="5" name="Footer Placeholder 4"/>
          <p:cNvSpPr>
            <a:spLocks noGrp="1"/>
          </p:cNvSpPr>
          <p:nvPr>
            <p:ph type="ftr" sz="quarter" idx="1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EE85E04E-FF5C-472B-BC25-A1F7A761B49B}"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619851545"/>
      </p:ext>
    </p:extLst>
  </p:cSld>
  <p:clrMapOvr>
    <a:masterClrMapping/>
  </p:clrMapOvr>
  <p:transitio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7" name="Picture Placeholder 13"/>
          <p:cNvSpPr>
            <a:spLocks noGrp="1"/>
          </p:cNvSpPr>
          <p:nvPr>
            <p:ph type="pic" sz="quarter" idx="20"/>
          </p:nvPr>
        </p:nvSpPr>
        <p:spPr>
          <a:xfrm>
            <a:off x="0" y="0"/>
            <a:ext cx="12192000" cy="68580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Picture Placeholder 3"/>
          <p:cNvSpPr>
            <a:spLocks noGrp="1"/>
          </p:cNvSpPr>
          <p:nvPr>
            <p:ph type="pic" sz="quarter" idx="11"/>
          </p:nvPr>
        </p:nvSpPr>
        <p:spPr>
          <a:xfrm>
            <a:off x="9367482"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15" name="Picture Placeholder 3"/>
          <p:cNvSpPr>
            <a:spLocks noGrp="1"/>
          </p:cNvSpPr>
          <p:nvPr>
            <p:ph type="pic" sz="quarter" idx="12"/>
          </p:nvPr>
        </p:nvSpPr>
        <p:spPr>
          <a:xfrm>
            <a:off x="6703597"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25" name="Picture Placeholder 3"/>
          <p:cNvSpPr>
            <a:spLocks noGrp="1"/>
          </p:cNvSpPr>
          <p:nvPr>
            <p:ph type="pic" sz="quarter" idx="13"/>
          </p:nvPr>
        </p:nvSpPr>
        <p:spPr>
          <a:xfrm>
            <a:off x="4005415"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34" name="Picture Placeholder 3"/>
          <p:cNvSpPr>
            <a:spLocks noGrp="1"/>
          </p:cNvSpPr>
          <p:nvPr>
            <p:ph type="pic" sz="quarter" idx="14"/>
          </p:nvPr>
        </p:nvSpPr>
        <p:spPr>
          <a:xfrm>
            <a:off x="1341532"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8" name="Footer Placeholder 4"/>
          <p:cNvSpPr>
            <a:spLocks noGrp="1"/>
          </p:cNvSpPr>
          <p:nvPr>
            <p:ph type="ftr" sz="quarter" idx="2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9" name="Slide Number Placeholder 5"/>
          <p:cNvSpPr>
            <a:spLocks noGrp="1"/>
          </p:cNvSpPr>
          <p:nvPr>
            <p:ph type="sldNum" sz="quarter" idx="2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6E2BCFAE-E310-4ED1-AD05-8911B688AE9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023966467"/>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2"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15" name="Picture Placeholder 3"/>
          <p:cNvSpPr>
            <a:spLocks noGrp="1"/>
          </p:cNvSpPr>
          <p:nvPr>
            <p:ph type="pic" sz="quarter" idx="12"/>
          </p:nvPr>
        </p:nvSpPr>
        <p:spPr>
          <a:xfrm>
            <a:off x="6703597"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25" name="Picture Placeholder 3"/>
          <p:cNvSpPr>
            <a:spLocks noGrp="1"/>
          </p:cNvSpPr>
          <p:nvPr>
            <p:ph type="pic" sz="quarter" idx="13"/>
          </p:nvPr>
        </p:nvSpPr>
        <p:spPr>
          <a:xfrm>
            <a:off x="4005415"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34" name="Picture Placeholder 3"/>
          <p:cNvSpPr>
            <a:spLocks noGrp="1"/>
          </p:cNvSpPr>
          <p:nvPr>
            <p:ph type="pic" sz="quarter" idx="14"/>
          </p:nvPr>
        </p:nvSpPr>
        <p:spPr>
          <a:xfrm>
            <a:off x="1341532"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1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6EB7DCDB-E23A-46FB-A966-B8DCE140666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584241754"/>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Laptop3">
    <p:spTree>
      <p:nvGrpSpPr>
        <p:cNvPr id="1" name=""/>
        <p:cNvGrpSpPr/>
        <p:nvPr/>
      </p:nvGrpSpPr>
      <p:grpSpPr>
        <a:xfrm>
          <a:off x="0" y="0"/>
          <a:ext cx="0" cy="0"/>
          <a:chOff x="0" y="0"/>
          <a:chExt cx="0" cy="0"/>
        </a:xfrm>
      </p:grpSpPr>
      <p:sp>
        <p:nvSpPr>
          <p:cNvPr id="16" name="Picture Placeholder 13"/>
          <p:cNvSpPr>
            <a:spLocks noGrp="1"/>
          </p:cNvSpPr>
          <p:nvPr>
            <p:ph type="pic" sz="quarter" idx="20"/>
          </p:nvPr>
        </p:nvSpPr>
        <p:spPr>
          <a:xfrm>
            <a:off x="4216574" y="2440066"/>
            <a:ext cx="3790604" cy="240130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79E6D426-4D6C-43D9-B1DE-F74BC026621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32462523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p:nvSpPr>
          <p:cNvPr id="45" name="Picture Placeholder 13"/>
          <p:cNvSpPr>
            <a:spLocks noGrp="1"/>
          </p:cNvSpPr>
          <p:nvPr>
            <p:ph type="pic" sz="quarter" idx="22"/>
          </p:nvPr>
        </p:nvSpPr>
        <p:spPr>
          <a:xfrm>
            <a:off x="7341086" y="3187793"/>
            <a:ext cx="2908549" cy="184708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7" name="Picture Placeholder 13"/>
          <p:cNvSpPr>
            <a:spLocks noGrp="1"/>
          </p:cNvSpPr>
          <p:nvPr>
            <p:ph type="pic" sz="quarter" idx="24"/>
          </p:nvPr>
        </p:nvSpPr>
        <p:spPr>
          <a:xfrm>
            <a:off x="1930377" y="3187793"/>
            <a:ext cx="2908549" cy="184708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6" name="Picture Placeholder 13"/>
          <p:cNvSpPr>
            <a:spLocks noGrp="1"/>
          </p:cNvSpPr>
          <p:nvPr>
            <p:ph type="pic" sz="quarter" idx="23"/>
          </p:nvPr>
        </p:nvSpPr>
        <p:spPr>
          <a:xfrm>
            <a:off x="4452514" y="3544622"/>
            <a:ext cx="3281748" cy="207111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32B2CAD-6590-4A43-BF18-024D9C1B242A}"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81617452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20" name="Picture Placeholder 13"/>
          <p:cNvSpPr>
            <a:spLocks noGrp="1"/>
          </p:cNvSpPr>
          <p:nvPr>
            <p:ph type="pic" sz="quarter" idx="22"/>
          </p:nvPr>
        </p:nvSpPr>
        <p:spPr>
          <a:xfrm>
            <a:off x="1199578" y="2257900"/>
            <a:ext cx="4466716" cy="326828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DD92D09-064A-4D06-B9C6-83FCDA757CD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34436584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What we do 2">
    <p:spTree>
      <p:nvGrpSpPr>
        <p:cNvPr id="1" name=""/>
        <p:cNvGrpSpPr/>
        <p:nvPr/>
      </p:nvGrpSpPr>
      <p:grpSpPr>
        <a:xfrm>
          <a:off x="0" y="0"/>
          <a:ext cx="0" cy="0"/>
          <a:chOff x="0" y="0"/>
          <a:chExt cx="0" cy="0"/>
        </a:xfrm>
      </p:grpSpPr>
      <p:sp>
        <p:nvSpPr>
          <p:cNvPr id="11" name="Picture Placeholder 13"/>
          <p:cNvSpPr>
            <a:spLocks noGrp="1"/>
          </p:cNvSpPr>
          <p:nvPr>
            <p:ph type="pic" sz="quarter" idx="22"/>
          </p:nvPr>
        </p:nvSpPr>
        <p:spPr>
          <a:xfrm>
            <a:off x="8774926" y="2007221"/>
            <a:ext cx="1963125" cy="244211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23"/>
          </p:nvPr>
        </p:nvSpPr>
        <p:spPr>
          <a:xfrm>
            <a:off x="6340732" y="2007221"/>
            <a:ext cx="1963125" cy="244211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3" name="Picture Placeholder 13"/>
          <p:cNvSpPr>
            <a:spLocks noGrp="1"/>
          </p:cNvSpPr>
          <p:nvPr>
            <p:ph type="pic" sz="quarter" idx="24"/>
          </p:nvPr>
        </p:nvSpPr>
        <p:spPr>
          <a:xfrm>
            <a:off x="3906539" y="2007221"/>
            <a:ext cx="1963125" cy="244211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4" name="Picture Placeholder 13"/>
          <p:cNvSpPr>
            <a:spLocks noGrp="1"/>
          </p:cNvSpPr>
          <p:nvPr>
            <p:ph type="pic" sz="quarter" idx="25"/>
          </p:nvPr>
        </p:nvSpPr>
        <p:spPr>
          <a:xfrm>
            <a:off x="1472346" y="2007221"/>
            <a:ext cx="1963125" cy="244211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26"/>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7"/>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715FE812-8750-4E29-AFBD-79800EC2164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427388158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065683" y="3924160"/>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19"/>
          </p:nvPr>
        </p:nvSpPr>
        <p:spPr>
          <a:xfrm>
            <a:off x="1841969" y="3924160"/>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5" name="Picture Placeholder 13"/>
          <p:cNvSpPr>
            <a:spLocks noGrp="1"/>
          </p:cNvSpPr>
          <p:nvPr>
            <p:ph type="pic" sz="quarter" idx="22"/>
          </p:nvPr>
        </p:nvSpPr>
        <p:spPr>
          <a:xfrm>
            <a:off x="8513109" y="3924160"/>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6" name="Picture Placeholder 13"/>
          <p:cNvSpPr>
            <a:spLocks noGrp="1"/>
          </p:cNvSpPr>
          <p:nvPr>
            <p:ph type="pic" sz="quarter" idx="23"/>
          </p:nvPr>
        </p:nvSpPr>
        <p:spPr>
          <a:xfrm>
            <a:off x="6289396" y="3924160"/>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9" name="Picture Placeholder 13"/>
          <p:cNvSpPr>
            <a:spLocks noGrp="1"/>
          </p:cNvSpPr>
          <p:nvPr>
            <p:ph type="pic" sz="quarter" idx="24"/>
          </p:nvPr>
        </p:nvSpPr>
        <p:spPr>
          <a:xfrm>
            <a:off x="4065683" y="2500271"/>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20" name="Picture Placeholder 13"/>
          <p:cNvSpPr>
            <a:spLocks noGrp="1"/>
          </p:cNvSpPr>
          <p:nvPr>
            <p:ph type="pic" sz="quarter" idx="25"/>
          </p:nvPr>
        </p:nvSpPr>
        <p:spPr>
          <a:xfrm>
            <a:off x="1841969" y="2500271"/>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21" name="Picture Placeholder 13"/>
          <p:cNvSpPr>
            <a:spLocks noGrp="1"/>
          </p:cNvSpPr>
          <p:nvPr>
            <p:ph type="pic" sz="quarter" idx="26"/>
          </p:nvPr>
        </p:nvSpPr>
        <p:spPr>
          <a:xfrm>
            <a:off x="8513109" y="2500271"/>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22" name="Picture Placeholder 13"/>
          <p:cNvSpPr>
            <a:spLocks noGrp="1"/>
          </p:cNvSpPr>
          <p:nvPr>
            <p:ph type="pic" sz="quarter" idx="27"/>
          </p:nvPr>
        </p:nvSpPr>
        <p:spPr>
          <a:xfrm>
            <a:off x="6289396" y="2500271"/>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Footer Placeholder 4"/>
          <p:cNvSpPr>
            <a:spLocks noGrp="1"/>
          </p:cNvSpPr>
          <p:nvPr>
            <p:ph type="ftr" sz="quarter" idx="28"/>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13" name="Slide Number Placeholder 5"/>
          <p:cNvSpPr>
            <a:spLocks noGrp="1"/>
          </p:cNvSpPr>
          <p:nvPr>
            <p:ph type="sldNum" sz="quarter" idx="29"/>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2E1E1BF-6FE2-421D-A36B-A7283F5ED13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39704844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Partners of 4">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3639219" y="2112080"/>
            <a:ext cx="2268406" cy="2174170"/>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6" name="Picture Placeholder 13"/>
          <p:cNvSpPr>
            <a:spLocks noGrp="1"/>
          </p:cNvSpPr>
          <p:nvPr>
            <p:ph type="pic" sz="quarter" idx="21"/>
          </p:nvPr>
        </p:nvSpPr>
        <p:spPr>
          <a:xfrm>
            <a:off x="975337" y="2112080"/>
            <a:ext cx="2268406" cy="2174170"/>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7" name="Picture Placeholder 13"/>
          <p:cNvSpPr>
            <a:spLocks noGrp="1"/>
          </p:cNvSpPr>
          <p:nvPr>
            <p:ph type="pic" sz="quarter" idx="18"/>
          </p:nvPr>
        </p:nvSpPr>
        <p:spPr>
          <a:xfrm>
            <a:off x="8966987" y="2112080"/>
            <a:ext cx="2268406" cy="2174170"/>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8" name="Picture Placeholder 13"/>
          <p:cNvSpPr>
            <a:spLocks noGrp="1"/>
          </p:cNvSpPr>
          <p:nvPr>
            <p:ph type="pic" sz="quarter" idx="19"/>
          </p:nvPr>
        </p:nvSpPr>
        <p:spPr>
          <a:xfrm>
            <a:off x="6303105" y="2112080"/>
            <a:ext cx="2268406" cy="2174170"/>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22"/>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3"/>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4B09B6B0-332B-4FDC-B146-F57FF9B32FC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40332491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6" name="Picture Placeholder 13"/>
          <p:cNvSpPr>
            <a:spLocks noGrp="1"/>
          </p:cNvSpPr>
          <p:nvPr>
            <p:ph type="pic" sz="quarter" idx="22"/>
          </p:nvPr>
        </p:nvSpPr>
        <p:spPr>
          <a:xfrm>
            <a:off x="7781472" y="2196790"/>
            <a:ext cx="4410528" cy="466121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Picture Placeholder 13"/>
          <p:cNvSpPr>
            <a:spLocks noGrp="1"/>
          </p:cNvSpPr>
          <p:nvPr>
            <p:ph type="pic" sz="quarter" idx="23"/>
          </p:nvPr>
        </p:nvSpPr>
        <p:spPr>
          <a:xfrm>
            <a:off x="1" y="2196790"/>
            <a:ext cx="4439342" cy="466121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2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F5962E76-6398-4B4D-B605-4C4B1AA1E3A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26013694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6954065" y="1493887"/>
            <a:ext cx="3169191" cy="397637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FD938A27-F676-4420-9003-32AB57D3F117}"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7140656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2" y="2"/>
            <a:ext cx="12191999" cy="685800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100B4E20-630D-4781-B2D2-63042EFC48BA}"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483069582"/>
      </p:ext>
    </p:extLst>
  </p:cSld>
  <p:clrMapOvr>
    <a:masterClrMapping/>
  </p:clrMapOvr>
  <p:transition advClick="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Projects 2">
    <p:spTree>
      <p:nvGrpSpPr>
        <p:cNvPr id="1" name=""/>
        <p:cNvGrpSpPr/>
        <p:nvPr/>
      </p:nvGrpSpPr>
      <p:grpSpPr>
        <a:xfrm>
          <a:off x="0" y="0"/>
          <a:ext cx="0" cy="0"/>
          <a:chOff x="0" y="0"/>
          <a:chExt cx="0" cy="0"/>
        </a:xfrm>
      </p:grpSpPr>
      <p:sp>
        <p:nvSpPr>
          <p:cNvPr id="5" name="Picture Placeholder 13"/>
          <p:cNvSpPr>
            <a:spLocks noGrp="1"/>
          </p:cNvSpPr>
          <p:nvPr>
            <p:ph type="pic" sz="quarter" idx="18"/>
          </p:nvPr>
        </p:nvSpPr>
        <p:spPr>
          <a:xfrm>
            <a:off x="9146382" y="0"/>
            <a:ext cx="3045618" cy="684099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6" name="Picture Placeholder 13"/>
          <p:cNvSpPr>
            <a:spLocks noGrp="1"/>
          </p:cNvSpPr>
          <p:nvPr>
            <p:ph type="pic" sz="quarter" idx="19"/>
          </p:nvPr>
        </p:nvSpPr>
        <p:spPr>
          <a:xfrm>
            <a:off x="5873867" y="0"/>
            <a:ext cx="3045745" cy="684099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2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6F38101-5DE3-4B65-AA58-CB48F67575A7}"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10325196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3" name="Slide Number Placeholder 5"/>
          <p:cNvSpPr>
            <a:spLocks noGrp="1"/>
          </p:cNvSpPr>
          <p:nvPr>
            <p:ph type="sldNum" sz="quarter" idx="1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ACCD2FA3-8E5F-4D8D-AD8C-A02FBCF9B44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079980774"/>
      </p:ext>
    </p:extLst>
  </p:cSld>
  <p:clrMapOvr>
    <a:masterClrMapping/>
  </p:clrMapOvr>
  <p:transition spd="slow" advClick="0" advTm="3000"/>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1_General Slide">
    <p:spTree>
      <p:nvGrpSpPr>
        <p:cNvPr id="1" name=""/>
        <p:cNvGrpSpPr/>
        <p:nvPr/>
      </p:nvGrpSpPr>
      <p:grpSpPr>
        <a:xfrm>
          <a:off x="0" y="0"/>
          <a:ext cx="0" cy="0"/>
          <a:chOff x="0" y="0"/>
          <a:chExt cx="0" cy="0"/>
        </a:xfrm>
      </p:grpSpPr>
      <p:sp>
        <p:nvSpPr>
          <p:cNvPr id="37" name="Picture Placeholder 13"/>
          <p:cNvSpPr>
            <a:spLocks noGrp="1"/>
          </p:cNvSpPr>
          <p:nvPr>
            <p:ph type="pic" sz="quarter" idx="50"/>
          </p:nvPr>
        </p:nvSpPr>
        <p:spPr>
          <a:xfrm>
            <a:off x="0" y="0"/>
            <a:ext cx="4272030" cy="6858000"/>
          </a:xfrm>
          <a:prstGeom prst="rect">
            <a:avLst/>
          </a:prstGeo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3" name="Footer Placeholder 4"/>
          <p:cNvSpPr>
            <a:spLocks noGrp="1"/>
          </p:cNvSpPr>
          <p:nvPr>
            <p:ph type="ftr" sz="quarter" idx="5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5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F711D352-D43C-4CB7-801C-4E4D4109CCF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28552683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419" y="365125"/>
            <a:ext cx="10515163" cy="1325563"/>
          </a:xfrm>
          <a:prstGeom prst="rect">
            <a:avLst/>
          </a:prstGeom>
        </p:spPr>
        <p:txBody>
          <a:bodyPr/>
          <a:lstStyle/>
          <a:p>
            <a:r>
              <a:rPr lang="en-US"/>
              <a:t>Click to edit Master title style</a:t>
            </a:r>
            <a:endParaRPr lang="id-ID"/>
          </a:p>
        </p:txBody>
      </p:sp>
      <p:sp>
        <p:nvSpPr>
          <p:cNvPr id="3" name="Footer Placeholder 4"/>
          <p:cNvSpPr>
            <a:spLocks noGrp="1"/>
          </p:cNvSpPr>
          <p:nvPr>
            <p:ph type="ftr" sz="quarter" idx="10"/>
          </p:nvPr>
        </p:nvSpPr>
        <p:spPr/>
        <p:txBody>
          <a:bodyPr/>
          <a:lstStyle>
            <a:lvl1pPr>
              <a:defRPr/>
            </a:lvl1pPr>
          </a:lstStyle>
          <a:p>
            <a:pPr>
              <a:defRPr/>
            </a:pPr>
            <a:endParaRPr lang="id-ID">
              <a:solidFill>
                <a:srgbClr val="445469">
                  <a:tint val="75000"/>
                </a:srgbClr>
              </a:solidFill>
            </a:endParaRPr>
          </a:p>
        </p:txBody>
      </p:sp>
      <p:sp>
        <p:nvSpPr>
          <p:cNvPr id="4" name="Slide Number Placeholder 5"/>
          <p:cNvSpPr>
            <a:spLocks noGrp="1"/>
          </p:cNvSpPr>
          <p:nvPr>
            <p:ph type="sldNum" sz="quarter" idx="11"/>
          </p:nvPr>
        </p:nvSpPr>
        <p:spPr/>
        <p:txBody>
          <a:bodyPr/>
          <a:lstStyle>
            <a:lvl1pPr>
              <a:defRPr/>
            </a:lvl1pPr>
          </a:lstStyle>
          <a:p>
            <a:pPr>
              <a:defRPr/>
            </a:pPr>
            <a:fld id="{8217BEAF-0223-49D9-BD27-1C09D645F32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612690401"/>
      </p:ext>
    </p:extLst>
  </p:cSld>
  <p:clrMapOvr>
    <a:masterClrMapping/>
  </p:clrMapOvr>
  <p:transition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10972800" cy="990600"/>
          </a:xfrm>
          <a:prstGeom prst="rect">
            <a:avLst/>
          </a:prstGeom>
        </p:spPr>
        <p:txBody>
          <a:bodyPr lIns="45720" tIns="22860" rIns="45720" bIns="22860"/>
          <a:lstStyle/>
          <a:p>
            <a:r>
              <a:rPr lang="en-US"/>
              <a:t>Click to edit Master title style</a:t>
            </a:r>
          </a:p>
        </p:txBody>
      </p:sp>
      <p:sp>
        <p:nvSpPr>
          <p:cNvPr id="3" name="Content Placeholder 2"/>
          <p:cNvSpPr>
            <a:spLocks noGrp="1"/>
          </p:cNvSpPr>
          <p:nvPr>
            <p:ph idx="1"/>
          </p:nvPr>
        </p:nvSpPr>
        <p:spPr>
          <a:xfrm>
            <a:off x="609601" y="1600200"/>
            <a:ext cx="10972800" cy="4876800"/>
          </a:xfrm>
          <a:prstGeom prst="rect">
            <a:avLst/>
          </a:prstGeom>
        </p:spPr>
        <p:txBody>
          <a:bodyPr lIns="45720" tIns="22860" rIns="45720" bIns="228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lIns="45720" tIns="22860" rIns="45720" bIns="22860"/>
          <a:lstStyle/>
          <a:p>
            <a:fld id="{96415AB6-7370-4C5D-AD25-9000AE7149A6}" type="datetimeFigureOut">
              <a:rPr lang="id-ID" smtClean="0"/>
              <a:t>16/06/2019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E015E3A-1D1E-4141-AF05-5E36359ABAF1}" type="slidenum">
              <a:rPr lang="id-ID" smtClean="0"/>
              <a:t>‹#›</a:t>
            </a:fld>
            <a:endParaRPr lang="id-ID"/>
          </a:p>
        </p:txBody>
      </p:sp>
    </p:spTree>
    <p:extLst>
      <p:ext uri="{BB962C8B-B14F-4D97-AF65-F5344CB8AC3E}">
        <p14:creationId xmlns:p14="http://schemas.microsoft.com/office/powerpoint/2010/main" val="3190015537"/>
      </p:ext>
    </p:extLst>
  </p:cSld>
  <p:clrMapOvr>
    <a:masterClrMapping/>
  </p:clrMapOvr>
  <p:transition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_Default Slid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26374" y="443737"/>
            <a:ext cx="3539252" cy="5208105"/>
          </a:xfrm>
          <a:prstGeom prst="rect">
            <a:avLst/>
          </a:prstGeom>
        </p:spPr>
        <p:txBody>
          <a:bodyPr lIns="45720" tIns="22860" rIns="45720" bIns="22860" rtlCol="0">
            <a:normAutofit/>
          </a:bodyPr>
          <a:lstStyle/>
          <a:p>
            <a:pPr lvl="0"/>
            <a:endParaRPr lang="en-US" noProof="0"/>
          </a:p>
        </p:txBody>
      </p:sp>
      <p:sp>
        <p:nvSpPr>
          <p:cNvPr id="5" name="Text Placeholder 4"/>
          <p:cNvSpPr>
            <a:spLocks noGrp="1"/>
          </p:cNvSpPr>
          <p:nvPr>
            <p:ph type="body" sz="quarter" idx="11"/>
          </p:nvPr>
        </p:nvSpPr>
        <p:spPr>
          <a:xfrm>
            <a:off x="1580768" y="3048000"/>
            <a:ext cx="2443799" cy="2603500"/>
          </a:xfrm>
          <a:prstGeom prst="rect">
            <a:avLst/>
          </a:prstGeom>
        </p:spPr>
        <p:txBody>
          <a:bodyPr lIns="45720" tIns="22860" rIns="45720" bIns="22860"/>
          <a:lstStyle>
            <a:lvl1pPr>
              <a:defRPr sz="2000"/>
            </a:lvl1pPr>
          </a:lstStyle>
          <a:p>
            <a:pPr lvl="0"/>
            <a:endParaRPr lang="id-ID" dirty="0"/>
          </a:p>
        </p:txBody>
      </p:sp>
      <p:sp>
        <p:nvSpPr>
          <p:cNvPr id="8" name="Text Placeholder 4"/>
          <p:cNvSpPr>
            <a:spLocks noGrp="1"/>
          </p:cNvSpPr>
          <p:nvPr>
            <p:ph type="body" sz="quarter" idx="12"/>
          </p:nvPr>
        </p:nvSpPr>
        <p:spPr>
          <a:xfrm>
            <a:off x="8167433" y="3047789"/>
            <a:ext cx="2443799" cy="2603500"/>
          </a:xfrm>
          <a:prstGeom prst="rect">
            <a:avLst/>
          </a:prstGeom>
        </p:spPr>
        <p:txBody>
          <a:bodyPr lIns="45720" tIns="22860" rIns="45720" bIns="22860"/>
          <a:lstStyle>
            <a:lvl1pPr>
              <a:defRPr sz="2000"/>
            </a:lvl1pPr>
          </a:lstStyle>
          <a:p>
            <a:pPr lvl="0"/>
            <a:endParaRPr lang="id-ID" dirty="0"/>
          </a:p>
        </p:txBody>
      </p:sp>
      <p:sp>
        <p:nvSpPr>
          <p:cNvPr id="6" name="Footer Placeholder 4"/>
          <p:cNvSpPr>
            <a:spLocks noGrp="1"/>
          </p:cNvSpPr>
          <p:nvPr>
            <p:ph type="ftr" sz="quarter" idx="13"/>
          </p:nvPr>
        </p:nvSpPr>
        <p:spPr/>
        <p:txBody>
          <a:bodyPr/>
          <a:lstStyle>
            <a:lvl1pPr algn="ctr" defTabSz="914083"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9" name="Slide Number Placeholder 5"/>
          <p:cNvSpPr>
            <a:spLocks noGrp="1"/>
          </p:cNvSpPr>
          <p:nvPr>
            <p:ph type="sldNum" sz="quarter" idx="14"/>
          </p:nvPr>
        </p:nvSpPr>
        <p:spPr/>
        <p:txBody>
          <a:bodyPr/>
          <a:lstStyle>
            <a:lvl1pPr algn="l" defTabSz="914083" eaLnBrk="1" fontAlgn="auto" hangingPunct="1">
              <a:spcBef>
                <a:spcPts val="0"/>
              </a:spcBef>
              <a:spcAft>
                <a:spcPts val="0"/>
              </a:spcAft>
              <a:defRPr sz="1200" b="1" i="0">
                <a:solidFill>
                  <a:schemeClr val="tx1">
                    <a:tint val="75000"/>
                  </a:schemeClr>
                </a:solidFill>
                <a:latin typeface="Lato Bold" charset="0"/>
              </a:defRPr>
            </a:lvl1pPr>
          </a:lstStyle>
          <a:p>
            <a:pPr>
              <a:defRPr/>
            </a:pPr>
            <a:fld id="{8E9F42BB-558F-4EB9-871D-3BBE6152652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596574113"/>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Picture Righ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0" y="0"/>
            <a:ext cx="6085702" cy="685800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1B6DBCBB-C480-415A-821B-467C7DA7584B}"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043990676"/>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1" y="0"/>
            <a:ext cx="6085702" cy="685800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FA1A20C-A051-4FA8-9A30-04274067E109}"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171884848"/>
      </p:ext>
    </p:extLst>
  </p:cSld>
  <p:clrMapOvr>
    <a:masterClrMapping/>
  </p:clrMapOvr>
  <p:transition advClick="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3.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3" name="TextBox 8"/>
          <p:cNvSpPr txBox="1">
            <a:spLocks noChangeArrowheads="1"/>
          </p:cNvSpPr>
          <p:nvPr/>
        </p:nvSpPr>
        <p:spPr bwMode="auto">
          <a:xfrm>
            <a:off x="11558389" y="303213"/>
            <a:ext cx="402603" cy="3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2" rIns="91404" bIns="457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913607" fontAlgn="base">
              <a:spcBef>
                <a:spcPct val="0"/>
              </a:spcBef>
              <a:spcAft>
                <a:spcPct val="0"/>
              </a:spcAft>
              <a:defRPr/>
            </a:pPr>
            <a:fld id="{3A0337E8-E781-4420-9161-3B7FDCDC0D02}" type="slidenum">
              <a:rPr lang="id-ID" altLang="id-ID" sz="1400" b="1" smtClean="0">
                <a:solidFill>
                  <a:prstClr val="white"/>
                </a:solidFill>
                <a:latin typeface="Lato Bold"/>
                <a:ea typeface="Lato Bold"/>
                <a:cs typeface="Lato Bold"/>
              </a:rPr>
              <a:pPr algn="ctr" defTabSz="913607" fontAlgn="base">
                <a:spcBef>
                  <a:spcPct val="0"/>
                </a:spcBef>
                <a:spcAft>
                  <a:spcPct val="0"/>
                </a:spcAft>
                <a:defRPr/>
              </a:pPr>
              <a:t>‹#›</a:t>
            </a:fld>
            <a:endParaRPr lang="id-ID" altLang="id-ID" sz="1400" b="1">
              <a:solidFill>
                <a:prstClr val="white"/>
              </a:solidFill>
              <a:latin typeface="Lato Bold"/>
              <a:ea typeface="Lato Bold"/>
              <a:cs typeface="Lato Bold"/>
            </a:endParaRPr>
          </a:p>
        </p:txBody>
      </p:sp>
      <p:pic>
        <p:nvPicPr>
          <p:cNvPr id="1027" name="Picture 6"/>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10269831" y="303213"/>
            <a:ext cx="1555361" cy="51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1"/>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12704" y="13494"/>
            <a:ext cx="2352494" cy="224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8"/>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10061020" y="4822032"/>
            <a:ext cx="2130980" cy="20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3633941" y="6303963"/>
            <a:ext cx="4114284" cy="365125"/>
          </a:xfrm>
          <a:prstGeom prst="rect">
            <a:avLst/>
          </a:prstGeom>
        </p:spPr>
        <p:txBody>
          <a:bodyPr vert="horz" lIns="182843" tIns="91422" rIns="182843" bIns="91422" rtlCol="0" anchor="ct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id-ID">
              <a:solidFill>
                <a:srgbClr val="445469">
                  <a:tint val="75000"/>
                </a:srgbClr>
              </a:solidFill>
            </a:endParaRPr>
          </a:p>
        </p:txBody>
      </p:sp>
      <p:sp>
        <p:nvSpPr>
          <p:cNvPr id="8" name="Slide Number Placeholder 5"/>
          <p:cNvSpPr>
            <a:spLocks noGrp="1"/>
          </p:cNvSpPr>
          <p:nvPr>
            <p:ph type="sldNum" sz="quarter" idx="4"/>
          </p:nvPr>
        </p:nvSpPr>
        <p:spPr>
          <a:xfrm>
            <a:off x="368396" y="6303963"/>
            <a:ext cx="689949" cy="365125"/>
          </a:xfrm>
          <a:prstGeom prst="rect">
            <a:avLst/>
          </a:prstGeom>
        </p:spPr>
        <p:txBody>
          <a:bodyPr vert="horz" lIns="182843" tIns="91422" rIns="182843" bIns="91422" rtlCol="0" anchor="ct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3D7E2E3E-DB54-4478-B18C-241A1E3F6CE8}"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88848587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9" r:id="rId13"/>
    <p:sldLayoutId id="2147483760" r:id="rId14"/>
    <p:sldLayoutId id="2147483761" r:id="rId15"/>
    <p:sldLayoutId id="2147483762" r:id="rId16"/>
    <p:sldLayoutId id="2147483763" r:id="rId17"/>
    <p:sldLayoutId id="2147483764" r:id="rId18"/>
    <p:sldLayoutId id="2147483765" r:id="rId19"/>
    <p:sldLayoutId id="2147483768" r:id="rId20"/>
    <p:sldLayoutId id="2147483769" r:id="rId21"/>
    <p:sldLayoutId id="2147483770" r:id="rId22"/>
    <p:sldLayoutId id="2147483772" r:id="rId23"/>
    <p:sldLayoutId id="2147483773" r:id="rId24"/>
    <p:sldLayoutId id="2147483774" r:id="rId25"/>
    <p:sldLayoutId id="2147483775" r:id="rId26"/>
    <p:sldLayoutId id="2147483776" r:id="rId27"/>
    <p:sldLayoutId id="2147483777" r:id="rId28"/>
    <p:sldLayoutId id="2147483779" r:id="rId29"/>
    <p:sldLayoutId id="2147483780" r:id="rId30"/>
    <p:sldLayoutId id="2147483782" r:id="rId31"/>
    <p:sldLayoutId id="2147483783" r:id="rId32"/>
    <p:sldLayoutId id="2147483784" r:id="rId33"/>
    <p:sldLayoutId id="2147483785" r:id="rId34"/>
    <p:sldLayoutId id="2147483786" r:id="rId35"/>
    <p:sldLayoutId id="2147483787" r:id="rId36"/>
    <p:sldLayoutId id="2147483788" r:id="rId37"/>
    <p:sldLayoutId id="2147483789" r:id="rId38"/>
    <p:sldLayoutId id="2147483790" r:id="rId39"/>
    <p:sldLayoutId id="2147483791" r:id="rId40"/>
    <p:sldLayoutId id="2147483792" r:id="rId41"/>
    <p:sldLayoutId id="2147483793" r:id="rId42"/>
    <p:sldLayoutId id="2147483794" r:id="rId43"/>
    <p:sldLayoutId id="2147483795" r:id="rId44"/>
    <p:sldLayoutId id="2147483796" r:id="rId45"/>
    <p:sldLayoutId id="2147483797" r:id="rId46"/>
    <p:sldLayoutId id="2147483798" r:id="rId47"/>
    <p:sldLayoutId id="2147483799" r:id="rId48"/>
    <p:sldLayoutId id="2147483800" r:id="rId49"/>
    <p:sldLayoutId id="2147483801" r:id="rId50"/>
    <p:sldLayoutId id="2147483802" r:id="rId51"/>
    <p:sldLayoutId id="2147483803" r:id="rId52"/>
    <p:sldLayoutId id="2147483804" r:id="rId53"/>
    <p:sldLayoutId id="2147483805" r:id="rId54"/>
    <p:sldLayoutId id="2147483806" r:id="rId55"/>
    <p:sldLayoutId id="2147483808" r:id="rId56"/>
    <p:sldLayoutId id="2147483809" r:id="rId57"/>
    <p:sldLayoutId id="2147483810" r:id="rId58"/>
    <p:sldLayoutId id="2147483812" r:id="rId59"/>
    <p:sldLayoutId id="2147483813" r:id="rId60"/>
    <p:sldLayoutId id="2147483814" r:id="rId61"/>
    <p:sldLayoutId id="2147483815" r:id="rId62"/>
    <p:sldLayoutId id="2147483816" r:id="rId63"/>
    <p:sldLayoutId id="2147483818" r:id="rId64"/>
    <p:sldLayoutId id="2147483819" r:id="rId65"/>
    <p:sldLayoutId id="2147483820" r:id="rId66"/>
    <p:sldLayoutId id="2147483821" r:id="rId67"/>
    <p:sldLayoutId id="2147483822" r:id="rId68"/>
    <p:sldLayoutId id="2147483823" r:id="rId69"/>
    <p:sldLayoutId id="2147483824" r:id="rId70"/>
    <p:sldLayoutId id="2147483825" r:id="rId71"/>
    <p:sldLayoutId id="2147483827" r:id="rId72"/>
    <p:sldLayoutId id="2147483828" r:id="rId73"/>
    <p:sldLayoutId id="2147484335" r:id="rId74"/>
    <p:sldLayoutId id="2147484337" r:id="rId75"/>
  </p:sldLayoutIdLst>
  <p:transition advClick="0"/>
  <p:hf hdr="0" ftr="0" dt="0"/>
  <p:txStyles>
    <p:titleStyle>
      <a:lvl1pPr algn="l" defTabSz="913607" rtl="0" eaLnBrk="0" fontAlgn="base" hangingPunct="0">
        <a:lnSpc>
          <a:spcPct val="90000"/>
        </a:lnSpc>
        <a:spcBef>
          <a:spcPct val="0"/>
        </a:spcBef>
        <a:spcAft>
          <a:spcPct val="0"/>
        </a:spcAft>
        <a:defRPr lang="en-US" sz="2200" kern="1200">
          <a:solidFill>
            <a:schemeClr val="tx1"/>
          </a:solidFill>
          <a:latin typeface="Lato" panose="020F0502020204030203" pitchFamily="34" charset="0"/>
          <a:ea typeface="+mj-ea"/>
          <a:cs typeface="+mj-cs"/>
        </a:defRPr>
      </a:lvl1pPr>
      <a:lvl2pPr algn="l" defTabSz="913607" rtl="0" eaLnBrk="0" fontAlgn="base" hangingPunct="0">
        <a:lnSpc>
          <a:spcPct val="90000"/>
        </a:lnSpc>
        <a:spcBef>
          <a:spcPct val="0"/>
        </a:spcBef>
        <a:spcAft>
          <a:spcPct val="0"/>
        </a:spcAft>
        <a:defRPr sz="2200">
          <a:solidFill>
            <a:schemeClr val="tx1"/>
          </a:solidFill>
          <a:latin typeface="Lato"/>
        </a:defRPr>
      </a:lvl2pPr>
      <a:lvl3pPr algn="l" defTabSz="913607" rtl="0" eaLnBrk="0" fontAlgn="base" hangingPunct="0">
        <a:lnSpc>
          <a:spcPct val="90000"/>
        </a:lnSpc>
        <a:spcBef>
          <a:spcPct val="0"/>
        </a:spcBef>
        <a:spcAft>
          <a:spcPct val="0"/>
        </a:spcAft>
        <a:defRPr sz="2200">
          <a:solidFill>
            <a:schemeClr val="tx1"/>
          </a:solidFill>
          <a:latin typeface="Lato"/>
        </a:defRPr>
      </a:lvl3pPr>
      <a:lvl4pPr algn="l" defTabSz="913607" rtl="0" eaLnBrk="0" fontAlgn="base" hangingPunct="0">
        <a:lnSpc>
          <a:spcPct val="90000"/>
        </a:lnSpc>
        <a:spcBef>
          <a:spcPct val="0"/>
        </a:spcBef>
        <a:spcAft>
          <a:spcPct val="0"/>
        </a:spcAft>
        <a:defRPr sz="2200">
          <a:solidFill>
            <a:schemeClr val="tx1"/>
          </a:solidFill>
          <a:latin typeface="Lato"/>
        </a:defRPr>
      </a:lvl4pPr>
      <a:lvl5pPr algn="l" defTabSz="913607" rtl="0" eaLnBrk="0" fontAlgn="base" hangingPunct="0">
        <a:lnSpc>
          <a:spcPct val="90000"/>
        </a:lnSpc>
        <a:spcBef>
          <a:spcPct val="0"/>
        </a:spcBef>
        <a:spcAft>
          <a:spcPct val="0"/>
        </a:spcAft>
        <a:defRPr sz="2200">
          <a:solidFill>
            <a:schemeClr val="tx1"/>
          </a:solidFill>
          <a:latin typeface="Lato"/>
        </a:defRPr>
      </a:lvl5pPr>
      <a:lvl6pPr marL="228600" algn="l" defTabSz="913607" rtl="0" fontAlgn="base">
        <a:lnSpc>
          <a:spcPct val="90000"/>
        </a:lnSpc>
        <a:spcBef>
          <a:spcPct val="0"/>
        </a:spcBef>
        <a:spcAft>
          <a:spcPct val="0"/>
        </a:spcAft>
        <a:defRPr sz="3000">
          <a:solidFill>
            <a:schemeClr val="tx1"/>
          </a:solidFill>
          <a:latin typeface="Lato"/>
        </a:defRPr>
      </a:lvl6pPr>
      <a:lvl7pPr marL="457200" algn="l" defTabSz="913607" rtl="0" fontAlgn="base">
        <a:lnSpc>
          <a:spcPct val="90000"/>
        </a:lnSpc>
        <a:spcBef>
          <a:spcPct val="0"/>
        </a:spcBef>
        <a:spcAft>
          <a:spcPct val="0"/>
        </a:spcAft>
        <a:defRPr sz="3000">
          <a:solidFill>
            <a:schemeClr val="tx1"/>
          </a:solidFill>
          <a:latin typeface="Lato"/>
        </a:defRPr>
      </a:lvl7pPr>
      <a:lvl8pPr marL="685800" algn="l" defTabSz="913607" rtl="0" fontAlgn="base">
        <a:lnSpc>
          <a:spcPct val="90000"/>
        </a:lnSpc>
        <a:spcBef>
          <a:spcPct val="0"/>
        </a:spcBef>
        <a:spcAft>
          <a:spcPct val="0"/>
        </a:spcAft>
        <a:defRPr sz="3000">
          <a:solidFill>
            <a:schemeClr val="tx1"/>
          </a:solidFill>
          <a:latin typeface="Lato"/>
        </a:defRPr>
      </a:lvl8pPr>
      <a:lvl9pPr marL="914400" algn="l" defTabSz="913607" rtl="0" fontAlgn="base">
        <a:lnSpc>
          <a:spcPct val="90000"/>
        </a:lnSpc>
        <a:spcBef>
          <a:spcPct val="0"/>
        </a:spcBef>
        <a:spcAft>
          <a:spcPct val="0"/>
        </a:spcAft>
        <a:defRPr sz="3000">
          <a:solidFill>
            <a:schemeClr val="tx1"/>
          </a:solidFill>
          <a:latin typeface="Lato"/>
        </a:defRPr>
      </a:lvl9pPr>
    </p:titleStyle>
    <p:bodyStyle>
      <a:lvl1pPr algn="l" defTabSz="913607" rtl="0" eaLnBrk="0" fontAlgn="base" hangingPunct="0">
        <a:lnSpc>
          <a:spcPct val="90000"/>
        </a:lnSpc>
        <a:spcBef>
          <a:spcPts val="1000"/>
        </a:spcBef>
        <a:spcAft>
          <a:spcPct val="0"/>
        </a:spcAft>
        <a:buFont typeface="Arial" panose="020B0604020202020204" pitchFamily="34" charset="0"/>
        <a:defRPr lang="en-US" sz="3000" kern="1200" dirty="0">
          <a:solidFill>
            <a:schemeClr val="tx1"/>
          </a:solidFill>
          <a:latin typeface="Lato" panose="020F0502020204030203" pitchFamily="34" charset="0"/>
          <a:ea typeface="+mn-ea"/>
          <a:cs typeface="+mn-cs"/>
        </a:defRPr>
      </a:lvl1pPr>
      <a:lvl2pPr marL="457200" algn="l" defTabSz="913607" rtl="0" eaLnBrk="0" fontAlgn="base" hangingPunct="0">
        <a:lnSpc>
          <a:spcPct val="90000"/>
        </a:lnSpc>
        <a:spcBef>
          <a:spcPts val="500"/>
        </a:spcBef>
        <a:spcAft>
          <a:spcPct val="0"/>
        </a:spcAft>
        <a:buFont typeface="Arial" panose="020B0604020202020204" pitchFamily="34" charset="0"/>
        <a:defRPr lang="en-US" sz="2000" kern="1200" dirty="0">
          <a:solidFill>
            <a:schemeClr val="tx1"/>
          </a:solidFill>
          <a:latin typeface="Lato" panose="020F0502020204030203" pitchFamily="34" charset="0"/>
          <a:ea typeface="+mn-ea"/>
          <a:cs typeface="+mn-cs"/>
        </a:defRPr>
      </a:lvl2pPr>
      <a:lvl3pPr marL="914400" algn="l" defTabSz="913607" rtl="0" eaLnBrk="0" fontAlgn="base" hangingPunct="0">
        <a:lnSpc>
          <a:spcPct val="90000"/>
        </a:lnSpc>
        <a:spcBef>
          <a:spcPts val="500"/>
        </a:spcBef>
        <a:spcAft>
          <a:spcPct val="0"/>
        </a:spcAft>
        <a:buFont typeface="Arial" panose="020B0604020202020204" pitchFamily="34" charset="0"/>
        <a:defRPr lang="en-US" sz="1800" kern="1200" dirty="0">
          <a:solidFill>
            <a:schemeClr val="tx1"/>
          </a:solidFill>
          <a:latin typeface="Lato" panose="020F0502020204030203" pitchFamily="34" charset="0"/>
          <a:ea typeface="+mn-ea"/>
          <a:cs typeface="+mn-cs"/>
        </a:defRPr>
      </a:lvl3pPr>
      <a:lvl4pPr marL="1371600" algn="l" defTabSz="913607" rtl="0" eaLnBrk="0" fontAlgn="base" hangingPunct="0">
        <a:lnSpc>
          <a:spcPct val="90000"/>
        </a:lnSpc>
        <a:spcBef>
          <a:spcPts val="500"/>
        </a:spcBef>
        <a:spcAft>
          <a:spcPct val="0"/>
        </a:spcAft>
        <a:buFont typeface="Arial" panose="020B0604020202020204" pitchFamily="34" charset="0"/>
        <a:defRPr lang="en-US" sz="1600" kern="1200" dirty="0">
          <a:solidFill>
            <a:schemeClr val="tx1"/>
          </a:solidFill>
          <a:latin typeface="Lato" panose="020F0502020204030203" pitchFamily="34" charset="0"/>
          <a:ea typeface="+mn-ea"/>
          <a:cs typeface="+mn-cs"/>
        </a:defRPr>
      </a:lvl4pPr>
      <a:lvl5pPr marL="1828800" algn="l" defTabSz="913607" rtl="0" eaLnBrk="0" fontAlgn="base" hangingPunct="0">
        <a:lnSpc>
          <a:spcPct val="90000"/>
        </a:lnSpc>
        <a:spcBef>
          <a:spcPts val="500"/>
        </a:spcBef>
        <a:spcAft>
          <a:spcPct val="0"/>
        </a:spcAft>
        <a:buFont typeface="Arial" panose="020B0604020202020204" pitchFamily="34" charset="0"/>
        <a:defRPr lang="en-US" sz="1600" kern="1200" dirty="0">
          <a:solidFill>
            <a:schemeClr val="tx1"/>
          </a:solidFill>
          <a:latin typeface="Lato" panose="020F0502020204030203" pitchFamily="34" charset="0"/>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hyperlink" Target="https://www.hospitality-school.com/hotel-guest-reservation-procedur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4.xml"/><Relationship Id="rId4" Type="http://schemas.openxmlformats.org/officeDocument/2006/relationships/hyperlink" Target="https://www.marriott.com/hotelwebsites/us/e/ewrog/ewrog_pdfs/Group_Policies_and_Procedures.docx2.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368396" y="1123157"/>
            <a:ext cx="6530295" cy="457200"/>
          </a:xfrm>
          <a:ln/>
        </p:spPr>
        <p:txBody>
          <a:bodyPr wrap="square" lIns="91422" tIns="45711" rIns="91422" bIns="45711" anchor="ctr"/>
          <a:lstStyle/>
          <a:p>
            <a:pPr defTabSz="913448"/>
            <a:r>
              <a:rPr altLang="id-ID" b="1" kern="1200" dirty="0">
                <a:latin typeface="Lato" panose="020F0502020204030203" pitchFamily="34" charset="0"/>
                <a:ea typeface="+mj-ea"/>
                <a:cs typeface="+mj-cs"/>
              </a:rPr>
              <a:t>DHH1A3</a:t>
            </a:r>
            <a:r>
              <a:rPr lang="id-ID" altLang="en-US" b="1" kern="1200" dirty="0">
                <a:latin typeface="Lato" panose="020F0502020204030203" pitchFamily="34" charset="0"/>
                <a:ea typeface="+mj-ea"/>
                <a:cs typeface="+mj-cs"/>
              </a:rPr>
              <a:t> –  </a:t>
            </a:r>
            <a:r>
              <a:rPr lang="id-ID" altLang="id-ID" b="1" kern="1200" dirty="0">
                <a:latin typeface="Lato" panose="020F0502020204030203" pitchFamily="34" charset="0"/>
                <a:ea typeface="+mj-ea"/>
                <a:cs typeface="+mj-cs"/>
              </a:rPr>
              <a:t>OPERASIONAL KANTOR DEPAN I</a:t>
            </a:r>
          </a:p>
        </p:txBody>
      </p:sp>
      <p:sp>
        <p:nvSpPr>
          <p:cNvPr id="88067" name="Content Placeholder 2"/>
          <p:cNvSpPr>
            <a:spLocks noGrp="1"/>
          </p:cNvSpPr>
          <p:nvPr>
            <p:ph idx="1"/>
          </p:nvPr>
        </p:nvSpPr>
        <p:spPr>
          <a:xfrm>
            <a:off x="368396" y="1825625"/>
            <a:ext cx="6530295" cy="2290763"/>
          </a:xfrm>
          <a:ln/>
        </p:spPr>
        <p:txBody>
          <a:bodyPr wrap="square" lIns="91422" tIns="45711" rIns="91422" bIns="45711" anchor="t"/>
          <a:lstStyle/>
          <a:p>
            <a:pPr defTabSz="913448"/>
            <a:r>
              <a:rPr altLang="id-ID" sz="2400" b="1" dirty="0"/>
              <a:t>PRAKTIK </a:t>
            </a:r>
            <a:r>
              <a:rPr lang="id-ID" altLang="id-ID" sz="2400" b="1" dirty="0"/>
              <a:t>RESERVASI KAMAR</a:t>
            </a:r>
            <a:endParaRPr altLang="id-ID" sz="2400" b="1" dirty="0"/>
          </a:p>
          <a:p>
            <a:pPr defTabSz="913448"/>
            <a:endParaRPr lang="id-ID" altLang="id-ID" sz="2000" b="1" dirty="0"/>
          </a:p>
          <a:p>
            <a:pPr defTabSz="913448"/>
            <a:r>
              <a:rPr lang="id-ID" altLang="id-ID" sz="2400" b="1" i="1" dirty="0"/>
              <a:t> ROOM RESERVATION</a:t>
            </a:r>
            <a:r>
              <a:rPr lang="en-ID" altLang="id-ID" sz="2400" b="1" i="1" dirty="0"/>
              <a:t> PRACTISE</a:t>
            </a:r>
            <a:endParaRPr lang="id-ID" altLang="id-ID" sz="2400" b="1" i="1" dirty="0"/>
          </a:p>
        </p:txBody>
      </p:sp>
      <p:sp>
        <p:nvSpPr>
          <p:cNvPr id="88068" name="Text Placeholder 3"/>
          <p:cNvSpPr>
            <a:spLocks noGrp="1"/>
          </p:cNvSpPr>
          <p:nvPr>
            <p:ph type="body" sz="quarter" idx="10"/>
          </p:nvPr>
        </p:nvSpPr>
        <p:spPr>
          <a:xfrm>
            <a:off x="368396" y="3782654"/>
            <a:ext cx="6530295" cy="523081"/>
          </a:xfrm>
          <a:noFill/>
          <a:ln>
            <a:noFill/>
          </a:ln>
        </p:spPr>
        <p:txBody>
          <a:bodyPr lIns="45720" tIns="22860" rIns="45720" bIns="22860"/>
          <a:lstStyle/>
          <a:p>
            <a:pPr defTabSz="913448">
              <a:lnSpc>
                <a:spcPct val="100000"/>
              </a:lnSpc>
            </a:pPr>
            <a:r>
              <a:rPr altLang="id-ID" kern="1200" dirty="0" err="1">
                <a:latin typeface="Lato" panose="020F0502020204030203" pitchFamily="34" charset="0"/>
                <a:ea typeface="+mn-ea"/>
                <a:cs typeface="+mn-cs"/>
              </a:rPr>
              <a:t>Ersy</a:t>
            </a:r>
            <a:r>
              <a:rPr altLang="id-ID" kern="1200" dirty="0">
                <a:latin typeface="Lato" panose="020F0502020204030203" pitchFamily="34" charset="0"/>
                <a:ea typeface="+mn-ea"/>
                <a:cs typeface="+mn-cs"/>
              </a:rPr>
              <a:t> </a:t>
            </a:r>
            <a:r>
              <a:rPr altLang="id-ID" kern="1200" dirty="0" err="1">
                <a:latin typeface="Lato" panose="020F0502020204030203" pitchFamily="34" charset="0"/>
                <a:ea typeface="+mn-ea"/>
                <a:cs typeface="+mn-cs"/>
              </a:rPr>
              <a:t>Ervina</a:t>
            </a:r>
            <a:r>
              <a:rPr lang="en-ID" altLang="id-ID" kern="1200" dirty="0">
                <a:latin typeface="Lato" panose="020F0502020204030203" pitchFamily="34" charset="0"/>
                <a:ea typeface="+mn-ea"/>
                <a:cs typeface="+mn-cs"/>
              </a:rPr>
              <a:t>,</a:t>
            </a:r>
            <a:r>
              <a:rPr altLang="id-ID" kern="1200" dirty="0">
                <a:latin typeface="Lato" panose="020F0502020204030203" pitchFamily="34" charset="0"/>
                <a:ea typeface="+mn-ea"/>
                <a:cs typeface="+mn-cs"/>
              </a:rPr>
              <a:t> </a:t>
            </a:r>
            <a:r>
              <a:rPr altLang="id-ID" kern="1200" dirty="0" err="1">
                <a:latin typeface="Lato" panose="020F0502020204030203" pitchFamily="34" charset="0"/>
                <a:ea typeface="+mn-ea"/>
                <a:cs typeface="+mn-cs"/>
              </a:rPr>
              <a:t>MM.Par</a:t>
            </a:r>
            <a:endParaRPr lang="en-ID" altLang="id-ID" kern="1200" dirty="0">
              <a:latin typeface="Lato" panose="020F0502020204030203" pitchFamily="34" charset="0"/>
              <a:ea typeface="+mn-ea"/>
              <a:cs typeface="+mn-cs"/>
            </a:endParaRPr>
          </a:p>
          <a:p>
            <a:pPr defTabSz="913448">
              <a:lnSpc>
                <a:spcPct val="100000"/>
              </a:lnSpc>
            </a:pPr>
            <a:r>
              <a:rPr lang="en-US" altLang="id-ID" dirty="0"/>
              <a:t>Riza Taufiq, </a:t>
            </a:r>
            <a:r>
              <a:rPr lang="en-US" altLang="id-ID" dirty="0" err="1"/>
              <a:t>MM.Par</a:t>
            </a:r>
            <a:endParaRPr altLang="id-ID" kern="1200" dirty="0">
              <a:latin typeface="Lato" panose="020F0502020204030203" pitchFamily="34" charset="0"/>
              <a:ea typeface="+mn-ea"/>
              <a:cs typeface="+mn-cs"/>
            </a:endParaRPr>
          </a:p>
        </p:txBody>
      </p:sp>
      <p:sp>
        <p:nvSpPr>
          <p:cNvPr id="88069" name="Text Placeholder 4"/>
          <p:cNvSpPr>
            <a:spLocks noGrp="1"/>
          </p:cNvSpPr>
          <p:nvPr>
            <p:ph type="body" sz="quarter" idx="11"/>
          </p:nvPr>
        </p:nvSpPr>
        <p:spPr>
          <a:xfrm>
            <a:off x="456078" y="4888859"/>
            <a:ext cx="6530295" cy="522288"/>
          </a:xfrm>
          <a:noFill/>
          <a:ln>
            <a:noFill/>
          </a:ln>
        </p:spPr>
        <p:txBody>
          <a:bodyPr lIns="45720" tIns="22860" rIns="45720" bIns="22860"/>
          <a:lstStyle/>
          <a:p>
            <a:pPr defTabSz="913448"/>
            <a:r>
              <a:rPr lang="fi-FI" altLang="id-ID" kern="1200" dirty="0">
                <a:latin typeface="Lato" panose="020F0502020204030203" pitchFamily="34" charset="0"/>
                <a:ea typeface="+mn-ea"/>
                <a:cs typeface="+mn-cs"/>
              </a:rPr>
              <a:t>D3 PERHOTELAN</a:t>
            </a:r>
            <a:r>
              <a:rPr lang="fi-FI" altLang="en-US" kern="1200" dirty="0">
                <a:latin typeface="Lato" panose="020F0502020204030203" pitchFamily="34" charset="0"/>
                <a:ea typeface="+mn-ea"/>
                <a:cs typeface="+mn-cs"/>
              </a:rPr>
              <a:t> - FAKULTAS </a:t>
            </a:r>
            <a:r>
              <a:rPr lang="fi-FI" altLang="id-ID" kern="1200" dirty="0">
                <a:latin typeface="Lato" panose="020F0502020204030203" pitchFamily="34" charset="0"/>
                <a:ea typeface="+mn-ea"/>
                <a:cs typeface="+mn-cs"/>
              </a:rPr>
              <a:t>ILMU TERAPAN</a:t>
            </a:r>
          </a:p>
        </p:txBody>
      </p:sp>
      <p:pic>
        <p:nvPicPr>
          <p:cNvPr id="88071" name="Picture 2"/>
          <p:cNvPicPr>
            <a:picLocks noChangeAspect="1"/>
          </p:cNvPicPr>
          <p:nvPr/>
        </p:nvPicPr>
        <p:blipFill>
          <a:blip r:embed="rId2"/>
          <a:stretch>
            <a:fillRect/>
          </a:stretch>
        </p:blipFill>
        <p:spPr>
          <a:xfrm>
            <a:off x="7341718" y="311150"/>
            <a:ext cx="2588299" cy="520700"/>
          </a:xfrm>
          <a:prstGeom prst="rect">
            <a:avLst/>
          </a:prstGeom>
          <a:noFill/>
          <a:ln w="9525">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9002" y="1033582"/>
            <a:ext cx="2882063" cy="4160718"/>
          </a:xfrm>
          <a:prstGeom prst="rect">
            <a:avLst/>
          </a:prstGeom>
        </p:spPr>
      </p:pic>
    </p:spTree>
    <p:extLst>
      <p:ext uri="{BB962C8B-B14F-4D97-AF65-F5344CB8AC3E}">
        <p14:creationId xmlns:p14="http://schemas.microsoft.com/office/powerpoint/2010/main" val="1503392739"/>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64" y="643650"/>
            <a:ext cx="5964871" cy="851775"/>
          </a:xfrm>
        </p:spPr>
        <p:txBody>
          <a:bodyPr>
            <a:noAutofit/>
          </a:bodyPr>
          <a:lstStyle/>
          <a:p>
            <a:pPr algn="ctr"/>
            <a:r>
              <a:rPr lang="id-ID" sz="2000" b="1" dirty="0"/>
              <a:t>MANNER RECEIVING RESERVATION</a:t>
            </a:r>
          </a:p>
        </p:txBody>
      </p:sp>
      <p:sp>
        <p:nvSpPr>
          <p:cNvPr id="3" name="Content Placeholder 2"/>
          <p:cNvSpPr>
            <a:spLocks noGrp="1"/>
          </p:cNvSpPr>
          <p:nvPr>
            <p:ph idx="1"/>
          </p:nvPr>
        </p:nvSpPr>
        <p:spPr>
          <a:xfrm>
            <a:off x="5265608" y="1819786"/>
            <a:ext cx="5739333" cy="4262917"/>
          </a:xfrm>
        </p:spPr>
        <p:txBody>
          <a:bodyPr>
            <a:noAutofit/>
          </a:bodyPr>
          <a:lstStyle/>
          <a:p>
            <a:pPr marL="342900" indent="-342900">
              <a:lnSpc>
                <a:spcPct val="150000"/>
              </a:lnSpc>
              <a:buFont typeface="+mj-lt"/>
              <a:buAutoNum type="arabicPeriod"/>
            </a:pPr>
            <a:r>
              <a:rPr lang="id-ID" sz="1600" dirty="0"/>
              <a:t>Caring</a:t>
            </a:r>
          </a:p>
          <a:p>
            <a:pPr>
              <a:lnSpc>
                <a:spcPct val="150000"/>
              </a:lnSpc>
            </a:pPr>
            <a:r>
              <a:rPr lang="id-ID" sz="1600" dirty="0"/>
              <a:t>Memperhatikan, mendengarkan dan mencatat semua isi pembicaraan</a:t>
            </a:r>
          </a:p>
          <a:p>
            <a:pPr marL="342900" indent="-342900">
              <a:lnSpc>
                <a:spcPct val="150000"/>
              </a:lnSpc>
              <a:buFont typeface="+mj-lt"/>
              <a:buAutoNum type="arabicPeriod" startAt="2"/>
            </a:pPr>
            <a:r>
              <a:rPr lang="id-ID" sz="1600" dirty="0"/>
              <a:t>Commited </a:t>
            </a:r>
          </a:p>
          <a:p>
            <a:pPr>
              <a:lnSpc>
                <a:spcPct val="150000"/>
              </a:lnSpc>
            </a:pPr>
            <a:r>
              <a:rPr lang="id-ID" sz="1600" dirty="0"/>
              <a:t>Merasa terikat dengan organisasi / perusahaan tidak melemparkan masalah kepada orang lain atau bebas tanggung jawab</a:t>
            </a:r>
          </a:p>
          <a:p>
            <a:pPr marL="342900" indent="-342900">
              <a:lnSpc>
                <a:spcPct val="150000"/>
              </a:lnSpc>
              <a:buFont typeface="+mj-lt"/>
              <a:buAutoNum type="arabicPeriod" startAt="3"/>
            </a:pPr>
            <a:r>
              <a:rPr lang="id-ID" sz="1600" dirty="0"/>
              <a:t>Confident</a:t>
            </a:r>
          </a:p>
          <a:p>
            <a:pPr>
              <a:lnSpc>
                <a:spcPct val="150000"/>
              </a:lnSpc>
            </a:pPr>
            <a:r>
              <a:rPr lang="id-ID" sz="1600" dirty="0"/>
              <a:t>Penuh keyakinan dalam mengatasi persoalan yang timbul. Operator telepon tidak perlu merendahkan diri sendiri </a:t>
            </a:r>
          </a:p>
          <a:p>
            <a:pPr marL="285750" indent="-285750" algn="just">
              <a:lnSpc>
                <a:spcPct val="150000"/>
              </a:lnSpc>
              <a:buFont typeface="Wingdings" pitchFamily="2" charset="2"/>
              <a:buChar char="q"/>
            </a:pPr>
            <a:endParaRPr lang="id-ID" sz="2000" b="1" dirty="0"/>
          </a:p>
          <a:p>
            <a:pPr marL="285750" indent="-285750" algn="just">
              <a:lnSpc>
                <a:spcPct val="150000"/>
              </a:lnSpc>
              <a:buFont typeface="Wingdings" pitchFamily="2" charset="2"/>
              <a:buChar char="q"/>
            </a:pPr>
            <a:endParaRPr lang="id-ID" sz="2000" b="1" dirty="0"/>
          </a:p>
          <a:p>
            <a:pPr algn="just">
              <a:lnSpc>
                <a:spcPct val="150000"/>
              </a:lnSpc>
            </a:pPr>
            <a:r>
              <a:rPr lang="id-ID" sz="1600" dirty="0"/>
              <a:t>   </a:t>
            </a:r>
          </a:p>
          <a:p>
            <a:pPr algn="just">
              <a:lnSpc>
                <a:spcPct val="150000"/>
              </a:lnSpc>
            </a:pPr>
            <a:endParaRPr lang="id-ID" sz="1600" dirty="0"/>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sp>
        <p:nvSpPr>
          <p:cNvPr id="4" name="TextBox 3"/>
          <p:cNvSpPr txBox="1"/>
          <p:nvPr/>
        </p:nvSpPr>
        <p:spPr>
          <a:xfrm>
            <a:off x="4906963" y="1310759"/>
            <a:ext cx="3595856" cy="369332"/>
          </a:xfrm>
          <a:prstGeom prst="rect">
            <a:avLst/>
          </a:prstGeom>
          <a:noFill/>
        </p:spPr>
        <p:txBody>
          <a:bodyPr wrap="none" rtlCol="0">
            <a:spAutoFit/>
          </a:bodyPr>
          <a:lstStyle/>
          <a:p>
            <a:r>
              <a:rPr lang="id-ID" b="1" dirty="0"/>
              <a:t>    Sikap menerima Reservation</a:t>
            </a:r>
          </a:p>
        </p:txBody>
      </p:sp>
      <p:sp>
        <p:nvSpPr>
          <p:cNvPr id="6" name="Rectangle 5"/>
          <p:cNvSpPr/>
          <p:nvPr/>
        </p:nvSpPr>
        <p:spPr>
          <a:xfrm>
            <a:off x="1721543" y="4345497"/>
            <a:ext cx="2704190" cy="184666"/>
          </a:xfrm>
          <a:prstGeom prst="rect">
            <a:avLst/>
          </a:prstGeom>
        </p:spPr>
        <p:txBody>
          <a:bodyPr wrap="square">
            <a:spAutoFit/>
          </a:bodyPr>
          <a:lstStyle/>
          <a:p>
            <a:r>
              <a:rPr lang="id-ID" sz="600" dirty="0">
                <a:solidFill>
                  <a:srgbClr val="FF0000"/>
                </a:solidFill>
              </a:rPr>
              <a:t>      </a:t>
            </a:r>
            <a:endParaRPr lang="id-ID" sz="1200" dirty="0">
              <a:solidFill>
                <a:srgbClr val="FF0000"/>
              </a:solidFill>
              <a:latin typeface="Lato"/>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74146" y="2360229"/>
            <a:ext cx="1969004" cy="21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1700213" y="5696263"/>
            <a:ext cx="3066659" cy="0"/>
          </a:xfrm>
          <a:prstGeom prst="line">
            <a:avLst/>
          </a:prstGeom>
        </p:spPr>
        <p:style>
          <a:lnRef idx="3">
            <a:schemeClr val="accent4"/>
          </a:lnRef>
          <a:fillRef idx="0">
            <a:schemeClr val="accent4"/>
          </a:fillRef>
          <a:effectRef idx="2">
            <a:schemeClr val="accent4"/>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0979" y="2144585"/>
            <a:ext cx="3073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074146" y="4437830"/>
            <a:ext cx="1969003" cy="553998"/>
          </a:xfrm>
          <a:prstGeom prst="rect">
            <a:avLst/>
          </a:prstGeom>
        </p:spPr>
        <p:txBody>
          <a:bodyPr wrap="square">
            <a:spAutoFit/>
          </a:bodyPr>
          <a:lstStyle/>
          <a:p>
            <a:r>
              <a:rPr lang="id-ID" sz="1000" dirty="0">
                <a:solidFill>
                  <a:srgbClr val="FF0000"/>
                </a:solidFill>
                <a:latin typeface="Lato"/>
              </a:rPr>
              <a:t>https://www.blackwellmansion.com/product/phone-reception-service/</a:t>
            </a:r>
          </a:p>
        </p:txBody>
      </p:sp>
      <p:cxnSp>
        <p:nvCxnSpPr>
          <p:cNvPr id="12" name="Straight Connector 11">
            <a:extLst>
              <a:ext uri="{FF2B5EF4-FFF2-40B4-BE49-F238E27FC236}">
                <a16:creationId xmlns:a16="http://schemas.microsoft.com/office/drawing/2014/main" id="{767E8779-F115-4B80-85AB-B53CE7B14EDD}"/>
              </a:ext>
            </a:extLst>
          </p:cNvPr>
          <p:cNvCxnSpPr>
            <a:cxnSpLocks/>
          </p:cNvCxnSpPr>
          <p:nvPr/>
        </p:nvCxnSpPr>
        <p:spPr>
          <a:xfrm>
            <a:off x="5281808" y="1749155"/>
            <a:ext cx="814192"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48174247"/>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508" y="690316"/>
            <a:ext cx="9844920" cy="565266"/>
          </a:xfrm>
        </p:spPr>
        <p:txBody>
          <a:bodyPr>
            <a:noAutofit/>
          </a:bodyPr>
          <a:lstStyle/>
          <a:p>
            <a:pPr algn="ctr"/>
            <a:r>
              <a:rPr lang="id-ID" sz="1900" b="1" dirty="0"/>
              <a:t>MANNER RECEIVING RESERVATION</a:t>
            </a:r>
          </a:p>
        </p:txBody>
      </p:sp>
      <p:sp>
        <p:nvSpPr>
          <p:cNvPr id="3" name="Content Placeholder 2"/>
          <p:cNvSpPr>
            <a:spLocks noGrp="1"/>
          </p:cNvSpPr>
          <p:nvPr>
            <p:ph idx="1"/>
          </p:nvPr>
        </p:nvSpPr>
        <p:spPr>
          <a:xfrm>
            <a:off x="1787942" y="1837399"/>
            <a:ext cx="5739333" cy="4262917"/>
          </a:xfrm>
        </p:spPr>
        <p:txBody>
          <a:bodyPr>
            <a:noAutofit/>
          </a:bodyPr>
          <a:lstStyle/>
          <a:p>
            <a:pPr marL="342900" indent="-342900">
              <a:lnSpc>
                <a:spcPct val="150000"/>
              </a:lnSpc>
              <a:buFont typeface="+mj-lt"/>
              <a:buAutoNum type="arabicPeriod" startAt="4"/>
            </a:pPr>
            <a:r>
              <a:rPr lang="id-ID" sz="1600" dirty="0"/>
              <a:t>Considerate: </a:t>
            </a:r>
          </a:p>
          <a:p>
            <a:pPr>
              <a:lnSpc>
                <a:spcPct val="150000"/>
              </a:lnSpc>
            </a:pPr>
            <a:r>
              <a:rPr lang="id-ID" sz="1600" dirty="0"/>
              <a:t>Memiliki sikap bersahabat dan menjaga emosi penelepon</a:t>
            </a:r>
          </a:p>
          <a:p>
            <a:pPr marL="342900" indent="-342900">
              <a:lnSpc>
                <a:spcPct val="150000"/>
              </a:lnSpc>
              <a:buFont typeface="+mj-lt"/>
              <a:buAutoNum type="arabicPeriod" startAt="5"/>
            </a:pPr>
            <a:r>
              <a:rPr lang="id-ID" sz="1600" dirty="0"/>
              <a:t>Controlled </a:t>
            </a:r>
          </a:p>
          <a:p>
            <a:pPr algn="just">
              <a:lnSpc>
                <a:spcPct val="150000"/>
              </a:lnSpc>
            </a:pPr>
            <a:r>
              <a:rPr lang="id-ID" sz="1600" dirty="0"/>
              <a:t>Mampu menjaga dan mengontrol emosi pada saat penelepon marah/kecewa pada hotel anda</a:t>
            </a:r>
          </a:p>
          <a:p>
            <a:pPr marL="342900" indent="-342900" algn="just">
              <a:lnSpc>
                <a:spcPct val="150000"/>
              </a:lnSpc>
              <a:buFont typeface="+mj-lt"/>
              <a:buAutoNum type="arabicPeriod" startAt="6"/>
            </a:pPr>
            <a:r>
              <a:rPr lang="id-ID" sz="1600" dirty="0"/>
              <a:t>Contagious</a:t>
            </a:r>
          </a:p>
          <a:p>
            <a:pPr algn="just">
              <a:lnSpc>
                <a:spcPct val="150000"/>
              </a:lnSpc>
            </a:pPr>
            <a:r>
              <a:rPr lang="id-ID" sz="1600" dirty="0"/>
              <a:t>Selalu memelihara keakraban, kegembiraan dan kedamaian</a:t>
            </a:r>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sp>
        <p:nvSpPr>
          <p:cNvPr id="4" name="TextBox 3"/>
          <p:cNvSpPr txBox="1"/>
          <p:nvPr/>
        </p:nvSpPr>
        <p:spPr>
          <a:xfrm>
            <a:off x="1742477" y="1468067"/>
            <a:ext cx="3326552" cy="369332"/>
          </a:xfrm>
          <a:prstGeom prst="rect">
            <a:avLst/>
          </a:prstGeom>
          <a:noFill/>
        </p:spPr>
        <p:txBody>
          <a:bodyPr wrap="none" rtlCol="0">
            <a:spAutoFit/>
          </a:bodyPr>
          <a:lstStyle/>
          <a:p>
            <a:r>
              <a:rPr lang="id-ID" b="1" dirty="0"/>
              <a:t>Sikap Menerima Reservation</a:t>
            </a:r>
          </a:p>
        </p:txBody>
      </p:sp>
      <p:sp>
        <p:nvSpPr>
          <p:cNvPr id="5" name="Rectangle 4"/>
          <p:cNvSpPr/>
          <p:nvPr/>
        </p:nvSpPr>
        <p:spPr>
          <a:xfrm>
            <a:off x="7834473" y="4522720"/>
            <a:ext cx="2553713" cy="276999"/>
          </a:xfrm>
          <a:prstGeom prst="rect">
            <a:avLst/>
          </a:prstGeom>
        </p:spPr>
        <p:txBody>
          <a:bodyPr wrap="square">
            <a:spAutoFit/>
          </a:bodyPr>
          <a:lstStyle/>
          <a:p>
            <a:r>
              <a:rPr lang="id-ID" sz="700" dirty="0">
                <a:solidFill>
                  <a:srgbClr val="FF0000"/>
                </a:solidFill>
              </a:rPr>
              <a:t> </a:t>
            </a:r>
            <a:r>
              <a:rPr lang="id-ID" sz="1200" dirty="0">
                <a:solidFill>
                  <a:srgbClr val="FF0000"/>
                </a:solidFill>
                <a:latin typeface="Lato"/>
              </a:rPr>
              <a:t>https://www.silkandivy.com/</a:t>
            </a:r>
            <a:endParaRPr lang="id-ID" sz="700" dirty="0">
              <a:solidFill>
                <a:srgbClr val="FF0000"/>
              </a:solidFill>
            </a:endParaRPr>
          </a:p>
        </p:txBody>
      </p:sp>
      <p:cxnSp>
        <p:nvCxnSpPr>
          <p:cNvPr id="8" name="Straight Connector 7"/>
          <p:cNvCxnSpPr>
            <a:cxnSpLocks/>
          </p:cNvCxnSpPr>
          <p:nvPr/>
        </p:nvCxnSpPr>
        <p:spPr>
          <a:xfrm>
            <a:off x="5958214" y="1135864"/>
            <a:ext cx="814192" cy="0"/>
          </a:xfrm>
          <a:prstGeom prst="line">
            <a:avLst/>
          </a:prstGeom>
        </p:spPr>
        <p:style>
          <a:lnRef idx="3">
            <a:schemeClr val="accent4"/>
          </a:lnRef>
          <a:fillRef idx="0">
            <a:schemeClr val="accent4"/>
          </a:fillRef>
          <a:effectRef idx="2">
            <a:schemeClr val="accent4"/>
          </a:effectRef>
          <a:fontRef idx="minor">
            <a:schemeClr val="tx1"/>
          </a:fontRef>
        </p:style>
      </p:cxn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86370" y="1872802"/>
            <a:ext cx="2649918" cy="264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102088"/>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5089" y="777258"/>
            <a:ext cx="10890581" cy="981869"/>
          </a:xfrm>
        </p:spPr>
        <p:txBody>
          <a:bodyPr/>
          <a:lstStyle/>
          <a:p>
            <a:pPr algn="ctr"/>
            <a:r>
              <a:rPr lang="id-ID" sz="2000" b="1" dirty="0"/>
              <a:t>MANNER RECEIVING RESERVATION</a:t>
            </a:r>
            <a:endParaRPr lang="id-ID" sz="2000" dirty="0"/>
          </a:p>
        </p:txBody>
      </p:sp>
      <p:sp>
        <p:nvSpPr>
          <p:cNvPr id="6" name="Text Placeholder 5"/>
          <p:cNvSpPr>
            <a:spLocks noGrp="1"/>
          </p:cNvSpPr>
          <p:nvPr>
            <p:ph type="body" sz="quarter" idx="12"/>
          </p:nvPr>
        </p:nvSpPr>
        <p:spPr>
          <a:xfrm>
            <a:off x="2044896" y="3336294"/>
            <a:ext cx="8408074" cy="1646789"/>
          </a:xfrm>
        </p:spPr>
        <p:txBody>
          <a:bodyPr/>
          <a:lstStyle/>
          <a:p>
            <a:pPr marL="342900" indent="-342900" algn="just">
              <a:lnSpc>
                <a:spcPct val="150000"/>
              </a:lnSpc>
              <a:buFont typeface="+mj-lt"/>
              <a:buAutoNum type="arabicPeriod" startAt="7"/>
            </a:pPr>
            <a:r>
              <a:rPr lang="id-ID" sz="1600" dirty="0"/>
              <a:t>Creative</a:t>
            </a:r>
          </a:p>
          <a:p>
            <a:pPr marL="0" indent="0" algn="just">
              <a:lnSpc>
                <a:spcPct val="150000"/>
              </a:lnSpc>
              <a:buNone/>
            </a:pPr>
            <a:r>
              <a:rPr lang="id-ID" sz="1600" dirty="0"/>
              <a:t>Kemampuan dalam menemukan cara efektif dalam bekerja, seperti mencatat dan menyimpan sesuai abjad nama -nama relasi dan nomor telepon penting, membuat kode petunjuk wilayah telkom baik untuk SLJJ dan SLI</a:t>
            </a:r>
          </a:p>
          <a:p>
            <a:pPr marL="0" indent="0" algn="ctr">
              <a:buNone/>
            </a:pPr>
            <a:endParaRPr lang="id-ID" sz="1600" dirty="0"/>
          </a:p>
        </p:txBody>
      </p:sp>
      <p:sp>
        <p:nvSpPr>
          <p:cNvPr id="4" name="Slide Number Placeholder 3"/>
          <p:cNvSpPr>
            <a:spLocks noGrp="1"/>
          </p:cNvSpPr>
          <p:nvPr>
            <p:ph type="sldNum" sz="quarter" idx="14"/>
          </p:nvPr>
        </p:nvSpPr>
        <p:spPr/>
        <p:txBody>
          <a:bodyPr/>
          <a:lstStyle/>
          <a:p>
            <a:fld id="{5E015E3A-1D1E-4141-AF05-5E36359ABAF1}" type="slidenum">
              <a:rPr lang="id-ID" smtClean="0"/>
              <a:t>12</a:t>
            </a:fld>
            <a:endParaRPr lang="id-ID"/>
          </a:p>
        </p:txBody>
      </p:sp>
      <p:sp>
        <p:nvSpPr>
          <p:cNvPr id="7" name="Rectangle 6"/>
          <p:cNvSpPr/>
          <p:nvPr/>
        </p:nvSpPr>
        <p:spPr>
          <a:xfrm>
            <a:off x="5381469" y="3429000"/>
            <a:ext cx="2209297" cy="276999"/>
          </a:xfrm>
          <a:prstGeom prst="rect">
            <a:avLst/>
          </a:prstGeom>
        </p:spPr>
        <p:txBody>
          <a:bodyPr wrap="square">
            <a:spAutoFit/>
          </a:bodyPr>
          <a:lstStyle/>
          <a:p>
            <a:endParaRPr lang="id-ID" sz="1200" dirty="0">
              <a:solidFill>
                <a:srgbClr val="FF0000"/>
              </a:solidFill>
            </a:endParaRPr>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7157" y="1305064"/>
            <a:ext cx="2780771" cy="1646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69437" y="2878130"/>
            <a:ext cx="2470184" cy="338554"/>
          </a:xfrm>
          <a:prstGeom prst="rect">
            <a:avLst/>
          </a:prstGeom>
        </p:spPr>
        <p:txBody>
          <a:bodyPr wrap="square">
            <a:spAutoFit/>
          </a:bodyPr>
          <a:lstStyle/>
          <a:p>
            <a:r>
              <a:rPr lang="id-ID" sz="800" dirty="0">
                <a:solidFill>
                  <a:srgbClr val="FF0000"/>
                </a:solidFill>
                <a:latin typeface="Lato"/>
              </a:rPr>
              <a:t>https://www.ikeahackers.net/2014/04/spring-faux-flower-decoration.html</a:t>
            </a:r>
          </a:p>
        </p:txBody>
      </p:sp>
    </p:spTree>
    <p:extLst>
      <p:ext uri="{BB962C8B-B14F-4D97-AF65-F5344CB8AC3E}">
        <p14:creationId xmlns:p14="http://schemas.microsoft.com/office/powerpoint/2010/main" val="2059179441"/>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3717361585"/>
              </p:ext>
            </p:extLst>
          </p:nvPr>
        </p:nvGraphicFramePr>
        <p:xfrm>
          <a:off x="1136603" y="852100"/>
          <a:ext cx="9482198" cy="5816988"/>
        </p:xfrm>
        <a:graphic>
          <a:graphicData uri="http://schemas.openxmlformats.org/drawingml/2006/table">
            <a:tbl>
              <a:tblPr firstRow="1" bandRow="1">
                <a:tableStyleId>{5C22544A-7EE6-4342-B048-85BDC9FD1C3A}</a:tableStyleId>
              </a:tblPr>
              <a:tblGrid>
                <a:gridCol w="886351">
                  <a:extLst>
                    <a:ext uri="{9D8B030D-6E8A-4147-A177-3AD203B41FA5}">
                      <a16:colId xmlns:a16="http://schemas.microsoft.com/office/drawing/2014/main" val="20000"/>
                    </a:ext>
                  </a:extLst>
                </a:gridCol>
                <a:gridCol w="875912">
                  <a:extLst>
                    <a:ext uri="{9D8B030D-6E8A-4147-A177-3AD203B41FA5}">
                      <a16:colId xmlns:a16="http://schemas.microsoft.com/office/drawing/2014/main" val="20001"/>
                    </a:ext>
                  </a:extLst>
                </a:gridCol>
                <a:gridCol w="7719935">
                  <a:extLst>
                    <a:ext uri="{9D8B030D-6E8A-4147-A177-3AD203B41FA5}">
                      <a16:colId xmlns:a16="http://schemas.microsoft.com/office/drawing/2014/main" val="20002"/>
                    </a:ext>
                  </a:extLst>
                </a:gridCol>
              </a:tblGrid>
              <a:tr h="483120">
                <a:tc>
                  <a:txBody>
                    <a:bodyPr/>
                    <a:lstStyle/>
                    <a:p>
                      <a:pPr algn="ctr"/>
                      <a:r>
                        <a:rPr lang="id-ID" sz="1800" b="1" i="0" noProof="0" dirty="0">
                          <a:solidFill>
                            <a:srgbClr val="FFFFFF"/>
                          </a:solidFill>
                          <a:latin typeface="Lato" charset="0"/>
                          <a:ea typeface="Lato" charset="0"/>
                          <a:cs typeface="Lato" charset="0"/>
                        </a:rPr>
                        <a:t>Step</a:t>
                      </a:r>
                      <a:r>
                        <a:rPr lang="id-ID" sz="1800" b="1" i="0" baseline="0" noProof="0" dirty="0">
                          <a:solidFill>
                            <a:srgbClr val="FFFFFF"/>
                          </a:solidFill>
                          <a:latin typeface="Lato" charset="0"/>
                          <a:ea typeface="Lato" charset="0"/>
                          <a:cs typeface="Lato" charset="0"/>
                        </a:rPr>
                        <a:t> (s)</a:t>
                      </a:r>
                      <a:endParaRPr lang="en-US" sz="18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id-ID" sz="1800" b="1" i="0" noProof="0" dirty="0">
                          <a:solidFill>
                            <a:srgbClr val="FFFFFF"/>
                          </a:solidFill>
                          <a:latin typeface="Lato" charset="0"/>
                          <a:ea typeface="Lato" charset="0"/>
                          <a:cs typeface="Lato" charset="0"/>
                        </a:rPr>
                        <a:t>The Procedures</a:t>
                      </a:r>
                      <a:endParaRPr lang="en-US" sz="18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358218">
                <a:tc>
                  <a:txBody>
                    <a:bodyPr/>
                    <a:lstStyle/>
                    <a:p>
                      <a:pPr algn="ctr"/>
                      <a:r>
                        <a:rPr lang="id-ID" sz="1600" b="0" i="0" dirty="0">
                          <a:solidFill>
                            <a:schemeClr val="tx1"/>
                          </a:solidFill>
                          <a:latin typeface="Lato"/>
                          <a:ea typeface="Lato" charset="0"/>
                          <a:cs typeface="Lato" charset="0"/>
                        </a:rPr>
                        <a:t>1</a:t>
                      </a:r>
                      <a:endParaRPr lang="en-US" sz="16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gridSpan="2">
                  <a:txBody>
                    <a:bodyPr/>
                    <a:lstStyle/>
                    <a:p>
                      <a:pPr>
                        <a:lnSpc>
                          <a:spcPct val="107000"/>
                        </a:lnSpc>
                        <a:spcAft>
                          <a:spcPts val="800"/>
                        </a:spcAft>
                      </a:pPr>
                      <a:r>
                        <a:rPr lang="id-ID" sz="1600" b="0" dirty="0">
                          <a:solidFill>
                            <a:schemeClr val="tx1"/>
                          </a:solidFill>
                          <a:effectLst/>
                          <a:latin typeface="Lato"/>
                          <a:ea typeface="Calibri" panose="020F0502020204030204" pitchFamily="34" charset="0"/>
                          <a:cs typeface="Times New Roman" panose="02020603050405020304" pitchFamily="18" charset="0"/>
                        </a:rPr>
                        <a:t>Greeting Offering Help</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hMerge="1">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1"/>
                  </a:ext>
                </a:extLst>
              </a:tr>
              <a:tr h="329010">
                <a:tc>
                  <a:txBody>
                    <a:bodyPr/>
                    <a:lstStyle/>
                    <a:p>
                      <a:pPr algn="ctr">
                        <a:lnSpc>
                          <a:spcPct val="107000"/>
                        </a:lnSpc>
                        <a:spcAft>
                          <a:spcPts val="800"/>
                        </a:spcAft>
                      </a:pPr>
                      <a:r>
                        <a:rPr lang="id-ID" sz="1600" b="0" dirty="0">
                          <a:solidFill>
                            <a:schemeClr val="tx1"/>
                          </a:solidFill>
                          <a:effectLst/>
                          <a:latin typeface="Lato"/>
                          <a:ea typeface="Calibri" panose="020F0502020204030204" pitchFamily="34" charset="0"/>
                          <a:cs typeface="Times New Roman" panose="02020603050405020304" pitchFamily="18" charset="0"/>
                        </a:rPr>
                        <a:t>2</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gridSpan="2">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en-US" sz="1600" b="0" dirty="0">
                          <a:solidFill>
                            <a:schemeClr val="tx1"/>
                          </a:solidFill>
                          <a:effectLst/>
                          <a:latin typeface="Lato"/>
                          <a:ea typeface="Calibri" panose="020F0502020204030204" pitchFamily="34" charset="0"/>
                          <a:cs typeface="Calibri" panose="020F0502020204030204" pitchFamily="34" charset="0"/>
                        </a:rPr>
                        <a:t>A</a:t>
                      </a:r>
                      <a:r>
                        <a:rPr lang="id-ID" sz="1600" b="0" dirty="0">
                          <a:solidFill>
                            <a:schemeClr val="tx1"/>
                          </a:solidFill>
                          <a:effectLst/>
                          <a:latin typeface="Lato"/>
                          <a:ea typeface="Calibri" panose="020F0502020204030204" pitchFamily="34" charset="0"/>
                          <a:cs typeface="Calibri" panose="020F0502020204030204" pitchFamily="34" charset="0"/>
                        </a:rPr>
                        <a:t>sking the Arrival Date and Departure Date</a:t>
                      </a: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hMerge="1">
                  <a:txBody>
                    <a:bodyPr/>
                    <a:lstStyle/>
                    <a:p>
                      <a:pPr marL="0" marR="0" indent="0" algn="l" defTabSz="914217" rtl="0" eaLnBrk="1" fontAlgn="auto" latinLnBrk="0" hangingPunct="1">
                        <a:lnSpc>
                          <a:spcPct val="107000"/>
                        </a:lnSpc>
                        <a:spcBef>
                          <a:spcPts val="0"/>
                        </a:spcBef>
                        <a:spcAft>
                          <a:spcPts val="800"/>
                        </a:spcAft>
                        <a:buClrTx/>
                        <a:buSzTx/>
                        <a:buFontTx/>
                        <a:buNone/>
                        <a:tabLst/>
                        <a:defRPr/>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2"/>
                  </a:ext>
                </a:extLst>
              </a:tr>
              <a:tr h="329010">
                <a:tc>
                  <a:txBody>
                    <a:bodyPr/>
                    <a:lstStyle/>
                    <a:p>
                      <a:pPr algn="ctr">
                        <a:lnSpc>
                          <a:spcPct val="107000"/>
                        </a:lnSpc>
                        <a:spcAft>
                          <a:spcPts val="800"/>
                        </a:spcAft>
                      </a:pPr>
                      <a:r>
                        <a:rPr lang="id-ID" sz="1600" b="0" dirty="0">
                          <a:solidFill>
                            <a:schemeClr val="tx1"/>
                          </a:solidFill>
                          <a:effectLst/>
                          <a:latin typeface="Lato"/>
                          <a:ea typeface="Calibri" panose="020F0502020204030204" pitchFamily="34" charset="0"/>
                          <a:cs typeface="Times New Roman" panose="02020603050405020304" pitchFamily="18" charset="0"/>
                        </a:rPr>
                        <a:t>3</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gridSpan="2">
                  <a:txBody>
                    <a:bodyPr/>
                    <a:lstStyle/>
                    <a:p>
                      <a:pPr>
                        <a:lnSpc>
                          <a:spcPct val="107000"/>
                        </a:lnSpc>
                        <a:spcAft>
                          <a:spcPts val="800"/>
                        </a:spcAft>
                      </a:pPr>
                      <a:r>
                        <a:rPr lang="id-ID" sz="1600" b="0" dirty="0">
                          <a:solidFill>
                            <a:schemeClr val="tx1"/>
                          </a:solidFill>
                          <a:effectLst/>
                          <a:latin typeface="Lato"/>
                          <a:ea typeface="Calibri" panose="020F0502020204030204" pitchFamily="34" charset="0"/>
                          <a:cs typeface="Times New Roman" panose="02020603050405020304" pitchFamily="18" charset="0"/>
                        </a:rPr>
                        <a:t>Asking The Type Room</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hMerge="1">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3"/>
                  </a:ext>
                </a:extLst>
              </a:tr>
              <a:tr h="329010">
                <a:tc>
                  <a:txBody>
                    <a:bodyPr/>
                    <a:lstStyle/>
                    <a:p>
                      <a:pPr algn="ctr">
                        <a:lnSpc>
                          <a:spcPct val="107000"/>
                        </a:lnSpc>
                        <a:spcAft>
                          <a:spcPts val="800"/>
                        </a:spcAft>
                      </a:pPr>
                      <a:r>
                        <a:rPr lang="id-ID" sz="1600" b="0" dirty="0">
                          <a:solidFill>
                            <a:schemeClr val="tx1"/>
                          </a:solidFill>
                          <a:effectLst/>
                          <a:latin typeface="Lato"/>
                          <a:ea typeface="Calibri" panose="020F0502020204030204" pitchFamily="34" charset="0"/>
                          <a:cs typeface="Times New Roman" panose="02020603050405020304" pitchFamily="18" charset="0"/>
                        </a:rPr>
                        <a:t>4</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gridSpan="2">
                  <a:txBody>
                    <a:bodyPr/>
                    <a:lstStyle/>
                    <a:p>
                      <a:pPr>
                        <a:lnSpc>
                          <a:spcPct val="107000"/>
                        </a:lnSpc>
                        <a:spcAft>
                          <a:spcPts val="800"/>
                        </a:spcAft>
                      </a:pPr>
                      <a:r>
                        <a:rPr lang="id-ID" sz="1600" b="0" dirty="0">
                          <a:solidFill>
                            <a:schemeClr val="tx1"/>
                          </a:solidFill>
                          <a:effectLst/>
                          <a:latin typeface="Lato"/>
                          <a:ea typeface="Calibri" panose="020F0502020204030204" pitchFamily="34" charset="0"/>
                          <a:cs typeface="Times New Roman" panose="02020603050405020304" pitchFamily="18" charset="0"/>
                        </a:rPr>
                        <a:t>Consulting The Reservation Plan to make sure the room is available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hMerge="1">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4"/>
                  </a:ext>
                </a:extLst>
              </a:tr>
              <a:tr h="329010">
                <a:tc>
                  <a:txBody>
                    <a:bodyPr/>
                    <a:lstStyle/>
                    <a:p>
                      <a:pPr algn="ctr">
                        <a:lnSpc>
                          <a:spcPct val="107000"/>
                        </a:lnSpc>
                        <a:spcAft>
                          <a:spcPts val="800"/>
                        </a:spcAft>
                      </a:pPr>
                      <a:r>
                        <a:rPr lang="id-ID" sz="1600" b="0" dirty="0">
                          <a:solidFill>
                            <a:schemeClr val="tx1"/>
                          </a:solidFill>
                          <a:effectLst/>
                          <a:latin typeface="Lato"/>
                          <a:ea typeface="Calibri" panose="020F0502020204030204" pitchFamily="34" charset="0"/>
                          <a:cs typeface="Times New Roman" panose="02020603050405020304" pitchFamily="18" charset="0"/>
                        </a:rPr>
                        <a:t>5</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gridSpan="2">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600" b="0" dirty="0">
                          <a:solidFill>
                            <a:schemeClr val="tx1"/>
                          </a:solidFill>
                          <a:effectLst/>
                          <a:latin typeface="Lato"/>
                          <a:ea typeface="Calibri" panose="020F0502020204030204" pitchFamily="34" charset="0"/>
                          <a:cs typeface="Times New Roman" panose="02020603050405020304" pitchFamily="18" charset="0"/>
                        </a:rPr>
                        <a:t>If the Room is available  say “good news” and offering the room by explaining the facilities first then the room rate per night, if the room is unavailable say “sorry” then offering the other type available for the period reserved.</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hMerge="1">
                  <a:txBody>
                    <a:bodyPr/>
                    <a:lstStyle/>
                    <a:p>
                      <a:pPr marL="0" marR="0" indent="0" algn="l" defTabSz="914217" rtl="0" eaLnBrk="1" fontAlgn="auto" latinLnBrk="0" hangingPunct="1">
                        <a:lnSpc>
                          <a:spcPct val="107000"/>
                        </a:lnSpc>
                        <a:spcBef>
                          <a:spcPts val="0"/>
                        </a:spcBef>
                        <a:spcAft>
                          <a:spcPts val="800"/>
                        </a:spcAft>
                        <a:buClrTx/>
                        <a:buSzTx/>
                        <a:buFontTx/>
                        <a:buNone/>
                        <a:tabLst/>
                        <a:defRPr/>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5"/>
                  </a:ext>
                </a:extLst>
              </a:tr>
              <a:tr h="329010">
                <a:tc>
                  <a:txBody>
                    <a:bodyPr/>
                    <a:lstStyle/>
                    <a:p>
                      <a:pPr algn="ctr">
                        <a:lnSpc>
                          <a:spcPct val="107000"/>
                        </a:lnSpc>
                        <a:spcAft>
                          <a:spcPts val="800"/>
                        </a:spcAft>
                      </a:pPr>
                      <a:r>
                        <a:rPr lang="id-ID" sz="1600" b="0" dirty="0">
                          <a:solidFill>
                            <a:schemeClr val="tx1"/>
                          </a:solidFill>
                          <a:effectLst/>
                          <a:latin typeface="Lato"/>
                          <a:ea typeface="Calibri" panose="020F0502020204030204" pitchFamily="34" charset="0"/>
                          <a:cs typeface="Times New Roman" panose="02020603050405020304" pitchFamily="18" charset="0"/>
                        </a:rPr>
                        <a:t>6</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gridSpan="2">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600" b="0" dirty="0">
                          <a:solidFill>
                            <a:schemeClr val="tx1"/>
                          </a:solidFill>
                          <a:effectLst/>
                          <a:latin typeface="Lato"/>
                          <a:ea typeface="Calibri" panose="020F0502020204030204" pitchFamily="34" charset="0"/>
                          <a:cs typeface="Times New Roman" panose="02020603050405020304" pitchFamily="18" charset="0"/>
                        </a:rPr>
                        <a:t>Asking the agreement, then bloking the room</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hMerge="1">
                  <a:txBody>
                    <a:bodyPr/>
                    <a:lstStyle/>
                    <a:p>
                      <a:pPr marL="0" marR="0" indent="0" algn="l" defTabSz="914217" rtl="0" eaLnBrk="1" fontAlgn="auto" latinLnBrk="0" hangingPunct="1">
                        <a:lnSpc>
                          <a:spcPct val="107000"/>
                        </a:lnSpc>
                        <a:spcBef>
                          <a:spcPts val="0"/>
                        </a:spcBef>
                        <a:spcAft>
                          <a:spcPts val="800"/>
                        </a:spcAft>
                        <a:buClrTx/>
                        <a:buSzTx/>
                        <a:buFontTx/>
                        <a:buNone/>
                        <a:tabLst/>
                        <a:defRPr/>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6"/>
                  </a:ext>
                </a:extLst>
              </a:tr>
              <a:tr h="329010">
                <a:tc>
                  <a:txBody>
                    <a:bodyPr/>
                    <a:lstStyle/>
                    <a:p>
                      <a:pPr algn="ctr">
                        <a:lnSpc>
                          <a:spcPct val="107000"/>
                        </a:lnSpc>
                        <a:spcAft>
                          <a:spcPts val="800"/>
                        </a:spcAft>
                      </a:pPr>
                      <a:r>
                        <a:rPr lang="id-ID" sz="1600" b="0" dirty="0">
                          <a:solidFill>
                            <a:schemeClr val="tx1"/>
                          </a:solidFill>
                          <a:effectLst/>
                          <a:latin typeface="Lato"/>
                          <a:ea typeface="Calibri" panose="020F0502020204030204" pitchFamily="34" charset="0"/>
                          <a:cs typeface="Times New Roman" panose="02020603050405020304" pitchFamily="18" charset="0"/>
                        </a:rPr>
                        <a:t>7</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gridSpan="2">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600" b="0" dirty="0">
                          <a:solidFill>
                            <a:schemeClr val="tx1"/>
                          </a:solidFill>
                          <a:effectLst/>
                          <a:latin typeface="Lato"/>
                          <a:ea typeface="Calibri" panose="020F0502020204030204" pitchFamily="34" charset="0"/>
                          <a:cs typeface="Times New Roman" panose="02020603050405020304" pitchFamily="18" charset="0"/>
                        </a:rPr>
                        <a:t>Asking the</a:t>
                      </a:r>
                      <a:r>
                        <a:rPr lang="id-ID" sz="1600" b="0" baseline="0" dirty="0">
                          <a:solidFill>
                            <a:schemeClr val="tx1"/>
                          </a:solidFill>
                          <a:effectLst/>
                          <a:latin typeface="Lato"/>
                          <a:ea typeface="Calibri" panose="020F0502020204030204" pitchFamily="34" charset="0"/>
                          <a:cs typeface="Times New Roman" panose="02020603050405020304" pitchFamily="18" charset="0"/>
                        </a:rPr>
                        <a:t> :</a:t>
                      </a: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hMerge="1">
                  <a:txBody>
                    <a:bodyPr/>
                    <a:lstStyle/>
                    <a:p>
                      <a:pPr marL="0" marR="0" indent="0" algn="l" defTabSz="914217" rtl="0" eaLnBrk="1" fontAlgn="auto" latinLnBrk="0" hangingPunct="1">
                        <a:lnSpc>
                          <a:spcPct val="107000"/>
                        </a:lnSpc>
                        <a:spcBef>
                          <a:spcPts val="0"/>
                        </a:spcBef>
                        <a:spcAft>
                          <a:spcPts val="800"/>
                        </a:spcAft>
                        <a:buClrTx/>
                        <a:buSzTx/>
                        <a:buFontTx/>
                        <a:buNone/>
                        <a:tabLst/>
                        <a:defRPr/>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7"/>
                  </a:ext>
                </a:extLst>
              </a:tr>
              <a:tr h="329010">
                <a:tc>
                  <a:txBody>
                    <a:bodyPr/>
                    <a:lstStyle/>
                    <a:p>
                      <a:pPr algn="ctr">
                        <a:lnSpc>
                          <a:spcPct val="107000"/>
                        </a:lnSpc>
                        <a:spcAft>
                          <a:spcPts val="800"/>
                        </a:spcAft>
                      </a:pP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ctr">
                        <a:lnSpc>
                          <a:spcPct val="107000"/>
                        </a:lnSpc>
                        <a:spcAft>
                          <a:spcPts val="800"/>
                        </a:spcAft>
                      </a:pPr>
                      <a:r>
                        <a:rPr lang="id-ID" sz="1600" b="1" dirty="0">
                          <a:solidFill>
                            <a:schemeClr val="tx1"/>
                          </a:solidFill>
                          <a:effectLst/>
                          <a:latin typeface="Lato"/>
                          <a:ea typeface="Calibri" panose="020F0502020204030204" pitchFamily="34" charset="0"/>
                          <a:cs typeface="Times New Roman" panose="02020603050405020304" pitchFamily="18" charset="0"/>
                        </a:rPr>
                        <a:t>a.</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600" b="0" dirty="0">
                          <a:solidFill>
                            <a:schemeClr val="tx1"/>
                          </a:solidFill>
                          <a:effectLst/>
                          <a:latin typeface="Lato"/>
                          <a:ea typeface="Calibri" panose="020F0502020204030204" pitchFamily="34" charset="0"/>
                          <a:cs typeface="Times New Roman" panose="02020603050405020304" pitchFamily="18" charset="0"/>
                        </a:rPr>
                        <a:t>Complete Name of the guest, the spell the name by using international Spelling Board</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8"/>
                  </a:ext>
                </a:extLst>
              </a:tr>
              <a:tr h="329010">
                <a:tc>
                  <a:txBody>
                    <a:bodyPr/>
                    <a:lstStyle/>
                    <a:p>
                      <a:pPr algn="ctr">
                        <a:lnSpc>
                          <a:spcPct val="107000"/>
                        </a:lnSpc>
                        <a:spcAft>
                          <a:spcPts val="800"/>
                        </a:spcAft>
                      </a:pP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ctr">
                        <a:lnSpc>
                          <a:spcPct val="107000"/>
                        </a:lnSpc>
                        <a:spcAft>
                          <a:spcPts val="800"/>
                        </a:spcAft>
                      </a:pPr>
                      <a:r>
                        <a:rPr lang="id-ID" sz="1600" b="1" dirty="0">
                          <a:solidFill>
                            <a:schemeClr val="tx1"/>
                          </a:solidFill>
                          <a:effectLst/>
                          <a:latin typeface="Lato"/>
                          <a:ea typeface="Calibri" panose="020F0502020204030204" pitchFamily="34" charset="0"/>
                          <a:cs typeface="Times New Roman" panose="02020603050405020304" pitchFamily="18" charset="0"/>
                        </a:rPr>
                        <a:t>b.</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600" b="0" dirty="0">
                          <a:solidFill>
                            <a:schemeClr val="tx1"/>
                          </a:solidFill>
                          <a:effectLst/>
                          <a:latin typeface="Lato"/>
                          <a:ea typeface="Calibri" panose="020F0502020204030204" pitchFamily="34" charset="0"/>
                          <a:cs typeface="Times New Roman" panose="02020603050405020304" pitchFamily="18" charset="0"/>
                        </a:rPr>
                        <a:t>Asking</a:t>
                      </a:r>
                      <a:r>
                        <a:rPr lang="id-ID" sz="1600" b="0" baseline="0" dirty="0">
                          <a:solidFill>
                            <a:schemeClr val="tx1"/>
                          </a:solidFill>
                          <a:effectLst/>
                          <a:latin typeface="Lato"/>
                          <a:ea typeface="Calibri" panose="020F0502020204030204" pitchFamily="34" charset="0"/>
                          <a:cs typeface="Times New Roman" panose="02020603050405020304" pitchFamily="18" charset="0"/>
                        </a:rPr>
                        <a:t> the contact person the guest does not make reservation for him/her self</a:t>
                      </a: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9"/>
                  </a:ext>
                </a:extLst>
              </a:tr>
              <a:tr h="329010">
                <a:tc>
                  <a:txBody>
                    <a:bodyPr/>
                    <a:lstStyle/>
                    <a:p>
                      <a:pPr algn="ctr">
                        <a:lnSpc>
                          <a:spcPct val="107000"/>
                        </a:lnSpc>
                        <a:spcAft>
                          <a:spcPts val="800"/>
                        </a:spcAft>
                      </a:pP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ctr">
                        <a:lnSpc>
                          <a:spcPct val="107000"/>
                        </a:lnSpc>
                        <a:spcAft>
                          <a:spcPts val="800"/>
                        </a:spcAft>
                      </a:pPr>
                      <a:r>
                        <a:rPr lang="id-ID" sz="1600" b="1" dirty="0">
                          <a:solidFill>
                            <a:schemeClr val="tx1"/>
                          </a:solidFill>
                          <a:effectLst/>
                          <a:latin typeface="Lato"/>
                          <a:ea typeface="Calibri" panose="020F0502020204030204" pitchFamily="34" charset="0"/>
                          <a:cs typeface="Times New Roman" panose="02020603050405020304" pitchFamily="18" charset="0"/>
                        </a:rPr>
                        <a:t>c.</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600" b="0" dirty="0">
                          <a:solidFill>
                            <a:schemeClr val="tx1"/>
                          </a:solidFill>
                          <a:effectLst/>
                          <a:latin typeface="Lato"/>
                          <a:ea typeface="Calibri" panose="020F0502020204030204" pitchFamily="34" charset="0"/>
                          <a:cs typeface="Times New Roman" panose="02020603050405020304" pitchFamily="18" charset="0"/>
                        </a:rPr>
                        <a:t>Complete Address and Telephone Number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10"/>
                  </a:ext>
                </a:extLst>
              </a:tr>
              <a:tr h="329010">
                <a:tc>
                  <a:txBody>
                    <a:bodyPr/>
                    <a:lstStyle/>
                    <a:p>
                      <a:pPr algn="ctr">
                        <a:lnSpc>
                          <a:spcPct val="107000"/>
                        </a:lnSpc>
                        <a:spcAft>
                          <a:spcPts val="800"/>
                        </a:spcAft>
                      </a:pP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ctr">
                        <a:lnSpc>
                          <a:spcPct val="107000"/>
                        </a:lnSpc>
                        <a:spcAft>
                          <a:spcPts val="800"/>
                        </a:spcAft>
                      </a:pPr>
                      <a:r>
                        <a:rPr lang="id-ID" sz="1600" b="1" dirty="0">
                          <a:solidFill>
                            <a:schemeClr val="tx1"/>
                          </a:solidFill>
                          <a:effectLst/>
                          <a:latin typeface="Lato"/>
                          <a:ea typeface="Calibri" panose="020F0502020204030204" pitchFamily="34" charset="0"/>
                          <a:cs typeface="Times New Roman" panose="02020603050405020304" pitchFamily="18" charset="0"/>
                        </a:rPr>
                        <a:t>d.</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600" b="0" dirty="0">
                          <a:solidFill>
                            <a:schemeClr val="tx1"/>
                          </a:solidFill>
                          <a:effectLst/>
                          <a:latin typeface="Lato"/>
                          <a:ea typeface="Calibri" panose="020F0502020204030204" pitchFamily="34" charset="0"/>
                          <a:cs typeface="Times New Roman" panose="02020603050405020304" pitchFamily="18" charset="0"/>
                        </a:rPr>
                        <a:t>Account Settlement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11"/>
                  </a:ext>
                </a:extLst>
              </a:tr>
              <a:tr h="329010">
                <a:tc>
                  <a:txBody>
                    <a:bodyPr/>
                    <a:lstStyle/>
                    <a:p>
                      <a:pPr algn="ctr">
                        <a:lnSpc>
                          <a:spcPct val="107000"/>
                        </a:lnSpc>
                        <a:spcAft>
                          <a:spcPts val="800"/>
                        </a:spcAft>
                      </a:pP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ctr">
                        <a:lnSpc>
                          <a:spcPct val="107000"/>
                        </a:lnSpc>
                        <a:spcAft>
                          <a:spcPts val="800"/>
                        </a:spcAft>
                      </a:pPr>
                      <a:endParaRPr lang="id-ID" sz="16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600" b="0" dirty="0">
                          <a:solidFill>
                            <a:schemeClr val="tx1"/>
                          </a:solidFill>
                          <a:effectLst/>
                          <a:latin typeface="Lato"/>
                          <a:ea typeface="Calibri" panose="020F0502020204030204" pitchFamily="34" charset="0"/>
                          <a:cs typeface="Times New Roman" panose="02020603050405020304" pitchFamily="18" charset="0"/>
                        </a:rPr>
                        <a:t>If the Account is invoiced to the company , ask the company ask the company</a:t>
                      </a:r>
                      <a:r>
                        <a:rPr lang="id-ID" sz="1600" b="0" baseline="0" dirty="0">
                          <a:solidFill>
                            <a:schemeClr val="tx1"/>
                          </a:solidFill>
                          <a:effectLst/>
                          <a:latin typeface="Lato"/>
                          <a:ea typeface="Calibri" panose="020F0502020204030204" pitchFamily="34" charset="0"/>
                          <a:cs typeface="Times New Roman" panose="02020603050405020304" pitchFamily="18" charset="0"/>
                        </a:rPr>
                        <a:t> name, contract person and number</a:t>
                      </a: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12"/>
                  </a:ext>
                </a:extLst>
              </a:tr>
              <a:tr h="329010">
                <a:tc>
                  <a:txBody>
                    <a:bodyPr/>
                    <a:lstStyle/>
                    <a:p>
                      <a:pPr algn="ctr">
                        <a:lnSpc>
                          <a:spcPct val="107000"/>
                        </a:lnSpc>
                        <a:spcAft>
                          <a:spcPts val="800"/>
                        </a:spcAft>
                      </a:pP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ctr">
                        <a:lnSpc>
                          <a:spcPct val="107000"/>
                        </a:lnSpc>
                        <a:spcAft>
                          <a:spcPts val="800"/>
                        </a:spcAft>
                      </a:pPr>
                      <a:r>
                        <a:rPr lang="id-ID" sz="1600" b="1" dirty="0">
                          <a:solidFill>
                            <a:schemeClr val="tx1"/>
                          </a:solidFill>
                          <a:effectLst/>
                          <a:latin typeface="Lato"/>
                          <a:ea typeface="Calibri" panose="020F0502020204030204" pitchFamily="34" charset="0"/>
                          <a:cs typeface="Times New Roman" panose="02020603050405020304" pitchFamily="18" charset="0"/>
                        </a:rPr>
                        <a:t>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600" b="0" dirty="0">
                          <a:solidFill>
                            <a:schemeClr val="tx1"/>
                          </a:solidFill>
                          <a:effectLst/>
                          <a:latin typeface="Lato"/>
                          <a:ea typeface="Calibri" panose="020F0502020204030204" pitchFamily="34" charset="0"/>
                          <a:cs typeface="Times New Roman" panose="02020603050405020304" pitchFamily="18" charset="0"/>
                        </a:rPr>
                        <a:t>Asking the arrival detail (time, flight etc)</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13"/>
                  </a:ext>
                </a:extLst>
              </a:tr>
            </a:tbl>
          </a:graphicData>
        </a:graphic>
      </p:graphicFrame>
      <p:sp>
        <p:nvSpPr>
          <p:cNvPr id="201787" name="TextBox 80"/>
          <p:cNvSpPr txBox="1">
            <a:spLocks noChangeArrowheads="1"/>
          </p:cNvSpPr>
          <p:nvPr/>
        </p:nvSpPr>
        <p:spPr bwMode="auto">
          <a:xfrm>
            <a:off x="4312226" y="472223"/>
            <a:ext cx="3807884" cy="3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11" tIns="22856" rIns="45711" bIns="22856">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id-ID" altLang="id-ID" sz="2200" b="1" dirty="0">
                <a:solidFill>
                  <a:schemeClr val="tx2"/>
                </a:solidFill>
                <a:latin typeface="Lato"/>
                <a:ea typeface="Lato"/>
                <a:cs typeface="Lato"/>
              </a:rPr>
              <a:t>RESERVATION PROCEDURE</a:t>
            </a:r>
            <a:r>
              <a:rPr lang="en-ID" altLang="id-ID" sz="2200" b="1" dirty="0">
                <a:solidFill>
                  <a:schemeClr val="tx2"/>
                </a:solidFill>
                <a:latin typeface="Lato"/>
                <a:ea typeface="Lato"/>
                <a:cs typeface="Lato"/>
              </a:rPr>
              <a:t>S</a:t>
            </a:r>
            <a:endParaRPr lang="id-ID" altLang="id-ID" sz="2200" b="1" dirty="0">
              <a:solidFill>
                <a:schemeClr val="tx2"/>
              </a:solidFill>
              <a:latin typeface="Lato"/>
              <a:ea typeface="Lato"/>
              <a:cs typeface="Lato"/>
            </a:endParaRPr>
          </a:p>
        </p:txBody>
      </p:sp>
      <p:sp>
        <p:nvSpPr>
          <p:cNvPr id="2" name="Slide Number Placeholder 1"/>
          <p:cNvSpPr>
            <a:spLocks noGrp="1"/>
          </p:cNvSpPr>
          <p:nvPr>
            <p:ph type="sldNum" sz="quarter" idx="11"/>
          </p:nvPr>
        </p:nvSpPr>
        <p:spPr/>
        <p:txBody>
          <a:bodyPr/>
          <a:lstStyle/>
          <a:p>
            <a:fld id="{2366B6A7-8ADD-4422-BBE8-68D9E9ABFA41}" type="slidenum">
              <a:rPr lang="en-US"/>
              <a:pPr/>
              <a:t>13</a:t>
            </a:fld>
            <a:endParaRPr lang="en-US"/>
          </a:p>
        </p:txBody>
      </p:sp>
    </p:spTree>
    <p:extLst>
      <p:ext uri="{BB962C8B-B14F-4D97-AF65-F5344CB8AC3E}">
        <p14:creationId xmlns:p14="http://schemas.microsoft.com/office/powerpoint/2010/main" val="1581442256"/>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1831819897"/>
              </p:ext>
            </p:extLst>
          </p:nvPr>
        </p:nvGraphicFramePr>
        <p:xfrm>
          <a:off x="1721528" y="1591449"/>
          <a:ext cx="9482198" cy="3325324"/>
        </p:xfrm>
        <a:graphic>
          <a:graphicData uri="http://schemas.openxmlformats.org/drawingml/2006/table">
            <a:tbl>
              <a:tblPr firstRow="1" bandRow="1">
                <a:tableStyleId>{5C22544A-7EE6-4342-B048-85BDC9FD1C3A}</a:tableStyleId>
              </a:tblPr>
              <a:tblGrid>
                <a:gridCol w="1213005">
                  <a:extLst>
                    <a:ext uri="{9D8B030D-6E8A-4147-A177-3AD203B41FA5}">
                      <a16:colId xmlns:a16="http://schemas.microsoft.com/office/drawing/2014/main" val="20000"/>
                    </a:ext>
                  </a:extLst>
                </a:gridCol>
                <a:gridCol w="549258">
                  <a:extLst>
                    <a:ext uri="{9D8B030D-6E8A-4147-A177-3AD203B41FA5}">
                      <a16:colId xmlns:a16="http://schemas.microsoft.com/office/drawing/2014/main" val="20001"/>
                    </a:ext>
                  </a:extLst>
                </a:gridCol>
                <a:gridCol w="7719935">
                  <a:extLst>
                    <a:ext uri="{9D8B030D-6E8A-4147-A177-3AD203B41FA5}">
                      <a16:colId xmlns:a16="http://schemas.microsoft.com/office/drawing/2014/main" val="20002"/>
                    </a:ext>
                  </a:extLst>
                </a:gridCol>
              </a:tblGrid>
              <a:tr h="510916">
                <a:tc>
                  <a:txBody>
                    <a:bodyPr/>
                    <a:lstStyle/>
                    <a:p>
                      <a:pPr algn="ctr"/>
                      <a:r>
                        <a:rPr lang="id-ID" sz="1800" b="1" i="0" noProof="0" dirty="0">
                          <a:solidFill>
                            <a:srgbClr val="FFFFFF"/>
                          </a:solidFill>
                          <a:latin typeface="Lato" charset="0"/>
                          <a:ea typeface="Lato" charset="0"/>
                          <a:cs typeface="Lato" charset="0"/>
                        </a:rPr>
                        <a:t>Step</a:t>
                      </a:r>
                      <a:r>
                        <a:rPr lang="id-ID" sz="1800" b="1" i="0" baseline="0" noProof="0" dirty="0">
                          <a:solidFill>
                            <a:srgbClr val="FFFFFF"/>
                          </a:solidFill>
                          <a:latin typeface="Lato" charset="0"/>
                          <a:ea typeface="Lato" charset="0"/>
                          <a:cs typeface="Lato" charset="0"/>
                        </a:rPr>
                        <a:t> (s)</a:t>
                      </a:r>
                      <a:endParaRPr lang="en-US" sz="18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id-ID" sz="1800" b="1" i="0" noProof="0" dirty="0">
                          <a:solidFill>
                            <a:srgbClr val="FFFFFF"/>
                          </a:solidFill>
                          <a:latin typeface="Lato" charset="0"/>
                          <a:ea typeface="Lato" charset="0"/>
                          <a:cs typeface="Lato" charset="0"/>
                        </a:rPr>
                        <a:t>The Procedures</a:t>
                      </a:r>
                      <a:endParaRPr lang="en-US" sz="18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378828">
                <a:tc>
                  <a:txBody>
                    <a:bodyPr/>
                    <a:lstStyle/>
                    <a:p>
                      <a:pPr algn="ctr"/>
                      <a:r>
                        <a:rPr lang="id-ID" sz="1600" b="0" i="0" dirty="0">
                          <a:solidFill>
                            <a:schemeClr val="tx1"/>
                          </a:solidFill>
                          <a:latin typeface="Lato"/>
                          <a:ea typeface="Lato" charset="0"/>
                          <a:cs typeface="Lato" charset="0"/>
                        </a:rPr>
                        <a:t>8</a:t>
                      </a:r>
                      <a:endParaRPr lang="en-US" sz="16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gridSpan="2">
                  <a:txBody>
                    <a:bodyPr/>
                    <a:lstStyle/>
                    <a:p>
                      <a:pPr>
                        <a:lnSpc>
                          <a:spcPct val="107000"/>
                        </a:lnSpc>
                        <a:spcAft>
                          <a:spcPts val="800"/>
                        </a:spcAft>
                      </a:pPr>
                      <a:r>
                        <a:rPr lang="id-ID" sz="1600" b="0" dirty="0">
                          <a:solidFill>
                            <a:schemeClr val="tx1"/>
                          </a:solidFill>
                          <a:effectLst/>
                          <a:latin typeface="Lato"/>
                          <a:ea typeface="Calibri" panose="020F0502020204030204" pitchFamily="34" charset="0"/>
                          <a:cs typeface="Times New Roman" panose="02020603050405020304" pitchFamily="18" charset="0"/>
                        </a:rPr>
                        <a:t>Repeating the Reservation data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hMerge="1">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extLst>
                  <a:ext uri="{0D108BD9-81ED-4DB2-BD59-A6C34878D82A}">
                    <a16:rowId xmlns:a16="http://schemas.microsoft.com/office/drawing/2014/main" val="10001"/>
                  </a:ext>
                </a:extLst>
              </a:tr>
              <a:tr h="347940">
                <a:tc>
                  <a:txBody>
                    <a:bodyPr/>
                    <a:lstStyle/>
                    <a:p>
                      <a:pPr algn="ctr">
                        <a:lnSpc>
                          <a:spcPct val="107000"/>
                        </a:lnSpc>
                        <a:spcAft>
                          <a:spcPts val="800"/>
                        </a:spcAft>
                      </a:pP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a:txBody>
                    <a:bodyPr/>
                    <a:lstStyle/>
                    <a:p>
                      <a:pPr algn="ctr">
                        <a:lnSpc>
                          <a:spcPct val="107000"/>
                        </a:lnSpc>
                        <a:spcAft>
                          <a:spcPts val="800"/>
                        </a:spcAft>
                      </a:pPr>
                      <a:r>
                        <a:rPr lang="id-ID" sz="1600" b="1" dirty="0">
                          <a:solidFill>
                            <a:schemeClr val="tx1"/>
                          </a:solidFill>
                          <a:effectLst/>
                          <a:latin typeface="Lato"/>
                          <a:ea typeface="Calibri" panose="020F0502020204030204" pitchFamily="34" charset="0"/>
                          <a:cs typeface="Times New Roman" panose="02020603050405020304" pitchFamily="18" charset="0"/>
                        </a:rPr>
                        <a:t>a.</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600" b="0" dirty="0">
                          <a:solidFill>
                            <a:schemeClr val="tx1"/>
                          </a:solidFill>
                          <a:effectLst/>
                          <a:latin typeface="Lato"/>
                          <a:ea typeface="Calibri" panose="020F0502020204030204" pitchFamily="34" charset="0"/>
                          <a:cs typeface="Times New Roman" panose="02020603050405020304" pitchFamily="18" charset="0"/>
                        </a:rPr>
                        <a:t>Name Of the 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extLst>
                  <a:ext uri="{0D108BD9-81ED-4DB2-BD59-A6C34878D82A}">
                    <a16:rowId xmlns:a16="http://schemas.microsoft.com/office/drawing/2014/main" val="10002"/>
                  </a:ext>
                </a:extLst>
              </a:tr>
              <a:tr h="347940">
                <a:tc>
                  <a:txBody>
                    <a:bodyPr/>
                    <a:lstStyle/>
                    <a:p>
                      <a:pPr algn="ctr">
                        <a:lnSpc>
                          <a:spcPct val="107000"/>
                        </a:lnSpc>
                        <a:spcAft>
                          <a:spcPts val="800"/>
                        </a:spcAft>
                      </a:pP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a:txBody>
                    <a:bodyPr/>
                    <a:lstStyle/>
                    <a:p>
                      <a:pPr algn="ctr">
                        <a:lnSpc>
                          <a:spcPct val="107000"/>
                        </a:lnSpc>
                        <a:spcAft>
                          <a:spcPts val="800"/>
                        </a:spcAft>
                      </a:pPr>
                      <a:r>
                        <a:rPr lang="id-ID" sz="1600" b="1" dirty="0">
                          <a:solidFill>
                            <a:schemeClr val="tx1"/>
                          </a:solidFill>
                          <a:effectLst/>
                          <a:latin typeface="Lato"/>
                          <a:ea typeface="Calibri" panose="020F0502020204030204" pitchFamily="34" charset="0"/>
                          <a:cs typeface="Times New Roman" panose="02020603050405020304" pitchFamily="18" charset="0"/>
                        </a:rPr>
                        <a:t>b.</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600" b="0" dirty="0">
                          <a:solidFill>
                            <a:schemeClr val="tx1"/>
                          </a:solidFill>
                          <a:effectLst/>
                          <a:latin typeface="Lato"/>
                          <a:ea typeface="Calibri" panose="020F0502020204030204" pitchFamily="34" charset="0"/>
                          <a:cs typeface="Times New Roman" panose="02020603050405020304" pitchFamily="18" charset="0"/>
                        </a:rPr>
                        <a:t>Type Of</a:t>
                      </a:r>
                      <a:r>
                        <a:rPr lang="id-ID" sz="1600" b="0" baseline="0" dirty="0">
                          <a:solidFill>
                            <a:schemeClr val="tx1"/>
                          </a:solidFill>
                          <a:effectLst/>
                          <a:latin typeface="Lato"/>
                          <a:ea typeface="Calibri" panose="020F0502020204030204" pitchFamily="34" charset="0"/>
                          <a:cs typeface="Times New Roman" panose="02020603050405020304" pitchFamily="18" charset="0"/>
                        </a:rPr>
                        <a:t> Room</a:t>
                      </a: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extLst>
                  <a:ext uri="{0D108BD9-81ED-4DB2-BD59-A6C34878D82A}">
                    <a16:rowId xmlns:a16="http://schemas.microsoft.com/office/drawing/2014/main" val="10003"/>
                  </a:ext>
                </a:extLst>
              </a:tr>
              <a:tr h="347940">
                <a:tc>
                  <a:txBody>
                    <a:bodyPr/>
                    <a:lstStyle/>
                    <a:p>
                      <a:pPr algn="ctr">
                        <a:lnSpc>
                          <a:spcPct val="107000"/>
                        </a:lnSpc>
                        <a:spcAft>
                          <a:spcPts val="800"/>
                        </a:spcAft>
                      </a:pP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a:txBody>
                    <a:bodyPr/>
                    <a:lstStyle/>
                    <a:p>
                      <a:pPr algn="ctr">
                        <a:lnSpc>
                          <a:spcPct val="107000"/>
                        </a:lnSpc>
                        <a:spcAft>
                          <a:spcPts val="800"/>
                        </a:spcAft>
                      </a:pPr>
                      <a:r>
                        <a:rPr lang="id-ID" sz="1600" b="1" dirty="0">
                          <a:solidFill>
                            <a:schemeClr val="tx1"/>
                          </a:solidFill>
                          <a:effectLst/>
                          <a:latin typeface="Lato"/>
                          <a:ea typeface="Calibri" panose="020F0502020204030204" pitchFamily="34" charset="0"/>
                          <a:cs typeface="Times New Roman" panose="02020603050405020304" pitchFamily="18" charset="0"/>
                        </a:rPr>
                        <a:t>c.</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600" b="0" dirty="0">
                          <a:solidFill>
                            <a:schemeClr val="tx1"/>
                          </a:solidFill>
                          <a:effectLst/>
                          <a:latin typeface="Lato"/>
                          <a:ea typeface="Calibri" panose="020F0502020204030204" pitchFamily="34" charset="0"/>
                          <a:cs typeface="Times New Roman" panose="02020603050405020304" pitchFamily="18" charset="0"/>
                        </a:rPr>
                        <a:t>Arrival and Departure Date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extLst>
                  <a:ext uri="{0D108BD9-81ED-4DB2-BD59-A6C34878D82A}">
                    <a16:rowId xmlns:a16="http://schemas.microsoft.com/office/drawing/2014/main" val="10004"/>
                  </a:ext>
                </a:extLst>
              </a:tr>
              <a:tr h="347940">
                <a:tc>
                  <a:txBody>
                    <a:bodyPr/>
                    <a:lstStyle/>
                    <a:p>
                      <a:pPr algn="ctr">
                        <a:lnSpc>
                          <a:spcPct val="107000"/>
                        </a:lnSpc>
                        <a:spcAft>
                          <a:spcPts val="800"/>
                        </a:spcAft>
                      </a:pP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a:txBody>
                    <a:bodyPr/>
                    <a:lstStyle/>
                    <a:p>
                      <a:pPr algn="ctr">
                        <a:lnSpc>
                          <a:spcPct val="107000"/>
                        </a:lnSpc>
                        <a:spcAft>
                          <a:spcPts val="800"/>
                        </a:spcAft>
                      </a:pPr>
                      <a:r>
                        <a:rPr lang="id-ID" sz="1600" b="1" dirty="0">
                          <a:solidFill>
                            <a:schemeClr val="tx1"/>
                          </a:solidFill>
                          <a:effectLst/>
                          <a:latin typeface="Lato"/>
                          <a:ea typeface="Calibri" panose="020F0502020204030204" pitchFamily="34" charset="0"/>
                          <a:cs typeface="Times New Roman" panose="02020603050405020304" pitchFamily="18" charset="0"/>
                        </a:rPr>
                        <a:t>d.</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600" b="0" dirty="0">
                          <a:solidFill>
                            <a:schemeClr val="tx1"/>
                          </a:solidFill>
                          <a:effectLst/>
                          <a:latin typeface="Lato"/>
                          <a:ea typeface="Calibri" panose="020F0502020204030204" pitchFamily="34" charset="0"/>
                          <a:cs typeface="Times New Roman" panose="02020603050405020304" pitchFamily="18" charset="0"/>
                        </a:rPr>
                        <a:t>Room Rate per Night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extLst>
                  <a:ext uri="{0D108BD9-81ED-4DB2-BD59-A6C34878D82A}">
                    <a16:rowId xmlns:a16="http://schemas.microsoft.com/office/drawing/2014/main" val="10005"/>
                  </a:ext>
                </a:extLst>
              </a:tr>
              <a:tr h="347940">
                <a:tc>
                  <a:txBody>
                    <a:bodyPr/>
                    <a:lstStyle/>
                    <a:p>
                      <a:pPr algn="ctr">
                        <a:lnSpc>
                          <a:spcPct val="107000"/>
                        </a:lnSpc>
                        <a:spcAft>
                          <a:spcPts val="800"/>
                        </a:spcAft>
                      </a:pPr>
                      <a:endParaRPr lang="id-ID" sz="16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a:txBody>
                    <a:bodyPr/>
                    <a:lstStyle/>
                    <a:p>
                      <a:pPr algn="ctr">
                        <a:lnSpc>
                          <a:spcPct val="107000"/>
                        </a:lnSpc>
                        <a:spcAft>
                          <a:spcPts val="800"/>
                        </a:spcAft>
                      </a:pPr>
                      <a:r>
                        <a:rPr lang="id-ID" sz="1600" b="1" dirty="0">
                          <a:solidFill>
                            <a:schemeClr val="tx1"/>
                          </a:solidFill>
                          <a:effectLst/>
                          <a:latin typeface="Lato"/>
                          <a:ea typeface="Calibri" panose="020F0502020204030204" pitchFamily="34" charset="0"/>
                          <a:cs typeface="Times New Roman" panose="02020603050405020304" pitchFamily="18" charset="0"/>
                        </a:rPr>
                        <a:t>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600" b="0" dirty="0">
                          <a:solidFill>
                            <a:schemeClr val="tx1"/>
                          </a:solidFill>
                          <a:effectLst/>
                          <a:latin typeface="Lato"/>
                          <a:ea typeface="Calibri" panose="020F0502020204030204" pitchFamily="34" charset="0"/>
                          <a:cs typeface="Times New Roman" panose="02020603050405020304" pitchFamily="18" charset="0"/>
                        </a:rPr>
                        <a:t>Account Settlement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extLst>
                  <a:ext uri="{0D108BD9-81ED-4DB2-BD59-A6C34878D82A}">
                    <a16:rowId xmlns:a16="http://schemas.microsoft.com/office/drawing/2014/main" val="10006"/>
                  </a:ext>
                </a:extLst>
              </a:tr>
              <a:tr h="347940">
                <a:tc>
                  <a:txBody>
                    <a:bodyPr/>
                    <a:lstStyle/>
                    <a:p>
                      <a:pPr algn="ctr">
                        <a:lnSpc>
                          <a:spcPct val="107000"/>
                        </a:lnSpc>
                        <a:spcAft>
                          <a:spcPts val="800"/>
                        </a:spcAft>
                      </a:pPr>
                      <a:r>
                        <a:rPr lang="id-ID" sz="1600" b="0" dirty="0">
                          <a:solidFill>
                            <a:schemeClr val="tx1"/>
                          </a:solidFill>
                          <a:effectLst/>
                          <a:latin typeface="Lato"/>
                          <a:ea typeface="Calibri" panose="020F0502020204030204" pitchFamily="34" charset="0"/>
                          <a:cs typeface="Times New Roman" panose="02020603050405020304" pitchFamily="18" charset="0"/>
                        </a:rPr>
                        <a:t>9</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gridSpan="2">
                  <a:txBody>
                    <a:bodyPr/>
                    <a:lstStyle/>
                    <a:p>
                      <a:pPr algn="l">
                        <a:lnSpc>
                          <a:spcPct val="107000"/>
                        </a:lnSpc>
                        <a:spcAft>
                          <a:spcPts val="800"/>
                        </a:spcAft>
                      </a:pPr>
                      <a:r>
                        <a:rPr lang="id-ID" sz="1600" b="0" dirty="0">
                          <a:solidFill>
                            <a:schemeClr val="tx1"/>
                          </a:solidFill>
                          <a:effectLst/>
                          <a:latin typeface="Lato"/>
                          <a:ea typeface="Calibri" panose="020F0502020204030204" pitchFamily="34" charset="0"/>
                          <a:cs typeface="Times New Roman" panose="02020603050405020304" pitchFamily="18" charset="0"/>
                        </a:rPr>
                        <a:t>Offering Special Request If Possible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hMerge="1">
                  <a:txBody>
                    <a:bodyPr/>
                    <a:lstStyle/>
                    <a:p>
                      <a:pPr marL="0" marR="0" indent="0" algn="l" defTabSz="914217" rtl="0" eaLnBrk="1" fontAlgn="auto" latinLnBrk="0" hangingPunct="1">
                        <a:lnSpc>
                          <a:spcPct val="107000"/>
                        </a:lnSpc>
                        <a:spcBef>
                          <a:spcPts val="0"/>
                        </a:spcBef>
                        <a:spcAft>
                          <a:spcPts val="800"/>
                        </a:spcAft>
                        <a:buClrTx/>
                        <a:buSzTx/>
                        <a:buFontTx/>
                        <a:buNone/>
                        <a:tabLst/>
                        <a:defRPr/>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extLst>
                  <a:ext uri="{0D108BD9-81ED-4DB2-BD59-A6C34878D82A}">
                    <a16:rowId xmlns:a16="http://schemas.microsoft.com/office/drawing/2014/main" val="10007"/>
                  </a:ext>
                </a:extLst>
              </a:tr>
              <a:tr h="347940">
                <a:tc>
                  <a:txBody>
                    <a:bodyPr/>
                    <a:lstStyle/>
                    <a:p>
                      <a:pPr algn="ctr">
                        <a:lnSpc>
                          <a:spcPct val="107000"/>
                        </a:lnSpc>
                        <a:spcAft>
                          <a:spcPts val="800"/>
                        </a:spcAft>
                      </a:pPr>
                      <a:r>
                        <a:rPr lang="id-ID" sz="1600" b="0" dirty="0">
                          <a:solidFill>
                            <a:schemeClr val="tx1"/>
                          </a:solidFill>
                          <a:effectLst/>
                          <a:latin typeface="Lato"/>
                          <a:ea typeface="Calibri" panose="020F0502020204030204" pitchFamily="34" charset="0"/>
                          <a:cs typeface="Times New Roman" panose="02020603050405020304" pitchFamily="18" charset="0"/>
                        </a:rPr>
                        <a:t>10</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gridSpan="2">
                  <a:txBody>
                    <a:bodyPr/>
                    <a:lstStyle/>
                    <a:p>
                      <a:pPr algn="l">
                        <a:lnSpc>
                          <a:spcPct val="107000"/>
                        </a:lnSpc>
                        <a:spcAft>
                          <a:spcPts val="800"/>
                        </a:spcAft>
                      </a:pPr>
                      <a:r>
                        <a:rPr lang="id-ID" sz="1600" b="0" dirty="0">
                          <a:solidFill>
                            <a:schemeClr val="tx1"/>
                          </a:solidFill>
                          <a:effectLst/>
                          <a:latin typeface="Lato"/>
                          <a:ea typeface="Calibri" panose="020F0502020204030204" pitchFamily="34" charset="0"/>
                          <a:cs typeface="Times New Roman" panose="02020603050405020304" pitchFamily="18" charset="0"/>
                        </a:rPr>
                        <a:t>Last Greeting</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tc hMerge="1">
                  <a:txBody>
                    <a:bodyPr/>
                    <a:lstStyle/>
                    <a:p>
                      <a:pPr marL="0" marR="0" indent="0" algn="l" defTabSz="914217" rtl="0" eaLnBrk="1" fontAlgn="auto" latinLnBrk="0" hangingPunct="1">
                        <a:lnSpc>
                          <a:spcPct val="107000"/>
                        </a:lnSpc>
                        <a:spcBef>
                          <a:spcPts val="0"/>
                        </a:spcBef>
                        <a:spcAft>
                          <a:spcPts val="800"/>
                        </a:spcAft>
                        <a:buClrTx/>
                        <a:buSzTx/>
                        <a:buFontTx/>
                        <a:buNone/>
                        <a:tabLst/>
                        <a:defRPr/>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3"/>
                      <a:srcRect/>
                      <a:tile tx="0" ty="0" sx="100000" sy="100000" flip="none" algn="tl"/>
                    </a:blipFill>
                  </a:tcPr>
                </a:tc>
                <a:extLst>
                  <a:ext uri="{0D108BD9-81ED-4DB2-BD59-A6C34878D82A}">
                    <a16:rowId xmlns:a16="http://schemas.microsoft.com/office/drawing/2014/main" val="10008"/>
                  </a:ext>
                </a:extLst>
              </a:tr>
            </a:tbl>
          </a:graphicData>
        </a:graphic>
      </p:graphicFrame>
      <p:sp>
        <p:nvSpPr>
          <p:cNvPr id="201787" name="TextBox 80"/>
          <p:cNvSpPr txBox="1">
            <a:spLocks noChangeArrowheads="1"/>
          </p:cNvSpPr>
          <p:nvPr/>
        </p:nvSpPr>
        <p:spPr bwMode="auto">
          <a:xfrm>
            <a:off x="4131313" y="856936"/>
            <a:ext cx="3959848" cy="3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11" tIns="22856" rIns="45711" bIns="22856">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id-ID" altLang="id-ID" sz="2200" b="1" dirty="0">
                <a:solidFill>
                  <a:schemeClr val="tx2"/>
                </a:solidFill>
                <a:latin typeface="Lato"/>
                <a:ea typeface="Lato"/>
                <a:cs typeface="Lato"/>
              </a:rPr>
              <a:t>RESERVATION PROCEDURE</a:t>
            </a:r>
          </a:p>
        </p:txBody>
      </p:sp>
      <p:sp>
        <p:nvSpPr>
          <p:cNvPr id="2" name="Slide Number Placeholder 1"/>
          <p:cNvSpPr>
            <a:spLocks noGrp="1"/>
          </p:cNvSpPr>
          <p:nvPr>
            <p:ph type="sldNum" sz="quarter" idx="11"/>
          </p:nvPr>
        </p:nvSpPr>
        <p:spPr/>
        <p:txBody>
          <a:bodyPr/>
          <a:lstStyle/>
          <a:p>
            <a:fld id="{2366B6A7-8ADD-4422-BBE8-68D9E9ABFA41}" type="slidenum">
              <a:rPr lang="en-US"/>
              <a:pPr/>
              <a:t>14</a:t>
            </a:fld>
            <a:endParaRPr lang="en-US"/>
          </a:p>
        </p:txBody>
      </p:sp>
      <p:sp>
        <p:nvSpPr>
          <p:cNvPr id="6" name="Rectangle 5">
            <a:extLst>
              <a:ext uri="{FF2B5EF4-FFF2-40B4-BE49-F238E27FC236}">
                <a16:creationId xmlns:a16="http://schemas.microsoft.com/office/drawing/2014/main" id="{83C78EFC-DD7E-44E7-A487-3CBB83D3442F}"/>
              </a:ext>
            </a:extLst>
          </p:cNvPr>
          <p:cNvSpPr/>
          <p:nvPr/>
        </p:nvSpPr>
        <p:spPr>
          <a:xfrm>
            <a:off x="1425802" y="6001064"/>
            <a:ext cx="12188825" cy="276999"/>
          </a:xfrm>
          <a:prstGeom prst="rect">
            <a:avLst/>
          </a:prstGeom>
        </p:spPr>
        <p:txBody>
          <a:bodyPr>
            <a:spAutoFit/>
          </a:bodyPr>
          <a:lstStyle/>
          <a:p>
            <a:pPr algn="ctr"/>
            <a:r>
              <a:rPr lang="id-ID" sz="1200" dirty="0"/>
              <a:t>Sumber Referensi : </a:t>
            </a:r>
            <a:r>
              <a:rPr lang="id-ID" sz="1200" dirty="0">
                <a:solidFill>
                  <a:srgbClr val="FF0000"/>
                </a:solidFill>
              </a:rPr>
              <a:t>Modul Praktikum Reservation, Telkom University 2016</a:t>
            </a:r>
          </a:p>
        </p:txBody>
      </p:sp>
    </p:spTree>
    <p:extLst>
      <p:ext uri="{BB962C8B-B14F-4D97-AF65-F5344CB8AC3E}">
        <p14:creationId xmlns:p14="http://schemas.microsoft.com/office/powerpoint/2010/main" val="166632966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Box 8"/>
          <p:cNvSpPr txBox="1">
            <a:spLocks noChangeArrowheads="1"/>
          </p:cNvSpPr>
          <p:nvPr/>
        </p:nvSpPr>
        <p:spPr bwMode="auto">
          <a:xfrm>
            <a:off x="1418810" y="4168325"/>
            <a:ext cx="4593040" cy="190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just">
              <a:lnSpc>
                <a:spcPts val="2019"/>
              </a:lnSpc>
            </a:pPr>
            <a:r>
              <a:rPr lang="id-ID" altLang="id-ID" sz="1300" dirty="0">
                <a:latin typeface="Lato"/>
                <a:ea typeface="Lato Light"/>
                <a:cs typeface="Lato Light"/>
              </a:rPr>
              <a:t>Tamu Group tidak memiliki jumlah minimum orang yang  spesifik. Biasanya tamu dapat dikatakan sebagai group dengan setidaknya berjumlah sepuluh orang atau lebih. Pemesanan kamar tamu group dapat ditangani langsung oleh bagian front Office ataupun bagian sales marketing hotel. Berikut beberapa hal yang perlu di pertimbangkan saat menangani tamu group :  </a:t>
            </a:r>
          </a:p>
        </p:txBody>
      </p:sp>
      <p:sp>
        <p:nvSpPr>
          <p:cNvPr id="131076" name="TextBox 9"/>
          <p:cNvSpPr txBox="1">
            <a:spLocks noChangeArrowheads="1"/>
          </p:cNvSpPr>
          <p:nvPr/>
        </p:nvSpPr>
        <p:spPr bwMode="auto">
          <a:xfrm>
            <a:off x="6276095" y="4168325"/>
            <a:ext cx="5079735" cy="190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marL="342900" indent="-342900" algn="just">
              <a:lnSpc>
                <a:spcPts val="2019"/>
              </a:lnSpc>
              <a:buFont typeface="+mj-lt"/>
              <a:buAutoNum type="alphaLcParenR"/>
            </a:pPr>
            <a:r>
              <a:rPr lang="id-ID" altLang="id-ID" sz="1300" dirty="0">
                <a:latin typeface="Lato"/>
                <a:ea typeface="Lato Light"/>
                <a:cs typeface="Lato Light"/>
              </a:rPr>
              <a:t>Jumlah orang dalam Group </a:t>
            </a:r>
          </a:p>
          <a:p>
            <a:pPr marL="342900" indent="-342900" algn="just">
              <a:lnSpc>
                <a:spcPts val="2019"/>
              </a:lnSpc>
              <a:buFont typeface="+mj-lt"/>
              <a:buAutoNum type="alphaLcParenR"/>
            </a:pPr>
            <a:r>
              <a:rPr lang="id-ID" altLang="id-ID" sz="1300" dirty="0">
                <a:latin typeface="Lato"/>
                <a:ea typeface="Lato Light"/>
                <a:cs typeface="Lato Light"/>
              </a:rPr>
              <a:t>Jumlah Volume bisnis yang sudah ada dan yang diharapkan akan datang</a:t>
            </a:r>
          </a:p>
          <a:p>
            <a:pPr marL="342900" indent="-342900" algn="just">
              <a:lnSpc>
                <a:spcPts val="2019"/>
              </a:lnSpc>
              <a:buFont typeface="+mj-lt"/>
              <a:buAutoNum type="alphaLcParenR"/>
            </a:pPr>
            <a:r>
              <a:rPr lang="id-ID" altLang="id-ID" sz="1300" dirty="0">
                <a:latin typeface="Lato"/>
                <a:ea typeface="Lato Light"/>
                <a:cs typeface="Lato Light"/>
              </a:rPr>
              <a:t>Hubungan antara hotel dengan pihak lain</a:t>
            </a:r>
          </a:p>
          <a:p>
            <a:pPr algn="just">
              <a:lnSpc>
                <a:spcPts val="2019"/>
              </a:lnSpc>
            </a:pPr>
            <a:r>
              <a:rPr lang="id-ID" altLang="id-ID" sz="1300" dirty="0">
                <a:latin typeface="Lato"/>
                <a:ea typeface="Lato Light"/>
                <a:cs typeface="Lato Light"/>
              </a:rPr>
              <a:t>Perlu diingat dengan menerima tamu grup, hotel harus membuat konfirmasi atas pesanan kamar setidaknya 15 hari di muka dan pemberitahuan apabila terjadi cancellation.</a:t>
            </a:r>
            <a:endParaRPr lang="en-US" altLang="id-ID" sz="1300" dirty="0">
              <a:latin typeface="Lato"/>
              <a:ea typeface="Lato Light"/>
              <a:cs typeface="Lato Light"/>
            </a:endParaRPr>
          </a:p>
        </p:txBody>
      </p:sp>
      <p:sp>
        <p:nvSpPr>
          <p:cNvPr id="3" name="Slide Number Placeholder 2"/>
          <p:cNvSpPr>
            <a:spLocks noGrp="1"/>
          </p:cNvSpPr>
          <p:nvPr>
            <p:ph type="sldNum" sz="quarter" idx="13"/>
          </p:nvPr>
        </p:nvSpPr>
        <p:spPr/>
        <p:txBody>
          <a:bodyPr/>
          <a:lstStyle/>
          <a:p>
            <a:fld id="{6062F2C3-BEE8-4E30-A12C-66995DDC87DF}" type="slidenum">
              <a:rPr lang="en-US"/>
              <a:pPr/>
              <a:t>15</a:t>
            </a:fld>
            <a:endParaRPr lang="en-US"/>
          </a:p>
        </p:txBody>
      </p:sp>
      <p:pic>
        <p:nvPicPr>
          <p:cNvPr id="5122" name="Picture 2"/>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7385" b="17385"/>
          <a:stretch>
            <a:fillRect/>
          </a:stretch>
        </p:blipFill>
        <p:spPr bwMode="auto">
          <a:xfrm>
            <a:off x="1435157" y="1305505"/>
            <a:ext cx="9758362" cy="250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02274" y="524929"/>
            <a:ext cx="4394095" cy="523220"/>
          </a:xfrm>
          <a:prstGeom prst="rect">
            <a:avLst/>
          </a:prstGeom>
        </p:spPr>
        <p:txBody>
          <a:bodyPr wrap="square">
            <a:spAutoFit/>
          </a:bodyPr>
          <a:lstStyle/>
          <a:p>
            <a:r>
              <a:rPr lang="id-ID" altLang="id-ID" sz="2800" b="1" dirty="0">
                <a:solidFill>
                  <a:schemeClr val="tx2"/>
                </a:solidFill>
                <a:latin typeface="Lato"/>
                <a:ea typeface="Lato Black"/>
                <a:cs typeface="Lato Black"/>
              </a:rPr>
              <a:t>GROUP RESERVATION</a:t>
            </a:r>
            <a:endParaRPr lang="en-US" altLang="id-ID" sz="2800" b="1" dirty="0">
              <a:solidFill>
                <a:schemeClr val="tx2"/>
              </a:solidFill>
              <a:latin typeface="Lato"/>
              <a:ea typeface="Lato Black"/>
              <a:cs typeface="Lato Black"/>
            </a:endParaRPr>
          </a:p>
        </p:txBody>
      </p:sp>
      <p:sp>
        <p:nvSpPr>
          <p:cNvPr id="5" name="Rectangle 4"/>
          <p:cNvSpPr/>
          <p:nvPr/>
        </p:nvSpPr>
        <p:spPr>
          <a:xfrm>
            <a:off x="1418810" y="3798993"/>
            <a:ext cx="2508572" cy="276999"/>
          </a:xfrm>
          <a:prstGeom prst="rect">
            <a:avLst/>
          </a:prstGeom>
        </p:spPr>
        <p:txBody>
          <a:bodyPr wrap="none">
            <a:spAutoFit/>
          </a:bodyPr>
          <a:lstStyle/>
          <a:p>
            <a:r>
              <a:rPr lang="id-ID" sz="1200" dirty="0">
                <a:solidFill>
                  <a:srgbClr val="FF0000"/>
                </a:solidFill>
              </a:rPr>
              <a:t>https://www.firestarterbrands.com/</a:t>
            </a:r>
          </a:p>
        </p:txBody>
      </p:sp>
      <p:sp>
        <p:nvSpPr>
          <p:cNvPr id="9" name="Rectangle 8">
            <a:extLst>
              <a:ext uri="{FF2B5EF4-FFF2-40B4-BE49-F238E27FC236}">
                <a16:creationId xmlns:a16="http://schemas.microsoft.com/office/drawing/2014/main" id="{9841A2A4-6AAF-4624-89C8-DE46A06244BB}"/>
              </a:ext>
            </a:extLst>
          </p:cNvPr>
          <p:cNvSpPr/>
          <p:nvPr/>
        </p:nvSpPr>
        <p:spPr>
          <a:xfrm>
            <a:off x="5650749" y="6392089"/>
            <a:ext cx="7356893" cy="276999"/>
          </a:xfrm>
          <a:prstGeom prst="rect">
            <a:avLst/>
          </a:prstGeom>
        </p:spPr>
        <p:txBody>
          <a:bodyPr wrap="square">
            <a:spAutoFit/>
          </a:bodyPr>
          <a:lstStyle/>
          <a:p>
            <a:r>
              <a:rPr lang="id-ID" sz="1200" dirty="0">
                <a:solidFill>
                  <a:srgbClr val="19232E"/>
                </a:solidFill>
                <a:hlinkClick r:id="rId4"/>
              </a:rPr>
              <a:t>Sumber Referensi : https://www.hospitality-</a:t>
            </a:r>
            <a:r>
              <a:rPr lang="id-ID" sz="1200" dirty="0">
                <a:hlinkClick r:id="rId4"/>
              </a:rPr>
              <a:t>school.com/hotel-guest-reservation-procedure/</a:t>
            </a:r>
            <a:endParaRPr lang="id-ID" sz="1200" dirty="0"/>
          </a:p>
        </p:txBody>
      </p:sp>
    </p:spTree>
    <p:extLst>
      <p:ext uri="{BB962C8B-B14F-4D97-AF65-F5344CB8AC3E}">
        <p14:creationId xmlns:p14="http://schemas.microsoft.com/office/powerpoint/2010/main" val="24057550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213" y="898682"/>
            <a:ext cx="6092820" cy="436910"/>
          </a:xfrm>
        </p:spPr>
        <p:txBody>
          <a:bodyPr>
            <a:noAutofit/>
          </a:bodyPr>
          <a:lstStyle/>
          <a:p>
            <a:r>
              <a:rPr lang="id-ID" sz="2000" b="1" dirty="0">
                <a:solidFill>
                  <a:srgbClr val="FF0000"/>
                </a:solidFill>
              </a:rPr>
              <a:t> </a:t>
            </a:r>
            <a:r>
              <a:rPr lang="id-ID" sz="2000" b="1" dirty="0"/>
              <a:t>GROUP RESERVATION CONSIDERATION</a:t>
            </a:r>
          </a:p>
        </p:txBody>
      </p:sp>
      <p:sp>
        <p:nvSpPr>
          <p:cNvPr id="3" name="Content Placeholder 2"/>
          <p:cNvSpPr>
            <a:spLocks noGrp="1"/>
          </p:cNvSpPr>
          <p:nvPr>
            <p:ph idx="1"/>
          </p:nvPr>
        </p:nvSpPr>
        <p:spPr>
          <a:xfrm>
            <a:off x="1700213" y="1455918"/>
            <a:ext cx="6466902" cy="4101297"/>
          </a:xfrm>
        </p:spPr>
        <p:txBody>
          <a:bodyPr>
            <a:noAutofit/>
          </a:bodyPr>
          <a:lstStyle/>
          <a:p>
            <a:pPr marL="342900" indent="-342900" algn="just">
              <a:lnSpc>
                <a:spcPct val="150000"/>
              </a:lnSpc>
              <a:buFont typeface="Wingdings" pitchFamily="2" charset="2"/>
              <a:buChar char="Ø"/>
            </a:pPr>
            <a:r>
              <a:rPr lang="id-ID" sz="1500" dirty="0"/>
              <a:t>Know the Group Profile, Including its cancellation, no show and last minute reservation history</a:t>
            </a:r>
          </a:p>
          <a:p>
            <a:pPr marL="342900" indent="-342900" algn="just">
              <a:lnSpc>
                <a:spcPct val="150000"/>
              </a:lnSpc>
              <a:buFont typeface="Wingdings" pitchFamily="2" charset="2"/>
              <a:buChar char="Ø"/>
            </a:pPr>
            <a:r>
              <a:rPr lang="id-ID" sz="1500" dirty="0"/>
              <a:t>Review all relevant hotel Reservation policies with convention planner</a:t>
            </a:r>
          </a:p>
          <a:p>
            <a:pPr marL="342900" indent="-342900" algn="just">
              <a:lnSpc>
                <a:spcPct val="150000"/>
              </a:lnSpc>
              <a:buFont typeface="Wingdings" pitchFamily="2" charset="2"/>
              <a:buChar char="Ø"/>
            </a:pPr>
            <a:r>
              <a:rPr lang="id-ID" sz="1500" dirty="0"/>
              <a:t>Be Sure reservation agent are aware the convention has been scheduled</a:t>
            </a:r>
          </a:p>
          <a:p>
            <a:pPr marL="342900" indent="-342900" algn="just">
              <a:lnSpc>
                <a:spcPct val="150000"/>
              </a:lnSpc>
              <a:buFont typeface="Wingdings" pitchFamily="2" charset="2"/>
              <a:buChar char="Ø"/>
            </a:pPr>
            <a:r>
              <a:rPr lang="id-ID" sz="1500" dirty="0"/>
              <a:t>Produce regulary scheduled report to update the status of convention block</a:t>
            </a:r>
          </a:p>
          <a:p>
            <a:pPr marL="342900" indent="-342900" algn="just">
              <a:lnSpc>
                <a:spcPct val="150000"/>
              </a:lnSpc>
              <a:buFont typeface="Wingdings" pitchFamily="2" charset="2"/>
              <a:buChar char="Ø"/>
            </a:pPr>
            <a:r>
              <a:rPr lang="id-ID" sz="1500" dirty="0"/>
              <a:t>Confirm resservation from attendees as soon as possible</a:t>
            </a:r>
          </a:p>
          <a:p>
            <a:pPr marL="342900" indent="-342900" algn="just">
              <a:lnSpc>
                <a:spcPct val="150000"/>
              </a:lnSpc>
              <a:buFont typeface="Wingdings" pitchFamily="2" charset="2"/>
              <a:buChar char="Ø"/>
            </a:pPr>
            <a:r>
              <a:rPr lang="id-ID" sz="1500" dirty="0"/>
              <a:t>Disribute final rooming list to hotel and convention planner </a:t>
            </a:r>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sp>
        <p:nvSpPr>
          <p:cNvPr id="4" name="Rectangle 3"/>
          <p:cNvSpPr/>
          <p:nvPr/>
        </p:nvSpPr>
        <p:spPr>
          <a:xfrm>
            <a:off x="6675928" y="6497428"/>
            <a:ext cx="6096000" cy="215444"/>
          </a:xfrm>
          <a:prstGeom prst="rect">
            <a:avLst/>
          </a:prstGeom>
        </p:spPr>
        <p:txBody>
          <a:bodyPr>
            <a:spAutoFit/>
          </a:bodyPr>
          <a:lstStyle/>
          <a:p>
            <a:endParaRPr lang="id-ID" sz="800" dirty="0">
              <a:solidFill>
                <a:srgbClr val="FF0000"/>
              </a:solidFill>
            </a:endParaRPr>
          </a:p>
        </p:txBody>
      </p:sp>
      <p:sp>
        <p:nvSpPr>
          <p:cNvPr id="8" name="Rectangle 7"/>
          <p:cNvSpPr/>
          <p:nvPr/>
        </p:nvSpPr>
        <p:spPr>
          <a:xfrm>
            <a:off x="1158309" y="4666143"/>
            <a:ext cx="2955817" cy="200055"/>
          </a:xfrm>
          <a:prstGeom prst="rect">
            <a:avLst/>
          </a:prstGeom>
        </p:spPr>
        <p:txBody>
          <a:bodyPr wrap="square">
            <a:spAutoFit/>
          </a:bodyPr>
          <a:lstStyle/>
          <a:p>
            <a:r>
              <a:rPr lang="id-ID" sz="700" dirty="0">
                <a:solidFill>
                  <a:srgbClr val="FF0000"/>
                </a:solidFill>
              </a:rPr>
              <a:t>  </a:t>
            </a:r>
            <a:endParaRPr lang="id-ID" sz="700"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83809" y="1740730"/>
            <a:ext cx="3194780" cy="2771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419163" y="4443004"/>
            <a:ext cx="3324071" cy="461665"/>
          </a:xfrm>
          <a:prstGeom prst="rect">
            <a:avLst/>
          </a:prstGeom>
        </p:spPr>
        <p:txBody>
          <a:bodyPr wrap="square">
            <a:spAutoFit/>
          </a:bodyPr>
          <a:lstStyle/>
          <a:p>
            <a:r>
              <a:rPr lang="id-ID" sz="800" dirty="0">
                <a:solidFill>
                  <a:srgbClr val="FF0000"/>
                </a:solidFill>
                <a:latin typeface="Lato"/>
              </a:rPr>
              <a:t>https://www.thehansindia.com/andhra-pradesh/high-level-committee-meeting-over-implementation-of-ews-reservation-527955</a:t>
            </a:r>
          </a:p>
        </p:txBody>
      </p:sp>
      <p:sp>
        <p:nvSpPr>
          <p:cNvPr id="9" name="Rectangle 8">
            <a:extLst>
              <a:ext uri="{FF2B5EF4-FFF2-40B4-BE49-F238E27FC236}">
                <a16:creationId xmlns:a16="http://schemas.microsoft.com/office/drawing/2014/main" id="{031E114E-45E9-4A6F-B276-1ADB1FA0034E}"/>
              </a:ext>
            </a:extLst>
          </p:cNvPr>
          <p:cNvSpPr/>
          <p:nvPr/>
        </p:nvSpPr>
        <p:spPr>
          <a:xfrm>
            <a:off x="6690221" y="6020375"/>
            <a:ext cx="5053013" cy="276999"/>
          </a:xfrm>
          <a:prstGeom prst="rect">
            <a:avLst/>
          </a:prstGeom>
        </p:spPr>
        <p:txBody>
          <a:bodyPr wrap="square">
            <a:spAutoFit/>
          </a:bodyPr>
          <a:lstStyle/>
          <a:p>
            <a:r>
              <a:rPr lang="id-ID" sz="1200" dirty="0"/>
              <a:t>Sumber Referensi : </a:t>
            </a:r>
            <a:r>
              <a:rPr lang="id-ID" sz="1200" dirty="0">
                <a:solidFill>
                  <a:srgbClr val="FF0000"/>
                </a:solidFill>
              </a:rPr>
              <a:t>AHMA, Front Office Management, 1988</a:t>
            </a:r>
          </a:p>
        </p:txBody>
      </p:sp>
    </p:spTree>
    <p:extLst>
      <p:ext uri="{BB962C8B-B14F-4D97-AF65-F5344CB8AC3E}">
        <p14:creationId xmlns:p14="http://schemas.microsoft.com/office/powerpoint/2010/main" val="939316813"/>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10118"/>
            <a:ext cx="10972800" cy="990600"/>
          </a:xfrm>
        </p:spPr>
        <p:txBody>
          <a:bodyPr/>
          <a:lstStyle/>
          <a:p>
            <a:pPr algn="ctr"/>
            <a:r>
              <a:rPr lang="id-ID" sz="2000" b="1" dirty="0"/>
              <a:t>SAMPLE OF GROUP RESERVATION PROCEDURE</a:t>
            </a:r>
            <a:endParaRPr lang="id-ID" sz="2000" dirty="0"/>
          </a:p>
        </p:txBody>
      </p:sp>
      <p:sp>
        <p:nvSpPr>
          <p:cNvPr id="4" name="Slide Number Placeholder 3"/>
          <p:cNvSpPr>
            <a:spLocks noGrp="1"/>
          </p:cNvSpPr>
          <p:nvPr>
            <p:ph type="sldNum" sz="quarter" idx="12"/>
          </p:nvPr>
        </p:nvSpPr>
        <p:spPr/>
        <p:txBody>
          <a:bodyPr/>
          <a:lstStyle/>
          <a:p>
            <a:fld id="{5E015E3A-1D1E-4141-AF05-5E36359ABAF1}" type="slidenum">
              <a:rPr lang="id-ID" smtClean="0"/>
              <a:t>17</a:t>
            </a:fld>
            <a:endParaRPr lang="id-ID"/>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61233" y="1555230"/>
            <a:ext cx="409426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0680" y="2000718"/>
            <a:ext cx="4638175" cy="216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22718145-599F-4193-8066-24EAEE44665D}"/>
              </a:ext>
            </a:extLst>
          </p:cNvPr>
          <p:cNvSpPr/>
          <p:nvPr/>
        </p:nvSpPr>
        <p:spPr>
          <a:xfrm>
            <a:off x="5655501" y="5847882"/>
            <a:ext cx="5907099" cy="646331"/>
          </a:xfrm>
          <a:prstGeom prst="rect">
            <a:avLst/>
          </a:prstGeom>
        </p:spPr>
        <p:txBody>
          <a:bodyPr wrap="square">
            <a:spAutoFit/>
          </a:bodyPr>
          <a:lstStyle/>
          <a:p>
            <a:r>
              <a:rPr lang="id-ID" sz="1200" dirty="0">
                <a:hlinkClick r:id="rId4">
                  <a:extLst>
                    <a:ext uri="{A12FA001-AC4F-418D-AE19-62706E023703}">
                      <ahyp:hlinkClr xmlns:ahyp="http://schemas.microsoft.com/office/drawing/2018/hyperlinkcolor" val="tx"/>
                    </a:ext>
                  </a:extLst>
                </a:hlinkClick>
              </a:rPr>
              <a:t>Sumber Referensi : </a:t>
            </a:r>
            <a:r>
              <a:rPr lang="id-ID" sz="1200" dirty="0">
                <a:solidFill>
                  <a:srgbClr val="FF0000"/>
                </a:solidFill>
                <a:hlinkClick r:id="rId4">
                  <a:extLst>
                    <a:ext uri="{A12FA001-AC4F-418D-AE19-62706E023703}">
                      <ahyp:hlinkClr xmlns:ahyp="http://schemas.microsoft.com/office/drawing/2018/hyperlinkcolor" val="tx"/>
                    </a:ext>
                  </a:extLst>
                </a:hlinkClick>
              </a:rPr>
              <a:t>https://www.marriott.com/hotelwebsites/us/e/ewrog/ewrog_pdfs/Group_Policies_and_Procedures.docx2.pdf</a:t>
            </a:r>
            <a:endParaRPr lang="id-ID" sz="1200" dirty="0">
              <a:solidFill>
                <a:srgbClr val="FF0000"/>
              </a:solidFill>
            </a:endParaRPr>
          </a:p>
        </p:txBody>
      </p:sp>
    </p:spTree>
    <p:extLst>
      <p:ext uri="{BB962C8B-B14F-4D97-AF65-F5344CB8AC3E}">
        <p14:creationId xmlns:p14="http://schemas.microsoft.com/office/powerpoint/2010/main" val="4003011797"/>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882476593"/>
              </p:ext>
            </p:extLst>
          </p:nvPr>
        </p:nvGraphicFramePr>
        <p:xfrm>
          <a:off x="1269409" y="845824"/>
          <a:ext cx="9893509" cy="5302482"/>
        </p:xfrm>
        <a:graphic>
          <a:graphicData uri="http://schemas.openxmlformats.org/drawingml/2006/table">
            <a:tbl>
              <a:tblPr firstRow="1" bandRow="1">
                <a:tableStyleId>{5C22544A-7EE6-4342-B048-85BDC9FD1C3A}</a:tableStyleId>
              </a:tblPr>
              <a:tblGrid>
                <a:gridCol w="1228861">
                  <a:extLst>
                    <a:ext uri="{9D8B030D-6E8A-4147-A177-3AD203B41FA5}">
                      <a16:colId xmlns:a16="http://schemas.microsoft.com/office/drawing/2014/main" val="20000"/>
                    </a:ext>
                  </a:extLst>
                </a:gridCol>
                <a:gridCol w="5493335">
                  <a:extLst>
                    <a:ext uri="{9D8B030D-6E8A-4147-A177-3AD203B41FA5}">
                      <a16:colId xmlns:a16="http://schemas.microsoft.com/office/drawing/2014/main" val="20001"/>
                    </a:ext>
                  </a:extLst>
                </a:gridCol>
                <a:gridCol w="1691014">
                  <a:extLst>
                    <a:ext uri="{9D8B030D-6E8A-4147-A177-3AD203B41FA5}">
                      <a16:colId xmlns:a16="http://schemas.microsoft.com/office/drawing/2014/main" val="20002"/>
                    </a:ext>
                  </a:extLst>
                </a:gridCol>
                <a:gridCol w="1480299">
                  <a:extLst>
                    <a:ext uri="{9D8B030D-6E8A-4147-A177-3AD203B41FA5}">
                      <a16:colId xmlns:a16="http://schemas.microsoft.com/office/drawing/2014/main" val="20003"/>
                    </a:ext>
                  </a:extLst>
                </a:gridCol>
              </a:tblGrid>
              <a:tr h="483120">
                <a:tc>
                  <a:txBody>
                    <a:bodyPr/>
                    <a:lstStyle/>
                    <a:p>
                      <a:pPr algn="ctr"/>
                      <a:r>
                        <a:rPr lang="id-ID" sz="1400" b="1" i="0" noProof="0" dirty="0">
                          <a:solidFill>
                            <a:srgbClr val="FFFFFF"/>
                          </a:solidFill>
                          <a:latin typeface="Lato" charset="0"/>
                          <a:ea typeface="Lato" charset="0"/>
                          <a:cs typeface="Lato" charset="0"/>
                        </a:rPr>
                        <a:t>Name</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id-ID" sz="1400" b="1" i="0" noProof="0" dirty="0">
                          <a:solidFill>
                            <a:srgbClr val="FFFFFF"/>
                          </a:solidFill>
                          <a:latin typeface="Lato" charset="0"/>
                          <a:ea typeface="Lato" charset="0"/>
                          <a:cs typeface="Lato" charset="0"/>
                        </a:rPr>
                        <a:t>Dialog</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id-ID" sz="1400" b="1" i="0" noProof="0" dirty="0">
                          <a:solidFill>
                            <a:srgbClr val="FFFFFF"/>
                          </a:solidFill>
                          <a:latin typeface="Lato" charset="0"/>
                          <a:ea typeface="Lato" charset="0"/>
                          <a:cs typeface="Lato" charset="0"/>
                        </a:rPr>
                        <a:t>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id-ID" sz="1400" b="1" i="0" noProof="0" dirty="0">
                          <a:solidFill>
                            <a:srgbClr val="FFFFFF"/>
                          </a:solidFill>
                          <a:latin typeface="Lato" charset="0"/>
                          <a:ea typeface="Lato" charset="0"/>
                          <a:cs typeface="Lato" charset="0"/>
                        </a:rPr>
                        <a:t>Not 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83268">
                <a:tc>
                  <a:txBody>
                    <a:bodyPr/>
                    <a:lstStyle/>
                    <a:p>
                      <a:pPr algn="l"/>
                      <a:r>
                        <a:rPr lang="id-ID" sz="1200" b="0" i="0" dirty="0">
                          <a:solidFill>
                            <a:schemeClr val="tx1"/>
                          </a:solidFill>
                          <a:latin typeface="Lato"/>
                          <a:ea typeface="Lato" charset="0"/>
                          <a:cs typeface="Lato" charset="0"/>
                        </a:rPr>
                        <a:t>Reservation</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r>
                        <a:rPr lang="id-ID" sz="1200" b="0" i="0" dirty="0">
                          <a:solidFill>
                            <a:schemeClr val="tx1"/>
                          </a:solidFill>
                          <a:latin typeface="Lato"/>
                          <a:ea typeface="Lato" charset="0"/>
                          <a:cs typeface="Lato" charset="0"/>
                        </a:rPr>
                        <a:t>Good Morning,</a:t>
                      </a:r>
                      <a:r>
                        <a:rPr lang="id-ID" sz="1200" b="0" i="0" baseline="0" dirty="0">
                          <a:solidFill>
                            <a:schemeClr val="tx1"/>
                          </a:solidFill>
                          <a:latin typeface="Lato"/>
                          <a:ea typeface="Lato" charset="0"/>
                          <a:cs typeface="Lato" charset="0"/>
                        </a:rPr>
                        <a:t> Telkom Hotel, This is Reservation Section With Andrew, may i help you ?</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50000"/>
                        </a:lnSpc>
                        <a:spcAft>
                          <a:spcPts val="0"/>
                        </a:spcAft>
                      </a:pPr>
                      <a:r>
                        <a:rPr lang="id-ID" sz="1200" i="1" dirty="0">
                          <a:solidFill>
                            <a:srgbClr val="FF0000"/>
                          </a:solidFill>
                          <a:effectLst/>
                          <a:latin typeface="Lato"/>
                          <a:ea typeface="Calibri" panose="020F0502020204030204" pitchFamily="34" charset="0"/>
                          <a:cs typeface="Times New Roman" panose="02020603050405020304" pitchFamily="18" charset="0"/>
                        </a:rPr>
                        <a:t>Greeting Clear Intonation Offering</a:t>
                      </a:r>
                      <a:r>
                        <a:rPr lang="id-ID" sz="1200" i="1" baseline="0" dirty="0">
                          <a:solidFill>
                            <a:srgbClr val="FF0000"/>
                          </a:solidFill>
                          <a:effectLst/>
                          <a:latin typeface="Lato"/>
                          <a:ea typeface="Calibri" panose="020F0502020204030204" pitchFamily="34" charset="0"/>
                          <a:cs typeface="Times New Roman" panose="02020603050405020304" pitchFamily="18" charset="0"/>
                        </a:rPr>
                        <a:t> help</a:t>
                      </a:r>
                      <a:endParaRPr lang="id-ID" sz="120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1"/>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I Would Like To Reserve a Room</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2"/>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Yes Sir, May I know what type of room would you like, and for how many person, sir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Friendly Talky</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3"/>
                  </a:ext>
                </a:extLst>
              </a:tr>
              <a:tr h="402065">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I Like one suite room, Please. Just For me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4"/>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May I Know When will you be arriving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5"/>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lnSpc>
                          <a:spcPct val="150000"/>
                        </a:lnSpc>
                        <a:spcAft>
                          <a:spcPts val="800"/>
                        </a:spcAft>
                      </a:pPr>
                      <a:r>
                        <a:rPr lang="id-ID" sz="1200" b="0" i="0" dirty="0">
                          <a:effectLst/>
                          <a:latin typeface="Lato"/>
                          <a:ea typeface="Calibri" panose="020F0502020204030204" pitchFamily="34" charset="0"/>
                          <a:cs typeface="Times New Roman" panose="02020603050405020304" pitchFamily="18" charset="0"/>
                        </a:rPr>
                        <a:t>I Will be arriving on September,</a:t>
                      </a:r>
                      <a:r>
                        <a:rPr lang="id-ID" sz="1200" b="0" i="0" baseline="0" dirty="0">
                          <a:effectLst/>
                          <a:latin typeface="Lato"/>
                          <a:ea typeface="Calibri" panose="020F0502020204030204" pitchFamily="34" charset="0"/>
                          <a:cs typeface="Times New Roman" panose="02020603050405020304" pitchFamily="18" charset="0"/>
                        </a:rPr>
                        <a:t> 19 th </a:t>
                      </a:r>
                      <a:r>
                        <a:rPr lang="id-ID" sz="1200" i="1" baseline="30000" dirty="0">
                          <a:solidFill>
                            <a:srgbClr val="000000"/>
                          </a:solidFill>
                          <a:effectLst/>
                          <a:latin typeface="Calibri" panose="020F0502020204030204" pitchFamily="34" charset="0"/>
                          <a:ea typeface="MS Mincho"/>
                          <a:cs typeface="Calibri" panose="020F0502020204030204" pitchFamily="34" charset="0"/>
                        </a:rPr>
                        <a:t> </a:t>
                      </a:r>
                      <a:r>
                        <a:rPr lang="id-ID" sz="1200" b="0" i="0" baseline="0" dirty="0">
                          <a:solidFill>
                            <a:schemeClr val="tx1"/>
                          </a:solidFill>
                          <a:effectLst/>
                          <a:latin typeface="Lato"/>
                          <a:ea typeface="MS Mincho"/>
                          <a:cs typeface="Times New Roman" panose="02020603050405020304" pitchFamily="18" charset="0"/>
                        </a:rPr>
                        <a:t>2019</a:t>
                      </a:r>
                      <a:endParaRPr lang="id-ID" sz="1200" b="0" i="0" dirty="0">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6"/>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How about your</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departure ?</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7"/>
                  </a:ext>
                </a:extLst>
              </a:tr>
              <a:tr h="299803">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Guest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On September,</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22 nd 2019</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8"/>
                  </a:ext>
                </a:extLst>
              </a:tr>
              <a:tr h="329784">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Allright miss, may I Know Your name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9"/>
                  </a:ext>
                </a:extLst>
              </a:tr>
              <a:tr h="28481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My name Is Karine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lnSpc>
                          <a:spcPct val="107000"/>
                        </a:lnSpc>
                        <a:spcAft>
                          <a:spcPts val="800"/>
                        </a:spcAft>
                      </a:pPr>
                      <a:endParaRPr lang="id-ID" sz="1200" b="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10"/>
                  </a:ext>
                </a:extLst>
              </a:tr>
              <a:tr h="523882">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Alright Miss, I will spell your name. K</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for  kilo, A for Alpha, R for Romeo, I For India, N for November, and E  for echo. Is that Correct, Miss ?</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Spelling Guest Name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Bef>
                          <a:spcPts val="600"/>
                        </a:spcBef>
                        <a:spcAft>
                          <a:spcPts val="6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11"/>
                  </a:ext>
                </a:extLst>
              </a:tr>
              <a:tr h="523882">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Yes</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Bef>
                          <a:spcPts val="600"/>
                        </a:spcBef>
                        <a:spcAft>
                          <a:spcPts val="6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12"/>
                  </a:ext>
                </a:extLst>
              </a:tr>
            </a:tbl>
          </a:graphicData>
        </a:graphic>
      </p:graphicFrame>
      <p:sp>
        <p:nvSpPr>
          <p:cNvPr id="201787" name="TextBox 80"/>
          <p:cNvSpPr txBox="1">
            <a:spLocks noChangeArrowheads="1"/>
          </p:cNvSpPr>
          <p:nvPr/>
        </p:nvSpPr>
        <p:spPr bwMode="auto">
          <a:xfrm>
            <a:off x="3495050" y="279867"/>
            <a:ext cx="544224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11" tIns="22856" rIns="45711" bIns="22856">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id-ID" altLang="id-ID" sz="2000" b="1" dirty="0">
                <a:solidFill>
                  <a:schemeClr val="tx2"/>
                </a:solidFill>
                <a:latin typeface="Lato"/>
                <a:ea typeface="Lato"/>
                <a:cs typeface="Lato"/>
              </a:rPr>
              <a:t>SAMPLE OF RESERVATION</a:t>
            </a:r>
            <a:r>
              <a:rPr lang="en-ID" altLang="id-ID" sz="2000" b="1" dirty="0">
                <a:solidFill>
                  <a:schemeClr val="tx2"/>
                </a:solidFill>
                <a:latin typeface="Lato"/>
                <a:ea typeface="Lato"/>
                <a:cs typeface="Lato"/>
              </a:rPr>
              <a:t> CONVERSATION</a:t>
            </a:r>
            <a:r>
              <a:rPr lang="id-ID" altLang="id-ID" sz="2000" b="1" dirty="0">
                <a:solidFill>
                  <a:schemeClr val="tx2"/>
                </a:solidFill>
                <a:latin typeface="Lato"/>
                <a:ea typeface="Lato"/>
                <a:cs typeface="Lato"/>
              </a:rPr>
              <a:t> I</a:t>
            </a:r>
          </a:p>
        </p:txBody>
      </p:sp>
      <p:sp>
        <p:nvSpPr>
          <p:cNvPr id="2" name="Slide Number Placeholder 1"/>
          <p:cNvSpPr>
            <a:spLocks noGrp="1"/>
          </p:cNvSpPr>
          <p:nvPr>
            <p:ph type="sldNum" sz="quarter" idx="11"/>
          </p:nvPr>
        </p:nvSpPr>
        <p:spPr/>
        <p:txBody>
          <a:bodyPr/>
          <a:lstStyle/>
          <a:p>
            <a:fld id="{2366B6A7-8ADD-4422-BBE8-68D9E9ABFA41}" type="slidenum">
              <a:rPr lang="en-US"/>
              <a:pPr/>
              <a:t>18</a:t>
            </a:fld>
            <a:endParaRPr lang="en-US"/>
          </a:p>
        </p:txBody>
      </p:sp>
    </p:spTree>
    <p:extLst>
      <p:ext uri="{BB962C8B-B14F-4D97-AF65-F5344CB8AC3E}">
        <p14:creationId xmlns:p14="http://schemas.microsoft.com/office/powerpoint/2010/main" val="686225976"/>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1643472000"/>
              </p:ext>
            </p:extLst>
          </p:nvPr>
        </p:nvGraphicFramePr>
        <p:xfrm>
          <a:off x="1509008" y="1039316"/>
          <a:ext cx="9893509" cy="4853995"/>
        </p:xfrm>
        <a:graphic>
          <a:graphicData uri="http://schemas.openxmlformats.org/drawingml/2006/table">
            <a:tbl>
              <a:tblPr firstRow="1" bandRow="1">
                <a:tableStyleId>{5C22544A-7EE6-4342-B048-85BDC9FD1C3A}</a:tableStyleId>
              </a:tblPr>
              <a:tblGrid>
                <a:gridCol w="1228861">
                  <a:extLst>
                    <a:ext uri="{9D8B030D-6E8A-4147-A177-3AD203B41FA5}">
                      <a16:colId xmlns:a16="http://schemas.microsoft.com/office/drawing/2014/main" val="20000"/>
                    </a:ext>
                  </a:extLst>
                </a:gridCol>
                <a:gridCol w="4821589">
                  <a:extLst>
                    <a:ext uri="{9D8B030D-6E8A-4147-A177-3AD203B41FA5}">
                      <a16:colId xmlns:a16="http://schemas.microsoft.com/office/drawing/2014/main" val="20001"/>
                    </a:ext>
                  </a:extLst>
                </a:gridCol>
                <a:gridCol w="2060531">
                  <a:extLst>
                    <a:ext uri="{9D8B030D-6E8A-4147-A177-3AD203B41FA5}">
                      <a16:colId xmlns:a16="http://schemas.microsoft.com/office/drawing/2014/main" val="20002"/>
                    </a:ext>
                  </a:extLst>
                </a:gridCol>
                <a:gridCol w="1782528">
                  <a:extLst>
                    <a:ext uri="{9D8B030D-6E8A-4147-A177-3AD203B41FA5}">
                      <a16:colId xmlns:a16="http://schemas.microsoft.com/office/drawing/2014/main" val="20003"/>
                    </a:ext>
                  </a:extLst>
                </a:gridCol>
              </a:tblGrid>
              <a:tr h="463431">
                <a:tc>
                  <a:txBody>
                    <a:bodyPr/>
                    <a:lstStyle/>
                    <a:p>
                      <a:pPr algn="ctr"/>
                      <a:r>
                        <a:rPr lang="id-ID" sz="1400" b="1" i="0" noProof="0" dirty="0">
                          <a:solidFill>
                            <a:srgbClr val="FFFFFF"/>
                          </a:solidFill>
                          <a:latin typeface="Lato" charset="0"/>
                          <a:ea typeface="Lato" charset="0"/>
                          <a:cs typeface="Lato" charset="0"/>
                        </a:rPr>
                        <a:t>Name</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id-ID" sz="1400" b="1" i="0" noProof="0" dirty="0">
                          <a:solidFill>
                            <a:srgbClr val="FFFFFF"/>
                          </a:solidFill>
                          <a:latin typeface="Lato" charset="0"/>
                          <a:ea typeface="Lato" charset="0"/>
                          <a:cs typeface="Lato" charset="0"/>
                        </a:rPr>
                        <a:t>Dialog</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id-ID" sz="1400" b="1" i="0" noProof="0" dirty="0">
                          <a:solidFill>
                            <a:srgbClr val="FFFFFF"/>
                          </a:solidFill>
                          <a:latin typeface="Lato" charset="0"/>
                          <a:ea typeface="Lato" charset="0"/>
                          <a:cs typeface="Lato" charset="0"/>
                        </a:rPr>
                        <a:t>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id-ID" sz="1400" b="1" i="0" noProof="0" dirty="0">
                          <a:solidFill>
                            <a:srgbClr val="FFFFFF"/>
                          </a:solidFill>
                          <a:latin typeface="Lato" charset="0"/>
                          <a:ea typeface="Lato" charset="0"/>
                          <a:cs typeface="Lato" charset="0"/>
                        </a:rPr>
                        <a:t>Not 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05509">
                <a:tc>
                  <a:txBody>
                    <a:bodyPr/>
                    <a:lstStyle/>
                    <a:p>
                      <a:pPr algn="l"/>
                      <a:r>
                        <a:rPr lang="id-ID" sz="1200" b="0" i="0">
                          <a:solidFill>
                            <a:schemeClr val="tx1"/>
                          </a:solidFill>
                          <a:latin typeface="Lato"/>
                          <a:ea typeface="Lato" charset="0"/>
                          <a:cs typeface="Lato" charset="0"/>
                        </a:rPr>
                        <a:t>Reservation</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r>
                        <a:rPr lang="id-ID" sz="1200" b="0" i="0">
                          <a:solidFill>
                            <a:schemeClr val="tx1"/>
                          </a:solidFill>
                          <a:latin typeface="Lato"/>
                          <a:ea typeface="Lato" charset="0"/>
                          <a:cs typeface="Lato" charset="0"/>
                        </a:rPr>
                        <a:t>Just a Moment Ms.</a:t>
                      </a:r>
                      <a:r>
                        <a:rPr lang="id-ID" sz="1200" b="0" i="0" baseline="0">
                          <a:solidFill>
                            <a:schemeClr val="tx1"/>
                          </a:solidFill>
                          <a:latin typeface="Lato"/>
                          <a:ea typeface="Lato" charset="0"/>
                          <a:cs typeface="Lato" charset="0"/>
                        </a:rPr>
                        <a:t> Karine, I will Check available room for that Period</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50000"/>
                        </a:lnSpc>
                        <a:spcAft>
                          <a:spcPts val="0"/>
                        </a:spcAft>
                      </a:pPr>
                      <a:r>
                        <a:rPr lang="id-ID" sz="1200" i="1" dirty="0">
                          <a:solidFill>
                            <a:srgbClr val="FF0000"/>
                          </a:solidFill>
                          <a:effectLst/>
                          <a:latin typeface="Lato"/>
                          <a:ea typeface="Calibri" panose="020F0502020204030204" pitchFamily="34" charset="0"/>
                          <a:cs typeface="Times New Roman" panose="02020603050405020304" pitchFamily="18" charset="0"/>
                        </a:rPr>
                        <a:t>Check Room Available  on System</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Too Long</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1"/>
                  </a:ext>
                </a:extLst>
              </a:tr>
              <a:tr h="287585">
                <a:tc>
                  <a:txBody>
                    <a:bodyPr/>
                    <a:lstStyle/>
                    <a:p>
                      <a:pPr algn="l">
                        <a:lnSpc>
                          <a:spcPct val="107000"/>
                        </a:lnSpc>
                        <a:spcAft>
                          <a:spcPts val="800"/>
                        </a:spcAft>
                      </a:pPr>
                      <a:r>
                        <a:rPr lang="id-ID" sz="1200" b="0" i="0">
                          <a:solidFill>
                            <a:schemeClr val="tx1"/>
                          </a:solidFill>
                          <a:effectLst/>
                          <a:latin typeface="Lato"/>
                          <a:ea typeface="Calibri" panose="020F0502020204030204" pitchFamily="34" charset="0"/>
                          <a:cs typeface="Times New Roman" panose="02020603050405020304" pitchFamily="18" charset="0"/>
                        </a:rPr>
                        <a:t>Guest</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r>
                        <a:rPr lang="id-ID" sz="1200" b="0" i="0">
                          <a:solidFill>
                            <a:schemeClr val="tx1"/>
                          </a:solidFill>
                          <a:effectLst/>
                          <a:latin typeface="Lato"/>
                          <a:ea typeface="Calibri" panose="020F0502020204030204" pitchFamily="34" charset="0"/>
                          <a:cs typeface="Times New Roman" panose="02020603050405020304" pitchFamily="18" charset="0"/>
                        </a:rPr>
                        <a:t>Yes Please</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endParaRPr lang="id-ID" sz="1200" b="1" i="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endParaRPr lang="id-ID" sz="1200" b="0" i="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2"/>
                  </a:ext>
                </a:extLst>
              </a:tr>
              <a:tr h="76503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Good News Sir,</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because there’s one suite room still available  for you, and May i explain about your room facilities</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Excuse Your</a:t>
                      </a:r>
                      <a:r>
                        <a:rPr lang="id-ID" sz="1200" b="0" i="1" baseline="0" dirty="0">
                          <a:solidFill>
                            <a:srgbClr val="FF0000"/>
                          </a:solidFill>
                          <a:effectLst/>
                          <a:latin typeface="Lato"/>
                          <a:ea typeface="Calibri" panose="020F0502020204030204" pitchFamily="34" charset="0"/>
                          <a:cs typeface="Times New Roman" panose="02020603050405020304" pitchFamily="18" charset="0"/>
                        </a:rPr>
                        <a:t> Self </a:t>
                      </a:r>
                      <a:endParaRPr lang="id-ID" sz="1200" b="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endParaRPr lang="id-ID" sz="1200" b="0" i="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3"/>
                  </a:ext>
                </a:extLst>
              </a:tr>
              <a:tr h="434715">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Yes, Please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endParaRPr lang="id-ID" sz="1200" b="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endParaRPr lang="id-ID" sz="1200" b="0" i="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4"/>
                  </a:ext>
                </a:extLst>
              </a:tr>
              <a:tr h="1382811">
                <a:tc>
                  <a:txBody>
                    <a:bodyPr/>
                    <a:lstStyle/>
                    <a:p>
                      <a:pPr algn="l">
                        <a:lnSpc>
                          <a:spcPct val="107000"/>
                        </a:lnSpc>
                        <a:spcAft>
                          <a:spcPts val="800"/>
                        </a:spcAft>
                      </a:pPr>
                      <a:r>
                        <a:rPr lang="id-ID" sz="1200" b="0" i="0">
                          <a:solidFill>
                            <a:schemeClr val="tx1"/>
                          </a:solidFill>
                          <a:effectLst/>
                          <a:latin typeface="Lato"/>
                          <a:ea typeface="Calibri" panose="020F0502020204030204" pitchFamily="34" charset="0"/>
                          <a:cs typeface="Times New Roman" panose="02020603050405020304" pitchFamily="18" charset="0"/>
                        </a:rPr>
                        <a:t>Reservation</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The Room Facilities such as private balcony, living room, small kitchen, mini bar, television, telephone, air conditioner, bath room complete with</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shower, bath tub and hot + cold running water well, the room rate is Rp. 1.350.000,00/ninght net include  breakfast. Do you want to reserve now, Sir ?</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Explain about room facilities</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endParaRPr lang="id-ID" sz="1200" b="0" i="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5"/>
                  </a:ext>
                </a:extLst>
              </a:tr>
              <a:tr h="385679">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a:solidFill>
                            <a:schemeClr val="tx1"/>
                          </a:solidFill>
                          <a:effectLst/>
                          <a:latin typeface="Lato"/>
                          <a:ea typeface="Calibri" panose="020F0502020204030204" pitchFamily="34" charset="0"/>
                          <a:cs typeface="Times New Roman" panose="02020603050405020304" pitchFamily="18" charset="0"/>
                        </a:rPr>
                        <a:t>Guest</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r>
                        <a:rPr lang="id-ID" sz="1200" b="0" i="0">
                          <a:solidFill>
                            <a:schemeClr val="tx1"/>
                          </a:solidFill>
                          <a:effectLst/>
                          <a:latin typeface="Lato"/>
                          <a:ea typeface="Calibri" panose="020F0502020204030204" pitchFamily="34" charset="0"/>
                          <a:cs typeface="Times New Roman" panose="02020603050405020304" pitchFamily="18" charset="0"/>
                        </a:rPr>
                        <a:t>Yes</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endParaRPr lang="id-ID" sz="1200" b="1" i="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endParaRPr lang="id-ID" sz="1200" b="0" i="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6"/>
                  </a:ext>
                </a:extLst>
              </a:tr>
              <a:tr h="287585">
                <a:tc>
                  <a:txBody>
                    <a:bodyPr/>
                    <a:lstStyle/>
                    <a:p>
                      <a:pPr algn="l">
                        <a:lnSpc>
                          <a:spcPct val="107000"/>
                        </a:lnSpc>
                        <a:spcAft>
                          <a:spcPts val="800"/>
                        </a:spcAft>
                      </a:pPr>
                      <a:r>
                        <a:rPr lang="id-ID" sz="1200" b="0" i="0">
                          <a:solidFill>
                            <a:schemeClr val="tx1"/>
                          </a:solidFill>
                          <a:effectLst/>
                          <a:latin typeface="Lato"/>
                          <a:ea typeface="Calibri" panose="020F0502020204030204" pitchFamily="34" charset="0"/>
                          <a:cs typeface="Times New Roman" panose="02020603050405020304" pitchFamily="18" charset="0"/>
                        </a:rPr>
                        <a:t>Reservation</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r>
                        <a:rPr lang="id-ID" sz="1200" b="0" i="0">
                          <a:solidFill>
                            <a:schemeClr val="tx1"/>
                          </a:solidFill>
                          <a:effectLst/>
                          <a:latin typeface="Lato"/>
                          <a:ea typeface="Calibri" panose="020F0502020204030204" pitchFamily="34" charset="0"/>
                          <a:cs typeface="Times New Roman" panose="02020603050405020304" pitchFamily="18" charset="0"/>
                        </a:rPr>
                        <a:t>May I repeat</a:t>
                      </a:r>
                      <a:r>
                        <a:rPr lang="id-ID" sz="1200" b="0" i="0" baseline="0">
                          <a:solidFill>
                            <a:schemeClr val="tx1"/>
                          </a:solidFill>
                          <a:effectLst/>
                          <a:latin typeface="Lato"/>
                          <a:ea typeface="Calibri" panose="020F0502020204030204" pitchFamily="34" charset="0"/>
                          <a:cs typeface="Times New Roman" panose="02020603050405020304" pitchFamily="18" charset="0"/>
                        </a:rPr>
                        <a:t> your reservation, Miss ?</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endParaRPr lang="id-ID" sz="1200" b="1" i="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Not to Rush</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7"/>
                  </a:ext>
                </a:extLst>
              </a:tr>
              <a:tr h="287585">
                <a:tc>
                  <a:txBody>
                    <a:bodyPr/>
                    <a:lstStyle/>
                    <a:p>
                      <a:pPr algn="l">
                        <a:lnSpc>
                          <a:spcPct val="107000"/>
                        </a:lnSpc>
                        <a:spcAft>
                          <a:spcPts val="800"/>
                        </a:spcAft>
                      </a:pPr>
                      <a:r>
                        <a:rPr lang="id-ID" sz="1200" b="0" i="0">
                          <a:solidFill>
                            <a:schemeClr val="tx1"/>
                          </a:solidFill>
                          <a:effectLst/>
                          <a:latin typeface="Lato"/>
                          <a:ea typeface="Calibri" panose="020F0502020204030204" pitchFamily="34" charset="0"/>
                          <a:cs typeface="Times New Roman" panose="02020603050405020304" pitchFamily="18" charset="0"/>
                        </a:rPr>
                        <a:t>Guest</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50000"/>
                        </a:lnSpc>
                        <a:spcAft>
                          <a:spcPts val="800"/>
                        </a:spcAft>
                      </a:pPr>
                      <a:r>
                        <a:rPr lang="id-ID" sz="1200" b="0" i="0">
                          <a:effectLst/>
                          <a:latin typeface="Lato"/>
                          <a:ea typeface="Calibri" panose="020F0502020204030204" pitchFamily="34" charset="0"/>
                          <a:cs typeface="Times New Roman" panose="02020603050405020304" pitchFamily="18" charset="0"/>
                        </a:rPr>
                        <a:t>Yes, Sure</a:t>
                      </a:r>
                      <a:endParaRPr lang="id-ID" sz="1200" b="0" i="0" dirty="0">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endParaRPr lang="id-ID" sz="1200" b="1" i="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endParaRPr lang="id-ID" sz="1200" b="0" i="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8"/>
                  </a:ext>
                </a:extLst>
              </a:tr>
            </a:tbl>
          </a:graphicData>
        </a:graphic>
      </p:graphicFrame>
      <p:sp>
        <p:nvSpPr>
          <p:cNvPr id="201787" name="TextBox 80"/>
          <p:cNvSpPr txBox="1">
            <a:spLocks noChangeArrowheads="1"/>
          </p:cNvSpPr>
          <p:nvPr/>
        </p:nvSpPr>
        <p:spPr bwMode="auto">
          <a:xfrm>
            <a:off x="6169974" y="664580"/>
            <a:ext cx="92379" cy="3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11" tIns="22856" rIns="45711" bIns="22856">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endParaRPr lang="id-ID" altLang="id-ID" sz="2200" b="1" dirty="0">
              <a:solidFill>
                <a:schemeClr val="tx2"/>
              </a:solidFill>
              <a:latin typeface="Lato"/>
              <a:ea typeface="Lato"/>
              <a:cs typeface="Lato"/>
            </a:endParaRPr>
          </a:p>
        </p:txBody>
      </p:sp>
      <p:sp>
        <p:nvSpPr>
          <p:cNvPr id="2" name="Slide Number Placeholder 1"/>
          <p:cNvSpPr>
            <a:spLocks noGrp="1"/>
          </p:cNvSpPr>
          <p:nvPr>
            <p:ph type="sldNum" sz="quarter" idx="11"/>
          </p:nvPr>
        </p:nvSpPr>
        <p:spPr/>
        <p:txBody>
          <a:bodyPr/>
          <a:lstStyle/>
          <a:p>
            <a:fld id="{2366B6A7-8ADD-4422-BBE8-68D9E9ABFA41}" type="slidenum">
              <a:rPr lang="en-US"/>
              <a:pPr/>
              <a:t>19</a:t>
            </a:fld>
            <a:endParaRPr lang="en-US"/>
          </a:p>
        </p:txBody>
      </p:sp>
      <p:sp>
        <p:nvSpPr>
          <p:cNvPr id="3" name="Rectangle 2"/>
          <p:cNvSpPr/>
          <p:nvPr/>
        </p:nvSpPr>
        <p:spPr>
          <a:xfrm>
            <a:off x="3337901" y="385418"/>
            <a:ext cx="6224333" cy="369332"/>
          </a:xfrm>
          <a:prstGeom prst="rect">
            <a:avLst/>
          </a:prstGeom>
        </p:spPr>
        <p:txBody>
          <a:bodyPr wrap="none">
            <a:spAutoFit/>
          </a:bodyPr>
          <a:lstStyle/>
          <a:p>
            <a:pPr algn="ctr"/>
            <a:r>
              <a:rPr lang="id-ID" altLang="id-ID" b="1" dirty="0">
                <a:solidFill>
                  <a:schemeClr val="tx2"/>
                </a:solidFill>
                <a:latin typeface="Lato"/>
                <a:ea typeface="Lato"/>
                <a:cs typeface="Lato"/>
              </a:rPr>
              <a:t>SAMPLE OF</a:t>
            </a:r>
            <a:r>
              <a:rPr lang="en-ID" altLang="id-ID" b="1" dirty="0">
                <a:solidFill>
                  <a:schemeClr val="tx2"/>
                </a:solidFill>
                <a:latin typeface="Lato"/>
                <a:ea typeface="Lato"/>
                <a:cs typeface="Lato"/>
              </a:rPr>
              <a:t> </a:t>
            </a:r>
            <a:r>
              <a:rPr lang="id-ID" altLang="id-ID" b="1" dirty="0">
                <a:solidFill>
                  <a:schemeClr val="tx2"/>
                </a:solidFill>
                <a:latin typeface="Lato"/>
                <a:ea typeface="Lato"/>
                <a:cs typeface="Lato"/>
              </a:rPr>
              <a:t>RESERVATION </a:t>
            </a:r>
            <a:r>
              <a:rPr lang="en-ID" altLang="id-ID" b="1" dirty="0">
                <a:solidFill>
                  <a:schemeClr val="tx2"/>
                </a:solidFill>
                <a:latin typeface="Lato"/>
                <a:ea typeface="Lato"/>
                <a:cs typeface="Lato"/>
              </a:rPr>
              <a:t>CONVERSATION </a:t>
            </a:r>
            <a:r>
              <a:rPr lang="id-ID" altLang="id-ID" b="1" dirty="0">
                <a:solidFill>
                  <a:schemeClr val="tx2"/>
                </a:solidFill>
                <a:latin typeface="Lato"/>
                <a:ea typeface="Lato"/>
                <a:cs typeface="Lato"/>
              </a:rPr>
              <a:t>I</a:t>
            </a:r>
            <a:r>
              <a:rPr lang="en-ID" altLang="id-ID" b="1" dirty="0">
                <a:solidFill>
                  <a:schemeClr val="tx2"/>
                </a:solidFill>
                <a:latin typeface="Lato"/>
                <a:ea typeface="Lato"/>
                <a:cs typeface="Lato"/>
              </a:rPr>
              <a:t> (Continue)</a:t>
            </a:r>
            <a:endParaRPr lang="id-ID" altLang="id-ID" b="1" dirty="0">
              <a:solidFill>
                <a:schemeClr val="tx2"/>
              </a:solidFill>
              <a:latin typeface="Lato"/>
              <a:ea typeface="Lato"/>
              <a:cs typeface="Lato"/>
            </a:endParaRPr>
          </a:p>
        </p:txBody>
      </p:sp>
      <p:sp>
        <p:nvSpPr>
          <p:cNvPr id="7" name="Subtitle 2">
            <a:extLst>
              <a:ext uri="{FF2B5EF4-FFF2-40B4-BE49-F238E27FC236}">
                <a16:creationId xmlns:a16="http://schemas.microsoft.com/office/drawing/2014/main" id="{A5F1E9A2-764C-43C1-80B0-C46483FC3E04}"/>
              </a:ext>
            </a:extLst>
          </p:cNvPr>
          <p:cNvSpPr txBox="1">
            <a:spLocks/>
          </p:cNvSpPr>
          <p:nvPr/>
        </p:nvSpPr>
        <p:spPr bwMode="auto">
          <a:xfrm>
            <a:off x="3934850" y="6330950"/>
            <a:ext cx="6282580" cy="31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indent="-1827213" defTabSz="1087438" eaLnBrk="0" fontAlgn="base" hangingPunct="0">
              <a:spcBef>
                <a:spcPct val="0"/>
              </a:spcBef>
              <a:spcAft>
                <a:spcPct val="0"/>
              </a:spcAft>
              <a:defRPr sz="3600">
                <a:solidFill>
                  <a:schemeClr val="tx1"/>
                </a:solidFill>
                <a:latin typeface="Lato Light"/>
              </a:defRPr>
            </a:lvl6pPr>
            <a:lvl7pPr marL="5264150" indent="-1827213" defTabSz="1087438" eaLnBrk="0" fontAlgn="base" hangingPunct="0">
              <a:spcBef>
                <a:spcPct val="0"/>
              </a:spcBef>
              <a:spcAft>
                <a:spcPct val="0"/>
              </a:spcAft>
              <a:defRPr sz="3600">
                <a:solidFill>
                  <a:schemeClr val="tx1"/>
                </a:solidFill>
                <a:latin typeface="Lato Light"/>
              </a:defRPr>
            </a:lvl7pPr>
            <a:lvl8pPr marL="5721350" indent="-1827213" defTabSz="1087438" eaLnBrk="0" fontAlgn="base" hangingPunct="0">
              <a:spcBef>
                <a:spcPct val="0"/>
              </a:spcBef>
              <a:spcAft>
                <a:spcPct val="0"/>
              </a:spcAft>
              <a:defRPr sz="3600">
                <a:solidFill>
                  <a:schemeClr val="tx1"/>
                </a:solidFill>
                <a:latin typeface="Lato Light"/>
              </a:defRPr>
            </a:lvl8pPr>
            <a:lvl9pPr marL="6178550" indent="-1827213" defTabSz="1087438" eaLnBrk="0" fontAlgn="base" hangingPunct="0">
              <a:spcBef>
                <a:spcPct val="0"/>
              </a:spcBef>
              <a:spcAft>
                <a:spcPct val="0"/>
              </a:spcAft>
              <a:defRPr sz="3600">
                <a:solidFill>
                  <a:schemeClr val="tx1"/>
                </a:solidFill>
                <a:latin typeface="Lato Light"/>
              </a:defRPr>
            </a:lvl9pPr>
          </a:lstStyle>
          <a:p>
            <a:pPr algn="r" eaLnBrk="1" hangingPunct="1">
              <a:lnSpc>
                <a:spcPct val="120000"/>
              </a:lnSpc>
              <a:spcBef>
                <a:spcPct val="20000"/>
              </a:spcBef>
              <a:buFont typeface="Arial" pitchFamily="34" charset="0"/>
              <a:buNone/>
            </a:pPr>
            <a:r>
              <a:rPr lang="en-US" altLang="id-ID" sz="1200" dirty="0">
                <a:solidFill>
                  <a:srgbClr val="C00000"/>
                </a:solidFill>
                <a:ea typeface="Lato Light"/>
                <a:cs typeface="Lato Light"/>
              </a:rPr>
              <a:t>Continue</a:t>
            </a:r>
          </a:p>
        </p:txBody>
      </p:sp>
    </p:spTree>
    <p:extLst>
      <p:ext uri="{BB962C8B-B14F-4D97-AF65-F5344CB8AC3E}">
        <p14:creationId xmlns:p14="http://schemas.microsoft.com/office/powerpoint/2010/main" val="1753964480"/>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2"/>
          <p:cNvSpPr txBox="1">
            <a:spLocks noChangeArrowheads="1"/>
          </p:cNvSpPr>
          <p:nvPr/>
        </p:nvSpPr>
        <p:spPr bwMode="auto">
          <a:xfrm>
            <a:off x="7425878" y="1913175"/>
            <a:ext cx="4766122" cy="87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just" defTabSz="913448">
              <a:lnSpc>
                <a:spcPts val="6500"/>
              </a:lnSpc>
            </a:pPr>
            <a:r>
              <a:rPr lang="id-ID" altLang="id-ID" sz="2000" b="1" dirty="0">
                <a:solidFill>
                  <a:srgbClr val="445469"/>
                </a:solidFill>
                <a:latin typeface="Lato" panose="020F0502020204030203"/>
                <a:ea typeface="Lato" panose="020F0502020204030203"/>
                <a:cs typeface="Lato" panose="020F0502020204030203"/>
              </a:rPr>
              <a:t>LEARNING  OBJECTIVE</a:t>
            </a:r>
            <a:endParaRPr lang="en-US" altLang="id-ID" sz="2000" b="1" dirty="0">
              <a:solidFill>
                <a:srgbClr val="445469"/>
              </a:solidFill>
              <a:latin typeface="Lato" panose="020F0502020204030203"/>
              <a:ea typeface="Lato" panose="020F0502020204030203"/>
              <a:cs typeface="Lato" panose="020F0502020204030203"/>
            </a:endParaRPr>
          </a:p>
        </p:txBody>
      </p:sp>
      <p:sp>
        <p:nvSpPr>
          <p:cNvPr id="91139" name="TextBox 7"/>
          <p:cNvSpPr txBox="1">
            <a:spLocks noChangeArrowheads="1"/>
          </p:cNvSpPr>
          <p:nvPr/>
        </p:nvSpPr>
        <p:spPr bwMode="auto">
          <a:xfrm>
            <a:off x="7335757" y="2622352"/>
            <a:ext cx="4794604" cy="34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just" defTabSz="913448">
              <a:lnSpc>
                <a:spcPts val="2019"/>
              </a:lnSpc>
            </a:pPr>
            <a:r>
              <a:rPr lang="en-US" altLang="id-ID" sz="1600" i="1" dirty="0">
                <a:solidFill>
                  <a:srgbClr val="445469"/>
                </a:solidFill>
                <a:ea typeface="Lato Light"/>
                <a:cs typeface="Lato Light"/>
              </a:rPr>
              <a:t>CAPAIAN PEMBELAJARAN</a:t>
            </a:r>
          </a:p>
        </p:txBody>
      </p:sp>
      <p:sp>
        <p:nvSpPr>
          <p:cNvPr id="2" name="Slide Number Placeholder 1"/>
          <p:cNvSpPr>
            <a:spLocks noGrp="1"/>
          </p:cNvSpPr>
          <p:nvPr>
            <p:ph type="sldNum" sz="quarter" idx="14"/>
          </p:nvPr>
        </p:nvSpPr>
        <p:spPr/>
        <p:txBody>
          <a:bodyPr/>
          <a:lstStyle/>
          <a:p>
            <a:pPr>
              <a:defRPr/>
            </a:pPr>
            <a:fld id="{E75D2591-24E6-4EE0-BAF8-4868D27C3C54}" type="slidenum">
              <a:rPr lang="en-US">
                <a:solidFill>
                  <a:srgbClr val="445469">
                    <a:tint val="75000"/>
                  </a:srgbClr>
                </a:solidFill>
              </a:rPr>
              <a:pPr>
                <a:defRPr/>
              </a:pPr>
              <a:t>2</a:t>
            </a:fld>
            <a:endParaRPr lang="en-US" dirty="0">
              <a:solidFill>
                <a:srgbClr val="445469">
                  <a:tint val="75000"/>
                </a:srgbClr>
              </a:solidFill>
            </a:endParaRPr>
          </a:p>
        </p:txBody>
      </p:sp>
      <p:graphicFrame>
        <p:nvGraphicFramePr>
          <p:cNvPr id="3" name="Diagram 2"/>
          <p:cNvGraphicFramePr/>
          <p:nvPr>
            <p:extLst>
              <p:ext uri="{D42A27DB-BD31-4B8C-83A1-F6EECF244321}">
                <p14:modId xmlns:p14="http://schemas.microsoft.com/office/powerpoint/2010/main" val="878598163"/>
              </p:ext>
            </p:extLst>
          </p:nvPr>
        </p:nvGraphicFramePr>
        <p:xfrm>
          <a:off x="1058344" y="1371600"/>
          <a:ext cx="6009205" cy="4599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8525160"/>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4119958130"/>
              </p:ext>
            </p:extLst>
          </p:nvPr>
        </p:nvGraphicFramePr>
        <p:xfrm>
          <a:off x="1312399" y="1351212"/>
          <a:ext cx="9843784" cy="3726151"/>
        </p:xfrm>
        <a:graphic>
          <a:graphicData uri="http://schemas.openxmlformats.org/drawingml/2006/table">
            <a:tbl>
              <a:tblPr firstRow="1" bandRow="1">
                <a:tableStyleId>{5C22544A-7EE6-4342-B048-85BDC9FD1C3A}</a:tableStyleId>
              </a:tblPr>
              <a:tblGrid>
                <a:gridCol w="1222685">
                  <a:extLst>
                    <a:ext uri="{9D8B030D-6E8A-4147-A177-3AD203B41FA5}">
                      <a16:colId xmlns:a16="http://schemas.microsoft.com/office/drawing/2014/main" val="20000"/>
                    </a:ext>
                  </a:extLst>
                </a:gridCol>
                <a:gridCol w="5387628">
                  <a:extLst>
                    <a:ext uri="{9D8B030D-6E8A-4147-A177-3AD203B41FA5}">
                      <a16:colId xmlns:a16="http://schemas.microsoft.com/office/drawing/2014/main" val="20001"/>
                    </a:ext>
                  </a:extLst>
                </a:gridCol>
                <a:gridCol w="1553228">
                  <a:extLst>
                    <a:ext uri="{9D8B030D-6E8A-4147-A177-3AD203B41FA5}">
                      <a16:colId xmlns:a16="http://schemas.microsoft.com/office/drawing/2014/main" val="20002"/>
                    </a:ext>
                  </a:extLst>
                </a:gridCol>
                <a:gridCol w="1680243">
                  <a:extLst>
                    <a:ext uri="{9D8B030D-6E8A-4147-A177-3AD203B41FA5}">
                      <a16:colId xmlns:a16="http://schemas.microsoft.com/office/drawing/2014/main" val="20003"/>
                    </a:ext>
                  </a:extLst>
                </a:gridCol>
              </a:tblGrid>
              <a:tr h="499207">
                <a:tc>
                  <a:txBody>
                    <a:bodyPr/>
                    <a:lstStyle/>
                    <a:p>
                      <a:pPr algn="ctr"/>
                      <a:r>
                        <a:rPr lang="id-ID" sz="1400" b="1" i="0" noProof="0" dirty="0">
                          <a:solidFill>
                            <a:srgbClr val="FFFFFF"/>
                          </a:solidFill>
                          <a:latin typeface="Lato" charset="0"/>
                          <a:ea typeface="Lato" charset="0"/>
                          <a:cs typeface="Lato" charset="0"/>
                        </a:rPr>
                        <a:t>Name</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id-ID" sz="1400" b="1" i="0" noProof="0" dirty="0">
                          <a:solidFill>
                            <a:srgbClr val="FFFFFF"/>
                          </a:solidFill>
                          <a:latin typeface="Lato" charset="0"/>
                          <a:ea typeface="Lato" charset="0"/>
                          <a:cs typeface="Lato" charset="0"/>
                        </a:rPr>
                        <a:t>Dialog</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id-ID" sz="1400" b="1" i="0" noProof="0" dirty="0">
                          <a:solidFill>
                            <a:srgbClr val="FFFFFF"/>
                          </a:solidFill>
                          <a:latin typeface="Lato" charset="0"/>
                          <a:ea typeface="Lato" charset="0"/>
                          <a:cs typeface="Lato" charset="0"/>
                        </a:rPr>
                        <a:t>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id-ID" sz="1400" b="1" i="0" noProof="0" dirty="0">
                          <a:solidFill>
                            <a:srgbClr val="FFFFFF"/>
                          </a:solidFill>
                          <a:latin typeface="Lato" charset="0"/>
                          <a:ea typeface="Lato" charset="0"/>
                          <a:cs typeface="Lato" charset="0"/>
                        </a:rPr>
                        <a:t>Not 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180346">
                <a:tc>
                  <a:txBody>
                    <a:bodyPr/>
                    <a:lstStyle/>
                    <a:p>
                      <a:pPr algn="l"/>
                      <a:r>
                        <a:rPr lang="id-ID" sz="1200" b="0" i="0" dirty="0">
                          <a:solidFill>
                            <a:schemeClr val="tx1"/>
                          </a:solidFill>
                          <a:latin typeface="Lato"/>
                          <a:ea typeface="Lato" charset="0"/>
                          <a:cs typeface="Lato" charset="0"/>
                        </a:rPr>
                        <a:t>Reservation</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Well, Ms Karine, You’d like reserve on suite</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room,, and the rate is Rp. 1,350,000,00/night net + Break fast, You will be arriving on September  19 th 2019 Until September 22 nd  2019, and do you have any request ?</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p>
                      <a:pPr algn="l"/>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50000"/>
                        </a:lnSpc>
                        <a:spcAft>
                          <a:spcPts val="0"/>
                        </a:spcAft>
                      </a:pPr>
                      <a:r>
                        <a:rPr lang="id-ID" sz="1200" i="1" dirty="0">
                          <a:solidFill>
                            <a:srgbClr val="FF0000"/>
                          </a:solidFill>
                          <a:effectLst/>
                          <a:latin typeface="Lato"/>
                          <a:ea typeface="Calibri" panose="020F0502020204030204" pitchFamily="34" charset="0"/>
                          <a:cs typeface="Times New Roman" panose="02020603050405020304" pitchFamily="18" charset="0"/>
                        </a:rPr>
                        <a:t>Repeat 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1"/>
                  </a:ext>
                </a:extLst>
              </a:tr>
              <a:tr h="329983">
                <a:tc>
                  <a:txBody>
                    <a:bodyPr/>
                    <a:lstStyle/>
                    <a:p>
                      <a:pPr algn="l"/>
                      <a:r>
                        <a:rPr lang="id-ID" sz="1200" b="0" i="0" dirty="0">
                          <a:solidFill>
                            <a:schemeClr val="tx1"/>
                          </a:solidFill>
                          <a:latin typeface="Lato"/>
                          <a:ea typeface="Lato" charset="0"/>
                          <a:cs typeface="Lato" charset="0"/>
                        </a:rPr>
                        <a:t>Guest</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No thanks</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50000"/>
                        </a:lnSpc>
                        <a:spcAft>
                          <a:spcPts val="0"/>
                        </a:spcAft>
                      </a:pPr>
                      <a:endParaRPr lang="id-ID" sz="120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2"/>
                  </a:ext>
                </a:extLst>
              </a:tr>
              <a:tr h="991376">
                <a:tc>
                  <a:txBody>
                    <a:bodyPr/>
                    <a:lstStyle/>
                    <a:p>
                      <a:pPr algn="l"/>
                      <a:r>
                        <a:rPr lang="id-ID" sz="1200" b="0" i="0" dirty="0">
                          <a:solidFill>
                            <a:schemeClr val="tx1"/>
                          </a:solidFill>
                          <a:latin typeface="Lato"/>
                          <a:ea typeface="Lato" charset="0"/>
                          <a:cs typeface="Lato" charset="0"/>
                        </a:rPr>
                        <a:t>Reservation</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Thank you very much for your reservation.</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Looking forward for you coming to our hotel. Have you any cancellation about  your reservation, please inform as soon as possible</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50000"/>
                        </a:lnSpc>
                        <a:spcAft>
                          <a:spcPts val="0"/>
                        </a:spcAft>
                      </a:pPr>
                      <a:r>
                        <a:rPr lang="id-ID" sz="1200" i="1" dirty="0">
                          <a:solidFill>
                            <a:srgbClr val="FF0000"/>
                          </a:solidFill>
                          <a:effectLst/>
                          <a:latin typeface="Lato"/>
                          <a:ea typeface="Calibri" panose="020F0502020204030204" pitchFamily="34" charset="0"/>
                          <a:cs typeface="Times New Roman" panose="02020603050405020304" pitchFamily="18" charset="0"/>
                        </a:rPr>
                        <a:t>Lat</a:t>
                      </a:r>
                      <a:r>
                        <a:rPr lang="id-ID" sz="1200" i="1" baseline="0" dirty="0">
                          <a:solidFill>
                            <a:srgbClr val="FF0000"/>
                          </a:solidFill>
                          <a:effectLst/>
                          <a:latin typeface="Lato"/>
                          <a:ea typeface="Calibri" panose="020F0502020204030204" pitchFamily="34" charset="0"/>
                          <a:cs typeface="Times New Roman" panose="02020603050405020304" pitchFamily="18" charset="0"/>
                        </a:rPr>
                        <a:t> Greeting</a:t>
                      </a:r>
                      <a:endParaRPr lang="id-ID" sz="120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3"/>
                  </a:ext>
                </a:extLst>
              </a:tr>
              <a:tr h="309786">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Thank Your  Vey Much for  your service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endParaRPr lang="id-ID" sz="1200" b="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4"/>
                  </a:ext>
                </a:extLst>
              </a:tr>
              <a:tr h="415453">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Your Welcome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1"/>
          </p:nvPr>
        </p:nvSpPr>
        <p:spPr/>
        <p:txBody>
          <a:bodyPr/>
          <a:lstStyle/>
          <a:p>
            <a:fld id="{2366B6A7-8ADD-4422-BBE8-68D9E9ABFA41}" type="slidenum">
              <a:rPr lang="en-US"/>
              <a:pPr/>
              <a:t>20</a:t>
            </a:fld>
            <a:endParaRPr lang="en-US"/>
          </a:p>
        </p:txBody>
      </p:sp>
      <p:sp>
        <p:nvSpPr>
          <p:cNvPr id="6" name="Rectangle 5">
            <a:extLst>
              <a:ext uri="{FF2B5EF4-FFF2-40B4-BE49-F238E27FC236}">
                <a16:creationId xmlns:a16="http://schemas.microsoft.com/office/drawing/2014/main" id="{7FA82D8B-DA76-4FA6-BC31-A453B0777286}"/>
              </a:ext>
            </a:extLst>
          </p:cNvPr>
          <p:cNvSpPr/>
          <p:nvPr/>
        </p:nvSpPr>
        <p:spPr>
          <a:xfrm>
            <a:off x="3122124" y="702918"/>
            <a:ext cx="6224333" cy="369332"/>
          </a:xfrm>
          <a:prstGeom prst="rect">
            <a:avLst/>
          </a:prstGeom>
        </p:spPr>
        <p:txBody>
          <a:bodyPr wrap="none">
            <a:spAutoFit/>
          </a:bodyPr>
          <a:lstStyle/>
          <a:p>
            <a:pPr algn="ctr"/>
            <a:r>
              <a:rPr lang="id-ID" altLang="id-ID" b="1" dirty="0">
                <a:solidFill>
                  <a:schemeClr val="tx2"/>
                </a:solidFill>
                <a:latin typeface="Lato"/>
                <a:ea typeface="Lato"/>
                <a:cs typeface="Lato"/>
              </a:rPr>
              <a:t>SAMPLE OF</a:t>
            </a:r>
            <a:r>
              <a:rPr lang="en-ID" altLang="id-ID" b="1" dirty="0">
                <a:solidFill>
                  <a:schemeClr val="tx2"/>
                </a:solidFill>
                <a:latin typeface="Lato"/>
                <a:ea typeface="Lato"/>
                <a:cs typeface="Lato"/>
              </a:rPr>
              <a:t> </a:t>
            </a:r>
            <a:r>
              <a:rPr lang="id-ID" altLang="id-ID" b="1" dirty="0">
                <a:solidFill>
                  <a:schemeClr val="tx2"/>
                </a:solidFill>
                <a:latin typeface="Lato"/>
                <a:ea typeface="Lato"/>
                <a:cs typeface="Lato"/>
              </a:rPr>
              <a:t>RESERVATION </a:t>
            </a:r>
            <a:r>
              <a:rPr lang="en-ID" altLang="id-ID" b="1" dirty="0">
                <a:solidFill>
                  <a:schemeClr val="tx2"/>
                </a:solidFill>
                <a:latin typeface="Lato"/>
                <a:ea typeface="Lato"/>
                <a:cs typeface="Lato"/>
              </a:rPr>
              <a:t>CONVERSATION </a:t>
            </a:r>
            <a:r>
              <a:rPr lang="id-ID" altLang="id-ID" b="1" dirty="0">
                <a:solidFill>
                  <a:schemeClr val="tx2"/>
                </a:solidFill>
                <a:latin typeface="Lato"/>
                <a:ea typeface="Lato"/>
                <a:cs typeface="Lato"/>
              </a:rPr>
              <a:t>I</a:t>
            </a:r>
            <a:r>
              <a:rPr lang="en-ID" altLang="id-ID" b="1" dirty="0">
                <a:solidFill>
                  <a:schemeClr val="tx2"/>
                </a:solidFill>
                <a:latin typeface="Lato"/>
                <a:ea typeface="Lato"/>
                <a:cs typeface="Lato"/>
              </a:rPr>
              <a:t> (Continue)</a:t>
            </a:r>
            <a:endParaRPr lang="id-ID" altLang="id-ID" b="1" dirty="0">
              <a:solidFill>
                <a:schemeClr val="tx2"/>
              </a:solidFill>
              <a:latin typeface="Lato"/>
              <a:ea typeface="Lato"/>
              <a:cs typeface="Lato"/>
            </a:endParaRPr>
          </a:p>
        </p:txBody>
      </p:sp>
    </p:spTree>
    <p:extLst>
      <p:ext uri="{BB962C8B-B14F-4D97-AF65-F5344CB8AC3E}">
        <p14:creationId xmlns:p14="http://schemas.microsoft.com/office/powerpoint/2010/main" val="2034819584"/>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662697980"/>
              </p:ext>
            </p:extLst>
          </p:nvPr>
        </p:nvGraphicFramePr>
        <p:xfrm>
          <a:off x="1269409" y="822406"/>
          <a:ext cx="9893509" cy="4810121"/>
        </p:xfrm>
        <a:graphic>
          <a:graphicData uri="http://schemas.openxmlformats.org/drawingml/2006/table">
            <a:tbl>
              <a:tblPr firstRow="1" bandRow="1">
                <a:tableStyleId>{5C22544A-7EE6-4342-B048-85BDC9FD1C3A}</a:tableStyleId>
              </a:tblPr>
              <a:tblGrid>
                <a:gridCol w="1228861">
                  <a:extLst>
                    <a:ext uri="{9D8B030D-6E8A-4147-A177-3AD203B41FA5}">
                      <a16:colId xmlns:a16="http://schemas.microsoft.com/office/drawing/2014/main" val="20000"/>
                    </a:ext>
                  </a:extLst>
                </a:gridCol>
                <a:gridCol w="4522568">
                  <a:extLst>
                    <a:ext uri="{9D8B030D-6E8A-4147-A177-3AD203B41FA5}">
                      <a16:colId xmlns:a16="http://schemas.microsoft.com/office/drawing/2014/main" val="20001"/>
                    </a:ext>
                  </a:extLst>
                </a:gridCol>
                <a:gridCol w="2260948">
                  <a:extLst>
                    <a:ext uri="{9D8B030D-6E8A-4147-A177-3AD203B41FA5}">
                      <a16:colId xmlns:a16="http://schemas.microsoft.com/office/drawing/2014/main" val="20002"/>
                    </a:ext>
                  </a:extLst>
                </a:gridCol>
                <a:gridCol w="1881132">
                  <a:extLst>
                    <a:ext uri="{9D8B030D-6E8A-4147-A177-3AD203B41FA5}">
                      <a16:colId xmlns:a16="http://schemas.microsoft.com/office/drawing/2014/main" val="20003"/>
                    </a:ext>
                  </a:extLst>
                </a:gridCol>
              </a:tblGrid>
              <a:tr h="483120">
                <a:tc>
                  <a:txBody>
                    <a:bodyPr/>
                    <a:lstStyle/>
                    <a:p>
                      <a:pPr algn="ctr"/>
                      <a:r>
                        <a:rPr lang="id-ID" sz="1400" b="1" i="0" noProof="0" dirty="0">
                          <a:solidFill>
                            <a:srgbClr val="FFFFFF"/>
                          </a:solidFill>
                          <a:latin typeface="Lato" charset="0"/>
                          <a:ea typeface="Lato" charset="0"/>
                          <a:cs typeface="Lato" charset="0"/>
                        </a:rPr>
                        <a:t>Name</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id-ID" sz="1400" b="1" i="0" noProof="0" dirty="0">
                          <a:solidFill>
                            <a:srgbClr val="FFFFFF"/>
                          </a:solidFill>
                          <a:latin typeface="Lato" charset="0"/>
                          <a:ea typeface="Lato" charset="0"/>
                          <a:cs typeface="Lato" charset="0"/>
                        </a:rPr>
                        <a:t>Dialog</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id-ID" sz="1400" b="1" i="0" noProof="0" dirty="0">
                          <a:solidFill>
                            <a:srgbClr val="FFFFFF"/>
                          </a:solidFill>
                          <a:latin typeface="Lato" charset="0"/>
                          <a:ea typeface="Lato" charset="0"/>
                          <a:cs typeface="Lato" charset="0"/>
                        </a:rPr>
                        <a:t>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id-ID" sz="1400" b="1" i="0" noProof="0" dirty="0">
                          <a:solidFill>
                            <a:srgbClr val="FFFFFF"/>
                          </a:solidFill>
                          <a:latin typeface="Lato" charset="0"/>
                          <a:ea typeface="Lato" charset="0"/>
                          <a:cs typeface="Lato" charset="0"/>
                        </a:rPr>
                        <a:t>Not 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83268">
                <a:tc>
                  <a:txBody>
                    <a:bodyPr/>
                    <a:lstStyle/>
                    <a:p>
                      <a:pPr algn="l"/>
                      <a:r>
                        <a:rPr lang="id-ID" sz="1200" b="0" i="0" dirty="0">
                          <a:solidFill>
                            <a:schemeClr val="tx1"/>
                          </a:solidFill>
                          <a:latin typeface="Lato"/>
                          <a:ea typeface="Lato" charset="0"/>
                          <a:cs typeface="Lato" charset="0"/>
                        </a:rPr>
                        <a:t>Reservation</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r>
                        <a:rPr lang="id-ID" sz="1200" b="0" i="0" dirty="0">
                          <a:solidFill>
                            <a:schemeClr val="tx1"/>
                          </a:solidFill>
                          <a:latin typeface="Lato"/>
                          <a:ea typeface="Lato" charset="0"/>
                          <a:cs typeface="Lato" charset="0"/>
                        </a:rPr>
                        <a:t>Good Morning Telkom Hotel My Name Is Tiffany. May</a:t>
                      </a:r>
                      <a:r>
                        <a:rPr lang="id-ID" sz="1200" b="0" i="0" baseline="0" dirty="0">
                          <a:solidFill>
                            <a:schemeClr val="tx1"/>
                          </a:solidFill>
                          <a:latin typeface="Lato"/>
                          <a:ea typeface="Lato" charset="0"/>
                          <a:cs typeface="Lato" charset="0"/>
                        </a:rPr>
                        <a:t> I assist you ?</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50000"/>
                        </a:lnSpc>
                        <a:spcAft>
                          <a:spcPts val="0"/>
                        </a:spcAft>
                      </a:pPr>
                      <a:r>
                        <a:rPr lang="id-ID" sz="1200" i="1" dirty="0">
                          <a:solidFill>
                            <a:srgbClr val="FF0000"/>
                          </a:solidFill>
                          <a:effectLst/>
                          <a:latin typeface="Lato"/>
                          <a:ea typeface="Calibri" panose="020F0502020204030204" pitchFamily="34" charset="0"/>
                          <a:cs typeface="Times New Roman" panose="02020603050405020304" pitchFamily="18" charset="0"/>
                        </a:rPr>
                        <a:t>Greeting Offering Help Clear Information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1"/>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Hi, good Morning. I’d like to make a reservation for the third weekend in December</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2"/>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Yes mam,</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we have several rooms available for that particular weekend. What is exact date of your arrival ? And how long you be staying ?</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endParaRPr lang="id-ID" sz="1200" b="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3"/>
                  </a:ext>
                </a:extLst>
              </a:tr>
              <a:tr h="402065">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The </a:t>
                      </a:r>
                      <a:r>
                        <a:rPr lang="en-US" sz="1200" i="1" dirty="0">
                          <a:effectLst/>
                          <a:latin typeface="Calibri" panose="020F0502020204030204" pitchFamily="34" charset="0"/>
                          <a:ea typeface="Calibri" panose="020F0502020204030204" pitchFamily="34" charset="0"/>
                          <a:cs typeface="Calibri" panose="020F0502020204030204" pitchFamily="34" charset="0"/>
                        </a:rPr>
                        <a:t>23</a:t>
                      </a:r>
                      <a:r>
                        <a:rPr lang="en-US" sz="1200" i="1" baseline="30000" dirty="0">
                          <a:effectLst/>
                          <a:latin typeface="Calibri" panose="020F0502020204030204" pitchFamily="34" charset="0"/>
                          <a:ea typeface="Calibri" panose="020F0502020204030204" pitchFamily="34" charset="0"/>
                          <a:cs typeface="Calibri" panose="020F0502020204030204" pitchFamily="34" charset="0"/>
                        </a:rPr>
                        <a:t>rd</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id-ID" sz="1200" i="1" dirty="0">
                          <a:effectLst/>
                          <a:latin typeface="Calibri" panose="020F0502020204030204" pitchFamily="34" charset="0"/>
                          <a:ea typeface="Calibri" panose="020F0502020204030204" pitchFamily="34" charset="0"/>
                          <a:cs typeface="Calibri" panose="020F0502020204030204" pitchFamily="34" charset="0"/>
                        </a:rPr>
                        <a:t>.</a:t>
                      </a:r>
                      <a:r>
                        <a:rPr lang="id-ID" sz="1200" i="1" baseline="0" dirty="0">
                          <a:effectLst/>
                          <a:latin typeface="Calibri" panose="020F0502020204030204" pitchFamily="34" charset="0"/>
                          <a:ea typeface="Calibri" panose="020F0502020204030204" pitchFamily="34" charset="0"/>
                          <a:cs typeface="Calibri" panose="020F0502020204030204" pitchFamily="34" charset="0"/>
                        </a:rPr>
                        <a:t> </a:t>
                      </a:r>
                      <a:r>
                        <a:rPr lang="id-ID" sz="1200" i="0" baseline="0" dirty="0">
                          <a:effectLst/>
                          <a:latin typeface="Lato"/>
                          <a:ea typeface="Calibri" panose="020F0502020204030204" pitchFamily="34" charset="0"/>
                          <a:cs typeface="Calibri" panose="020F0502020204030204" pitchFamily="34" charset="0"/>
                        </a:rPr>
                        <a:t>And I’ll be staying for two night</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4"/>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Allright, please be wait for a while i wanna check it first. Good news, Mam.</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Superior room for </a:t>
                      </a:r>
                      <a:r>
                        <a:rPr lang="en-US" sz="1200" i="1" dirty="0">
                          <a:solidFill>
                            <a:srgbClr val="000000"/>
                          </a:solidFill>
                          <a:effectLst/>
                          <a:latin typeface="Calibri" panose="020F0502020204030204" pitchFamily="34" charset="0"/>
                          <a:ea typeface="MS Mincho"/>
                          <a:cs typeface="Calibri" panose="020F0502020204030204" pitchFamily="34" charset="0"/>
                        </a:rPr>
                        <a:t>23</a:t>
                      </a:r>
                      <a:r>
                        <a:rPr lang="en-US" sz="1200" i="1" baseline="30000" dirty="0">
                          <a:solidFill>
                            <a:srgbClr val="000000"/>
                          </a:solidFill>
                          <a:effectLst/>
                          <a:latin typeface="Calibri" panose="020F0502020204030204" pitchFamily="34" charset="0"/>
                          <a:ea typeface="MS Mincho"/>
                          <a:cs typeface="Calibri" panose="020F0502020204030204" pitchFamily="34" charset="0"/>
                        </a:rPr>
                        <a:t>rd</a:t>
                      </a:r>
                      <a:r>
                        <a:rPr lang="en-US" sz="1200" i="1" dirty="0">
                          <a:solidFill>
                            <a:srgbClr val="000000"/>
                          </a:solidFill>
                          <a:effectLst/>
                          <a:latin typeface="Calibri" panose="020F0502020204030204" pitchFamily="34" charset="0"/>
                          <a:ea typeface="MS Mincho"/>
                          <a:cs typeface="Calibri" panose="020F0502020204030204" pitchFamily="34" charset="0"/>
                        </a:rPr>
                        <a:t> </a:t>
                      </a:r>
                      <a:r>
                        <a:rPr lang="id-ID" sz="1200" i="1" dirty="0">
                          <a:solidFill>
                            <a:srgbClr val="000000"/>
                          </a:solidFill>
                          <a:effectLst/>
                          <a:latin typeface="Calibri" panose="020F0502020204030204" pitchFamily="34" charset="0"/>
                          <a:ea typeface="MS Mincho"/>
                          <a:cs typeface="Calibri" panose="020F0502020204030204" pitchFamily="34" charset="0"/>
                        </a:rPr>
                        <a:t> </a:t>
                      </a:r>
                      <a:r>
                        <a:rPr lang="id-ID" sz="1200" b="0" i="0" dirty="0">
                          <a:solidFill>
                            <a:srgbClr val="000000"/>
                          </a:solidFill>
                          <a:effectLst/>
                          <a:latin typeface="Lato"/>
                          <a:ea typeface="MS Mincho"/>
                          <a:cs typeface="Calibri" panose="020F0502020204030204" pitchFamily="34" charset="0"/>
                        </a:rPr>
                        <a:t>still available and may i explain</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a:t>
                      </a:r>
                    </a:p>
                    <a:p>
                      <a:pPr algn="l">
                        <a:lnSpc>
                          <a:spcPct val="107000"/>
                        </a:lnSpc>
                        <a:spcAft>
                          <a:spcPts val="800"/>
                        </a:spcAft>
                      </a:pPr>
                      <a:r>
                        <a:rPr lang="id-ID" sz="1200" b="0" i="0" baseline="0" dirty="0">
                          <a:solidFill>
                            <a:schemeClr val="tx1"/>
                          </a:solidFill>
                          <a:effectLst/>
                          <a:latin typeface="Lato"/>
                          <a:ea typeface="Calibri" panose="020F0502020204030204" pitchFamily="34" charset="0"/>
                          <a:cs typeface="Times New Roman" panose="02020603050405020304" pitchFamily="18" charset="0"/>
                        </a:rPr>
                        <a:t>About your room facilities ?</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Check room avalaibible on system</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5"/>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50000"/>
                        </a:lnSpc>
                        <a:spcAft>
                          <a:spcPts val="800"/>
                        </a:spcAft>
                      </a:pPr>
                      <a:r>
                        <a:rPr lang="id-ID" sz="1200" b="0" i="0" dirty="0">
                          <a:effectLst/>
                          <a:latin typeface="Lato"/>
                          <a:ea typeface="Calibri" panose="020F0502020204030204" pitchFamily="34" charset="0"/>
                          <a:cs typeface="Times New Roman" panose="02020603050405020304" pitchFamily="18" charset="0"/>
                        </a:rPr>
                        <a:t>Yes</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6"/>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The room facilities such as television, telephone, air conditioner, bath room complete with shower,</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bath tub, and hot + cold running water</a:t>
                      </a:r>
                    </a:p>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baseline="0" dirty="0">
                          <a:solidFill>
                            <a:schemeClr val="tx1"/>
                          </a:solidFill>
                          <a:effectLst/>
                          <a:latin typeface="Lato"/>
                          <a:ea typeface="Calibri" panose="020F0502020204030204" pitchFamily="34" charset="0"/>
                          <a:cs typeface="Times New Roman" panose="02020603050405020304" pitchFamily="18" charset="0"/>
                        </a:rPr>
                        <a:t>Well, the room rate is Rp. 875,500,00/night net include breakfast. Do you want  to reserve now, Mam ?</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Explain room facilities clear intonation</a:t>
                      </a:r>
                      <a:r>
                        <a:rPr lang="id-ID" sz="1200" b="0" i="1" baseline="0" dirty="0">
                          <a:solidFill>
                            <a:srgbClr val="FF0000"/>
                          </a:solidFill>
                          <a:effectLst/>
                          <a:latin typeface="Lato"/>
                          <a:ea typeface="Calibri" panose="020F0502020204030204" pitchFamily="34" charset="0"/>
                          <a:cs typeface="Times New Roman" panose="02020603050405020304" pitchFamily="18" charset="0"/>
                        </a:rPr>
                        <a:t> </a:t>
                      </a:r>
                      <a:endParaRPr lang="id-ID" sz="1200" b="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extLst>
                  <a:ext uri="{0D108BD9-81ED-4DB2-BD59-A6C34878D82A}">
                    <a16:rowId xmlns:a16="http://schemas.microsoft.com/office/drawing/2014/main" val="10007"/>
                  </a:ext>
                </a:extLst>
              </a:tr>
            </a:tbl>
          </a:graphicData>
        </a:graphic>
      </p:graphicFrame>
      <p:sp>
        <p:nvSpPr>
          <p:cNvPr id="201787" name="TextBox 80"/>
          <p:cNvSpPr txBox="1">
            <a:spLocks noChangeArrowheads="1"/>
          </p:cNvSpPr>
          <p:nvPr/>
        </p:nvSpPr>
        <p:spPr bwMode="auto">
          <a:xfrm>
            <a:off x="2856022" y="279867"/>
            <a:ext cx="6720283"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11" tIns="22856" rIns="45711" bIns="22856">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r>
              <a:rPr lang="id-ID" sz="2000" b="1" dirty="0"/>
              <a:t>SAMPLE OF ROOM  RESERVATION CONSERVATION II</a:t>
            </a:r>
            <a:endParaRPr lang="id-ID" altLang="id-ID" sz="2000" b="1" dirty="0">
              <a:solidFill>
                <a:schemeClr val="tx2"/>
              </a:solidFill>
              <a:latin typeface="Lato"/>
              <a:ea typeface="Lato"/>
              <a:cs typeface="Lato"/>
            </a:endParaRPr>
          </a:p>
        </p:txBody>
      </p:sp>
      <p:sp>
        <p:nvSpPr>
          <p:cNvPr id="2" name="Slide Number Placeholder 1"/>
          <p:cNvSpPr>
            <a:spLocks noGrp="1"/>
          </p:cNvSpPr>
          <p:nvPr>
            <p:ph type="sldNum" sz="quarter" idx="11"/>
          </p:nvPr>
        </p:nvSpPr>
        <p:spPr/>
        <p:txBody>
          <a:bodyPr/>
          <a:lstStyle/>
          <a:p>
            <a:fld id="{2366B6A7-8ADD-4422-BBE8-68D9E9ABFA41}" type="slidenum">
              <a:rPr lang="en-US"/>
              <a:pPr/>
              <a:t>21</a:t>
            </a:fld>
            <a:endParaRPr lang="en-US"/>
          </a:p>
        </p:txBody>
      </p:sp>
      <p:sp>
        <p:nvSpPr>
          <p:cNvPr id="201791" name="Subtitle 2"/>
          <p:cNvSpPr txBox="1">
            <a:spLocks/>
          </p:cNvSpPr>
          <p:nvPr/>
        </p:nvSpPr>
        <p:spPr bwMode="auto">
          <a:xfrm>
            <a:off x="3934850" y="6330950"/>
            <a:ext cx="6282580" cy="31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indent="-1827213" defTabSz="1087438" eaLnBrk="0" fontAlgn="base" hangingPunct="0">
              <a:spcBef>
                <a:spcPct val="0"/>
              </a:spcBef>
              <a:spcAft>
                <a:spcPct val="0"/>
              </a:spcAft>
              <a:defRPr sz="3600">
                <a:solidFill>
                  <a:schemeClr val="tx1"/>
                </a:solidFill>
                <a:latin typeface="Lato Light"/>
              </a:defRPr>
            </a:lvl6pPr>
            <a:lvl7pPr marL="5264150" indent="-1827213" defTabSz="1087438" eaLnBrk="0" fontAlgn="base" hangingPunct="0">
              <a:spcBef>
                <a:spcPct val="0"/>
              </a:spcBef>
              <a:spcAft>
                <a:spcPct val="0"/>
              </a:spcAft>
              <a:defRPr sz="3600">
                <a:solidFill>
                  <a:schemeClr val="tx1"/>
                </a:solidFill>
                <a:latin typeface="Lato Light"/>
              </a:defRPr>
            </a:lvl7pPr>
            <a:lvl8pPr marL="5721350" indent="-1827213" defTabSz="1087438" eaLnBrk="0" fontAlgn="base" hangingPunct="0">
              <a:spcBef>
                <a:spcPct val="0"/>
              </a:spcBef>
              <a:spcAft>
                <a:spcPct val="0"/>
              </a:spcAft>
              <a:defRPr sz="3600">
                <a:solidFill>
                  <a:schemeClr val="tx1"/>
                </a:solidFill>
                <a:latin typeface="Lato Light"/>
              </a:defRPr>
            </a:lvl8pPr>
            <a:lvl9pPr marL="6178550" indent="-1827213" defTabSz="1087438" eaLnBrk="0" fontAlgn="base" hangingPunct="0">
              <a:spcBef>
                <a:spcPct val="0"/>
              </a:spcBef>
              <a:spcAft>
                <a:spcPct val="0"/>
              </a:spcAft>
              <a:defRPr sz="3600">
                <a:solidFill>
                  <a:schemeClr val="tx1"/>
                </a:solidFill>
                <a:latin typeface="Lato Light"/>
              </a:defRPr>
            </a:lvl9pPr>
          </a:lstStyle>
          <a:p>
            <a:pPr algn="r" eaLnBrk="1" hangingPunct="1">
              <a:lnSpc>
                <a:spcPct val="120000"/>
              </a:lnSpc>
              <a:spcBef>
                <a:spcPct val="20000"/>
              </a:spcBef>
              <a:buFont typeface="Arial" pitchFamily="34" charset="0"/>
              <a:buNone/>
            </a:pPr>
            <a:r>
              <a:rPr lang="en-US" altLang="id-ID" sz="1200" dirty="0">
                <a:solidFill>
                  <a:srgbClr val="C00000"/>
                </a:solidFill>
                <a:ea typeface="Lato Light"/>
                <a:cs typeface="Lato Light"/>
              </a:rPr>
              <a:t>Continue</a:t>
            </a:r>
          </a:p>
        </p:txBody>
      </p:sp>
    </p:spTree>
    <p:extLst>
      <p:ext uri="{BB962C8B-B14F-4D97-AF65-F5344CB8AC3E}">
        <p14:creationId xmlns:p14="http://schemas.microsoft.com/office/powerpoint/2010/main" val="3547232793"/>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894412105"/>
              </p:ext>
            </p:extLst>
          </p:nvPr>
        </p:nvGraphicFramePr>
        <p:xfrm>
          <a:off x="1225568" y="896312"/>
          <a:ext cx="9893509" cy="5340711"/>
        </p:xfrm>
        <a:graphic>
          <a:graphicData uri="http://schemas.openxmlformats.org/drawingml/2006/table">
            <a:tbl>
              <a:tblPr firstRow="1" bandRow="1">
                <a:tableStyleId>{5C22544A-7EE6-4342-B048-85BDC9FD1C3A}</a:tableStyleId>
              </a:tblPr>
              <a:tblGrid>
                <a:gridCol w="1228861">
                  <a:extLst>
                    <a:ext uri="{9D8B030D-6E8A-4147-A177-3AD203B41FA5}">
                      <a16:colId xmlns:a16="http://schemas.microsoft.com/office/drawing/2014/main" val="20000"/>
                    </a:ext>
                  </a:extLst>
                </a:gridCol>
                <a:gridCol w="5756382">
                  <a:extLst>
                    <a:ext uri="{9D8B030D-6E8A-4147-A177-3AD203B41FA5}">
                      <a16:colId xmlns:a16="http://schemas.microsoft.com/office/drawing/2014/main" val="20001"/>
                    </a:ext>
                  </a:extLst>
                </a:gridCol>
                <a:gridCol w="1315233">
                  <a:extLst>
                    <a:ext uri="{9D8B030D-6E8A-4147-A177-3AD203B41FA5}">
                      <a16:colId xmlns:a16="http://schemas.microsoft.com/office/drawing/2014/main" val="20002"/>
                    </a:ext>
                  </a:extLst>
                </a:gridCol>
                <a:gridCol w="1593033">
                  <a:extLst>
                    <a:ext uri="{9D8B030D-6E8A-4147-A177-3AD203B41FA5}">
                      <a16:colId xmlns:a16="http://schemas.microsoft.com/office/drawing/2014/main" val="20003"/>
                    </a:ext>
                  </a:extLst>
                </a:gridCol>
              </a:tblGrid>
              <a:tr h="483120">
                <a:tc>
                  <a:txBody>
                    <a:bodyPr/>
                    <a:lstStyle/>
                    <a:p>
                      <a:pPr algn="ctr"/>
                      <a:r>
                        <a:rPr lang="id-ID" sz="1400" b="1" i="0" noProof="0" dirty="0">
                          <a:solidFill>
                            <a:srgbClr val="FFFFFF"/>
                          </a:solidFill>
                          <a:latin typeface="Lato" charset="0"/>
                          <a:ea typeface="Lato" charset="0"/>
                          <a:cs typeface="Lato" charset="0"/>
                        </a:rPr>
                        <a:t>Name</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id-ID" sz="1400" b="1" i="0" noProof="0" dirty="0">
                          <a:solidFill>
                            <a:srgbClr val="FFFFFF"/>
                          </a:solidFill>
                          <a:latin typeface="Lato" charset="0"/>
                          <a:ea typeface="Lato" charset="0"/>
                          <a:cs typeface="Lato" charset="0"/>
                        </a:rPr>
                        <a:t>Dialog</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id-ID" sz="1400" b="1" i="0" noProof="0" dirty="0">
                          <a:solidFill>
                            <a:srgbClr val="FFFFFF"/>
                          </a:solidFill>
                          <a:latin typeface="Lato" charset="0"/>
                          <a:ea typeface="Lato" charset="0"/>
                          <a:cs typeface="Lato" charset="0"/>
                        </a:rPr>
                        <a:t>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id-ID" sz="1400" b="1" i="0" noProof="0" dirty="0">
                          <a:solidFill>
                            <a:srgbClr val="FFFFFF"/>
                          </a:solidFill>
                          <a:latin typeface="Lato" charset="0"/>
                          <a:ea typeface="Lato" charset="0"/>
                          <a:cs typeface="Lato" charset="0"/>
                        </a:rPr>
                        <a:t>Not 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83268">
                <a:tc>
                  <a:txBody>
                    <a:bodyPr/>
                    <a:lstStyle/>
                    <a:p>
                      <a:pPr algn="l"/>
                      <a:r>
                        <a:rPr lang="id-ID" sz="1200" b="0" i="0" dirty="0">
                          <a:solidFill>
                            <a:schemeClr val="tx1"/>
                          </a:solidFill>
                          <a:latin typeface="Lato"/>
                          <a:ea typeface="Lato" charset="0"/>
                          <a:cs typeface="Lato" charset="0"/>
                        </a:rPr>
                        <a:t>Guest</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r>
                        <a:rPr lang="id-ID" sz="1200" b="0" i="0" dirty="0">
                          <a:solidFill>
                            <a:schemeClr val="tx1"/>
                          </a:solidFill>
                          <a:latin typeface="Lato"/>
                          <a:ea typeface="Lato" charset="0"/>
                          <a:cs typeface="Lato" charset="0"/>
                        </a:rPr>
                        <a:t>Yes</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50000"/>
                        </a:lnSpc>
                        <a:spcAft>
                          <a:spcPts val="0"/>
                        </a:spcAft>
                      </a:pPr>
                      <a:endParaRPr lang="id-ID" sz="120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1"/>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May I know your telephone number , Mam?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2"/>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081145623411 that’s my number</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lnSpc>
                          <a:spcPct val="107000"/>
                        </a:lnSpc>
                        <a:spcAft>
                          <a:spcPts val="800"/>
                        </a:spcAft>
                      </a:pPr>
                      <a:endParaRPr lang="id-ID" sz="1200" b="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3"/>
                  </a:ext>
                </a:extLst>
              </a:tr>
              <a:tr h="402065">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Alright Mam. May I know about settle the payment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4"/>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I will pay by cash upon check in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5"/>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lnSpc>
                          <a:spcPct val="150000"/>
                        </a:lnSpc>
                        <a:spcAft>
                          <a:spcPts val="800"/>
                        </a:spcAft>
                      </a:pPr>
                      <a:r>
                        <a:rPr lang="id-ID" sz="1200" b="0" i="0" dirty="0">
                          <a:effectLst/>
                          <a:latin typeface="Lato"/>
                          <a:ea typeface="Calibri" panose="020F0502020204030204" pitchFamily="34" charset="0"/>
                          <a:cs typeface="Times New Roman" panose="02020603050405020304" pitchFamily="18" charset="0"/>
                        </a:rPr>
                        <a:t>When You will arrive to our hotel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6"/>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I will coming to hotel arround 3 PM</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7"/>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Allright mam  Zara, I will repeat your reservation is 1 Superior room  start from  </a:t>
                      </a:r>
                      <a:r>
                        <a:rPr lang="en-US" sz="1200" i="1" dirty="0">
                          <a:solidFill>
                            <a:srgbClr val="000000"/>
                          </a:solidFill>
                          <a:effectLst/>
                          <a:latin typeface="Calibri" panose="020F0502020204030204" pitchFamily="34" charset="0"/>
                          <a:ea typeface="MS Mincho"/>
                          <a:cs typeface="Calibri" panose="020F0502020204030204" pitchFamily="34" charset="0"/>
                        </a:rPr>
                        <a:t>23</a:t>
                      </a:r>
                      <a:r>
                        <a:rPr lang="en-US" sz="1200" i="1" baseline="30000" dirty="0">
                          <a:solidFill>
                            <a:srgbClr val="000000"/>
                          </a:solidFill>
                          <a:effectLst/>
                          <a:latin typeface="Calibri" panose="020F0502020204030204" pitchFamily="34" charset="0"/>
                          <a:ea typeface="MS Mincho"/>
                          <a:cs typeface="Calibri" panose="020F0502020204030204" pitchFamily="34" charset="0"/>
                        </a:rPr>
                        <a:t>rd</a:t>
                      </a:r>
                      <a:endParaRPr lang="id-ID" sz="1200" i="1" baseline="30000" dirty="0">
                        <a:solidFill>
                          <a:srgbClr val="000000"/>
                        </a:solidFill>
                        <a:effectLst/>
                        <a:latin typeface="Calibri" panose="020F0502020204030204" pitchFamily="34" charset="0"/>
                        <a:ea typeface="MS Mincho"/>
                        <a:cs typeface="Calibri" panose="020F0502020204030204" pitchFamily="34" charset="0"/>
                      </a:endParaRPr>
                    </a:p>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Until</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a:t>
                      </a:r>
                      <a:r>
                        <a:rPr lang="en-US" sz="1200" i="1" dirty="0">
                          <a:solidFill>
                            <a:srgbClr val="000000"/>
                          </a:solidFill>
                          <a:effectLst/>
                          <a:latin typeface="Calibri" panose="020F0502020204030204" pitchFamily="34" charset="0"/>
                          <a:ea typeface="MS Mincho"/>
                          <a:cs typeface="Calibri" panose="020F0502020204030204" pitchFamily="34" charset="0"/>
                        </a:rPr>
                        <a:t>25</a:t>
                      </a:r>
                      <a:r>
                        <a:rPr lang="en-US" sz="1200" i="1" baseline="30000" dirty="0">
                          <a:solidFill>
                            <a:srgbClr val="000000"/>
                          </a:solidFill>
                          <a:effectLst/>
                          <a:latin typeface="Calibri" panose="020F0502020204030204" pitchFamily="34" charset="0"/>
                          <a:ea typeface="MS Mincho"/>
                          <a:cs typeface="Calibri" panose="020F0502020204030204" pitchFamily="34" charset="0"/>
                        </a:rPr>
                        <a:t>th</a:t>
                      </a:r>
                      <a:r>
                        <a:rPr lang="en-US" sz="1200" i="1" dirty="0">
                          <a:solidFill>
                            <a:srgbClr val="000000"/>
                          </a:solidFill>
                          <a:effectLst/>
                          <a:latin typeface="Calibri" panose="020F0502020204030204" pitchFamily="34" charset="0"/>
                          <a:ea typeface="MS Mincho"/>
                          <a:cs typeface="Calibri" panose="020F0502020204030204" pitchFamily="34" charset="0"/>
                        </a:rPr>
                        <a:t> </a:t>
                      </a:r>
                      <a:r>
                        <a:rPr lang="id-ID" sz="1200" i="1" dirty="0">
                          <a:solidFill>
                            <a:srgbClr val="000000"/>
                          </a:solidFill>
                          <a:effectLst/>
                          <a:latin typeface="Calibri" panose="020F0502020204030204" pitchFamily="34" charset="0"/>
                          <a:ea typeface="MS Mincho"/>
                          <a:cs typeface="Calibri" panose="020F0502020204030204" pitchFamily="34" charset="0"/>
                        </a:rPr>
                        <a:t> </a:t>
                      </a:r>
                      <a:r>
                        <a:rPr lang="id-ID" sz="1200" b="0" i="0" dirty="0">
                          <a:solidFill>
                            <a:schemeClr val="tx1"/>
                          </a:solidFill>
                          <a:effectLst/>
                          <a:latin typeface="Lato"/>
                          <a:ea typeface="MS Mincho"/>
                          <a:cs typeface="Times New Roman" panose="02020603050405020304" pitchFamily="18" charset="0"/>
                        </a:rPr>
                        <a:t>December</a:t>
                      </a:r>
                      <a:r>
                        <a:rPr lang="id-ID" sz="1200" b="0" i="0" baseline="0" dirty="0">
                          <a:solidFill>
                            <a:schemeClr val="tx1"/>
                          </a:solidFill>
                          <a:effectLst/>
                          <a:latin typeface="Lato"/>
                          <a:ea typeface="MS Mincho"/>
                          <a:cs typeface="Times New Roman" panose="02020603050405020304" pitchFamily="18" charset="0"/>
                        </a:rPr>
                        <a:t>. Your telephone number is 081145623411. And you will pay by cash upon check in. That’s correct, Mam ?</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Repeat 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8"/>
                  </a:ext>
                </a:extLst>
              </a:tr>
              <a:tr h="329784">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Yes</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09"/>
                  </a:ext>
                </a:extLst>
              </a:tr>
              <a:tr h="28481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Any</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special Request, mam ?</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Offering Help</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10"/>
                  </a:ext>
                </a:extLst>
              </a:tr>
              <a:tr h="523882">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No Thanks</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Bef>
                          <a:spcPts val="600"/>
                        </a:spcBef>
                        <a:spcAft>
                          <a:spcPts val="6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11"/>
                  </a:ext>
                </a:extLst>
              </a:tr>
              <a:tr h="523882">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Thank You very much for your reservation. Looking forward for your coming to our hotel.. Have you any cancellation about your reservation, please inform as soon as posible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Last Greeting</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pPr>
                        <a:lnSpc>
                          <a:spcPct val="107000"/>
                        </a:lnSpc>
                        <a:spcBef>
                          <a:spcPts val="600"/>
                        </a:spcBef>
                        <a:spcAft>
                          <a:spcPts val="6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10012"/>
                  </a:ext>
                </a:extLst>
              </a:tr>
            </a:tbl>
          </a:graphicData>
        </a:graphic>
      </p:graphicFrame>
      <p:sp>
        <p:nvSpPr>
          <p:cNvPr id="201787" name="TextBox 80"/>
          <p:cNvSpPr txBox="1">
            <a:spLocks noChangeArrowheads="1"/>
          </p:cNvSpPr>
          <p:nvPr/>
        </p:nvSpPr>
        <p:spPr bwMode="auto">
          <a:xfrm>
            <a:off x="1944433" y="318446"/>
            <a:ext cx="7766853"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11" tIns="22856" rIns="45711" bIns="22856">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r>
              <a:rPr lang="id-ID" sz="2000" b="1" dirty="0"/>
              <a:t>SAMPLE OF ROOM  RESERVATION CONSERVATION II</a:t>
            </a:r>
            <a:r>
              <a:rPr lang="en-ID" sz="2000" b="1" dirty="0"/>
              <a:t> (continue)</a:t>
            </a:r>
            <a:endParaRPr lang="id-ID" altLang="id-ID" sz="2000" b="1" dirty="0">
              <a:solidFill>
                <a:schemeClr val="tx2"/>
              </a:solidFill>
              <a:latin typeface="Lato"/>
              <a:ea typeface="Lato"/>
              <a:cs typeface="Lato"/>
            </a:endParaRPr>
          </a:p>
        </p:txBody>
      </p:sp>
      <p:sp>
        <p:nvSpPr>
          <p:cNvPr id="2" name="Slide Number Placeholder 1"/>
          <p:cNvSpPr>
            <a:spLocks noGrp="1"/>
          </p:cNvSpPr>
          <p:nvPr>
            <p:ph type="sldNum" sz="quarter" idx="11"/>
          </p:nvPr>
        </p:nvSpPr>
        <p:spPr/>
        <p:txBody>
          <a:bodyPr/>
          <a:lstStyle/>
          <a:p>
            <a:fld id="{2366B6A7-8ADD-4422-BBE8-68D9E9ABFA41}" type="slidenum">
              <a:rPr lang="en-US"/>
              <a:pPr/>
              <a:t>22</a:t>
            </a:fld>
            <a:endParaRPr lang="en-US"/>
          </a:p>
        </p:txBody>
      </p:sp>
    </p:spTree>
    <p:extLst>
      <p:ext uri="{BB962C8B-B14F-4D97-AF65-F5344CB8AC3E}">
        <p14:creationId xmlns:p14="http://schemas.microsoft.com/office/powerpoint/2010/main" val="59304264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2020125866"/>
              </p:ext>
            </p:extLst>
          </p:nvPr>
        </p:nvGraphicFramePr>
        <p:xfrm>
          <a:off x="1429429" y="1368843"/>
          <a:ext cx="9838303" cy="4229592"/>
        </p:xfrm>
        <a:graphic>
          <a:graphicData uri="http://schemas.openxmlformats.org/drawingml/2006/table">
            <a:tbl>
              <a:tblPr firstRow="1" bandRow="1">
                <a:tableStyleId>{5C22544A-7EE6-4342-B048-85BDC9FD1C3A}</a:tableStyleId>
              </a:tblPr>
              <a:tblGrid>
                <a:gridCol w="1222004">
                  <a:extLst>
                    <a:ext uri="{9D8B030D-6E8A-4147-A177-3AD203B41FA5}">
                      <a16:colId xmlns:a16="http://schemas.microsoft.com/office/drawing/2014/main" val="20000"/>
                    </a:ext>
                  </a:extLst>
                </a:gridCol>
                <a:gridCol w="4939340">
                  <a:extLst>
                    <a:ext uri="{9D8B030D-6E8A-4147-A177-3AD203B41FA5}">
                      <a16:colId xmlns:a16="http://schemas.microsoft.com/office/drawing/2014/main" val="20001"/>
                    </a:ext>
                  </a:extLst>
                </a:gridCol>
                <a:gridCol w="2041742">
                  <a:extLst>
                    <a:ext uri="{9D8B030D-6E8A-4147-A177-3AD203B41FA5}">
                      <a16:colId xmlns:a16="http://schemas.microsoft.com/office/drawing/2014/main" val="20002"/>
                    </a:ext>
                  </a:extLst>
                </a:gridCol>
                <a:gridCol w="1635217">
                  <a:extLst>
                    <a:ext uri="{9D8B030D-6E8A-4147-A177-3AD203B41FA5}">
                      <a16:colId xmlns:a16="http://schemas.microsoft.com/office/drawing/2014/main" val="20003"/>
                    </a:ext>
                  </a:extLst>
                </a:gridCol>
              </a:tblGrid>
              <a:tr h="458179">
                <a:tc>
                  <a:txBody>
                    <a:bodyPr/>
                    <a:lstStyle/>
                    <a:p>
                      <a:pPr algn="ctr"/>
                      <a:r>
                        <a:rPr lang="id-ID" sz="1400" b="1" i="0" noProof="0" dirty="0">
                          <a:solidFill>
                            <a:srgbClr val="FFFFFF"/>
                          </a:solidFill>
                          <a:latin typeface="Lato" charset="0"/>
                          <a:ea typeface="Lato" charset="0"/>
                          <a:cs typeface="Lato" charset="0"/>
                        </a:rPr>
                        <a:t>Name</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id-ID" sz="1400" b="1" i="0" noProof="0" dirty="0">
                          <a:solidFill>
                            <a:srgbClr val="FFFFFF"/>
                          </a:solidFill>
                          <a:latin typeface="Lato" charset="0"/>
                          <a:ea typeface="Lato" charset="0"/>
                          <a:cs typeface="Lato" charset="0"/>
                        </a:rPr>
                        <a:t>Dialog</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id-ID" sz="1400" b="1" i="0" noProof="0" dirty="0">
                          <a:solidFill>
                            <a:srgbClr val="FFFFFF"/>
                          </a:solidFill>
                          <a:latin typeface="Lato" charset="0"/>
                          <a:ea typeface="Lato" charset="0"/>
                          <a:cs typeface="Lato" charset="0"/>
                        </a:rPr>
                        <a:t>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id-ID" sz="1400" b="1" i="0" noProof="0" dirty="0">
                          <a:solidFill>
                            <a:srgbClr val="FFFFFF"/>
                          </a:solidFill>
                          <a:latin typeface="Lato" charset="0"/>
                          <a:ea typeface="Lato" charset="0"/>
                          <a:cs typeface="Lato" charset="0"/>
                        </a:rPr>
                        <a:t>Not 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63022">
                <a:tc>
                  <a:txBody>
                    <a:bodyPr/>
                    <a:lstStyle/>
                    <a:p>
                      <a:pPr algn="l"/>
                      <a:r>
                        <a:rPr lang="id-ID" sz="1200" b="0" i="0" dirty="0">
                          <a:solidFill>
                            <a:schemeClr val="tx1"/>
                          </a:solidFill>
                          <a:latin typeface="Lato"/>
                          <a:ea typeface="Lato" charset="0"/>
                          <a:cs typeface="Lato" charset="0"/>
                        </a:rPr>
                        <a:t>Reservation</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id-ID" sz="1200" b="0" i="0" dirty="0">
                          <a:solidFill>
                            <a:schemeClr val="tx1"/>
                          </a:solidFill>
                          <a:latin typeface="Lato"/>
                          <a:ea typeface="Lato" charset="0"/>
                          <a:cs typeface="Lato" charset="0"/>
                        </a:rPr>
                        <a:t>Thank you for calling Telkom Hotel. This is  with reservation, jimmy  Speaking, How may i assist you ?</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0"/>
                        </a:spcAft>
                      </a:pPr>
                      <a:r>
                        <a:rPr lang="id-ID" sz="1200" i="1" dirty="0">
                          <a:solidFill>
                            <a:srgbClr val="FF0000"/>
                          </a:solidFill>
                          <a:effectLst/>
                          <a:latin typeface="Lato"/>
                          <a:ea typeface="Calibri" panose="020F0502020204030204" pitchFamily="34" charset="0"/>
                          <a:cs typeface="Times New Roman" panose="02020603050405020304" pitchFamily="18" charset="0"/>
                        </a:rPr>
                        <a:t>Greeting Offering Help Clear Intonation Smile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Flat</a:t>
                      </a:r>
                      <a:r>
                        <a:rPr lang="id-ID" sz="1200" b="0" i="1" baseline="0" dirty="0">
                          <a:solidFill>
                            <a:srgbClr val="FF0000"/>
                          </a:solidFill>
                          <a:effectLst/>
                          <a:latin typeface="Lato"/>
                          <a:ea typeface="Calibri" panose="020F0502020204030204" pitchFamily="34" charset="0"/>
                          <a:cs typeface="Times New Roman" panose="02020603050405020304" pitchFamily="18" charset="0"/>
                        </a:rPr>
                        <a:t> Intonation</a:t>
                      </a:r>
                      <a:endParaRPr lang="id-ID" sz="1200" b="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391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Hi good morning. I need hotel room. I’am Nadya Lee From Kuala Lumpur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99516">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Allright Ms. Nadya, May I Know when you will be arriving and how  many night do you plan to say</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Frienldy talky</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3913">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On November 2 nd, 2019 its for  four night,  for period 2 until 6 November</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99516">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Would you care to reserve our suite  room, in our special tower or in deluxe room Mrs. Nadya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02864">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50000"/>
                        </a:lnSpc>
                        <a:spcAft>
                          <a:spcPts val="800"/>
                        </a:spcAft>
                      </a:pPr>
                      <a:r>
                        <a:rPr lang="id-ID" sz="1200" b="0" i="0" dirty="0">
                          <a:effectLst/>
                          <a:latin typeface="Lato"/>
                          <a:ea typeface="Calibri" panose="020F0502020204030204" pitchFamily="34" charset="0"/>
                          <a:cs typeface="Times New Roman" panose="02020603050405020304" pitchFamily="18" charset="0"/>
                        </a:rPr>
                        <a:t>I Would prefer to choose 1 Deluxe room</a:t>
                      </a:r>
                      <a:r>
                        <a:rPr lang="id-ID" sz="1200" b="0" i="0" baseline="0" dirty="0">
                          <a:effectLst/>
                          <a:latin typeface="Lato"/>
                          <a:ea typeface="Calibri" panose="020F0502020204030204" pitchFamily="34" charset="0"/>
                          <a:cs typeface="Times New Roman" panose="02020603050405020304" pitchFamily="18" charset="0"/>
                        </a:rPr>
                        <a:t> with double bed, i stayed there on my last visit </a:t>
                      </a:r>
                      <a:endParaRPr lang="id-ID" sz="1200" b="0" i="0" dirty="0">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02864">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50000"/>
                        </a:lnSpc>
                        <a:spcAft>
                          <a:spcPts val="800"/>
                        </a:spcAft>
                      </a:pPr>
                      <a:r>
                        <a:rPr lang="id-ID" sz="1200" b="0" i="0" dirty="0">
                          <a:effectLst/>
                          <a:latin typeface="Lato"/>
                          <a:ea typeface="Calibri" panose="020F0502020204030204" pitchFamily="34" charset="0"/>
                          <a:cs typeface="Times New Roman" panose="02020603050405020304" pitchFamily="18" charset="0"/>
                        </a:rPr>
                        <a:t>Owh</a:t>
                      </a:r>
                      <a:r>
                        <a:rPr lang="id-ID" sz="1200" b="0" i="0" baseline="0" dirty="0">
                          <a:effectLst/>
                          <a:latin typeface="Lato"/>
                          <a:ea typeface="Calibri" panose="020F0502020204030204" pitchFamily="34" charset="0"/>
                          <a:cs typeface="Times New Roman" panose="02020603050405020304" pitchFamily="18" charset="0"/>
                        </a:rPr>
                        <a:t> i see... How many part of you</a:t>
                      </a:r>
                      <a:endParaRPr lang="id-ID" sz="1200" b="0" i="0" dirty="0">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02864">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50000"/>
                        </a:lnSpc>
                        <a:spcAft>
                          <a:spcPts val="800"/>
                        </a:spcAft>
                      </a:pPr>
                      <a:r>
                        <a:rPr lang="id-ID" sz="1200" b="0" i="0" dirty="0">
                          <a:effectLst/>
                          <a:latin typeface="Lato"/>
                          <a:ea typeface="Calibri" panose="020F0502020204030204" pitchFamily="34" charset="0"/>
                          <a:cs typeface="Times New Roman" panose="02020603050405020304" pitchFamily="18" charset="0"/>
                        </a:rPr>
                        <a:t>Its Only me with husband</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
        <p:nvSpPr>
          <p:cNvPr id="2" name="Slide Number Placeholder 1"/>
          <p:cNvSpPr>
            <a:spLocks noGrp="1"/>
          </p:cNvSpPr>
          <p:nvPr>
            <p:ph type="sldNum" sz="quarter" idx="11"/>
          </p:nvPr>
        </p:nvSpPr>
        <p:spPr/>
        <p:txBody>
          <a:bodyPr/>
          <a:lstStyle/>
          <a:p>
            <a:fld id="{2366B6A7-8ADD-4422-BBE8-68D9E9ABFA41}" type="slidenum">
              <a:rPr lang="en-US"/>
              <a:pPr/>
              <a:t>23</a:t>
            </a:fld>
            <a:endParaRPr lang="en-US"/>
          </a:p>
        </p:txBody>
      </p:sp>
      <p:sp>
        <p:nvSpPr>
          <p:cNvPr id="201791" name="Subtitle 2"/>
          <p:cNvSpPr txBox="1">
            <a:spLocks/>
          </p:cNvSpPr>
          <p:nvPr/>
        </p:nvSpPr>
        <p:spPr bwMode="auto">
          <a:xfrm>
            <a:off x="3934850" y="6330950"/>
            <a:ext cx="6282580" cy="31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indent="-1827213" defTabSz="1087438" eaLnBrk="0" fontAlgn="base" hangingPunct="0">
              <a:spcBef>
                <a:spcPct val="0"/>
              </a:spcBef>
              <a:spcAft>
                <a:spcPct val="0"/>
              </a:spcAft>
              <a:defRPr sz="3600">
                <a:solidFill>
                  <a:schemeClr val="tx1"/>
                </a:solidFill>
                <a:latin typeface="Lato Light"/>
              </a:defRPr>
            </a:lvl6pPr>
            <a:lvl7pPr marL="5264150" indent="-1827213" defTabSz="1087438" eaLnBrk="0" fontAlgn="base" hangingPunct="0">
              <a:spcBef>
                <a:spcPct val="0"/>
              </a:spcBef>
              <a:spcAft>
                <a:spcPct val="0"/>
              </a:spcAft>
              <a:defRPr sz="3600">
                <a:solidFill>
                  <a:schemeClr val="tx1"/>
                </a:solidFill>
                <a:latin typeface="Lato Light"/>
              </a:defRPr>
            </a:lvl7pPr>
            <a:lvl8pPr marL="5721350" indent="-1827213" defTabSz="1087438" eaLnBrk="0" fontAlgn="base" hangingPunct="0">
              <a:spcBef>
                <a:spcPct val="0"/>
              </a:spcBef>
              <a:spcAft>
                <a:spcPct val="0"/>
              </a:spcAft>
              <a:defRPr sz="3600">
                <a:solidFill>
                  <a:schemeClr val="tx1"/>
                </a:solidFill>
                <a:latin typeface="Lato Light"/>
              </a:defRPr>
            </a:lvl8pPr>
            <a:lvl9pPr marL="6178550" indent="-1827213" defTabSz="1087438" eaLnBrk="0" fontAlgn="base" hangingPunct="0">
              <a:spcBef>
                <a:spcPct val="0"/>
              </a:spcBef>
              <a:spcAft>
                <a:spcPct val="0"/>
              </a:spcAft>
              <a:defRPr sz="3600">
                <a:solidFill>
                  <a:schemeClr val="tx1"/>
                </a:solidFill>
                <a:latin typeface="Lato Light"/>
              </a:defRPr>
            </a:lvl9pPr>
          </a:lstStyle>
          <a:p>
            <a:pPr algn="r" eaLnBrk="1" hangingPunct="1">
              <a:lnSpc>
                <a:spcPct val="120000"/>
              </a:lnSpc>
              <a:spcBef>
                <a:spcPct val="20000"/>
              </a:spcBef>
              <a:buFont typeface="Arial" pitchFamily="34" charset="0"/>
              <a:buNone/>
            </a:pPr>
            <a:r>
              <a:rPr lang="en-US" altLang="id-ID" sz="1200" dirty="0">
                <a:solidFill>
                  <a:srgbClr val="C00000"/>
                </a:solidFill>
                <a:ea typeface="Lato Light"/>
                <a:cs typeface="Lato Light"/>
              </a:rPr>
              <a:t>Continue….</a:t>
            </a:r>
          </a:p>
        </p:txBody>
      </p:sp>
      <p:sp>
        <p:nvSpPr>
          <p:cNvPr id="3" name="Rectangle 2"/>
          <p:cNvSpPr/>
          <p:nvPr/>
        </p:nvSpPr>
        <p:spPr>
          <a:xfrm>
            <a:off x="3107628" y="607102"/>
            <a:ext cx="6212085" cy="369332"/>
          </a:xfrm>
          <a:prstGeom prst="rect">
            <a:avLst/>
          </a:prstGeom>
        </p:spPr>
        <p:txBody>
          <a:bodyPr wrap="none">
            <a:spAutoFit/>
          </a:bodyPr>
          <a:lstStyle/>
          <a:p>
            <a:r>
              <a:rPr lang="en-US" b="1" dirty="0">
                <a:latin typeface="Lato"/>
              </a:rPr>
              <a:t>SAMPLE OF ROOM  RESERVATION CONSERVATION I</a:t>
            </a:r>
            <a:r>
              <a:rPr lang="id-ID" b="1" dirty="0">
                <a:latin typeface="Lato"/>
              </a:rPr>
              <a:t>I</a:t>
            </a:r>
            <a:r>
              <a:rPr lang="en-US" b="1" dirty="0">
                <a:latin typeface="Lato"/>
              </a:rPr>
              <a:t>I</a:t>
            </a:r>
          </a:p>
        </p:txBody>
      </p:sp>
    </p:spTree>
    <p:extLst>
      <p:ext uri="{BB962C8B-B14F-4D97-AF65-F5344CB8AC3E}">
        <p14:creationId xmlns:p14="http://schemas.microsoft.com/office/powerpoint/2010/main" val="1693735613"/>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536383178"/>
              </p:ext>
            </p:extLst>
          </p:nvPr>
        </p:nvGraphicFramePr>
        <p:xfrm>
          <a:off x="1149245" y="1628236"/>
          <a:ext cx="9893509" cy="4153503"/>
        </p:xfrm>
        <a:graphic>
          <a:graphicData uri="http://schemas.openxmlformats.org/drawingml/2006/table">
            <a:tbl>
              <a:tblPr firstRow="1" bandRow="1">
                <a:tableStyleId>{5C22544A-7EE6-4342-B048-85BDC9FD1C3A}</a:tableStyleId>
              </a:tblPr>
              <a:tblGrid>
                <a:gridCol w="1228861">
                  <a:extLst>
                    <a:ext uri="{9D8B030D-6E8A-4147-A177-3AD203B41FA5}">
                      <a16:colId xmlns:a16="http://schemas.microsoft.com/office/drawing/2014/main" val="20000"/>
                    </a:ext>
                  </a:extLst>
                </a:gridCol>
                <a:gridCol w="4995412">
                  <a:extLst>
                    <a:ext uri="{9D8B030D-6E8A-4147-A177-3AD203B41FA5}">
                      <a16:colId xmlns:a16="http://schemas.microsoft.com/office/drawing/2014/main" val="20001"/>
                    </a:ext>
                  </a:extLst>
                </a:gridCol>
                <a:gridCol w="1622120">
                  <a:extLst>
                    <a:ext uri="{9D8B030D-6E8A-4147-A177-3AD203B41FA5}">
                      <a16:colId xmlns:a16="http://schemas.microsoft.com/office/drawing/2014/main" val="20002"/>
                    </a:ext>
                  </a:extLst>
                </a:gridCol>
                <a:gridCol w="2047116">
                  <a:extLst>
                    <a:ext uri="{9D8B030D-6E8A-4147-A177-3AD203B41FA5}">
                      <a16:colId xmlns:a16="http://schemas.microsoft.com/office/drawing/2014/main" val="20003"/>
                    </a:ext>
                  </a:extLst>
                </a:gridCol>
              </a:tblGrid>
              <a:tr h="483120">
                <a:tc>
                  <a:txBody>
                    <a:bodyPr/>
                    <a:lstStyle/>
                    <a:p>
                      <a:pPr algn="ctr"/>
                      <a:r>
                        <a:rPr lang="id-ID" sz="1400" b="1" i="0" noProof="0" dirty="0">
                          <a:solidFill>
                            <a:srgbClr val="FFFFFF"/>
                          </a:solidFill>
                          <a:latin typeface="Lato" charset="0"/>
                          <a:ea typeface="Lato" charset="0"/>
                          <a:cs typeface="Lato" charset="0"/>
                        </a:rPr>
                        <a:t>Name</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id-ID" sz="1400" b="1" i="0" noProof="0" dirty="0">
                          <a:solidFill>
                            <a:srgbClr val="FFFFFF"/>
                          </a:solidFill>
                          <a:latin typeface="Lato" charset="0"/>
                          <a:ea typeface="Lato" charset="0"/>
                          <a:cs typeface="Lato" charset="0"/>
                        </a:rPr>
                        <a:t>Dialog</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id-ID" sz="1400" b="1" i="0" noProof="0" dirty="0">
                          <a:solidFill>
                            <a:srgbClr val="FFFFFF"/>
                          </a:solidFill>
                          <a:latin typeface="Lato" charset="0"/>
                          <a:ea typeface="Lato" charset="0"/>
                          <a:cs typeface="Lato" charset="0"/>
                        </a:rPr>
                        <a:t>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id-ID" sz="1400" b="1" i="0" noProof="0" dirty="0">
                          <a:solidFill>
                            <a:srgbClr val="FFFFFF"/>
                          </a:solidFill>
                          <a:latin typeface="Lato" charset="0"/>
                          <a:ea typeface="Lato" charset="0"/>
                          <a:cs typeface="Lato" charset="0"/>
                        </a:rPr>
                        <a:t>Not 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701383">
                <a:tc>
                  <a:txBody>
                    <a:bodyPr/>
                    <a:lstStyle/>
                    <a:p>
                      <a:pPr algn="l"/>
                      <a:r>
                        <a:rPr lang="id-ID" sz="1200" b="0" i="0" dirty="0">
                          <a:solidFill>
                            <a:schemeClr val="tx1"/>
                          </a:solidFill>
                          <a:latin typeface="Lato"/>
                          <a:ea typeface="Lato" charset="0"/>
                          <a:cs typeface="Lato" charset="0"/>
                        </a:rPr>
                        <a:t>Reservation</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All right</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maam, could you wait for a moment i will check our system. ******</a:t>
                      </a:r>
                    </a:p>
                    <a:p>
                      <a:pPr marL="0" marR="0" indent="0" algn="l" defTabSz="914217" rtl="0" eaLnBrk="1" fontAlgn="auto" latinLnBrk="0" hangingPunct="1">
                        <a:lnSpc>
                          <a:spcPct val="107000"/>
                        </a:lnSpc>
                        <a:spcBef>
                          <a:spcPts val="0"/>
                        </a:spcBef>
                        <a:spcAft>
                          <a:spcPts val="800"/>
                        </a:spcAft>
                        <a:buClrTx/>
                        <a:buSzTx/>
                        <a:buFontTx/>
                        <a:buNone/>
                        <a:tabLst/>
                        <a:defRPr/>
                      </a:pPr>
                      <a:r>
                        <a:rPr lang="id-ID" sz="1200" b="0" i="1" baseline="0" dirty="0">
                          <a:solidFill>
                            <a:schemeClr val="tx1"/>
                          </a:solidFill>
                          <a:effectLst/>
                          <a:latin typeface="Lato"/>
                          <a:ea typeface="Calibri" panose="020F0502020204030204" pitchFamily="34" charset="0"/>
                          <a:cs typeface="Times New Roman" panose="02020603050405020304" pitchFamily="18" charset="0"/>
                        </a:rPr>
                        <a:t>(Reservation Check The System and History Record)</a:t>
                      </a:r>
                    </a:p>
                    <a:p>
                      <a:pPr marL="0" marR="0" indent="0" algn="l" defTabSz="914217" rtl="0" eaLnBrk="1" fontAlgn="auto" latinLnBrk="0" hangingPunct="1">
                        <a:lnSpc>
                          <a:spcPct val="107000"/>
                        </a:lnSpc>
                        <a:spcBef>
                          <a:spcPts val="0"/>
                        </a:spcBef>
                        <a:spcAft>
                          <a:spcPts val="800"/>
                        </a:spcAft>
                        <a:buClrTx/>
                        <a:buSzTx/>
                        <a:buFontTx/>
                        <a:buNone/>
                        <a:tabLst/>
                        <a:defRPr/>
                      </a:pPr>
                      <a:r>
                        <a:rPr lang="id-ID" sz="1200" b="0" i="1" baseline="0" dirty="0">
                          <a:solidFill>
                            <a:schemeClr val="tx1"/>
                          </a:solidFill>
                          <a:effectLst/>
                          <a:latin typeface="Lato"/>
                          <a:ea typeface="Calibri" panose="020F0502020204030204" pitchFamily="34" charset="0"/>
                          <a:cs typeface="Times New Roman" panose="02020603050405020304" pitchFamily="18" charset="0"/>
                        </a:rPr>
                        <a:t>Good news Ms. Nadya 1 Deluxe for 2 period 2 until 6 November still available. Do you want me to book it now ?</a:t>
                      </a:r>
                      <a:endParaRPr lang="id-ID" sz="1200" b="0" i="1" dirty="0">
                        <a:solidFill>
                          <a:schemeClr val="tx1"/>
                        </a:solidFill>
                        <a:effectLst/>
                        <a:latin typeface="Lato"/>
                        <a:ea typeface="Calibri" panose="020F0502020204030204" pitchFamily="34" charset="0"/>
                        <a:cs typeface="Times New Roman" panose="02020603050405020304" pitchFamily="18" charset="0"/>
                      </a:endParaRPr>
                    </a:p>
                    <a:p>
                      <a:pPr algn="l"/>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Check Room Available room on System</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Too Long</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1"/>
                  </a:ext>
                </a:extLst>
              </a:tr>
              <a:tr h="283268">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Yes Please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nSpc>
                          <a:spcPct val="150000"/>
                        </a:lnSpc>
                        <a:spcAft>
                          <a:spcPts val="0"/>
                        </a:spcAft>
                      </a:pPr>
                      <a:endParaRPr lang="id-ID" sz="120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2"/>
                  </a:ext>
                </a:extLst>
              </a:tr>
              <a:tr h="283268">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Do You any special Request, such as non smoking room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nSpc>
                          <a:spcPct val="150000"/>
                        </a:lnSpc>
                        <a:spcAft>
                          <a:spcPts val="0"/>
                        </a:spcAft>
                      </a:pPr>
                      <a:endParaRPr lang="id-ID" sz="120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3"/>
                  </a:ext>
                </a:extLst>
              </a:tr>
              <a:tr h="283268">
                <a:tc>
                  <a:txBody>
                    <a:bodyPr/>
                    <a:lstStyle/>
                    <a:p>
                      <a:pPr algn="l"/>
                      <a:r>
                        <a:rPr lang="id-ID" sz="1200" b="0" i="0" dirty="0">
                          <a:solidFill>
                            <a:schemeClr val="tx1"/>
                          </a:solidFill>
                          <a:latin typeface="Lato"/>
                          <a:ea typeface="Lato" charset="0"/>
                          <a:cs typeface="Lato" charset="0"/>
                        </a:rPr>
                        <a:t>Guest</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l"/>
                      <a:r>
                        <a:rPr lang="id-ID" sz="1200" b="0" i="0" dirty="0">
                          <a:solidFill>
                            <a:schemeClr val="tx1"/>
                          </a:solidFill>
                          <a:latin typeface="Lato"/>
                          <a:ea typeface="Lato" charset="0"/>
                          <a:cs typeface="Lato" charset="0"/>
                        </a:rPr>
                        <a:t>Yes I</a:t>
                      </a:r>
                      <a:r>
                        <a:rPr lang="id-ID" sz="1200" b="0" i="0" baseline="0" dirty="0">
                          <a:solidFill>
                            <a:schemeClr val="tx1"/>
                          </a:solidFill>
                          <a:latin typeface="Lato"/>
                          <a:ea typeface="Lato" charset="0"/>
                          <a:cs typeface="Lato" charset="0"/>
                        </a:rPr>
                        <a:t> think i’d like that</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nSpc>
                          <a:spcPct val="150000"/>
                        </a:lnSpc>
                        <a:spcAft>
                          <a:spcPts val="0"/>
                        </a:spcAft>
                      </a:pPr>
                      <a:endParaRPr lang="id-ID" sz="120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4"/>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Allright Mrs Nadya, for reservation under name for Mrs. Nadya  your reservation is on Behalf your self Nadya,... Its N For November, A For Alpha, D For Delta, Y for Yankee, A for Alpha,.</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And your phone number is 60-333-123 is that’s correct, Mrs. Nadya ??</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Spelling Guest Name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Speak to Loud</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9803">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Yes that Correct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l">
                        <a:lnSpc>
                          <a:spcPct val="107000"/>
                        </a:lnSpc>
                        <a:spcAft>
                          <a:spcPts val="800"/>
                        </a:spcAft>
                      </a:pPr>
                      <a:endParaRPr lang="id-ID" sz="1200" b="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1"/>
          </p:nvPr>
        </p:nvSpPr>
        <p:spPr/>
        <p:txBody>
          <a:bodyPr/>
          <a:lstStyle/>
          <a:p>
            <a:fld id="{2366B6A7-8ADD-4422-BBE8-68D9E9ABFA41}" type="slidenum">
              <a:rPr lang="en-US"/>
              <a:pPr/>
              <a:t>24</a:t>
            </a:fld>
            <a:endParaRPr lang="en-US"/>
          </a:p>
        </p:txBody>
      </p:sp>
      <p:sp>
        <p:nvSpPr>
          <p:cNvPr id="3" name="Rectangle 2"/>
          <p:cNvSpPr/>
          <p:nvPr/>
        </p:nvSpPr>
        <p:spPr>
          <a:xfrm>
            <a:off x="2542920" y="764481"/>
            <a:ext cx="7703506" cy="369332"/>
          </a:xfrm>
          <a:prstGeom prst="rect">
            <a:avLst/>
          </a:prstGeom>
        </p:spPr>
        <p:txBody>
          <a:bodyPr wrap="square">
            <a:spAutoFit/>
          </a:bodyPr>
          <a:lstStyle/>
          <a:p>
            <a:r>
              <a:rPr lang="en-US" b="1" dirty="0"/>
              <a:t>SAMPLE OF ROOM  RESERVATION CONSERVATION III (Continue)</a:t>
            </a:r>
          </a:p>
        </p:txBody>
      </p:sp>
    </p:spTree>
    <p:extLst>
      <p:ext uri="{BB962C8B-B14F-4D97-AF65-F5344CB8AC3E}">
        <p14:creationId xmlns:p14="http://schemas.microsoft.com/office/powerpoint/2010/main" val="4010126214"/>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1581558373"/>
              </p:ext>
            </p:extLst>
          </p:nvPr>
        </p:nvGraphicFramePr>
        <p:xfrm>
          <a:off x="1584202" y="1272731"/>
          <a:ext cx="9893509" cy="3688068"/>
        </p:xfrm>
        <a:graphic>
          <a:graphicData uri="http://schemas.openxmlformats.org/drawingml/2006/table">
            <a:tbl>
              <a:tblPr firstRow="1" bandRow="1">
                <a:tableStyleId>{5C22544A-7EE6-4342-B048-85BDC9FD1C3A}</a:tableStyleId>
              </a:tblPr>
              <a:tblGrid>
                <a:gridCol w="1228861">
                  <a:extLst>
                    <a:ext uri="{9D8B030D-6E8A-4147-A177-3AD203B41FA5}">
                      <a16:colId xmlns:a16="http://schemas.microsoft.com/office/drawing/2014/main" val="20000"/>
                    </a:ext>
                  </a:extLst>
                </a:gridCol>
                <a:gridCol w="4583556">
                  <a:extLst>
                    <a:ext uri="{9D8B030D-6E8A-4147-A177-3AD203B41FA5}">
                      <a16:colId xmlns:a16="http://schemas.microsoft.com/office/drawing/2014/main" val="20001"/>
                    </a:ext>
                  </a:extLst>
                </a:gridCol>
                <a:gridCol w="2223370">
                  <a:extLst>
                    <a:ext uri="{9D8B030D-6E8A-4147-A177-3AD203B41FA5}">
                      <a16:colId xmlns:a16="http://schemas.microsoft.com/office/drawing/2014/main" val="20002"/>
                    </a:ext>
                  </a:extLst>
                </a:gridCol>
                <a:gridCol w="1857722">
                  <a:extLst>
                    <a:ext uri="{9D8B030D-6E8A-4147-A177-3AD203B41FA5}">
                      <a16:colId xmlns:a16="http://schemas.microsoft.com/office/drawing/2014/main" val="20003"/>
                    </a:ext>
                  </a:extLst>
                </a:gridCol>
              </a:tblGrid>
              <a:tr h="483120">
                <a:tc>
                  <a:txBody>
                    <a:bodyPr/>
                    <a:lstStyle/>
                    <a:p>
                      <a:pPr algn="ctr"/>
                      <a:r>
                        <a:rPr lang="id-ID" sz="1400" b="1" i="0" noProof="0" dirty="0">
                          <a:solidFill>
                            <a:srgbClr val="FFFFFF"/>
                          </a:solidFill>
                          <a:latin typeface="Lato" charset="0"/>
                          <a:ea typeface="Lato" charset="0"/>
                          <a:cs typeface="Lato" charset="0"/>
                        </a:rPr>
                        <a:t>Name</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id-ID" sz="1400" b="1" i="0" noProof="0" dirty="0">
                          <a:solidFill>
                            <a:srgbClr val="FFFFFF"/>
                          </a:solidFill>
                          <a:latin typeface="Lato" charset="0"/>
                          <a:ea typeface="Lato" charset="0"/>
                          <a:cs typeface="Lato" charset="0"/>
                        </a:rPr>
                        <a:t>Dialog</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id-ID" sz="1400" b="1" i="0" noProof="0" dirty="0">
                          <a:solidFill>
                            <a:srgbClr val="FFFFFF"/>
                          </a:solidFill>
                          <a:latin typeface="Lato" charset="0"/>
                          <a:ea typeface="Lato" charset="0"/>
                          <a:cs typeface="Lato" charset="0"/>
                        </a:rPr>
                        <a:t>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id-ID" sz="1400" b="1" i="0" noProof="0" dirty="0">
                          <a:solidFill>
                            <a:srgbClr val="FFFFFF"/>
                          </a:solidFill>
                          <a:latin typeface="Lato" charset="0"/>
                          <a:ea typeface="Lato" charset="0"/>
                          <a:cs typeface="Lato" charset="0"/>
                        </a:rPr>
                        <a:t>Not 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83268">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May i have your flight number and your arrival time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Repeat 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3268">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Sure, Of Course</a:t>
                      </a:r>
                    </a:p>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It with Malaysian Air line MH 123, i’ll</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be arrive on Nov 2nd at 17,50 PM</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0"/>
                        </a:spcAft>
                      </a:pPr>
                      <a:endParaRPr lang="id-ID" sz="120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3268">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50000"/>
                        </a:lnSpc>
                        <a:spcAft>
                          <a:spcPts val="800"/>
                        </a:spcAft>
                      </a:pPr>
                      <a:r>
                        <a:rPr lang="id-ID" sz="1200" b="0" i="0" dirty="0">
                          <a:effectLst/>
                          <a:latin typeface="Lato"/>
                          <a:ea typeface="Calibri" panose="020F0502020204030204" pitchFamily="34" charset="0"/>
                          <a:cs typeface="Times New Roman" panose="02020603050405020304" pitchFamily="18" charset="0"/>
                        </a:rPr>
                        <a:t>Since you Will be arriving after 14.00 PM, you </a:t>
                      </a:r>
                    </a:p>
                    <a:p>
                      <a:pPr algn="l">
                        <a:lnSpc>
                          <a:spcPct val="150000"/>
                        </a:lnSpc>
                        <a:spcAft>
                          <a:spcPts val="800"/>
                        </a:spcAft>
                      </a:pPr>
                      <a:r>
                        <a:rPr lang="id-ID" sz="1200" b="0" i="0" dirty="0">
                          <a:effectLst/>
                          <a:latin typeface="Lato"/>
                          <a:ea typeface="Calibri" panose="020F0502020204030204" pitchFamily="34" charset="0"/>
                          <a:cs typeface="Times New Roman" panose="02020603050405020304" pitchFamily="18" charset="0"/>
                        </a:rPr>
                        <a:t>might wish to make guaranteed</a:t>
                      </a:r>
                      <a:r>
                        <a:rPr lang="id-ID" sz="1200" b="0" i="0" baseline="0" dirty="0">
                          <a:effectLst/>
                          <a:latin typeface="Lato"/>
                          <a:ea typeface="Calibri" panose="020F0502020204030204" pitchFamily="34" charset="0"/>
                          <a:cs typeface="Times New Roman" panose="02020603050405020304" pitchFamily="18" charset="0"/>
                        </a:rPr>
                        <a:t> reservation with credit card to ensure the room will be  held,  may i have your credit card number Mrs Nadya ? </a:t>
                      </a:r>
                      <a:endParaRPr lang="id-ID" sz="1200" b="0" i="0" dirty="0">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0"/>
                        </a:spcAft>
                      </a:pPr>
                      <a:r>
                        <a:rPr lang="id-ID" sz="1200" i="1" dirty="0">
                          <a:solidFill>
                            <a:srgbClr val="FF0000"/>
                          </a:solidFill>
                          <a:effectLst/>
                          <a:latin typeface="Lato"/>
                          <a:ea typeface="Calibri" panose="020F0502020204030204" pitchFamily="34" charset="0"/>
                          <a:cs typeface="Times New Roman" panose="02020603050405020304" pitchFamily="18" charset="0"/>
                        </a:rPr>
                        <a:t>Ask Detail Payment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3268">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1" dirty="0">
                          <a:solidFill>
                            <a:schemeClr val="tx1"/>
                          </a:solidFill>
                          <a:effectLst/>
                          <a:latin typeface="Lato"/>
                          <a:ea typeface="Calibri" panose="020F0502020204030204" pitchFamily="34" charset="0"/>
                          <a:cs typeface="Times New Roman" panose="02020603050405020304" pitchFamily="18" charset="0"/>
                        </a:rPr>
                        <a:t>Sure, do you take Visa Card </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0"/>
                        </a:spcAft>
                      </a:pPr>
                      <a:endParaRPr lang="id-ID" sz="120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3268">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Yes we do, and we also need the expired date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0"/>
                        </a:spcAft>
                      </a:pPr>
                      <a:r>
                        <a:rPr lang="id-ID" sz="1200" i="1" dirty="0">
                          <a:solidFill>
                            <a:srgbClr val="FF0000"/>
                          </a:solidFill>
                          <a:effectLst/>
                          <a:latin typeface="Lato"/>
                          <a:ea typeface="Calibri" panose="020F0502020204030204" pitchFamily="34" charset="0"/>
                          <a:cs typeface="Times New Roman" panose="02020603050405020304" pitchFamily="18" charset="0"/>
                        </a:rPr>
                        <a:t>Check The Card Name</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3268">
                <a:tc>
                  <a:txBody>
                    <a:bodyPr/>
                    <a:lstStyle/>
                    <a:p>
                      <a:pPr algn="l"/>
                      <a:r>
                        <a:rPr lang="id-ID" sz="1200" b="0" i="0" dirty="0">
                          <a:solidFill>
                            <a:schemeClr val="tx1"/>
                          </a:solidFill>
                          <a:latin typeface="Lato"/>
                          <a:ea typeface="Lato" charset="0"/>
                          <a:cs typeface="Lato" charset="0"/>
                        </a:rPr>
                        <a:t>Guest</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Its The Card Number 1234-5678-000, and the expired date is 12/22</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0"/>
                        </a:spcAft>
                      </a:pPr>
                      <a:endParaRPr lang="id-ID" sz="120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1"/>
          </p:nvPr>
        </p:nvSpPr>
        <p:spPr/>
        <p:txBody>
          <a:bodyPr/>
          <a:lstStyle/>
          <a:p>
            <a:fld id="{2366B6A7-8ADD-4422-BBE8-68D9E9ABFA41}" type="slidenum">
              <a:rPr lang="en-US"/>
              <a:pPr/>
              <a:t>25</a:t>
            </a:fld>
            <a:endParaRPr lang="en-US"/>
          </a:p>
        </p:txBody>
      </p:sp>
      <p:sp>
        <p:nvSpPr>
          <p:cNvPr id="201791" name="Subtitle 2"/>
          <p:cNvSpPr txBox="1">
            <a:spLocks/>
          </p:cNvSpPr>
          <p:nvPr/>
        </p:nvSpPr>
        <p:spPr bwMode="auto">
          <a:xfrm>
            <a:off x="3934850" y="6330950"/>
            <a:ext cx="6282580" cy="31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indent="-1827213" defTabSz="1087438" eaLnBrk="0" fontAlgn="base" hangingPunct="0">
              <a:spcBef>
                <a:spcPct val="0"/>
              </a:spcBef>
              <a:spcAft>
                <a:spcPct val="0"/>
              </a:spcAft>
              <a:defRPr sz="3600">
                <a:solidFill>
                  <a:schemeClr val="tx1"/>
                </a:solidFill>
                <a:latin typeface="Lato Light"/>
              </a:defRPr>
            </a:lvl6pPr>
            <a:lvl7pPr marL="5264150" indent="-1827213" defTabSz="1087438" eaLnBrk="0" fontAlgn="base" hangingPunct="0">
              <a:spcBef>
                <a:spcPct val="0"/>
              </a:spcBef>
              <a:spcAft>
                <a:spcPct val="0"/>
              </a:spcAft>
              <a:defRPr sz="3600">
                <a:solidFill>
                  <a:schemeClr val="tx1"/>
                </a:solidFill>
                <a:latin typeface="Lato Light"/>
              </a:defRPr>
            </a:lvl7pPr>
            <a:lvl8pPr marL="5721350" indent="-1827213" defTabSz="1087438" eaLnBrk="0" fontAlgn="base" hangingPunct="0">
              <a:spcBef>
                <a:spcPct val="0"/>
              </a:spcBef>
              <a:spcAft>
                <a:spcPct val="0"/>
              </a:spcAft>
              <a:defRPr sz="3600">
                <a:solidFill>
                  <a:schemeClr val="tx1"/>
                </a:solidFill>
                <a:latin typeface="Lato Light"/>
              </a:defRPr>
            </a:lvl8pPr>
            <a:lvl9pPr marL="6178550" indent="-1827213" defTabSz="1087438" eaLnBrk="0" fontAlgn="base" hangingPunct="0">
              <a:spcBef>
                <a:spcPct val="0"/>
              </a:spcBef>
              <a:spcAft>
                <a:spcPct val="0"/>
              </a:spcAft>
              <a:defRPr sz="3600">
                <a:solidFill>
                  <a:schemeClr val="tx1"/>
                </a:solidFill>
                <a:latin typeface="Lato Light"/>
              </a:defRPr>
            </a:lvl9pPr>
          </a:lstStyle>
          <a:p>
            <a:pPr algn="r" eaLnBrk="1" hangingPunct="1">
              <a:lnSpc>
                <a:spcPct val="120000"/>
              </a:lnSpc>
              <a:spcBef>
                <a:spcPct val="20000"/>
              </a:spcBef>
              <a:buFont typeface="Arial" pitchFamily="34" charset="0"/>
              <a:buNone/>
            </a:pPr>
            <a:r>
              <a:rPr lang="en-US" altLang="id-ID" sz="1200" dirty="0">
                <a:solidFill>
                  <a:srgbClr val="C00000"/>
                </a:solidFill>
                <a:ea typeface="Lato Light"/>
                <a:cs typeface="Lato Light"/>
              </a:rPr>
              <a:t>Continue….</a:t>
            </a:r>
          </a:p>
        </p:txBody>
      </p:sp>
      <p:sp>
        <p:nvSpPr>
          <p:cNvPr id="3" name="Rectangle 2"/>
          <p:cNvSpPr/>
          <p:nvPr/>
        </p:nvSpPr>
        <p:spPr>
          <a:xfrm>
            <a:off x="2580362" y="605206"/>
            <a:ext cx="7351547" cy="369332"/>
          </a:xfrm>
          <a:prstGeom prst="rect">
            <a:avLst/>
          </a:prstGeom>
        </p:spPr>
        <p:txBody>
          <a:bodyPr wrap="square">
            <a:spAutoFit/>
          </a:bodyPr>
          <a:lstStyle/>
          <a:p>
            <a:r>
              <a:rPr lang="en-US" b="1" dirty="0"/>
              <a:t>SAMPLE OF ROOM  RESERVATION CONSERVATION III (Continue)</a:t>
            </a:r>
          </a:p>
        </p:txBody>
      </p:sp>
    </p:spTree>
    <p:extLst>
      <p:ext uri="{BB962C8B-B14F-4D97-AF65-F5344CB8AC3E}">
        <p14:creationId xmlns:p14="http://schemas.microsoft.com/office/powerpoint/2010/main" val="2355625256"/>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2360557015"/>
              </p:ext>
            </p:extLst>
          </p:nvPr>
        </p:nvGraphicFramePr>
        <p:xfrm>
          <a:off x="1284399" y="1356643"/>
          <a:ext cx="9893509" cy="3280200"/>
        </p:xfrm>
        <a:graphic>
          <a:graphicData uri="http://schemas.openxmlformats.org/drawingml/2006/table">
            <a:tbl>
              <a:tblPr firstRow="1" bandRow="1">
                <a:tableStyleId>{5C22544A-7EE6-4342-B048-85BDC9FD1C3A}</a:tableStyleId>
              </a:tblPr>
              <a:tblGrid>
                <a:gridCol w="1228861">
                  <a:extLst>
                    <a:ext uri="{9D8B030D-6E8A-4147-A177-3AD203B41FA5}">
                      <a16:colId xmlns:a16="http://schemas.microsoft.com/office/drawing/2014/main" val="20000"/>
                    </a:ext>
                  </a:extLst>
                </a:gridCol>
                <a:gridCol w="3617717">
                  <a:extLst>
                    <a:ext uri="{9D8B030D-6E8A-4147-A177-3AD203B41FA5}">
                      <a16:colId xmlns:a16="http://schemas.microsoft.com/office/drawing/2014/main" val="20001"/>
                    </a:ext>
                  </a:extLst>
                </a:gridCol>
                <a:gridCol w="2198799">
                  <a:extLst>
                    <a:ext uri="{9D8B030D-6E8A-4147-A177-3AD203B41FA5}">
                      <a16:colId xmlns:a16="http://schemas.microsoft.com/office/drawing/2014/main" val="20002"/>
                    </a:ext>
                  </a:extLst>
                </a:gridCol>
                <a:gridCol w="2848132">
                  <a:extLst>
                    <a:ext uri="{9D8B030D-6E8A-4147-A177-3AD203B41FA5}">
                      <a16:colId xmlns:a16="http://schemas.microsoft.com/office/drawing/2014/main" val="20003"/>
                    </a:ext>
                  </a:extLst>
                </a:gridCol>
              </a:tblGrid>
              <a:tr h="483120">
                <a:tc>
                  <a:txBody>
                    <a:bodyPr/>
                    <a:lstStyle/>
                    <a:p>
                      <a:pPr algn="ctr"/>
                      <a:r>
                        <a:rPr lang="id-ID" sz="1400" b="1" i="0" noProof="0" dirty="0">
                          <a:solidFill>
                            <a:srgbClr val="FFFFFF"/>
                          </a:solidFill>
                          <a:latin typeface="Lato" charset="0"/>
                          <a:ea typeface="Lato" charset="0"/>
                          <a:cs typeface="Lato" charset="0"/>
                        </a:rPr>
                        <a:t>Name</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id-ID" sz="1400" b="1" i="0" noProof="0" dirty="0">
                          <a:solidFill>
                            <a:srgbClr val="FFFFFF"/>
                          </a:solidFill>
                          <a:latin typeface="Lato" charset="0"/>
                          <a:ea typeface="Lato" charset="0"/>
                          <a:cs typeface="Lato" charset="0"/>
                        </a:rPr>
                        <a:t>Dialog</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id-ID" sz="1400" b="1" i="0" noProof="0" dirty="0">
                          <a:solidFill>
                            <a:srgbClr val="FFFFFF"/>
                          </a:solidFill>
                          <a:latin typeface="Lato" charset="0"/>
                          <a:ea typeface="Lato" charset="0"/>
                          <a:cs typeface="Lato" charset="0"/>
                        </a:rPr>
                        <a:t>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id-ID" sz="1400" b="1" i="0" noProof="0" dirty="0">
                          <a:solidFill>
                            <a:srgbClr val="FFFFFF"/>
                          </a:solidFill>
                          <a:latin typeface="Lato" charset="0"/>
                          <a:ea typeface="Lato" charset="0"/>
                          <a:cs typeface="Lato" charset="0"/>
                        </a:rPr>
                        <a:t>Not To Do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83268">
                <a:tc>
                  <a:txBody>
                    <a:bodyPr/>
                    <a:lstStyle/>
                    <a:p>
                      <a:pPr algn="l"/>
                      <a:r>
                        <a:rPr lang="id-ID" sz="1200" b="0" i="0" dirty="0">
                          <a:solidFill>
                            <a:schemeClr val="tx1"/>
                          </a:solidFill>
                          <a:latin typeface="Lato"/>
                          <a:ea typeface="Lato" charset="0"/>
                          <a:cs typeface="Lato" charset="0"/>
                        </a:rPr>
                        <a:t>Reservation</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Fine , Your</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guaranted reservation is confirmed for non smoking Deluxe  Double room in  Telkom Hotel, the arriving date on Nov 2nd and departure date on Nov 6, 2019. </a:t>
                      </a:r>
                      <a:r>
                        <a:rPr lang="id-ID" sz="1200" b="0" i="0" dirty="0">
                          <a:solidFill>
                            <a:schemeClr val="tx1"/>
                          </a:solidFill>
                          <a:latin typeface="Lato"/>
                          <a:ea typeface="Lato" charset="0"/>
                          <a:cs typeface="Lato" charset="0"/>
                        </a:rPr>
                        <a:t>Your Reservation Confirmation is 1234 TX. My name is Jimmy we will send the confirmation letter to your email. If you plan to Change  your reservation or any cancellation please our hotel before 6 PM,  Do have any guestion</a:t>
                      </a:r>
                      <a:r>
                        <a:rPr lang="id-ID" sz="1200" b="0" i="0" baseline="0" dirty="0">
                          <a:solidFill>
                            <a:schemeClr val="tx1"/>
                          </a:solidFill>
                          <a:latin typeface="Lato"/>
                          <a:ea typeface="Lato" charset="0"/>
                          <a:cs typeface="Lato" charset="0"/>
                        </a:rPr>
                        <a:t> Mrs. Nadya ?</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0"/>
                        </a:spcAft>
                      </a:pPr>
                      <a:endParaRPr lang="id-ID" sz="120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3268">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Guest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No,</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I think that enough</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3268">
                <a:tc>
                  <a:txBody>
                    <a:bodyPr/>
                    <a:lstStyle/>
                    <a:p>
                      <a:pPr algn="l">
                        <a:lnSpc>
                          <a:spcPct val="107000"/>
                        </a:lnSpc>
                        <a:spcAft>
                          <a:spcPts val="800"/>
                        </a:spcAft>
                      </a:pPr>
                      <a:r>
                        <a:rPr lang="id-ID" sz="1200" b="0" i="0" dirty="0">
                          <a:solidFill>
                            <a:schemeClr val="tx1"/>
                          </a:solidFill>
                          <a:effectLst/>
                          <a:latin typeface="Lato"/>
                          <a:ea typeface="Calibri" panose="020F0502020204030204" pitchFamily="34" charset="0"/>
                          <a:cs typeface="Times New Roman" panose="02020603050405020304" pitchFamily="18" charset="0"/>
                        </a:rPr>
                        <a:t>Reservation</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0" i="0" dirty="0">
                          <a:solidFill>
                            <a:schemeClr val="tx1"/>
                          </a:solidFill>
                          <a:effectLst/>
                          <a:latin typeface="Lato"/>
                          <a:ea typeface="Calibri" panose="020F0502020204030204" pitchFamily="34" charset="0"/>
                          <a:cs typeface="Times New Roman" panose="02020603050405020304" pitchFamily="18" charset="0"/>
                        </a:rPr>
                        <a:t>Thank You very much your reservation. We looks Forwar</a:t>
                      </a:r>
                      <a:r>
                        <a:rPr lang="id-ID" sz="1200" b="0" i="0" baseline="0" dirty="0">
                          <a:solidFill>
                            <a:schemeClr val="tx1"/>
                          </a:solidFill>
                          <a:effectLst/>
                          <a:latin typeface="Lato"/>
                          <a:ea typeface="Calibri" panose="020F0502020204030204" pitchFamily="34" charset="0"/>
                          <a:cs typeface="Times New Roman" panose="02020603050405020304" pitchFamily="18" charset="0"/>
                        </a:rPr>
                        <a:t> to see you, Have a Nice day Mrs Nadya</a:t>
                      </a: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Smile, Last Greeting. Put the handset Carefully</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id-ID" sz="1200" b="0" i="1" dirty="0">
                          <a:solidFill>
                            <a:srgbClr val="FF0000"/>
                          </a:solidFill>
                          <a:effectLst/>
                          <a:latin typeface="Lato"/>
                          <a:ea typeface="Calibri" panose="020F0502020204030204" pitchFamily="34" charset="0"/>
                          <a:cs typeface="Times New Roman" panose="02020603050405020304" pitchFamily="18" charset="0"/>
                        </a:rPr>
                        <a:t>Drop the Handset</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9803">
                <a:tc>
                  <a:txBody>
                    <a:bodyPr/>
                    <a:lstStyle/>
                    <a:p>
                      <a:pPr algn="l">
                        <a:lnSpc>
                          <a:spcPct val="107000"/>
                        </a:lnSpc>
                        <a:spcAft>
                          <a:spcPts val="800"/>
                        </a:spcAft>
                      </a:pP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endParaRPr lang="id-ID" sz="1200" b="0" i="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endParaRPr lang="id-ID" sz="1200" b="0" i="1" dirty="0">
                        <a:solidFill>
                          <a:srgbClr val="FF0000"/>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1"/>
          </p:nvPr>
        </p:nvSpPr>
        <p:spPr/>
        <p:txBody>
          <a:bodyPr/>
          <a:lstStyle/>
          <a:p>
            <a:fld id="{2366B6A7-8ADD-4422-BBE8-68D9E9ABFA41}" type="slidenum">
              <a:rPr lang="en-US"/>
              <a:pPr/>
              <a:t>26</a:t>
            </a:fld>
            <a:endParaRPr lang="en-US"/>
          </a:p>
        </p:txBody>
      </p:sp>
      <p:sp>
        <p:nvSpPr>
          <p:cNvPr id="3" name="Rectangle 2"/>
          <p:cNvSpPr/>
          <p:nvPr/>
        </p:nvSpPr>
        <p:spPr>
          <a:xfrm>
            <a:off x="2993036" y="610131"/>
            <a:ext cx="6485744" cy="369332"/>
          </a:xfrm>
          <a:prstGeom prst="rect">
            <a:avLst/>
          </a:prstGeom>
        </p:spPr>
        <p:txBody>
          <a:bodyPr wrap="square">
            <a:spAutoFit/>
          </a:bodyPr>
          <a:lstStyle/>
          <a:p>
            <a:r>
              <a:rPr lang="en-US" b="1" dirty="0"/>
              <a:t>SAMPLE OF ROOM  RESERVATION CONSERVATION III</a:t>
            </a:r>
          </a:p>
        </p:txBody>
      </p:sp>
    </p:spTree>
    <p:extLst>
      <p:ext uri="{BB962C8B-B14F-4D97-AF65-F5344CB8AC3E}">
        <p14:creationId xmlns:p14="http://schemas.microsoft.com/office/powerpoint/2010/main" val="4216626286"/>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3574" y="1481138"/>
            <a:ext cx="7623305"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5634818" y="1005681"/>
            <a:ext cx="3326681" cy="981869"/>
          </a:xfrm>
        </p:spPr>
        <p:txBody>
          <a:bodyPr/>
          <a:lstStyle/>
          <a:p>
            <a:pPr algn="r"/>
            <a:r>
              <a:rPr lang="id-ID" b="1" dirty="0"/>
              <a:t>SCORING PARAMATER</a:t>
            </a:r>
          </a:p>
        </p:txBody>
      </p:sp>
      <p:sp>
        <p:nvSpPr>
          <p:cNvPr id="4" name="Text Placeholder 3"/>
          <p:cNvSpPr>
            <a:spLocks noGrp="1"/>
          </p:cNvSpPr>
          <p:nvPr>
            <p:ph type="body" sz="quarter" idx="12"/>
          </p:nvPr>
        </p:nvSpPr>
        <p:spPr>
          <a:xfrm>
            <a:off x="5606619" y="1619902"/>
            <a:ext cx="6185140" cy="3396456"/>
          </a:xfrm>
        </p:spPr>
        <p:txBody>
          <a:bodyPr/>
          <a:lstStyle/>
          <a:p>
            <a:r>
              <a:rPr lang="id-ID" sz="1600" dirty="0"/>
              <a:t>Penilaian Praktikum Reservasi kamar dilakukan dengan metoda simulasi dan role play. Tiap – tiap mahasiswa akan secara bergiliran mencoba menangani reservasi kamar sesuai dengan prosedur yang telah ditetapkan</a:t>
            </a:r>
          </a:p>
          <a:p>
            <a:r>
              <a:rPr lang="id-ID" sz="1600" dirty="0"/>
              <a:t>Penilaian terdiri dari </a:t>
            </a:r>
          </a:p>
          <a:p>
            <a:pPr lvl="1"/>
            <a:r>
              <a:rPr lang="id-ID" sz="1600" dirty="0"/>
              <a:t>Kelengkapan urutan kerja, </a:t>
            </a:r>
          </a:p>
          <a:p>
            <a:pPr lvl="1"/>
            <a:r>
              <a:rPr lang="id-ID" sz="1600" dirty="0"/>
              <a:t>penggunaan bahasa inggris, </a:t>
            </a:r>
          </a:p>
          <a:p>
            <a:pPr lvl="1"/>
            <a:r>
              <a:rPr lang="id-ID" sz="1600" dirty="0"/>
              <a:t>Ketepatan  Pertanyaan dan Jawaban</a:t>
            </a:r>
          </a:p>
          <a:p>
            <a:pPr lvl="1"/>
            <a:r>
              <a:rPr lang="id-ID" sz="1600" dirty="0"/>
              <a:t>Kecepatan</a:t>
            </a:r>
          </a:p>
          <a:p>
            <a:endParaRPr lang="id-ID" dirty="0"/>
          </a:p>
        </p:txBody>
      </p:sp>
      <p:sp>
        <p:nvSpPr>
          <p:cNvPr id="2" name="Slide Number Placeholder 1"/>
          <p:cNvSpPr>
            <a:spLocks noGrp="1"/>
          </p:cNvSpPr>
          <p:nvPr>
            <p:ph type="sldNum" sz="quarter" idx="14"/>
          </p:nvPr>
        </p:nvSpPr>
        <p:spPr/>
        <p:txBody>
          <a:bodyPr/>
          <a:lstStyle/>
          <a:p>
            <a:pPr>
              <a:defRPr/>
            </a:pPr>
            <a:fld id="{26484783-303B-4FF6-A329-A75EA8647920}" type="slidenum">
              <a:rPr lang="en-US" smtClean="0">
                <a:solidFill>
                  <a:srgbClr val="445469">
                    <a:tint val="75000"/>
                  </a:srgbClr>
                </a:solidFill>
              </a:rPr>
              <a:pPr>
                <a:defRPr/>
              </a:pPr>
              <a:t>27</a:t>
            </a:fld>
            <a:endParaRPr lang="en-US" dirty="0">
              <a:solidFill>
                <a:srgbClr val="445469">
                  <a:tint val="75000"/>
                </a:srgbClr>
              </a:solidFill>
            </a:endParaRPr>
          </a:p>
        </p:txBody>
      </p:sp>
      <p:sp>
        <p:nvSpPr>
          <p:cNvPr id="5" name="Rectangle 4"/>
          <p:cNvSpPr/>
          <p:nvPr/>
        </p:nvSpPr>
        <p:spPr>
          <a:xfrm>
            <a:off x="4215008" y="6132000"/>
            <a:ext cx="7720756" cy="430887"/>
          </a:xfrm>
          <a:prstGeom prst="rect">
            <a:avLst/>
          </a:prstGeom>
        </p:spPr>
        <p:txBody>
          <a:bodyPr wrap="square">
            <a:spAutoFit/>
          </a:bodyPr>
          <a:lstStyle/>
          <a:p>
            <a:r>
              <a:rPr lang="en-ID" sz="1100" dirty="0" err="1"/>
              <a:t>Sumber</a:t>
            </a:r>
            <a:r>
              <a:rPr lang="en-ID" sz="1100" dirty="0"/>
              <a:t> Gambar </a:t>
            </a:r>
            <a:r>
              <a:rPr lang="en-ID" sz="1100" dirty="0">
                <a:solidFill>
                  <a:srgbClr val="FF0000"/>
                </a:solidFill>
              </a:rPr>
              <a:t>: </a:t>
            </a:r>
            <a:r>
              <a:rPr lang="id-ID" sz="1100" dirty="0">
                <a:solidFill>
                  <a:srgbClr val="FF0000"/>
                </a:solidFill>
              </a:rPr>
              <a:t>https://www.123rf.com/photo_15117922_3d-people-men-person-and-a-graph-arrow-business-partners-.html</a:t>
            </a:r>
          </a:p>
        </p:txBody>
      </p:sp>
    </p:spTree>
    <p:extLst>
      <p:ext uri="{BB962C8B-B14F-4D97-AF65-F5344CB8AC3E}">
        <p14:creationId xmlns:p14="http://schemas.microsoft.com/office/powerpoint/2010/main" val="2242312416"/>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323" y="368353"/>
            <a:ext cx="8115969" cy="935792"/>
          </a:xfrm>
        </p:spPr>
        <p:txBody>
          <a:bodyPr lIns="45720" tIns="22860" rIns="45720" bIns="22860"/>
          <a:lstStyle/>
          <a:p>
            <a:pPr algn="ctr"/>
            <a:r>
              <a:rPr lang="id-ID" sz="2000" b="1" dirty="0"/>
              <a:t>SCORING PARAMETER</a:t>
            </a:r>
          </a:p>
        </p:txBody>
      </p:sp>
      <p:graphicFrame>
        <p:nvGraphicFramePr>
          <p:cNvPr id="5" name="Table 4"/>
          <p:cNvGraphicFramePr>
            <a:graphicFrameLocks noGrp="1"/>
          </p:cNvGraphicFramePr>
          <p:nvPr>
            <p:extLst>
              <p:ext uri="{D42A27DB-BD31-4B8C-83A1-F6EECF244321}">
                <p14:modId xmlns:p14="http://schemas.microsoft.com/office/powerpoint/2010/main" val="1753178490"/>
              </p:ext>
            </p:extLst>
          </p:nvPr>
        </p:nvGraphicFramePr>
        <p:xfrm>
          <a:off x="1976272" y="814316"/>
          <a:ext cx="9144000" cy="5086039"/>
        </p:xfrm>
        <a:graphic>
          <a:graphicData uri="http://schemas.openxmlformats.org/drawingml/2006/table">
            <a:tbl>
              <a:tblPr firstRow="1" firstCol="1" bandRow="1">
                <a:tableStyleId>{17292A2E-F333-43FB-9621-5CBBE7FDCDCB}</a:tableStyleId>
              </a:tblPr>
              <a:tblGrid>
                <a:gridCol w="467125">
                  <a:extLst>
                    <a:ext uri="{9D8B030D-6E8A-4147-A177-3AD203B41FA5}">
                      <a16:colId xmlns:a16="http://schemas.microsoft.com/office/drawing/2014/main" val="20000"/>
                    </a:ext>
                  </a:extLst>
                </a:gridCol>
                <a:gridCol w="209862">
                  <a:extLst>
                    <a:ext uri="{9D8B030D-6E8A-4147-A177-3AD203B41FA5}">
                      <a16:colId xmlns:a16="http://schemas.microsoft.com/office/drawing/2014/main" val="20001"/>
                    </a:ext>
                  </a:extLst>
                </a:gridCol>
                <a:gridCol w="5168721">
                  <a:extLst>
                    <a:ext uri="{9D8B030D-6E8A-4147-A177-3AD203B41FA5}">
                      <a16:colId xmlns:a16="http://schemas.microsoft.com/office/drawing/2014/main" val="20002"/>
                    </a:ext>
                  </a:extLst>
                </a:gridCol>
                <a:gridCol w="541141">
                  <a:extLst>
                    <a:ext uri="{9D8B030D-6E8A-4147-A177-3AD203B41FA5}">
                      <a16:colId xmlns:a16="http://schemas.microsoft.com/office/drawing/2014/main" val="20003"/>
                    </a:ext>
                  </a:extLst>
                </a:gridCol>
                <a:gridCol w="526302">
                  <a:extLst>
                    <a:ext uri="{9D8B030D-6E8A-4147-A177-3AD203B41FA5}">
                      <a16:colId xmlns:a16="http://schemas.microsoft.com/office/drawing/2014/main" val="20004"/>
                    </a:ext>
                  </a:extLst>
                </a:gridCol>
                <a:gridCol w="766700">
                  <a:extLst>
                    <a:ext uri="{9D8B030D-6E8A-4147-A177-3AD203B41FA5}">
                      <a16:colId xmlns:a16="http://schemas.microsoft.com/office/drawing/2014/main" val="20005"/>
                    </a:ext>
                  </a:extLst>
                </a:gridCol>
                <a:gridCol w="1464149">
                  <a:extLst>
                    <a:ext uri="{9D8B030D-6E8A-4147-A177-3AD203B41FA5}">
                      <a16:colId xmlns:a16="http://schemas.microsoft.com/office/drawing/2014/main" val="20006"/>
                    </a:ext>
                  </a:extLst>
                </a:gridCol>
              </a:tblGrid>
              <a:tr h="339928">
                <a:tc gridSpan="7">
                  <a:txBody>
                    <a:bodyPr/>
                    <a:lstStyle/>
                    <a:p>
                      <a:pPr>
                        <a:lnSpc>
                          <a:spcPct val="107000"/>
                        </a:lnSpc>
                        <a:spcAft>
                          <a:spcPts val="800"/>
                        </a:spcAft>
                      </a:pPr>
                      <a:r>
                        <a:rPr lang="id-ID" sz="1400" dirty="0">
                          <a:effectLst/>
                        </a:rPr>
                        <a:t>Telkom Unversity</a:t>
                      </a:r>
                      <a:endParaRPr lang="id-ID" sz="1400" b="1" dirty="0">
                        <a:effectLst/>
                        <a:latin typeface="Lato"/>
                        <a:ea typeface="Calibri" panose="020F0502020204030204" pitchFamily="34" charset="0"/>
                        <a:cs typeface="Times New Roman" panose="02020603050405020304" pitchFamily="18" charset="0"/>
                      </a:endParaRPr>
                    </a:p>
                  </a:txBody>
                  <a:tcPr marL="28169" marR="28169"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224852">
                <a:tc gridSpan="7">
                  <a:txBody>
                    <a:bodyPr/>
                    <a:lstStyle/>
                    <a:p>
                      <a:pPr>
                        <a:lnSpc>
                          <a:spcPct val="107000"/>
                        </a:lnSpc>
                        <a:spcAft>
                          <a:spcPts val="800"/>
                        </a:spcAft>
                      </a:pPr>
                      <a:r>
                        <a:rPr lang="id-ID" sz="1200" dirty="0">
                          <a:effectLst/>
                        </a:rPr>
                        <a:t>Telkom Applied Science Shool</a:t>
                      </a:r>
                      <a:endParaRPr lang="id-ID" sz="1200" b="1" dirty="0">
                        <a:effectLst/>
                        <a:latin typeface="Lato"/>
                        <a:ea typeface="Calibri" panose="020F0502020204030204" pitchFamily="34" charset="0"/>
                        <a:cs typeface="Times New Roman" panose="02020603050405020304" pitchFamily="18" charset="0"/>
                      </a:endParaRPr>
                    </a:p>
                  </a:txBody>
                  <a:tcPr marL="28169" marR="28169"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1"/>
                  </a:ext>
                </a:extLst>
              </a:tr>
              <a:tr h="269823">
                <a:tc gridSpan="7">
                  <a:txBody>
                    <a:bodyPr/>
                    <a:lstStyle/>
                    <a:p>
                      <a:pPr>
                        <a:lnSpc>
                          <a:spcPct val="107000"/>
                        </a:lnSpc>
                        <a:spcAft>
                          <a:spcPts val="800"/>
                        </a:spcAft>
                      </a:pPr>
                      <a:r>
                        <a:rPr lang="id-ID" sz="1200" dirty="0">
                          <a:effectLst/>
                        </a:rPr>
                        <a:t>Reservation by Phone</a:t>
                      </a:r>
                      <a:endParaRPr lang="id-ID" sz="1200" b="1" dirty="0">
                        <a:effectLst/>
                        <a:latin typeface="Lato"/>
                        <a:ea typeface="Calibri" panose="020F0502020204030204" pitchFamily="34" charset="0"/>
                        <a:cs typeface="Times New Roman" panose="02020603050405020304" pitchFamily="18" charset="0"/>
                      </a:endParaRPr>
                    </a:p>
                  </a:txBody>
                  <a:tcPr marL="28169" marR="28169"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sz="1200" dirty="0">
                        <a:effectLst/>
                        <a:latin typeface="Lato"/>
                        <a:cs typeface="Times New Roman" panose="02020603050405020304" pitchFamily="18" charset="0"/>
                      </a:endParaRPr>
                    </a:p>
                  </a:txBody>
                  <a:tcPr marL="28169" marR="28169" marT="0" marB="0">
                    <a:solidFill>
                      <a:schemeClr val="bg2">
                        <a:lumMod val="95000"/>
                      </a:schemeClr>
                    </a:solidFill>
                  </a:tcPr>
                </a:tc>
                <a:extLst>
                  <a:ext uri="{0D108BD9-81ED-4DB2-BD59-A6C34878D82A}">
                    <a16:rowId xmlns:a16="http://schemas.microsoft.com/office/drawing/2014/main" val="10002"/>
                  </a:ext>
                </a:extLst>
              </a:tr>
              <a:tr h="269823">
                <a:tc gridSpan="7">
                  <a:txBody>
                    <a:bodyPr/>
                    <a:lstStyle/>
                    <a:p>
                      <a:pPr>
                        <a:lnSpc>
                          <a:spcPct val="107000"/>
                        </a:lnSpc>
                        <a:spcAft>
                          <a:spcPts val="800"/>
                        </a:spcAft>
                      </a:pPr>
                      <a:r>
                        <a:rPr lang="id-ID" sz="1200" dirty="0">
                          <a:effectLst/>
                        </a:rPr>
                        <a:t>Evaluation Sheet</a:t>
                      </a:r>
                      <a:endParaRPr lang="id-ID" sz="1200" b="1" dirty="0">
                        <a:effectLst/>
                        <a:latin typeface="Lato"/>
                        <a:ea typeface="Calibri" panose="020F0502020204030204" pitchFamily="34" charset="0"/>
                        <a:cs typeface="Times New Roman" panose="02020603050405020304" pitchFamily="18" charset="0"/>
                      </a:endParaRPr>
                    </a:p>
                  </a:txBody>
                  <a:tcPr marL="28169" marR="28169"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sz="1200" dirty="0">
                        <a:effectLst/>
                        <a:latin typeface="Lato"/>
                        <a:cs typeface="Times New Roman" panose="02020603050405020304" pitchFamily="18" charset="0"/>
                      </a:endParaRPr>
                    </a:p>
                  </a:txBody>
                  <a:tcPr marL="28169" marR="28169" marT="0" marB="0">
                    <a:solidFill>
                      <a:schemeClr val="bg2">
                        <a:lumMod val="95000"/>
                      </a:schemeClr>
                    </a:solidFill>
                  </a:tcPr>
                </a:tc>
                <a:extLst>
                  <a:ext uri="{0D108BD9-81ED-4DB2-BD59-A6C34878D82A}">
                    <a16:rowId xmlns:a16="http://schemas.microsoft.com/office/drawing/2014/main" val="10003"/>
                  </a:ext>
                </a:extLst>
              </a:tr>
              <a:tr h="359763">
                <a:tc gridSpan="6">
                  <a:txBody>
                    <a:bodyPr/>
                    <a:lstStyle/>
                    <a:p>
                      <a:pPr>
                        <a:lnSpc>
                          <a:spcPct val="107000"/>
                        </a:lnSpc>
                        <a:spcAft>
                          <a:spcPts val="800"/>
                        </a:spcAft>
                      </a:pPr>
                      <a:r>
                        <a:rPr lang="id-ID" sz="1200" dirty="0">
                          <a:effectLst/>
                        </a:rPr>
                        <a:t>  Name:</a:t>
                      </a:r>
                      <a:endParaRPr lang="id-ID" sz="1200" b="1" dirty="0">
                        <a:effectLst/>
                        <a:latin typeface="Lato"/>
                        <a:ea typeface="Calibri" panose="020F0502020204030204" pitchFamily="34" charset="0"/>
                        <a:cs typeface="Times New Roman" panose="02020603050405020304" pitchFamily="18" charset="0"/>
                      </a:endParaRPr>
                    </a:p>
                  </a:txBody>
                  <a:tcPr marL="28169" marR="28169" marT="0" marB="0"/>
                </a:tc>
                <a:tc hMerge="1">
                  <a:txBody>
                    <a:bodyPr/>
                    <a:lstStyle/>
                    <a:p>
                      <a:endParaRPr lang="id-ID"/>
                    </a:p>
                  </a:txBody>
                  <a:tcPr/>
                </a:tc>
                <a:tc hMerge="1">
                  <a:txBody>
                    <a:bodyPr/>
                    <a:lstStyle/>
                    <a:p>
                      <a:endParaRPr lang="id-ID"/>
                    </a:p>
                  </a:txBody>
                  <a:tcPr/>
                </a:tc>
                <a:tc hMerge="1">
                  <a:txBody>
                    <a:bodyPr/>
                    <a:lstStyle/>
                    <a:p>
                      <a:pP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blipFill>
                      <a:blip r:embed="rId3"/>
                      <a:tile tx="0" ty="0" sx="100000" sy="100000" flip="none" algn="tl"/>
                    </a:blipFill>
                  </a:tcPr>
                </a:tc>
                <a:tc hMerge="1">
                  <a:txBody>
                    <a:bodyPr/>
                    <a:lstStyle/>
                    <a:p>
                      <a:pP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blipFill>
                      <a:blip r:embed="rId3"/>
                      <a:tile tx="0" ty="0" sx="100000" sy="100000" flip="none" algn="tl"/>
                    </a:blipFill>
                  </a:tcPr>
                </a:tc>
                <a:tc hMerge="1">
                  <a:txBody>
                    <a:bodyPr/>
                    <a:lstStyle/>
                    <a:p>
                      <a:pP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blipFill>
                      <a:blip r:embed="rId3"/>
                      <a:tile tx="0" ty="0" sx="100000" sy="100000" flip="none" algn="tl"/>
                    </a:blipFill>
                  </a:tcPr>
                </a:tc>
                <a:tc>
                  <a:txBody>
                    <a:bodyPr/>
                    <a:lstStyle/>
                    <a:p>
                      <a:endParaRPr lang="id-ID" sz="1200" dirty="0">
                        <a:effectLst/>
                        <a:latin typeface="Lato"/>
                        <a:cs typeface="Times New Roman" panose="02020603050405020304" pitchFamily="18" charset="0"/>
                      </a:endParaRPr>
                    </a:p>
                  </a:txBody>
                  <a:tcPr marL="28169" marR="28169" marT="0" marB="0"/>
                </a:tc>
                <a:extLst>
                  <a:ext uri="{0D108BD9-81ED-4DB2-BD59-A6C34878D82A}">
                    <a16:rowId xmlns:a16="http://schemas.microsoft.com/office/drawing/2014/main" val="10004"/>
                  </a:ext>
                </a:extLst>
              </a:tr>
              <a:tr h="286506">
                <a:tc>
                  <a:txBody>
                    <a:bodyPr/>
                    <a:lstStyle/>
                    <a:p>
                      <a:pPr>
                        <a:lnSpc>
                          <a:spcPct val="107000"/>
                        </a:lnSpc>
                        <a:spcAft>
                          <a:spcPts val="800"/>
                        </a:spcAft>
                      </a:pPr>
                      <a:r>
                        <a:rPr lang="id-ID" sz="1200" dirty="0">
                          <a:effectLst/>
                        </a:rPr>
                        <a:t>Step</a:t>
                      </a:r>
                      <a:endParaRPr lang="id-ID" sz="1200" b="1" dirty="0">
                        <a:effectLst/>
                        <a:latin typeface="Lato"/>
                        <a:ea typeface="Calibri" panose="020F0502020204030204" pitchFamily="34" charset="0"/>
                        <a:cs typeface="Times New Roman" panose="02020603050405020304" pitchFamily="18" charset="0"/>
                      </a:endParaRPr>
                    </a:p>
                  </a:txBody>
                  <a:tcPr marL="28169" marR="28169" marT="0" marB="0">
                    <a:lnR w="3175" cap="flat" cmpd="sng" algn="ctr">
                      <a:solidFill>
                        <a:srgbClr val="C00000"/>
                      </a:solidFill>
                      <a:prstDash val="solid"/>
                      <a:round/>
                      <a:headEnd type="none" w="med" len="med"/>
                      <a:tailEnd type="none" w="med" len="med"/>
                    </a:lnR>
                  </a:tcPr>
                </a:tc>
                <a:tc gridSpan="2">
                  <a:txBody>
                    <a:bodyPr/>
                    <a:lstStyle/>
                    <a:p>
                      <a:pPr algn="ctr">
                        <a:lnSpc>
                          <a:spcPct val="107000"/>
                        </a:lnSpc>
                        <a:spcAft>
                          <a:spcPts val="800"/>
                        </a:spcAft>
                      </a:pPr>
                      <a:r>
                        <a:rPr lang="id-ID" sz="1200" b="1" dirty="0">
                          <a:effectLst/>
                        </a:rPr>
                        <a:t>Descriptions</a:t>
                      </a:r>
                      <a:endParaRPr lang="id-ID" sz="1200" b="1"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hMerge="1">
                  <a:txBody>
                    <a:bodyPr/>
                    <a:lstStyle/>
                    <a:p>
                      <a:endParaRPr lang="id-ID"/>
                    </a:p>
                  </a:txBody>
                  <a:tcPr/>
                </a:tc>
                <a:tc>
                  <a:txBody>
                    <a:bodyPr/>
                    <a:lstStyle/>
                    <a:p>
                      <a:pPr algn="ctr">
                        <a:lnSpc>
                          <a:spcPct val="107000"/>
                        </a:lnSpc>
                        <a:spcAft>
                          <a:spcPts val="800"/>
                        </a:spcAft>
                      </a:pPr>
                      <a:r>
                        <a:rPr lang="id-ID" sz="1200" b="1" dirty="0">
                          <a:effectLst/>
                        </a:rPr>
                        <a:t>Yes</a:t>
                      </a:r>
                      <a:endParaRPr lang="id-ID" sz="1200" b="1"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gn="ctr">
                        <a:lnSpc>
                          <a:spcPct val="107000"/>
                        </a:lnSpc>
                        <a:spcAft>
                          <a:spcPts val="800"/>
                        </a:spcAft>
                      </a:pPr>
                      <a:r>
                        <a:rPr lang="id-ID" sz="1200" b="1" dirty="0">
                          <a:effectLst/>
                        </a:rPr>
                        <a:t>No</a:t>
                      </a:r>
                      <a:endParaRPr lang="id-ID" sz="1200" b="1"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gn="ctr">
                        <a:lnSpc>
                          <a:spcPct val="107000"/>
                        </a:lnSpc>
                        <a:spcAft>
                          <a:spcPts val="800"/>
                        </a:spcAft>
                      </a:pPr>
                      <a:r>
                        <a:rPr lang="id-ID" sz="1200" b="1" dirty="0">
                          <a:effectLst/>
                        </a:rPr>
                        <a:t>Score</a:t>
                      </a:r>
                      <a:endParaRPr lang="id-ID" sz="1200" b="1"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gn="ctr">
                        <a:lnSpc>
                          <a:spcPct val="107000"/>
                        </a:lnSpc>
                        <a:spcAft>
                          <a:spcPts val="800"/>
                        </a:spcAft>
                      </a:pPr>
                      <a:r>
                        <a:rPr lang="id-ID" sz="1200" b="1" dirty="0">
                          <a:effectLst/>
                        </a:rPr>
                        <a:t>Comment</a:t>
                      </a:r>
                      <a:endParaRPr lang="id-ID" sz="1200" b="1"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5"/>
                  </a:ext>
                </a:extLst>
              </a:tr>
              <a:tr h="130461">
                <a:tc>
                  <a:txBody>
                    <a:bodyPr/>
                    <a:lstStyle/>
                    <a:p>
                      <a:pPr algn="ctr">
                        <a:lnSpc>
                          <a:spcPct val="107000"/>
                        </a:lnSpc>
                        <a:spcAft>
                          <a:spcPts val="800"/>
                        </a:spcAft>
                      </a:pPr>
                      <a:r>
                        <a:rPr lang="id-ID" sz="1200" dirty="0">
                          <a:effectLst/>
                        </a:rPr>
                        <a:t>1</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3175" cap="flat" cmpd="sng" algn="ctr">
                      <a:solidFill>
                        <a:srgbClr val="C00000"/>
                      </a:solidFill>
                      <a:prstDash val="solid"/>
                      <a:round/>
                      <a:headEnd type="none" w="med" len="med"/>
                      <a:tailEnd type="none" w="med" len="med"/>
                    </a:lnR>
                  </a:tcPr>
                </a:tc>
                <a:tc gridSpan="2">
                  <a:txBody>
                    <a:bodyPr/>
                    <a:lstStyle/>
                    <a:p>
                      <a:pPr>
                        <a:lnSpc>
                          <a:spcPct val="107000"/>
                        </a:lnSpc>
                        <a:spcAft>
                          <a:spcPts val="800"/>
                        </a:spcAft>
                      </a:pPr>
                      <a:r>
                        <a:rPr lang="id-ID" sz="1200" dirty="0">
                          <a:effectLst/>
                        </a:rPr>
                        <a:t>Greeting and Offering Help</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hMerge="1">
                  <a:txBody>
                    <a:bodyPr/>
                    <a:lstStyle/>
                    <a:p>
                      <a:endParaRPr lang="id-ID"/>
                    </a:p>
                  </a:txBody>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6"/>
                  </a:ext>
                </a:extLst>
              </a:tr>
              <a:tr h="130461">
                <a:tc>
                  <a:txBody>
                    <a:bodyPr/>
                    <a:lstStyle/>
                    <a:p>
                      <a:pPr algn="ctr">
                        <a:lnSpc>
                          <a:spcPct val="107000"/>
                        </a:lnSpc>
                        <a:spcAft>
                          <a:spcPts val="800"/>
                        </a:spcAft>
                      </a:pPr>
                      <a:r>
                        <a:rPr lang="id-ID" sz="1200" dirty="0">
                          <a:effectLst/>
                        </a:rPr>
                        <a:t>2</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3175" cap="flat" cmpd="sng" algn="ctr">
                      <a:solidFill>
                        <a:srgbClr val="C00000"/>
                      </a:solidFill>
                      <a:prstDash val="solid"/>
                      <a:round/>
                      <a:headEnd type="none" w="med" len="med"/>
                      <a:tailEnd type="none" w="med" len="med"/>
                    </a:lnR>
                  </a:tcPr>
                </a:tc>
                <a:tc gridSpan="2">
                  <a:txBody>
                    <a:bodyPr/>
                    <a:lstStyle/>
                    <a:p>
                      <a:pPr>
                        <a:lnSpc>
                          <a:spcPct val="107000"/>
                        </a:lnSpc>
                        <a:spcAft>
                          <a:spcPts val="800"/>
                        </a:spcAft>
                      </a:pPr>
                      <a:r>
                        <a:rPr lang="id-ID" sz="1200" dirty="0">
                          <a:effectLst/>
                        </a:rPr>
                        <a:t>Asking the Arrival Date and Departure Date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hMerge="1">
                  <a:txBody>
                    <a:bodyPr/>
                    <a:lstStyle/>
                    <a:p>
                      <a:endParaRPr lang="id-ID"/>
                    </a:p>
                  </a:txBody>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7"/>
                  </a:ext>
                </a:extLst>
              </a:tr>
              <a:tr h="130461">
                <a:tc>
                  <a:txBody>
                    <a:bodyPr/>
                    <a:lstStyle/>
                    <a:p>
                      <a:pPr algn="ctr">
                        <a:lnSpc>
                          <a:spcPct val="107000"/>
                        </a:lnSpc>
                        <a:spcAft>
                          <a:spcPts val="800"/>
                        </a:spcAft>
                      </a:pPr>
                      <a:r>
                        <a:rPr lang="id-ID" sz="1200" dirty="0">
                          <a:effectLst/>
                        </a:rPr>
                        <a:t>3</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3175" cap="flat" cmpd="sng" algn="ctr">
                      <a:solidFill>
                        <a:srgbClr val="C00000"/>
                      </a:solidFill>
                      <a:prstDash val="solid"/>
                      <a:round/>
                      <a:headEnd type="none" w="med" len="med"/>
                      <a:tailEnd type="none" w="med" len="med"/>
                    </a:lnR>
                  </a:tcPr>
                </a:tc>
                <a:tc gridSpan="2">
                  <a:txBody>
                    <a:bodyPr/>
                    <a:lstStyle/>
                    <a:p>
                      <a:pPr>
                        <a:lnSpc>
                          <a:spcPct val="107000"/>
                        </a:lnSpc>
                        <a:spcAft>
                          <a:spcPts val="800"/>
                        </a:spcAft>
                      </a:pPr>
                      <a:r>
                        <a:rPr lang="id-ID" sz="1200" dirty="0">
                          <a:effectLst/>
                        </a:rPr>
                        <a:t>Asking the type of Room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hMerge="1">
                  <a:txBody>
                    <a:bodyPr/>
                    <a:lstStyle/>
                    <a:p>
                      <a:endParaRPr lang="id-ID"/>
                    </a:p>
                  </a:txBody>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8"/>
                  </a:ext>
                </a:extLst>
              </a:tr>
              <a:tr h="147326">
                <a:tc>
                  <a:txBody>
                    <a:bodyPr/>
                    <a:lstStyle/>
                    <a:p>
                      <a:pPr algn="ctr">
                        <a:lnSpc>
                          <a:spcPct val="107000"/>
                        </a:lnSpc>
                        <a:spcAft>
                          <a:spcPts val="800"/>
                        </a:spcAft>
                      </a:pPr>
                      <a:r>
                        <a:rPr lang="id-ID" sz="1200" dirty="0">
                          <a:effectLst/>
                        </a:rPr>
                        <a:t>4</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3175" cap="flat" cmpd="sng" algn="ctr">
                      <a:solidFill>
                        <a:srgbClr val="C00000"/>
                      </a:solidFill>
                      <a:prstDash val="solid"/>
                      <a:round/>
                      <a:headEnd type="none" w="med" len="med"/>
                      <a:tailEnd type="none" w="med" len="med"/>
                    </a:lnR>
                  </a:tcPr>
                </a:tc>
                <a:tc gridSpan="2">
                  <a:txBody>
                    <a:bodyPr/>
                    <a:lstStyle/>
                    <a:p>
                      <a:pPr>
                        <a:lnSpc>
                          <a:spcPct val="107000"/>
                        </a:lnSpc>
                        <a:spcAft>
                          <a:spcPts val="800"/>
                        </a:spcAft>
                      </a:pPr>
                      <a:r>
                        <a:rPr lang="id-ID" sz="1200" dirty="0">
                          <a:effectLst/>
                        </a:rPr>
                        <a:t>Consulting the Reservation Plan to make sure the room is available</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hMerge="1">
                  <a:txBody>
                    <a:bodyPr/>
                    <a:lstStyle/>
                    <a:p>
                      <a:endParaRPr lang="id-ID"/>
                    </a:p>
                  </a:txBody>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9"/>
                  </a:ext>
                </a:extLst>
              </a:tr>
              <a:tr h="391383">
                <a:tc>
                  <a:txBody>
                    <a:bodyPr/>
                    <a:lstStyle/>
                    <a:p>
                      <a:pPr algn="ctr">
                        <a:lnSpc>
                          <a:spcPct val="107000"/>
                        </a:lnSpc>
                        <a:spcAft>
                          <a:spcPts val="800"/>
                        </a:spcAft>
                      </a:pPr>
                      <a:r>
                        <a:rPr lang="id-ID" sz="1200" dirty="0">
                          <a:effectLst/>
                        </a:rPr>
                        <a:t>5</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3175" cap="flat" cmpd="sng" algn="ctr">
                      <a:solidFill>
                        <a:srgbClr val="C00000"/>
                      </a:solidFill>
                      <a:prstDash val="solid"/>
                      <a:round/>
                      <a:headEnd type="none" w="med" len="med"/>
                      <a:tailEnd type="none" w="med" len="med"/>
                    </a:lnR>
                  </a:tcPr>
                </a:tc>
                <a:tc gridSpan="2">
                  <a:txBody>
                    <a:bodyPr/>
                    <a:lstStyle/>
                    <a:p>
                      <a:pPr>
                        <a:lnSpc>
                          <a:spcPct val="107000"/>
                        </a:lnSpc>
                        <a:spcAft>
                          <a:spcPts val="800"/>
                        </a:spcAft>
                      </a:pPr>
                      <a:r>
                        <a:rPr lang="id-ID" sz="1200" dirty="0">
                          <a:effectLst/>
                        </a:rPr>
                        <a:t>If the room is available say "good news" and offering the room by explaining the faci</a:t>
                      </a:r>
                      <a:r>
                        <a:rPr lang="en-US" sz="1200" dirty="0">
                          <a:effectLst/>
                        </a:rPr>
                        <a:t>li</a:t>
                      </a:r>
                      <a:r>
                        <a:rPr lang="id-ID" sz="1200" dirty="0">
                          <a:effectLst/>
                        </a:rPr>
                        <a:t>ties first the the room rate per night, if the room is unavailable say "sorry" then offering the other type available for the periode reserved.</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hMerge="1">
                  <a:txBody>
                    <a:bodyPr/>
                    <a:lstStyle/>
                    <a:p>
                      <a:endParaRPr lang="id-ID"/>
                    </a:p>
                  </a:txBody>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10"/>
                  </a:ext>
                </a:extLst>
              </a:tr>
              <a:tr h="130461">
                <a:tc>
                  <a:txBody>
                    <a:bodyPr/>
                    <a:lstStyle/>
                    <a:p>
                      <a:pPr algn="ctr">
                        <a:lnSpc>
                          <a:spcPct val="107000"/>
                        </a:lnSpc>
                        <a:spcAft>
                          <a:spcPts val="800"/>
                        </a:spcAft>
                      </a:pPr>
                      <a:r>
                        <a:rPr lang="id-ID" sz="1200" dirty="0">
                          <a:effectLst/>
                        </a:rPr>
                        <a:t>6</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3175" cap="flat" cmpd="sng" algn="ctr">
                      <a:solidFill>
                        <a:srgbClr val="C00000"/>
                      </a:solidFill>
                      <a:prstDash val="solid"/>
                      <a:round/>
                      <a:headEnd type="none" w="med" len="med"/>
                      <a:tailEnd type="none" w="med" len="med"/>
                    </a:lnR>
                  </a:tcPr>
                </a:tc>
                <a:tc gridSpan="2">
                  <a:txBody>
                    <a:bodyPr/>
                    <a:lstStyle/>
                    <a:p>
                      <a:pPr>
                        <a:lnSpc>
                          <a:spcPct val="107000"/>
                        </a:lnSpc>
                        <a:spcAft>
                          <a:spcPts val="800"/>
                        </a:spcAft>
                      </a:pPr>
                      <a:r>
                        <a:rPr lang="id-ID" sz="1200" dirty="0">
                          <a:effectLst/>
                        </a:rPr>
                        <a:t>Asking the agreement, then blocking the room</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hMerge="1">
                  <a:txBody>
                    <a:bodyPr/>
                    <a:lstStyle/>
                    <a:p>
                      <a:endParaRPr lang="id-ID"/>
                    </a:p>
                  </a:txBody>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11"/>
                  </a:ext>
                </a:extLst>
              </a:tr>
              <a:tr h="130461">
                <a:tc>
                  <a:txBody>
                    <a:bodyPr/>
                    <a:lstStyle/>
                    <a:p>
                      <a:pPr algn="ctr">
                        <a:lnSpc>
                          <a:spcPct val="107000"/>
                        </a:lnSpc>
                        <a:spcAft>
                          <a:spcPts val="800"/>
                        </a:spcAft>
                      </a:pPr>
                      <a:r>
                        <a:rPr lang="id-ID" sz="1200" dirty="0">
                          <a:effectLst/>
                        </a:rPr>
                        <a:t>7</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3175" cap="flat" cmpd="sng" algn="ctr">
                      <a:solidFill>
                        <a:srgbClr val="C00000"/>
                      </a:solidFill>
                      <a:prstDash val="solid"/>
                      <a:round/>
                      <a:headEnd type="none" w="med" len="med"/>
                      <a:tailEnd type="none" w="med" len="med"/>
                    </a:lnR>
                  </a:tcPr>
                </a:tc>
                <a:tc gridSpan="2">
                  <a:txBody>
                    <a:bodyPr/>
                    <a:lstStyle/>
                    <a:p>
                      <a:pPr>
                        <a:lnSpc>
                          <a:spcPct val="107000"/>
                        </a:lnSpc>
                        <a:spcAft>
                          <a:spcPts val="800"/>
                        </a:spcAft>
                      </a:pPr>
                      <a:r>
                        <a:rPr lang="id-ID" sz="1200" dirty="0">
                          <a:effectLst/>
                        </a:rPr>
                        <a:t>Asking the:</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hMerge="1">
                  <a:txBody>
                    <a:bodyPr/>
                    <a:lstStyle/>
                    <a:p>
                      <a:endParaRPr lang="id-ID"/>
                    </a:p>
                  </a:txBody>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12"/>
                  </a:ext>
                </a:extLst>
              </a:tr>
              <a:tr h="260922">
                <a:tc rowSpan="6">
                  <a:txBody>
                    <a:bodyPr/>
                    <a:lstStyle/>
                    <a:p>
                      <a:pPr algn="ct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p>
                      <a:pPr algn="ct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p>
                      <a:pPr algn="ct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p>
                      <a:pPr algn="ct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p>
                      <a:pPr algn="ct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p>
                      <a:pPr algn="ct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a.</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tc>
                  <a:txBody>
                    <a:bodyPr/>
                    <a:lstStyle/>
                    <a:p>
                      <a:pPr>
                        <a:lnSpc>
                          <a:spcPct val="107000"/>
                        </a:lnSpc>
                        <a:spcAft>
                          <a:spcPts val="800"/>
                        </a:spcAft>
                      </a:pPr>
                      <a:r>
                        <a:rPr lang="id-ID" sz="1200" dirty="0">
                          <a:effectLst/>
                        </a:rPr>
                        <a:t>Complete Name of the guest, the spell name by using International Spelling Board</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13"/>
                  </a:ext>
                </a:extLst>
              </a:tr>
              <a:tr h="260922">
                <a:tc vMerge="1">
                  <a:txBody>
                    <a:bodyPr/>
                    <a:lstStyle/>
                    <a:p>
                      <a:pPr algn="ct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3175" cap="flat" cmpd="sng" algn="ctr">
                      <a:solidFill>
                        <a:srgbClr val="C00000"/>
                      </a:solidFill>
                      <a:prstDash val="solid"/>
                      <a:round/>
                      <a:headEnd type="none" w="med" len="med"/>
                      <a:tailEnd type="none" w="med" len="med"/>
                    </a:lnR>
                  </a:tcPr>
                </a:tc>
                <a:tc>
                  <a:txBody>
                    <a:bodyPr/>
                    <a:lstStyle/>
                    <a:p>
                      <a:endParaRPr lang="id-ID" sz="1200" dirty="0">
                        <a:effectLst/>
                        <a:latin typeface="Lato"/>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tc>
                  <a:txBody>
                    <a:bodyPr/>
                    <a:lstStyle/>
                    <a:p>
                      <a:pPr>
                        <a:lnSpc>
                          <a:spcPct val="107000"/>
                        </a:lnSpc>
                        <a:spcAft>
                          <a:spcPts val="800"/>
                        </a:spcAft>
                      </a:pPr>
                      <a:r>
                        <a:rPr lang="id-ID" sz="1200" dirty="0">
                          <a:effectLst/>
                        </a:rPr>
                        <a:t>Asking the contact person if the guest does not make reservation for him/herself</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14"/>
                  </a:ext>
                </a:extLst>
              </a:tr>
              <a:tr h="130461">
                <a:tc vMerge="1">
                  <a:txBody>
                    <a:bodyPr/>
                    <a:lstStyle/>
                    <a:p>
                      <a:pPr algn="ct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b.</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tc>
                  <a:txBody>
                    <a:bodyPr/>
                    <a:lstStyle/>
                    <a:p>
                      <a:pPr>
                        <a:lnSpc>
                          <a:spcPct val="107000"/>
                        </a:lnSpc>
                        <a:spcAft>
                          <a:spcPts val="800"/>
                        </a:spcAft>
                      </a:pPr>
                      <a:r>
                        <a:rPr lang="id-ID" sz="1200" dirty="0">
                          <a:effectLst/>
                        </a:rPr>
                        <a:t>Complete Address and Telephone Number</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15"/>
                  </a:ext>
                </a:extLst>
              </a:tr>
              <a:tr h="130461">
                <a:tc vMerge="1">
                  <a:txBody>
                    <a:bodyPr/>
                    <a:lstStyle/>
                    <a:p>
                      <a:pPr algn="ct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c.</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tc>
                  <a:txBody>
                    <a:bodyPr/>
                    <a:lstStyle/>
                    <a:p>
                      <a:pPr>
                        <a:lnSpc>
                          <a:spcPct val="107000"/>
                        </a:lnSpc>
                        <a:spcAft>
                          <a:spcPts val="800"/>
                        </a:spcAft>
                      </a:pPr>
                      <a:r>
                        <a:rPr lang="id-ID" sz="1200" dirty="0">
                          <a:effectLst/>
                        </a:rPr>
                        <a:t>Account Settlement</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16"/>
                  </a:ext>
                </a:extLst>
              </a:tr>
              <a:tr h="260922">
                <a:tc vMerge="1">
                  <a:txBody>
                    <a:bodyPr/>
                    <a:lstStyle/>
                    <a:p>
                      <a:pPr algn="ct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3175" cap="flat" cmpd="sng" algn="ctr">
                      <a:solidFill>
                        <a:srgbClr val="C00000"/>
                      </a:solidFill>
                      <a:prstDash val="solid"/>
                      <a:round/>
                      <a:headEnd type="none" w="med" len="med"/>
                      <a:tailEnd type="none" w="med" len="med"/>
                    </a:lnR>
                  </a:tcPr>
                </a:tc>
                <a:tc>
                  <a:txBody>
                    <a:bodyPr/>
                    <a:lstStyle/>
                    <a:p>
                      <a:endParaRPr lang="id-ID" sz="1200" dirty="0">
                        <a:effectLst/>
                        <a:latin typeface="Lato"/>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tc>
                  <a:txBody>
                    <a:bodyPr/>
                    <a:lstStyle/>
                    <a:p>
                      <a:pPr>
                        <a:lnSpc>
                          <a:spcPct val="107000"/>
                        </a:lnSpc>
                        <a:spcAft>
                          <a:spcPts val="800"/>
                        </a:spcAft>
                      </a:pPr>
                      <a:r>
                        <a:rPr lang="id-ID" sz="1200" dirty="0">
                          <a:effectLst/>
                        </a:rPr>
                        <a:t>If the Account is invoiced to the company, a</a:t>
                      </a:r>
                      <a:r>
                        <a:rPr lang="en-US" sz="1200" dirty="0" err="1">
                          <a:effectLst/>
                        </a:rPr>
                        <a:t>sking</a:t>
                      </a:r>
                      <a:r>
                        <a:rPr lang="id-ID" sz="1200" dirty="0">
                          <a:effectLst/>
                        </a:rPr>
                        <a:t> the company</a:t>
                      </a:r>
                      <a:r>
                        <a:rPr lang="en-US" sz="1200" dirty="0">
                          <a:effectLst/>
                        </a:rPr>
                        <a:t>’s</a:t>
                      </a:r>
                      <a:r>
                        <a:rPr lang="id-ID" sz="1200" dirty="0">
                          <a:effectLst/>
                        </a:rPr>
                        <a:t> name,  contact person and number</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17"/>
                  </a:ext>
                </a:extLst>
              </a:tr>
              <a:tr h="130461">
                <a:tc vMerge="1">
                  <a:txBody>
                    <a:bodyPr/>
                    <a:lstStyle/>
                    <a:p>
                      <a:pPr algn="ct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d.</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tc>
                  <a:txBody>
                    <a:bodyPr/>
                    <a:lstStyle/>
                    <a:p>
                      <a:pPr>
                        <a:lnSpc>
                          <a:spcPct val="107000"/>
                        </a:lnSpc>
                        <a:spcAft>
                          <a:spcPts val="800"/>
                        </a:spcAft>
                      </a:pPr>
                      <a:r>
                        <a:rPr lang="id-ID" sz="1200" dirty="0">
                          <a:effectLst/>
                        </a:rPr>
                        <a:t>Asking the arrival detail (time, flight etc.)</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lnR w="3175"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3175"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18"/>
                  </a:ext>
                </a:extLst>
              </a:tr>
            </a:tbl>
          </a:graphicData>
        </a:graphic>
      </p:graphicFrame>
      <p:sp>
        <p:nvSpPr>
          <p:cNvPr id="6" name="Rectangle 5"/>
          <p:cNvSpPr/>
          <p:nvPr/>
        </p:nvSpPr>
        <p:spPr>
          <a:xfrm>
            <a:off x="5024272" y="6409596"/>
            <a:ext cx="6096000" cy="169277"/>
          </a:xfrm>
          <a:prstGeom prst="rect">
            <a:avLst/>
          </a:prstGeom>
        </p:spPr>
        <p:txBody>
          <a:bodyPr lIns="45720" tIns="22860" rIns="45720" bIns="22860">
            <a:spAutoFit/>
          </a:bodyPr>
          <a:lstStyle/>
          <a:p>
            <a:pPr algn="ctr"/>
            <a:r>
              <a:rPr lang="id-ID" sz="800" dirty="0"/>
              <a:t>Sumber Referensi : </a:t>
            </a:r>
            <a:r>
              <a:rPr lang="id-ID" sz="800" dirty="0">
                <a:solidFill>
                  <a:srgbClr val="FF0000"/>
                </a:solidFill>
              </a:rPr>
              <a:t>Modul Praktikum Reservation, Telkom University 2016</a:t>
            </a:r>
          </a:p>
        </p:txBody>
      </p:sp>
    </p:spTree>
    <p:extLst>
      <p:ext uri="{BB962C8B-B14F-4D97-AF65-F5344CB8AC3E}">
        <p14:creationId xmlns:p14="http://schemas.microsoft.com/office/powerpoint/2010/main" val="1315320281"/>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343" y="997939"/>
            <a:ext cx="8115969" cy="321195"/>
          </a:xfrm>
        </p:spPr>
        <p:txBody>
          <a:bodyPr lIns="45720" tIns="22860" rIns="45720" bIns="22860"/>
          <a:lstStyle/>
          <a:p>
            <a:pPr algn="ctr"/>
            <a:r>
              <a:rPr lang="id-ID" sz="2000" b="1" dirty="0"/>
              <a:t>SCORING PARAMETER</a:t>
            </a:r>
          </a:p>
        </p:txBody>
      </p:sp>
      <p:graphicFrame>
        <p:nvGraphicFramePr>
          <p:cNvPr id="5" name="Table 4"/>
          <p:cNvGraphicFramePr>
            <a:graphicFrameLocks noGrp="1"/>
          </p:cNvGraphicFramePr>
          <p:nvPr>
            <p:extLst>
              <p:ext uri="{D42A27DB-BD31-4B8C-83A1-F6EECF244321}">
                <p14:modId xmlns:p14="http://schemas.microsoft.com/office/powerpoint/2010/main" val="3689506652"/>
              </p:ext>
            </p:extLst>
          </p:nvPr>
        </p:nvGraphicFramePr>
        <p:xfrm>
          <a:off x="1976272" y="1698735"/>
          <a:ext cx="9144000" cy="3413460"/>
        </p:xfrm>
        <a:graphic>
          <a:graphicData uri="http://schemas.openxmlformats.org/drawingml/2006/table">
            <a:tbl>
              <a:tblPr firstRow="1" firstCol="1" bandRow="1">
                <a:tableStyleId>{17292A2E-F333-43FB-9621-5CBBE7FDCDCB}</a:tableStyleId>
              </a:tblPr>
              <a:tblGrid>
                <a:gridCol w="667768">
                  <a:extLst>
                    <a:ext uri="{9D8B030D-6E8A-4147-A177-3AD203B41FA5}">
                      <a16:colId xmlns:a16="http://schemas.microsoft.com/office/drawing/2014/main" val="20000"/>
                    </a:ext>
                  </a:extLst>
                </a:gridCol>
                <a:gridCol w="234071">
                  <a:extLst>
                    <a:ext uri="{9D8B030D-6E8A-4147-A177-3AD203B41FA5}">
                      <a16:colId xmlns:a16="http://schemas.microsoft.com/office/drawing/2014/main" val="20001"/>
                    </a:ext>
                  </a:extLst>
                </a:gridCol>
                <a:gridCol w="662225">
                  <a:extLst>
                    <a:ext uri="{9D8B030D-6E8A-4147-A177-3AD203B41FA5}">
                      <a16:colId xmlns:a16="http://schemas.microsoft.com/office/drawing/2014/main" val="20002"/>
                    </a:ext>
                  </a:extLst>
                </a:gridCol>
                <a:gridCol w="4281644">
                  <a:extLst>
                    <a:ext uri="{9D8B030D-6E8A-4147-A177-3AD203B41FA5}">
                      <a16:colId xmlns:a16="http://schemas.microsoft.com/office/drawing/2014/main" val="20003"/>
                    </a:ext>
                  </a:extLst>
                </a:gridCol>
                <a:gridCol w="541141">
                  <a:extLst>
                    <a:ext uri="{9D8B030D-6E8A-4147-A177-3AD203B41FA5}">
                      <a16:colId xmlns:a16="http://schemas.microsoft.com/office/drawing/2014/main" val="20004"/>
                    </a:ext>
                  </a:extLst>
                </a:gridCol>
                <a:gridCol w="526302">
                  <a:extLst>
                    <a:ext uri="{9D8B030D-6E8A-4147-A177-3AD203B41FA5}">
                      <a16:colId xmlns:a16="http://schemas.microsoft.com/office/drawing/2014/main" val="20005"/>
                    </a:ext>
                  </a:extLst>
                </a:gridCol>
                <a:gridCol w="766700">
                  <a:extLst>
                    <a:ext uri="{9D8B030D-6E8A-4147-A177-3AD203B41FA5}">
                      <a16:colId xmlns:a16="http://schemas.microsoft.com/office/drawing/2014/main" val="20006"/>
                    </a:ext>
                  </a:extLst>
                </a:gridCol>
                <a:gridCol w="1464149">
                  <a:extLst>
                    <a:ext uri="{9D8B030D-6E8A-4147-A177-3AD203B41FA5}">
                      <a16:colId xmlns:a16="http://schemas.microsoft.com/office/drawing/2014/main" val="20007"/>
                    </a:ext>
                  </a:extLst>
                </a:gridCol>
              </a:tblGrid>
              <a:tr h="354917">
                <a:tc>
                  <a:txBody>
                    <a:bodyPr/>
                    <a:lstStyle/>
                    <a:p>
                      <a:pPr algn="ctr">
                        <a:lnSpc>
                          <a:spcPct val="107000"/>
                        </a:lnSpc>
                        <a:spcAft>
                          <a:spcPts val="800"/>
                        </a:spcAft>
                      </a:pPr>
                      <a:r>
                        <a:rPr lang="id-ID" sz="1200" b="1" dirty="0">
                          <a:solidFill>
                            <a:schemeClr val="tx1"/>
                          </a:solidFill>
                          <a:effectLst/>
                        </a:rPr>
                        <a:t>8</a:t>
                      </a: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28169" marR="28169" marT="0" marB="0">
                    <a:lnR w="12700" cap="flat" cmpd="sng" algn="ctr">
                      <a:solidFill>
                        <a:srgbClr val="C00000"/>
                      </a:solidFill>
                      <a:prstDash val="solid"/>
                      <a:round/>
                      <a:headEnd type="none" w="med" len="med"/>
                      <a:tailEnd type="none" w="med" len="med"/>
                    </a:lnR>
                    <a:solidFill>
                      <a:schemeClr val="bg1"/>
                    </a:solidFill>
                  </a:tcPr>
                </a:tc>
                <a:tc gridSpan="3">
                  <a:txBody>
                    <a:bodyPr/>
                    <a:lstStyle/>
                    <a:p>
                      <a:pPr>
                        <a:lnSpc>
                          <a:spcPct val="107000"/>
                        </a:lnSpc>
                        <a:spcAft>
                          <a:spcPts val="800"/>
                        </a:spcAft>
                      </a:pPr>
                      <a:r>
                        <a:rPr lang="id-ID" sz="1200" dirty="0">
                          <a:solidFill>
                            <a:schemeClr val="tx1"/>
                          </a:solidFill>
                          <a:effectLst/>
                        </a:rPr>
                        <a:t>Repeating the reservation data:</a:t>
                      </a:r>
                      <a:endParaRPr lang="id-ID" sz="1200" dirty="0">
                        <a:solidFill>
                          <a:schemeClr val="tx1"/>
                        </a:solidFill>
                        <a:effectLst/>
                        <a:latin typeface="Lato"/>
                        <a:ea typeface="Calibri" panose="020F0502020204030204" pitchFamily="34" charset="0"/>
                        <a:cs typeface="Times New Roman" panose="02020603050405020304" pitchFamily="18" charset="0"/>
                      </a:endParaRPr>
                    </a:p>
                  </a:txBody>
                  <a:tcPr marL="28169" marR="28169" marT="0" marB="0">
                    <a:lnL w="1270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solidFill>
                      <a:schemeClr val="bg1"/>
                    </a:solidFill>
                  </a:tcPr>
                </a:tc>
                <a:tc hMerge="1">
                  <a:txBody>
                    <a:bodyPr/>
                    <a:lstStyle/>
                    <a:p>
                      <a:endParaRPr lang="id-ID"/>
                    </a:p>
                  </a:txBody>
                  <a:tcPr/>
                </a:tc>
                <a:tc hMerge="1">
                  <a:txBody>
                    <a:bodyPr/>
                    <a:lstStyle/>
                    <a:p>
                      <a:endParaRPr lang="id-ID"/>
                    </a:p>
                  </a:txBody>
                  <a:tcPr/>
                </a:tc>
                <a:tc>
                  <a:txBody>
                    <a:bodyPr/>
                    <a:lstStyle/>
                    <a:p>
                      <a:pPr>
                        <a:lnSpc>
                          <a:spcPct val="107000"/>
                        </a:lnSpc>
                        <a:spcAft>
                          <a:spcPts val="800"/>
                        </a:spcAft>
                      </a:pPr>
                      <a:r>
                        <a:rPr lang="id-ID" sz="1200">
                          <a:solidFill>
                            <a:schemeClr val="tx1"/>
                          </a:solidFill>
                          <a:effectLst/>
                        </a:rPr>
                        <a:t> </a:t>
                      </a:r>
                      <a:endParaRPr lang="id-ID" sz="1200">
                        <a:solidFill>
                          <a:schemeClr val="tx1"/>
                        </a:solidFill>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solidFill>
                      <a:schemeClr val="bg1"/>
                    </a:solidFill>
                  </a:tcPr>
                </a:tc>
                <a:tc>
                  <a:txBody>
                    <a:bodyPr/>
                    <a:lstStyle/>
                    <a:p>
                      <a:pPr>
                        <a:lnSpc>
                          <a:spcPct val="107000"/>
                        </a:lnSpc>
                        <a:spcAft>
                          <a:spcPts val="800"/>
                        </a:spcAft>
                      </a:pPr>
                      <a:r>
                        <a:rPr lang="id-ID" sz="1200">
                          <a:solidFill>
                            <a:schemeClr val="tx1"/>
                          </a:solidFill>
                          <a:effectLst/>
                        </a:rPr>
                        <a:t> </a:t>
                      </a:r>
                      <a:endParaRPr lang="id-ID" sz="1200">
                        <a:solidFill>
                          <a:schemeClr val="tx1"/>
                        </a:solidFill>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solidFill>
                      <a:schemeClr val="bg1"/>
                    </a:solidFill>
                  </a:tcPr>
                </a:tc>
                <a:tc>
                  <a:txBody>
                    <a:bodyPr/>
                    <a:lstStyle/>
                    <a:p>
                      <a:pPr>
                        <a:lnSpc>
                          <a:spcPct val="107000"/>
                        </a:lnSpc>
                        <a:spcAft>
                          <a:spcPts val="800"/>
                        </a:spcAft>
                      </a:pPr>
                      <a:r>
                        <a:rPr lang="id-ID" sz="1200">
                          <a:solidFill>
                            <a:schemeClr val="tx1"/>
                          </a:solidFill>
                          <a:effectLst/>
                        </a:rPr>
                        <a:t> </a:t>
                      </a:r>
                      <a:endParaRPr lang="id-ID" sz="1200">
                        <a:solidFill>
                          <a:schemeClr val="tx1"/>
                        </a:solidFill>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solidFill>
                      <a:schemeClr val="bg1"/>
                    </a:solidFill>
                  </a:tcPr>
                </a:tc>
                <a:tc>
                  <a:txBody>
                    <a:bodyPr/>
                    <a:lstStyle/>
                    <a:p>
                      <a:pPr>
                        <a:lnSpc>
                          <a:spcPct val="107000"/>
                        </a:lnSpc>
                        <a:spcAft>
                          <a:spcPts val="800"/>
                        </a:spcAft>
                      </a:pPr>
                      <a:r>
                        <a:rPr lang="id-ID" sz="1200" dirty="0">
                          <a:solidFill>
                            <a:schemeClr val="tx1"/>
                          </a:solidFill>
                          <a:effectLst/>
                        </a:rPr>
                        <a:t> </a:t>
                      </a:r>
                      <a:endParaRPr lang="id-ID" sz="1200" dirty="0">
                        <a:solidFill>
                          <a:schemeClr val="tx1"/>
                        </a:solidFill>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r h="314794">
                <a:tc rowSpan="4">
                  <a:txBody>
                    <a:bodyPr/>
                    <a:lstStyle/>
                    <a:p>
                      <a:pPr algn="ctr">
                        <a:lnSpc>
                          <a:spcPct val="107000"/>
                        </a:lnSpc>
                        <a:spcAft>
                          <a:spcPts val="800"/>
                        </a:spcAft>
                      </a:pPr>
                      <a:r>
                        <a:rPr lang="id-ID" sz="1200" b="1" dirty="0">
                          <a:effectLst/>
                        </a:rPr>
                        <a:t> </a:t>
                      </a:r>
                      <a:endParaRPr lang="id-ID" sz="1200" b="1" dirty="0">
                        <a:effectLst/>
                        <a:latin typeface="Lato"/>
                        <a:ea typeface="Calibri" panose="020F0502020204030204" pitchFamily="34" charset="0"/>
                        <a:cs typeface="Times New Roman" panose="02020603050405020304" pitchFamily="18" charset="0"/>
                      </a:endParaRPr>
                    </a:p>
                    <a:p>
                      <a:pPr algn="ctr">
                        <a:lnSpc>
                          <a:spcPct val="107000"/>
                        </a:lnSpc>
                        <a:spcAft>
                          <a:spcPts val="800"/>
                        </a:spcAft>
                      </a:pPr>
                      <a:r>
                        <a:rPr lang="id-ID" sz="1200" b="1" dirty="0">
                          <a:effectLst/>
                        </a:rPr>
                        <a:t> </a:t>
                      </a:r>
                      <a:endParaRPr lang="id-ID" sz="1200" b="1" dirty="0">
                        <a:effectLst/>
                        <a:latin typeface="Lato"/>
                        <a:ea typeface="Calibri" panose="020F0502020204030204" pitchFamily="34" charset="0"/>
                        <a:cs typeface="Times New Roman" panose="02020603050405020304" pitchFamily="18" charset="0"/>
                      </a:endParaRPr>
                    </a:p>
                    <a:p>
                      <a:pPr algn="ctr">
                        <a:lnSpc>
                          <a:spcPct val="107000"/>
                        </a:lnSpc>
                        <a:spcAft>
                          <a:spcPts val="800"/>
                        </a:spcAft>
                      </a:pPr>
                      <a:r>
                        <a:rPr lang="id-ID" sz="1200" b="1" dirty="0">
                          <a:effectLst/>
                        </a:rPr>
                        <a:t> </a:t>
                      </a:r>
                      <a:endParaRPr lang="id-ID" sz="1200" b="1" dirty="0">
                        <a:effectLst/>
                        <a:latin typeface="Lato"/>
                        <a:ea typeface="Calibri" panose="020F0502020204030204" pitchFamily="34" charset="0"/>
                        <a:cs typeface="Times New Roman" panose="02020603050405020304" pitchFamily="18" charset="0"/>
                      </a:endParaRPr>
                    </a:p>
                    <a:p>
                      <a:pPr algn="ctr">
                        <a:lnSpc>
                          <a:spcPct val="107000"/>
                        </a:lnSpc>
                        <a:spcAft>
                          <a:spcPts val="800"/>
                        </a:spcAft>
                      </a:pPr>
                      <a:r>
                        <a:rPr lang="id-ID" sz="1200" b="1" dirty="0">
                          <a:effectLst/>
                        </a:rPr>
                        <a:t> </a:t>
                      </a:r>
                      <a:endParaRPr lang="id-ID" sz="1200" b="1" dirty="0">
                        <a:effectLst/>
                        <a:latin typeface="Lato"/>
                        <a:ea typeface="Calibri" panose="020F0502020204030204" pitchFamily="34" charset="0"/>
                        <a:cs typeface="Times New Roman" panose="02020603050405020304" pitchFamily="18" charset="0"/>
                      </a:endParaRPr>
                    </a:p>
                  </a:txBody>
                  <a:tcPr marL="28169" marR="28169" marT="0" marB="0">
                    <a:lnR w="1270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a.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12700" cap="flat" cmpd="sng" algn="ctr">
                      <a:solidFill>
                        <a:srgbClr val="C00000"/>
                      </a:solidFill>
                      <a:prstDash val="solid"/>
                      <a:round/>
                      <a:headEnd type="none" w="med" len="med"/>
                      <a:tailEnd type="none" w="med" len="med"/>
                    </a:lnL>
                  </a:tcPr>
                </a:tc>
                <a:tc gridSpan="2">
                  <a:txBody>
                    <a:bodyPr/>
                    <a:lstStyle/>
                    <a:p>
                      <a:pPr>
                        <a:lnSpc>
                          <a:spcPct val="107000"/>
                        </a:lnSpc>
                        <a:spcAft>
                          <a:spcPts val="800"/>
                        </a:spcAft>
                      </a:pPr>
                      <a:r>
                        <a:rPr lang="id-ID" sz="1200" dirty="0">
                          <a:effectLst/>
                        </a:rPr>
                        <a:t>Name of the guest</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hMerge="1">
                  <a:txBody>
                    <a:bodyPr/>
                    <a:lstStyle/>
                    <a:p>
                      <a:pP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1"/>
                  </a:ext>
                </a:extLst>
              </a:tr>
              <a:tr h="443189">
                <a:tc vMerge="1">
                  <a:txBody>
                    <a:bodyPr/>
                    <a:lstStyle/>
                    <a:p>
                      <a:pPr algn="ct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1270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b.</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12700" cap="flat" cmpd="sng" algn="ctr">
                      <a:solidFill>
                        <a:srgbClr val="C00000"/>
                      </a:solidFill>
                      <a:prstDash val="solid"/>
                      <a:round/>
                      <a:headEnd type="none" w="med" len="med"/>
                      <a:tailEnd type="none" w="med" len="med"/>
                    </a:lnL>
                  </a:tcPr>
                </a:tc>
                <a:tc gridSpan="2">
                  <a:txBody>
                    <a:bodyPr/>
                    <a:lstStyle/>
                    <a:p>
                      <a:pPr>
                        <a:lnSpc>
                          <a:spcPct val="107000"/>
                        </a:lnSpc>
                        <a:spcAft>
                          <a:spcPts val="800"/>
                        </a:spcAft>
                      </a:pPr>
                      <a:r>
                        <a:rPr lang="id-ID" sz="1200" dirty="0">
                          <a:effectLst/>
                        </a:rPr>
                        <a:t>Type of room</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hMerge="1">
                  <a:txBody>
                    <a:bodyPr/>
                    <a:lstStyle/>
                    <a:p>
                      <a:pP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2"/>
                  </a:ext>
                </a:extLst>
              </a:tr>
              <a:tr h="307442">
                <a:tc vMerge="1">
                  <a:txBody>
                    <a:bodyPr/>
                    <a:lstStyle/>
                    <a:p>
                      <a:pPr algn="ct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1270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c.</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12700" cap="flat" cmpd="sng" algn="ctr">
                      <a:solidFill>
                        <a:srgbClr val="C00000"/>
                      </a:solidFill>
                      <a:prstDash val="solid"/>
                      <a:round/>
                      <a:headEnd type="none" w="med" len="med"/>
                      <a:tailEnd type="none" w="med" len="med"/>
                    </a:lnL>
                  </a:tcPr>
                </a:tc>
                <a:tc gridSpan="2">
                  <a:txBody>
                    <a:bodyPr/>
                    <a:lstStyle/>
                    <a:p>
                      <a:pPr>
                        <a:lnSpc>
                          <a:spcPct val="107000"/>
                        </a:lnSpc>
                        <a:spcAft>
                          <a:spcPts val="800"/>
                        </a:spcAft>
                      </a:pPr>
                      <a:r>
                        <a:rPr lang="id-ID" sz="1200" dirty="0">
                          <a:effectLst/>
                        </a:rPr>
                        <a:t>Arrival and Departure Date</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hMerge="1">
                  <a:txBody>
                    <a:bodyPr/>
                    <a:lstStyle/>
                    <a:p>
                      <a:pP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3"/>
                  </a:ext>
                </a:extLst>
              </a:tr>
              <a:tr h="231657">
                <a:tc vMerge="1">
                  <a:txBody>
                    <a:bodyPr/>
                    <a:lstStyle/>
                    <a:p>
                      <a:pPr algn="ct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1270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d.</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12700" cap="flat" cmpd="sng" algn="ctr">
                      <a:solidFill>
                        <a:srgbClr val="C00000"/>
                      </a:solidFill>
                      <a:prstDash val="solid"/>
                      <a:round/>
                      <a:headEnd type="none" w="med" len="med"/>
                      <a:tailEnd type="none" w="med" len="med"/>
                    </a:lnL>
                  </a:tcPr>
                </a:tc>
                <a:tc gridSpan="2">
                  <a:txBody>
                    <a:bodyPr/>
                    <a:lstStyle/>
                    <a:p>
                      <a:pPr>
                        <a:lnSpc>
                          <a:spcPct val="107000"/>
                        </a:lnSpc>
                        <a:spcAft>
                          <a:spcPts val="800"/>
                        </a:spcAft>
                      </a:pPr>
                      <a:r>
                        <a:rPr lang="id-ID" sz="1200" dirty="0">
                          <a:effectLst/>
                        </a:rPr>
                        <a:t>Room rate per Night</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hMerge="1">
                  <a:txBody>
                    <a:bodyPr/>
                    <a:lstStyle/>
                    <a:p>
                      <a:pP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4"/>
                  </a:ext>
                </a:extLst>
              </a:tr>
              <a:tr h="230822">
                <a:tc>
                  <a:txBody>
                    <a:bodyPr/>
                    <a:lstStyle/>
                    <a:p>
                      <a:pPr algn="ctr">
                        <a:lnSpc>
                          <a:spcPct val="107000"/>
                        </a:lnSpc>
                        <a:spcAft>
                          <a:spcPts val="800"/>
                        </a:spcAft>
                      </a:pPr>
                      <a:r>
                        <a:rPr lang="id-ID" sz="1200" b="1" dirty="0">
                          <a:effectLst/>
                        </a:rPr>
                        <a:t> </a:t>
                      </a:r>
                      <a:endParaRPr lang="id-ID" sz="1200" b="1" dirty="0">
                        <a:effectLst/>
                        <a:latin typeface="Lato"/>
                        <a:ea typeface="Calibri" panose="020F0502020204030204" pitchFamily="34" charset="0"/>
                        <a:cs typeface="Times New Roman" panose="02020603050405020304" pitchFamily="18" charset="0"/>
                      </a:endParaRPr>
                    </a:p>
                  </a:txBody>
                  <a:tcPr marL="28169" marR="28169" marT="0" marB="0">
                    <a:lnR w="1270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e.</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12700" cap="flat" cmpd="sng" algn="ctr">
                      <a:solidFill>
                        <a:srgbClr val="C00000"/>
                      </a:solidFill>
                      <a:prstDash val="solid"/>
                      <a:round/>
                      <a:headEnd type="none" w="med" len="med"/>
                      <a:tailEnd type="none" w="med" len="med"/>
                    </a:lnL>
                  </a:tcPr>
                </a:tc>
                <a:tc gridSpan="2">
                  <a:txBody>
                    <a:bodyPr/>
                    <a:lstStyle/>
                    <a:p>
                      <a:pPr>
                        <a:lnSpc>
                          <a:spcPct val="107000"/>
                        </a:lnSpc>
                        <a:spcAft>
                          <a:spcPts val="800"/>
                        </a:spcAft>
                      </a:pPr>
                      <a:r>
                        <a:rPr lang="id-ID" sz="1200" dirty="0">
                          <a:effectLst/>
                        </a:rPr>
                        <a:t>Account Settlement</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hMerge="1">
                  <a:txBody>
                    <a:bodyPr/>
                    <a:lstStyle/>
                    <a:p>
                      <a:pP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5"/>
                  </a:ext>
                </a:extLst>
              </a:tr>
              <a:tr h="255926">
                <a:tc>
                  <a:txBody>
                    <a:bodyPr/>
                    <a:lstStyle/>
                    <a:p>
                      <a:pPr algn="ctr">
                        <a:lnSpc>
                          <a:spcPct val="107000"/>
                        </a:lnSpc>
                        <a:spcAft>
                          <a:spcPts val="800"/>
                        </a:spcAft>
                      </a:pPr>
                      <a:r>
                        <a:rPr lang="id-ID" sz="1200" b="1" dirty="0">
                          <a:effectLst/>
                        </a:rPr>
                        <a:t>9</a:t>
                      </a:r>
                      <a:endParaRPr lang="id-ID" sz="1200" b="1" dirty="0">
                        <a:effectLst/>
                        <a:latin typeface="Lato"/>
                        <a:ea typeface="Calibri" panose="020F0502020204030204" pitchFamily="34" charset="0"/>
                        <a:cs typeface="Times New Roman" panose="02020603050405020304" pitchFamily="18" charset="0"/>
                      </a:endParaRPr>
                    </a:p>
                  </a:txBody>
                  <a:tcPr marL="28169" marR="28169" marT="0" marB="0">
                    <a:lnR w="12700" cap="flat" cmpd="sng" algn="ctr">
                      <a:solidFill>
                        <a:srgbClr val="C00000"/>
                      </a:solidFill>
                      <a:prstDash val="solid"/>
                      <a:round/>
                      <a:headEnd type="none" w="med" len="med"/>
                      <a:tailEnd type="none" w="med" len="med"/>
                    </a:lnR>
                  </a:tcPr>
                </a:tc>
                <a:tc gridSpan="3">
                  <a:txBody>
                    <a:bodyPr/>
                    <a:lstStyle/>
                    <a:p>
                      <a:pPr>
                        <a:lnSpc>
                          <a:spcPct val="107000"/>
                        </a:lnSpc>
                        <a:spcAft>
                          <a:spcPts val="800"/>
                        </a:spcAft>
                      </a:pPr>
                      <a:r>
                        <a:rPr lang="id-ID" sz="1200" dirty="0">
                          <a:effectLst/>
                        </a:rPr>
                        <a:t>Offering Special request if possible</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1270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hMerge="1">
                  <a:txBody>
                    <a:bodyPr/>
                    <a:lstStyle/>
                    <a:p>
                      <a:endParaRPr lang="id-ID"/>
                    </a:p>
                  </a:txBody>
                  <a:tcPr/>
                </a:tc>
                <a:tc hMerge="1">
                  <a:txBody>
                    <a:bodyPr/>
                    <a:lstStyle/>
                    <a:p>
                      <a:endParaRPr lang="id-ID"/>
                    </a:p>
                  </a:txBody>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6"/>
                  </a:ext>
                </a:extLst>
              </a:tr>
              <a:tr h="349073">
                <a:tc>
                  <a:txBody>
                    <a:bodyPr/>
                    <a:lstStyle/>
                    <a:p>
                      <a:pPr algn="ctr">
                        <a:lnSpc>
                          <a:spcPct val="107000"/>
                        </a:lnSpc>
                        <a:spcAft>
                          <a:spcPts val="800"/>
                        </a:spcAft>
                      </a:pPr>
                      <a:r>
                        <a:rPr lang="id-ID" sz="1200" b="1" dirty="0">
                          <a:effectLst/>
                        </a:rPr>
                        <a:t>10</a:t>
                      </a:r>
                      <a:endParaRPr lang="id-ID" sz="1200" b="1" dirty="0">
                        <a:effectLst/>
                        <a:latin typeface="Lato"/>
                        <a:ea typeface="Calibri" panose="020F0502020204030204" pitchFamily="34" charset="0"/>
                        <a:cs typeface="Times New Roman" panose="02020603050405020304" pitchFamily="18" charset="0"/>
                      </a:endParaRPr>
                    </a:p>
                  </a:txBody>
                  <a:tcPr marL="28169" marR="28169" marT="0" marB="0">
                    <a:lnR w="12700" cap="flat" cmpd="sng" algn="ctr">
                      <a:solidFill>
                        <a:srgbClr val="C00000"/>
                      </a:solidFill>
                      <a:prstDash val="solid"/>
                      <a:round/>
                      <a:headEnd type="none" w="med" len="med"/>
                      <a:tailEnd type="none" w="med" len="med"/>
                    </a:lnR>
                  </a:tcPr>
                </a:tc>
                <a:tc gridSpan="3">
                  <a:txBody>
                    <a:bodyPr/>
                    <a:lstStyle/>
                    <a:p>
                      <a:pPr>
                        <a:lnSpc>
                          <a:spcPct val="107000"/>
                        </a:lnSpc>
                        <a:spcAft>
                          <a:spcPts val="800"/>
                        </a:spcAft>
                      </a:pPr>
                      <a:r>
                        <a:rPr lang="id-ID" sz="1200" dirty="0">
                          <a:effectLst/>
                        </a:rPr>
                        <a:t>Last Greeting</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1270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hMerge="1">
                  <a:txBody>
                    <a:bodyPr/>
                    <a:lstStyle/>
                    <a:p>
                      <a:endParaRPr lang="id-ID"/>
                    </a:p>
                  </a:txBody>
                  <a:tcPr/>
                </a:tc>
                <a:tc hMerge="1">
                  <a:txBody>
                    <a:bodyPr/>
                    <a:lstStyle/>
                    <a:p>
                      <a:endParaRPr lang="id-ID"/>
                    </a:p>
                  </a:txBody>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7"/>
                  </a:ext>
                </a:extLst>
              </a:tr>
              <a:tr h="130461">
                <a:tc>
                  <a:txBody>
                    <a:bodyPr/>
                    <a:lstStyle/>
                    <a:p>
                      <a:pPr>
                        <a:lnSpc>
                          <a:spcPct val="107000"/>
                        </a:lnSpc>
                        <a:spcAft>
                          <a:spcPts val="800"/>
                        </a:spcAft>
                      </a:pPr>
                      <a:r>
                        <a:rPr lang="id-ID" sz="1200" dirty="0">
                          <a:effectLst/>
                        </a:rPr>
                        <a:t>Total Score</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12700" cap="flat" cmpd="sng" algn="ctr">
                      <a:solidFill>
                        <a:srgbClr val="C00000"/>
                      </a:solidFill>
                      <a:prstDash val="solid"/>
                      <a:round/>
                      <a:headEnd type="none" w="med" len="med"/>
                      <a:tailEnd type="none" w="med" len="med"/>
                    </a:lnR>
                  </a:tcPr>
                </a:tc>
                <a:tc gridSpan="3">
                  <a:txBody>
                    <a:bodyPr/>
                    <a:lstStyle/>
                    <a:p>
                      <a:pP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1270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hMerge="1">
                  <a:txBody>
                    <a:bodyPr/>
                    <a:lstStyle/>
                    <a:p>
                      <a:endParaRPr lang="id-ID"/>
                    </a:p>
                  </a:txBody>
                  <a:tcPr/>
                </a:tc>
                <a:tc hMerge="1">
                  <a:txBody>
                    <a:bodyPr/>
                    <a:lstStyle/>
                    <a:p>
                      <a:endParaRPr lang="id-ID"/>
                    </a:p>
                  </a:txBody>
                  <a:tcPr/>
                </a:tc>
                <a:tc>
                  <a:txBody>
                    <a:bodyPr/>
                    <a:lstStyle/>
                    <a:p>
                      <a:pP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a:effectLst/>
                        </a:rPr>
                        <a:t> </a:t>
                      </a:r>
                      <a:endParaRPr lang="id-ID" sz="120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pPr>
                        <a:lnSpc>
                          <a:spcPct val="107000"/>
                        </a:lnSpc>
                        <a:spcAft>
                          <a:spcPts val="800"/>
                        </a:spcAft>
                      </a:pPr>
                      <a:r>
                        <a:rPr lang="id-ID" sz="1200" dirty="0">
                          <a:effectLst/>
                        </a:rPr>
                        <a:t>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8"/>
                  </a:ext>
                </a:extLst>
              </a:tr>
              <a:tr h="130461">
                <a:tc gridSpan="3">
                  <a:txBody>
                    <a:bodyPr/>
                    <a:lstStyle/>
                    <a:p>
                      <a:pPr>
                        <a:lnSpc>
                          <a:spcPct val="107000"/>
                        </a:lnSpc>
                        <a:spcAft>
                          <a:spcPts val="800"/>
                        </a:spcAft>
                      </a:pPr>
                      <a:r>
                        <a:rPr lang="id-ID" sz="1200" dirty="0">
                          <a:effectLst/>
                        </a:rPr>
                        <a:t>Date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tc>
                <a:tc hMerge="1">
                  <a:txBody>
                    <a:bodyPr/>
                    <a:lstStyle/>
                    <a:p>
                      <a:endParaRPr lang="id-ID"/>
                    </a:p>
                  </a:txBody>
                  <a:tcPr/>
                </a:tc>
                <a:tc hMerge="1">
                  <a:txBody>
                    <a:bodyPr/>
                    <a:lstStyle/>
                    <a:p>
                      <a:endParaRPr lang="id-ID"/>
                    </a:p>
                  </a:txBody>
                  <a:tcPr/>
                </a:tc>
                <a:tc>
                  <a:txBody>
                    <a:bodyPr/>
                    <a:lstStyle/>
                    <a:p>
                      <a:endParaRPr lang="id-ID" sz="1200" dirty="0">
                        <a:effectLst/>
                        <a:latin typeface="Lato"/>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a:txBody>
                    <a:bodyPr/>
                    <a:lstStyle/>
                    <a:p>
                      <a:endParaRPr lang="id-ID" sz="1200">
                        <a:effectLst/>
                        <a:latin typeface="Lato"/>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endParaRPr lang="id-ID" sz="1200">
                        <a:effectLst/>
                        <a:latin typeface="Lato"/>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endParaRPr lang="id-ID" sz="1200" dirty="0">
                        <a:effectLst/>
                        <a:latin typeface="Lato"/>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endParaRPr lang="id-ID" sz="1200" dirty="0">
                        <a:effectLst/>
                        <a:latin typeface="Lato"/>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9"/>
                  </a:ext>
                </a:extLst>
              </a:tr>
              <a:tr h="130461">
                <a:tc gridSpan="4">
                  <a:txBody>
                    <a:bodyPr/>
                    <a:lstStyle/>
                    <a:p>
                      <a:pPr>
                        <a:lnSpc>
                          <a:spcPct val="107000"/>
                        </a:lnSpc>
                        <a:spcAft>
                          <a:spcPts val="800"/>
                        </a:spcAft>
                      </a:pPr>
                      <a:r>
                        <a:rPr lang="id-ID" sz="1200" dirty="0">
                          <a:effectLst/>
                        </a:rPr>
                        <a:t>Instructor :</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endParaRPr lang="id-ID" sz="1200">
                        <a:effectLst/>
                        <a:latin typeface="Lato"/>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endParaRPr lang="id-ID" sz="1200">
                        <a:effectLst/>
                        <a:latin typeface="Lato"/>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endParaRPr lang="id-ID" sz="1200" dirty="0">
                        <a:effectLst/>
                        <a:latin typeface="Lato"/>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endParaRPr lang="id-ID" sz="1200" dirty="0">
                        <a:effectLst/>
                        <a:latin typeface="Lato"/>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10"/>
                  </a:ext>
                </a:extLst>
              </a:tr>
              <a:tr h="130461">
                <a:tc gridSpan="3">
                  <a:txBody>
                    <a:bodyPr/>
                    <a:lstStyle/>
                    <a:p>
                      <a:pPr>
                        <a:lnSpc>
                          <a:spcPct val="107000"/>
                        </a:lnSpc>
                        <a:spcAft>
                          <a:spcPts val="800"/>
                        </a:spcAft>
                      </a:pPr>
                      <a:r>
                        <a:rPr lang="id-ID" sz="1200" dirty="0">
                          <a:effectLst/>
                        </a:rPr>
                        <a:t>Signed</a:t>
                      </a:r>
                      <a:endParaRPr lang="id-ID" sz="1200" dirty="0">
                        <a:effectLst/>
                        <a:latin typeface="Lato"/>
                        <a:ea typeface="Calibri" panose="020F0502020204030204" pitchFamily="34" charset="0"/>
                        <a:cs typeface="Times New Roman" panose="02020603050405020304" pitchFamily="18" charset="0"/>
                      </a:endParaRPr>
                    </a:p>
                  </a:txBody>
                  <a:tcPr marL="28169" marR="28169" marT="0" marB="0"/>
                </a:tc>
                <a:tc hMerge="1">
                  <a:txBody>
                    <a:bodyPr/>
                    <a:lstStyle/>
                    <a:p>
                      <a:endParaRPr lang="id-ID"/>
                    </a:p>
                  </a:txBody>
                  <a:tcPr/>
                </a:tc>
                <a:tc hMerge="1">
                  <a:txBody>
                    <a:bodyPr/>
                    <a:lstStyle/>
                    <a:p>
                      <a:endParaRPr lang="id-ID"/>
                    </a:p>
                  </a:txBody>
                  <a:tcPr/>
                </a:tc>
                <a:tc>
                  <a:txBody>
                    <a:bodyPr/>
                    <a:lstStyle/>
                    <a:p>
                      <a:endParaRPr lang="id-ID" sz="1200" dirty="0">
                        <a:effectLst/>
                        <a:latin typeface="Lato"/>
                        <a:cs typeface="Times New Roman" panose="02020603050405020304" pitchFamily="18" charset="0"/>
                      </a:endParaRPr>
                    </a:p>
                  </a:txBody>
                  <a:tcPr marL="28169" marR="28169" marT="0" marB="0">
                    <a:lnR w="6350" cap="flat" cmpd="sng" algn="ctr">
                      <a:solidFill>
                        <a:srgbClr val="C00000"/>
                      </a:solidFill>
                      <a:prstDash val="solid"/>
                      <a:round/>
                      <a:headEnd type="none" w="med" len="med"/>
                      <a:tailEnd type="none" w="med" len="med"/>
                    </a:lnR>
                  </a:tcPr>
                </a:tc>
                <a:tc>
                  <a:txBody>
                    <a:bodyPr/>
                    <a:lstStyle/>
                    <a:p>
                      <a:endParaRPr lang="id-ID" sz="1200" dirty="0">
                        <a:effectLst/>
                        <a:latin typeface="Lato"/>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endParaRPr lang="id-ID" sz="1200">
                        <a:effectLst/>
                        <a:latin typeface="Lato"/>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endParaRPr lang="id-ID" sz="1200" dirty="0">
                        <a:effectLst/>
                        <a:latin typeface="Lato"/>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tcPr>
                </a:tc>
                <a:tc>
                  <a:txBody>
                    <a:bodyPr/>
                    <a:lstStyle/>
                    <a:p>
                      <a:endParaRPr lang="id-ID" sz="1200" dirty="0">
                        <a:effectLst/>
                        <a:latin typeface="Lato"/>
                        <a:cs typeface="Times New Roman" panose="02020603050405020304" pitchFamily="18" charset="0"/>
                      </a:endParaRPr>
                    </a:p>
                  </a:txBody>
                  <a:tcPr marL="28169" marR="28169" marT="0" marB="0">
                    <a:lnL w="635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6" name="Rectangle 5"/>
          <p:cNvSpPr/>
          <p:nvPr/>
        </p:nvSpPr>
        <p:spPr>
          <a:xfrm>
            <a:off x="5024272" y="6409596"/>
            <a:ext cx="6096000" cy="169277"/>
          </a:xfrm>
          <a:prstGeom prst="rect">
            <a:avLst/>
          </a:prstGeom>
        </p:spPr>
        <p:txBody>
          <a:bodyPr lIns="45720" tIns="22860" rIns="45720" bIns="22860">
            <a:spAutoFit/>
          </a:bodyPr>
          <a:lstStyle/>
          <a:p>
            <a:pPr algn="ctr"/>
            <a:r>
              <a:rPr lang="id-ID" sz="800" dirty="0"/>
              <a:t>Sumber Referensi : </a:t>
            </a:r>
            <a:r>
              <a:rPr lang="id-ID" sz="800" dirty="0">
                <a:solidFill>
                  <a:srgbClr val="FF0000"/>
                </a:solidFill>
              </a:rPr>
              <a:t>Modul Praktikum Reservation, Telkom University 2016</a:t>
            </a:r>
          </a:p>
        </p:txBody>
      </p:sp>
    </p:spTree>
    <p:extLst>
      <p:ext uri="{BB962C8B-B14F-4D97-AF65-F5344CB8AC3E}">
        <p14:creationId xmlns:p14="http://schemas.microsoft.com/office/powerpoint/2010/main" val="3091883095"/>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8" name="TextBox 2"/>
          <p:cNvSpPr txBox="1"/>
          <p:nvPr/>
        </p:nvSpPr>
        <p:spPr>
          <a:xfrm>
            <a:off x="1729000" y="1256351"/>
            <a:ext cx="4430596" cy="879728"/>
          </a:xfrm>
          <a:prstGeom prst="rect">
            <a:avLst/>
          </a:prstGeom>
          <a:noFill/>
          <a:ln w="9525">
            <a:noFill/>
          </a:ln>
        </p:spPr>
        <p:txBody>
          <a:bodyPr wrap="square" lIns="45720" tIns="22860" rIns="45720" bIns="22860">
            <a:spAutoFit/>
          </a:bodyPr>
          <a:lstStyle/>
          <a:p>
            <a:pPr>
              <a:lnSpc>
                <a:spcPts val="6500"/>
              </a:lnSpc>
            </a:pPr>
            <a:r>
              <a:rPr lang="id-ID" altLang="id-ID" b="1" dirty="0">
                <a:solidFill>
                  <a:srgbClr val="FF0000"/>
                </a:solidFill>
                <a:latin typeface="Lato"/>
                <a:ea typeface="Lato"/>
              </a:rPr>
              <a:t>CONTENT</a:t>
            </a:r>
            <a:endParaRPr lang="en-US" altLang="id-ID" b="1" dirty="0">
              <a:solidFill>
                <a:srgbClr val="FF0000"/>
              </a:solidFill>
              <a:latin typeface="Lato"/>
              <a:ea typeface="Lato"/>
            </a:endParaRPr>
          </a:p>
        </p:txBody>
      </p:sp>
      <p:sp>
        <p:nvSpPr>
          <p:cNvPr id="91139" name="TextBox 7"/>
          <p:cNvSpPr txBox="1"/>
          <p:nvPr/>
        </p:nvSpPr>
        <p:spPr>
          <a:xfrm>
            <a:off x="1645235" y="2352675"/>
            <a:ext cx="5337486" cy="1879792"/>
          </a:xfrm>
          <a:prstGeom prst="rect">
            <a:avLst/>
          </a:prstGeom>
          <a:noFill/>
          <a:ln w="9525">
            <a:noFill/>
          </a:ln>
        </p:spPr>
        <p:txBody>
          <a:bodyPr wrap="square" lIns="109710" tIns="54855" rIns="109710" bIns="54855">
            <a:spAutoFit/>
          </a:bodyPr>
          <a:lstStyle/>
          <a:p>
            <a:pPr marL="342900" indent="-342900" algn="just">
              <a:lnSpc>
                <a:spcPts val="2020"/>
              </a:lnSpc>
              <a:buFont typeface="+mj-lt"/>
              <a:buAutoNum type="arabicPeriod"/>
            </a:pPr>
            <a:r>
              <a:rPr lang="id-ID" altLang="id-ID" sz="1400" b="1" dirty="0">
                <a:solidFill>
                  <a:schemeClr val="bg1"/>
                </a:solidFill>
                <a:latin typeface="Lato"/>
                <a:ea typeface="Lato Light"/>
              </a:rPr>
              <a:t>GLOSARIUM</a:t>
            </a:r>
          </a:p>
          <a:p>
            <a:pPr marL="342900" indent="-342900" algn="just">
              <a:lnSpc>
                <a:spcPts val="2020"/>
              </a:lnSpc>
              <a:buFont typeface="+mj-lt"/>
              <a:buAutoNum type="arabicPeriod"/>
            </a:pPr>
            <a:r>
              <a:rPr lang="id-ID" altLang="id-ID" sz="1400" b="1" dirty="0">
                <a:solidFill>
                  <a:schemeClr val="bg1"/>
                </a:solidFill>
                <a:latin typeface="Lato"/>
                <a:ea typeface="Lato Light"/>
              </a:rPr>
              <a:t>PREPARE WORK AREA</a:t>
            </a:r>
          </a:p>
          <a:p>
            <a:pPr marL="342900" indent="-342900" algn="just">
              <a:lnSpc>
                <a:spcPts val="2020"/>
              </a:lnSpc>
              <a:buFont typeface="+mj-lt"/>
              <a:buAutoNum type="arabicPeriod"/>
            </a:pPr>
            <a:r>
              <a:rPr lang="id-ID" altLang="id-ID" sz="1400" b="1" dirty="0">
                <a:solidFill>
                  <a:schemeClr val="bg1"/>
                </a:solidFill>
                <a:latin typeface="Lato"/>
                <a:ea typeface="Lato Light"/>
              </a:rPr>
              <a:t>RESERVATION PROCEDURE</a:t>
            </a:r>
          </a:p>
          <a:p>
            <a:pPr marL="342900" indent="-342900" algn="just">
              <a:lnSpc>
                <a:spcPts val="2020"/>
              </a:lnSpc>
              <a:buFont typeface="+mj-lt"/>
              <a:buAutoNum type="arabicPeriod"/>
            </a:pPr>
            <a:r>
              <a:rPr lang="id-ID" altLang="id-ID" sz="1400" b="1" dirty="0">
                <a:solidFill>
                  <a:schemeClr val="bg1"/>
                </a:solidFill>
                <a:latin typeface="Lato"/>
                <a:ea typeface="Lato Light"/>
              </a:rPr>
              <a:t>GROUP RESERVATION</a:t>
            </a:r>
          </a:p>
          <a:p>
            <a:pPr marL="342900" indent="-342900" algn="just">
              <a:lnSpc>
                <a:spcPts val="2020"/>
              </a:lnSpc>
              <a:buFont typeface="+mj-lt"/>
              <a:buAutoNum type="arabicPeriod"/>
            </a:pPr>
            <a:r>
              <a:rPr lang="id-ID" altLang="id-ID" sz="1400" b="1" dirty="0">
                <a:solidFill>
                  <a:schemeClr val="bg1"/>
                </a:solidFill>
                <a:latin typeface="Lato"/>
                <a:ea typeface="Lato Light"/>
              </a:rPr>
              <a:t>SAMPLE OF ROOM RESERVATION  CONVERSATION</a:t>
            </a:r>
          </a:p>
          <a:p>
            <a:pPr marL="342900" indent="-342900" algn="just">
              <a:lnSpc>
                <a:spcPts val="2020"/>
              </a:lnSpc>
              <a:buFont typeface="+mj-lt"/>
              <a:buAutoNum type="arabicPeriod"/>
            </a:pPr>
            <a:r>
              <a:rPr lang="id-ID" altLang="id-ID" sz="1400" b="1" dirty="0">
                <a:solidFill>
                  <a:schemeClr val="bg1"/>
                </a:solidFill>
                <a:latin typeface="Lato"/>
                <a:ea typeface="Lato Light"/>
              </a:rPr>
              <a:t>SCORING PARAMETER</a:t>
            </a:r>
            <a:endParaRPr lang="en-US" altLang="id-ID" sz="1400" b="1" dirty="0">
              <a:solidFill>
                <a:schemeClr val="bg1"/>
              </a:solidFill>
              <a:latin typeface="Lato"/>
              <a:ea typeface="Lato Light"/>
            </a:endParaRPr>
          </a:p>
          <a:p>
            <a:pPr algn="just">
              <a:lnSpc>
                <a:spcPts val="2020"/>
              </a:lnSpc>
            </a:pPr>
            <a:endParaRPr lang="en-US" altLang="id-ID" sz="1300" dirty="0">
              <a:solidFill>
                <a:srgbClr val="445469"/>
              </a:solidFill>
              <a:ea typeface="Lato Light"/>
            </a:endParaRPr>
          </a:p>
        </p:txBody>
      </p:sp>
      <p:sp>
        <p:nvSpPr>
          <p:cNvPr id="2" name="Slide Number Placeholder 1"/>
          <p:cNvSpPr txBox="1">
            <a:spLocks noGrp="1"/>
          </p:cNvSpPr>
          <p:nvPr>
            <p:ph type="sldNum" sz="quarter" idx="4294967295"/>
          </p:nvPr>
        </p:nvSpPr>
        <p:spPr>
          <a:xfrm>
            <a:off x="368396" y="6303963"/>
            <a:ext cx="689949" cy="365125"/>
          </a:xfrm>
          <a:prstGeom prst="rect">
            <a:avLst/>
          </a:prstGeom>
          <a:noFill/>
        </p:spPr>
        <p:txBody>
          <a:bodyPr lIns="91422" tIns="45711" rIns="91422" bIns="45711" rtlCol="0" anchor="ctr"/>
          <a:lstStyle/>
          <a:p>
            <a:pPr>
              <a:defRPr/>
            </a:pPr>
            <a:fld id="{0747C6DD-C12A-4F52-AEAB-DCF186B1E286}" type="slidenum">
              <a:rPr lang="en-US">
                <a:solidFill>
                  <a:srgbClr val="445469">
                    <a:tint val="75000"/>
                  </a:srgbClr>
                </a:solidFill>
              </a:rPr>
              <a:pPr>
                <a:defRPr/>
              </a:pPr>
              <a:t>3</a:t>
            </a:fld>
            <a:endParaRPr lang="en-US" dirty="0">
              <a:solidFill>
                <a:srgbClr val="445469">
                  <a:tint val="75000"/>
                </a:srgbClr>
              </a:solidFill>
            </a:endParaRPr>
          </a:p>
        </p:txBody>
      </p:sp>
      <p:sp>
        <p:nvSpPr>
          <p:cNvPr id="91142" name="Subtitle 2"/>
          <p:cNvSpPr txBox="1"/>
          <p:nvPr/>
        </p:nvSpPr>
        <p:spPr>
          <a:xfrm>
            <a:off x="5643729" y="6411813"/>
            <a:ext cx="6282580" cy="331407"/>
          </a:xfrm>
          <a:prstGeom prst="rect">
            <a:avLst/>
          </a:prstGeom>
          <a:noFill/>
          <a:ln w="9525">
            <a:noFill/>
          </a:ln>
        </p:spPr>
        <p:txBody>
          <a:bodyPr lIns="108745" tIns="54373" rIns="108745" bIns="54373">
            <a:spAutoFit/>
          </a:bodyPr>
          <a:lstStyle/>
          <a:p>
            <a:pPr algn="r" defTabSz="543878">
              <a:lnSpc>
                <a:spcPct val="120000"/>
              </a:lnSpc>
              <a:spcBef>
                <a:spcPct val="20000"/>
              </a:spcBef>
            </a:pPr>
            <a:r>
              <a:rPr lang="en-US" altLang="id-ID" sz="1200" dirty="0">
                <a:solidFill>
                  <a:srgbClr val="445469"/>
                </a:solidFill>
                <a:ea typeface="Lato Light"/>
              </a:rPr>
              <a:t>Sumber Referensi: </a:t>
            </a:r>
            <a:r>
              <a:rPr lang="en-US" altLang="id-ID" sz="1200" dirty="0">
                <a:solidFill>
                  <a:srgbClr val="C00000"/>
                </a:solidFill>
                <a:ea typeface="Lato Light"/>
              </a:rPr>
              <a:t>https://www.freepik.es/vector-gratis/mesas-madera_798193.htm</a:t>
            </a:r>
          </a:p>
        </p:txBody>
      </p:sp>
      <p:sp>
        <p:nvSpPr>
          <p:cNvPr id="11" name="Title 1"/>
          <p:cNvSpPr txBox="1">
            <a:spLocks/>
          </p:cNvSpPr>
          <p:nvPr/>
        </p:nvSpPr>
        <p:spPr>
          <a:xfrm>
            <a:off x="840098" y="712643"/>
            <a:ext cx="6530295" cy="457200"/>
          </a:xfrm>
          <a:prstGeom prst="rect">
            <a:avLst/>
          </a:prstGeom>
          <a:ln/>
        </p:spPr>
        <p:txBody>
          <a:bodyPr wrap="square" lIns="91422" tIns="45711" rIns="91422" bIns="45711" anchor="ctr"/>
          <a:lstStyle>
            <a:lvl1pPr algn="l" defTabSz="1826895" rtl="0" eaLnBrk="0" fontAlgn="base" hangingPunct="0">
              <a:lnSpc>
                <a:spcPct val="90000"/>
              </a:lnSpc>
              <a:spcBef>
                <a:spcPct val="0"/>
              </a:spcBef>
              <a:spcAft>
                <a:spcPct val="0"/>
              </a:spcAft>
              <a:defRPr lang="en-US" sz="4400" kern="1200">
                <a:solidFill>
                  <a:schemeClr val="tx1"/>
                </a:solidFill>
                <a:latin typeface="Lato" panose="020F0502020204030203" pitchFamily="34" charset="0"/>
                <a:ea typeface="+mj-ea"/>
                <a:cs typeface="+mj-cs"/>
              </a:defRPr>
            </a:lvl1pPr>
            <a:lvl2pPr algn="l" defTabSz="1826895" rtl="0" eaLnBrk="0" fontAlgn="base" hangingPunct="0">
              <a:lnSpc>
                <a:spcPct val="90000"/>
              </a:lnSpc>
              <a:spcBef>
                <a:spcPct val="0"/>
              </a:spcBef>
              <a:spcAft>
                <a:spcPct val="0"/>
              </a:spcAft>
              <a:defRPr sz="4400">
                <a:solidFill>
                  <a:schemeClr val="tx1"/>
                </a:solidFill>
                <a:latin typeface="Lato"/>
              </a:defRPr>
            </a:lvl2pPr>
            <a:lvl3pPr algn="l" defTabSz="1826895" rtl="0" eaLnBrk="0" fontAlgn="base" hangingPunct="0">
              <a:lnSpc>
                <a:spcPct val="90000"/>
              </a:lnSpc>
              <a:spcBef>
                <a:spcPct val="0"/>
              </a:spcBef>
              <a:spcAft>
                <a:spcPct val="0"/>
              </a:spcAft>
              <a:defRPr sz="4400">
                <a:solidFill>
                  <a:schemeClr val="tx1"/>
                </a:solidFill>
                <a:latin typeface="Lato"/>
              </a:defRPr>
            </a:lvl3pPr>
            <a:lvl4pPr algn="l" defTabSz="1826895" rtl="0" eaLnBrk="0" fontAlgn="base" hangingPunct="0">
              <a:lnSpc>
                <a:spcPct val="90000"/>
              </a:lnSpc>
              <a:spcBef>
                <a:spcPct val="0"/>
              </a:spcBef>
              <a:spcAft>
                <a:spcPct val="0"/>
              </a:spcAft>
              <a:defRPr sz="4400">
                <a:solidFill>
                  <a:schemeClr val="tx1"/>
                </a:solidFill>
                <a:latin typeface="Lato"/>
              </a:defRPr>
            </a:lvl4pPr>
            <a:lvl5pPr algn="l" defTabSz="1826895" rtl="0" eaLnBrk="0" fontAlgn="base" hangingPunct="0">
              <a:lnSpc>
                <a:spcPct val="90000"/>
              </a:lnSpc>
              <a:spcBef>
                <a:spcPct val="0"/>
              </a:spcBef>
              <a:spcAft>
                <a:spcPct val="0"/>
              </a:spcAft>
              <a:defRPr sz="4400">
                <a:solidFill>
                  <a:schemeClr val="tx1"/>
                </a:solidFill>
                <a:latin typeface="Lato"/>
              </a:defRPr>
            </a:lvl5pPr>
            <a:lvl6pPr marL="457200" algn="l" defTabSz="1826895" rtl="0" fontAlgn="base">
              <a:lnSpc>
                <a:spcPct val="90000"/>
              </a:lnSpc>
              <a:spcBef>
                <a:spcPct val="0"/>
              </a:spcBef>
              <a:spcAft>
                <a:spcPct val="0"/>
              </a:spcAft>
              <a:defRPr sz="6000">
                <a:solidFill>
                  <a:schemeClr val="tx1"/>
                </a:solidFill>
                <a:latin typeface="Lato"/>
              </a:defRPr>
            </a:lvl6pPr>
            <a:lvl7pPr marL="914400" algn="l" defTabSz="1826895" rtl="0" fontAlgn="base">
              <a:lnSpc>
                <a:spcPct val="90000"/>
              </a:lnSpc>
              <a:spcBef>
                <a:spcPct val="0"/>
              </a:spcBef>
              <a:spcAft>
                <a:spcPct val="0"/>
              </a:spcAft>
              <a:defRPr sz="6000">
                <a:solidFill>
                  <a:schemeClr val="tx1"/>
                </a:solidFill>
                <a:latin typeface="Lato"/>
              </a:defRPr>
            </a:lvl7pPr>
            <a:lvl8pPr marL="1371600" algn="l" defTabSz="1826895" rtl="0" fontAlgn="base">
              <a:lnSpc>
                <a:spcPct val="90000"/>
              </a:lnSpc>
              <a:spcBef>
                <a:spcPct val="0"/>
              </a:spcBef>
              <a:spcAft>
                <a:spcPct val="0"/>
              </a:spcAft>
              <a:defRPr sz="6000">
                <a:solidFill>
                  <a:schemeClr val="tx1"/>
                </a:solidFill>
                <a:latin typeface="Lato"/>
              </a:defRPr>
            </a:lvl8pPr>
            <a:lvl9pPr marL="1828800" algn="l" defTabSz="1826895" rtl="0" fontAlgn="base">
              <a:lnSpc>
                <a:spcPct val="90000"/>
              </a:lnSpc>
              <a:spcBef>
                <a:spcPct val="0"/>
              </a:spcBef>
              <a:spcAft>
                <a:spcPct val="0"/>
              </a:spcAft>
              <a:defRPr sz="6000">
                <a:solidFill>
                  <a:schemeClr val="tx1"/>
                </a:solidFill>
                <a:latin typeface="Lato"/>
              </a:defRPr>
            </a:lvl9pPr>
          </a:lstStyle>
          <a:p>
            <a:r>
              <a:rPr lang="id-ID" altLang="id-ID" sz="2200" b="1" dirty="0"/>
              <a:t>          PRACTIS</a:t>
            </a:r>
            <a:r>
              <a:rPr lang="en-ID" altLang="id-ID" sz="2200" b="1" dirty="0"/>
              <a:t>E</a:t>
            </a:r>
            <a:r>
              <a:rPr lang="id-ID" altLang="id-ID" sz="2200" b="1" dirty="0"/>
              <a:t> ROOM RESERVATION </a:t>
            </a:r>
          </a:p>
        </p:txBody>
      </p:sp>
    </p:spTree>
    <p:extLst>
      <p:ext uri="{BB962C8B-B14F-4D97-AF65-F5344CB8AC3E}">
        <p14:creationId xmlns:p14="http://schemas.microsoft.com/office/powerpoint/2010/main" val="1220887214"/>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709" y="996950"/>
            <a:ext cx="10890581" cy="915719"/>
          </a:xfrm>
        </p:spPr>
        <p:txBody>
          <a:bodyPr/>
          <a:lstStyle/>
          <a:p>
            <a:pPr algn="ctr"/>
            <a:r>
              <a:rPr lang="id-ID" b="1" dirty="0"/>
              <a:t>PRACTISIN</a:t>
            </a:r>
            <a:r>
              <a:rPr lang="en-ID" b="1" dirty="0"/>
              <a:t>G</a:t>
            </a:r>
            <a:r>
              <a:rPr lang="id-ID" b="1" dirty="0"/>
              <a:t> ROOM RESERVATION</a:t>
            </a:r>
            <a:br>
              <a:rPr lang="en-ID" b="1" dirty="0"/>
            </a:br>
            <a:br>
              <a:rPr lang="en-ID" b="1" dirty="0"/>
            </a:br>
            <a:r>
              <a:rPr lang="en-ID" dirty="0"/>
              <a:t>Improve Your Skill</a:t>
            </a:r>
            <a:endParaRPr lang="id-ID" dirty="0"/>
          </a:p>
        </p:txBody>
      </p:sp>
      <p:sp>
        <p:nvSpPr>
          <p:cNvPr id="3" name="Text Placeholder 2"/>
          <p:cNvSpPr>
            <a:spLocks noGrp="1"/>
          </p:cNvSpPr>
          <p:nvPr>
            <p:ph type="body" sz="quarter" idx="12"/>
          </p:nvPr>
        </p:nvSpPr>
        <p:spPr>
          <a:xfrm>
            <a:off x="1834598" y="2352675"/>
            <a:ext cx="4844015" cy="3396456"/>
          </a:xfrm>
        </p:spPr>
        <p:txBody>
          <a:bodyPr/>
          <a:lstStyle/>
          <a:p>
            <a:pPr marL="342900" indent="-342900">
              <a:buFont typeface="+mj-lt"/>
              <a:buAutoNum type="arabicParenR"/>
            </a:pPr>
            <a:r>
              <a:rPr lang="id-ID" sz="1600" dirty="0"/>
              <a:t>Carilah Seorang Teman Anda</a:t>
            </a:r>
          </a:p>
          <a:p>
            <a:pPr marL="342900" indent="-342900">
              <a:buFont typeface="+mj-lt"/>
              <a:buAutoNum type="arabicParenR"/>
            </a:pPr>
            <a:r>
              <a:rPr lang="id-ID" sz="1600" dirty="0"/>
              <a:t>Buatlah Suatu Kasus Pemesanan Kamar</a:t>
            </a:r>
          </a:p>
          <a:p>
            <a:pPr marL="342900" indent="-342900">
              <a:buFont typeface="+mj-lt"/>
              <a:buAutoNum type="arabicParenR"/>
            </a:pPr>
            <a:r>
              <a:rPr lang="id-ID" sz="1600" dirty="0"/>
              <a:t>Buatlah percakapan Room Reservation Dalam Bahasa Inggris</a:t>
            </a:r>
          </a:p>
          <a:p>
            <a:pPr marL="342900" indent="-342900">
              <a:buFont typeface="+mj-lt"/>
              <a:buAutoNum type="arabicParenR"/>
            </a:pPr>
            <a:r>
              <a:rPr lang="id-ID" sz="1600" dirty="0"/>
              <a:t>Ikutilah sesuai prosedur yang telah di jelaskan</a:t>
            </a:r>
          </a:p>
          <a:p>
            <a:pPr marL="342900" indent="-342900">
              <a:buFont typeface="+mj-lt"/>
              <a:buAutoNum type="arabicParenR"/>
            </a:pPr>
            <a:r>
              <a:rPr lang="id-ID" sz="1600" dirty="0"/>
              <a:t>Latihlah Berulang-ulang hingga lancar</a:t>
            </a:r>
          </a:p>
          <a:p>
            <a:pPr marL="342900" indent="-342900">
              <a:buFont typeface="+mj-lt"/>
              <a:buAutoNum type="arabicParenR"/>
            </a:pPr>
            <a:r>
              <a:rPr lang="id-ID" sz="1600" dirty="0"/>
              <a:t>Selamat Mencoba </a:t>
            </a: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30386" y="2352674"/>
            <a:ext cx="3417757" cy="279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4"/>
          </p:nvPr>
        </p:nvSpPr>
        <p:spPr/>
        <p:txBody>
          <a:bodyPr/>
          <a:lstStyle/>
          <a:p>
            <a:pPr>
              <a:defRPr/>
            </a:pPr>
            <a:fld id="{C56C7124-00AD-451F-9541-76FC3B602D1F}" type="slidenum">
              <a:rPr lang="en-US" smtClean="0">
                <a:solidFill>
                  <a:srgbClr val="445469">
                    <a:tint val="75000"/>
                  </a:srgbClr>
                </a:solidFill>
              </a:rPr>
              <a:pPr>
                <a:defRPr/>
              </a:pPr>
              <a:t>30</a:t>
            </a:fld>
            <a:endParaRPr lang="en-US" dirty="0">
              <a:solidFill>
                <a:srgbClr val="445469">
                  <a:tint val="75000"/>
                </a:srgbClr>
              </a:solidFill>
            </a:endParaRPr>
          </a:p>
        </p:txBody>
      </p:sp>
      <p:sp>
        <p:nvSpPr>
          <p:cNvPr id="5" name="Rectangle 4"/>
          <p:cNvSpPr/>
          <p:nvPr/>
        </p:nvSpPr>
        <p:spPr>
          <a:xfrm>
            <a:off x="7020393" y="5152133"/>
            <a:ext cx="3427750" cy="415498"/>
          </a:xfrm>
          <a:prstGeom prst="rect">
            <a:avLst/>
          </a:prstGeom>
        </p:spPr>
        <p:txBody>
          <a:bodyPr wrap="square">
            <a:spAutoFit/>
          </a:bodyPr>
          <a:lstStyle/>
          <a:p>
            <a:r>
              <a:rPr lang="id-ID" sz="1050" dirty="0">
                <a:solidFill>
                  <a:srgbClr val="FF0000"/>
                </a:solidFill>
                <a:latin typeface="Lato"/>
              </a:rPr>
              <a:t>https://www.dreamstime.com/stock-photo-receptionist-phone-front-desk-hotel-image52565624</a:t>
            </a:r>
          </a:p>
        </p:txBody>
      </p:sp>
      <p:sp>
        <p:nvSpPr>
          <p:cNvPr id="7" name="Rectangle 6">
            <a:extLst>
              <a:ext uri="{FF2B5EF4-FFF2-40B4-BE49-F238E27FC236}">
                <a16:creationId xmlns:a16="http://schemas.microsoft.com/office/drawing/2014/main" id="{6A6E2772-25DC-49ED-91EB-316DA799EA39}"/>
              </a:ext>
            </a:extLst>
          </p:cNvPr>
          <p:cNvSpPr/>
          <p:nvPr/>
        </p:nvSpPr>
        <p:spPr>
          <a:xfrm>
            <a:off x="5558536" y="1358901"/>
            <a:ext cx="776490" cy="4603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anchor="ctr"/>
          <a:lstStyle/>
          <a:p>
            <a:pPr algn="ctr" defTabSz="914217">
              <a:defRPr/>
            </a:pPr>
            <a:endParaRPr lang="en-US" dirty="0">
              <a:solidFill>
                <a:schemeClr val="accent2"/>
              </a:solidFill>
            </a:endParaRPr>
          </a:p>
        </p:txBody>
      </p:sp>
    </p:spTree>
    <p:extLst>
      <p:ext uri="{BB962C8B-B14F-4D97-AF65-F5344CB8AC3E}">
        <p14:creationId xmlns:p14="http://schemas.microsoft.com/office/powerpoint/2010/main" val="4213115084"/>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b="3619"/>
          <a:stretch/>
        </p:blipFill>
        <p:spPr bwMode="auto">
          <a:xfrm>
            <a:off x="0" y="0"/>
            <a:ext cx="12192000" cy="697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15103" y="849287"/>
            <a:ext cx="8288906" cy="574311"/>
          </a:xfrm>
        </p:spPr>
        <p:txBody>
          <a:bodyPr lIns="45720" tIns="22860" rIns="45720" bIns="22860"/>
          <a:lstStyle/>
          <a:p>
            <a:pPr algn="ctr"/>
            <a:r>
              <a:rPr lang="id-ID" sz="2000" b="1" dirty="0"/>
              <a:t>POINT OF ASSESMENT</a:t>
            </a:r>
          </a:p>
        </p:txBody>
      </p:sp>
      <p:graphicFrame>
        <p:nvGraphicFramePr>
          <p:cNvPr id="4" name="Table 3"/>
          <p:cNvGraphicFramePr>
            <a:graphicFrameLocks noGrp="1"/>
          </p:cNvGraphicFramePr>
          <p:nvPr>
            <p:extLst>
              <p:ext uri="{D42A27DB-BD31-4B8C-83A1-F6EECF244321}">
                <p14:modId xmlns:p14="http://schemas.microsoft.com/office/powerpoint/2010/main" val="2918480699"/>
              </p:ext>
            </p:extLst>
          </p:nvPr>
        </p:nvGraphicFramePr>
        <p:xfrm>
          <a:off x="2479203" y="1463432"/>
          <a:ext cx="8313060" cy="2997810"/>
        </p:xfrm>
        <a:graphic>
          <a:graphicData uri="http://schemas.openxmlformats.org/drawingml/2006/table">
            <a:tbl>
              <a:tblPr firstRow="1" firstCol="1" bandRow="1">
                <a:tableStyleId>{5A111915-BE36-4E01-A7E5-04B1672EAD32}</a:tableStyleId>
              </a:tblPr>
              <a:tblGrid>
                <a:gridCol w="640056">
                  <a:extLst>
                    <a:ext uri="{9D8B030D-6E8A-4147-A177-3AD203B41FA5}">
                      <a16:colId xmlns:a16="http://schemas.microsoft.com/office/drawing/2014/main" val="20000"/>
                    </a:ext>
                  </a:extLst>
                </a:gridCol>
                <a:gridCol w="3057994">
                  <a:extLst>
                    <a:ext uri="{9D8B030D-6E8A-4147-A177-3AD203B41FA5}">
                      <a16:colId xmlns:a16="http://schemas.microsoft.com/office/drawing/2014/main" val="20001"/>
                    </a:ext>
                  </a:extLst>
                </a:gridCol>
                <a:gridCol w="1304144">
                  <a:extLst>
                    <a:ext uri="{9D8B030D-6E8A-4147-A177-3AD203B41FA5}">
                      <a16:colId xmlns:a16="http://schemas.microsoft.com/office/drawing/2014/main" val="20002"/>
                    </a:ext>
                  </a:extLst>
                </a:gridCol>
                <a:gridCol w="1259174">
                  <a:extLst>
                    <a:ext uri="{9D8B030D-6E8A-4147-A177-3AD203B41FA5}">
                      <a16:colId xmlns:a16="http://schemas.microsoft.com/office/drawing/2014/main" val="20003"/>
                    </a:ext>
                  </a:extLst>
                </a:gridCol>
                <a:gridCol w="959370">
                  <a:extLst>
                    <a:ext uri="{9D8B030D-6E8A-4147-A177-3AD203B41FA5}">
                      <a16:colId xmlns:a16="http://schemas.microsoft.com/office/drawing/2014/main" val="20004"/>
                    </a:ext>
                  </a:extLst>
                </a:gridCol>
                <a:gridCol w="1092322">
                  <a:extLst>
                    <a:ext uri="{9D8B030D-6E8A-4147-A177-3AD203B41FA5}">
                      <a16:colId xmlns:a16="http://schemas.microsoft.com/office/drawing/2014/main" val="20005"/>
                    </a:ext>
                  </a:extLst>
                </a:gridCol>
              </a:tblGrid>
              <a:tr h="195676">
                <a:tc rowSpan="2">
                  <a:txBody>
                    <a:bodyPr/>
                    <a:lstStyle/>
                    <a:p>
                      <a:pPr>
                        <a:lnSpc>
                          <a:spcPct val="107000"/>
                        </a:lnSpc>
                        <a:spcBef>
                          <a:spcPts val="600"/>
                        </a:spcBef>
                        <a:spcAft>
                          <a:spcPts val="600"/>
                        </a:spcAft>
                      </a:pPr>
                      <a:r>
                        <a:rPr lang="en-AU" sz="1200" dirty="0">
                          <a:effectLst/>
                        </a:rPr>
                        <a:t>No</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rowSpan="2">
                  <a:txBody>
                    <a:bodyPr/>
                    <a:lstStyle/>
                    <a:p>
                      <a:pPr algn="ctr">
                        <a:lnSpc>
                          <a:spcPct val="107000"/>
                        </a:lnSpc>
                        <a:spcBef>
                          <a:spcPts val="600"/>
                        </a:spcBef>
                        <a:spcAft>
                          <a:spcPts val="600"/>
                        </a:spcAft>
                      </a:pPr>
                      <a:r>
                        <a:rPr lang="en-AU" sz="1200" dirty="0">
                          <a:effectLst/>
                        </a:rPr>
                        <a:t>Item</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gridSpan="4">
                  <a:txBody>
                    <a:bodyPr/>
                    <a:lstStyle/>
                    <a:p>
                      <a:pPr algn="ctr">
                        <a:lnSpc>
                          <a:spcPct val="107000"/>
                        </a:lnSpc>
                        <a:spcBef>
                          <a:spcPts val="600"/>
                        </a:spcBef>
                        <a:spcAft>
                          <a:spcPts val="600"/>
                        </a:spcAft>
                      </a:pPr>
                      <a:r>
                        <a:rPr lang="en-AU" sz="1200" dirty="0">
                          <a:effectLst/>
                        </a:rPr>
                        <a:t>Grade</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258349">
                <a:tc vMerge="1">
                  <a:txBody>
                    <a:bodyPr/>
                    <a:lstStyle/>
                    <a:p>
                      <a:endParaRPr lang="id-ID"/>
                    </a:p>
                  </a:txBody>
                  <a:tcPr/>
                </a:tc>
                <a:tc vMerge="1">
                  <a:txBody>
                    <a:bodyPr/>
                    <a:lstStyle/>
                    <a:p>
                      <a:endParaRPr lang="id-ID"/>
                    </a:p>
                  </a:txBody>
                  <a:tcPr/>
                </a:tc>
                <a:tc>
                  <a:txBody>
                    <a:bodyPr/>
                    <a:lstStyle/>
                    <a:p>
                      <a:pPr algn="ctr">
                        <a:lnSpc>
                          <a:spcPct val="107000"/>
                        </a:lnSpc>
                        <a:spcBef>
                          <a:spcPts val="600"/>
                        </a:spcBef>
                        <a:spcAft>
                          <a:spcPts val="600"/>
                        </a:spcAft>
                      </a:pPr>
                      <a:r>
                        <a:rPr lang="en-AU" sz="1200">
                          <a:effectLst/>
                        </a:rPr>
                        <a:t>A</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a:txBody>
                    <a:bodyPr/>
                    <a:lstStyle/>
                    <a:p>
                      <a:pPr algn="ctr">
                        <a:lnSpc>
                          <a:spcPct val="107000"/>
                        </a:lnSpc>
                        <a:spcBef>
                          <a:spcPts val="600"/>
                        </a:spcBef>
                        <a:spcAft>
                          <a:spcPts val="600"/>
                        </a:spcAft>
                      </a:pPr>
                      <a:r>
                        <a:rPr lang="en-AU" sz="1200" dirty="0">
                          <a:effectLst/>
                        </a:rPr>
                        <a:t>B</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a:txBody>
                    <a:bodyPr/>
                    <a:lstStyle/>
                    <a:p>
                      <a:pPr algn="ctr">
                        <a:lnSpc>
                          <a:spcPct val="107000"/>
                        </a:lnSpc>
                        <a:spcBef>
                          <a:spcPts val="600"/>
                        </a:spcBef>
                        <a:spcAft>
                          <a:spcPts val="600"/>
                        </a:spcAft>
                      </a:pPr>
                      <a:r>
                        <a:rPr lang="en-AU" sz="1200">
                          <a:effectLst/>
                        </a:rPr>
                        <a:t>C</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a:txBody>
                    <a:bodyPr/>
                    <a:lstStyle/>
                    <a:p>
                      <a:pPr algn="ctr">
                        <a:lnSpc>
                          <a:spcPct val="107000"/>
                        </a:lnSpc>
                        <a:spcBef>
                          <a:spcPts val="600"/>
                        </a:spcBef>
                        <a:spcAft>
                          <a:spcPts val="600"/>
                        </a:spcAft>
                      </a:pPr>
                      <a:r>
                        <a:rPr lang="en-AU" sz="1200">
                          <a:effectLst/>
                        </a:rPr>
                        <a:t>D</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extLst>
                  <a:ext uri="{0D108BD9-81ED-4DB2-BD59-A6C34878D82A}">
                    <a16:rowId xmlns:a16="http://schemas.microsoft.com/office/drawing/2014/main" val="10001"/>
                  </a:ext>
                </a:extLst>
              </a:tr>
              <a:tr h="195676">
                <a:tc rowSpan="5">
                  <a:txBody>
                    <a:bodyPr/>
                    <a:lstStyle/>
                    <a:p>
                      <a:pPr>
                        <a:lnSpc>
                          <a:spcPct val="107000"/>
                        </a:lnSpc>
                        <a:spcBef>
                          <a:spcPts val="600"/>
                        </a:spcBef>
                        <a:spcAft>
                          <a:spcPts val="600"/>
                        </a:spcAft>
                      </a:pPr>
                      <a:r>
                        <a:rPr lang="en-AU" sz="1200" dirty="0">
                          <a:effectLst/>
                        </a:rPr>
                        <a:t>1</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a:txBody>
                    <a:bodyPr/>
                    <a:lstStyle/>
                    <a:p>
                      <a:pPr>
                        <a:lnSpc>
                          <a:spcPct val="107000"/>
                        </a:lnSpc>
                        <a:spcBef>
                          <a:spcPts val="600"/>
                        </a:spcBef>
                        <a:spcAft>
                          <a:spcPts val="600"/>
                        </a:spcAft>
                      </a:pPr>
                      <a:r>
                        <a:rPr lang="en-AU" sz="1200" dirty="0">
                          <a:effectLst/>
                        </a:rPr>
                        <a:t>Courtesy</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rowSpan="5">
                  <a:txBody>
                    <a:bodyPr/>
                    <a:lstStyle/>
                    <a:p>
                      <a:pPr algn="ctr">
                        <a:lnSpc>
                          <a:spcPct val="107000"/>
                        </a:lnSpc>
                        <a:spcBef>
                          <a:spcPts val="600"/>
                        </a:spcBef>
                        <a:spcAft>
                          <a:spcPts val="600"/>
                        </a:spcAft>
                      </a:pPr>
                      <a:r>
                        <a:rPr lang="en-AU" sz="1200" dirty="0">
                          <a:effectLst/>
                        </a:rPr>
                        <a:t>All Item</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rowSpan="5">
                  <a:txBody>
                    <a:bodyPr/>
                    <a:lstStyle/>
                    <a:p>
                      <a:pPr algn="ctr">
                        <a:lnSpc>
                          <a:spcPct val="107000"/>
                        </a:lnSpc>
                        <a:spcBef>
                          <a:spcPts val="600"/>
                        </a:spcBef>
                        <a:spcAft>
                          <a:spcPts val="600"/>
                        </a:spcAft>
                      </a:pPr>
                      <a:r>
                        <a:rPr lang="en-AU" sz="1200" dirty="0">
                          <a:effectLst/>
                        </a:rPr>
                        <a:t>Need improvement</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rowSpan="5">
                  <a:txBody>
                    <a:bodyPr/>
                    <a:lstStyle/>
                    <a:p>
                      <a:pPr algn="ctr">
                        <a:lnSpc>
                          <a:spcPct val="107000"/>
                        </a:lnSpc>
                        <a:spcBef>
                          <a:spcPts val="600"/>
                        </a:spcBef>
                        <a:spcAft>
                          <a:spcPts val="600"/>
                        </a:spcAft>
                      </a:pPr>
                      <a:r>
                        <a:rPr lang="en-AU" sz="1200" dirty="0">
                          <a:effectLst/>
                        </a:rPr>
                        <a:t>Flat</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rowSpan="5">
                  <a:txBody>
                    <a:bodyPr/>
                    <a:lstStyle/>
                    <a:p>
                      <a:pPr algn="ctr">
                        <a:lnSpc>
                          <a:spcPct val="107000"/>
                        </a:lnSpc>
                        <a:spcBef>
                          <a:spcPts val="600"/>
                        </a:spcBef>
                        <a:spcAft>
                          <a:spcPts val="600"/>
                        </a:spcAft>
                      </a:pPr>
                      <a:r>
                        <a:rPr lang="en-AU" sz="1200">
                          <a:effectLst/>
                        </a:rPr>
                        <a:t>Do Not Speak up</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extLst>
                  <a:ext uri="{0D108BD9-81ED-4DB2-BD59-A6C34878D82A}">
                    <a16:rowId xmlns:a16="http://schemas.microsoft.com/office/drawing/2014/main" val="10002"/>
                  </a:ext>
                </a:extLst>
              </a:tr>
              <a:tr h="195676">
                <a:tc vMerge="1">
                  <a:txBody>
                    <a:bodyPr/>
                    <a:lstStyle/>
                    <a:p>
                      <a:endParaRPr lang="id-ID"/>
                    </a:p>
                  </a:txBody>
                  <a:tcPr/>
                </a:tc>
                <a:tc>
                  <a:txBody>
                    <a:bodyPr/>
                    <a:lstStyle/>
                    <a:p>
                      <a:pPr>
                        <a:lnSpc>
                          <a:spcPct val="107000"/>
                        </a:lnSpc>
                        <a:spcBef>
                          <a:spcPts val="600"/>
                        </a:spcBef>
                        <a:spcAft>
                          <a:spcPts val="600"/>
                        </a:spcAft>
                      </a:pPr>
                      <a:r>
                        <a:rPr lang="en-AU" sz="1200" dirty="0">
                          <a:effectLst/>
                        </a:rPr>
                        <a:t>Polite</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extLst>
                  <a:ext uri="{0D108BD9-81ED-4DB2-BD59-A6C34878D82A}">
                    <a16:rowId xmlns:a16="http://schemas.microsoft.com/office/drawing/2014/main" val="10003"/>
                  </a:ext>
                </a:extLst>
              </a:tr>
              <a:tr h="195676">
                <a:tc vMerge="1">
                  <a:txBody>
                    <a:bodyPr/>
                    <a:lstStyle/>
                    <a:p>
                      <a:endParaRPr lang="id-ID"/>
                    </a:p>
                  </a:txBody>
                  <a:tcPr/>
                </a:tc>
                <a:tc>
                  <a:txBody>
                    <a:bodyPr/>
                    <a:lstStyle/>
                    <a:p>
                      <a:pPr>
                        <a:lnSpc>
                          <a:spcPct val="107000"/>
                        </a:lnSpc>
                        <a:spcBef>
                          <a:spcPts val="600"/>
                        </a:spcBef>
                        <a:spcAft>
                          <a:spcPts val="600"/>
                        </a:spcAft>
                      </a:pPr>
                      <a:r>
                        <a:rPr lang="en-AU" sz="1200" dirty="0">
                          <a:effectLst/>
                        </a:rPr>
                        <a:t>Friendly</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extLst>
                  <a:ext uri="{0D108BD9-81ED-4DB2-BD59-A6C34878D82A}">
                    <a16:rowId xmlns:a16="http://schemas.microsoft.com/office/drawing/2014/main" val="10004"/>
                  </a:ext>
                </a:extLst>
              </a:tr>
              <a:tr h="195676">
                <a:tc vMerge="1">
                  <a:txBody>
                    <a:bodyPr/>
                    <a:lstStyle/>
                    <a:p>
                      <a:endParaRPr lang="id-ID"/>
                    </a:p>
                  </a:txBody>
                  <a:tcPr/>
                </a:tc>
                <a:tc>
                  <a:txBody>
                    <a:bodyPr/>
                    <a:lstStyle/>
                    <a:p>
                      <a:pPr>
                        <a:lnSpc>
                          <a:spcPct val="107000"/>
                        </a:lnSpc>
                        <a:spcBef>
                          <a:spcPts val="600"/>
                        </a:spcBef>
                        <a:spcAft>
                          <a:spcPts val="600"/>
                        </a:spcAft>
                      </a:pPr>
                      <a:r>
                        <a:rPr lang="en-AU" sz="1200" dirty="0">
                          <a:effectLst/>
                        </a:rPr>
                        <a:t>Intonation</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extLst>
                  <a:ext uri="{0D108BD9-81ED-4DB2-BD59-A6C34878D82A}">
                    <a16:rowId xmlns:a16="http://schemas.microsoft.com/office/drawing/2014/main" val="10005"/>
                  </a:ext>
                </a:extLst>
              </a:tr>
              <a:tr h="195676">
                <a:tc vMerge="1">
                  <a:txBody>
                    <a:bodyPr/>
                    <a:lstStyle/>
                    <a:p>
                      <a:endParaRPr lang="id-ID"/>
                    </a:p>
                  </a:txBody>
                  <a:tcPr/>
                </a:tc>
                <a:tc>
                  <a:txBody>
                    <a:bodyPr/>
                    <a:lstStyle/>
                    <a:p>
                      <a:pPr>
                        <a:lnSpc>
                          <a:spcPct val="107000"/>
                        </a:lnSpc>
                        <a:spcBef>
                          <a:spcPts val="600"/>
                        </a:spcBef>
                        <a:spcAft>
                          <a:spcPts val="600"/>
                        </a:spcAft>
                      </a:pPr>
                      <a:r>
                        <a:rPr lang="en-AU" sz="1200" dirty="0">
                          <a:effectLst/>
                        </a:rPr>
                        <a:t>Nervous</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extLst>
                  <a:ext uri="{0D108BD9-81ED-4DB2-BD59-A6C34878D82A}">
                    <a16:rowId xmlns:a16="http://schemas.microsoft.com/office/drawing/2014/main" val="10006"/>
                  </a:ext>
                </a:extLst>
              </a:tr>
              <a:tr h="195676">
                <a:tc rowSpan="2">
                  <a:txBody>
                    <a:bodyPr/>
                    <a:lstStyle/>
                    <a:p>
                      <a:pPr>
                        <a:lnSpc>
                          <a:spcPct val="107000"/>
                        </a:lnSpc>
                        <a:spcBef>
                          <a:spcPts val="600"/>
                        </a:spcBef>
                        <a:spcAft>
                          <a:spcPts val="600"/>
                        </a:spcAft>
                      </a:pPr>
                      <a:r>
                        <a:rPr lang="en-AU" sz="1200" dirty="0">
                          <a:effectLst/>
                        </a:rPr>
                        <a:t>2</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a:txBody>
                    <a:bodyPr/>
                    <a:lstStyle/>
                    <a:p>
                      <a:pPr>
                        <a:lnSpc>
                          <a:spcPct val="107000"/>
                        </a:lnSpc>
                        <a:spcBef>
                          <a:spcPts val="600"/>
                        </a:spcBef>
                        <a:spcAft>
                          <a:spcPts val="600"/>
                        </a:spcAft>
                      </a:pPr>
                      <a:r>
                        <a:rPr lang="en-AU" sz="1200">
                          <a:effectLst/>
                        </a:rPr>
                        <a:t>Relevance</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rowSpan="2">
                  <a:txBody>
                    <a:bodyPr/>
                    <a:lstStyle/>
                    <a:p>
                      <a:pPr algn="ctr">
                        <a:lnSpc>
                          <a:spcPct val="107000"/>
                        </a:lnSpc>
                        <a:spcBef>
                          <a:spcPts val="600"/>
                        </a:spcBef>
                        <a:spcAft>
                          <a:spcPts val="600"/>
                        </a:spcAft>
                      </a:pPr>
                      <a:r>
                        <a:rPr lang="en-AU" sz="1200" dirty="0">
                          <a:effectLst/>
                        </a:rPr>
                        <a:t>Detail Answer</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rowSpan="2">
                  <a:txBody>
                    <a:bodyPr/>
                    <a:lstStyle/>
                    <a:p>
                      <a:pPr algn="ctr">
                        <a:lnSpc>
                          <a:spcPct val="107000"/>
                        </a:lnSpc>
                        <a:spcBef>
                          <a:spcPts val="600"/>
                        </a:spcBef>
                        <a:spcAft>
                          <a:spcPts val="600"/>
                        </a:spcAft>
                      </a:pPr>
                      <a:r>
                        <a:rPr lang="en-AU" sz="1200" dirty="0">
                          <a:effectLst/>
                        </a:rPr>
                        <a:t>General</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rowSpan="2">
                  <a:txBody>
                    <a:bodyPr/>
                    <a:lstStyle/>
                    <a:p>
                      <a:pPr algn="ctr">
                        <a:lnSpc>
                          <a:spcPct val="107000"/>
                        </a:lnSpc>
                        <a:spcBef>
                          <a:spcPts val="600"/>
                        </a:spcBef>
                        <a:spcAft>
                          <a:spcPts val="600"/>
                        </a:spcAft>
                      </a:pPr>
                      <a:r>
                        <a:rPr lang="en-AU" sz="1200" dirty="0">
                          <a:effectLst/>
                        </a:rPr>
                        <a:t>Not Relevance</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rowSpan="2">
                  <a:txBody>
                    <a:bodyPr/>
                    <a:lstStyle/>
                    <a:p>
                      <a:pPr algn="ctr">
                        <a:lnSpc>
                          <a:spcPct val="107000"/>
                        </a:lnSpc>
                        <a:spcBef>
                          <a:spcPts val="600"/>
                        </a:spcBef>
                        <a:spcAft>
                          <a:spcPts val="600"/>
                        </a:spcAft>
                      </a:pPr>
                      <a:r>
                        <a:rPr lang="en-AU" sz="1200" dirty="0">
                          <a:effectLst/>
                        </a:rPr>
                        <a:t>Do not Speak up</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extLst>
                  <a:ext uri="{0D108BD9-81ED-4DB2-BD59-A6C34878D82A}">
                    <a16:rowId xmlns:a16="http://schemas.microsoft.com/office/drawing/2014/main" val="10007"/>
                  </a:ext>
                </a:extLst>
              </a:tr>
              <a:tr h="391351">
                <a:tc vMerge="1">
                  <a:txBody>
                    <a:bodyPr/>
                    <a:lstStyle/>
                    <a:p>
                      <a:endParaRPr lang="id-ID"/>
                    </a:p>
                  </a:txBody>
                  <a:tcPr/>
                </a:tc>
                <a:tc>
                  <a:txBody>
                    <a:bodyPr/>
                    <a:lstStyle/>
                    <a:p>
                      <a:pPr>
                        <a:lnSpc>
                          <a:spcPct val="107000"/>
                        </a:lnSpc>
                        <a:spcBef>
                          <a:spcPts val="600"/>
                        </a:spcBef>
                        <a:spcAft>
                          <a:spcPts val="600"/>
                        </a:spcAft>
                      </a:pPr>
                      <a:r>
                        <a:rPr lang="en-AU" sz="1200" dirty="0">
                          <a:effectLst/>
                        </a:rPr>
                        <a:t>Connection between question &amp; Answer</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extLst>
                  <a:ext uri="{0D108BD9-81ED-4DB2-BD59-A6C34878D82A}">
                    <a16:rowId xmlns:a16="http://schemas.microsoft.com/office/drawing/2014/main" val="10008"/>
                  </a:ext>
                </a:extLst>
              </a:tr>
              <a:tr h="195676">
                <a:tc rowSpan="2">
                  <a:txBody>
                    <a:bodyPr/>
                    <a:lstStyle/>
                    <a:p>
                      <a:pPr>
                        <a:lnSpc>
                          <a:spcPct val="107000"/>
                        </a:lnSpc>
                        <a:spcBef>
                          <a:spcPts val="600"/>
                        </a:spcBef>
                        <a:spcAft>
                          <a:spcPts val="600"/>
                        </a:spcAft>
                      </a:pPr>
                      <a:r>
                        <a:rPr lang="en-AU" sz="1200" dirty="0">
                          <a:effectLst/>
                        </a:rPr>
                        <a:t>3</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a:txBody>
                    <a:bodyPr/>
                    <a:lstStyle/>
                    <a:p>
                      <a:pPr>
                        <a:lnSpc>
                          <a:spcPct val="107000"/>
                        </a:lnSpc>
                        <a:spcBef>
                          <a:spcPts val="600"/>
                        </a:spcBef>
                        <a:spcAft>
                          <a:spcPts val="600"/>
                        </a:spcAft>
                      </a:pPr>
                      <a:r>
                        <a:rPr lang="en-AU" sz="1200" dirty="0">
                          <a:effectLst/>
                        </a:rPr>
                        <a:t>Duration</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rowSpan="2">
                  <a:txBody>
                    <a:bodyPr/>
                    <a:lstStyle/>
                    <a:p>
                      <a:pPr algn="ctr">
                        <a:lnSpc>
                          <a:spcPct val="107000"/>
                        </a:lnSpc>
                        <a:spcBef>
                          <a:spcPts val="600"/>
                        </a:spcBef>
                        <a:spcAft>
                          <a:spcPts val="600"/>
                        </a:spcAft>
                      </a:pPr>
                      <a:r>
                        <a:rPr lang="en-AU" sz="1200">
                          <a:effectLst/>
                        </a:rPr>
                        <a:t>30’</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rowSpan="2">
                  <a:txBody>
                    <a:bodyPr/>
                    <a:lstStyle/>
                    <a:p>
                      <a:pPr algn="ctr">
                        <a:lnSpc>
                          <a:spcPct val="107000"/>
                        </a:lnSpc>
                        <a:spcBef>
                          <a:spcPts val="600"/>
                        </a:spcBef>
                        <a:spcAft>
                          <a:spcPts val="600"/>
                        </a:spcAft>
                      </a:pPr>
                      <a:r>
                        <a:rPr lang="en-AU" sz="1200" dirty="0">
                          <a:effectLst/>
                        </a:rPr>
                        <a:t>30’- 60’</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rowSpan="2">
                  <a:txBody>
                    <a:bodyPr/>
                    <a:lstStyle/>
                    <a:p>
                      <a:pPr algn="ctr">
                        <a:lnSpc>
                          <a:spcPct val="107000"/>
                        </a:lnSpc>
                        <a:spcBef>
                          <a:spcPts val="600"/>
                        </a:spcBef>
                        <a:spcAft>
                          <a:spcPts val="600"/>
                        </a:spcAft>
                      </a:pPr>
                      <a:r>
                        <a:rPr lang="en-AU" sz="1200" dirty="0">
                          <a:effectLst/>
                        </a:rPr>
                        <a:t>+ 60’</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rowSpan="2">
                  <a:txBody>
                    <a:bodyPr/>
                    <a:lstStyle/>
                    <a:p>
                      <a:pPr algn="ctr">
                        <a:lnSpc>
                          <a:spcPct val="107000"/>
                        </a:lnSpc>
                        <a:spcBef>
                          <a:spcPts val="600"/>
                        </a:spcBef>
                        <a:spcAft>
                          <a:spcPts val="600"/>
                        </a:spcAft>
                      </a:pPr>
                      <a:r>
                        <a:rPr lang="en-AU" sz="1200" dirty="0">
                          <a:effectLst/>
                        </a:rPr>
                        <a:t>+120’</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extLst>
                  <a:ext uri="{0D108BD9-81ED-4DB2-BD59-A6C34878D82A}">
                    <a16:rowId xmlns:a16="http://schemas.microsoft.com/office/drawing/2014/main" val="10009"/>
                  </a:ext>
                </a:extLst>
              </a:tr>
              <a:tr h="391351">
                <a:tc vMerge="1">
                  <a:txBody>
                    <a:bodyPr/>
                    <a:lstStyle/>
                    <a:p>
                      <a:endParaRPr lang="id-ID"/>
                    </a:p>
                  </a:txBody>
                  <a:tcPr/>
                </a:tc>
                <a:tc>
                  <a:txBody>
                    <a:bodyPr/>
                    <a:lstStyle/>
                    <a:p>
                      <a:pPr>
                        <a:lnSpc>
                          <a:spcPct val="107000"/>
                        </a:lnSpc>
                        <a:spcBef>
                          <a:spcPts val="600"/>
                        </a:spcBef>
                        <a:spcAft>
                          <a:spcPts val="600"/>
                        </a:spcAft>
                      </a:pPr>
                      <a:r>
                        <a:rPr lang="en-AU" sz="1200" dirty="0">
                          <a:effectLst/>
                        </a:rPr>
                        <a:t>Time due to </a:t>
                      </a:r>
                      <a:r>
                        <a:rPr lang="en-AU" sz="1200" dirty="0" err="1">
                          <a:effectLst/>
                        </a:rPr>
                        <a:t>spesific</a:t>
                      </a:r>
                      <a:r>
                        <a:rPr lang="en-AU" sz="1200" dirty="0">
                          <a:effectLst/>
                        </a:rPr>
                        <a:t> Question</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extLst>
                  <a:ext uri="{0D108BD9-81ED-4DB2-BD59-A6C34878D82A}">
                    <a16:rowId xmlns:a16="http://schemas.microsoft.com/office/drawing/2014/main" val="10010"/>
                  </a:ext>
                </a:extLst>
              </a:tr>
              <a:tr h="391351">
                <a:tc>
                  <a:txBody>
                    <a:bodyPr/>
                    <a:lstStyle/>
                    <a:p>
                      <a:pPr>
                        <a:lnSpc>
                          <a:spcPct val="107000"/>
                        </a:lnSpc>
                        <a:spcBef>
                          <a:spcPts val="600"/>
                        </a:spcBef>
                        <a:spcAft>
                          <a:spcPts val="600"/>
                        </a:spcAft>
                      </a:pPr>
                      <a:r>
                        <a:rPr lang="en-AU" sz="1200">
                          <a:effectLst/>
                        </a:rPr>
                        <a:t>4</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a:txBody>
                    <a:bodyPr/>
                    <a:lstStyle/>
                    <a:p>
                      <a:pPr>
                        <a:lnSpc>
                          <a:spcPct val="107000"/>
                        </a:lnSpc>
                        <a:spcBef>
                          <a:spcPts val="600"/>
                        </a:spcBef>
                        <a:spcAft>
                          <a:spcPts val="600"/>
                        </a:spcAft>
                      </a:pPr>
                      <a:r>
                        <a:rPr lang="en-AU" sz="1200">
                          <a:effectLst/>
                        </a:rPr>
                        <a:t>Speaking English</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a:txBody>
                    <a:bodyPr/>
                    <a:lstStyle/>
                    <a:p>
                      <a:pPr algn="ctr">
                        <a:lnSpc>
                          <a:spcPct val="107000"/>
                        </a:lnSpc>
                        <a:spcBef>
                          <a:spcPts val="600"/>
                        </a:spcBef>
                        <a:spcAft>
                          <a:spcPts val="600"/>
                        </a:spcAft>
                      </a:pPr>
                      <a:r>
                        <a:rPr lang="en-AU" sz="1200" dirty="0">
                          <a:effectLst/>
                        </a:rPr>
                        <a:t>Fluent</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a:txBody>
                    <a:bodyPr/>
                    <a:lstStyle/>
                    <a:p>
                      <a:pPr algn="ctr">
                        <a:lnSpc>
                          <a:spcPct val="107000"/>
                        </a:lnSpc>
                        <a:spcBef>
                          <a:spcPts val="600"/>
                        </a:spcBef>
                        <a:spcAft>
                          <a:spcPts val="600"/>
                        </a:spcAft>
                      </a:pPr>
                      <a:r>
                        <a:rPr lang="en-AU" sz="1200">
                          <a:effectLst/>
                        </a:rPr>
                        <a:t>Average</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a:txBody>
                    <a:bodyPr/>
                    <a:lstStyle/>
                    <a:p>
                      <a:pPr algn="ctr">
                        <a:lnSpc>
                          <a:spcPct val="107000"/>
                        </a:lnSpc>
                        <a:spcBef>
                          <a:spcPts val="600"/>
                        </a:spcBef>
                        <a:spcAft>
                          <a:spcPts val="600"/>
                        </a:spcAft>
                      </a:pPr>
                      <a:r>
                        <a:rPr lang="en-AU" sz="1200" dirty="0">
                          <a:effectLst/>
                        </a:rPr>
                        <a:t>Effort</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tc>
                  <a:txBody>
                    <a:bodyPr/>
                    <a:lstStyle/>
                    <a:p>
                      <a:pPr algn="ctr">
                        <a:lnSpc>
                          <a:spcPct val="107000"/>
                        </a:lnSpc>
                        <a:spcBef>
                          <a:spcPts val="600"/>
                        </a:spcBef>
                        <a:spcAft>
                          <a:spcPts val="600"/>
                        </a:spcAft>
                      </a:pPr>
                      <a:r>
                        <a:rPr lang="en-AU" sz="1200" dirty="0">
                          <a:effectLst/>
                        </a:rPr>
                        <a:t>Do not Speak up</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9" marR="34299" marT="0" marB="0"/>
                </a:tc>
                <a:extLst>
                  <a:ext uri="{0D108BD9-81ED-4DB2-BD59-A6C34878D82A}">
                    <a16:rowId xmlns:a16="http://schemas.microsoft.com/office/drawing/2014/main" val="10011"/>
                  </a:ext>
                </a:extLst>
              </a:tr>
            </a:tbl>
          </a:graphicData>
        </a:graphic>
      </p:graphicFrame>
      <p:sp>
        <p:nvSpPr>
          <p:cNvPr id="5" name="Rectangle 4"/>
          <p:cNvSpPr/>
          <p:nvPr/>
        </p:nvSpPr>
        <p:spPr>
          <a:xfrm>
            <a:off x="7239211" y="4821284"/>
            <a:ext cx="3518817" cy="1383071"/>
          </a:xfrm>
          <a:prstGeom prst="rect">
            <a:avLst/>
          </a:prstGeom>
        </p:spPr>
        <p:txBody>
          <a:bodyPr wrap="square" lIns="45720" tIns="22860" rIns="45720" bIns="22860">
            <a:spAutoFit/>
          </a:bodyPr>
          <a:lstStyle/>
          <a:p>
            <a:pPr marL="228600" indent="228600">
              <a:lnSpc>
                <a:spcPct val="107000"/>
              </a:lnSpc>
            </a:pPr>
            <a:r>
              <a:rPr lang="id-ID" b="1" u="sng" dirty="0">
                <a:solidFill>
                  <a:srgbClr val="000000"/>
                </a:solidFill>
                <a:latin typeface="Helvetica" panose="020B0604020202020204" pitchFamily="34" charset="0"/>
                <a:ea typeface="SimSun" panose="02010600030101010101" pitchFamily="2" charset="-122"/>
                <a:cs typeface="Angsana New"/>
              </a:rPr>
              <a:t>Grade : </a:t>
            </a:r>
            <a:endParaRPr lang="id-ID" sz="2200" dirty="0">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07000"/>
              </a:lnSpc>
            </a:pPr>
            <a:r>
              <a:rPr lang="id-ID" sz="1600" dirty="0">
                <a:solidFill>
                  <a:srgbClr val="000000"/>
                </a:solidFill>
                <a:latin typeface="Helvetica" panose="020B0604020202020204" pitchFamily="34" charset="0"/>
                <a:ea typeface="SimSun" panose="02010600030101010101" pitchFamily="2" charset="-122"/>
                <a:cs typeface="Angsana New"/>
              </a:rPr>
              <a:t>                     </a:t>
            </a:r>
            <a:r>
              <a:rPr lang="en-ID" sz="1600" dirty="0">
                <a:solidFill>
                  <a:srgbClr val="000000"/>
                </a:solidFill>
                <a:latin typeface="Helvetica" panose="020B0604020202020204" pitchFamily="34" charset="0"/>
                <a:ea typeface="SimSun" panose="02010600030101010101" pitchFamily="2" charset="-122"/>
                <a:cs typeface="Angsana New"/>
              </a:rPr>
              <a:t>  </a:t>
            </a:r>
            <a:r>
              <a:rPr lang="id-ID" sz="1600" dirty="0">
                <a:solidFill>
                  <a:srgbClr val="000000"/>
                </a:solidFill>
                <a:latin typeface="Helvetica" panose="020B0604020202020204" pitchFamily="34" charset="0"/>
                <a:ea typeface="SimSun" panose="02010600030101010101" pitchFamily="2" charset="-122"/>
                <a:cs typeface="Angsana New"/>
              </a:rPr>
              <a:t> A = 80 -  100</a:t>
            </a:r>
            <a:endParaRPr lang="id-ID"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d-ID" sz="1600" dirty="0">
                <a:solidFill>
                  <a:srgbClr val="000000"/>
                </a:solidFill>
                <a:latin typeface="Helvetica" panose="020B0604020202020204" pitchFamily="34" charset="0"/>
                <a:ea typeface="SimSun" panose="02010600030101010101" pitchFamily="2" charset="-122"/>
                <a:cs typeface="Angsana New"/>
              </a:rPr>
              <a:t>		B = 60 -  79</a:t>
            </a:r>
            <a:endParaRPr lang="id-ID"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d-ID" sz="1600" dirty="0">
                <a:solidFill>
                  <a:srgbClr val="000000"/>
                </a:solidFill>
                <a:latin typeface="Helvetica" panose="020B0604020202020204" pitchFamily="34" charset="0"/>
                <a:ea typeface="SimSun" panose="02010600030101010101" pitchFamily="2" charset="-122"/>
                <a:cs typeface="Angsana New"/>
              </a:rPr>
              <a:t>		C = 40 -  59</a:t>
            </a:r>
            <a:endParaRPr lang="id-ID"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d-ID" sz="1600" dirty="0">
                <a:solidFill>
                  <a:srgbClr val="000000"/>
                </a:solidFill>
                <a:latin typeface="Helvetica" panose="020B0604020202020204" pitchFamily="34" charset="0"/>
                <a:ea typeface="SimSun" panose="02010600030101010101" pitchFamily="2" charset="-122"/>
                <a:cs typeface="Angsana New"/>
              </a:rPr>
              <a:t>		D = 20 -  39</a:t>
            </a:r>
            <a:endParaRPr lang="id-ID"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F2A3E76-A0BB-40BC-A810-12FF912D85F9}"/>
              </a:ext>
            </a:extLst>
          </p:cNvPr>
          <p:cNvSpPr/>
          <p:nvPr/>
        </p:nvSpPr>
        <p:spPr>
          <a:xfrm>
            <a:off x="5024272" y="6409596"/>
            <a:ext cx="6096000" cy="169277"/>
          </a:xfrm>
          <a:prstGeom prst="rect">
            <a:avLst/>
          </a:prstGeom>
        </p:spPr>
        <p:txBody>
          <a:bodyPr lIns="45720" tIns="22860" rIns="45720" bIns="22860">
            <a:spAutoFit/>
          </a:bodyPr>
          <a:lstStyle/>
          <a:p>
            <a:pPr algn="ctr"/>
            <a:r>
              <a:rPr lang="id-ID" sz="800" dirty="0"/>
              <a:t>Sumber Referensi : </a:t>
            </a:r>
            <a:r>
              <a:rPr lang="id-ID" sz="800" dirty="0">
                <a:solidFill>
                  <a:srgbClr val="FF0000"/>
                </a:solidFill>
              </a:rPr>
              <a:t>Modul Praktikum Reservation, Telkom University 2016</a:t>
            </a:r>
          </a:p>
        </p:txBody>
      </p:sp>
    </p:spTree>
    <p:extLst>
      <p:ext uri="{BB962C8B-B14F-4D97-AF65-F5344CB8AC3E}">
        <p14:creationId xmlns:p14="http://schemas.microsoft.com/office/powerpoint/2010/main" val="1979081701"/>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683"/>
          <p:cNvSpPr/>
          <p:nvPr/>
        </p:nvSpPr>
        <p:spPr>
          <a:xfrm>
            <a:off x="2410619" y="429407"/>
            <a:ext cx="4261644" cy="5857144"/>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bg1">
              <a:lumMod val="95000"/>
            </a:schemeClr>
          </a:solidFill>
          <a:ln w="12700">
            <a:miter lim="400000"/>
          </a:ln>
        </p:spPr>
        <p:txBody>
          <a:bodyPr lIns="19040" tIns="19040" rIns="19040" bIns="19040" anchor="ctr"/>
          <a:lstStyle/>
          <a:p>
            <a:pPr defTabSz="22847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Lato Light" charset="0"/>
              <a:cs typeface="Lato Light" charset="0"/>
              <a:sym typeface="Gill Sans"/>
            </a:endParaRPr>
          </a:p>
        </p:txBody>
      </p:sp>
      <p:sp>
        <p:nvSpPr>
          <p:cNvPr id="12" name="Rectangle 11"/>
          <p:cNvSpPr/>
          <p:nvPr/>
        </p:nvSpPr>
        <p:spPr>
          <a:xfrm>
            <a:off x="7889934" y="27987"/>
            <a:ext cx="4337844" cy="68562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defTabSz="913989">
              <a:defRPr/>
            </a:pPr>
            <a:endParaRPr lang="en-US">
              <a:solidFill>
                <a:prstClr val="white"/>
              </a:solidFill>
            </a:endParaRPr>
          </a:p>
        </p:txBody>
      </p:sp>
      <p:cxnSp>
        <p:nvCxnSpPr>
          <p:cNvPr id="10" name="Straight Connector 9"/>
          <p:cNvCxnSpPr/>
          <p:nvPr/>
        </p:nvCxnSpPr>
        <p:spPr>
          <a:xfrm>
            <a:off x="3636964" y="3654366"/>
            <a:ext cx="59610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79383" y="2570387"/>
            <a:ext cx="4095393" cy="692337"/>
          </a:xfrm>
          <a:prstGeom prst="rect">
            <a:avLst/>
          </a:prstGeom>
          <a:noFill/>
        </p:spPr>
        <p:txBody>
          <a:bodyPr wrap="none" lIns="45720" tIns="22860" rIns="45720" bIns="22860">
            <a:spAutoFit/>
          </a:bodyPr>
          <a:lstStyle/>
          <a:p>
            <a:pPr algn="ctr" defTabSz="913989">
              <a:defRPr/>
            </a:pPr>
            <a:r>
              <a:rPr lang="en-US" sz="4200" b="1" spc="400" dirty="0">
                <a:solidFill>
                  <a:srgbClr val="445469"/>
                </a:solidFill>
                <a:latin typeface="Lato Black" charset="0"/>
                <a:ea typeface="Lato Black" charset="0"/>
                <a:cs typeface="Lato Black" charset="0"/>
              </a:rPr>
              <a:t>CONTACT US</a:t>
            </a:r>
          </a:p>
        </p:txBody>
      </p:sp>
      <p:sp>
        <p:nvSpPr>
          <p:cNvPr id="336902" name="TextBox 15"/>
          <p:cNvSpPr txBox="1">
            <a:spLocks noChangeArrowheads="1"/>
          </p:cNvSpPr>
          <p:nvPr/>
        </p:nvSpPr>
        <p:spPr bwMode="auto">
          <a:xfrm>
            <a:off x="2931794" y="4064584"/>
            <a:ext cx="2006456" cy="2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defTabSz="913379"/>
            <a:r>
              <a:rPr lang="id-ID" altLang="id-ID" sz="1100" b="1" dirty="0">
                <a:solidFill>
                  <a:srgbClr val="445469"/>
                </a:solidFill>
                <a:latin typeface="Lato Black"/>
                <a:ea typeface="Lato Black"/>
                <a:cs typeface="Lato Black"/>
              </a:rPr>
              <a:t>www.telkomuniversity.ac.id</a:t>
            </a:r>
          </a:p>
        </p:txBody>
      </p:sp>
      <p:sp>
        <p:nvSpPr>
          <p:cNvPr id="336903" name="Subtitle 2"/>
          <p:cNvSpPr txBox="1">
            <a:spLocks/>
          </p:cNvSpPr>
          <p:nvPr/>
        </p:nvSpPr>
        <p:spPr bwMode="auto">
          <a:xfrm>
            <a:off x="9109076" y="3220299"/>
            <a:ext cx="2151063" cy="2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17" tIns="54359" rIns="108717" bIns="54359">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indent="-1827213" defTabSz="1087438" eaLnBrk="0" fontAlgn="base" hangingPunct="0">
              <a:spcBef>
                <a:spcPct val="0"/>
              </a:spcBef>
              <a:spcAft>
                <a:spcPct val="0"/>
              </a:spcAft>
              <a:defRPr sz="3600">
                <a:solidFill>
                  <a:schemeClr val="tx1"/>
                </a:solidFill>
                <a:latin typeface="Lato Light"/>
              </a:defRPr>
            </a:lvl6pPr>
            <a:lvl7pPr marL="5264150" indent="-1827213" defTabSz="1087438" eaLnBrk="0" fontAlgn="base" hangingPunct="0">
              <a:spcBef>
                <a:spcPct val="0"/>
              </a:spcBef>
              <a:spcAft>
                <a:spcPct val="0"/>
              </a:spcAft>
              <a:defRPr sz="3600">
                <a:solidFill>
                  <a:schemeClr val="tx1"/>
                </a:solidFill>
                <a:latin typeface="Lato Light"/>
              </a:defRPr>
            </a:lvl7pPr>
            <a:lvl8pPr marL="5721350" indent="-1827213" defTabSz="1087438" eaLnBrk="0" fontAlgn="base" hangingPunct="0">
              <a:spcBef>
                <a:spcPct val="0"/>
              </a:spcBef>
              <a:spcAft>
                <a:spcPct val="0"/>
              </a:spcAft>
              <a:defRPr sz="3600">
                <a:solidFill>
                  <a:schemeClr val="tx1"/>
                </a:solidFill>
                <a:latin typeface="Lato Light"/>
              </a:defRPr>
            </a:lvl8pPr>
            <a:lvl9pPr marL="6178550" indent="-1827213" defTabSz="1087438" eaLnBrk="0" fontAlgn="base" hangingPunct="0">
              <a:spcBef>
                <a:spcPct val="0"/>
              </a:spcBef>
              <a:spcAft>
                <a:spcPct val="0"/>
              </a:spcAft>
              <a:defRPr sz="3600">
                <a:solidFill>
                  <a:schemeClr val="tx1"/>
                </a:solidFill>
                <a:latin typeface="Lato Light"/>
              </a:defRPr>
            </a:lvl9pPr>
          </a:lstStyle>
          <a:p>
            <a:pPr>
              <a:lnSpc>
                <a:spcPts val="2018"/>
              </a:lnSpc>
              <a:spcBef>
                <a:spcPct val="20000"/>
              </a:spcBef>
            </a:pPr>
            <a:r>
              <a:rPr lang="id-ID" altLang="id-ID" sz="1200" dirty="0">
                <a:solidFill>
                  <a:prstClr val="white"/>
                </a:solidFill>
                <a:latin typeface="Lato" panose="020F0502020204030203"/>
                <a:ea typeface="Lato" panose="020F0502020204030203"/>
                <a:cs typeface="Lato" panose="020F0502020204030203"/>
              </a:rPr>
              <a:t>D3 Perhotelan </a:t>
            </a:r>
          </a:p>
          <a:p>
            <a:pPr>
              <a:lnSpc>
                <a:spcPts val="2018"/>
              </a:lnSpc>
              <a:spcBef>
                <a:spcPct val="20000"/>
              </a:spcBef>
            </a:pPr>
            <a:r>
              <a:rPr lang="id-ID" altLang="id-ID" sz="1200" dirty="0">
                <a:solidFill>
                  <a:prstClr val="white"/>
                </a:solidFill>
                <a:latin typeface="Lato" panose="020F0502020204030203"/>
                <a:ea typeface="Lato" panose="020F0502020204030203"/>
                <a:cs typeface="Lato" panose="020F0502020204030203"/>
              </a:rPr>
              <a:t>Fakultas Ilmu Terapan Telkom University </a:t>
            </a:r>
          </a:p>
          <a:p>
            <a:pPr>
              <a:lnSpc>
                <a:spcPts val="2018"/>
              </a:lnSpc>
              <a:spcBef>
                <a:spcPct val="20000"/>
              </a:spcBef>
            </a:pPr>
            <a:endParaRPr lang="id-ID" altLang="id-ID" sz="1200" dirty="0">
              <a:solidFill>
                <a:prstClr val="white"/>
              </a:solidFill>
              <a:latin typeface="Lato" panose="020F0502020204030203"/>
              <a:ea typeface="Lato" panose="020F0502020204030203"/>
              <a:cs typeface="Lato" panose="020F0502020204030203"/>
            </a:endParaRPr>
          </a:p>
          <a:p>
            <a:pPr>
              <a:lnSpc>
                <a:spcPts val="2018"/>
              </a:lnSpc>
              <a:spcBef>
                <a:spcPct val="20000"/>
              </a:spcBef>
            </a:pPr>
            <a:r>
              <a:rPr lang="id-ID" altLang="id-ID" sz="1200" dirty="0">
                <a:solidFill>
                  <a:prstClr val="white"/>
                </a:solidFill>
                <a:latin typeface="Lato" panose="020F0502020204030203"/>
                <a:ea typeface="Lato" panose="020F0502020204030203"/>
                <a:cs typeface="Lato" panose="020F0502020204030203"/>
              </a:rPr>
              <a:t>Jalan Telekomunikasi No 1 Terusan Buah Batu Kab. </a:t>
            </a:r>
            <a:r>
              <a:rPr lang="en-ID" altLang="id-ID" sz="1200" dirty="0">
                <a:solidFill>
                  <a:prstClr val="white"/>
                </a:solidFill>
                <a:latin typeface="Lato" panose="020F0502020204030203"/>
                <a:ea typeface="Lato" panose="020F0502020204030203"/>
                <a:cs typeface="Lato" panose="020F0502020204030203"/>
              </a:rPr>
              <a:t>B</a:t>
            </a:r>
            <a:r>
              <a:rPr lang="id-ID" altLang="id-ID" sz="1200" dirty="0">
                <a:solidFill>
                  <a:prstClr val="white"/>
                </a:solidFill>
                <a:latin typeface="Lato" panose="020F0502020204030203"/>
                <a:ea typeface="Lato" panose="020F0502020204030203"/>
                <a:cs typeface="Lato" panose="020F0502020204030203"/>
              </a:rPr>
              <a:t>andung</a:t>
            </a:r>
            <a:endParaRPr lang="en-US" altLang="id-ID" sz="1200" dirty="0">
              <a:solidFill>
                <a:prstClr val="white"/>
              </a:solidFill>
              <a:latin typeface="Lato" panose="020F0502020204030203"/>
              <a:ea typeface="Lato" panose="020F0502020204030203"/>
              <a:cs typeface="Lato" panose="020F0502020204030203"/>
            </a:endParaRPr>
          </a:p>
        </p:txBody>
      </p:sp>
      <p:sp>
        <p:nvSpPr>
          <p:cNvPr id="336904" name="TextBox 12"/>
          <p:cNvSpPr txBox="1">
            <a:spLocks noChangeArrowheads="1"/>
          </p:cNvSpPr>
          <p:nvPr/>
        </p:nvSpPr>
        <p:spPr bwMode="auto">
          <a:xfrm>
            <a:off x="9167813" y="2986281"/>
            <a:ext cx="655960" cy="23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defTabSz="913379"/>
            <a:r>
              <a:rPr lang="en-US" altLang="id-ID" sz="1200" b="1" dirty="0">
                <a:solidFill>
                  <a:prstClr val="white"/>
                </a:solidFill>
                <a:latin typeface="Lato Black"/>
                <a:ea typeface="Lato Black"/>
                <a:cs typeface="Lato Black"/>
              </a:rPr>
              <a:t>OFFICE</a:t>
            </a:r>
          </a:p>
        </p:txBody>
      </p:sp>
      <p:sp>
        <p:nvSpPr>
          <p:cNvPr id="336907" name="Subtitle 2"/>
          <p:cNvSpPr txBox="1">
            <a:spLocks/>
          </p:cNvSpPr>
          <p:nvPr/>
        </p:nvSpPr>
        <p:spPr bwMode="auto">
          <a:xfrm>
            <a:off x="9162597" y="2010939"/>
            <a:ext cx="2492374" cy="36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17" tIns="54359" rIns="108717" bIns="54359">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indent="-1827213" defTabSz="1087438" eaLnBrk="0" fontAlgn="base" hangingPunct="0">
              <a:spcBef>
                <a:spcPct val="0"/>
              </a:spcBef>
              <a:spcAft>
                <a:spcPct val="0"/>
              </a:spcAft>
              <a:defRPr sz="3600">
                <a:solidFill>
                  <a:schemeClr val="tx1"/>
                </a:solidFill>
                <a:latin typeface="Lato Light"/>
              </a:defRPr>
            </a:lvl6pPr>
            <a:lvl7pPr marL="5264150" indent="-1827213" defTabSz="1087438" eaLnBrk="0" fontAlgn="base" hangingPunct="0">
              <a:spcBef>
                <a:spcPct val="0"/>
              </a:spcBef>
              <a:spcAft>
                <a:spcPct val="0"/>
              </a:spcAft>
              <a:defRPr sz="3600">
                <a:solidFill>
                  <a:schemeClr val="tx1"/>
                </a:solidFill>
                <a:latin typeface="Lato Light"/>
              </a:defRPr>
            </a:lvl7pPr>
            <a:lvl8pPr marL="5721350" indent="-1827213" defTabSz="1087438" eaLnBrk="0" fontAlgn="base" hangingPunct="0">
              <a:spcBef>
                <a:spcPct val="0"/>
              </a:spcBef>
              <a:spcAft>
                <a:spcPct val="0"/>
              </a:spcAft>
              <a:defRPr sz="3600">
                <a:solidFill>
                  <a:schemeClr val="tx1"/>
                </a:solidFill>
                <a:latin typeface="Lato Light"/>
              </a:defRPr>
            </a:lvl8pPr>
            <a:lvl9pPr marL="6178550" indent="-1827213" defTabSz="1087438" eaLnBrk="0" fontAlgn="base" hangingPunct="0">
              <a:spcBef>
                <a:spcPct val="0"/>
              </a:spcBef>
              <a:spcAft>
                <a:spcPct val="0"/>
              </a:spcAft>
              <a:defRPr sz="3600">
                <a:solidFill>
                  <a:schemeClr val="tx1"/>
                </a:solidFill>
                <a:latin typeface="Lato Light"/>
              </a:defRPr>
            </a:lvl9pPr>
          </a:lstStyle>
          <a:p>
            <a:pPr>
              <a:lnSpc>
                <a:spcPts val="2018"/>
              </a:lnSpc>
              <a:spcBef>
                <a:spcPct val="20000"/>
              </a:spcBef>
            </a:pPr>
            <a:r>
              <a:rPr lang="id-ID" altLang="id-ID" sz="1200" dirty="0">
                <a:solidFill>
                  <a:prstClr val="white"/>
                </a:solidFill>
                <a:latin typeface="Lato" panose="020F0502020204030203"/>
                <a:ea typeface="Lato" panose="020F0502020204030203"/>
                <a:cs typeface="Lato" panose="020F0502020204030203"/>
              </a:rPr>
              <a:t>ersy@tass.telkomuniversity.ac.id</a:t>
            </a:r>
            <a:endParaRPr lang="en-US" altLang="id-ID" sz="1200" dirty="0">
              <a:solidFill>
                <a:prstClr val="white"/>
              </a:solidFill>
              <a:latin typeface="Lato" panose="020F0502020204030203"/>
              <a:ea typeface="Lato" panose="020F0502020204030203"/>
              <a:cs typeface="Lato" panose="020F0502020204030203"/>
            </a:endParaRPr>
          </a:p>
        </p:txBody>
      </p:sp>
      <p:sp>
        <p:nvSpPr>
          <p:cNvPr id="336908" name="TextBox 17"/>
          <p:cNvSpPr txBox="1">
            <a:spLocks noChangeArrowheads="1"/>
          </p:cNvSpPr>
          <p:nvPr/>
        </p:nvSpPr>
        <p:spPr bwMode="auto">
          <a:xfrm>
            <a:off x="9167814" y="1724547"/>
            <a:ext cx="570978" cy="23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defTabSz="913379"/>
            <a:r>
              <a:rPr lang="id-ID" altLang="id-ID" sz="1200" b="1" dirty="0">
                <a:solidFill>
                  <a:prstClr val="white"/>
                </a:solidFill>
                <a:latin typeface="Lato Black"/>
                <a:ea typeface="Lato Black"/>
                <a:cs typeface="Lato Black"/>
              </a:rPr>
              <a:t>EMAIL</a:t>
            </a:r>
            <a:endParaRPr lang="en-US" altLang="id-ID" sz="1200" b="1" dirty="0">
              <a:solidFill>
                <a:prstClr val="white"/>
              </a:solidFill>
              <a:latin typeface="Lato Black"/>
              <a:ea typeface="Lato Black"/>
              <a:cs typeface="Lato Black"/>
            </a:endParaRPr>
          </a:p>
        </p:txBody>
      </p:sp>
      <p:sp>
        <p:nvSpPr>
          <p:cNvPr id="21" name="Shape 2934"/>
          <p:cNvSpPr/>
          <p:nvPr/>
        </p:nvSpPr>
        <p:spPr>
          <a:xfrm>
            <a:off x="8782844" y="1716534"/>
            <a:ext cx="203200" cy="279327"/>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19040" tIns="19040" rIns="19040" bIns="19040" anchor="ctr"/>
          <a:lstStyle/>
          <a:p>
            <a:pPr defTabSz="22847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Lato Light" charset="0"/>
              <a:cs typeface="Lato Light" charset="0"/>
              <a:sym typeface="Gill Sans"/>
            </a:endParaRPr>
          </a:p>
        </p:txBody>
      </p:sp>
      <p:sp>
        <p:nvSpPr>
          <p:cNvPr id="23" name="Shape 2934"/>
          <p:cNvSpPr/>
          <p:nvPr/>
        </p:nvSpPr>
        <p:spPr>
          <a:xfrm>
            <a:off x="8782844" y="2960017"/>
            <a:ext cx="203200" cy="279327"/>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19040" tIns="19040" rIns="19040" bIns="19040" anchor="ctr"/>
          <a:lstStyle/>
          <a:p>
            <a:pPr defTabSz="22847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Lato Light" charset="0"/>
              <a:cs typeface="Lato Light" charset="0"/>
              <a:sym typeface="Gill Sans"/>
            </a:endParaRPr>
          </a:p>
        </p:txBody>
      </p:sp>
      <p:sp>
        <p:nvSpPr>
          <p:cNvPr id="2" name="Slide Number Placeholder 1"/>
          <p:cNvSpPr>
            <a:spLocks noGrp="1"/>
          </p:cNvSpPr>
          <p:nvPr>
            <p:ph type="sldNum" sz="quarter" idx="11"/>
          </p:nvPr>
        </p:nvSpPr>
        <p:spPr/>
        <p:txBody>
          <a:bodyPr/>
          <a:lstStyle/>
          <a:p>
            <a:pPr>
              <a:defRPr/>
            </a:pPr>
            <a:fld id="{AA8CC5C6-537C-4C80-BA6A-22003F087EF3}" type="slidenum">
              <a:rPr lang="en-US">
                <a:solidFill>
                  <a:srgbClr val="445469">
                    <a:tint val="75000"/>
                  </a:srgbClr>
                </a:solidFill>
              </a:rPr>
              <a:pPr>
                <a:defRPr/>
              </a:pPr>
              <a:t>32</a:t>
            </a:fld>
            <a:endParaRPr lang="en-US" dirty="0">
              <a:solidFill>
                <a:srgbClr val="445469">
                  <a:tint val="75000"/>
                </a:srgbClr>
              </a:solidFill>
            </a:endParaRPr>
          </a:p>
        </p:txBody>
      </p:sp>
      <p:sp>
        <p:nvSpPr>
          <p:cNvPr id="17" name="Shape 2934"/>
          <p:cNvSpPr/>
          <p:nvPr/>
        </p:nvSpPr>
        <p:spPr>
          <a:xfrm>
            <a:off x="8742760" y="4447343"/>
            <a:ext cx="203200" cy="279327"/>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19040" tIns="19040" rIns="19040" bIns="19040" anchor="ctr"/>
          <a:lstStyle/>
          <a:p>
            <a:pPr defTabSz="22847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Lato Light" charset="0"/>
              <a:cs typeface="Lato Light" charset="0"/>
              <a:sym typeface="Gill Sans"/>
            </a:endParaRPr>
          </a:p>
        </p:txBody>
      </p:sp>
    </p:spTree>
    <p:extLst>
      <p:ext uri="{BB962C8B-B14F-4D97-AF65-F5344CB8AC3E}">
        <p14:creationId xmlns:p14="http://schemas.microsoft.com/office/powerpoint/2010/main" val="410440009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2183488910"/>
              </p:ext>
            </p:extLst>
          </p:nvPr>
        </p:nvGraphicFramePr>
        <p:xfrm>
          <a:off x="1404282" y="712743"/>
          <a:ext cx="9383436" cy="5702589"/>
        </p:xfrm>
        <a:graphic>
          <a:graphicData uri="http://schemas.openxmlformats.org/drawingml/2006/table">
            <a:tbl>
              <a:tblPr firstRow="1" bandRow="1">
                <a:tableStyleId>{5C22544A-7EE6-4342-B048-85BDC9FD1C3A}</a:tableStyleId>
              </a:tblPr>
              <a:tblGrid>
                <a:gridCol w="1200371">
                  <a:extLst>
                    <a:ext uri="{9D8B030D-6E8A-4147-A177-3AD203B41FA5}">
                      <a16:colId xmlns:a16="http://schemas.microsoft.com/office/drawing/2014/main" val="20000"/>
                    </a:ext>
                  </a:extLst>
                </a:gridCol>
                <a:gridCol w="2134426">
                  <a:extLst>
                    <a:ext uri="{9D8B030D-6E8A-4147-A177-3AD203B41FA5}">
                      <a16:colId xmlns:a16="http://schemas.microsoft.com/office/drawing/2014/main" val="20001"/>
                    </a:ext>
                  </a:extLst>
                </a:gridCol>
                <a:gridCol w="6048639">
                  <a:extLst>
                    <a:ext uri="{9D8B030D-6E8A-4147-A177-3AD203B41FA5}">
                      <a16:colId xmlns:a16="http://schemas.microsoft.com/office/drawing/2014/main" val="20002"/>
                    </a:ext>
                  </a:extLst>
                </a:gridCol>
              </a:tblGrid>
              <a:tr h="466373">
                <a:tc>
                  <a:txBody>
                    <a:bodyPr/>
                    <a:lstStyle/>
                    <a:p>
                      <a:pPr algn="ctr"/>
                      <a:r>
                        <a:rPr lang="id-ID" sz="1600" b="1" i="0" noProof="0" dirty="0">
                          <a:solidFill>
                            <a:srgbClr val="FFFFFF"/>
                          </a:solidFill>
                          <a:latin typeface="Lato" charset="0"/>
                          <a:ea typeface="Lato" charset="0"/>
                          <a:cs typeface="Lato" charset="0"/>
                        </a:rPr>
                        <a:t>No</a:t>
                      </a:r>
                      <a:endParaRPr lang="en-US" sz="16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id-ID" sz="1600" b="1" i="0" noProof="0" dirty="0">
                          <a:solidFill>
                            <a:srgbClr val="FFFFFF"/>
                          </a:solidFill>
                          <a:latin typeface="Lato" charset="0"/>
                          <a:ea typeface="Lato" charset="0"/>
                          <a:cs typeface="Lato" charset="0"/>
                        </a:rPr>
                        <a:t>Istilah</a:t>
                      </a:r>
                      <a:endParaRPr lang="en-US" sz="16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id-ID" sz="1600" b="1" i="0" noProof="0" dirty="0">
                          <a:solidFill>
                            <a:srgbClr val="FFFFFF"/>
                          </a:solidFill>
                          <a:latin typeface="Lato" charset="0"/>
                          <a:ea typeface="Lato" charset="0"/>
                          <a:cs typeface="Lato" charset="0"/>
                        </a:rPr>
                        <a:t>Penjelasan</a:t>
                      </a:r>
                      <a:endParaRPr lang="en-US" sz="16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55398">
                <a:tc>
                  <a:txBody>
                    <a:bodyPr/>
                    <a:lstStyle/>
                    <a:p>
                      <a:pPr algn="ctr"/>
                      <a:r>
                        <a:rPr lang="id-ID" sz="1400" b="0" i="0" dirty="0">
                          <a:solidFill>
                            <a:schemeClr val="tx1"/>
                          </a:solidFill>
                          <a:latin typeface="Lato"/>
                          <a:ea typeface="Lato" charset="0"/>
                          <a:cs typeface="Lato" charset="0"/>
                        </a:rPr>
                        <a:t>1</a:t>
                      </a:r>
                      <a:endParaRPr lang="en-US" sz="14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id-ID" sz="1400" b="1" dirty="0">
                          <a:solidFill>
                            <a:schemeClr val="tx1"/>
                          </a:solidFill>
                          <a:effectLst/>
                          <a:latin typeface="Lato"/>
                          <a:ea typeface="Calibri" panose="020F0502020204030204" pitchFamily="34" charset="0"/>
                          <a:cs typeface="Calibri" panose="020F0502020204030204" pitchFamily="34" charset="0"/>
                        </a:rPr>
                        <a:t>BAR</a:t>
                      </a:r>
                      <a:endParaRPr lang="id-ID" sz="1400" b="1" dirty="0">
                        <a:solidFill>
                          <a:schemeClr val="tx1"/>
                        </a:solidFill>
                        <a:effectLst/>
                        <a:latin typeface="Lato"/>
                        <a:ea typeface="Calibri" panose="020F0502020204030204" pitchFamily="34" charset="0"/>
                        <a:cs typeface="Times New Roman" panose="02020603050405020304" pitchFamily="18" charset="0"/>
                      </a:endParaRPr>
                    </a:p>
                    <a:p>
                      <a:pPr algn="l"/>
                      <a:endParaRPr lang="en-US" sz="1400" b="1" i="0" dirty="0">
                        <a:solidFill>
                          <a:schemeClr val="tx1"/>
                        </a:solidFill>
                        <a:latin typeface="Lato"/>
                        <a:ea typeface="Lato" charset="0"/>
                        <a:cs typeface="Lato" charset="0"/>
                      </a:endParaRPr>
                    </a:p>
                  </a:txBody>
                  <a:tcPr marL="177341" marR="45044" marT="22515" marB="22515" anchor="b">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algn="l">
                        <a:lnSpc>
                          <a:spcPct val="107000"/>
                        </a:lnSpc>
                        <a:spcAft>
                          <a:spcPts val="800"/>
                        </a:spcAft>
                      </a:pPr>
                      <a:r>
                        <a:rPr lang="id-ID" sz="1400" b="0" dirty="0">
                          <a:solidFill>
                            <a:schemeClr val="tx1"/>
                          </a:solidFill>
                          <a:effectLst/>
                          <a:latin typeface="Lato"/>
                          <a:ea typeface="Calibri" panose="020F0502020204030204" pitchFamily="34" charset="0"/>
                          <a:cs typeface="Times New Roman" panose="02020603050405020304" pitchFamily="18" charset="0"/>
                        </a:rPr>
                        <a:t>Best Available Rate</a:t>
                      </a:r>
                    </a:p>
                  </a:txBody>
                  <a:tcPr marL="177341" marR="45044" marT="22515" marB="22515">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1"/>
                  </a:ext>
                </a:extLst>
              </a:tr>
              <a:tr h="786473">
                <a:tc>
                  <a:txBody>
                    <a:bodyPr/>
                    <a:lstStyle/>
                    <a:p>
                      <a:pPr algn="ctr">
                        <a:lnSpc>
                          <a:spcPct val="107000"/>
                        </a:lnSpc>
                        <a:spcAft>
                          <a:spcPts val="800"/>
                        </a:spcAft>
                      </a:pPr>
                      <a:r>
                        <a:rPr lang="id-ID" sz="1400" b="0" dirty="0">
                          <a:solidFill>
                            <a:schemeClr val="tx1"/>
                          </a:solidFill>
                          <a:effectLst/>
                          <a:latin typeface="Lato"/>
                          <a:ea typeface="Calibri" panose="020F0502020204030204" pitchFamily="34" charset="0"/>
                          <a:cs typeface="Times New Roman" panose="02020603050405020304" pitchFamily="18" charset="0"/>
                        </a:rPr>
                        <a:t>2</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400" b="1" dirty="0">
                          <a:solidFill>
                            <a:schemeClr val="tx1"/>
                          </a:solidFill>
                          <a:effectLst/>
                          <a:latin typeface="Lato"/>
                          <a:ea typeface="Calibri" panose="020F0502020204030204" pitchFamily="34" charset="0"/>
                          <a:cs typeface="Calibri" panose="020F0502020204030204" pitchFamily="34" charset="0"/>
                        </a:rPr>
                        <a:t>Black listed guests</a:t>
                      </a:r>
                      <a:endParaRPr lang="id-ID" sz="1400" b="1" dirty="0">
                        <a:solidFill>
                          <a:schemeClr val="tx1"/>
                        </a:solidFill>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4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en-US" sz="1400" b="0" dirty="0" err="1">
                          <a:solidFill>
                            <a:schemeClr val="tx1"/>
                          </a:solidFill>
                          <a:effectLst/>
                          <a:latin typeface="Lato"/>
                          <a:ea typeface="Calibri" panose="020F0502020204030204" pitchFamily="34" charset="0"/>
                          <a:cs typeface="Calibri" panose="020F0502020204030204" pitchFamily="34" charset="0"/>
                        </a:rPr>
                        <a:t>Tamu</a:t>
                      </a:r>
                      <a:r>
                        <a:rPr lang="en-US" sz="1400" b="0" dirty="0">
                          <a:solidFill>
                            <a:schemeClr val="tx1"/>
                          </a:solidFill>
                          <a:effectLst/>
                          <a:latin typeface="Lato"/>
                          <a:ea typeface="Calibri" panose="020F0502020204030204" pitchFamily="34" charset="0"/>
                          <a:cs typeface="Calibri" panose="020F0502020204030204" pitchFamily="34" charset="0"/>
                        </a:rPr>
                        <a:t> yang </a:t>
                      </a:r>
                      <a:r>
                        <a:rPr lang="en-US" sz="1400" b="0" dirty="0" err="1">
                          <a:solidFill>
                            <a:schemeClr val="tx1"/>
                          </a:solidFill>
                          <a:effectLst/>
                          <a:latin typeface="Lato"/>
                          <a:ea typeface="Calibri" panose="020F0502020204030204" pitchFamily="34" charset="0"/>
                          <a:cs typeface="Calibri" panose="020F0502020204030204" pitchFamily="34" charset="0"/>
                        </a:rPr>
                        <a:t>sudah</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tidak</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terdaftar</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lagi</a:t>
                      </a:r>
                      <a:r>
                        <a:rPr lang="en-US" sz="1400" b="0" dirty="0">
                          <a:solidFill>
                            <a:schemeClr val="tx1"/>
                          </a:solidFill>
                          <a:effectLst/>
                          <a:latin typeface="Lato"/>
                          <a:ea typeface="Calibri" panose="020F0502020204030204" pitchFamily="34" charset="0"/>
                          <a:cs typeface="Calibri" panose="020F0502020204030204" pitchFamily="34" charset="0"/>
                        </a:rPr>
                        <a:t> di hotel </a:t>
                      </a:r>
                      <a:r>
                        <a:rPr lang="en-US" sz="1400" b="0" dirty="0" err="1">
                          <a:solidFill>
                            <a:schemeClr val="tx1"/>
                          </a:solidFill>
                          <a:effectLst/>
                          <a:latin typeface="Lato"/>
                          <a:ea typeface="Calibri" panose="020F0502020204030204" pitchFamily="34" charset="0"/>
                          <a:cs typeface="Calibri" panose="020F0502020204030204" pitchFamily="34" charset="0"/>
                        </a:rPr>
                        <a:t>karena</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suatu</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tindakan</a:t>
                      </a:r>
                      <a:r>
                        <a:rPr lang="en-US" sz="1400" b="0" dirty="0">
                          <a:solidFill>
                            <a:schemeClr val="tx1"/>
                          </a:solidFill>
                          <a:effectLst/>
                          <a:latin typeface="Lato"/>
                          <a:ea typeface="Calibri" panose="020F0502020204030204" pitchFamily="34" charset="0"/>
                          <a:cs typeface="Calibri" panose="020F0502020204030204" pitchFamily="34" charset="0"/>
                        </a:rPr>
                        <a:t> yang </a:t>
                      </a:r>
                      <a:r>
                        <a:rPr lang="en-US" sz="1400" b="0" dirty="0" err="1">
                          <a:solidFill>
                            <a:schemeClr val="tx1"/>
                          </a:solidFill>
                          <a:effectLst/>
                          <a:latin typeface="Lato"/>
                          <a:ea typeface="Calibri" panose="020F0502020204030204" pitchFamily="34" charset="0"/>
                          <a:cs typeface="Calibri" panose="020F0502020204030204" pitchFamily="34" charset="0"/>
                        </a:rPr>
                        <a:t>tidak</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baik</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masalah</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pembayaran</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atau</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sikap</a:t>
                      </a:r>
                      <a:r>
                        <a:rPr lang="en-US" sz="1400" b="0" dirty="0">
                          <a:solidFill>
                            <a:schemeClr val="tx1"/>
                          </a:solidFill>
                          <a:effectLst/>
                          <a:latin typeface="Lato"/>
                          <a:ea typeface="Calibri" panose="020F0502020204030204" pitchFamily="34" charset="0"/>
                          <a:cs typeface="Calibri" panose="020F0502020204030204" pitchFamily="34" charset="0"/>
                        </a:rPr>
                        <a:t> yang </a:t>
                      </a:r>
                      <a:r>
                        <a:rPr lang="en-US" sz="1400" b="0" dirty="0" err="1">
                          <a:solidFill>
                            <a:schemeClr val="tx1"/>
                          </a:solidFill>
                          <a:effectLst/>
                          <a:latin typeface="Lato"/>
                          <a:ea typeface="Calibri" panose="020F0502020204030204" pitchFamily="34" charset="0"/>
                          <a:cs typeface="Calibri" panose="020F0502020204030204" pitchFamily="34" charset="0"/>
                        </a:rPr>
                        <a:t>buruk</a:t>
                      </a:r>
                      <a:r>
                        <a:rPr lang="en-US" sz="1400" b="0" dirty="0">
                          <a:solidFill>
                            <a:schemeClr val="tx1"/>
                          </a:solidFill>
                          <a:effectLst/>
                          <a:latin typeface="Lato"/>
                          <a:ea typeface="Calibri" panose="020F0502020204030204" pitchFamily="34" charset="0"/>
                          <a:cs typeface="Calibri" panose="020F0502020204030204" pitchFamily="34" charset="0"/>
                        </a:rPr>
                        <a:t>)</a:t>
                      </a:r>
                      <a:endParaRPr lang="id-ID" sz="1400" b="0" dirty="0">
                        <a:solidFill>
                          <a:schemeClr val="tx1"/>
                        </a:solidFill>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4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2"/>
                  </a:ext>
                </a:extLst>
              </a:tr>
              <a:tr h="786473">
                <a:tc>
                  <a:txBody>
                    <a:bodyPr/>
                    <a:lstStyle/>
                    <a:p>
                      <a:pPr algn="ctr">
                        <a:lnSpc>
                          <a:spcPct val="107000"/>
                        </a:lnSpc>
                        <a:spcAft>
                          <a:spcPts val="800"/>
                        </a:spcAft>
                      </a:pPr>
                      <a:r>
                        <a:rPr lang="id-ID" sz="1400" b="0" dirty="0">
                          <a:solidFill>
                            <a:schemeClr val="tx1"/>
                          </a:solidFill>
                          <a:effectLst/>
                          <a:latin typeface="Lato"/>
                          <a:ea typeface="Calibri" panose="020F0502020204030204" pitchFamily="34" charset="0"/>
                          <a:cs typeface="Times New Roman" panose="02020603050405020304" pitchFamily="18" charset="0"/>
                        </a:rPr>
                        <a:t>3</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400" b="1" dirty="0">
                          <a:solidFill>
                            <a:schemeClr val="tx1"/>
                          </a:solidFill>
                          <a:effectLst/>
                          <a:latin typeface="Lato"/>
                          <a:ea typeface="Calibri" panose="020F0502020204030204" pitchFamily="34" charset="0"/>
                          <a:cs typeface="Calibri" panose="020F0502020204030204" pitchFamily="34" charset="0"/>
                        </a:rPr>
                        <a:t>Bumping guests</a:t>
                      </a:r>
                      <a:endParaRPr lang="id-ID" sz="1400" b="1" dirty="0">
                        <a:solidFill>
                          <a:schemeClr val="tx1"/>
                        </a:solidFill>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4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en-US" sz="1400" b="0" dirty="0" err="1">
                          <a:solidFill>
                            <a:schemeClr val="tx1"/>
                          </a:solidFill>
                          <a:effectLst/>
                          <a:latin typeface="Lato"/>
                          <a:ea typeface="Calibri" panose="020F0502020204030204" pitchFamily="34" charset="0"/>
                          <a:cs typeface="Calibri" panose="020F0502020204030204" pitchFamily="34" charset="0"/>
                        </a:rPr>
                        <a:t>Pada</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sa</a:t>
                      </a:r>
                      <a:r>
                        <a:rPr lang="id-ID" sz="1400" b="0" dirty="0">
                          <a:solidFill>
                            <a:schemeClr val="tx1"/>
                          </a:solidFill>
                          <a:effectLst/>
                          <a:latin typeface="Lato"/>
                          <a:ea typeface="Calibri" panose="020F0502020204030204" pitchFamily="34" charset="0"/>
                          <a:cs typeface="Calibri" panose="020F0502020204030204" pitchFamily="34" charset="0"/>
                        </a:rPr>
                        <a:t>at</a:t>
                      </a:r>
                      <a:r>
                        <a:rPr lang="en-US" sz="1400" b="0" dirty="0">
                          <a:solidFill>
                            <a:schemeClr val="tx1"/>
                          </a:solidFill>
                          <a:effectLst/>
                          <a:latin typeface="Lato"/>
                          <a:ea typeface="Calibri" panose="020F0502020204030204" pitchFamily="34" charset="0"/>
                          <a:cs typeface="Calibri" panose="020F0502020204030204" pitchFamily="34" charset="0"/>
                        </a:rPr>
                        <a:t> hotel </a:t>
                      </a:r>
                      <a:r>
                        <a:rPr lang="en-US" sz="1400" b="0" dirty="0" err="1">
                          <a:solidFill>
                            <a:schemeClr val="tx1"/>
                          </a:solidFill>
                          <a:effectLst/>
                          <a:latin typeface="Lato"/>
                          <a:ea typeface="Calibri" panose="020F0502020204030204" pitchFamily="34" charset="0"/>
                          <a:cs typeface="Calibri" panose="020F0502020204030204" pitchFamily="34" charset="0"/>
                        </a:rPr>
                        <a:t>sudah</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penuh</a:t>
                      </a:r>
                      <a:r>
                        <a:rPr lang="en-US" sz="1400" b="0" dirty="0">
                          <a:solidFill>
                            <a:schemeClr val="tx1"/>
                          </a:solidFill>
                          <a:effectLst/>
                          <a:latin typeface="Lato"/>
                          <a:ea typeface="Calibri" panose="020F0502020204030204" pitchFamily="34" charset="0"/>
                          <a:cs typeface="Calibri" panose="020F0502020204030204" pitchFamily="34" charset="0"/>
                        </a:rPr>
                        <a:t>, hotel </a:t>
                      </a:r>
                      <a:r>
                        <a:rPr lang="en-US" sz="1400" b="0" dirty="0" err="1">
                          <a:solidFill>
                            <a:schemeClr val="tx1"/>
                          </a:solidFill>
                          <a:effectLst/>
                          <a:latin typeface="Lato"/>
                          <a:ea typeface="Calibri" panose="020F0502020204030204" pitchFamily="34" charset="0"/>
                          <a:cs typeface="Calibri" panose="020F0502020204030204" pitchFamily="34" charset="0"/>
                        </a:rPr>
                        <a:t>akan</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memindahkan</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tamu</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tersebut</a:t>
                      </a:r>
                      <a:r>
                        <a:rPr lang="en-US" sz="1400" b="0" dirty="0">
                          <a:solidFill>
                            <a:schemeClr val="tx1"/>
                          </a:solidFill>
                          <a:effectLst/>
                          <a:latin typeface="Lato"/>
                          <a:ea typeface="Calibri" panose="020F0502020204030204" pitchFamily="34" charset="0"/>
                          <a:cs typeface="Calibri" panose="020F0502020204030204" pitchFamily="34" charset="0"/>
                        </a:rPr>
                        <a:t> </a:t>
                      </a:r>
                      <a:r>
                        <a:rPr lang="en-US" sz="1400" b="0" dirty="0" err="1">
                          <a:solidFill>
                            <a:schemeClr val="tx1"/>
                          </a:solidFill>
                          <a:effectLst/>
                          <a:latin typeface="Lato"/>
                          <a:ea typeface="Calibri" panose="020F0502020204030204" pitchFamily="34" charset="0"/>
                          <a:cs typeface="Calibri" panose="020F0502020204030204" pitchFamily="34" charset="0"/>
                        </a:rPr>
                        <a:t>ke</a:t>
                      </a:r>
                      <a:r>
                        <a:rPr lang="en-US" sz="1400" b="0" dirty="0">
                          <a:solidFill>
                            <a:schemeClr val="tx1"/>
                          </a:solidFill>
                          <a:effectLst/>
                          <a:latin typeface="Lato"/>
                          <a:ea typeface="Calibri" panose="020F0502020204030204" pitchFamily="34" charset="0"/>
                          <a:cs typeface="Calibri" panose="020F0502020204030204" pitchFamily="34" charset="0"/>
                        </a:rPr>
                        <a:t> hotel lain</a:t>
                      </a:r>
                      <a:endParaRPr lang="id-ID" sz="1400" b="0" dirty="0">
                        <a:solidFill>
                          <a:schemeClr val="tx1"/>
                        </a:solidFill>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4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3"/>
                  </a:ext>
                </a:extLst>
              </a:tr>
              <a:tr h="566103">
                <a:tc>
                  <a:txBody>
                    <a:bodyPr/>
                    <a:lstStyle/>
                    <a:p>
                      <a:pPr algn="ctr">
                        <a:lnSpc>
                          <a:spcPct val="107000"/>
                        </a:lnSpc>
                        <a:spcAft>
                          <a:spcPts val="800"/>
                        </a:spcAft>
                      </a:pPr>
                      <a:r>
                        <a:rPr lang="id-ID" sz="1400" b="0" dirty="0">
                          <a:solidFill>
                            <a:schemeClr val="tx1"/>
                          </a:solidFill>
                          <a:effectLst/>
                          <a:latin typeface="Lato"/>
                          <a:ea typeface="Calibri" panose="020F0502020204030204" pitchFamily="34" charset="0"/>
                          <a:cs typeface="Times New Roman" panose="02020603050405020304" pitchFamily="18" charset="0"/>
                        </a:rPr>
                        <a:t>4</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400" b="1" dirty="0">
                          <a:solidFill>
                            <a:schemeClr val="tx1"/>
                          </a:solidFill>
                          <a:effectLst/>
                          <a:latin typeface="Lato"/>
                          <a:ea typeface="Calibri" panose="020F0502020204030204" pitchFamily="34" charset="0"/>
                          <a:cs typeface="Calibri" panose="020F0502020204030204" pitchFamily="34" charset="0"/>
                        </a:rPr>
                        <a:t>Company  Charge</a:t>
                      </a:r>
                      <a:endParaRPr lang="id-ID" sz="1400" b="1" dirty="0">
                        <a:solidFill>
                          <a:schemeClr val="tx1"/>
                        </a:solidFill>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4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400" b="0" dirty="0">
                          <a:solidFill>
                            <a:schemeClr val="tx1"/>
                          </a:solidFill>
                          <a:effectLst/>
                          <a:latin typeface="Lato"/>
                          <a:ea typeface="Calibri" panose="020F0502020204030204" pitchFamily="34" charset="0"/>
                          <a:cs typeface="Calibri" panose="020F0502020204030204" pitchFamily="34" charset="0"/>
                        </a:rPr>
                        <a:t>Suatu pelayanan dimana akun/tagihan tamu dikirimkan ke perusahaan</a:t>
                      </a:r>
                      <a:endParaRPr lang="id-ID" sz="1400" b="0" dirty="0">
                        <a:solidFill>
                          <a:schemeClr val="tx1"/>
                        </a:solidFill>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4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4"/>
                  </a:ext>
                </a:extLst>
              </a:tr>
              <a:tr h="786473">
                <a:tc>
                  <a:txBody>
                    <a:bodyPr/>
                    <a:lstStyle/>
                    <a:p>
                      <a:pPr algn="ctr">
                        <a:lnSpc>
                          <a:spcPct val="107000"/>
                        </a:lnSpc>
                        <a:spcAft>
                          <a:spcPts val="800"/>
                        </a:spcAft>
                      </a:pPr>
                      <a:r>
                        <a:rPr lang="id-ID" sz="1400" b="0" dirty="0">
                          <a:solidFill>
                            <a:schemeClr val="tx1"/>
                          </a:solidFill>
                          <a:effectLst/>
                          <a:latin typeface="Lato"/>
                          <a:ea typeface="Calibri" panose="020F0502020204030204" pitchFamily="34" charset="0"/>
                          <a:cs typeface="Times New Roman" panose="02020603050405020304" pitchFamily="18" charset="0"/>
                        </a:rPr>
                        <a:t>5</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en-US" sz="1400" b="1" dirty="0">
                          <a:solidFill>
                            <a:schemeClr val="tx1"/>
                          </a:solidFill>
                          <a:effectLst/>
                          <a:latin typeface="Lato"/>
                          <a:ea typeface="Times New Roman" panose="02020603050405020304" pitchFamily="18" charset="0"/>
                          <a:cs typeface="Calibri" panose="020F0502020204030204" pitchFamily="34" charset="0"/>
                        </a:rPr>
                        <a:t>Confirmation Letter</a:t>
                      </a:r>
                      <a:endParaRPr lang="id-ID" sz="1400" b="1" dirty="0">
                        <a:solidFill>
                          <a:schemeClr val="tx1"/>
                        </a:solidFill>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4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en-US" sz="1400" b="0" dirty="0" err="1">
                          <a:solidFill>
                            <a:schemeClr val="tx1"/>
                          </a:solidFill>
                          <a:effectLst/>
                          <a:latin typeface="Lato"/>
                          <a:ea typeface="Times New Roman" panose="02020603050405020304" pitchFamily="18" charset="0"/>
                          <a:cs typeface="Calibri" panose="020F0502020204030204" pitchFamily="34" charset="0"/>
                        </a:rPr>
                        <a:t>Keterangan</a:t>
                      </a:r>
                      <a:r>
                        <a:rPr lang="en-US" sz="1400" b="0" dirty="0">
                          <a:solidFill>
                            <a:schemeClr val="tx1"/>
                          </a:solidFill>
                          <a:effectLst/>
                          <a:latin typeface="Lato"/>
                          <a:ea typeface="Times New Roman" panose="02020603050405020304" pitchFamily="18" charset="0"/>
                          <a:cs typeface="Calibri" panose="020F0502020204030204" pitchFamily="34" charset="0"/>
                        </a:rPr>
                        <a:t> </a:t>
                      </a:r>
                      <a:r>
                        <a:rPr lang="en-US" sz="1400" b="0" dirty="0" err="1">
                          <a:solidFill>
                            <a:schemeClr val="tx1"/>
                          </a:solidFill>
                          <a:effectLst/>
                          <a:latin typeface="Lato"/>
                          <a:ea typeface="Times New Roman" panose="02020603050405020304" pitchFamily="18" charset="0"/>
                          <a:cs typeface="Calibri" panose="020F0502020204030204" pitchFamily="34" charset="0"/>
                        </a:rPr>
                        <a:t>untuk</a:t>
                      </a:r>
                      <a:r>
                        <a:rPr lang="en-US" sz="1400" b="0" dirty="0">
                          <a:solidFill>
                            <a:schemeClr val="tx1"/>
                          </a:solidFill>
                          <a:effectLst/>
                          <a:latin typeface="Lato"/>
                          <a:ea typeface="Times New Roman" panose="02020603050405020304" pitchFamily="18" charset="0"/>
                          <a:cs typeface="Calibri" panose="020F0502020204030204" pitchFamily="34" charset="0"/>
                        </a:rPr>
                        <a:t> </a:t>
                      </a:r>
                      <a:r>
                        <a:rPr lang="en-US" sz="1400" b="0" dirty="0" err="1">
                          <a:solidFill>
                            <a:schemeClr val="tx1"/>
                          </a:solidFill>
                          <a:effectLst/>
                          <a:latin typeface="Lato"/>
                          <a:ea typeface="Times New Roman" panose="02020603050405020304" pitchFamily="18" charset="0"/>
                          <a:cs typeface="Calibri" panose="020F0502020204030204" pitchFamily="34" charset="0"/>
                        </a:rPr>
                        <a:t>mengkonfirmasi</a:t>
                      </a:r>
                      <a:r>
                        <a:rPr lang="en-US" sz="1400" b="0" dirty="0">
                          <a:solidFill>
                            <a:schemeClr val="tx1"/>
                          </a:solidFill>
                          <a:effectLst/>
                          <a:latin typeface="Lato"/>
                          <a:ea typeface="Times New Roman" panose="02020603050405020304" pitchFamily="18" charset="0"/>
                          <a:cs typeface="Calibri" panose="020F0502020204030204" pitchFamily="34" charset="0"/>
                        </a:rPr>
                        <a:t> </a:t>
                      </a:r>
                      <a:r>
                        <a:rPr lang="en-US" sz="1400" b="0" dirty="0" err="1">
                          <a:solidFill>
                            <a:schemeClr val="tx1"/>
                          </a:solidFill>
                          <a:effectLst/>
                          <a:latin typeface="Lato"/>
                          <a:ea typeface="Times New Roman" panose="02020603050405020304" pitchFamily="18" charset="0"/>
                          <a:cs typeface="Calibri" panose="020F0502020204030204" pitchFamily="34" charset="0"/>
                        </a:rPr>
                        <a:t>kepada</a:t>
                      </a:r>
                      <a:r>
                        <a:rPr lang="en-US" sz="1400" b="0" dirty="0">
                          <a:solidFill>
                            <a:schemeClr val="tx1"/>
                          </a:solidFill>
                          <a:effectLst/>
                          <a:latin typeface="Lato"/>
                          <a:ea typeface="Times New Roman" panose="02020603050405020304" pitchFamily="18" charset="0"/>
                          <a:cs typeface="Calibri" panose="020F0502020204030204" pitchFamily="34" charset="0"/>
                        </a:rPr>
                        <a:t> </a:t>
                      </a:r>
                      <a:r>
                        <a:rPr lang="en-US" sz="1400" b="0" dirty="0" err="1">
                          <a:solidFill>
                            <a:schemeClr val="tx1"/>
                          </a:solidFill>
                          <a:effectLst/>
                          <a:latin typeface="Lato"/>
                          <a:ea typeface="Times New Roman" panose="02020603050405020304" pitchFamily="18" charset="0"/>
                          <a:cs typeface="Calibri" panose="020F0502020204030204" pitchFamily="34" charset="0"/>
                        </a:rPr>
                        <a:t>tamu</a:t>
                      </a:r>
                      <a:r>
                        <a:rPr lang="en-US" sz="1400" b="0" dirty="0">
                          <a:solidFill>
                            <a:schemeClr val="tx1"/>
                          </a:solidFill>
                          <a:effectLst/>
                          <a:latin typeface="Lato"/>
                          <a:ea typeface="Times New Roman" panose="02020603050405020304" pitchFamily="18" charset="0"/>
                          <a:cs typeface="Calibri" panose="020F0502020204030204" pitchFamily="34" charset="0"/>
                        </a:rPr>
                        <a:t> yang </a:t>
                      </a:r>
                      <a:r>
                        <a:rPr lang="en-US" sz="1400" b="0" dirty="0" err="1">
                          <a:solidFill>
                            <a:schemeClr val="tx1"/>
                          </a:solidFill>
                          <a:effectLst/>
                          <a:latin typeface="Lato"/>
                          <a:ea typeface="Times New Roman" panose="02020603050405020304" pitchFamily="18" charset="0"/>
                          <a:cs typeface="Calibri" panose="020F0502020204030204" pitchFamily="34" charset="0"/>
                        </a:rPr>
                        <a:t>menjelaskan</a:t>
                      </a:r>
                      <a:r>
                        <a:rPr lang="en-US" sz="1400" b="0" dirty="0">
                          <a:solidFill>
                            <a:schemeClr val="tx1"/>
                          </a:solidFill>
                          <a:effectLst/>
                          <a:latin typeface="Lato"/>
                          <a:ea typeface="Times New Roman" panose="02020603050405020304" pitchFamily="18" charset="0"/>
                          <a:cs typeface="Calibri" panose="020F0502020204030204" pitchFamily="34" charset="0"/>
                        </a:rPr>
                        <a:t> </a:t>
                      </a:r>
                      <a:r>
                        <a:rPr lang="en-US" sz="1400" b="0" dirty="0" err="1">
                          <a:solidFill>
                            <a:schemeClr val="tx1"/>
                          </a:solidFill>
                          <a:effectLst/>
                          <a:latin typeface="Lato"/>
                          <a:ea typeface="Times New Roman" panose="02020603050405020304" pitchFamily="18" charset="0"/>
                          <a:cs typeface="Calibri" panose="020F0502020204030204" pitchFamily="34" charset="0"/>
                        </a:rPr>
                        <a:t>tentang</a:t>
                      </a:r>
                      <a:r>
                        <a:rPr lang="en-US" sz="1400" b="0" dirty="0">
                          <a:solidFill>
                            <a:schemeClr val="tx1"/>
                          </a:solidFill>
                          <a:effectLst/>
                          <a:latin typeface="Lato"/>
                          <a:ea typeface="Times New Roman" panose="02020603050405020304" pitchFamily="18" charset="0"/>
                          <a:cs typeface="Calibri" panose="020F0502020204030204" pitchFamily="34" charset="0"/>
                        </a:rPr>
                        <a:t> </a:t>
                      </a:r>
                      <a:r>
                        <a:rPr lang="en-US" sz="1400" b="0" dirty="0" err="1">
                          <a:solidFill>
                            <a:schemeClr val="tx1"/>
                          </a:solidFill>
                          <a:effectLst/>
                          <a:latin typeface="Lato"/>
                          <a:ea typeface="Times New Roman" panose="02020603050405020304" pitchFamily="18" charset="0"/>
                          <a:cs typeface="Calibri" panose="020F0502020204030204" pitchFamily="34" charset="0"/>
                        </a:rPr>
                        <a:t>reservasinya</a:t>
                      </a:r>
                      <a:r>
                        <a:rPr lang="en-US" sz="1400" b="0" dirty="0">
                          <a:solidFill>
                            <a:schemeClr val="tx1"/>
                          </a:solidFill>
                          <a:effectLst/>
                          <a:latin typeface="Lato"/>
                          <a:ea typeface="Times New Roman" panose="02020603050405020304" pitchFamily="18" charset="0"/>
                          <a:cs typeface="Calibri" panose="020F0502020204030204" pitchFamily="34" charset="0"/>
                        </a:rPr>
                        <a:t> di hotel </a:t>
                      </a:r>
                      <a:r>
                        <a:rPr lang="en-US" sz="1400" b="0" dirty="0" err="1">
                          <a:solidFill>
                            <a:schemeClr val="tx1"/>
                          </a:solidFill>
                          <a:effectLst/>
                          <a:latin typeface="Lato"/>
                          <a:ea typeface="Times New Roman" panose="02020603050405020304" pitchFamily="18" charset="0"/>
                          <a:cs typeface="Calibri" panose="020F0502020204030204" pitchFamily="34" charset="0"/>
                        </a:rPr>
                        <a:t>tersebut</a:t>
                      </a:r>
                      <a:r>
                        <a:rPr lang="en-US" sz="1400" b="0" dirty="0">
                          <a:solidFill>
                            <a:schemeClr val="tx1"/>
                          </a:solidFill>
                          <a:effectLst/>
                          <a:latin typeface="Lato"/>
                          <a:ea typeface="Times New Roman" panose="02020603050405020304" pitchFamily="18" charset="0"/>
                          <a:cs typeface="Calibri" panose="020F0502020204030204" pitchFamily="34" charset="0"/>
                        </a:rPr>
                        <a:t>.</a:t>
                      </a:r>
                      <a:endParaRPr lang="id-ID" sz="1400" b="0" dirty="0">
                        <a:solidFill>
                          <a:schemeClr val="tx1"/>
                        </a:solidFill>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4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5"/>
                  </a:ext>
                </a:extLst>
              </a:tr>
              <a:tr h="566103">
                <a:tc>
                  <a:txBody>
                    <a:bodyPr/>
                    <a:lstStyle/>
                    <a:p>
                      <a:pPr algn="ctr">
                        <a:lnSpc>
                          <a:spcPct val="107000"/>
                        </a:lnSpc>
                        <a:spcAft>
                          <a:spcPts val="800"/>
                        </a:spcAft>
                      </a:pPr>
                      <a:r>
                        <a:rPr lang="id-ID" sz="1400" b="0" dirty="0">
                          <a:solidFill>
                            <a:schemeClr val="tx1"/>
                          </a:solidFill>
                          <a:effectLst/>
                          <a:latin typeface="Lato"/>
                          <a:ea typeface="Calibri" panose="020F0502020204030204" pitchFamily="34" charset="0"/>
                          <a:cs typeface="Times New Roman" panose="02020603050405020304" pitchFamily="18" charset="0"/>
                        </a:rPr>
                        <a:t>6</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400" b="1" dirty="0">
                          <a:solidFill>
                            <a:schemeClr val="tx1"/>
                          </a:solidFill>
                          <a:effectLst/>
                          <a:latin typeface="Lato"/>
                          <a:ea typeface="Times New Roman" panose="02020603050405020304" pitchFamily="18" charset="0"/>
                          <a:cs typeface="Calibri" panose="020F0502020204030204" pitchFamily="34" charset="0"/>
                        </a:rPr>
                        <a:t>Cross Selling</a:t>
                      </a:r>
                      <a:endParaRPr lang="id-ID" sz="1400" b="1" dirty="0">
                        <a:solidFill>
                          <a:schemeClr val="tx1"/>
                        </a:solidFill>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4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400" b="0" dirty="0">
                          <a:solidFill>
                            <a:schemeClr val="tx1"/>
                          </a:solidFill>
                          <a:effectLst/>
                          <a:latin typeface="Lato"/>
                          <a:ea typeface="Times New Roman" panose="02020603050405020304" pitchFamily="18" charset="0"/>
                          <a:cs typeface="Calibri" panose="020F0502020204030204" pitchFamily="34" charset="0"/>
                        </a:rPr>
                        <a:t>Teknik penjualan – dengan menawarkan produk lainnya dari hotel</a:t>
                      </a:r>
                      <a:endParaRPr lang="id-ID" sz="1400" b="0" dirty="0">
                        <a:solidFill>
                          <a:schemeClr val="tx1"/>
                        </a:solidFill>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4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6"/>
                  </a:ext>
                </a:extLst>
              </a:tr>
              <a:tr h="566103">
                <a:tc>
                  <a:txBody>
                    <a:bodyPr/>
                    <a:lstStyle/>
                    <a:p>
                      <a:pPr algn="ctr">
                        <a:lnSpc>
                          <a:spcPct val="107000"/>
                        </a:lnSpc>
                        <a:spcAft>
                          <a:spcPts val="800"/>
                        </a:spcAft>
                      </a:pPr>
                      <a:r>
                        <a:rPr lang="id-ID" sz="1400" b="0" dirty="0">
                          <a:solidFill>
                            <a:schemeClr val="tx1"/>
                          </a:solidFill>
                          <a:effectLst/>
                          <a:latin typeface="Lato"/>
                          <a:ea typeface="Calibri" panose="020F0502020204030204" pitchFamily="34" charset="0"/>
                          <a:cs typeface="Times New Roman" panose="02020603050405020304" pitchFamily="18" charset="0"/>
                        </a:rPr>
                        <a:t>7</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400" b="1" dirty="0">
                          <a:solidFill>
                            <a:schemeClr val="tx1"/>
                          </a:solidFill>
                          <a:effectLst/>
                          <a:latin typeface="Lato"/>
                          <a:ea typeface="Calibri" panose="020F0502020204030204" pitchFamily="34" charset="0"/>
                          <a:cs typeface="Calibri" panose="020F0502020204030204" pitchFamily="34" charset="0"/>
                        </a:rPr>
                        <a:t>CRS</a:t>
                      </a:r>
                      <a:endParaRPr lang="id-ID" sz="1400" b="1" dirty="0">
                        <a:solidFill>
                          <a:schemeClr val="tx1"/>
                        </a:solidFill>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4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400" b="0" i="1" dirty="0">
                          <a:solidFill>
                            <a:schemeClr val="tx1"/>
                          </a:solidFill>
                          <a:effectLst/>
                          <a:latin typeface="Lato"/>
                          <a:ea typeface="Calibri" panose="020F0502020204030204" pitchFamily="34" charset="0"/>
                          <a:cs typeface="Calibri" panose="020F0502020204030204" pitchFamily="34" charset="0"/>
                        </a:rPr>
                        <a:t>Computerised Reservation System</a:t>
                      </a:r>
                      <a:endParaRPr lang="id-ID" sz="1400" b="0" dirty="0">
                        <a:solidFill>
                          <a:schemeClr val="tx1"/>
                        </a:solidFill>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4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7"/>
                  </a:ext>
                </a:extLst>
              </a:tr>
              <a:tr h="541584">
                <a:tc>
                  <a:txBody>
                    <a:bodyPr/>
                    <a:lstStyle/>
                    <a:p>
                      <a:pPr algn="ctr">
                        <a:lnSpc>
                          <a:spcPct val="107000"/>
                        </a:lnSpc>
                        <a:spcAft>
                          <a:spcPts val="800"/>
                        </a:spcAft>
                      </a:pPr>
                      <a:r>
                        <a:rPr lang="id-ID" sz="1400" b="0" dirty="0">
                          <a:solidFill>
                            <a:schemeClr val="tx1"/>
                          </a:solidFill>
                          <a:effectLst/>
                          <a:latin typeface="Lato"/>
                          <a:ea typeface="Calibri" panose="020F0502020204030204" pitchFamily="34" charset="0"/>
                          <a:cs typeface="Times New Roman" panose="02020603050405020304" pitchFamily="18" charset="0"/>
                        </a:rPr>
                        <a:t>8</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algn="l">
                        <a:lnSpc>
                          <a:spcPct val="107000"/>
                        </a:lnSpc>
                        <a:spcBef>
                          <a:spcPts val="600"/>
                        </a:spcBef>
                        <a:spcAft>
                          <a:spcPts val="600"/>
                        </a:spcAft>
                      </a:pPr>
                      <a:r>
                        <a:rPr lang="en-US" sz="1400" b="1" dirty="0">
                          <a:solidFill>
                            <a:schemeClr val="tx1"/>
                          </a:solidFill>
                          <a:effectLst/>
                          <a:latin typeface="Lato"/>
                          <a:ea typeface="Times New Roman" panose="02020603050405020304" pitchFamily="18" charset="0"/>
                          <a:cs typeface="Calibri" panose="020F0502020204030204" pitchFamily="34" charset="0"/>
                        </a:rPr>
                        <a:t>Down-selling room</a:t>
                      </a:r>
                      <a:endParaRPr lang="id-ID" sz="1400" b="1" dirty="0">
                        <a:solidFill>
                          <a:schemeClr val="tx1"/>
                        </a:solidFill>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4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algn="l">
                        <a:lnSpc>
                          <a:spcPct val="107000"/>
                        </a:lnSpc>
                        <a:spcBef>
                          <a:spcPts val="600"/>
                        </a:spcBef>
                        <a:spcAft>
                          <a:spcPts val="600"/>
                        </a:spcAft>
                      </a:pPr>
                      <a:r>
                        <a:rPr lang="en-US" sz="1400" b="0" dirty="0" err="1">
                          <a:solidFill>
                            <a:schemeClr val="tx1"/>
                          </a:solidFill>
                          <a:effectLst/>
                          <a:latin typeface="Lato"/>
                          <a:ea typeface="Times New Roman" panose="02020603050405020304" pitchFamily="18" charset="0"/>
                          <a:cs typeface="Calibri" panose="020F0502020204030204" pitchFamily="34" charset="0"/>
                        </a:rPr>
                        <a:t>Mengganti</a:t>
                      </a:r>
                      <a:r>
                        <a:rPr lang="en-US" sz="1400" b="0" dirty="0">
                          <a:solidFill>
                            <a:schemeClr val="tx1"/>
                          </a:solidFill>
                          <a:effectLst/>
                          <a:latin typeface="Lato"/>
                          <a:ea typeface="Times New Roman" panose="02020603050405020304" pitchFamily="18" charset="0"/>
                          <a:cs typeface="Calibri" panose="020F0502020204030204" pitchFamily="34" charset="0"/>
                        </a:rPr>
                        <a:t> </a:t>
                      </a:r>
                      <a:r>
                        <a:rPr lang="en-US" sz="1400" b="0" dirty="0" err="1">
                          <a:solidFill>
                            <a:schemeClr val="tx1"/>
                          </a:solidFill>
                          <a:effectLst/>
                          <a:latin typeface="Lato"/>
                          <a:ea typeface="Times New Roman" panose="02020603050405020304" pitchFamily="18" charset="0"/>
                          <a:cs typeface="Calibri" panose="020F0502020204030204" pitchFamily="34" charset="0"/>
                        </a:rPr>
                        <a:t>kamar</a:t>
                      </a:r>
                      <a:r>
                        <a:rPr lang="en-US" sz="1400" b="0" dirty="0">
                          <a:solidFill>
                            <a:schemeClr val="tx1"/>
                          </a:solidFill>
                          <a:effectLst/>
                          <a:latin typeface="Lato"/>
                          <a:ea typeface="Times New Roman" panose="02020603050405020304" pitchFamily="18" charset="0"/>
                          <a:cs typeface="Calibri" panose="020F0502020204030204" pitchFamily="34" charset="0"/>
                        </a:rPr>
                        <a:t> yang </a:t>
                      </a:r>
                      <a:r>
                        <a:rPr lang="en-US" sz="1400" b="0" dirty="0" err="1">
                          <a:solidFill>
                            <a:schemeClr val="tx1"/>
                          </a:solidFill>
                          <a:effectLst/>
                          <a:latin typeface="Lato"/>
                          <a:ea typeface="Times New Roman" panose="02020603050405020304" pitchFamily="18" charset="0"/>
                          <a:cs typeface="Calibri" panose="020F0502020204030204" pitchFamily="34" charset="0"/>
                        </a:rPr>
                        <a:t>sudah</a:t>
                      </a:r>
                      <a:r>
                        <a:rPr lang="en-US" sz="1400" b="0" dirty="0">
                          <a:solidFill>
                            <a:schemeClr val="tx1"/>
                          </a:solidFill>
                          <a:effectLst/>
                          <a:latin typeface="Lato"/>
                          <a:ea typeface="Times New Roman" panose="02020603050405020304" pitchFamily="18" charset="0"/>
                          <a:cs typeface="Calibri" panose="020F0502020204030204" pitchFamily="34" charset="0"/>
                        </a:rPr>
                        <a:t> di </a:t>
                      </a:r>
                      <a:r>
                        <a:rPr lang="en-US" sz="1400" b="0" dirty="0" err="1">
                          <a:solidFill>
                            <a:schemeClr val="tx1"/>
                          </a:solidFill>
                          <a:effectLst/>
                          <a:latin typeface="Lato"/>
                          <a:ea typeface="Times New Roman" panose="02020603050405020304" pitchFamily="18" charset="0"/>
                          <a:cs typeface="Calibri" panose="020F0502020204030204" pitchFamily="34" charset="0"/>
                        </a:rPr>
                        <a:t>reservasi</a:t>
                      </a:r>
                      <a:r>
                        <a:rPr lang="en-US" sz="1400" b="0" dirty="0">
                          <a:solidFill>
                            <a:schemeClr val="tx1"/>
                          </a:solidFill>
                          <a:effectLst/>
                          <a:latin typeface="Lato"/>
                          <a:ea typeface="Times New Roman" panose="02020603050405020304" pitchFamily="18" charset="0"/>
                          <a:cs typeface="Calibri" panose="020F0502020204030204" pitchFamily="34" charset="0"/>
                        </a:rPr>
                        <a:t> </a:t>
                      </a:r>
                      <a:r>
                        <a:rPr lang="en-US" sz="1400" b="0" dirty="0" err="1">
                          <a:solidFill>
                            <a:schemeClr val="tx1"/>
                          </a:solidFill>
                          <a:effectLst/>
                          <a:latin typeface="Lato"/>
                          <a:ea typeface="Times New Roman" panose="02020603050405020304" pitchFamily="18" charset="0"/>
                          <a:cs typeface="Calibri" panose="020F0502020204030204" pitchFamily="34" charset="0"/>
                        </a:rPr>
                        <a:t>ke</a:t>
                      </a:r>
                      <a:r>
                        <a:rPr lang="en-US" sz="1400" b="0" dirty="0">
                          <a:solidFill>
                            <a:schemeClr val="tx1"/>
                          </a:solidFill>
                          <a:effectLst/>
                          <a:latin typeface="Lato"/>
                          <a:ea typeface="Times New Roman" panose="02020603050405020304" pitchFamily="18" charset="0"/>
                          <a:cs typeface="Calibri" panose="020F0502020204030204" pitchFamily="34" charset="0"/>
                        </a:rPr>
                        <a:t> </a:t>
                      </a:r>
                      <a:r>
                        <a:rPr lang="en-US" sz="1400" b="0" dirty="0" err="1">
                          <a:solidFill>
                            <a:schemeClr val="tx1"/>
                          </a:solidFill>
                          <a:effectLst/>
                          <a:latin typeface="Lato"/>
                          <a:ea typeface="Times New Roman" panose="02020603050405020304" pitchFamily="18" charset="0"/>
                          <a:cs typeface="Calibri" panose="020F0502020204030204" pitchFamily="34" charset="0"/>
                        </a:rPr>
                        <a:t>tipe</a:t>
                      </a:r>
                      <a:r>
                        <a:rPr lang="en-US" sz="1400" b="0" dirty="0">
                          <a:solidFill>
                            <a:schemeClr val="tx1"/>
                          </a:solidFill>
                          <a:effectLst/>
                          <a:latin typeface="Lato"/>
                          <a:ea typeface="Times New Roman" panose="02020603050405020304" pitchFamily="18" charset="0"/>
                          <a:cs typeface="Calibri" panose="020F0502020204030204" pitchFamily="34" charset="0"/>
                        </a:rPr>
                        <a:t> </a:t>
                      </a:r>
                      <a:r>
                        <a:rPr lang="en-US" sz="1400" b="0" dirty="0" err="1">
                          <a:solidFill>
                            <a:schemeClr val="tx1"/>
                          </a:solidFill>
                          <a:effectLst/>
                          <a:latin typeface="Lato"/>
                          <a:ea typeface="Times New Roman" panose="02020603050405020304" pitchFamily="18" charset="0"/>
                          <a:cs typeface="Calibri" panose="020F0502020204030204" pitchFamily="34" charset="0"/>
                        </a:rPr>
                        <a:t>kamar</a:t>
                      </a:r>
                      <a:r>
                        <a:rPr lang="en-US" sz="1400" b="0" dirty="0">
                          <a:solidFill>
                            <a:schemeClr val="tx1"/>
                          </a:solidFill>
                          <a:effectLst/>
                          <a:latin typeface="Lato"/>
                          <a:ea typeface="Times New Roman" panose="02020603050405020304" pitchFamily="18" charset="0"/>
                          <a:cs typeface="Calibri" panose="020F0502020204030204" pitchFamily="34" charset="0"/>
                        </a:rPr>
                        <a:t> yang </a:t>
                      </a:r>
                      <a:r>
                        <a:rPr lang="en-US" sz="1400" b="0" dirty="0" err="1">
                          <a:solidFill>
                            <a:schemeClr val="tx1"/>
                          </a:solidFill>
                          <a:effectLst/>
                          <a:latin typeface="Lato"/>
                          <a:ea typeface="Times New Roman" panose="02020603050405020304" pitchFamily="18" charset="0"/>
                          <a:cs typeface="Calibri" panose="020F0502020204030204" pitchFamily="34" charset="0"/>
                        </a:rPr>
                        <a:t>lebih</a:t>
                      </a:r>
                      <a:r>
                        <a:rPr lang="en-US" sz="1400" b="0" dirty="0">
                          <a:solidFill>
                            <a:schemeClr val="tx1"/>
                          </a:solidFill>
                          <a:effectLst/>
                          <a:latin typeface="Lato"/>
                          <a:ea typeface="Times New Roman" panose="02020603050405020304" pitchFamily="18" charset="0"/>
                          <a:cs typeface="Calibri" panose="020F0502020204030204" pitchFamily="34" charset="0"/>
                        </a:rPr>
                        <a:t> </a:t>
                      </a:r>
                      <a:r>
                        <a:rPr lang="en-US" sz="1400" b="0" dirty="0" err="1">
                          <a:solidFill>
                            <a:schemeClr val="tx1"/>
                          </a:solidFill>
                          <a:effectLst/>
                          <a:latin typeface="Lato"/>
                          <a:ea typeface="Times New Roman" panose="02020603050405020304" pitchFamily="18" charset="0"/>
                          <a:cs typeface="Calibri" panose="020F0502020204030204" pitchFamily="34" charset="0"/>
                        </a:rPr>
                        <a:t>rendah</a:t>
                      </a:r>
                      <a:endParaRPr lang="id-ID" sz="14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8"/>
                  </a:ext>
                </a:extLst>
              </a:tr>
            </a:tbl>
          </a:graphicData>
        </a:graphic>
      </p:graphicFrame>
      <p:sp>
        <p:nvSpPr>
          <p:cNvPr id="201787" name="TextBox 80"/>
          <p:cNvSpPr txBox="1">
            <a:spLocks noChangeArrowheads="1"/>
          </p:cNvSpPr>
          <p:nvPr/>
        </p:nvSpPr>
        <p:spPr bwMode="auto">
          <a:xfrm>
            <a:off x="5269491" y="328030"/>
            <a:ext cx="1817146" cy="3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11" tIns="22856" rIns="45711" bIns="22856">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id-ID" altLang="id-ID" sz="2200" b="1" dirty="0">
                <a:solidFill>
                  <a:schemeClr val="tx2"/>
                </a:solidFill>
                <a:latin typeface="Lato"/>
                <a:ea typeface="Lato"/>
                <a:cs typeface="Lato"/>
              </a:rPr>
              <a:t>GLOSARIUM</a:t>
            </a:r>
          </a:p>
        </p:txBody>
      </p:sp>
      <p:sp>
        <p:nvSpPr>
          <p:cNvPr id="2" name="Slide Number Placeholder 1"/>
          <p:cNvSpPr>
            <a:spLocks noGrp="1"/>
          </p:cNvSpPr>
          <p:nvPr>
            <p:ph type="sldNum" sz="quarter" idx="11"/>
          </p:nvPr>
        </p:nvSpPr>
        <p:spPr/>
        <p:txBody>
          <a:bodyPr/>
          <a:lstStyle/>
          <a:p>
            <a:fld id="{2366B6A7-8ADD-4422-BBE8-68D9E9ABFA41}" type="slidenum">
              <a:rPr lang="en-US"/>
              <a:pPr/>
              <a:t>4</a:t>
            </a:fld>
            <a:endParaRPr lang="en-US"/>
          </a:p>
        </p:txBody>
      </p:sp>
      <p:sp>
        <p:nvSpPr>
          <p:cNvPr id="7" name="Subtitle 2">
            <a:extLst>
              <a:ext uri="{FF2B5EF4-FFF2-40B4-BE49-F238E27FC236}">
                <a16:creationId xmlns:a16="http://schemas.microsoft.com/office/drawing/2014/main" id="{1EDB67D7-F445-45F0-A695-6E3032D364AA}"/>
              </a:ext>
            </a:extLst>
          </p:cNvPr>
          <p:cNvSpPr txBox="1"/>
          <p:nvPr/>
        </p:nvSpPr>
        <p:spPr>
          <a:xfrm>
            <a:off x="-1760764" y="6458772"/>
            <a:ext cx="13408252" cy="420631"/>
          </a:xfrm>
          <a:prstGeom prst="rect">
            <a:avLst/>
          </a:prstGeom>
          <a:noFill/>
          <a:ln w="9525">
            <a:noFill/>
          </a:ln>
        </p:spPr>
        <p:txBody>
          <a:bodyPr wrap="square" lIns="217490" tIns="108745" rIns="217490" bIns="108745">
            <a:spAutoFit/>
          </a:bodyPr>
          <a:lstStyle/>
          <a:p>
            <a:pPr algn="r" defTabSz="1087755" eaLnBrk="1" hangingPunct="1">
              <a:lnSpc>
                <a:spcPct val="120000"/>
              </a:lnSpc>
              <a:spcBef>
                <a:spcPct val="20000"/>
              </a:spcBef>
              <a:buFont typeface="Arial" panose="020B0604020202020204" pitchFamily="34" charset="0"/>
              <a:buNone/>
            </a:pPr>
            <a:r>
              <a:rPr lang="en-US" altLang="id-ID" sz="1200" dirty="0" err="1">
                <a:solidFill>
                  <a:schemeClr val="tx2"/>
                </a:solidFill>
                <a:latin typeface="Lato Light"/>
                <a:ea typeface="Lato Light"/>
              </a:rPr>
              <a:t>Sumber</a:t>
            </a:r>
            <a:r>
              <a:rPr lang="en-US" altLang="id-ID" sz="1200" dirty="0">
                <a:solidFill>
                  <a:schemeClr val="tx2"/>
                </a:solidFill>
                <a:latin typeface="Lato Light"/>
                <a:ea typeface="Lato Light"/>
              </a:rPr>
              <a:t> </a:t>
            </a:r>
            <a:r>
              <a:rPr lang="en-US" altLang="id-ID" sz="1200" dirty="0" err="1">
                <a:solidFill>
                  <a:schemeClr val="tx2"/>
                </a:solidFill>
                <a:latin typeface="Lato Light"/>
                <a:ea typeface="Lato Light"/>
              </a:rPr>
              <a:t>Referensi</a:t>
            </a:r>
            <a:r>
              <a:rPr lang="en-US" altLang="id-ID" sz="1200" dirty="0">
                <a:solidFill>
                  <a:schemeClr val="tx2"/>
                </a:solidFill>
                <a:latin typeface="Lato Light"/>
                <a:ea typeface="Lato Light"/>
              </a:rPr>
              <a:t>:</a:t>
            </a:r>
            <a:r>
              <a:rPr lang="id-ID" altLang="id-ID" sz="1200" dirty="0">
                <a:solidFill>
                  <a:schemeClr val="tx2"/>
                </a:solidFill>
                <a:latin typeface="Lato Light"/>
                <a:ea typeface="Lato Light"/>
              </a:rPr>
              <a:t> </a:t>
            </a:r>
            <a:r>
              <a:rPr lang="id-ID" altLang="id-ID" sz="1200" dirty="0">
                <a:solidFill>
                  <a:srgbClr val="FF0000"/>
                </a:solidFill>
                <a:latin typeface="Lato Light"/>
                <a:ea typeface="Lato Light"/>
              </a:rPr>
              <a:t>William Angliss</a:t>
            </a:r>
            <a:r>
              <a:rPr lang="en-ID" altLang="id-ID" sz="1200" dirty="0">
                <a:solidFill>
                  <a:srgbClr val="FF0000"/>
                </a:solidFill>
                <a:latin typeface="Lato Light"/>
                <a:ea typeface="Lato Light"/>
              </a:rPr>
              <a:t> Institutes</a:t>
            </a:r>
            <a:r>
              <a:rPr lang="id-ID" altLang="id-ID" sz="1200" dirty="0">
                <a:solidFill>
                  <a:srgbClr val="FF0000"/>
                </a:solidFill>
                <a:latin typeface="Lato Light"/>
                <a:ea typeface="Lato Light"/>
              </a:rPr>
              <a:t>, Trainee Manual Receive &amp; Process Reservation, 2013</a:t>
            </a:r>
            <a:endParaRPr lang="en-US" altLang="id-ID" sz="1200" dirty="0">
              <a:solidFill>
                <a:srgbClr val="FF0000"/>
              </a:solidFill>
              <a:latin typeface="Lato Light"/>
              <a:ea typeface="Lato Light"/>
            </a:endParaRPr>
          </a:p>
        </p:txBody>
      </p:sp>
    </p:spTree>
    <p:extLst>
      <p:ext uri="{BB962C8B-B14F-4D97-AF65-F5344CB8AC3E}">
        <p14:creationId xmlns:p14="http://schemas.microsoft.com/office/powerpoint/2010/main" val="1504235562"/>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3726256218"/>
              </p:ext>
            </p:extLst>
          </p:nvPr>
        </p:nvGraphicFramePr>
        <p:xfrm>
          <a:off x="1730445" y="1212314"/>
          <a:ext cx="9482198" cy="5115382"/>
        </p:xfrm>
        <a:graphic>
          <a:graphicData uri="http://schemas.openxmlformats.org/drawingml/2006/table">
            <a:tbl>
              <a:tblPr firstRow="1" bandRow="1">
                <a:tableStyleId>{5C22544A-7EE6-4342-B048-85BDC9FD1C3A}</a:tableStyleId>
              </a:tblPr>
              <a:tblGrid>
                <a:gridCol w="1213005">
                  <a:extLst>
                    <a:ext uri="{9D8B030D-6E8A-4147-A177-3AD203B41FA5}">
                      <a16:colId xmlns:a16="http://schemas.microsoft.com/office/drawing/2014/main" val="20000"/>
                    </a:ext>
                  </a:extLst>
                </a:gridCol>
                <a:gridCol w="2156891">
                  <a:extLst>
                    <a:ext uri="{9D8B030D-6E8A-4147-A177-3AD203B41FA5}">
                      <a16:colId xmlns:a16="http://schemas.microsoft.com/office/drawing/2014/main" val="20001"/>
                    </a:ext>
                  </a:extLst>
                </a:gridCol>
                <a:gridCol w="6112302">
                  <a:extLst>
                    <a:ext uri="{9D8B030D-6E8A-4147-A177-3AD203B41FA5}">
                      <a16:colId xmlns:a16="http://schemas.microsoft.com/office/drawing/2014/main" val="20002"/>
                    </a:ext>
                  </a:extLst>
                </a:gridCol>
              </a:tblGrid>
              <a:tr h="483120">
                <a:tc>
                  <a:txBody>
                    <a:bodyPr/>
                    <a:lstStyle/>
                    <a:p>
                      <a:pPr algn="ctr"/>
                      <a:r>
                        <a:rPr lang="id-ID" sz="1400" b="1" i="0" noProof="0" dirty="0">
                          <a:solidFill>
                            <a:srgbClr val="FFFFFF"/>
                          </a:solidFill>
                          <a:latin typeface="Lato"/>
                          <a:ea typeface="Lato" charset="0"/>
                          <a:cs typeface="Lato" charset="0"/>
                        </a:rPr>
                        <a:t>No</a:t>
                      </a:r>
                      <a:endParaRPr lang="en-US" sz="1400" b="1" i="0" noProof="0" dirty="0">
                        <a:solidFill>
                          <a:srgbClr val="FFFFFF"/>
                        </a:solidFill>
                        <a:latin typeface="Lato"/>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id-ID" sz="1400" b="1" i="0" noProof="0" dirty="0">
                          <a:solidFill>
                            <a:srgbClr val="FFFFFF"/>
                          </a:solidFill>
                          <a:latin typeface="Lato"/>
                          <a:ea typeface="Lato" charset="0"/>
                          <a:cs typeface="Lato" charset="0"/>
                        </a:rPr>
                        <a:t>Istilah</a:t>
                      </a:r>
                      <a:endParaRPr lang="en-US" sz="1400" b="1" i="0" noProof="0" dirty="0">
                        <a:solidFill>
                          <a:srgbClr val="FFFFFF"/>
                        </a:solidFill>
                        <a:latin typeface="Lato"/>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id-ID" sz="1400" b="1" i="0" noProof="0" dirty="0">
                          <a:solidFill>
                            <a:srgbClr val="FFFFFF"/>
                          </a:solidFill>
                          <a:latin typeface="Lato"/>
                          <a:ea typeface="Lato" charset="0"/>
                          <a:cs typeface="Lato" charset="0"/>
                        </a:rPr>
                        <a:t>Penjelasan</a:t>
                      </a:r>
                      <a:endParaRPr lang="en-US" sz="1400" b="1" i="0" noProof="0" dirty="0">
                        <a:solidFill>
                          <a:srgbClr val="FFFFFF"/>
                        </a:solidFill>
                        <a:latin typeface="Lato"/>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18179">
                <a:tc>
                  <a:txBody>
                    <a:bodyPr/>
                    <a:lstStyle/>
                    <a:p>
                      <a:pPr algn="ctr"/>
                      <a:r>
                        <a:rPr lang="id-ID" sz="1200" b="0" i="0" dirty="0">
                          <a:solidFill>
                            <a:schemeClr val="tx1"/>
                          </a:solidFill>
                          <a:latin typeface="Lato"/>
                          <a:ea typeface="Lato" charset="0"/>
                          <a:cs typeface="Lato" charset="0"/>
                        </a:rPr>
                        <a:t>9</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Lato"/>
                          <a:ea typeface="Times New Roman" panose="02020603050405020304" pitchFamily="18" charset="0"/>
                          <a:cs typeface="Calibri" panose="020F0502020204030204" pitchFamily="34" charset="0"/>
                        </a:rPr>
                        <a:t>FIT (Free Individual Traveller)</a:t>
                      </a:r>
                      <a:endParaRPr lang="id-ID" sz="1200" dirty="0">
                        <a:effectLst/>
                        <a:latin typeface="Lato"/>
                        <a:ea typeface="Calibri" panose="020F0502020204030204" pitchFamily="34" charset="0"/>
                        <a:cs typeface="Times New Roman" panose="02020603050405020304" pitchFamily="18" charset="0"/>
                      </a:endParaRPr>
                    </a:p>
                    <a:p>
                      <a:pPr algn="l"/>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en-US" sz="1200" dirty="0" err="1">
                          <a:effectLst/>
                          <a:latin typeface="Lato"/>
                          <a:ea typeface="Times New Roman" panose="02020603050405020304" pitchFamily="18" charset="0"/>
                          <a:cs typeface="Calibri" panose="020F0502020204030204" pitchFamily="34" charset="0"/>
                        </a:rPr>
                        <a:t>Tamu</a:t>
                      </a:r>
                      <a:r>
                        <a:rPr lang="en-US" sz="1200" dirty="0">
                          <a:effectLst/>
                          <a:latin typeface="Lato"/>
                          <a:ea typeface="Times New Roman" panose="02020603050405020304" pitchFamily="18" charset="0"/>
                          <a:cs typeface="Calibri" panose="020F0502020204030204" pitchFamily="34" charset="0"/>
                        </a:rPr>
                        <a:t> hotel yang </a:t>
                      </a:r>
                      <a:r>
                        <a:rPr lang="en-US" sz="1200" dirty="0" err="1">
                          <a:effectLst/>
                          <a:latin typeface="Lato"/>
                          <a:ea typeface="Times New Roman" panose="02020603050405020304" pitchFamily="18" charset="0"/>
                          <a:cs typeface="Calibri" panose="020F0502020204030204" pitchFamily="34" charset="0"/>
                        </a:rPr>
                        <a:t>melakukan</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reservasi</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secara</a:t>
                      </a:r>
                      <a:r>
                        <a:rPr lang="en-US" sz="1200" dirty="0">
                          <a:effectLst/>
                          <a:latin typeface="Lato"/>
                          <a:ea typeface="Times New Roman" panose="02020603050405020304" pitchFamily="18" charset="0"/>
                          <a:cs typeface="Calibri" panose="020F0502020204030204" pitchFamily="34" charset="0"/>
                        </a:rPr>
                        <a:t> individual </a:t>
                      </a:r>
                      <a:r>
                        <a:rPr lang="en-US" sz="1200" dirty="0" err="1">
                          <a:effectLst/>
                          <a:latin typeface="Lato"/>
                          <a:ea typeface="Times New Roman" panose="02020603050405020304" pitchFamily="18" charset="0"/>
                          <a:cs typeface="Calibri" panose="020F0502020204030204" pitchFamily="34" charset="0"/>
                        </a:rPr>
                        <a:t>dan</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tidak</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terikat</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dalam</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suatu</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rombongan</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grup</a:t>
                      </a:r>
                      <a:endParaRPr lang="id-ID" sz="1200" dirty="0">
                        <a:effectLst/>
                        <a:latin typeface="Lato"/>
                        <a:ea typeface="Calibri" panose="020F0502020204030204" pitchFamily="34" charset="0"/>
                        <a:cs typeface="Times New Roman" panose="02020603050405020304" pitchFamily="18" charset="0"/>
                      </a:endParaRPr>
                    </a:p>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1"/>
                  </a:ext>
                </a:extLst>
              </a:tr>
              <a:tr h="523882">
                <a:tc>
                  <a:txBody>
                    <a:bodyPr/>
                    <a:lstStyle/>
                    <a:p>
                      <a:pPr algn="ctr">
                        <a:lnSpc>
                          <a:spcPct val="107000"/>
                        </a:lnSpc>
                        <a:spcAft>
                          <a:spcPts val="800"/>
                        </a:spcAft>
                      </a:pPr>
                      <a:r>
                        <a:rPr lang="id-ID" sz="1200" b="0" dirty="0">
                          <a:solidFill>
                            <a:schemeClr val="tx1"/>
                          </a:solidFill>
                          <a:effectLst/>
                          <a:latin typeface="Lato"/>
                          <a:ea typeface="Calibri" panose="020F0502020204030204" pitchFamily="34" charset="0"/>
                          <a:cs typeface="Times New Roman" panose="02020603050405020304" pitchFamily="18" charset="0"/>
                        </a:rPr>
                        <a:t>10</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1" dirty="0">
                          <a:solidFill>
                            <a:srgbClr val="000000"/>
                          </a:solidFill>
                          <a:effectLst/>
                          <a:latin typeface="Lato"/>
                          <a:ea typeface="Calibri" panose="020F0502020204030204" pitchFamily="34" charset="0"/>
                          <a:cs typeface="Calibri" panose="020F0502020204030204" pitchFamily="34" charset="0"/>
                        </a:rPr>
                        <a:t>Guaranteed reservation</a:t>
                      </a:r>
                      <a:endParaRPr lang="id-ID" sz="1200" dirty="0">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en-US" sz="1200" dirty="0" err="1">
                          <a:effectLst/>
                          <a:latin typeface="Lato"/>
                          <a:ea typeface="Calibri" panose="020F0502020204030204" pitchFamily="34" charset="0"/>
                          <a:cs typeface="Calibri" panose="020F0502020204030204" pitchFamily="34" charset="0"/>
                        </a:rPr>
                        <a:t>Reservasi</a:t>
                      </a:r>
                      <a:r>
                        <a:rPr lang="en-US" sz="1200" dirty="0">
                          <a:effectLst/>
                          <a:latin typeface="Lato"/>
                          <a:ea typeface="Calibri" panose="020F0502020204030204" pitchFamily="34" charset="0"/>
                          <a:cs typeface="Calibri" panose="020F0502020204030204" pitchFamily="34" charset="0"/>
                        </a:rPr>
                        <a:t> yang </a:t>
                      </a:r>
                      <a:r>
                        <a:rPr lang="en-US" sz="1200" dirty="0" err="1">
                          <a:effectLst/>
                          <a:latin typeface="Lato"/>
                          <a:ea typeface="Calibri" panose="020F0502020204030204" pitchFamily="34" charset="0"/>
                          <a:cs typeface="Calibri" panose="020F0502020204030204" pitchFamily="34" charset="0"/>
                        </a:rPr>
                        <a:t>sudah</a:t>
                      </a:r>
                      <a:r>
                        <a:rPr lang="en-US" sz="1200" dirty="0">
                          <a:effectLst/>
                          <a:latin typeface="Lato"/>
                          <a:ea typeface="Calibri" panose="020F0502020204030204" pitchFamily="34" charset="0"/>
                          <a:cs typeface="Calibri" panose="020F0502020204030204" pitchFamily="34" charset="0"/>
                        </a:rPr>
                        <a:t> </a:t>
                      </a:r>
                      <a:r>
                        <a:rPr lang="en-US" sz="1200" dirty="0" err="1">
                          <a:effectLst/>
                          <a:latin typeface="Lato"/>
                          <a:ea typeface="Calibri" panose="020F0502020204030204" pitchFamily="34" charset="0"/>
                          <a:cs typeface="Calibri" panose="020F0502020204030204" pitchFamily="34" charset="0"/>
                        </a:rPr>
                        <a:t>diterima</a:t>
                      </a:r>
                      <a:r>
                        <a:rPr lang="en-US" sz="1200" dirty="0">
                          <a:effectLst/>
                          <a:latin typeface="Lato"/>
                          <a:ea typeface="Calibri" panose="020F0502020204030204" pitchFamily="34" charset="0"/>
                          <a:cs typeface="Calibri" panose="020F0502020204030204" pitchFamily="34" charset="0"/>
                        </a:rPr>
                        <a:t> </a:t>
                      </a:r>
                      <a:r>
                        <a:rPr lang="en-US" sz="1200" dirty="0" err="1">
                          <a:effectLst/>
                          <a:latin typeface="Lato"/>
                          <a:ea typeface="Calibri" panose="020F0502020204030204" pitchFamily="34" charset="0"/>
                          <a:cs typeface="Calibri" panose="020F0502020204030204" pitchFamily="34" charset="0"/>
                        </a:rPr>
                        <a:t>dan</a:t>
                      </a:r>
                      <a:r>
                        <a:rPr lang="en-US" sz="1200" dirty="0">
                          <a:effectLst/>
                          <a:latin typeface="Lato"/>
                          <a:ea typeface="Calibri" panose="020F0502020204030204" pitchFamily="34" charset="0"/>
                          <a:cs typeface="Calibri" panose="020F0502020204030204" pitchFamily="34" charset="0"/>
                        </a:rPr>
                        <a:t> </a:t>
                      </a:r>
                      <a:r>
                        <a:rPr lang="en-US" sz="1200" dirty="0" err="1">
                          <a:effectLst/>
                          <a:latin typeface="Lato"/>
                          <a:ea typeface="Calibri" panose="020F0502020204030204" pitchFamily="34" charset="0"/>
                          <a:cs typeface="Calibri" panose="020F0502020204030204" pitchFamily="34" charset="0"/>
                        </a:rPr>
                        <a:t>reservasi</a:t>
                      </a:r>
                      <a:r>
                        <a:rPr lang="en-US" sz="1200" dirty="0">
                          <a:effectLst/>
                          <a:latin typeface="Lato"/>
                          <a:ea typeface="Calibri" panose="020F0502020204030204" pitchFamily="34" charset="0"/>
                          <a:cs typeface="Calibri" panose="020F0502020204030204" pitchFamily="34" charset="0"/>
                        </a:rPr>
                        <a:t> </a:t>
                      </a:r>
                      <a:r>
                        <a:rPr lang="en-US" sz="1200" dirty="0" err="1">
                          <a:effectLst/>
                          <a:latin typeface="Lato"/>
                          <a:ea typeface="Calibri" panose="020F0502020204030204" pitchFamily="34" charset="0"/>
                          <a:cs typeface="Calibri" panose="020F0502020204030204" pitchFamily="34" charset="0"/>
                        </a:rPr>
                        <a:t>tersebut</a:t>
                      </a:r>
                      <a:r>
                        <a:rPr lang="en-US" sz="1200" dirty="0">
                          <a:effectLst/>
                          <a:latin typeface="Lato"/>
                          <a:ea typeface="Calibri" panose="020F0502020204030204" pitchFamily="34" charset="0"/>
                          <a:cs typeface="Calibri" panose="020F0502020204030204" pitchFamily="34" charset="0"/>
                        </a:rPr>
                        <a:t> </a:t>
                      </a:r>
                      <a:r>
                        <a:rPr lang="en-US" sz="1200" dirty="0" err="1">
                          <a:effectLst/>
                          <a:latin typeface="Lato"/>
                          <a:ea typeface="Calibri" panose="020F0502020204030204" pitchFamily="34" charset="0"/>
                          <a:cs typeface="Calibri" panose="020F0502020204030204" pitchFamily="34" charset="0"/>
                        </a:rPr>
                        <a:t>sudah</a:t>
                      </a:r>
                      <a:r>
                        <a:rPr lang="en-US" sz="1200" dirty="0">
                          <a:effectLst/>
                          <a:latin typeface="Lato"/>
                          <a:ea typeface="Calibri" panose="020F0502020204030204" pitchFamily="34" charset="0"/>
                          <a:cs typeface="Calibri" panose="020F0502020204030204" pitchFamily="34" charset="0"/>
                        </a:rPr>
                        <a:t> </a:t>
                      </a:r>
                      <a:r>
                        <a:rPr lang="en-US" sz="1200" dirty="0" err="1">
                          <a:effectLst/>
                          <a:latin typeface="Lato"/>
                          <a:ea typeface="Calibri" panose="020F0502020204030204" pitchFamily="34" charset="0"/>
                          <a:cs typeface="Calibri" panose="020F0502020204030204" pitchFamily="34" charset="0"/>
                        </a:rPr>
                        <a:t>pasti</a:t>
                      </a:r>
                      <a:r>
                        <a:rPr lang="en-US" sz="1200" dirty="0">
                          <a:effectLst/>
                          <a:latin typeface="Lato"/>
                          <a:ea typeface="Calibri" panose="020F0502020204030204" pitchFamily="34" charset="0"/>
                          <a:cs typeface="Calibri" panose="020F0502020204030204" pitchFamily="34" charset="0"/>
                        </a:rPr>
                        <a:t> </a:t>
                      </a:r>
                      <a:endParaRPr lang="id-ID" sz="1200" dirty="0">
                        <a:effectLst/>
                        <a:latin typeface="Lato"/>
                        <a:ea typeface="Calibri" panose="020F0502020204030204" pitchFamily="34" charset="0"/>
                        <a:cs typeface="Times New Roman" panose="02020603050405020304" pitchFamily="18" charset="0"/>
                      </a:endParaRPr>
                    </a:p>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2"/>
                  </a:ext>
                </a:extLst>
              </a:tr>
              <a:tr h="523882">
                <a:tc>
                  <a:txBody>
                    <a:bodyPr/>
                    <a:lstStyle/>
                    <a:p>
                      <a:pPr algn="ctr">
                        <a:lnSpc>
                          <a:spcPct val="107000"/>
                        </a:lnSpc>
                        <a:spcAft>
                          <a:spcPts val="800"/>
                        </a:spcAft>
                      </a:pPr>
                      <a:r>
                        <a:rPr lang="id-ID" sz="1200" b="0" dirty="0">
                          <a:solidFill>
                            <a:schemeClr val="tx1"/>
                          </a:solidFill>
                          <a:effectLst/>
                          <a:latin typeface="Lato"/>
                          <a:ea typeface="Calibri" panose="020F0502020204030204" pitchFamily="34" charset="0"/>
                          <a:cs typeface="Times New Roman" panose="02020603050405020304" pitchFamily="18" charset="0"/>
                        </a:rPr>
                        <a:t>11</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en-US" sz="1200" b="1" dirty="0">
                          <a:solidFill>
                            <a:srgbClr val="000000"/>
                          </a:solidFill>
                          <a:effectLst/>
                          <a:latin typeface="Lato"/>
                          <a:ea typeface="Times New Roman" panose="02020603050405020304" pitchFamily="18" charset="0"/>
                          <a:cs typeface="Calibri" panose="020F0502020204030204" pitchFamily="34" charset="0"/>
                        </a:rPr>
                        <a:t>OTA (Online Travel Agent)</a:t>
                      </a:r>
                      <a:endParaRPr lang="id-ID" sz="1200" dirty="0">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en-US" sz="1200" dirty="0">
                          <a:effectLst/>
                          <a:latin typeface="Lato"/>
                          <a:ea typeface="Times New Roman" panose="02020603050405020304" pitchFamily="18" charset="0"/>
                          <a:cs typeface="Calibri" panose="020F0502020204030204" pitchFamily="34" charset="0"/>
                        </a:rPr>
                        <a:t>Travel-travel yang </a:t>
                      </a:r>
                      <a:r>
                        <a:rPr lang="en-US" sz="1200" dirty="0" err="1">
                          <a:effectLst/>
                          <a:latin typeface="Lato"/>
                          <a:ea typeface="Times New Roman" panose="02020603050405020304" pitchFamily="18" charset="0"/>
                          <a:cs typeface="Calibri" panose="020F0502020204030204" pitchFamily="34" charset="0"/>
                        </a:rPr>
                        <a:t>melayani</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reservasi</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dengan</a:t>
                      </a:r>
                      <a:r>
                        <a:rPr lang="en-US" sz="1200" dirty="0">
                          <a:effectLst/>
                          <a:latin typeface="Lato"/>
                          <a:ea typeface="Times New Roman" panose="02020603050405020304" pitchFamily="18" charset="0"/>
                          <a:cs typeface="Calibri" panose="020F0502020204030204" pitchFamily="34" charset="0"/>
                        </a:rPr>
                        <a:t> online</a:t>
                      </a:r>
                      <a:endParaRPr lang="id-ID" sz="1200" dirty="0">
                        <a:effectLst/>
                        <a:latin typeface="Lato"/>
                        <a:ea typeface="Calibri" panose="020F0502020204030204" pitchFamily="34" charset="0"/>
                        <a:cs typeface="Times New Roman" panose="02020603050405020304" pitchFamily="18" charset="0"/>
                      </a:endParaRPr>
                    </a:p>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3"/>
                  </a:ext>
                </a:extLst>
              </a:tr>
              <a:tr h="523882">
                <a:tc>
                  <a:txBody>
                    <a:bodyPr/>
                    <a:lstStyle/>
                    <a:p>
                      <a:pPr algn="ctr">
                        <a:lnSpc>
                          <a:spcPct val="107000"/>
                        </a:lnSpc>
                        <a:spcAft>
                          <a:spcPts val="800"/>
                        </a:spcAft>
                      </a:pPr>
                      <a:r>
                        <a:rPr lang="id-ID" sz="1200" b="0" dirty="0">
                          <a:solidFill>
                            <a:schemeClr val="tx1"/>
                          </a:solidFill>
                          <a:effectLst/>
                          <a:latin typeface="Lato"/>
                          <a:ea typeface="Calibri" panose="020F0502020204030204" pitchFamily="34" charset="0"/>
                          <a:cs typeface="Times New Roman" panose="02020603050405020304" pitchFamily="18" charset="0"/>
                        </a:rPr>
                        <a:t>12</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1" dirty="0">
                          <a:solidFill>
                            <a:srgbClr val="000000"/>
                          </a:solidFill>
                          <a:effectLst/>
                          <a:latin typeface="Lato"/>
                          <a:ea typeface="Times New Roman" panose="02020603050405020304" pitchFamily="18" charset="0"/>
                          <a:cs typeface="Calibri" panose="020F0502020204030204" pitchFamily="34" charset="0"/>
                        </a:rPr>
                        <a:t>Overbooked</a:t>
                      </a:r>
                      <a:endParaRPr lang="id-ID" sz="1200" dirty="0">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dirty="0">
                          <a:effectLst/>
                          <a:latin typeface="Lato"/>
                          <a:ea typeface="Times New Roman" panose="02020603050405020304" pitchFamily="18" charset="0"/>
                          <a:cs typeface="Calibri" panose="020F0502020204030204" pitchFamily="34" charset="0"/>
                        </a:rPr>
                        <a:t>Penjualan produk kamar maupun service melebihi  ketersediaan hotel.  Hotel tidak dapat melayani kecuali terdapat no-show</a:t>
                      </a:r>
                      <a:endParaRPr lang="id-ID" sz="1200" dirty="0">
                        <a:effectLst/>
                        <a:latin typeface="Lato"/>
                        <a:ea typeface="Calibri" panose="020F0502020204030204" pitchFamily="34" charset="0"/>
                        <a:cs typeface="Times New Roman" panose="02020603050405020304" pitchFamily="18" charset="0"/>
                      </a:endParaRPr>
                    </a:p>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4"/>
                  </a:ext>
                </a:extLst>
              </a:tr>
              <a:tr h="523882">
                <a:tc>
                  <a:txBody>
                    <a:bodyPr/>
                    <a:lstStyle/>
                    <a:p>
                      <a:pPr algn="ctr">
                        <a:lnSpc>
                          <a:spcPct val="107000"/>
                        </a:lnSpc>
                        <a:spcAft>
                          <a:spcPts val="800"/>
                        </a:spcAft>
                      </a:pPr>
                      <a:r>
                        <a:rPr lang="id-ID" sz="1200" b="0" dirty="0">
                          <a:solidFill>
                            <a:schemeClr val="tx1"/>
                          </a:solidFill>
                          <a:effectLst/>
                          <a:latin typeface="Lato"/>
                          <a:ea typeface="Calibri" panose="020F0502020204030204" pitchFamily="34" charset="0"/>
                          <a:cs typeface="Times New Roman" panose="02020603050405020304" pitchFamily="18" charset="0"/>
                        </a:rPr>
                        <a:t>13</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1" dirty="0">
                          <a:solidFill>
                            <a:srgbClr val="000000"/>
                          </a:solidFill>
                          <a:effectLst/>
                          <a:latin typeface="Lato"/>
                          <a:ea typeface="Times New Roman" panose="02020603050405020304" pitchFamily="18" charset="0"/>
                          <a:cs typeface="Calibri" panose="020F0502020204030204" pitchFamily="34" charset="0"/>
                        </a:rPr>
                        <a:t>Packages</a:t>
                      </a:r>
                      <a:endParaRPr lang="id-ID" sz="1200" dirty="0">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a:lnSpc>
                          <a:spcPct val="107000"/>
                        </a:lnSpc>
                        <a:spcBef>
                          <a:spcPts val="600"/>
                        </a:spcBef>
                        <a:spcAft>
                          <a:spcPts val="600"/>
                        </a:spcAft>
                      </a:pPr>
                      <a:r>
                        <a:rPr lang="id-ID" sz="1200" dirty="0">
                          <a:effectLst/>
                          <a:latin typeface="Lato"/>
                          <a:ea typeface="Times New Roman" panose="02020603050405020304" pitchFamily="18" charset="0"/>
                          <a:cs typeface="Calibri" panose="020F0502020204030204" pitchFamily="34" charset="0"/>
                        </a:rPr>
                        <a:t>Paket –</a:t>
                      </a:r>
                      <a:r>
                        <a:rPr lang="en-ID" sz="1200" dirty="0">
                          <a:effectLst/>
                          <a:latin typeface="Lato"/>
                          <a:ea typeface="Times New Roman" panose="02020603050405020304" pitchFamily="18" charset="0"/>
                          <a:cs typeface="Calibri" panose="020F0502020204030204" pitchFamily="34" charset="0"/>
                        </a:rPr>
                        <a:t> </a:t>
                      </a:r>
                      <a:r>
                        <a:rPr lang="en-ID" sz="1200" dirty="0" err="1">
                          <a:effectLst/>
                          <a:latin typeface="Lato"/>
                          <a:ea typeface="Times New Roman" panose="02020603050405020304" pitchFamily="18" charset="0"/>
                          <a:cs typeface="Calibri" panose="020F0502020204030204" pitchFamily="34" charset="0"/>
                        </a:rPr>
                        <a:t>paket</a:t>
                      </a:r>
                      <a:r>
                        <a:rPr lang="en-ID" sz="1200" dirty="0">
                          <a:effectLst/>
                          <a:latin typeface="Lato"/>
                          <a:ea typeface="Times New Roman" panose="02020603050405020304" pitchFamily="18" charset="0"/>
                          <a:cs typeface="Calibri" panose="020F0502020204030204" pitchFamily="34" charset="0"/>
                        </a:rPr>
                        <a:t> yang</a:t>
                      </a:r>
                      <a:r>
                        <a:rPr lang="id-ID" sz="1200" dirty="0">
                          <a:effectLst/>
                          <a:latin typeface="Lato"/>
                          <a:ea typeface="Times New Roman" panose="02020603050405020304" pitchFamily="18" charset="0"/>
                          <a:cs typeface="Calibri" panose="020F0502020204030204" pitchFamily="34" charset="0"/>
                        </a:rPr>
                        <a:t> merupakan kombinasi  dari produk dan service dengan harga special</a:t>
                      </a:r>
                      <a:endParaRPr lang="id-ID" sz="1200" dirty="0">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5"/>
                  </a:ext>
                </a:extLst>
              </a:tr>
              <a:tr h="523882">
                <a:tc>
                  <a:txBody>
                    <a:bodyPr/>
                    <a:lstStyle/>
                    <a:p>
                      <a:pPr algn="ctr">
                        <a:lnSpc>
                          <a:spcPct val="107000"/>
                        </a:lnSpc>
                        <a:spcAft>
                          <a:spcPts val="800"/>
                        </a:spcAft>
                      </a:pPr>
                      <a:r>
                        <a:rPr lang="id-ID" sz="1200" b="0" dirty="0">
                          <a:solidFill>
                            <a:schemeClr val="tx1"/>
                          </a:solidFill>
                          <a:effectLst/>
                          <a:latin typeface="Lato"/>
                          <a:ea typeface="Calibri" panose="020F0502020204030204" pitchFamily="34" charset="0"/>
                          <a:cs typeface="Times New Roman" panose="02020603050405020304" pitchFamily="18" charset="0"/>
                        </a:rPr>
                        <a:t>14</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en-US" sz="1200" b="1" dirty="0">
                          <a:solidFill>
                            <a:srgbClr val="000000"/>
                          </a:solidFill>
                          <a:effectLst/>
                          <a:latin typeface="Lato"/>
                          <a:ea typeface="Times New Roman" panose="02020603050405020304" pitchFamily="18" charset="0"/>
                          <a:cs typeface="Calibri" panose="020F0502020204030204" pitchFamily="34" charset="0"/>
                        </a:rPr>
                        <a:t>Pick Up Transport Service</a:t>
                      </a:r>
                      <a:endParaRPr lang="id-ID" sz="1200" dirty="0">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en-US" sz="1200" dirty="0" err="1">
                          <a:effectLst/>
                          <a:latin typeface="Lato"/>
                          <a:ea typeface="Times New Roman" panose="02020603050405020304" pitchFamily="18" charset="0"/>
                          <a:cs typeface="Calibri" panose="020F0502020204030204" pitchFamily="34" charset="0"/>
                        </a:rPr>
                        <a:t>Pelayanan</a:t>
                      </a:r>
                      <a:r>
                        <a:rPr lang="en-US" sz="1200" dirty="0">
                          <a:effectLst/>
                          <a:latin typeface="Lato"/>
                          <a:ea typeface="Times New Roman" panose="02020603050405020304" pitchFamily="18" charset="0"/>
                          <a:cs typeface="Calibri" panose="020F0502020204030204" pitchFamily="34" charset="0"/>
                        </a:rPr>
                        <a:t> yang </a:t>
                      </a:r>
                      <a:r>
                        <a:rPr lang="en-US" sz="1200" dirty="0" err="1">
                          <a:effectLst/>
                          <a:latin typeface="Lato"/>
                          <a:ea typeface="Times New Roman" panose="02020603050405020304" pitchFamily="18" charset="0"/>
                          <a:cs typeface="Calibri" panose="020F0502020204030204" pitchFamily="34" charset="0"/>
                        </a:rPr>
                        <a:t>diberikan</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dari</a:t>
                      </a:r>
                      <a:r>
                        <a:rPr lang="en-US" sz="1200" dirty="0">
                          <a:effectLst/>
                          <a:latin typeface="Lato"/>
                          <a:ea typeface="Times New Roman" panose="02020603050405020304" pitchFamily="18" charset="0"/>
                          <a:cs typeface="Calibri" panose="020F0502020204030204" pitchFamily="34" charset="0"/>
                        </a:rPr>
                        <a:t> hotel </a:t>
                      </a:r>
                      <a:r>
                        <a:rPr lang="en-US" sz="1200" dirty="0" err="1">
                          <a:effectLst/>
                          <a:latin typeface="Lato"/>
                          <a:ea typeface="Times New Roman" panose="02020603050405020304" pitchFamily="18" charset="0"/>
                          <a:cs typeface="Calibri" panose="020F0502020204030204" pitchFamily="34" charset="0"/>
                        </a:rPr>
                        <a:t>untuk</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penjemputan</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dari</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suatu</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tempat</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ke</a:t>
                      </a:r>
                      <a:r>
                        <a:rPr lang="en-US" sz="1200" dirty="0">
                          <a:effectLst/>
                          <a:latin typeface="Lato"/>
                          <a:ea typeface="Times New Roman" panose="02020603050405020304" pitchFamily="18" charset="0"/>
                          <a:cs typeface="Calibri" panose="020F0502020204030204" pitchFamily="34" charset="0"/>
                        </a:rPr>
                        <a:t> hotel</a:t>
                      </a:r>
                      <a:endParaRPr lang="id-ID" sz="1200" dirty="0">
                        <a:effectLst/>
                        <a:latin typeface="Lato"/>
                        <a:ea typeface="Calibri" panose="020F0502020204030204" pitchFamily="34" charset="0"/>
                        <a:cs typeface="Times New Roman" panose="02020603050405020304" pitchFamily="18" charset="0"/>
                      </a:endParaRPr>
                    </a:p>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6"/>
                  </a:ext>
                </a:extLst>
              </a:tr>
              <a:tr h="396145">
                <a:tc>
                  <a:txBody>
                    <a:bodyPr/>
                    <a:lstStyle/>
                    <a:p>
                      <a:pPr algn="ctr">
                        <a:lnSpc>
                          <a:spcPct val="107000"/>
                        </a:lnSpc>
                        <a:spcAft>
                          <a:spcPts val="800"/>
                        </a:spcAft>
                      </a:pPr>
                      <a:r>
                        <a:rPr lang="id-ID" sz="1200" b="0" dirty="0">
                          <a:solidFill>
                            <a:schemeClr val="tx1"/>
                          </a:solidFill>
                          <a:effectLst/>
                          <a:latin typeface="Lato"/>
                          <a:ea typeface="Calibri" panose="020F0502020204030204" pitchFamily="34" charset="0"/>
                          <a:cs typeface="Times New Roman" panose="02020603050405020304" pitchFamily="18" charset="0"/>
                        </a:rPr>
                        <a:t>15</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en-US" sz="1200" b="1" dirty="0">
                          <a:solidFill>
                            <a:srgbClr val="000000"/>
                          </a:solidFill>
                          <a:effectLst/>
                          <a:latin typeface="Lato"/>
                          <a:ea typeface="Times New Roman" panose="02020603050405020304" pitchFamily="18" charset="0"/>
                          <a:cs typeface="Calibri" panose="020F0502020204030204" pitchFamily="34" charset="0"/>
                        </a:rPr>
                        <a:t>Pro-Forma Invoice</a:t>
                      </a:r>
                      <a:endParaRPr lang="id-ID" sz="1200" dirty="0">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dirty="0">
                          <a:effectLst/>
                          <a:latin typeface="Lato"/>
                          <a:ea typeface="Times New Roman" panose="02020603050405020304" pitchFamily="18" charset="0"/>
                          <a:cs typeface="Calibri" panose="020F0502020204030204" pitchFamily="34" charset="0"/>
                        </a:rPr>
                        <a:t>Bill atau tagihan tamu yang dikeluarkan di awal</a:t>
                      </a:r>
                      <a:endParaRPr lang="id-ID" sz="1200" dirty="0">
                        <a:effectLst/>
                        <a:latin typeface="Lato"/>
                        <a:ea typeface="Calibri" panose="020F0502020204030204" pitchFamily="34" charset="0"/>
                        <a:cs typeface="Times New Roman" panose="02020603050405020304" pitchFamily="18" charset="0"/>
                      </a:endParaRPr>
                    </a:p>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7"/>
                  </a:ext>
                </a:extLst>
              </a:tr>
              <a:tr h="523882">
                <a:tc>
                  <a:txBody>
                    <a:bodyPr/>
                    <a:lstStyle/>
                    <a:p>
                      <a:pPr algn="ctr">
                        <a:lnSpc>
                          <a:spcPct val="107000"/>
                        </a:lnSpc>
                        <a:spcAft>
                          <a:spcPts val="800"/>
                        </a:spcAft>
                      </a:pPr>
                      <a:r>
                        <a:rPr lang="id-ID" sz="1200" b="0" dirty="0">
                          <a:solidFill>
                            <a:schemeClr val="tx1"/>
                          </a:solidFill>
                          <a:effectLst/>
                          <a:latin typeface="Lato"/>
                          <a:ea typeface="Calibri" panose="020F0502020204030204" pitchFamily="34" charset="0"/>
                          <a:cs typeface="Times New Roman" panose="02020603050405020304" pitchFamily="18" charset="0"/>
                        </a:rPr>
                        <a:t>16</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1" dirty="0">
                          <a:effectLst/>
                          <a:latin typeface="Lato"/>
                          <a:ea typeface="Times New Roman" panose="02020603050405020304" pitchFamily="18" charset="0"/>
                          <a:cs typeface="Calibri" panose="020F0502020204030204" pitchFamily="34" charset="0"/>
                        </a:rPr>
                        <a:t>No Show</a:t>
                      </a:r>
                      <a:endParaRPr lang="id-ID" sz="1200" b="1" dirty="0">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600"/>
                        </a:spcBef>
                        <a:spcAft>
                          <a:spcPts val="600"/>
                        </a:spcAft>
                        <a:buClrTx/>
                        <a:buSzTx/>
                        <a:buFontTx/>
                        <a:buNone/>
                        <a:tabLst/>
                        <a:defRPr/>
                      </a:pPr>
                      <a:r>
                        <a:rPr lang="id-ID" sz="1200" dirty="0">
                          <a:effectLst/>
                          <a:latin typeface="Lato"/>
                          <a:ea typeface="Times New Roman" panose="02020603050405020304" pitchFamily="18" charset="0"/>
                          <a:cs typeface="Calibri" panose="020F0502020204030204" pitchFamily="34" charset="0"/>
                        </a:rPr>
                        <a:t>Tamu yang sudah membuat reservasi tapi tidak datang ke hotel atau restoran</a:t>
                      </a:r>
                      <a:endParaRPr lang="id-ID" sz="1200" dirty="0">
                        <a:effectLst/>
                        <a:latin typeface="Lato"/>
                        <a:ea typeface="Calibri" panose="020F0502020204030204" pitchFamily="34" charset="0"/>
                        <a:cs typeface="Times New Roman" panose="02020603050405020304" pitchFamily="18" charset="0"/>
                      </a:endParaRPr>
                    </a:p>
                    <a:p>
                      <a:pPr>
                        <a:lnSpc>
                          <a:spcPct val="107000"/>
                        </a:lnSpc>
                        <a:spcBef>
                          <a:spcPts val="600"/>
                        </a:spcBef>
                        <a:spcAft>
                          <a:spcPts val="6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8"/>
                  </a:ext>
                </a:extLst>
              </a:tr>
            </a:tbl>
          </a:graphicData>
        </a:graphic>
      </p:graphicFrame>
      <p:sp>
        <p:nvSpPr>
          <p:cNvPr id="201787" name="TextBox 80"/>
          <p:cNvSpPr txBox="1">
            <a:spLocks noChangeArrowheads="1"/>
          </p:cNvSpPr>
          <p:nvPr/>
        </p:nvSpPr>
        <p:spPr bwMode="auto">
          <a:xfrm>
            <a:off x="5307591" y="664580"/>
            <a:ext cx="1817146" cy="3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11" tIns="22856" rIns="45711" bIns="22856">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id-ID" altLang="id-ID" sz="2200" b="1" dirty="0">
                <a:solidFill>
                  <a:schemeClr val="tx2"/>
                </a:solidFill>
                <a:latin typeface="Lato"/>
                <a:ea typeface="Lato"/>
                <a:cs typeface="Lato"/>
              </a:rPr>
              <a:t>GLOSARIUM</a:t>
            </a:r>
          </a:p>
        </p:txBody>
      </p:sp>
      <p:sp>
        <p:nvSpPr>
          <p:cNvPr id="2" name="Slide Number Placeholder 1"/>
          <p:cNvSpPr>
            <a:spLocks noGrp="1"/>
          </p:cNvSpPr>
          <p:nvPr>
            <p:ph type="sldNum" sz="quarter" idx="11"/>
          </p:nvPr>
        </p:nvSpPr>
        <p:spPr/>
        <p:txBody>
          <a:bodyPr/>
          <a:lstStyle/>
          <a:p>
            <a:fld id="{2366B6A7-8ADD-4422-BBE8-68D9E9ABFA41}" type="slidenum">
              <a:rPr lang="en-US"/>
              <a:pPr/>
              <a:t>5</a:t>
            </a:fld>
            <a:endParaRPr lang="en-US"/>
          </a:p>
        </p:txBody>
      </p:sp>
      <p:sp>
        <p:nvSpPr>
          <p:cNvPr id="6" name="Subtitle 2">
            <a:extLst>
              <a:ext uri="{FF2B5EF4-FFF2-40B4-BE49-F238E27FC236}">
                <a16:creationId xmlns:a16="http://schemas.microsoft.com/office/drawing/2014/main" id="{EF0BC25F-9F64-422B-A9D4-7575DFDC0DD2}"/>
              </a:ext>
            </a:extLst>
          </p:cNvPr>
          <p:cNvSpPr txBox="1"/>
          <p:nvPr/>
        </p:nvSpPr>
        <p:spPr>
          <a:xfrm>
            <a:off x="-1741714" y="6193420"/>
            <a:ext cx="13408252" cy="420631"/>
          </a:xfrm>
          <a:prstGeom prst="rect">
            <a:avLst/>
          </a:prstGeom>
          <a:noFill/>
          <a:ln w="9525">
            <a:noFill/>
          </a:ln>
        </p:spPr>
        <p:txBody>
          <a:bodyPr wrap="square" lIns="217490" tIns="108745" rIns="217490" bIns="108745">
            <a:spAutoFit/>
          </a:bodyPr>
          <a:lstStyle/>
          <a:p>
            <a:pPr algn="r" defTabSz="1087755" eaLnBrk="1" hangingPunct="1">
              <a:lnSpc>
                <a:spcPct val="120000"/>
              </a:lnSpc>
              <a:spcBef>
                <a:spcPct val="20000"/>
              </a:spcBef>
              <a:buFont typeface="Arial" panose="020B0604020202020204" pitchFamily="34" charset="0"/>
              <a:buNone/>
            </a:pPr>
            <a:r>
              <a:rPr lang="en-US" altLang="id-ID" sz="1200" dirty="0" err="1">
                <a:solidFill>
                  <a:schemeClr val="tx2"/>
                </a:solidFill>
                <a:latin typeface="Lato Light"/>
                <a:ea typeface="Lato Light"/>
              </a:rPr>
              <a:t>Sumber</a:t>
            </a:r>
            <a:r>
              <a:rPr lang="en-US" altLang="id-ID" sz="1200" dirty="0">
                <a:solidFill>
                  <a:schemeClr val="tx2"/>
                </a:solidFill>
                <a:latin typeface="Lato Light"/>
                <a:ea typeface="Lato Light"/>
              </a:rPr>
              <a:t> </a:t>
            </a:r>
            <a:r>
              <a:rPr lang="en-US" altLang="id-ID" sz="1200" dirty="0" err="1">
                <a:solidFill>
                  <a:schemeClr val="tx2"/>
                </a:solidFill>
                <a:latin typeface="Lato Light"/>
                <a:ea typeface="Lato Light"/>
              </a:rPr>
              <a:t>Referensi</a:t>
            </a:r>
            <a:r>
              <a:rPr lang="en-US" altLang="id-ID" sz="1200" dirty="0">
                <a:solidFill>
                  <a:schemeClr val="tx2"/>
                </a:solidFill>
                <a:latin typeface="Lato Light"/>
                <a:ea typeface="Lato Light"/>
              </a:rPr>
              <a:t>:</a:t>
            </a:r>
            <a:r>
              <a:rPr lang="id-ID" altLang="id-ID" sz="1200" dirty="0">
                <a:solidFill>
                  <a:schemeClr val="tx2"/>
                </a:solidFill>
                <a:latin typeface="Lato Light"/>
                <a:ea typeface="Lato Light"/>
              </a:rPr>
              <a:t> </a:t>
            </a:r>
            <a:r>
              <a:rPr lang="id-ID" altLang="id-ID" sz="1200" dirty="0">
                <a:solidFill>
                  <a:srgbClr val="FF0000"/>
                </a:solidFill>
                <a:latin typeface="Lato Light"/>
                <a:ea typeface="Lato Light"/>
              </a:rPr>
              <a:t>William Angliss</a:t>
            </a:r>
            <a:r>
              <a:rPr lang="en-ID" altLang="id-ID" sz="1200" dirty="0">
                <a:solidFill>
                  <a:srgbClr val="FF0000"/>
                </a:solidFill>
                <a:latin typeface="Lato Light"/>
                <a:ea typeface="Lato Light"/>
              </a:rPr>
              <a:t> Institutes</a:t>
            </a:r>
            <a:r>
              <a:rPr lang="id-ID" altLang="id-ID" sz="1200" dirty="0">
                <a:solidFill>
                  <a:srgbClr val="FF0000"/>
                </a:solidFill>
                <a:latin typeface="Lato Light"/>
                <a:ea typeface="Lato Light"/>
              </a:rPr>
              <a:t>, Trainee Manual Receive &amp; Process Reservation, 2013</a:t>
            </a:r>
            <a:endParaRPr lang="en-US" altLang="id-ID" sz="1200" dirty="0">
              <a:solidFill>
                <a:srgbClr val="FF0000"/>
              </a:solidFill>
              <a:latin typeface="Lato Light"/>
              <a:ea typeface="Lato Light"/>
            </a:endParaRPr>
          </a:p>
        </p:txBody>
      </p:sp>
    </p:spTree>
    <p:extLst>
      <p:ext uri="{BB962C8B-B14F-4D97-AF65-F5344CB8AC3E}">
        <p14:creationId xmlns:p14="http://schemas.microsoft.com/office/powerpoint/2010/main" val="2252754154"/>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3639383227"/>
              </p:ext>
            </p:extLst>
          </p:nvPr>
        </p:nvGraphicFramePr>
        <p:xfrm>
          <a:off x="1730445" y="1212314"/>
          <a:ext cx="9482198" cy="4821983"/>
        </p:xfrm>
        <a:graphic>
          <a:graphicData uri="http://schemas.openxmlformats.org/drawingml/2006/table">
            <a:tbl>
              <a:tblPr firstRow="1" bandRow="1">
                <a:tableStyleId>{5C22544A-7EE6-4342-B048-85BDC9FD1C3A}</a:tableStyleId>
              </a:tblPr>
              <a:tblGrid>
                <a:gridCol w="1213005">
                  <a:extLst>
                    <a:ext uri="{9D8B030D-6E8A-4147-A177-3AD203B41FA5}">
                      <a16:colId xmlns:a16="http://schemas.microsoft.com/office/drawing/2014/main" val="20000"/>
                    </a:ext>
                  </a:extLst>
                </a:gridCol>
                <a:gridCol w="2156891">
                  <a:extLst>
                    <a:ext uri="{9D8B030D-6E8A-4147-A177-3AD203B41FA5}">
                      <a16:colId xmlns:a16="http://schemas.microsoft.com/office/drawing/2014/main" val="20001"/>
                    </a:ext>
                  </a:extLst>
                </a:gridCol>
                <a:gridCol w="6112302">
                  <a:extLst>
                    <a:ext uri="{9D8B030D-6E8A-4147-A177-3AD203B41FA5}">
                      <a16:colId xmlns:a16="http://schemas.microsoft.com/office/drawing/2014/main" val="20002"/>
                    </a:ext>
                  </a:extLst>
                </a:gridCol>
              </a:tblGrid>
              <a:tr h="428834">
                <a:tc>
                  <a:txBody>
                    <a:bodyPr/>
                    <a:lstStyle/>
                    <a:p>
                      <a:pPr algn="ctr"/>
                      <a:r>
                        <a:rPr lang="id-ID" sz="1400" b="1" i="0" noProof="0" dirty="0">
                          <a:solidFill>
                            <a:srgbClr val="FFFFFF"/>
                          </a:solidFill>
                          <a:latin typeface="Lato" charset="0"/>
                          <a:ea typeface="Lato" charset="0"/>
                          <a:cs typeface="Lato" charset="0"/>
                        </a:rPr>
                        <a:t>No</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id-ID" sz="1400" b="1" i="0" noProof="0" dirty="0">
                          <a:solidFill>
                            <a:srgbClr val="FFFFFF"/>
                          </a:solidFill>
                          <a:latin typeface="Lato" charset="0"/>
                          <a:ea typeface="Lato" charset="0"/>
                          <a:cs typeface="Lato" charset="0"/>
                        </a:rPr>
                        <a:t>Istilah</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id-ID" sz="1400" b="1" i="0" noProof="0" dirty="0">
                          <a:solidFill>
                            <a:srgbClr val="FFFFFF"/>
                          </a:solidFill>
                          <a:latin typeface="Lato" charset="0"/>
                          <a:ea typeface="Lato" charset="0"/>
                          <a:cs typeface="Lato" charset="0"/>
                        </a:rPr>
                        <a:t>Penjelasan</a:t>
                      </a:r>
                      <a:endParaRPr lang="en-US" sz="1400" b="1" i="0" noProof="0" dirty="0">
                        <a:solidFill>
                          <a:srgbClr val="FFFFFF"/>
                        </a:solidFill>
                        <a:latin typeface="Lato" charset="0"/>
                        <a:ea typeface="Lato" charset="0"/>
                        <a:cs typeface="Lato" charset="0"/>
                      </a:endParaRPr>
                    </a:p>
                  </a:txBody>
                  <a:tcPr marL="177341" marR="45044" marT="22515" marB="22515" anchor="ctr">
                    <a:lnL w="12700" cmpd="sng">
                      <a:noFill/>
                    </a:lnL>
                    <a:lnR w="12700" cmpd="sng">
                      <a:noFill/>
                    </a:lnR>
                    <a:lnT w="12700" cmpd="sng">
                      <a:noFill/>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94843">
                <a:tc>
                  <a:txBody>
                    <a:bodyPr/>
                    <a:lstStyle/>
                    <a:p>
                      <a:pPr algn="ctr"/>
                      <a:r>
                        <a:rPr lang="id-ID" sz="1200" b="0" i="0" dirty="0">
                          <a:solidFill>
                            <a:schemeClr val="tx1"/>
                          </a:solidFill>
                          <a:latin typeface="Lato"/>
                          <a:ea typeface="Lato" charset="0"/>
                          <a:cs typeface="Lato" charset="0"/>
                        </a:rPr>
                        <a:t>17</a:t>
                      </a:r>
                      <a:endParaRPr lang="en-US" sz="1200" b="0"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id-ID" sz="1200" b="1" dirty="0">
                          <a:effectLst/>
                          <a:latin typeface="Lato"/>
                          <a:ea typeface="Times New Roman" panose="02020603050405020304" pitchFamily="18" charset="0"/>
                          <a:cs typeface="Calibri" panose="020F0502020204030204" pitchFamily="34" charset="0"/>
                        </a:rPr>
                        <a:t>On Hold </a:t>
                      </a:r>
                      <a:endParaRPr lang="id-ID" sz="1200" b="1" dirty="0">
                        <a:effectLst/>
                        <a:latin typeface="Lato"/>
                        <a:ea typeface="Calibri" panose="020F0502020204030204" pitchFamily="34" charset="0"/>
                        <a:cs typeface="Times New Roman" panose="02020603050405020304" pitchFamily="18" charset="0"/>
                      </a:endParaRPr>
                    </a:p>
                    <a:p>
                      <a:pPr algn="l"/>
                      <a:endParaRPr lang="en-US" sz="1200" b="1" i="0" dirty="0">
                        <a:solidFill>
                          <a:schemeClr val="tx1"/>
                        </a:solidFill>
                        <a:latin typeface="Lato"/>
                        <a:ea typeface="Lato" charset="0"/>
                        <a:cs typeface="Lato"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a:lnSpc>
                          <a:spcPct val="107000"/>
                        </a:lnSpc>
                        <a:spcBef>
                          <a:spcPts val="600"/>
                        </a:spcBef>
                        <a:spcAft>
                          <a:spcPts val="600"/>
                        </a:spcAft>
                      </a:pPr>
                      <a:r>
                        <a:rPr lang="id-ID" sz="1200" dirty="0">
                          <a:effectLst/>
                          <a:latin typeface="Lato"/>
                          <a:ea typeface="Times New Roman" panose="02020603050405020304" pitchFamily="18" charset="0"/>
                          <a:cs typeface="Calibri" panose="020F0502020204030204" pitchFamily="34" charset="0"/>
                        </a:rPr>
                        <a:t>Penelpon dalam kondisi menunggu , biasanya disuguhkan music promosi dari hotel saat penelpon menunggu</a:t>
                      </a:r>
                      <a:endParaRPr lang="id-ID" sz="1200" dirty="0">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1"/>
                  </a:ext>
                </a:extLst>
              </a:tr>
              <a:tr h="489898">
                <a:tc>
                  <a:txBody>
                    <a:bodyPr/>
                    <a:lstStyle/>
                    <a:p>
                      <a:pPr algn="ctr">
                        <a:lnSpc>
                          <a:spcPct val="107000"/>
                        </a:lnSpc>
                        <a:spcAft>
                          <a:spcPts val="800"/>
                        </a:spcAft>
                      </a:pPr>
                      <a:r>
                        <a:rPr lang="id-ID" sz="1200" b="0" dirty="0">
                          <a:solidFill>
                            <a:schemeClr val="tx1"/>
                          </a:solidFill>
                          <a:effectLst/>
                          <a:latin typeface="Lato"/>
                          <a:ea typeface="Calibri" panose="020F0502020204030204" pitchFamily="34" charset="0"/>
                          <a:cs typeface="Times New Roman" panose="02020603050405020304" pitchFamily="18" charset="0"/>
                        </a:rPr>
                        <a:t>18</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1" dirty="0">
                          <a:effectLst/>
                          <a:latin typeface="Lato"/>
                          <a:ea typeface="Times New Roman" panose="02020603050405020304" pitchFamily="18" charset="0"/>
                          <a:cs typeface="Calibri" panose="020F0502020204030204" pitchFamily="34" charset="0"/>
                        </a:rPr>
                        <a:t>Peak Period</a:t>
                      </a:r>
                      <a:endParaRPr lang="id-ID" sz="1200" b="1" dirty="0">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dirty="0">
                          <a:effectLst/>
                          <a:latin typeface="Lato"/>
                          <a:ea typeface="Times New Roman" panose="02020603050405020304" pitchFamily="18" charset="0"/>
                          <a:cs typeface="Calibri" panose="020F0502020204030204" pitchFamily="34" charset="0"/>
                        </a:rPr>
                        <a:t>Waktu atau bulan  tertentu  dalam satu tahun dimana tingkat hunian hotel tinggi</a:t>
                      </a:r>
                      <a:endParaRPr lang="id-ID" sz="1200" dirty="0">
                        <a:effectLst/>
                        <a:latin typeface="Lato"/>
                        <a:ea typeface="Calibri" panose="020F0502020204030204" pitchFamily="34" charset="0"/>
                        <a:cs typeface="Times New Roman" panose="02020603050405020304" pitchFamily="18" charset="0"/>
                      </a:endParaRPr>
                    </a:p>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2"/>
                  </a:ext>
                </a:extLst>
              </a:tr>
              <a:tr h="577942">
                <a:tc>
                  <a:txBody>
                    <a:bodyPr/>
                    <a:lstStyle/>
                    <a:p>
                      <a:pPr algn="ctr">
                        <a:lnSpc>
                          <a:spcPct val="107000"/>
                        </a:lnSpc>
                        <a:spcAft>
                          <a:spcPts val="800"/>
                        </a:spcAft>
                      </a:pPr>
                      <a:r>
                        <a:rPr lang="id-ID" sz="1200" b="0" dirty="0">
                          <a:solidFill>
                            <a:schemeClr val="tx1"/>
                          </a:solidFill>
                          <a:effectLst/>
                          <a:latin typeface="Lato"/>
                          <a:ea typeface="Calibri" panose="020F0502020204030204" pitchFamily="34" charset="0"/>
                          <a:cs typeface="Times New Roman" panose="02020603050405020304" pitchFamily="18" charset="0"/>
                        </a:rPr>
                        <a:t>19</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en-US" sz="1200" b="1" dirty="0">
                          <a:effectLst/>
                          <a:latin typeface="Lato"/>
                          <a:ea typeface="Times New Roman" panose="02020603050405020304" pitchFamily="18" charset="0"/>
                          <a:cs typeface="Calibri" panose="020F0502020204030204" pitchFamily="34" charset="0"/>
                        </a:rPr>
                        <a:t>Special Requests</a:t>
                      </a:r>
                      <a:endParaRPr lang="id-ID" sz="1200" b="1" dirty="0">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a:lnSpc>
                          <a:spcPct val="107000"/>
                        </a:lnSpc>
                        <a:spcBef>
                          <a:spcPts val="600"/>
                        </a:spcBef>
                        <a:spcAft>
                          <a:spcPts val="600"/>
                        </a:spcAft>
                      </a:pPr>
                      <a:r>
                        <a:rPr lang="id-ID" sz="1200" dirty="0">
                          <a:effectLst/>
                          <a:latin typeface="Lato"/>
                          <a:ea typeface="Times New Roman" panose="02020603050405020304" pitchFamily="18" charset="0"/>
                          <a:cs typeface="Calibri" panose="020F0502020204030204" pitchFamily="34" charset="0"/>
                        </a:rPr>
                        <a:t>Dimana tamu  membuat permintaan khusus ketika melakukan reservasi atau saat check-in . beberapa permintaan tersebut dikenakan biaya dan ada pula yang free </a:t>
                      </a:r>
                      <a:r>
                        <a:rPr lang="id-ID" sz="1200" i="1" dirty="0">
                          <a:effectLst/>
                          <a:latin typeface="Lato"/>
                          <a:ea typeface="Times New Roman" panose="02020603050405020304" pitchFamily="18" charset="0"/>
                          <a:cs typeface="Calibri" panose="020F0502020204030204" pitchFamily="34" charset="0"/>
                        </a:rPr>
                        <a:t> </a:t>
                      </a:r>
                      <a:r>
                        <a:rPr lang="id-ID" sz="1200" dirty="0">
                          <a:effectLst/>
                          <a:latin typeface="Lato"/>
                          <a:ea typeface="Times New Roman" panose="02020603050405020304" pitchFamily="18" charset="0"/>
                          <a:cs typeface="Calibri" panose="020F0502020204030204" pitchFamily="34" charset="0"/>
                        </a:rPr>
                        <a:t>contohnya </a:t>
                      </a:r>
                      <a:r>
                        <a:rPr lang="en-US" sz="1200" i="1" dirty="0">
                          <a:effectLst/>
                          <a:latin typeface="Lato"/>
                          <a:ea typeface="Times New Roman" panose="02020603050405020304" pitchFamily="18" charset="0"/>
                          <a:cs typeface="Calibri" panose="020F0502020204030204" pitchFamily="34" charset="0"/>
                        </a:rPr>
                        <a:t>non smoking room, champagne in room</a:t>
                      </a:r>
                      <a:endParaRPr lang="id-ID" sz="1200" dirty="0">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3"/>
                  </a:ext>
                </a:extLst>
              </a:tr>
              <a:tr h="672997">
                <a:tc>
                  <a:txBody>
                    <a:bodyPr/>
                    <a:lstStyle/>
                    <a:p>
                      <a:pPr algn="ctr">
                        <a:lnSpc>
                          <a:spcPct val="107000"/>
                        </a:lnSpc>
                        <a:spcAft>
                          <a:spcPts val="800"/>
                        </a:spcAft>
                      </a:pPr>
                      <a:r>
                        <a:rPr lang="id-ID" sz="1200" b="0" dirty="0">
                          <a:solidFill>
                            <a:schemeClr val="tx1"/>
                          </a:solidFill>
                          <a:effectLst/>
                          <a:latin typeface="Lato"/>
                          <a:ea typeface="Calibri" panose="020F0502020204030204" pitchFamily="34" charset="0"/>
                          <a:cs typeface="Times New Roman" panose="02020603050405020304" pitchFamily="18" charset="0"/>
                        </a:rPr>
                        <a:t>20</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1" dirty="0">
                          <a:effectLst/>
                          <a:latin typeface="Lato"/>
                          <a:ea typeface="Times New Roman" panose="02020603050405020304" pitchFamily="18" charset="0"/>
                          <a:cs typeface="Calibri" panose="020F0502020204030204" pitchFamily="34" charset="0"/>
                        </a:rPr>
                        <a:t>Speed Dial</a:t>
                      </a:r>
                      <a:endParaRPr lang="id-ID" sz="1200" b="1" dirty="0">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i="1" dirty="0">
                          <a:effectLst/>
                          <a:latin typeface="Lato"/>
                          <a:ea typeface="Times New Roman" panose="02020603050405020304" pitchFamily="18" charset="0"/>
                          <a:cs typeface="Calibri" panose="020F0502020204030204" pitchFamily="34" charset="0"/>
                        </a:rPr>
                        <a:t>Pre Program Number- </a:t>
                      </a:r>
                      <a:r>
                        <a:rPr lang="id-ID" sz="1200" dirty="0">
                          <a:effectLst/>
                          <a:latin typeface="Lato"/>
                          <a:ea typeface="Times New Roman" panose="02020603050405020304" pitchFamily="18" charset="0"/>
                          <a:cs typeface="Calibri" panose="020F0502020204030204" pitchFamily="34" charset="0"/>
                        </a:rPr>
                        <a:t>No tujuan telepon yang disetting secara otomatis melalui handset telepon untuk mempercepat panggilan</a:t>
                      </a:r>
                      <a:endParaRPr lang="id-ID" sz="1200" dirty="0">
                        <a:effectLst/>
                        <a:latin typeface="Lato"/>
                        <a:ea typeface="Calibri" panose="020F0502020204030204" pitchFamily="34" charset="0"/>
                        <a:cs typeface="Times New Roman" panose="02020603050405020304" pitchFamily="18" charset="0"/>
                      </a:endParaRPr>
                    </a:p>
                    <a:p>
                      <a:pP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4"/>
                  </a:ext>
                </a:extLst>
              </a:tr>
              <a:tr h="720525">
                <a:tc>
                  <a:txBody>
                    <a:bodyPr/>
                    <a:lstStyle/>
                    <a:p>
                      <a:pPr algn="ctr">
                        <a:lnSpc>
                          <a:spcPct val="107000"/>
                        </a:lnSpc>
                        <a:spcAft>
                          <a:spcPts val="800"/>
                        </a:spcAft>
                      </a:pPr>
                      <a:r>
                        <a:rPr lang="id-ID" sz="1200" b="0" dirty="0">
                          <a:solidFill>
                            <a:schemeClr val="tx1"/>
                          </a:solidFill>
                          <a:effectLst/>
                          <a:latin typeface="Lato"/>
                          <a:ea typeface="Calibri" panose="020F0502020204030204" pitchFamily="34" charset="0"/>
                          <a:cs typeface="Times New Roman" panose="02020603050405020304" pitchFamily="18" charset="0"/>
                        </a:rPr>
                        <a:t>21</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1" dirty="0">
                          <a:effectLst/>
                          <a:latin typeface="Lato"/>
                          <a:ea typeface="Times New Roman" panose="02020603050405020304" pitchFamily="18" charset="0"/>
                          <a:cs typeface="Calibri" panose="020F0502020204030204" pitchFamily="34" charset="0"/>
                        </a:rPr>
                        <a:t>Telephone</a:t>
                      </a:r>
                      <a:endParaRPr lang="id-ID" sz="1200" b="1" dirty="0">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600"/>
                        </a:spcBef>
                        <a:spcAft>
                          <a:spcPts val="600"/>
                        </a:spcAft>
                        <a:buClrTx/>
                        <a:buSzTx/>
                        <a:buFontTx/>
                        <a:buNone/>
                        <a:tabLst/>
                        <a:defRPr/>
                      </a:pPr>
                      <a:r>
                        <a:rPr lang="id-ID" sz="1200" i="1" dirty="0">
                          <a:effectLst/>
                          <a:latin typeface="Lato"/>
                          <a:ea typeface="Times New Roman" panose="02020603050405020304" pitchFamily="18" charset="0"/>
                          <a:cs typeface="Calibri" panose="020F0502020204030204" pitchFamily="34" charset="0"/>
                        </a:rPr>
                        <a:t>Point to point Communication – </a:t>
                      </a:r>
                      <a:r>
                        <a:rPr lang="id-ID" sz="1200" dirty="0">
                          <a:effectLst/>
                          <a:latin typeface="Lato"/>
                          <a:ea typeface="Times New Roman" panose="02020603050405020304" pitchFamily="18" charset="0"/>
                          <a:cs typeface="Calibri" panose="020F0502020204030204" pitchFamily="34" charset="0"/>
                        </a:rPr>
                        <a:t>sistem komunikasi  yang melibatkan 2 orang atau lebih melalui suara dan jarak</a:t>
                      </a:r>
                      <a:endParaRPr lang="id-ID" sz="1200" dirty="0">
                        <a:effectLst/>
                        <a:latin typeface="Lato"/>
                        <a:ea typeface="Calibri" panose="020F0502020204030204" pitchFamily="34" charset="0"/>
                        <a:cs typeface="Times New Roman" panose="02020603050405020304" pitchFamily="18" charset="0"/>
                      </a:endParaRPr>
                    </a:p>
                    <a:p>
                      <a:pPr>
                        <a:lnSpc>
                          <a:spcPct val="107000"/>
                        </a:lnSpc>
                        <a:spcBef>
                          <a:spcPts val="600"/>
                        </a:spcBef>
                        <a:spcAft>
                          <a:spcPts val="600"/>
                        </a:spcAft>
                      </a:pPr>
                      <a:endParaRPr lang="id-ID" sz="1200" dirty="0">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5"/>
                  </a:ext>
                </a:extLst>
              </a:tr>
              <a:tr h="489898">
                <a:tc>
                  <a:txBody>
                    <a:bodyPr/>
                    <a:lstStyle/>
                    <a:p>
                      <a:pPr algn="ctr">
                        <a:lnSpc>
                          <a:spcPct val="107000"/>
                        </a:lnSpc>
                        <a:spcAft>
                          <a:spcPts val="800"/>
                        </a:spcAft>
                      </a:pPr>
                      <a:r>
                        <a:rPr lang="id-ID" sz="1200" b="0" dirty="0">
                          <a:solidFill>
                            <a:schemeClr val="tx1"/>
                          </a:solidFill>
                          <a:effectLst/>
                          <a:latin typeface="Lato"/>
                          <a:ea typeface="Calibri" panose="020F0502020204030204" pitchFamily="34" charset="0"/>
                          <a:cs typeface="Times New Roman" panose="02020603050405020304" pitchFamily="18" charset="0"/>
                        </a:rPr>
                        <a:t>22</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marL="0" marR="0" indent="0" algn="l" defTabSz="914217" rtl="0" eaLnBrk="1" fontAlgn="auto" latinLnBrk="0" hangingPunct="1">
                        <a:lnSpc>
                          <a:spcPct val="107000"/>
                        </a:lnSpc>
                        <a:spcBef>
                          <a:spcPts val="0"/>
                        </a:spcBef>
                        <a:spcAft>
                          <a:spcPts val="800"/>
                        </a:spcAft>
                        <a:buClrTx/>
                        <a:buSzTx/>
                        <a:buFontTx/>
                        <a:buNone/>
                        <a:tabLst/>
                        <a:defRPr/>
                      </a:pPr>
                      <a:r>
                        <a:rPr lang="id-ID" sz="1200" b="1" dirty="0">
                          <a:effectLst/>
                          <a:latin typeface="Lato"/>
                          <a:ea typeface="Times New Roman" panose="02020603050405020304" pitchFamily="18" charset="0"/>
                          <a:cs typeface="Calibri" panose="020F0502020204030204" pitchFamily="34" charset="0"/>
                        </a:rPr>
                        <a:t>Transfer Call</a:t>
                      </a:r>
                      <a:endParaRPr lang="id-ID" sz="1200" b="1" dirty="0">
                        <a:effectLst/>
                        <a:latin typeface="Lato"/>
                        <a:ea typeface="Calibri" panose="020F0502020204030204" pitchFamily="34" charset="0"/>
                        <a:cs typeface="Times New Roman" panose="02020603050405020304" pitchFamily="18" charset="0"/>
                      </a:endParaRPr>
                    </a:p>
                    <a:p>
                      <a:pPr algn="l">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a:lnSpc>
                          <a:spcPct val="107000"/>
                        </a:lnSpc>
                        <a:spcBef>
                          <a:spcPts val="600"/>
                        </a:spcBef>
                        <a:spcAft>
                          <a:spcPts val="600"/>
                        </a:spcAft>
                      </a:pPr>
                      <a:r>
                        <a:rPr lang="id-ID" sz="1200" dirty="0">
                          <a:effectLst/>
                          <a:latin typeface="Lato"/>
                          <a:ea typeface="Times New Roman" panose="02020603050405020304" pitchFamily="18" charset="0"/>
                          <a:cs typeface="Calibri" panose="020F0502020204030204" pitchFamily="34" charset="0"/>
                        </a:rPr>
                        <a:t>T</a:t>
                      </a:r>
                      <a:r>
                        <a:rPr lang="en-US" sz="1200" dirty="0" err="1">
                          <a:effectLst/>
                          <a:latin typeface="Lato"/>
                          <a:ea typeface="Times New Roman" panose="02020603050405020304" pitchFamily="18" charset="0"/>
                          <a:cs typeface="Calibri" panose="020F0502020204030204" pitchFamily="34" charset="0"/>
                        </a:rPr>
                        <a:t>ransfer</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telepon</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untuk</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antar</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departemen</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atau</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dari</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departemen</a:t>
                      </a:r>
                      <a:r>
                        <a:rPr lang="en-US" sz="1200" dirty="0">
                          <a:effectLst/>
                          <a:latin typeface="Lato"/>
                          <a:ea typeface="Times New Roman" panose="02020603050405020304" pitchFamily="18" charset="0"/>
                          <a:cs typeface="Calibri" panose="020F0502020204030204" pitchFamily="34" charset="0"/>
                        </a:rPr>
                        <a:t> lain </a:t>
                      </a:r>
                      <a:r>
                        <a:rPr lang="en-US" sz="1200" dirty="0" err="1">
                          <a:effectLst/>
                          <a:latin typeface="Lato"/>
                          <a:ea typeface="Times New Roman" panose="02020603050405020304" pitchFamily="18" charset="0"/>
                          <a:cs typeface="Calibri" panose="020F0502020204030204" pitchFamily="34" charset="0"/>
                        </a:rPr>
                        <a:t>untuk</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telepon</a:t>
                      </a:r>
                      <a:r>
                        <a:rPr lang="en-US" sz="1200" dirty="0">
                          <a:effectLst/>
                          <a:latin typeface="Lato"/>
                          <a:ea typeface="Times New Roman" panose="02020603050405020304" pitchFamily="18" charset="0"/>
                          <a:cs typeface="Calibri" panose="020F0502020204030204" pitchFamily="34" charset="0"/>
                        </a:rPr>
                        <a:t> </a:t>
                      </a:r>
                      <a:r>
                        <a:rPr lang="en-US" sz="1200" dirty="0" err="1">
                          <a:effectLst/>
                          <a:latin typeface="Lato"/>
                          <a:ea typeface="Times New Roman" panose="02020603050405020304" pitchFamily="18" charset="0"/>
                          <a:cs typeface="Calibri" panose="020F0502020204030204" pitchFamily="34" charset="0"/>
                        </a:rPr>
                        <a:t>keluar</a:t>
                      </a:r>
                      <a:endParaRPr lang="id-ID" sz="1200" dirty="0">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6"/>
                  </a:ext>
                </a:extLst>
              </a:tr>
              <a:tr h="351632">
                <a:tc>
                  <a:txBody>
                    <a:bodyPr/>
                    <a:lstStyle/>
                    <a:p>
                      <a:pPr algn="ctr">
                        <a:lnSpc>
                          <a:spcPct val="107000"/>
                        </a:lnSpc>
                        <a:spcAft>
                          <a:spcPts val="800"/>
                        </a:spcAft>
                      </a:pPr>
                      <a:r>
                        <a:rPr lang="id-ID" sz="1200" b="0" dirty="0">
                          <a:solidFill>
                            <a:schemeClr val="tx1"/>
                          </a:solidFill>
                          <a:effectLst/>
                          <a:latin typeface="Lato"/>
                          <a:ea typeface="Calibri" panose="020F0502020204030204" pitchFamily="34" charset="0"/>
                          <a:cs typeface="Times New Roman" panose="02020603050405020304" pitchFamily="18" charset="0"/>
                        </a:rPr>
                        <a:t>23</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algn="l">
                        <a:lnSpc>
                          <a:spcPct val="107000"/>
                        </a:lnSpc>
                        <a:spcAft>
                          <a:spcPts val="800"/>
                        </a:spcAft>
                      </a:pPr>
                      <a:r>
                        <a:rPr lang="id-ID" sz="1200" b="1" dirty="0">
                          <a:solidFill>
                            <a:schemeClr val="tx1"/>
                          </a:solidFill>
                          <a:effectLst/>
                          <a:latin typeface="Lato"/>
                          <a:ea typeface="Calibri" panose="020F0502020204030204" pitchFamily="34" charset="0"/>
                          <a:cs typeface="Times New Roman" panose="02020603050405020304" pitchFamily="18" charset="0"/>
                        </a:rPr>
                        <a:t>Wake Up Call</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a:lnSpc>
                          <a:spcPct val="107000"/>
                        </a:lnSpc>
                        <a:spcAft>
                          <a:spcPts val="800"/>
                        </a:spcAft>
                      </a:pPr>
                      <a:r>
                        <a:rPr lang="id-ID" sz="1200" b="0" dirty="0">
                          <a:solidFill>
                            <a:schemeClr val="tx1"/>
                          </a:solidFill>
                          <a:effectLst/>
                          <a:latin typeface="Lato"/>
                          <a:ea typeface="Calibri" panose="020F0502020204030204" pitchFamily="34" charset="0"/>
                          <a:cs typeface="Times New Roman" panose="02020603050405020304" pitchFamily="18" charset="0"/>
                        </a:rPr>
                        <a:t>Telepon yang bertujuan membangunkan Tamu</a:t>
                      </a: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7"/>
                  </a:ext>
                </a:extLst>
              </a:tr>
              <a:tr h="465016">
                <a:tc>
                  <a:txBody>
                    <a:bodyPr/>
                    <a:lstStyle/>
                    <a:p>
                      <a:pPr algn="ctr">
                        <a:lnSpc>
                          <a:spcPct val="107000"/>
                        </a:lnSpc>
                        <a:spcAft>
                          <a:spcPts val="8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algn="l">
                        <a:lnSpc>
                          <a:spcPct val="107000"/>
                        </a:lnSpc>
                        <a:spcAft>
                          <a:spcPts val="800"/>
                        </a:spcAft>
                      </a:pPr>
                      <a:endParaRPr lang="id-ID" sz="1200" b="1"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tc>
                  <a:txBody>
                    <a:bodyPr/>
                    <a:lstStyle/>
                    <a:p>
                      <a:pPr>
                        <a:lnSpc>
                          <a:spcPct val="107000"/>
                        </a:lnSpc>
                        <a:spcBef>
                          <a:spcPts val="600"/>
                        </a:spcBef>
                        <a:spcAft>
                          <a:spcPts val="600"/>
                        </a:spcAft>
                      </a:pPr>
                      <a:endParaRPr lang="id-ID" sz="1200" b="0" dirty="0">
                        <a:solidFill>
                          <a:schemeClr val="tx1"/>
                        </a:solidFill>
                        <a:effectLst/>
                        <a:latin typeface="Lato"/>
                        <a:ea typeface="Calibri" panose="020F0502020204030204" pitchFamily="34" charset="0"/>
                        <a:cs typeface="Times New Roman" panose="02020603050405020304" pitchFamily="18" charset="0"/>
                      </a:endParaRPr>
                    </a:p>
                  </a:txBody>
                  <a:tcPr marL="177341" marR="45044" marT="22515" marB="22515" anchor="ctr">
                    <a:lnL w="28575" cap="flat" cmpd="sng" algn="ctr">
                      <a:solidFill>
                        <a:srgbClr val="E0E0E0"/>
                      </a:solidFill>
                      <a:prstDash val="solid"/>
                      <a:round/>
                      <a:headEnd type="none" w="med" len="med"/>
                      <a:tailEnd type="none" w="med" len="med"/>
                    </a:lnL>
                    <a:lnR w="28575" cap="flat" cmpd="sng" algn="ctr">
                      <a:solidFill>
                        <a:srgbClr val="E0E0E0"/>
                      </a:solidFill>
                      <a:prstDash val="solid"/>
                      <a:round/>
                      <a:headEnd type="none" w="med" len="med"/>
                      <a:tailEnd type="none" w="med" len="med"/>
                    </a:lnR>
                    <a:lnT w="28575" cap="flat" cmpd="sng" algn="ctr">
                      <a:solidFill>
                        <a:srgbClr val="E0E0E0"/>
                      </a:solidFill>
                      <a:prstDash val="solid"/>
                      <a:round/>
                      <a:headEnd type="none" w="med" len="med"/>
                      <a:tailEnd type="none" w="med" len="med"/>
                    </a:lnT>
                    <a:lnB w="28575"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blipFill dpi="0" rotWithShape="1">
                      <a:blip r:embed="rId2">
                        <a:alphaModFix amt="74000"/>
                      </a:blip>
                      <a:srcRect/>
                      <a:tile tx="0" ty="0" sx="100000" sy="100000" flip="none" algn="tl"/>
                    </a:blipFill>
                  </a:tcPr>
                </a:tc>
                <a:extLst>
                  <a:ext uri="{0D108BD9-81ED-4DB2-BD59-A6C34878D82A}">
                    <a16:rowId xmlns:a16="http://schemas.microsoft.com/office/drawing/2014/main" val="10008"/>
                  </a:ext>
                </a:extLst>
              </a:tr>
            </a:tbl>
          </a:graphicData>
        </a:graphic>
      </p:graphicFrame>
      <p:sp>
        <p:nvSpPr>
          <p:cNvPr id="201787" name="TextBox 80"/>
          <p:cNvSpPr txBox="1">
            <a:spLocks noChangeArrowheads="1"/>
          </p:cNvSpPr>
          <p:nvPr/>
        </p:nvSpPr>
        <p:spPr bwMode="auto">
          <a:xfrm>
            <a:off x="5307591" y="664580"/>
            <a:ext cx="1817146" cy="3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11" tIns="22856" rIns="45711" bIns="22856">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id-ID" altLang="id-ID" sz="2200" b="1" dirty="0">
                <a:solidFill>
                  <a:schemeClr val="tx2"/>
                </a:solidFill>
                <a:latin typeface="Lato"/>
                <a:ea typeface="Lato"/>
                <a:cs typeface="Lato"/>
              </a:rPr>
              <a:t>GLOSARIUM</a:t>
            </a:r>
          </a:p>
        </p:txBody>
      </p:sp>
      <p:sp>
        <p:nvSpPr>
          <p:cNvPr id="2" name="Slide Number Placeholder 1"/>
          <p:cNvSpPr>
            <a:spLocks noGrp="1"/>
          </p:cNvSpPr>
          <p:nvPr>
            <p:ph type="sldNum" sz="quarter" idx="11"/>
          </p:nvPr>
        </p:nvSpPr>
        <p:spPr/>
        <p:txBody>
          <a:bodyPr/>
          <a:lstStyle/>
          <a:p>
            <a:fld id="{2366B6A7-8ADD-4422-BBE8-68D9E9ABFA41}" type="slidenum">
              <a:rPr lang="en-US"/>
              <a:pPr/>
              <a:t>6</a:t>
            </a:fld>
            <a:endParaRPr lang="en-US"/>
          </a:p>
        </p:txBody>
      </p:sp>
      <p:sp>
        <p:nvSpPr>
          <p:cNvPr id="6" name="Subtitle 2">
            <a:extLst>
              <a:ext uri="{FF2B5EF4-FFF2-40B4-BE49-F238E27FC236}">
                <a16:creationId xmlns:a16="http://schemas.microsoft.com/office/drawing/2014/main" id="{4AD0CC7C-156A-4CFE-96CD-A5B7C2AFD7D6}"/>
              </a:ext>
            </a:extLst>
          </p:cNvPr>
          <p:cNvSpPr txBox="1"/>
          <p:nvPr/>
        </p:nvSpPr>
        <p:spPr>
          <a:xfrm>
            <a:off x="-1741714" y="6193420"/>
            <a:ext cx="13408252" cy="420631"/>
          </a:xfrm>
          <a:prstGeom prst="rect">
            <a:avLst/>
          </a:prstGeom>
          <a:noFill/>
          <a:ln w="9525">
            <a:noFill/>
          </a:ln>
        </p:spPr>
        <p:txBody>
          <a:bodyPr wrap="square" lIns="217490" tIns="108745" rIns="217490" bIns="108745">
            <a:spAutoFit/>
          </a:bodyPr>
          <a:lstStyle/>
          <a:p>
            <a:pPr algn="r" defTabSz="1087755" eaLnBrk="1" hangingPunct="1">
              <a:lnSpc>
                <a:spcPct val="120000"/>
              </a:lnSpc>
              <a:spcBef>
                <a:spcPct val="20000"/>
              </a:spcBef>
              <a:buFont typeface="Arial" panose="020B0604020202020204" pitchFamily="34" charset="0"/>
              <a:buNone/>
            </a:pPr>
            <a:r>
              <a:rPr lang="en-US" altLang="id-ID" sz="1200" dirty="0" err="1">
                <a:solidFill>
                  <a:schemeClr val="tx2"/>
                </a:solidFill>
                <a:latin typeface="Lato Light"/>
                <a:ea typeface="Lato Light"/>
              </a:rPr>
              <a:t>Sumber</a:t>
            </a:r>
            <a:r>
              <a:rPr lang="en-US" altLang="id-ID" sz="1200" dirty="0">
                <a:solidFill>
                  <a:schemeClr val="tx2"/>
                </a:solidFill>
                <a:latin typeface="Lato Light"/>
                <a:ea typeface="Lato Light"/>
              </a:rPr>
              <a:t> </a:t>
            </a:r>
            <a:r>
              <a:rPr lang="en-US" altLang="id-ID" sz="1200" dirty="0" err="1">
                <a:solidFill>
                  <a:schemeClr val="tx2"/>
                </a:solidFill>
                <a:latin typeface="Lato Light"/>
                <a:ea typeface="Lato Light"/>
              </a:rPr>
              <a:t>Referensi</a:t>
            </a:r>
            <a:r>
              <a:rPr lang="en-US" altLang="id-ID" sz="1200" dirty="0">
                <a:solidFill>
                  <a:schemeClr val="tx2"/>
                </a:solidFill>
                <a:latin typeface="Lato Light"/>
                <a:ea typeface="Lato Light"/>
              </a:rPr>
              <a:t>:</a:t>
            </a:r>
            <a:r>
              <a:rPr lang="id-ID" altLang="id-ID" sz="1200" dirty="0">
                <a:solidFill>
                  <a:schemeClr val="tx2"/>
                </a:solidFill>
                <a:latin typeface="Lato Light"/>
                <a:ea typeface="Lato Light"/>
              </a:rPr>
              <a:t> </a:t>
            </a:r>
            <a:r>
              <a:rPr lang="id-ID" altLang="id-ID" sz="1200" dirty="0">
                <a:solidFill>
                  <a:srgbClr val="FF0000"/>
                </a:solidFill>
                <a:latin typeface="Lato Light"/>
                <a:ea typeface="Lato Light"/>
              </a:rPr>
              <a:t>William Angliss</a:t>
            </a:r>
            <a:r>
              <a:rPr lang="en-ID" altLang="id-ID" sz="1200" dirty="0">
                <a:solidFill>
                  <a:srgbClr val="FF0000"/>
                </a:solidFill>
                <a:latin typeface="Lato Light"/>
                <a:ea typeface="Lato Light"/>
              </a:rPr>
              <a:t> Institutes</a:t>
            </a:r>
            <a:r>
              <a:rPr lang="id-ID" altLang="id-ID" sz="1200" dirty="0">
                <a:solidFill>
                  <a:srgbClr val="FF0000"/>
                </a:solidFill>
                <a:latin typeface="Lato Light"/>
                <a:ea typeface="Lato Light"/>
              </a:rPr>
              <a:t>, Trainee Manual Receive &amp; Process Reservation, 2013</a:t>
            </a:r>
            <a:endParaRPr lang="en-US" altLang="id-ID" sz="1200" dirty="0">
              <a:solidFill>
                <a:srgbClr val="FF0000"/>
              </a:solidFill>
              <a:latin typeface="Lato Light"/>
              <a:ea typeface="Lato Light"/>
            </a:endParaRPr>
          </a:p>
        </p:txBody>
      </p:sp>
    </p:spTree>
    <p:extLst>
      <p:ext uri="{BB962C8B-B14F-4D97-AF65-F5344CB8AC3E}">
        <p14:creationId xmlns:p14="http://schemas.microsoft.com/office/powerpoint/2010/main" val="2090327363"/>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pPr>
              <a:defRPr/>
            </a:pPr>
            <a:fld id="{B197185F-C0E7-49DB-8FEA-336A6BC6CB8A}" type="slidenum">
              <a:rPr lang="en-US" smtClean="0">
                <a:solidFill>
                  <a:srgbClr val="445469">
                    <a:tint val="75000"/>
                  </a:srgbClr>
                </a:solidFill>
              </a:rPr>
              <a:pPr>
                <a:defRPr/>
              </a:pPr>
              <a:t>7</a:t>
            </a:fld>
            <a:endParaRPr lang="en-US" dirty="0">
              <a:solidFill>
                <a:srgbClr val="445469">
                  <a:tint val="75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73104"/>
            <a:ext cx="12341902" cy="700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31345" y="2657608"/>
            <a:ext cx="6522427" cy="523220"/>
          </a:xfrm>
          <a:prstGeom prst="rect">
            <a:avLst/>
          </a:prstGeom>
        </p:spPr>
        <p:txBody>
          <a:bodyPr wrap="none">
            <a:spAutoFit/>
          </a:bodyPr>
          <a:lstStyle/>
          <a:p>
            <a:r>
              <a:rPr lang="id-ID" sz="2800" b="1" dirty="0"/>
              <a:t>PREPARE </a:t>
            </a:r>
            <a:r>
              <a:rPr lang="en-ID" sz="2800" b="1" dirty="0"/>
              <a:t>RESERVATION </a:t>
            </a:r>
            <a:r>
              <a:rPr lang="id-ID" sz="2800" b="1" dirty="0"/>
              <a:t>WORK AREA</a:t>
            </a:r>
            <a:r>
              <a:rPr lang="en-ID" sz="2800" b="1" dirty="0"/>
              <a:t> </a:t>
            </a:r>
            <a:endParaRPr lang="id-ID" sz="2800" b="1" dirty="0"/>
          </a:p>
        </p:txBody>
      </p:sp>
      <p:sp>
        <p:nvSpPr>
          <p:cNvPr id="5" name="Rectangle 4"/>
          <p:cNvSpPr/>
          <p:nvPr/>
        </p:nvSpPr>
        <p:spPr>
          <a:xfrm>
            <a:off x="4947736" y="3263901"/>
            <a:ext cx="2646878" cy="369332"/>
          </a:xfrm>
          <a:prstGeom prst="rect">
            <a:avLst/>
          </a:prstGeom>
        </p:spPr>
        <p:txBody>
          <a:bodyPr wrap="none">
            <a:spAutoFit/>
          </a:bodyPr>
          <a:lstStyle/>
          <a:p>
            <a:r>
              <a:rPr lang="id-ID" b="1" dirty="0"/>
              <a:t>EQUIPMENT &amp; FORM</a:t>
            </a:r>
            <a:r>
              <a:rPr lang="en-ID" b="1" dirty="0"/>
              <a:t>S</a:t>
            </a:r>
            <a:endParaRPr lang="id-ID" b="1" dirty="0"/>
          </a:p>
        </p:txBody>
      </p:sp>
      <p:sp>
        <p:nvSpPr>
          <p:cNvPr id="6" name="Rectangle 5"/>
          <p:cNvSpPr/>
          <p:nvPr/>
        </p:nvSpPr>
        <p:spPr>
          <a:xfrm>
            <a:off x="4912693" y="3677172"/>
            <a:ext cx="2732415" cy="369332"/>
          </a:xfrm>
          <a:prstGeom prst="rect">
            <a:avLst/>
          </a:prstGeom>
        </p:spPr>
        <p:txBody>
          <a:bodyPr wrap="square">
            <a:spAutoFit/>
          </a:bodyPr>
          <a:lstStyle/>
          <a:p>
            <a:r>
              <a:rPr lang="id-ID" dirty="0">
                <a:solidFill>
                  <a:srgbClr val="FF0000"/>
                </a:solidFill>
              </a:rPr>
              <a:t>  Peralatan dan Formulir</a:t>
            </a:r>
          </a:p>
        </p:txBody>
      </p:sp>
      <p:sp>
        <p:nvSpPr>
          <p:cNvPr id="8" name="Rectangle 7"/>
          <p:cNvSpPr/>
          <p:nvPr/>
        </p:nvSpPr>
        <p:spPr>
          <a:xfrm>
            <a:off x="8145909" y="6628523"/>
            <a:ext cx="3748142" cy="276999"/>
          </a:xfrm>
          <a:prstGeom prst="rect">
            <a:avLst/>
          </a:prstGeom>
        </p:spPr>
        <p:txBody>
          <a:bodyPr wrap="none">
            <a:spAutoFit/>
          </a:bodyPr>
          <a:lstStyle/>
          <a:p>
            <a:r>
              <a:rPr lang="id-ID" sz="1200" dirty="0">
                <a:solidFill>
                  <a:srgbClr val="FF0000"/>
                </a:solidFill>
              </a:rPr>
              <a:t>https://unsplash.com/collections/303884/background</a:t>
            </a:r>
          </a:p>
        </p:txBody>
      </p:sp>
    </p:spTree>
    <p:extLst>
      <p:ext uri="{BB962C8B-B14F-4D97-AF65-F5344CB8AC3E}">
        <p14:creationId xmlns:p14="http://schemas.microsoft.com/office/powerpoint/2010/main" val="23734696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Box 39"/>
          <p:cNvSpPr txBox="1">
            <a:spLocks noChangeArrowheads="1"/>
          </p:cNvSpPr>
          <p:nvPr/>
        </p:nvSpPr>
        <p:spPr bwMode="auto">
          <a:xfrm>
            <a:off x="5007088" y="241300"/>
            <a:ext cx="217782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11" tIns="22856" rIns="45711" bIns="22856">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id-ID" altLang="id-ID" sz="2800" b="1" dirty="0">
                <a:solidFill>
                  <a:schemeClr val="tx2"/>
                </a:solidFill>
                <a:latin typeface="Lato"/>
                <a:ea typeface="Lato"/>
                <a:cs typeface="Lato"/>
              </a:rPr>
              <a:t>EQUIPMENT</a:t>
            </a:r>
          </a:p>
        </p:txBody>
      </p:sp>
      <p:sp>
        <p:nvSpPr>
          <p:cNvPr id="238595" name="Subtitle 2"/>
          <p:cNvSpPr txBox="1">
            <a:spLocks/>
          </p:cNvSpPr>
          <p:nvPr/>
        </p:nvSpPr>
        <p:spPr bwMode="auto">
          <a:xfrm>
            <a:off x="5313450" y="925744"/>
            <a:ext cx="1296640" cy="4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745" tIns="54373" rIns="108745" bIns="54373">
            <a:spAutoFit/>
          </a:bodyPr>
          <a:lstStyle>
            <a:lvl1pPr defTabSz="1087438">
              <a:defRPr sz="3600">
                <a:solidFill>
                  <a:schemeClr val="tx1"/>
                </a:solidFill>
                <a:latin typeface="Lato Light"/>
              </a:defRPr>
            </a:lvl1pPr>
            <a:lvl2pPr marL="742950" indent="-285750" defTabSz="1087438">
              <a:defRPr sz="3600">
                <a:solidFill>
                  <a:schemeClr val="tx1"/>
                </a:solidFill>
                <a:latin typeface="Lato Light"/>
              </a:defRPr>
            </a:lvl2pPr>
            <a:lvl3pPr marL="1143000" indent="-228600" defTabSz="1087438">
              <a:defRPr sz="3600">
                <a:solidFill>
                  <a:schemeClr val="tx1"/>
                </a:solidFill>
                <a:latin typeface="Lato Light"/>
              </a:defRPr>
            </a:lvl3pPr>
            <a:lvl4pPr marL="1600200" indent="-228600" defTabSz="1087438">
              <a:defRPr sz="3600">
                <a:solidFill>
                  <a:schemeClr val="tx1"/>
                </a:solidFill>
                <a:latin typeface="Lato Light"/>
              </a:defRPr>
            </a:lvl4pPr>
            <a:lvl5pPr marL="2057400" indent="-228600" defTabSz="1087438">
              <a:defRPr sz="3600">
                <a:solidFill>
                  <a:schemeClr val="tx1"/>
                </a:solidFill>
                <a:latin typeface="Lato Light"/>
              </a:defRPr>
            </a:lvl5pPr>
            <a:lvl6pPr marL="2514600" indent="-228600" defTabSz="1087438" eaLnBrk="0" fontAlgn="base" hangingPunct="0">
              <a:spcBef>
                <a:spcPct val="0"/>
              </a:spcBef>
              <a:spcAft>
                <a:spcPct val="0"/>
              </a:spcAft>
              <a:defRPr sz="3600">
                <a:solidFill>
                  <a:schemeClr val="tx1"/>
                </a:solidFill>
                <a:latin typeface="Lato Light"/>
              </a:defRPr>
            </a:lvl6pPr>
            <a:lvl7pPr marL="2971800" indent="-228600" defTabSz="1087438" eaLnBrk="0" fontAlgn="base" hangingPunct="0">
              <a:spcBef>
                <a:spcPct val="0"/>
              </a:spcBef>
              <a:spcAft>
                <a:spcPct val="0"/>
              </a:spcAft>
              <a:defRPr sz="3600">
                <a:solidFill>
                  <a:schemeClr val="tx1"/>
                </a:solidFill>
                <a:latin typeface="Lato Light"/>
              </a:defRPr>
            </a:lvl7pPr>
            <a:lvl8pPr marL="3429000" indent="-228600" defTabSz="1087438" eaLnBrk="0" fontAlgn="base" hangingPunct="0">
              <a:spcBef>
                <a:spcPct val="0"/>
              </a:spcBef>
              <a:spcAft>
                <a:spcPct val="0"/>
              </a:spcAft>
              <a:defRPr sz="3600">
                <a:solidFill>
                  <a:schemeClr val="tx1"/>
                </a:solidFill>
                <a:latin typeface="Lato Light"/>
              </a:defRPr>
            </a:lvl8pPr>
            <a:lvl9pPr marL="3886200" indent="-228600" defTabSz="1087438" eaLnBrk="0" fontAlgn="base" hangingPunct="0">
              <a:spcBef>
                <a:spcPct val="0"/>
              </a:spcBef>
              <a:spcAft>
                <a:spcPct val="0"/>
              </a:spcAft>
              <a:defRPr sz="3600">
                <a:solidFill>
                  <a:schemeClr val="tx1"/>
                </a:solidFill>
                <a:latin typeface="Lato Light"/>
              </a:defRPr>
            </a:lvl9pPr>
          </a:lstStyle>
          <a:p>
            <a:pPr algn="ctr" eaLnBrk="1" hangingPunct="1">
              <a:lnSpc>
                <a:spcPct val="120000"/>
              </a:lnSpc>
              <a:spcBef>
                <a:spcPct val="20000"/>
              </a:spcBef>
              <a:buFont typeface="Arial" pitchFamily="34" charset="0"/>
              <a:buNone/>
            </a:pPr>
            <a:r>
              <a:rPr lang="id-ID" altLang="id-ID" sz="2000" dirty="0">
                <a:ea typeface="Lato Light"/>
                <a:cs typeface="Lato Light"/>
              </a:rPr>
              <a:t>Alat</a:t>
            </a:r>
            <a:r>
              <a:rPr lang="id-ID" altLang="id-ID" sz="2000" dirty="0">
                <a:solidFill>
                  <a:srgbClr val="C00000"/>
                </a:solidFill>
                <a:ea typeface="Lato Light"/>
                <a:cs typeface="Lato Light"/>
              </a:rPr>
              <a:t> Kerja</a:t>
            </a:r>
            <a:endParaRPr lang="en-US" altLang="id-ID" sz="2000" dirty="0">
              <a:solidFill>
                <a:srgbClr val="C00000"/>
              </a:solidFill>
              <a:ea typeface="Lato Light"/>
              <a:cs typeface="Lato Light"/>
            </a:endParaRPr>
          </a:p>
        </p:txBody>
      </p:sp>
      <p:sp>
        <p:nvSpPr>
          <p:cNvPr id="127" name="Rectangle 126"/>
          <p:cNvSpPr/>
          <p:nvPr/>
        </p:nvSpPr>
        <p:spPr>
          <a:xfrm>
            <a:off x="5625849" y="819381"/>
            <a:ext cx="776490" cy="4603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anchor="ctr"/>
          <a:lstStyle/>
          <a:p>
            <a:pPr algn="ctr" defTabSz="914217">
              <a:defRPr/>
            </a:pPr>
            <a:endParaRPr lang="en-US" dirty="0">
              <a:solidFill>
                <a:schemeClr val="accent2"/>
              </a:solidFill>
            </a:endParaRPr>
          </a:p>
        </p:txBody>
      </p:sp>
      <p:sp>
        <p:nvSpPr>
          <p:cNvPr id="35" name="Freeform 63"/>
          <p:cNvSpPr>
            <a:spLocks noChangeArrowheads="1"/>
          </p:cNvSpPr>
          <p:nvPr/>
        </p:nvSpPr>
        <p:spPr bwMode="auto">
          <a:xfrm>
            <a:off x="8112650" y="2278857"/>
            <a:ext cx="2365991" cy="1343819"/>
          </a:xfrm>
          <a:custGeom>
            <a:avLst/>
            <a:gdLst>
              <a:gd name="T0" fmla="*/ 4158 w 5807"/>
              <a:gd name="T1" fmla="*/ 0 h 3297"/>
              <a:gd name="T2" fmla="*/ 4158 w 5807"/>
              <a:gd name="T3" fmla="*/ 0 h 3297"/>
              <a:gd name="T4" fmla="*/ 5806 w 5807"/>
              <a:gd name="T5" fmla="*/ 1649 h 3297"/>
              <a:gd name="T6" fmla="*/ 4158 w 5807"/>
              <a:gd name="T7" fmla="*/ 3296 h 3297"/>
              <a:gd name="T8" fmla="*/ 3154 w 5807"/>
              <a:gd name="T9" fmla="*/ 2948 h 3297"/>
              <a:gd name="T10" fmla="*/ 3154 w 5807"/>
              <a:gd name="T11" fmla="*/ 2948 h 3297"/>
              <a:gd name="T12" fmla="*/ 1098 w 5807"/>
              <a:gd name="T13" fmla="*/ 2576 h 3297"/>
              <a:gd name="T14" fmla="*/ 1098 w 5807"/>
              <a:gd name="T15" fmla="*/ 2576 h 3297"/>
              <a:gd name="T16" fmla="*/ 945 w 5807"/>
              <a:gd name="T17" fmla="*/ 2588 h 3297"/>
              <a:gd name="T18" fmla="*/ 0 w 5807"/>
              <a:gd name="T19" fmla="*/ 1649 h 3297"/>
              <a:gd name="T20" fmla="*/ 945 w 5807"/>
              <a:gd name="T21" fmla="*/ 710 h 3297"/>
              <a:gd name="T22" fmla="*/ 1098 w 5807"/>
              <a:gd name="T23" fmla="*/ 721 h 3297"/>
              <a:gd name="T24" fmla="*/ 1098 w 5807"/>
              <a:gd name="T25" fmla="*/ 721 h 3297"/>
              <a:gd name="T26" fmla="*/ 3154 w 5807"/>
              <a:gd name="T27" fmla="*/ 349 h 3297"/>
              <a:gd name="T28" fmla="*/ 3154 w 5807"/>
              <a:gd name="T29" fmla="*/ 349 h 3297"/>
              <a:gd name="T30" fmla="*/ 4158 w 5807"/>
              <a:gd name="T31" fmla="*/ 0 h 3297"/>
              <a:gd name="T32" fmla="*/ 945 w 5807"/>
              <a:gd name="T33" fmla="*/ 881 h 3297"/>
              <a:gd name="T34" fmla="*/ 945 w 5807"/>
              <a:gd name="T35" fmla="*/ 881 h 3297"/>
              <a:gd name="T36" fmla="*/ 177 w 5807"/>
              <a:gd name="T37" fmla="*/ 1649 h 3297"/>
              <a:gd name="T38" fmla="*/ 945 w 5807"/>
              <a:gd name="T39" fmla="*/ 2416 h 3297"/>
              <a:gd name="T40" fmla="*/ 1712 w 5807"/>
              <a:gd name="T41" fmla="*/ 1649 h 3297"/>
              <a:gd name="T42" fmla="*/ 945 w 5807"/>
              <a:gd name="T43" fmla="*/ 881 h 3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07" h="3297">
                <a:moveTo>
                  <a:pt x="4158" y="0"/>
                </a:moveTo>
                <a:lnTo>
                  <a:pt x="4158" y="0"/>
                </a:lnTo>
                <a:cubicBezTo>
                  <a:pt x="5068" y="0"/>
                  <a:pt x="5806" y="739"/>
                  <a:pt x="5806" y="1649"/>
                </a:cubicBezTo>
                <a:cubicBezTo>
                  <a:pt x="5806" y="2558"/>
                  <a:pt x="5068" y="3296"/>
                  <a:pt x="4158" y="3296"/>
                </a:cubicBezTo>
                <a:cubicBezTo>
                  <a:pt x="3780" y="3296"/>
                  <a:pt x="3432" y="3166"/>
                  <a:pt x="3154" y="2948"/>
                </a:cubicBezTo>
                <a:lnTo>
                  <a:pt x="3154" y="2948"/>
                </a:lnTo>
                <a:cubicBezTo>
                  <a:pt x="2528" y="2481"/>
                  <a:pt x="1671" y="2517"/>
                  <a:pt x="1098" y="2576"/>
                </a:cubicBezTo>
                <a:lnTo>
                  <a:pt x="1098" y="2576"/>
                </a:lnTo>
                <a:cubicBezTo>
                  <a:pt x="1051" y="2588"/>
                  <a:pt x="999" y="2588"/>
                  <a:pt x="945" y="2588"/>
                </a:cubicBezTo>
                <a:cubicBezTo>
                  <a:pt x="425" y="2588"/>
                  <a:pt x="0" y="2169"/>
                  <a:pt x="0" y="1649"/>
                </a:cubicBezTo>
                <a:cubicBezTo>
                  <a:pt x="0" y="1129"/>
                  <a:pt x="425" y="710"/>
                  <a:pt x="945" y="710"/>
                </a:cubicBezTo>
                <a:cubicBezTo>
                  <a:pt x="999" y="710"/>
                  <a:pt x="1051" y="710"/>
                  <a:pt x="1098" y="721"/>
                </a:cubicBezTo>
                <a:lnTo>
                  <a:pt x="1098" y="721"/>
                </a:lnTo>
                <a:cubicBezTo>
                  <a:pt x="1671" y="780"/>
                  <a:pt x="2528" y="816"/>
                  <a:pt x="3154" y="349"/>
                </a:cubicBezTo>
                <a:lnTo>
                  <a:pt x="3154" y="349"/>
                </a:lnTo>
                <a:cubicBezTo>
                  <a:pt x="3432" y="130"/>
                  <a:pt x="3780" y="0"/>
                  <a:pt x="4158" y="0"/>
                </a:cubicBezTo>
                <a:close/>
                <a:moveTo>
                  <a:pt x="945" y="881"/>
                </a:moveTo>
                <a:lnTo>
                  <a:pt x="945" y="881"/>
                </a:lnTo>
                <a:cubicBezTo>
                  <a:pt x="520" y="881"/>
                  <a:pt x="177" y="1223"/>
                  <a:pt x="177" y="1649"/>
                </a:cubicBezTo>
                <a:cubicBezTo>
                  <a:pt x="177" y="2073"/>
                  <a:pt x="520" y="2416"/>
                  <a:pt x="945" y="2416"/>
                </a:cubicBezTo>
                <a:cubicBezTo>
                  <a:pt x="1371" y="2416"/>
                  <a:pt x="1712" y="2073"/>
                  <a:pt x="1712" y="1649"/>
                </a:cubicBezTo>
                <a:cubicBezTo>
                  <a:pt x="1712" y="1223"/>
                  <a:pt x="1371" y="881"/>
                  <a:pt x="945" y="881"/>
                </a:cubicBezTo>
                <a:close/>
              </a:path>
            </a:pathLst>
          </a:custGeom>
          <a:solidFill>
            <a:schemeClr val="accent3"/>
          </a:solidFill>
          <a:ln>
            <a:noFill/>
          </a:ln>
          <a:effectLst/>
        </p:spPr>
        <p:txBody>
          <a:bodyPr wrap="none" lIns="45720" tIns="22860" rIns="45720" bIns="22860" anchor="ctr"/>
          <a:lstStyle/>
          <a:p>
            <a:pPr defTabSz="914217">
              <a:defRPr/>
            </a:pPr>
            <a:endParaRPr lang="en-US" sz="3600"/>
          </a:p>
        </p:txBody>
      </p:sp>
      <p:sp>
        <p:nvSpPr>
          <p:cNvPr id="36" name="Freeform 64"/>
          <p:cNvSpPr>
            <a:spLocks noChangeArrowheads="1"/>
          </p:cNvSpPr>
          <p:nvPr/>
        </p:nvSpPr>
        <p:spPr bwMode="auto">
          <a:xfrm>
            <a:off x="6980468" y="3708400"/>
            <a:ext cx="2362815" cy="1339850"/>
          </a:xfrm>
          <a:custGeom>
            <a:avLst/>
            <a:gdLst>
              <a:gd name="T0" fmla="*/ 1647 w 5800"/>
              <a:gd name="T1" fmla="*/ 0 h 3290"/>
              <a:gd name="T2" fmla="*/ 1647 w 5800"/>
              <a:gd name="T3" fmla="*/ 0 h 3290"/>
              <a:gd name="T4" fmla="*/ 0 w 5800"/>
              <a:gd name="T5" fmla="*/ 1642 h 3290"/>
              <a:gd name="T6" fmla="*/ 1647 w 5800"/>
              <a:gd name="T7" fmla="*/ 3289 h 3290"/>
              <a:gd name="T8" fmla="*/ 2651 w 5800"/>
              <a:gd name="T9" fmla="*/ 2948 h 3290"/>
              <a:gd name="T10" fmla="*/ 2651 w 5800"/>
              <a:gd name="T11" fmla="*/ 2948 h 3290"/>
              <a:gd name="T12" fmla="*/ 4706 w 5800"/>
              <a:gd name="T13" fmla="*/ 2576 h 3290"/>
              <a:gd name="T14" fmla="*/ 4706 w 5800"/>
              <a:gd name="T15" fmla="*/ 2576 h 3290"/>
              <a:gd name="T16" fmla="*/ 4860 w 5800"/>
              <a:gd name="T17" fmla="*/ 2587 h 3290"/>
              <a:gd name="T18" fmla="*/ 5799 w 5800"/>
              <a:gd name="T19" fmla="*/ 1642 h 3290"/>
              <a:gd name="T20" fmla="*/ 4860 w 5800"/>
              <a:gd name="T21" fmla="*/ 703 h 3290"/>
              <a:gd name="T22" fmla="*/ 4706 w 5800"/>
              <a:gd name="T23" fmla="*/ 714 h 3290"/>
              <a:gd name="T24" fmla="*/ 4706 w 5800"/>
              <a:gd name="T25" fmla="*/ 714 h 3290"/>
              <a:gd name="T26" fmla="*/ 2651 w 5800"/>
              <a:gd name="T27" fmla="*/ 342 h 3290"/>
              <a:gd name="T28" fmla="*/ 2651 w 5800"/>
              <a:gd name="T29" fmla="*/ 342 h 3290"/>
              <a:gd name="T30" fmla="*/ 1647 w 5800"/>
              <a:gd name="T31" fmla="*/ 0 h 3290"/>
              <a:gd name="T32" fmla="*/ 4860 w 5800"/>
              <a:gd name="T33" fmla="*/ 880 h 3290"/>
              <a:gd name="T34" fmla="*/ 4860 w 5800"/>
              <a:gd name="T35" fmla="*/ 880 h 3290"/>
              <a:gd name="T36" fmla="*/ 5629 w 5800"/>
              <a:gd name="T37" fmla="*/ 1642 h 3290"/>
              <a:gd name="T38" fmla="*/ 4860 w 5800"/>
              <a:gd name="T39" fmla="*/ 2410 h 3290"/>
              <a:gd name="T40" fmla="*/ 4092 w 5800"/>
              <a:gd name="T41" fmla="*/ 1642 h 3290"/>
              <a:gd name="T42" fmla="*/ 4860 w 5800"/>
              <a:gd name="T43" fmla="*/ 880 h 3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00" h="3290">
                <a:moveTo>
                  <a:pt x="1647" y="0"/>
                </a:moveTo>
                <a:lnTo>
                  <a:pt x="1647" y="0"/>
                </a:lnTo>
                <a:cubicBezTo>
                  <a:pt x="738" y="0"/>
                  <a:pt x="0" y="738"/>
                  <a:pt x="0" y="1642"/>
                </a:cubicBezTo>
                <a:cubicBezTo>
                  <a:pt x="0" y="2552"/>
                  <a:pt x="738" y="3289"/>
                  <a:pt x="1647" y="3289"/>
                </a:cubicBezTo>
                <a:cubicBezTo>
                  <a:pt x="2025" y="3289"/>
                  <a:pt x="2373" y="3160"/>
                  <a:pt x="2651" y="2948"/>
                </a:cubicBezTo>
                <a:lnTo>
                  <a:pt x="2651" y="2948"/>
                </a:lnTo>
                <a:cubicBezTo>
                  <a:pt x="3277" y="2475"/>
                  <a:pt x="4134" y="2511"/>
                  <a:pt x="4706" y="2576"/>
                </a:cubicBezTo>
                <a:lnTo>
                  <a:pt x="4706" y="2576"/>
                </a:lnTo>
                <a:cubicBezTo>
                  <a:pt x="4754" y="2581"/>
                  <a:pt x="4807" y="2587"/>
                  <a:pt x="4860" y="2587"/>
                </a:cubicBezTo>
                <a:cubicBezTo>
                  <a:pt x="5380" y="2587"/>
                  <a:pt x="5799" y="2168"/>
                  <a:pt x="5799" y="1642"/>
                </a:cubicBezTo>
                <a:cubicBezTo>
                  <a:pt x="5799" y="1122"/>
                  <a:pt x="5380" y="703"/>
                  <a:pt x="4860" y="703"/>
                </a:cubicBezTo>
                <a:cubicBezTo>
                  <a:pt x="4807" y="703"/>
                  <a:pt x="4754" y="709"/>
                  <a:pt x="4706" y="714"/>
                </a:cubicBezTo>
                <a:lnTo>
                  <a:pt x="4706" y="714"/>
                </a:lnTo>
                <a:cubicBezTo>
                  <a:pt x="4134" y="779"/>
                  <a:pt x="3277" y="815"/>
                  <a:pt x="2651" y="342"/>
                </a:cubicBezTo>
                <a:lnTo>
                  <a:pt x="2651" y="342"/>
                </a:lnTo>
                <a:cubicBezTo>
                  <a:pt x="2373" y="130"/>
                  <a:pt x="2025" y="0"/>
                  <a:pt x="1647" y="0"/>
                </a:cubicBezTo>
                <a:close/>
                <a:moveTo>
                  <a:pt x="4860" y="880"/>
                </a:moveTo>
                <a:lnTo>
                  <a:pt x="4860" y="880"/>
                </a:lnTo>
                <a:cubicBezTo>
                  <a:pt x="5286" y="880"/>
                  <a:pt x="5629" y="1223"/>
                  <a:pt x="5629" y="1642"/>
                </a:cubicBezTo>
                <a:cubicBezTo>
                  <a:pt x="5629" y="2067"/>
                  <a:pt x="5286" y="2410"/>
                  <a:pt x="4860" y="2410"/>
                </a:cubicBezTo>
                <a:cubicBezTo>
                  <a:pt x="4435" y="2410"/>
                  <a:pt x="4092" y="2067"/>
                  <a:pt x="4092" y="1642"/>
                </a:cubicBezTo>
                <a:cubicBezTo>
                  <a:pt x="4092" y="1223"/>
                  <a:pt x="4435" y="880"/>
                  <a:pt x="4860" y="880"/>
                </a:cubicBezTo>
                <a:close/>
              </a:path>
            </a:pathLst>
          </a:custGeom>
          <a:solidFill>
            <a:schemeClr val="accent5"/>
          </a:solidFill>
          <a:ln>
            <a:noFill/>
          </a:ln>
          <a:effectLst/>
        </p:spPr>
        <p:txBody>
          <a:bodyPr wrap="none" lIns="45720" tIns="22860" rIns="45720" bIns="22860" anchor="ctr"/>
          <a:lstStyle/>
          <a:p>
            <a:pPr defTabSz="914217">
              <a:defRPr/>
            </a:pPr>
            <a:endParaRPr lang="en-US" sz="3600"/>
          </a:p>
        </p:txBody>
      </p:sp>
      <p:sp>
        <p:nvSpPr>
          <p:cNvPr id="38" name="Freeform 63"/>
          <p:cNvSpPr>
            <a:spLocks noChangeArrowheads="1"/>
          </p:cNvSpPr>
          <p:nvPr/>
        </p:nvSpPr>
        <p:spPr bwMode="auto">
          <a:xfrm>
            <a:off x="1697480" y="2278857"/>
            <a:ext cx="2365991" cy="1343819"/>
          </a:xfrm>
          <a:custGeom>
            <a:avLst/>
            <a:gdLst>
              <a:gd name="T0" fmla="*/ 4158 w 5807"/>
              <a:gd name="T1" fmla="*/ 0 h 3297"/>
              <a:gd name="T2" fmla="*/ 4158 w 5807"/>
              <a:gd name="T3" fmla="*/ 0 h 3297"/>
              <a:gd name="T4" fmla="*/ 5806 w 5807"/>
              <a:gd name="T5" fmla="*/ 1649 h 3297"/>
              <a:gd name="T6" fmla="*/ 4158 w 5807"/>
              <a:gd name="T7" fmla="*/ 3296 h 3297"/>
              <a:gd name="T8" fmla="*/ 3154 w 5807"/>
              <a:gd name="T9" fmla="*/ 2948 h 3297"/>
              <a:gd name="T10" fmla="*/ 3154 w 5807"/>
              <a:gd name="T11" fmla="*/ 2948 h 3297"/>
              <a:gd name="T12" fmla="*/ 1098 w 5807"/>
              <a:gd name="T13" fmla="*/ 2576 h 3297"/>
              <a:gd name="T14" fmla="*/ 1098 w 5807"/>
              <a:gd name="T15" fmla="*/ 2576 h 3297"/>
              <a:gd name="T16" fmla="*/ 945 w 5807"/>
              <a:gd name="T17" fmla="*/ 2588 h 3297"/>
              <a:gd name="T18" fmla="*/ 0 w 5807"/>
              <a:gd name="T19" fmla="*/ 1649 h 3297"/>
              <a:gd name="T20" fmla="*/ 945 w 5807"/>
              <a:gd name="T21" fmla="*/ 710 h 3297"/>
              <a:gd name="T22" fmla="*/ 1098 w 5807"/>
              <a:gd name="T23" fmla="*/ 721 h 3297"/>
              <a:gd name="T24" fmla="*/ 1098 w 5807"/>
              <a:gd name="T25" fmla="*/ 721 h 3297"/>
              <a:gd name="T26" fmla="*/ 3154 w 5807"/>
              <a:gd name="T27" fmla="*/ 349 h 3297"/>
              <a:gd name="T28" fmla="*/ 3154 w 5807"/>
              <a:gd name="T29" fmla="*/ 349 h 3297"/>
              <a:gd name="T30" fmla="*/ 4158 w 5807"/>
              <a:gd name="T31" fmla="*/ 0 h 3297"/>
              <a:gd name="T32" fmla="*/ 945 w 5807"/>
              <a:gd name="T33" fmla="*/ 881 h 3297"/>
              <a:gd name="T34" fmla="*/ 945 w 5807"/>
              <a:gd name="T35" fmla="*/ 881 h 3297"/>
              <a:gd name="T36" fmla="*/ 177 w 5807"/>
              <a:gd name="T37" fmla="*/ 1649 h 3297"/>
              <a:gd name="T38" fmla="*/ 945 w 5807"/>
              <a:gd name="T39" fmla="*/ 2416 h 3297"/>
              <a:gd name="T40" fmla="*/ 1712 w 5807"/>
              <a:gd name="T41" fmla="*/ 1649 h 3297"/>
              <a:gd name="T42" fmla="*/ 945 w 5807"/>
              <a:gd name="T43" fmla="*/ 881 h 3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07" h="3297">
                <a:moveTo>
                  <a:pt x="4158" y="0"/>
                </a:moveTo>
                <a:lnTo>
                  <a:pt x="4158" y="0"/>
                </a:lnTo>
                <a:cubicBezTo>
                  <a:pt x="5068" y="0"/>
                  <a:pt x="5806" y="739"/>
                  <a:pt x="5806" y="1649"/>
                </a:cubicBezTo>
                <a:cubicBezTo>
                  <a:pt x="5806" y="2558"/>
                  <a:pt x="5068" y="3296"/>
                  <a:pt x="4158" y="3296"/>
                </a:cubicBezTo>
                <a:cubicBezTo>
                  <a:pt x="3780" y="3296"/>
                  <a:pt x="3432" y="3166"/>
                  <a:pt x="3154" y="2948"/>
                </a:cubicBezTo>
                <a:lnTo>
                  <a:pt x="3154" y="2948"/>
                </a:lnTo>
                <a:cubicBezTo>
                  <a:pt x="2528" y="2481"/>
                  <a:pt x="1671" y="2517"/>
                  <a:pt x="1098" y="2576"/>
                </a:cubicBezTo>
                <a:lnTo>
                  <a:pt x="1098" y="2576"/>
                </a:lnTo>
                <a:cubicBezTo>
                  <a:pt x="1051" y="2588"/>
                  <a:pt x="999" y="2588"/>
                  <a:pt x="945" y="2588"/>
                </a:cubicBezTo>
                <a:cubicBezTo>
                  <a:pt x="425" y="2588"/>
                  <a:pt x="0" y="2169"/>
                  <a:pt x="0" y="1649"/>
                </a:cubicBezTo>
                <a:cubicBezTo>
                  <a:pt x="0" y="1129"/>
                  <a:pt x="425" y="710"/>
                  <a:pt x="945" y="710"/>
                </a:cubicBezTo>
                <a:cubicBezTo>
                  <a:pt x="999" y="710"/>
                  <a:pt x="1051" y="710"/>
                  <a:pt x="1098" y="721"/>
                </a:cubicBezTo>
                <a:lnTo>
                  <a:pt x="1098" y="721"/>
                </a:lnTo>
                <a:cubicBezTo>
                  <a:pt x="1671" y="780"/>
                  <a:pt x="2528" y="816"/>
                  <a:pt x="3154" y="349"/>
                </a:cubicBezTo>
                <a:lnTo>
                  <a:pt x="3154" y="349"/>
                </a:lnTo>
                <a:cubicBezTo>
                  <a:pt x="3432" y="130"/>
                  <a:pt x="3780" y="0"/>
                  <a:pt x="4158" y="0"/>
                </a:cubicBezTo>
                <a:close/>
                <a:moveTo>
                  <a:pt x="945" y="881"/>
                </a:moveTo>
                <a:lnTo>
                  <a:pt x="945" y="881"/>
                </a:lnTo>
                <a:cubicBezTo>
                  <a:pt x="520" y="881"/>
                  <a:pt x="177" y="1223"/>
                  <a:pt x="177" y="1649"/>
                </a:cubicBezTo>
                <a:cubicBezTo>
                  <a:pt x="177" y="2073"/>
                  <a:pt x="520" y="2416"/>
                  <a:pt x="945" y="2416"/>
                </a:cubicBezTo>
                <a:cubicBezTo>
                  <a:pt x="1371" y="2416"/>
                  <a:pt x="1712" y="2073"/>
                  <a:pt x="1712" y="1649"/>
                </a:cubicBezTo>
                <a:cubicBezTo>
                  <a:pt x="1712" y="1223"/>
                  <a:pt x="1371" y="881"/>
                  <a:pt x="945" y="881"/>
                </a:cubicBezTo>
                <a:close/>
              </a:path>
            </a:pathLst>
          </a:custGeom>
          <a:solidFill>
            <a:schemeClr val="accent1"/>
          </a:solidFill>
          <a:ln>
            <a:noFill/>
          </a:ln>
          <a:effectLst/>
        </p:spPr>
        <p:txBody>
          <a:bodyPr wrap="none" lIns="45720" tIns="22860" rIns="45720" bIns="22860" anchor="ctr"/>
          <a:lstStyle/>
          <a:p>
            <a:pPr defTabSz="914217">
              <a:defRPr/>
            </a:pPr>
            <a:endParaRPr lang="en-US" sz="3600"/>
          </a:p>
        </p:txBody>
      </p:sp>
      <p:sp>
        <p:nvSpPr>
          <p:cNvPr id="39" name="Freeform 64"/>
          <p:cNvSpPr>
            <a:spLocks noChangeArrowheads="1"/>
          </p:cNvSpPr>
          <p:nvPr/>
        </p:nvSpPr>
        <p:spPr bwMode="auto">
          <a:xfrm>
            <a:off x="3772883" y="3708400"/>
            <a:ext cx="2362815" cy="1339850"/>
          </a:xfrm>
          <a:custGeom>
            <a:avLst/>
            <a:gdLst>
              <a:gd name="T0" fmla="*/ 1647 w 5800"/>
              <a:gd name="T1" fmla="*/ 0 h 3290"/>
              <a:gd name="T2" fmla="*/ 1647 w 5800"/>
              <a:gd name="T3" fmla="*/ 0 h 3290"/>
              <a:gd name="T4" fmla="*/ 0 w 5800"/>
              <a:gd name="T5" fmla="*/ 1642 h 3290"/>
              <a:gd name="T6" fmla="*/ 1647 w 5800"/>
              <a:gd name="T7" fmla="*/ 3289 h 3290"/>
              <a:gd name="T8" fmla="*/ 2651 w 5800"/>
              <a:gd name="T9" fmla="*/ 2948 h 3290"/>
              <a:gd name="T10" fmla="*/ 2651 w 5800"/>
              <a:gd name="T11" fmla="*/ 2948 h 3290"/>
              <a:gd name="T12" fmla="*/ 4706 w 5800"/>
              <a:gd name="T13" fmla="*/ 2576 h 3290"/>
              <a:gd name="T14" fmla="*/ 4706 w 5800"/>
              <a:gd name="T15" fmla="*/ 2576 h 3290"/>
              <a:gd name="T16" fmla="*/ 4860 w 5800"/>
              <a:gd name="T17" fmla="*/ 2587 h 3290"/>
              <a:gd name="T18" fmla="*/ 5799 w 5800"/>
              <a:gd name="T19" fmla="*/ 1642 h 3290"/>
              <a:gd name="T20" fmla="*/ 4860 w 5800"/>
              <a:gd name="T21" fmla="*/ 703 h 3290"/>
              <a:gd name="T22" fmla="*/ 4706 w 5800"/>
              <a:gd name="T23" fmla="*/ 714 h 3290"/>
              <a:gd name="T24" fmla="*/ 4706 w 5800"/>
              <a:gd name="T25" fmla="*/ 714 h 3290"/>
              <a:gd name="T26" fmla="*/ 2651 w 5800"/>
              <a:gd name="T27" fmla="*/ 342 h 3290"/>
              <a:gd name="T28" fmla="*/ 2651 w 5800"/>
              <a:gd name="T29" fmla="*/ 342 h 3290"/>
              <a:gd name="T30" fmla="*/ 1647 w 5800"/>
              <a:gd name="T31" fmla="*/ 0 h 3290"/>
              <a:gd name="T32" fmla="*/ 4860 w 5800"/>
              <a:gd name="T33" fmla="*/ 880 h 3290"/>
              <a:gd name="T34" fmla="*/ 4860 w 5800"/>
              <a:gd name="T35" fmla="*/ 880 h 3290"/>
              <a:gd name="T36" fmla="*/ 5629 w 5800"/>
              <a:gd name="T37" fmla="*/ 1642 h 3290"/>
              <a:gd name="T38" fmla="*/ 4860 w 5800"/>
              <a:gd name="T39" fmla="*/ 2410 h 3290"/>
              <a:gd name="T40" fmla="*/ 4092 w 5800"/>
              <a:gd name="T41" fmla="*/ 1642 h 3290"/>
              <a:gd name="T42" fmla="*/ 4860 w 5800"/>
              <a:gd name="T43" fmla="*/ 880 h 3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00" h="3290">
                <a:moveTo>
                  <a:pt x="1647" y="0"/>
                </a:moveTo>
                <a:lnTo>
                  <a:pt x="1647" y="0"/>
                </a:lnTo>
                <a:cubicBezTo>
                  <a:pt x="738" y="0"/>
                  <a:pt x="0" y="738"/>
                  <a:pt x="0" y="1642"/>
                </a:cubicBezTo>
                <a:cubicBezTo>
                  <a:pt x="0" y="2552"/>
                  <a:pt x="738" y="3289"/>
                  <a:pt x="1647" y="3289"/>
                </a:cubicBezTo>
                <a:cubicBezTo>
                  <a:pt x="2025" y="3289"/>
                  <a:pt x="2373" y="3160"/>
                  <a:pt x="2651" y="2948"/>
                </a:cubicBezTo>
                <a:lnTo>
                  <a:pt x="2651" y="2948"/>
                </a:lnTo>
                <a:cubicBezTo>
                  <a:pt x="3277" y="2475"/>
                  <a:pt x="4134" y="2511"/>
                  <a:pt x="4706" y="2576"/>
                </a:cubicBezTo>
                <a:lnTo>
                  <a:pt x="4706" y="2576"/>
                </a:lnTo>
                <a:cubicBezTo>
                  <a:pt x="4754" y="2581"/>
                  <a:pt x="4807" y="2587"/>
                  <a:pt x="4860" y="2587"/>
                </a:cubicBezTo>
                <a:cubicBezTo>
                  <a:pt x="5380" y="2587"/>
                  <a:pt x="5799" y="2168"/>
                  <a:pt x="5799" y="1642"/>
                </a:cubicBezTo>
                <a:cubicBezTo>
                  <a:pt x="5799" y="1122"/>
                  <a:pt x="5380" y="703"/>
                  <a:pt x="4860" y="703"/>
                </a:cubicBezTo>
                <a:cubicBezTo>
                  <a:pt x="4807" y="703"/>
                  <a:pt x="4754" y="709"/>
                  <a:pt x="4706" y="714"/>
                </a:cubicBezTo>
                <a:lnTo>
                  <a:pt x="4706" y="714"/>
                </a:lnTo>
                <a:cubicBezTo>
                  <a:pt x="4134" y="779"/>
                  <a:pt x="3277" y="815"/>
                  <a:pt x="2651" y="342"/>
                </a:cubicBezTo>
                <a:lnTo>
                  <a:pt x="2651" y="342"/>
                </a:lnTo>
                <a:cubicBezTo>
                  <a:pt x="2373" y="130"/>
                  <a:pt x="2025" y="0"/>
                  <a:pt x="1647" y="0"/>
                </a:cubicBezTo>
                <a:close/>
                <a:moveTo>
                  <a:pt x="4860" y="880"/>
                </a:moveTo>
                <a:lnTo>
                  <a:pt x="4860" y="880"/>
                </a:lnTo>
                <a:cubicBezTo>
                  <a:pt x="5286" y="880"/>
                  <a:pt x="5629" y="1223"/>
                  <a:pt x="5629" y="1642"/>
                </a:cubicBezTo>
                <a:cubicBezTo>
                  <a:pt x="5629" y="2067"/>
                  <a:pt x="5286" y="2410"/>
                  <a:pt x="4860" y="2410"/>
                </a:cubicBezTo>
                <a:cubicBezTo>
                  <a:pt x="4435" y="2410"/>
                  <a:pt x="4092" y="2067"/>
                  <a:pt x="4092" y="1642"/>
                </a:cubicBezTo>
                <a:cubicBezTo>
                  <a:pt x="4092" y="1223"/>
                  <a:pt x="4435" y="880"/>
                  <a:pt x="4860" y="880"/>
                </a:cubicBezTo>
                <a:close/>
              </a:path>
            </a:pathLst>
          </a:custGeom>
          <a:solidFill>
            <a:schemeClr val="accent4"/>
          </a:solidFill>
          <a:ln>
            <a:noFill/>
          </a:ln>
          <a:effectLst/>
        </p:spPr>
        <p:txBody>
          <a:bodyPr wrap="none" lIns="45720" tIns="22860" rIns="45720" bIns="22860" anchor="ctr"/>
          <a:lstStyle/>
          <a:p>
            <a:pPr defTabSz="914217">
              <a:defRPr/>
            </a:pPr>
            <a:endParaRPr lang="en-US" sz="3600"/>
          </a:p>
        </p:txBody>
      </p:sp>
      <p:sp>
        <p:nvSpPr>
          <p:cNvPr id="41" name="Freeform 63"/>
          <p:cNvSpPr>
            <a:spLocks noChangeArrowheads="1"/>
          </p:cNvSpPr>
          <p:nvPr/>
        </p:nvSpPr>
        <p:spPr bwMode="auto">
          <a:xfrm>
            <a:off x="4905065" y="2278857"/>
            <a:ext cx="2365991" cy="1343819"/>
          </a:xfrm>
          <a:custGeom>
            <a:avLst/>
            <a:gdLst>
              <a:gd name="T0" fmla="*/ 4158 w 5807"/>
              <a:gd name="T1" fmla="*/ 0 h 3297"/>
              <a:gd name="T2" fmla="*/ 4158 w 5807"/>
              <a:gd name="T3" fmla="*/ 0 h 3297"/>
              <a:gd name="T4" fmla="*/ 5806 w 5807"/>
              <a:gd name="T5" fmla="*/ 1649 h 3297"/>
              <a:gd name="T6" fmla="*/ 4158 w 5807"/>
              <a:gd name="T7" fmla="*/ 3296 h 3297"/>
              <a:gd name="T8" fmla="*/ 3154 w 5807"/>
              <a:gd name="T9" fmla="*/ 2948 h 3297"/>
              <a:gd name="T10" fmla="*/ 3154 w 5807"/>
              <a:gd name="T11" fmla="*/ 2948 h 3297"/>
              <a:gd name="T12" fmla="*/ 1098 w 5807"/>
              <a:gd name="T13" fmla="*/ 2576 h 3297"/>
              <a:gd name="T14" fmla="*/ 1098 w 5807"/>
              <a:gd name="T15" fmla="*/ 2576 h 3297"/>
              <a:gd name="T16" fmla="*/ 945 w 5807"/>
              <a:gd name="T17" fmla="*/ 2588 h 3297"/>
              <a:gd name="T18" fmla="*/ 0 w 5807"/>
              <a:gd name="T19" fmla="*/ 1649 h 3297"/>
              <a:gd name="T20" fmla="*/ 945 w 5807"/>
              <a:gd name="T21" fmla="*/ 710 h 3297"/>
              <a:gd name="T22" fmla="*/ 1098 w 5807"/>
              <a:gd name="T23" fmla="*/ 721 h 3297"/>
              <a:gd name="T24" fmla="*/ 1098 w 5807"/>
              <a:gd name="T25" fmla="*/ 721 h 3297"/>
              <a:gd name="T26" fmla="*/ 3154 w 5807"/>
              <a:gd name="T27" fmla="*/ 349 h 3297"/>
              <a:gd name="T28" fmla="*/ 3154 w 5807"/>
              <a:gd name="T29" fmla="*/ 349 h 3297"/>
              <a:gd name="T30" fmla="*/ 4158 w 5807"/>
              <a:gd name="T31" fmla="*/ 0 h 3297"/>
              <a:gd name="T32" fmla="*/ 945 w 5807"/>
              <a:gd name="T33" fmla="*/ 881 h 3297"/>
              <a:gd name="T34" fmla="*/ 945 w 5807"/>
              <a:gd name="T35" fmla="*/ 881 h 3297"/>
              <a:gd name="T36" fmla="*/ 177 w 5807"/>
              <a:gd name="T37" fmla="*/ 1649 h 3297"/>
              <a:gd name="T38" fmla="*/ 945 w 5807"/>
              <a:gd name="T39" fmla="*/ 2416 h 3297"/>
              <a:gd name="T40" fmla="*/ 1712 w 5807"/>
              <a:gd name="T41" fmla="*/ 1649 h 3297"/>
              <a:gd name="T42" fmla="*/ 945 w 5807"/>
              <a:gd name="T43" fmla="*/ 881 h 3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07" h="3297">
                <a:moveTo>
                  <a:pt x="4158" y="0"/>
                </a:moveTo>
                <a:lnTo>
                  <a:pt x="4158" y="0"/>
                </a:lnTo>
                <a:cubicBezTo>
                  <a:pt x="5068" y="0"/>
                  <a:pt x="5806" y="739"/>
                  <a:pt x="5806" y="1649"/>
                </a:cubicBezTo>
                <a:cubicBezTo>
                  <a:pt x="5806" y="2558"/>
                  <a:pt x="5068" y="3296"/>
                  <a:pt x="4158" y="3296"/>
                </a:cubicBezTo>
                <a:cubicBezTo>
                  <a:pt x="3780" y="3296"/>
                  <a:pt x="3432" y="3166"/>
                  <a:pt x="3154" y="2948"/>
                </a:cubicBezTo>
                <a:lnTo>
                  <a:pt x="3154" y="2948"/>
                </a:lnTo>
                <a:cubicBezTo>
                  <a:pt x="2528" y="2481"/>
                  <a:pt x="1671" y="2517"/>
                  <a:pt x="1098" y="2576"/>
                </a:cubicBezTo>
                <a:lnTo>
                  <a:pt x="1098" y="2576"/>
                </a:lnTo>
                <a:cubicBezTo>
                  <a:pt x="1051" y="2588"/>
                  <a:pt x="999" y="2588"/>
                  <a:pt x="945" y="2588"/>
                </a:cubicBezTo>
                <a:cubicBezTo>
                  <a:pt x="425" y="2588"/>
                  <a:pt x="0" y="2169"/>
                  <a:pt x="0" y="1649"/>
                </a:cubicBezTo>
                <a:cubicBezTo>
                  <a:pt x="0" y="1129"/>
                  <a:pt x="425" y="710"/>
                  <a:pt x="945" y="710"/>
                </a:cubicBezTo>
                <a:cubicBezTo>
                  <a:pt x="999" y="710"/>
                  <a:pt x="1051" y="710"/>
                  <a:pt x="1098" y="721"/>
                </a:cubicBezTo>
                <a:lnTo>
                  <a:pt x="1098" y="721"/>
                </a:lnTo>
                <a:cubicBezTo>
                  <a:pt x="1671" y="780"/>
                  <a:pt x="2528" y="816"/>
                  <a:pt x="3154" y="349"/>
                </a:cubicBezTo>
                <a:lnTo>
                  <a:pt x="3154" y="349"/>
                </a:lnTo>
                <a:cubicBezTo>
                  <a:pt x="3432" y="130"/>
                  <a:pt x="3780" y="0"/>
                  <a:pt x="4158" y="0"/>
                </a:cubicBezTo>
                <a:close/>
                <a:moveTo>
                  <a:pt x="945" y="881"/>
                </a:moveTo>
                <a:lnTo>
                  <a:pt x="945" y="881"/>
                </a:lnTo>
                <a:cubicBezTo>
                  <a:pt x="520" y="881"/>
                  <a:pt x="177" y="1223"/>
                  <a:pt x="177" y="1649"/>
                </a:cubicBezTo>
                <a:cubicBezTo>
                  <a:pt x="177" y="2073"/>
                  <a:pt x="520" y="2416"/>
                  <a:pt x="945" y="2416"/>
                </a:cubicBezTo>
                <a:cubicBezTo>
                  <a:pt x="1371" y="2416"/>
                  <a:pt x="1712" y="2073"/>
                  <a:pt x="1712" y="1649"/>
                </a:cubicBezTo>
                <a:cubicBezTo>
                  <a:pt x="1712" y="1223"/>
                  <a:pt x="1371" y="881"/>
                  <a:pt x="945" y="881"/>
                </a:cubicBezTo>
                <a:close/>
              </a:path>
            </a:pathLst>
          </a:custGeom>
          <a:solidFill>
            <a:schemeClr val="accent2"/>
          </a:solidFill>
          <a:ln>
            <a:noFill/>
          </a:ln>
          <a:effectLst/>
        </p:spPr>
        <p:txBody>
          <a:bodyPr wrap="none" lIns="45720" tIns="22860" rIns="45720" bIns="22860" anchor="ctr"/>
          <a:lstStyle/>
          <a:p>
            <a:pPr defTabSz="914217">
              <a:defRPr/>
            </a:pPr>
            <a:endParaRPr lang="en-US" sz="3600"/>
          </a:p>
        </p:txBody>
      </p:sp>
      <p:sp>
        <p:nvSpPr>
          <p:cNvPr id="238602" name="TextBox 42"/>
          <p:cNvSpPr txBox="1">
            <a:spLocks noChangeArrowheads="1"/>
          </p:cNvSpPr>
          <p:nvPr/>
        </p:nvSpPr>
        <p:spPr bwMode="auto">
          <a:xfrm>
            <a:off x="8804187" y="4102100"/>
            <a:ext cx="315201"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en-US" altLang="id-ID" sz="3000" b="1">
                <a:latin typeface="Lato"/>
                <a:ea typeface="Lato"/>
                <a:cs typeface="Lato"/>
              </a:rPr>
              <a:t>5</a:t>
            </a:r>
          </a:p>
        </p:txBody>
      </p:sp>
      <p:sp>
        <p:nvSpPr>
          <p:cNvPr id="238603" name="TextBox 43"/>
          <p:cNvSpPr txBox="1">
            <a:spLocks noChangeArrowheads="1"/>
          </p:cNvSpPr>
          <p:nvPr/>
        </p:nvSpPr>
        <p:spPr bwMode="auto">
          <a:xfrm>
            <a:off x="8329401" y="2674144"/>
            <a:ext cx="315201"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en-US" altLang="id-ID" sz="3000" b="1">
                <a:latin typeface="Lato"/>
                <a:ea typeface="Lato"/>
                <a:cs typeface="Lato"/>
              </a:rPr>
              <a:t>3</a:t>
            </a:r>
          </a:p>
        </p:txBody>
      </p:sp>
      <p:sp>
        <p:nvSpPr>
          <p:cNvPr id="238604" name="TextBox 44"/>
          <p:cNvSpPr txBox="1">
            <a:spLocks noChangeArrowheads="1"/>
          </p:cNvSpPr>
          <p:nvPr/>
        </p:nvSpPr>
        <p:spPr bwMode="auto">
          <a:xfrm>
            <a:off x="1915818" y="2674144"/>
            <a:ext cx="315201"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en-US" altLang="id-ID" sz="3000" b="1">
                <a:latin typeface="Lato"/>
                <a:ea typeface="Lato"/>
                <a:cs typeface="Lato"/>
              </a:rPr>
              <a:t>1</a:t>
            </a:r>
          </a:p>
        </p:txBody>
      </p:sp>
      <p:sp>
        <p:nvSpPr>
          <p:cNvPr id="238605" name="TextBox 45"/>
          <p:cNvSpPr txBox="1">
            <a:spLocks noChangeArrowheads="1"/>
          </p:cNvSpPr>
          <p:nvPr/>
        </p:nvSpPr>
        <p:spPr bwMode="auto">
          <a:xfrm>
            <a:off x="5128167" y="2674144"/>
            <a:ext cx="315201"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en-US" altLang="id-ID" sz="3000" b="1">
                <a:latin typeface="Lato"/>
                <a:ea typeface="Lato"/>
                <a:cs typeface="Lato"/>
              </a:rPr>
              <a:t>2</a:t>
            </a:r>
          </a:p>
        </p:txBody>
      </p:sp>
      <p:sp>
        <p:nvSpPr>
          <p:cNvPr id="238606" name="TextBox 46"/>
          <p:cNvSpPr txBox="1">
            <a:spLocks noChangeArrowheads="1"/>
          </p:cNvSpPr>
          <p:nvPr/>
        </p:nvSpPr>
        <p:spPr bwMode="auto">
          <a:xfrm>
            <a:off x="5602953" y="4102100"/>
            <a:ext cx="315201"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en-US" altLang="id-ID" sz="3000" b="1">
                <a:latin typeface="Lato"/>
                <a:ea typeface="Lato"/>
                <a:cs typeface="Lato"/>
              </a:rPr>
              <a:t>4</a:t>
            </a:r>
          </a:p>
        </p:txBody>
      </p:sp>
      <p:sp>
        <p:nvSpPr>
          <p:cNvPr id="238607" name="Rectangle 56"/>
          <p:cNvSpPr>
            <a:spLocks noChangeArrowheads="1"/>
          </p:cNvSpPr>
          <p:nvPr/>
        </p:nvSpPr>
        <p:spPr bwMode="auto">
          <a:xfrm>
            <a:off x="6014094" y="2801144"/>
            <a:ext cx="119199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p>
            <a:pPr algn="ctr" eaLnBrk="1" hangingPunct="1"/>
            <a:r>
              <a:rPr lang="id-ID" altLang="id-ID" sz="1200" b="1" dirty="0">
                <a:solidFill>
                  <a:schemeClr val="bg1"/>
                </a:solidFill>
                <a:latin typeface="Lato"/>
                <a:ea typeface="Lato"/>
                <a:cs typeface="Lato"/>
              </a:rPr>
              <a:t>KOMPUTER</a:t>
            </a:r>
            <a:r>
              <a:rPr lang="id-ID" altLang="id-ID" sz="1400" b="1" dirty="0">
                <a:solidFill>
                  <a:schemeClr val="bg1"/>
                </a:solidFill>
                <a:latin typeface="Lato"/>
                <a:ea typeface="Lato"/>
                <a:cs typeface="Lato"/>
              </a:rPr>
              <a:t> </a:t>
            </a:r>
          </a:p>
          <a:p>
            <a:pPr algn="ctr" eaLnBrk="1" hangingPunct="1"/>
            <a:r>
              <a:rPr lang="id-ID" altLang="id-ID" sz="800" b="1" dirty="0">
                <a:solidFill>
                  <a:schemeClr val="bg1"/>
                </a:solidFill>
                <a:latin typeface="Lato"/>
                <a:ea typeface="Lato"/>
                <a:cs typeface="Lato"/>
              </a:rPr>
              <a:t>(Aplikasi Front Office</a:t>
            </a:r>
            <a:r>
              <a:rPr lang="id-ID" altLang="id-ID" sz="1400" b="1" dirty="0">
                <a:solidFill>
                  <a:schemeClr val="bg1"/>
                </a:solidFill>
                <a:latin typeface="Lato"/>
                <a:ea typeface="Lato"/>
                <a:cs typeface="Lato"/>
              </a:rPr>
              <a:t>)</a:t>
            </a:r>
            <a:endParaRPr lang="en-US" altLang="id-ID" sz="1400" b="1" dirty="0">
              <a:solidFill>
                <a:schemeClr val="bg1"/>
              </a:solidFill>
              <a:latin typeface="Lato"/>
              <a:ea typeface="Lato"/>
              <a:cs typeface="Lato"/>
            </a:endParaRPr>
          </a:p>
        </p:txBody>
      </p:sp>
      <p:sp>
        <p:nvSpPr>
          <p:cNvPr id="238608" name="Rectangle 57"/>
          <p:cNvSpPr>
            <a:spLocks noChangeArrowheads="1"/>
          </p:cNvSpPr>
          <p:nvPr/>
        </p:nvSpPr>
        <p:spPr bwMode="auto">
          <a:xfrm>
            <a:off x="9237749" y="2801144"/>
            <a:ext cx="12352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p>
            <a:pPr algn="ctr" eaLnBrk="1" hangingPunct="1"/>
            <a:r>
              <a:rPr lang="en-US" altLang="id-ID" sz="1200" b="1" dirty="0">
                <a:solidFill>
                  <a:schemeClr val="bg1"/>
                </a:solidFill>
                <a:latin typeface="Lato"/>
                <a:ea typeface="Lato"/>
                <a:cs typeface="Lato"/>
              </a:rPr>
              <a:t>RE</a:t>
            </a:r>
            <a:r>
              <a:rPr lang="id-ID" altLang="id-ID" sz="1200" b="1" dirty="0">
                <a:solidFill>
                  <a:schemeClr val="bg1"/>
                </a:solidFill>
                <a:latin typeface="Lato"/>
                <a:ea typeface="Lato"/>
                <a:cs typeface="Lato"/>
              </a:rPr>
              <a:t>SERVATION</a:t>
            </a:r>
          </a:p>
          <a:p>
            <a:pPr algn="ctr" eaLnBrk="1" hangingPunct="1"/>
            <a:r>
              <a:rPr lang="id-ID" altLang="id-ID" sz="1200" b="1" dirty="0">
                <a:solidFill>
                  <a:schemeClr val="bg1"/>
                </a:solidFill>
                <a:latin typeface="Lato"/>
                <a:ea typeface="Lato"/>
                <a:cs typeface="Lato"/>
              </a:rPr>
              <a:t>CHART BOARD</a:t>
            </a:r>
            <a:endParaRPr lang="en-US" altLang="id-ID" sz="1200" b="1" dirty="0">
              <a:solidFill>
                <a:schemeClr val="bg1"/>
              </a:solidFill>
              <a:latin typeface="Lato"/>
              <a:ea typeface="Lato"/>
              <a:cs typeface="Lato"/>
            </a:endParaRPr>
          </a:p>
        </p:txBody>
      </p:sp>
      <p:sp>
        <p:nvSpPr>
          <p:cNvPr id="238609" name="Rectangle 58"/>
          <p:cNvSpPr>
            <a:spLocks noChangeArrowheads="1"/>
          </p:cNvSpPr>
          <p:nvPr/>
        </p:nvSpPr>
        <p:spPr bwMode="auto">
          <a:xfrm>
            <a:off x="2924760" y="2801144"/>
            <a:ext cx="10332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p>
            <a:pPr algn="ctr" eaLnBrk="1" hangingPunct="1"/>
            <a:r>
              <a:rPr lang="id-ID" altLang="id-ID" sz="1200" b="1" dirty="0">
                <a:solidFill>
                  <a:schemeClr val="bg1"/>
                </a:solidFill>
                <a:latin typeface="Lato"/>
                <a:ea typeface="Lato"/>
                <a:cs typeface="Lato"/>
              </a:rPr>
              <a:t>TELEPHONE</a:t>
            </a:r>
            <a:endParaRPr lang="en-US" altLang="id-ID" sz="1200" b="1" dirty="0">
              <a:solidFill>
                <a:schemeClr val="bg1"/>
              </a:solidFill>
              <a:latin typeface="Lato"/>
              <a:ea typeface="Lato"/>
              <a:cs typeface="Lato"/>
            </a:endParaRPr>
          </a:p>
        </p:txBody>
      </p:sp>
      <p:sp>
        <p:nvSpPr>
          <p:cNvPr id="238610" name="Rectangle 59"/>
          <p:cNvSpPr>
            <a:spLocks noChangeArrowheads="1"/>
          </p:cNvSpPr>
          <p:nvPr/>
        </p:nvSpPr>
        <p:spPr bwMode="auto">
          <a:xfrm>
            <a:off x="7140258" y="4262438"/>
            <a:ext cx="100950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p>
            <a:pPr algn="ctr" eaLnBrk="1" hangingPunct="1"/>
            <a:r>
              <a:rPr lang="en-ID" altLang="id-ID" sz="1200" b="1" dirty="0">
                <a:solidFill>
                  <a:schemeClr val="bg1"/>
                </a:solidFill>
                <a:latin typeface="Lato"/>
                <a:ea typeface="Lato"/>
                <a:cs typeface="Lato"/>
              </a:rPr>
              <a:t>PEN &amp; NOTE</a:t>
            </a:r>
            <a:endParaRPr lang="en-US" altLang="id-ID" sz="1200" b="1" dirty="0">
              <a:solidFill>
                <a:schemeClr val="bg1"/>
              </a:solidFill>
              <a:latin typeface="Lato"/>
              <a:ea typeface="Lato"/>
              <a:cs typeface="Lato"/>
            </a:endParaRPr>
          </a:p>
        </p:txBody>
      </p:sp>
      <p:sp>
        <p:nvSpPr>
          <p:cNvPr id="238611" name="Rectangle 60"/>
          <p:cNvSpPr>
            <a:spLocks noChangeArrowheads="1"/>
          </p:cNvSpPr>
          <p:nvPr/>
        </p:nvSpPr>
        <p:spPr bwMode="auto">
          <a:xfrm>
            <a:off x="3880767" y="4262438"/>
            <a:ext cx="117763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p>
            <a:pPr algn="ctr" eaLnBrk="1" hangingPunct="1"/>
            <a:r>
              <a:rPr lang="id-ID" altLang="id-ID" sz="1200" b="1" dirty="0">
                <a:solidFill>
                  <a:schemeClr val="bg1"/>
                </a:solidFill>
                <a:latin typeface="Lato"/>
                <a:ea typeface="Lato"/>
                <a:cs typeface="Lato"/>
              </a:rPr>
              <a:t>RESERVATION</a:t>
            </a:r>
          </a:p>
          <a:p>
            <a:pPr algn="ctr" eaLnBrk="1" hangingPunct="1"/>
            <a:r>
              <a:rPr lang="id-ID" altLang="id-ID" sz="1200" b="1" dirty="0">
                <a:solidFill>
                  <a:schemeClr val="bg1"/>
                </a:solidFill>
                <a:latin typeface="Lato"/>
                <a:ea typeface="Lato"/>
                <a:cs typeface="Lato"/>
              </a:rPr>
              <a:t>RACK</a:t>
            </a:r>
            <a:endParaRPr lang="en-US" altLang="id-ID" sz="1200" b="1" dirty="0">
              <a:solidFill>
                <a:schemeClr val="bg1"/>
              </a:solidFill>
              <a:latin typeface="Lato"/>
              <a:ea typeface="Lato"/>
              <a:cs typeface="Lato"/>
            </a:endParaRPr>
          </a:p>
        </p:txBody>
      </p:sp>
      <p:sp>
        <p:nvSpPr>
          <p:cNvPr id="62" name="Shape 2537"/>
          <p:cNvSpPr/>
          <p:nvPr/>
        </p:nvSpPr>
        <p:spPr>
          <a:xfrm>
            <a:off x="2585917" y="2743200"/>
            <a:ext cx="307261" cy="375444"/>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Lato Light" charset="0"/>
              <a:ea typeface="Lato Light" charset="0"/>
              <a:cs typeface="Lato Light" charset="0"/>
              <a:sym typeface="Gill Sans"/>
            </a:endParaRPr>
          </a:p>
        </p:txBody>
      </p:sp>
      <p:sp>
        <p:nvSpPr>
          <p:cNvPr id="63" name="Shape 2571"/>
          <p:cNvSpPr/>
          <p:nvPr/>
        </p:nvSpPr>
        <p:spPr>
          <a:xfrm>
            <a:off x="8942336" y="2766219"/>
            <a:ext cx="375541" cy="37623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Lato Light" charset="0"/>
              <a:ea typeface="Lato Light" charset="0"/>
              <a:cs typeface="Lato Light" charset="0"/>
              <a:sym typeface="Gill Sans"/>
            </a:endParaRPr>
          </a:p>
        </p:txBody>
      </p:sp>
      <p:sp>
        <p:nvSpPr>
          <p:cNvPr id="64" name="Shape 2546"/>
          <p:cNvSpPr/>
          <p:nvPr/>
        </p:nvSpPr>
        <p:spPr>
          <a:xfrm>
            <a:off x="8164258" y="4213225"/>
            <a:ext cx="375541" cy="30718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Lato Light" charset="0"/>
              <a:ea typeface="Lato Light" charset="0"/>
              <a:cs typeface="Lato Light" charset="0"/>
              <a:sym typeface="Gill Sans"/>
            </a:endParaRPr>
          </a:p>
        </p:txBody>
      </p:sp>
      <p:sp>
        <p:nvSpPr>
          <p:cNvPr id="65" name="Shape 2622"/>
          <p:cNvSpPr/>
          <p:nvPr/>
        </p:nvSpPr>
        <p:spPr>
          <a:xfrm>
            <a:off x="5722047" y="2740819"/>
            <a:ext cx="375541" cy="375444"/>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Lato Light" charset="0"/>
              <a:ea typeface="Lato Light" charset="0"/>
              <a:cs typeface="Lato Light" charset="0"/>
              <a:sym typeface="Gill Sans"/>
            </a:endParaRPr>
          </a:p>
        </p:txBody>
      </p:sp>
      <p:sp>
        <p:nvSpPr>
          <p:cNvPr id="66" name="Shape 2934"/>
          <p:cNvSpPr/>
          <p:nvPr/>
        </p:nvSpPr>
        <p:spPr>
          <a:xfrm>
            <a:off x="5013043" y="4179888"/>
            <a:ext cx="288207" cy="396875"/>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Calibri" charset="0"/>
              <a:ea typeface="Calibri" charset="0"/>
              <a:cs typeface="Calibri" charset="0"/>
              <a:sym typeface="Gill Sans"/>
            </a:endParaRPr>
          </a:p>
        </p:txBody>
      </p:sp>
      <p:sp>
        <p:nvSpPr>
          <p:cNvPr id="238617" name="Subtitle 2"/>
          <p:cNvSpPr txBox="1">
            <a:spLocks/>
          </p:cNvSpPr>
          <p:nvPr/>
        </p:nvSpPr>
        <p:spPr bwMode="auto">
          <a:xfrm>
            <a:off x="3934850" y="6330950"/>
            <a:ext cx="6282580" cy="3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spAutoFit/>
          </a:bodyPr>
          <a:lstStyle>
            <a:lvl1pPr defTabSz="1087438">
              <a:defRPr sz="3600">
                <a:solidFill>
                  <a:schemeClr val="tx1"/>
                </a:solidFill>
                <a:latin typeface="Lato Light"/>
              </a:defRPr>
            </a:lvl1pPr>
            <a:lvl2pPr marL="742950" indent="-285750" defTabSz="1087438">
              <a:defRPr sz="3600">
                <a:solidFill>
                  <a:schemeClr val="tx1"/>
                </a:solidFill>
                <a:latin typeface="Lato Light"/>
              </a:defRPr>
            </a:lvl2pPr>
            <a:lvl3pPr marL="1143000" indent="-228600" defTabSz="1087438">
              <a:defRPr sz="3600">
                <a:solidFill>
                  <a:schemeClr val="tx1"/>
                </a:solidFill>
                <a:latin typeface="Lato Light"/>
              </a:defRPr>
            </a:lvl3pPr>
            <a:lvl4pPr marL="1600200" indent="-228600" defTabSz="1087438">
              <a:defRPr sz="3600">
                <a:solidFill>
                  <a:schemeClr val="tx1"/>
                </a:solidFill>
                <a:latin typeface="Lato Light"/>
              </a:defRPr>
            </a:lvl4pPr>
            <a:lvl5pPr marL="2057400" indent="-228600" defTabSz="1087438">
              <a:defRPr sz="3600">
                <a:solidFill>
                  <a:schemeClr val="tx1"/>
                </a:solidFill>
                <a:latin typeface="Lato Light"/>
              </a:defRPr>
            </a:lvl5pPr>
            <a:lvl6pPr marL="2514600" indent="-228600" defTabSz="1087438" eaLnBrk="0" fontAlgn="base" hangingPunct="0">
              <a:spcBef>
                <a:spcPct val="0"/>
              </a:spcBef>
              <a:spcAft>
                <a:spcPct val="0"/>
              </a:spcAft>
              <a:defRPr sz="3600">
                <a:solidFill>
                  <a:schemeClr val="tx1"/>
                </a:solidFill>
                <a:latin typeface="Lato Light"/>
              </a:defRPr>
            </a:lvl6pPr>
            <a:lvl7pPr marL="2971800" indent="-228600" defTabSz="1087438" eaLnBrk="0" fontAlgn="base" hangingPunct="0">
              <a:spcBef>
                <a:spcPct val="0"/>
              </a:spcBef>
              <a:spcAft>
                <a:spcPct val="0"/>
              </a:spcAft>
              <a:defRPr sz="3600">
                <a:solidFill>
                  <a:schemeClr val="tx1"/>
                </a:solidFill>
                <a:latin typeface="Lato Light"/>
              </a:defRPr>
            </a:lvl7pPr>
            <a:lvl8pPr marL="3429000" indent="-228600" defTabSz="1087438" eaLnBrk="0" fontAlgn="base" hangingPunct="0">
              <a:spcBef>
                <a:spcPct val="0"/>
              </a:spcBef>
              <a:spcAft>
                <a:spcPct val="0"/>
              </a:spcAft>
              <a:defRPr sz="3600">
                <a:solidFill>
                  <a:schemeClr val="tx1"/>
                </a:solidFill>
                <a:latin typeface="Lato Light"/>
              </a:defRPr>
            </a:lvl8pPr>
            <a:lvl9pPr marL="3886200" indent="-228600" defTabSz="1087438" eaLnBrk="0" fontAlgn="base" hangingPunct="0">
              <a:spcBef>
                <a:spcPct val="0"/>
              </a:spcBef>
              <a:spcAft>
                <a:spcPct val="0"/>
              </a:spcAft>
              <a:defRPr sz="3600">
                <a:solidFill>
                  <a:schemeClr val="tx1"/>
                </a:solidFill>
                <a:latin typeface="Lato Light"/>
              </a:defRPr>
            </a:lvl9pPr>
          </a:lstStyle>
          <a:p>
            <a:pPr algn="r" eaLnBrk="1" hangingPunct="1">
              <a:lnSpc>
                <a:spcPct val="120000"/>
              </a:lnSpc>
              <a:spcBef>
                <a:spcPct val="20000"/>
              </a:spcBef>
              <a:buFont typeface="Arial" pitchFamily="34" charset="0"/>
              <a:buNone/>
            </a:pPr>
            <a:r>
              <a:rPr lang="en-US" altLang="id-ID" sz="1200">
                <a:solidFill>
                  <a:schemeClr val="tx2"/>
                </a:solidFill>
                <a:ea typeface="Lato Light"/>
                <a:cs typeface="Lato Light"/>
              </a:rPr>
              <a:t>Sumber Referensi: </a:t>
            </a:r>
            <a:r>
              <a:rPr lang="en-US" altLang="id-ID" sz="1200">
                <a:solidFill>
                  <a:srgbClr val="C00000"/>
                </a:solidFill>
                <a:ea typeface="Lato Light"/>
                <a:cs typeface="Lato Light"/>
              </a:rPr>
              <a:t>http://www.contohURL.com</a:t>
            </a:r>
          </a:p>
        </p:txBody>
      </p:sp>
    </p:spTree>
    <p:extLst>
      <p:ext uri="{BB962C8B-B14F-4D97-AF65-F5344CB8AC3E}">
        <p14:creationId xmlns:p14="http://schemas.microsoft.com/office/powerpoint/2010/main" val="3866071771"/>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ubtitle 2"/>
          <p:cNvSpPr txBox="1">
            <a:spLocks/>
          </p:cNvSpPr>
          <p:nvPr/>
        </p:nvSpPr>
        <p:spPr bwMode="auto">
          <a:xfrm>
            <a:off x="4967788" y="5249863"/>
            <a:ext cx="2300887" cy="113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spAutoFit/>
          </a:bodyPr>
          <a:lstStyle>
            <a:lvl1pPr defTabSz="1087438">
              <a:defRPr sz="3600">
                <a:solidFill>
                  <a:schemeClr val="tx1"/>
                </a:solidFill>
                <a:latin typeface="Lato Light"/>
              </a:defRPr>
            </a:lvl1pPr>
            <a:lvl2pPr marL="742950" indent="-285750" defTabSz="1087438">
              <a:defRPr sz="3600">
                <a:solidFill>
                  <a:schemeClr val="tx1"/>
                </a:solidFill>
                <a:latin typeface="Lato Light"/>
              </a:defRPr>
            </a:lvl2pPr>
            <a:lvl3pPr marL="1143000" indent="-228600" defTabSz="1087438">
              <a:defRPr sz="3600">
                <a:solidFill>
                  <a:schemeClr val="tx1"/>
                </a:solidFill>
                <a:latin typeface="Lato Light"/>
              </a:defRPr>
            </a:lvl3pPr>
            <a:lvl4pPr marL="1600200" indent="-228600" defTabSz="1087438">
              <a:defRPr sz="3600">
                <a:solidFill>
                  <a:schemeClr val="tx1"/>
                </a:solidFill>
                <a:latin typeface="Lato Light"/>
              </a:defRPr>
            </a:lvl4pPr>
            <a:lvl5pPr marL="2057400" indent="-228600" defTabSz="1087438">
              <a:defRPr sz="3600">
                <a:solidFill>
                  <a:schemeClr val="tx1"/>
                </a:solidFill>
                <a:latin typeface="Lato Light"/>
              </a:defRPr>
            </a:lvl5pPr>
            <a:lvl6pPr marL="2514600" indent="-228600" defTabSz="1087438" eaLnBrk="0" fontAlgn="base" hangingPunct="0">
              <a:spcBef>
                <a:spcPct val="0"/>
              </a:spcBef>
              <a:spcAft>
                <a:spcPct val="0"/>
              </a:spcAft>
              <a:defRPr sz="3600">
                <a:solidFill>
                  <a:schemeClr val="tx1"/>
                </a:solidFill>
                <a:latin typeface="Lato Light"/>
              </a:defRPr>
            </a:lvl6pPr>
            <a:lvl7pPr marL="2971800" indent="-228600" defTabSz="1087438" eaLnBrk="0" fontAlgn="base" hangingPunct="0">
              <a:spcBef>
                <a:spcPct val="0"/>
              </a:spcBef>
              <a:spcAft>
                <a:spcPct val="0"/>
              </a:spcAft>
              <a:defRPr sz="3600">
                <a:solidFill>
                  <a:schemeClr val="tx1"/>
                </a:solidFill>
                <a:latin typeface="Lato Light"/>
              </a:defRPr>
            </a:lvl7pPr>
            <a:lvl8pPr marL="3429000" indent="-228600" defTabSz="1087438" eaLnBrk="0" fontAlgn="base" hangingPunct="0">
              <a:spcBef>
                <a:spcPct val="0"/>
              </a:spcBef>
              <a:spcAft>
                <a:spcPct val="0"/>
              </a:spcAft>
              <a:defRPr sz="3600">
                <a:solidFill>
                  <a:schemeClr val="tx1"/>
                </a:solidFill>
                <a:latin typeface="Lato Light"/>
              </a:defRPr>
            </a:lvl8pPr>
            <a:lvl9pPr marL="3886200" indent="-228600" defTabSz="1087438" eaLnBrk="0" fontAlgn="base" hangingPunct="0">
              <a:spcBef>
                <a:spcPct val="0"/>
              </a:spcBef>
              <a:spcAft>
                <a:spcPct val="0"/>
              </a:spcAft>
              <a:defRPr sz="3600">
                <a:solidFill>
                  <a:schemeClr val="tx1"/>
                </a:solidFill>
                <a:latin typeface="Lato Light"/>
              </a:defRPr>
            </a:lvl9pPr>
          </a:lstStyle>
          <a:p>
            <a:pPr algn="ctr">
              <a:lnSpc>
                <a:spcPts val="2019"/>
              </a:lnSpc>
              <a:spcBef>
                <a:spcPct val="20000"/>
              </a:spcBef>
            </a:pPr>
            <a:r>
              <a:rPr lang="id-ID" altLang="id-ID" sz="1300" dirty="0">
                <a:ea typeface="Lato Light"/>
                <a:cs typeface="Lato Light"/>
              </a:rPr>
              <a:t>Adalah formulir untuk mencatat informasi pembatalan dan perubahan pemesanan kamar</a:t>
            </a:r>
            <a:r>
              <a:rPr lang="en-US" altLang="id-ID" sz="1300" dirty="0">
                <a:ea typeface="Lato Light"/>
                <a:cs typeface="Lato Light"/>
              </a:rPr>
              <a:t> </a:t>
            </a:r>
          </a:p>
        </p:txBody>
      </p:sp>
      <p:sp>
        <p:nvSpPr>
          <p:cNvPr id="34" name="TextBox 33"/>
          <p:cNvSpPr txBox="1"/>
          <p:nvPr/>
        </p:nvSpPr>
        <p:spPr>
          <a:xfrm>
            <a:off x="5688410" y="3950494"/>
            <a:ext cx="804066" cy="815608"/>
          </a:xfrm>
          <a:prstGeom prst="rect">
            <a:avLst/>
          </a:prstGeom>
          <a:noFill/>
        </p:spPr>
        <p:txBody>
          <a:bodyPr wrap="none" lIns="45720" tIns="22860" rIns="45720" bIns="22860">
            <a:spAutoFit/>
          </a:bodyPr>
          <a:lstStyle/>
          <a:p>
            <a:pPr algn="ctr" defTabSz="914217">
              <a:defRPr/>
            </a:pPr>
            <a:r>
              <a:rPr lang="en-US" sz="5000" b="1" dirty="0">
                <a:solidFill>
                  <a:schemeClr val="accent5"/>
                </a:solidFill>
                <a:latin typeface="Lato Bold" charset="0"/>
                <a:ea typeface="Lato Bold" charset="0"/>
                <a:cs typeface="Lato Bold" charset="0"/>
              </a:rPr>
              <a:t>05</a:t>
            </a:r>
          </a:p>
        </p:txBody>
      </p:sp>
      <p:sp>
        <p:nvSpPr>
          <p:cNvPr id="126980" name="TextBox 35"/>
          <p:cNvSpPr txBox="1">
            <a:spLocks noChangeArrowheads="1"/>
          </p:cNvSpPr>
          <p:nvPr/>
        </p:nvSpPr>
        <p:spPr bwMode="auto">
          <a:xfrm>
            <a:off x="4939413" y="4756944"/>
            <a:ext cx="2451321"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nchorCtr="1">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1338"/>
              </a:lnSpc>
            </a:pPr>
            <a:r>
              <a:rPr lang="id-ID" altLang="id-ID" sz="1100" b="1" dirty="0">
                <a:latin typeface="Lato Black"/>
                <a:ea typeface="Lato Black"/>
                <a:cs typeface="Lato Black"/>
              </a:rPr>
              <a:t>RESERVATION CHANCE/CANCELL FORM</a:t>
            </a:r>
            <a:endParaRPr lang="en-US" altLang="id-ID" sz="1100" b="1" dirty="0">
              <a:latin typeface="Lato Black"/>
              <a:ea typeface="Lato Black"/>
              <a:cs typeface="Lato Black"/>
            </a:endParaRPr>
          </a:p>
        </p:txBody>
      </p:sp>
      <p:cxnSp>
        <p:nvCxnSpPr>
          <p:cNvPr id="37" name="Straight Connector 36"/>
          <p:cNvCxnSpPr/>
          <p:nvPr/>
        </p:nvCxnSpPr>
        <p:spPr>
          <a:xfrm>
            <a:off x="6041416" y="5249863"/>
            <a:ext cx="15363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6982" name="Subtitle 2"/>
          <p:cNvSpPr txBox="1">
            <a:spLocks/>
          </p:cNvSpPr>
          <p:nvPr/>
        </p:nvSpPr>
        <p:spPr bwMode="auto">
          <a:xfrm>
            <a:off x="1378309" y="5249863"/>
            <a:ext cx="2300093" cy="87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spAutoFit/>
          </a:bodyPr>
          <a:lstStyle>
            <a:lvl1pPr defTabSz="1087438">
              <a:defRPr sz="3600">
                <a:solidFill>
                  <a:schemeClr val="tx1"/>
                </a:solidFill>
                <a:latin typeface="Lato Light"/>
              </a:defRPr>
            </a:lvl1pPr>
            <a:lvl2pPr marL="742950" indent="-285750" defTabSz="1087438">
              <a:defRPr sz="3600">
                <a:solidFill>
                  <a:schemeClr val="tx1"/>
                </a:solidFill>
                <a:latin typeface="Lato Light"/>
              </a:defRPr>
            </a:lvl2pPr>
            <a:lvl3pPr marL="1143000" indent="-228600" defTabSz="1087438">
              <a:defRPr sz="3600">
                <a:solidFill>
                  <a:schemeClr val="tx1"/>
                </a:solidFill>
                <a:latin typeface="Lato Light"/>
              </a:defRPr>
            </a:lvl3pPr>
            <a:lvl4pPr marL="1600200" indent="-228600" defTabSz="1087438">
              <a:defRPr sz="3600">
                <a:solidFill>
                  <a:schemeClr val="tx1"/>
                </a:solidFill>
                <a:latin typeface="Lato Light"/>
              </a:defRPr>
            </a:lvl4pPr>
            <a:lvl5pPr marL="2057400" indent="-228600" defTabSz="1087438">
              <a:defRPr sz="3600">
                <a:solidFill>
                  <a:schemeClr val="tx1"/>
                </a:solidFill>
                <a:latin typeface="Lato Light"/>
              </a:defRPr>
            </a:lvl5pPr>
            <a:lvl6pPr marL="2514600" indent="-228600" defTabSz="1087438" eaLnBrk="0" fontAlgn="base" hangingPunct="0">
              <a:spcBef>
                <a:spcPct val="0"/>
              </a:spcBef>
              <a:spcAft>
                <a:spcPct val="0"/>
              </a:spcAft>
              <a:defRPr sz="3600">
                <a:solidFill>
                  <a:schemeClr val="tx1"/>
                </a:solidFill>
                <a:latin typeface="Lato Light"/>
              </a:defRPr>
            </a:lvl6pPr>
            <a:lvl7pPr marL="2971800" indent="-228600" defTabSz="1087438" eaLnBrk="0" fontAlgn="base" hangingPunct="0">
              <a:spcBef>
                <a:spcPct val="0"/>
              </a:spcBef>
              <a:spcAft>
                <a:spcPct val="0"/>
              </a:spcAft>
              <a:defRPr sz="3600">
                <a:solidFill>
                  <a:schemeClr val="tx1"/>
                </a:solidFill>
                <a:latin typeface="Lato Light"/>
              </a:defRPr>
            </a:lvl7pPr>
            <a:lvl8pPr marL="3429000" indent="-228600" defTabSz="1087438" eaLnBrk="0" fontAlgn="base" hangingPunct="0">
              <a:spcBef>
                <a:spcPct val="0"/>
              </a:spcBef>
              <a:spcAft>
                <a:spcPct val="0"/>
              </a:spcAft>
              <a:defRPr sz="3600">
                <a:solidFill>
                  <a:schemeClr val="tx1"/>
                </a:solidFill>
                <a:latin typeface="Lato Light"/>
              </a:defRPr>
            </a:lvl8pPr>
            <a:lvl9pPr marL="3886200" indent="-228600" defTabSz="1087438" eaLnBrk="0" fontAlgn="base" hangingPunct="0">
              <a:spcBef>
                <a:spcPct val="0"/>
              </a:spcBef>
              <a:spcAft>
                <a:spcPct val="0"/>
              </a:spcAft>
              <a:defRPr sz="3600">
                <a:solidFill>
                  <a:schemeClr val="tx1"/>
                </a:solidFill>
                <a:latin typeface="Lato Light"/>
              </a:defRPr>
            </a:lvl9pPr>
          </a:lstStyle>
          <a:p>
            <a:pPr algn="ctr">
              <a:lnSpc>
                <a:spcPts val="2019"/>
              </a:lnSpc>
              <a:spcBef>
                <a:spcPct val="20000"/>
              </a:spcBef>
            </a:pPr>
            <a:r>
              <a:rPr lang="id-ID" altLang="id-ID" sz="1300" dirty="0">
                <a:ea typeface="Lato Light"/>
                <a:cs typeface="Lato Light"/>
              </a:rPr>
              <a:t>Adalah formulir yang di gunakan untuk menjemput tamu hotel</a:t>
            </a:r>
            <a:endParaRPr lang="en-US" altLang="id-ID" sz="1300" dirty="0">
              <a:ea typeface="Lato Light"/>
              <a:cs typeface="Lato Light"/>
            </a:endParaRPr>
          </a:p>
        </p:txBody>
      </p:sp>
      <p:sp>
        <p:nvSpPr>
          <p:cNvPr id="39" name="TextBox 38"/>
          <p:cNvSpPr txBox="1"/>
          <p:nvPr/>
        </p:nvSpPr>
        <p:spPr>
          <a:xfrm>
            <a:off x="2082549" y="3950494"/>
            <a:ext cx="836036" cy="815181"/>
          </a:xfrm>
          <a:prstGeom prst="rect">
            <a:avLst/>
          </a:prstGeom>
          <a:noFill/>
        </p:spPr>
        <p:txBody>
          <a:bodyPr wrap="none" lIns="45720" tIns="22860" rIns="45720" bIns="22860">
            <a:spAutoFit/>
          </a:bodyPr>
          <a:lstStyle/>
          <a:p>
            <a:pPr algn="ctr" defTabSz="914217">
              <a:defRPr/>
            </a:pPr>
            <a:r>
              <a:rPr lang="en-US" sz="5000" b="1" dirty="0">
                <a:solidFill>
                  <a:schemeClr val="accent4"/>
                </a:solidFill>
                <a:latin typeface="Lato Bold" charset="0"/>
                <a:ea typeface="Lato Bold" charset="0"/>
                <a:cs typeface="Lato Bold" charset="0"/>
              </a:rPr>
              <a:t>04</a:t>
            </a:r>
          </a:p>
        </p:txBody>
      </p:sp>
      <p:sp>
        <p:nvSpPr>
          <p:cNvPr id="126984" name="TextBox 39"/>
          <p:cNvSpPr txBox="1">
            <a:spLocks noChangeArrowheads="1"/>
          </p:cNvSpPr>
          <p:nvPr/>
        </p:nvSpPr>
        <p:spPr bwMode="auto">
          <a:xfrm>
            <a:off x="1502374" y="4756944"/>
            <a:ext cx="2432476"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nchorCtr="1">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1338"/>
              </a:lnSpc>
            </a:pPr>
            <a:r>
              <a:rPr lang="id-ID" altLang="id-ID" sz="1100" b="1" dirty="0">
                <a:latin typeface="Lato Black"/>
                <a:ea typeface="Lato Black"/>
                <a:cs typeface="Lato Black"/>
              </a:rPr>
              <a:t>FORM PICK UP / DROP OFF TRANSPORT</a:t>
            </a:r>
            <a:endParaRPr lang="en-US" altLang="id-ID" sz="1100" b="1" dirty="0">
              <a:latin typeface="Lato Black"/>
              <a:ea typeface="Lato Black"/>
              <a:cs typeface="Lato Black"/>
            </a:endParaRPr>
          </a:p>
        </p:txBody>
      </p:sp>
      <p:cxnSp>
        <p:nvCxnSpPr>
          <p:cNvPr id="41" name="Straight Connector 40"/>
          <p:cNvCxnSpPr/>
          <p:nvPr/>
        </p:nvCxnSpPr>
        <p:spPr>
          <a:xfrm>
            <a:off x="2433478" y="5249863"/>
            <a:ext cx="18975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6986" name="Subtitle 2"/>
          <p:cNvSpPr txBox="1">
            <a:spLocks/>
          </p:cNvSpPr>
          <p:nvPr/>
        </p:nvSpPr>
        <p:spPr bwMode="auto">
          <a:xfrm>
            <a:off x="8414487" y="5371497"/>
            <a:ext cx="2300887" cy="85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spAutoFit/>
          </a:bodyPr>
          <a:lstStyle>
            <a:lvl1pPr defTabSz="1087438">
              <a:defRPr sz="3600">
                <a:solidFill>
                  <a:schemeClr val="tx1"/>
                </a:solidFill>
                <a:latin typeface="Lato Light"/>
              </a:defRPr>
            </a:lvl1pPr>
            <a:lvl2pPr marL="742950" indent="-285750" defTabSz="1087438">
              <a:defRPr sz="3600">
                <a:solidFill>
                  <a:schemeClr val="tx1"/>
                </a:solidFill>
                <a:latin typeface="Lato Light"/>
              </a:defRPr>
            </a:lvl2pPr>
            <a:lvl3pPr marL="1143000" indent="-228600" defTabSz="1087438">
              <a:defRPr sz="3600">
                <a:solidFill>
                  <a:schemeClr val="tx1"/>
                </a:solidFill>
                <a:latin typeface="Lato Light"/>
              </a:defRPr>
            </a:lvl3pPr>
            <a:lvl4pPr marL="1600200" indent="-228600" defTabSz="1087438">
              <a:defRPr sz="3600">
                <a:solidFill>
                  <a:schemeClr val="tx1"/>
                </a:solidFill>
                <a:latin typeface="Lato Light"/>
              </a:defRPr>
            </a:lvl4pPr>
            <a:lvl5pPr marL="2057400" indent="-228600" defTabSz="1087438">
              <a:defRPr sz="3600">
                <a:solidFill>
                  <a:schemeClr val="tx1"/>
                </a:solidFill>
                <a:latin typeface="Lato Light"/>
              </a:defRPr>
            </a:lvl5pPr>
            <a:lvl6pPr marL="2514600" indent="-228600" defTabSz="1087438" eaLnBrk="0" fontAlgn="base" hangingPunct="0">
              <a:spcBef>
                <a:spcPct val="0"/>
              </a:spcBef>
              <a:spcAft>
                <a:spcPct val="0"/>
              </a:spcAft>
              <a:defRPr sz="3600">
                <a:solidFill>
                  <a:schemeClr val="tx1"/>
                </a:solidFill>
                <a:latin typeface="Lato Light"/>
              </a:defRPr>
            </a:lvl6pPr>
            <a:lvl7pPr marL="2971800" indent="-228600" defTabSz="1087438" eaLnBrk="0" fontAlgn="base" hangingPunct="0">
              <a:spcBef>
                <a:spcPct val="0"/>
              </a:spcBef>
              <a:spcAft>
                <a:spcPct val="0"/>
              </a:spcAft>
              <a:defRPr sz="3600">
                <a:solidFill>
                  <a:schemeClr val="tx1"/>
                </a:solidFill>
                <a:latin typeface="Lato Light"/>
              </a:defRPr>
            </a:lvl7pPr>
            <a:lvl8pPr marL="3429000" indent="-228600" defTabSz="1087438" eaLnBrk="0" fontAlgn="base" hangingPunct="0">
              <a:spcBef>
                <a:spcPct val="0"/>
              </a:spcBef>
              <a:spcAft>
                <a:spcPct val="0"/>
              </a:spcAft>
              <a:defRPr sz="3600">
                <a:solidFill>
                  <a:schemeClr val="tx1"/>
                </a:solidFill>
                <a:latin typeface="Lato Light"/>
              </a:defRPr>
            </a:lvl8pPr>
            <a:lvl9pPr marL="3886200" indent="-228600" defTabSz="1087438" eaLnBrk="0" fontAlgn="base" hangingPunct="0">
              <a:spcBef>
                <a:spcPct val="0"/>
              </a:spcBef>
              <a:spcAft>
                <a:spcPct val="0"/>
              </a:spcAft>
              <a:defRPr sz="3600">
                <a:solidFill>
                  <a:schemeClr val="tx1"/>
                </a:solidFill>
                <a:latin typeface="Lato Light"/>
              </a:defRPr>
            </a:lvl9pPr>
          </a:lstStyle>
          <a:p>
            <a:pPr algn="ctr">
              <a:lnSpc>
                <a:spcPts val="2019"/>
              </a:lnSpc>
              <a:spcBef>
                <a:spcPct val="20000"/>
              </a:spcBef>
            </a:pPr>
            <a:r>
              <a:rPr lang="en-US" altLang="id-ID" sz="1300" dirty="0" err="1">
                <a:ea typeface="Lato Light"/>
                <a:cs typeface="Lato Light"/>
              </a:rPr>
              <a:t>Suatu</a:t>
            </a:r>
            <a:r>
              <a:rPr lang="en-US" altLang="id-ID" sz="1300" dirty="0">
                <a:ea typeface="Lato Light"/>
                <a:cs typeface="Lato Light"/>
              </a:rPr>
              <a:t> form </a:t>
            </a:r>
            <a:r>
              <a:rPr lang="en-US" altLang="id-ID" sz="1300" dirty="0" err="1">
                <a:ea typeface="Lato Light"/>
                <a:cs typeface="Lato Light"/>
              </a:rPr>
              <a:t>untuk</a:t>
            </a:r>
            <a:r>
              <a:rPr lang="en-US" altLang="id-ID" sz="1300" dirty="0">
                <a:ea typeface="Lato Light"/>
                <a:cs typeface="Lato Light"/>
              </a:rPr>
              <a:t> </a:t>
            </a:r>
            <a:r>
              <a:rPr lang="en-US" altLang="id-ID" sz="1300" dirty="0" err="1">
                <a:ea typeface="Lato Light"/>
                <a:cs typeface="Lato Light"/>
              </a:rPr>
              <a:t>mendata</a:t>
            </a:r>
            <a:r>
              <a:rPr lang="en-US" altLang="id-ID" sz="1300" dirty="0">
                <a:ea typeface="Lato Light"/>
                <a:cs typeface="Lato Light"/>
              </a:rPr>
              <a:t> </a:t>
            </a:r>
            <a:r>
              <a:rPr lang="en-US" altLang="id-ID" sz="1300" dirty="0" err="1">
                <a:ea typeface="Lato Light"/>
                <a:cs typeface="Lato Light"/>
              </a:rPr>
              <a:t>kelengkapan</a:t>
            </a:r>
            <a:r>
              <a:rPr lang="en-US" altLang="id-ID" sz="1300" dirty="0">
                <a:ea typeface="Lato Light"/>
                <a:cs typeface="Lato Light"/>
              </a:rPr>
              <a:t> proses </a:t>
            </a:r>
            <a:r>
              <a:rPr lang="en-US" altLang="id-ID" sz="1300" dirty="0" err="1">
                <a:ea typeface="Lato Light"/>
                <a:cs typeface="Lato Light"/>
              </a:rPr>
              <a:t>reservasi</a:t>
            </a:r>
            <a:endParaRPr lang="en-US" altLang="id-ID" sz="1300" dirty="0">
              <a:ea typeface="Lato Light"/>
              <a:cs typeface="Lato Light"/>
            </a:endParaRPr>
          </a:p>
        </p:txBody>
      </p:sp>
      <p:sp>
        <p:nvSpPr>
          <p:cNvPr id="126987" name="TextBox 42"/>
          <p:cNvSpPr txBox="1">
            <a:spLocks noChangeArrowheads="1"/>
          </p:cNvSpPr>
          <p:nvPr/>
        </p:nvSpPr>
        <p:spPr bwMode="auto">
          <a:xfrm>
            <a:off x="9262299" y="3950494"/>
            <a:ext cx="836037" cy="81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en-US" altLang="id-ID" sz="5000" b="1">
                <a:solidFill>
                  <a:schemeClr val="accent1"/>
                </a:solidFill>
                <a:latin typeface="Lato Bold"/>
                <a:ea typeface="Lato Bold"/>
                <a:cs typeface="Lato Bold"/>
              </a:rPr>
              <a:t>06</a:t>
            </a:r>
          </a:p>
        </p:txBody>
      </p:sp>
      <p:sp>
        <p:nvSpPr>
          <p:cNvPr id="126988" name="TextBox 43"/>
          <p:cNvSpPr txBox="1">
            <a:spLocks noChangeArrowheads="1"/>
          </p:cNvSpPr>
          <p:nvPr/>
        </p:nvSpPr>
        <p:spPr bwMode="auto">
          <a:xfrm>
            <a:off x="8680366" y="4766102"/>
            <a:ext cx="1999904"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nchorCtr="1">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1338"/>
              </a:lnSpc>
            </a:pPr>
            <a:r>
              <a:rPr lang="id-ID" altLang="id-ID" sz="1100" b="1" dirty="0">
                <a:latin typeface="Lato Black"/>
                <a:ea typeface="Lato Black"/>
                <a:cs typeface="Lato Black"/>
              </a:rPr>
              <a:t>RESERVATION CHECKLIST FORM</a:t>
            </a:r>
            <a:endParaRPr lang="en-US" altLang="id-ID" sz="1100" b="1" dirty="0">
              <a:latin typeface="Lato Black"/>
              <a:ea typeface="Lato Black"/>
              <a:cs typeface="Lato Black"/>
            </a:endParaRPr>
          </a:p>
        </p:txBody>
      </p:sp>
      <p:cxnSp>
        <p:nvCxnSpPr>
          <p:cNvPr id="45" name="Straight Connector 44"/>
          <p:cNvCxnSpPr/>
          <p:nvPr/>
        </p:nvCxnSpPr>
        <p:spPr>
          <a:xfrm>
            <a:off x="9564931" y="5249863"/>
            <a:ext cx="18975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6990" name="Subtitle 2"/>
          <p:cNvSpPr txBox="1">
            <a:spLocks/>
          </p:cNvSpPr>
          <p:nvPr/>
        </p:nvSpPr>
        <p:spPr bwMode="auto">
          <a:xfrm>
            <a:off x="4939998" y="2951957"/>
            <a:ext cx="2450153" cy="113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438">
              <a:defRPr sz="3600">
                <a:solidFill>
                  <a:schemeClr val="tx1"/>
                </a:solidFill>
                <a:latin typeface="Lato Light"/>
              </a:defRPr>
            </a:lvl1pPr>
            <a:lvl2pPr marL="742950" indent="-285750" defTabSz="1087438">
              <a:defRPr sz="3600">
                <a:solidFill>
                  <a:schemeClr val="tx1"/>
                </a:solidFill>
                <a:latin typeface="Lato Light"/>
              </a:defRPr>
            </a:lvl2pPr>
            <a:lvl3pPr marL="1143000" indent="-228600" defTabSz="1087438">
              <a:defRPr sz="3600">
                <a:solidFill>
                  <a:schemeClr val="tx1"/>
                </a:solidFill>
                <a:latin typeface="Lato Light"/>
              </a:defRPr>
            </a:lvl3pPr>
            <a:lvl4pPr marL="1600200" indent="-228600" defTabSz="1087438">
              <a:defRPr sz="3600">
                <a:solidFill>
                  <a:schemeClr val="tx1"/>
                </a:solidFill>
                <a:latin typeface="Lato Light"/>
              </a:defRPr>
            </a:lvl4pPr>
            <a:lvl5pPr marL="2057400" indent="-228600" defTabSz="1087438">
              <a:defRPr sz="3600">
                <a:solidFill>
                  <a:schemeClr val="tx1"/>
                </a:solidFill>
                <a:latin typeface="Lato Light"/>
              </a:defRPr>
            </a:lvl5pPr>
            <a:lvl6pPr marL="2514600" indent="-228600" defTabSz="1087438" eaLnBrk="0" fontAlgn="base" hangingPunct="0">
              <a:spcBef>
                <a:spcPct val="0"/>
              </a:spcBef>
              <a:spcAft>
                <a:spcPct val="0"/>
              </a:spcAft>
              <a:defRPr sz="3600">
                <a:solidFill>
                  <a:schemeClr val="tx1"/>
                </a:solidFill>
                <a:latin typeface="Lato Light"/>
              </a:defRPr>
            </a:lvl6pPr>
            <a:lvl7pPr marL="2971800" indent="-228600" defTabSz="1087438" eaLnBrk="0" fontAlgn="base" hangingPunct="0">
              <a:spcBef>
                <a:spcPct val="0"/>
              </a:spcBef>
              <a:spcAft>
                <a:spcPct val="0"/>
              </a:spcAft>
              <a:defRPr sz="3600">
                <a:solidFill>
                  <a:schemeClr val="tx1"/>
                </a:solidFill>
                <a:latin typeface="Lato Light"/>
              </a:defRPr>
            </a:lvl7pPr>
            <a:lvl8pPr marL="3429000" indent="-228600" defTabSz="1087438" eaLnBrk="0" fontAlgn="base" hangingPunct="0">
              <a:spcBef>
                <a:spcPct val="0"/>
              </a:spcBef>
              <a:spcAft>
                <a:spcPct val="0"/>
              </a:spcAft>
              <a:defRPr sz="3600">
                <a:solidFill>
                  <a:schemeClr val="tx1"/>
                </a:solidFill>
                <a:latin typeface="Lato Light"/>
              </a:defRPr>
            </a:lvl8pPr>
            <a:lvl9pPr marL="3886200" indent="-228600" defTabSz="1087438" eaLnBrk="0" fontAlgn="base" hangingPunct="0">
              <a:spcBef>
                <a:spcPct val="0"/>
              </a:spcBef>
              <a:spcAft>
                <a:spcPct val="0"/>
              </a:spcAft>
              <a:defRPr sz="3600">
                <a:solidFill>
                  <a:schemeClr val="tx1"/>
                </a:solidFill>
                <a:latin typeface="Lato Light"/>
              </a:defRPr>
            </a:lvl9pPr>
          </a:lstStyle>
          <a:p>
            <a:pPr algn="ctr">
              <a:lnSpc>
                <a:spcPts val="2019"/>
              </a:lnSpc>
              <a:spcBef>
                <a:spcPct val="20000"/>
              </a:spcBef>
            </a:pPr>
            <a:r>
              <a:rPr lang="id-ID" altLang="id-ID" sz="1300" dirty="0">
                <a:ea typeface="Lato Light"/>
                <a:cs typeface="Lato Light"/>
              </a:rPr>
              <a:t>Adalah Formulir atau surat yang merupakan bukti bahwa pesanan kamar sudah di terima dan disetujui</a:t>
            </a:r>
            <a:r>
              <a:rPr lang="en-US" altLang="id-ID" sz="1300" dirty="0">
                <a:ea typeface="Lato Light"/>
                <a:cs typeface="Lato Light"/>
              </a:rPr>
              <a:t> </a:t>
            </a:r>
          </a:p>
        </p:txBody>
      </p:sp>
      <p:sp>
        <p:nvSpPr>
          <p:cNvPr id="126991" name="TextBox 46"/>
          <p:cNvSpPr txBox="1">
            <a:spLocks noChangeArrowheads="1"/>
          </p:cNvSpPr>
          <p:nvPr/>
        </p:nvSpPr>
        <p:spPr bwMode="auto">
          <a:xfrm>
            <a:off x="5688410" y="1789113"/>
            <a:ext cx="804066"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en-US" altLang="id-ID" sz="5000" b="1">
                <a:solidFill>
                  <a:schemeClr val="accent2"/>
                </a:solidFill>
                <a:latin typeface="Lato Bold"/>
                <a:ea typeface="Lato Bold"/>
                <a:cs typeface="Lato Bold"/>
              </a:rPr>
              <a:t>02</a:t>
            </a:r>
          </a:p>
        </p:txBody>
      </p:sp>
      <p:sp>
        <p:nvSpPr>
          <p:cNvPr id="126992" name="TextBox 47"/>
          <p:cNvSpPr txBox="1">
            <a:spLocks noChangeArrowheads="1"/>
          </p:cNvSpPr>
          <p:nvPr/>
        </p:nvSpPr>
        <p:spPr bwMode="auto">
          <a:xfrm>
            <a:off x="5200298" y="2595563"/>
            <a:ext cx="1780296"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nchorCtr="1">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1338"/>
              </a:lnSpc>
            </a:pPr>
            <a:r>
              <a:rPr lang="id-ID" altLang="id-ID" sz="1100" b="1" dirty="0">
                <a:latin typeface="Lato Black"/>
                <a:ea typeface="Lato Black"/>
                <a:cs typeface="Lato Black"/>
              </a:rPr>
              <a:t>CONFIRMATION LETTER</a:t>
            </a:r>
            <a:endParaRPr lang="en-US" altLang="id-ID" sz="1100" b="1" dirty="0">
              <a:latin typeface="Lato Black"/>
              <a:ea typeface="Lato Black"/>
              <a:cs typeface="Lato Black"/>
            </a:endParaRPr>
          </a:p>
        </p:txBody>
      </p:sp>
      <p:cxnSp>
        <p:nvCxnSpPr>
          <p:cNvPr id="49" name="Straight Connector 48"/>
          <p:cNvCxnSpPr/>
          <p:nvPr/>
        </p:nvCxnSpPr>
        <p:spPr>
          <a:xfrm>
            <a:off x="6023750" y="2951957"/>
            <a:ext cx="18975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6994" name="Subtitle 2"/>
          <p:cNvSpPr txBox="1">
            <a:spLocks/>
          </p:cNvSpPr>
          <p:nvPr/>
        </p:nvSpPr>
        <p:spPr bwMode="auto">
          <a:xfrm>
            <a:off x="1378309" y="2935862"/>
            <a:ext cx="2300093" cy="113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spAutoFit/>
          </a:bodyPr>
          <a:lstStyle>
            <a:lvl1pPr defTabSz="1087438">
              <a:defRPr sz="3600">
                <a:solidFill>
                  <a:schemeClr val="tx1"/>
                </a:solidFill>
                <a:latin typeface="Lato Light"/>
              </a:defRPr>
            </a:lvl1pPr>
            <a:lvl2pPr marL="742950" indent="-285750" defTabSz="1087438">
              <a:defRPr sz="3600">
                <a:solidFill>
                  <a:schemeClr val="tx1"/>
                </a:solidFill>
                <a:latin typeface="Lato Light"/>
              </a:defRPr>
            </a:lvl2pPr>
            <a:lvl3pPr marL="1143000" indent="-228600" defTabSz="1087438">
              <a:defRPr sz="3600">
                <a:solidFill>
                  <a:schemeClr val="tx1"/>
                </a:solidFill>
                <a:latin typeface="Lato Light"/>
              </a:defRPr>
            </a:lvl3pPr>
            <a:lvl4pPr marL="1600200" indent="-228600" defTabSz="1087438">
              <a:defRPr sz="3600">
                <a:solidFill>
                  <a:schemeClr val="tx1"/>
                </a:solidFill>
                <a:latin typeface="Lato Light"/>
              </a:defRPr>
            </a:lvl4pPr>
            <a:lvl5pPr marL="2057400" indent="-228600" defTabSz="1087438">
              <a:defRPr sz="3600">
                <a:solidFill>
                  <a:schemeClr val="tx1"/>
                </a:solidFill>
                <a:latin typeface="Lato Light"/>
              </a:defRPr>
            </a:lvl5pPr>
            <a:lvl6pPr marL="2514600" indent="-228600" defTabSz="1087438" eaLnBrk="0" fontAlgn="base" hangingPunct="0">
              <a:spcBef>
                <a:spcPct val="0"/>
              </a:spcBef>
              <a:spcAft>
                <a:spcPct val="0"/>
              </a:spcAft>
              <a:defRPr sz="3600">
                <a:solidFill>
                  <a:schemeClr val="tx1"/>
                </a:solidFill>
                <a:latin typeface="Lato Light"/>
              </a:defRPr>
            </a:lvl6pPr>
            <a:lvl7pPr marL="2971800" indent="-228600" defTabSz="1087438" eaLnBrk="0" fontAlgn="base" hangingPunct="0">
              <a:spcBef>
                <a:spcPct val="0"/>
              </a:spcBef>
              <a:spcAft>
                <a:spcPct val="0"/>
              </a:spcAft>
              <a:defRPr sz="3600">
                <a:solidFill>
                  <a:schemeClr val="tx1"/>
                </a:solidFill>
                <a:latin typeface="Lato Light"/>
              </a:defRPr>
            </a:lvl7pPr>
            <a:lvl8pPr marL="3429000" indent="-228600" defTabSz="1087438" eaLnBrk="0" fontAlgn="base" hangingPunct="0">
              <a:spcBef>
                <a:spcPct val="0"/>
              </a:spcBef>
              <a:spcAft>
                <a:spcPct val="0"/>
              </a:spcAft>
              <a:defRPr sz="3600">
                <a:solidFill>
                  <a:schemeClr val="tx1"/>
                </a:solidFill>
                <a:latin typeface="Lato Light"/>
              </a:defRPr>
            </a:lvl8pPr>
            <a:lvl9pPr marL="3886200" indent="-228600" defTabSz="1087438" eaLnBrk="0" fontAlgn="base" hangingPunct="0">
              <a:spcBef>
                <a:spcPct val="0"/>
              </a:spcBef>
              <a:spcAft>
                <a:spcPct val="0"/>
              </a:spcAft>
              <a:defRPr sz="3600">
                <a:solidFill>
                  <a:schemeClr val="tx1"/>
                </a:solidFill>
                <a:latin typeface="Lato Light"/>
              </a:defRPr>
            </a:lvl9pPr>
          </a:lstStyle>
          <a:p>
            <a:pPr algn="ctr">
              <a:lnSpc>
                <a:spcPts val="2019"/>
              </a:lnSpc>
              <a:spcBef>
                <a:spcPct val="20000"/>
              </a:spcBef>
            </a:pPr>
            <a:r>
              <a:rPr lang="id-ID" altLang="id-ID" sz="1300" dirty="0">
                <a:ea typeface="Lato Light"/>
                <a:cs typeface="Lato Light"/>
              </a:rPr>
              <a:t>Merupakan Formulir yang wajib diisi oleh bagian reservation ketika menerima pesanan kamar</a:t>
            </a:r>
            <a:r>
              <a:rPr lang="en-US" altLang="id-ID" sz="1300" dirty="0">
                <a:ea typeface="Lato Light"/>
                <a:cs typeface="Lato Light"/>
              </a:rPr>
              <a:t> </a:t>
            </a:r>
          </a:p>
        </p:txBody>
      </p:sp>
      <p:sp>
        <p:nvSpPr>
          <p:cNvPr id="126995" name="TextBox 50"/>
          <p:cNvSpPr txBox="1">
            <a:spLocks noChangeArrowheads="1"/>
          </p:cNvSpPr>
          <p:nvPr/>
        </p:nvSpPr>
        <p:spPr bwMode="auto">
          <a:xfrm>
            <a:off x="2082549" y="1789113"/>
            <a:ext cx="836036"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en-US" altLang="id-ID" sz="5000" b="1">
                <a:solidFill>
                  <a:schemeClr val="accent1"/>
                </a:solidFill>
                <a:latin typeface="Lato Bold"/>
                <a:ea typeface="Lato Bold"/>
                <a:cs typeface="Lato Bold"/>
              </a:rPr>
              <a:t>01</a:t>
            </a:r>
          </a:p>
        </p:txBody>
      </p:sp>
      <p:sp>
        <p:nvSpPr>
          <p:cNvPr id="126996" name="TextBox 51"/>
          <p:cNvSpPr txBox="1">
            <a:spLocks noChangeArrowheads="1"/>
          </p:cNvSpPr>
          <p:nvPr/>
        </p:nvSpPr>
        <p:spPr bwMode="auto">
          <a:xfrm>
            <a:off x="1716220" y="2595563"/>
            <a:ext cx="1568699"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nchorCtr="1">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1338"/>
              </a:lnSpc>
            </a:pPr>
            <a:r>
              <a:rPr lang="en-US" altLang="id-ID" sz="1100" b="1" dirty="0">
                <a:latin typeface="Lato Black"/>
                <a:ea typeface="Lato Black"/>
                <a:cs typeface="Lato Black"/>
              </a:rPr>
              <a:t>RESE</a:t>
            </a:r>
            <a:r>
              <a:rPr lang="id-ID" altLang="id-ID" sz="1100" b="1" dirty="0">
                <a:latin typeface="Lato Black"/>
                <a:ea typeface="Lato Black"/>
                <a:cs typeface="Lato Black"/>
              </a:rPr>
              <a:t>RVATION FORM</a:t>
            </a:r>
            <a:endParaRPr lang="en-US" altLang="id-ID" sz="1100" b="1" dirty="0">
              <a:latin typeface="Lato Black"/>
              <a:ea typeface="Lato Black"/>
              <a:cs typeface="Lato Black"/>
            </a:endParaRPr>
          </a:p>
        </p:txBody>
      </p:sp>
      <p:cxnSp>
        <p:nvCxnSpPr>
          <p:cNvPr id="55" name="Straight Connector 54"/>
          <p:cNvCxnSpPr/>
          <p:nvPr/>
        </p:nvCxnSpPr>
        <p:spPr>
          <a:xfrm>
            <a:off x="2433478" y="2951957"/>
            <a:ext cx="18975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6998" name="Subtitle 2"/>
          <p:cNvSpPr txBox="1">
            <a:spLocks/>
          </p:cNvSpPr>
          <p:nvPr/>
        </p:nvSpPr>
        <p:spPr bwMode="auto">
          <a:xfrm>
            <a:off x="8529873" y="2935862"/>
            <a:ext cx="2300887" cy="113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spAutoFit/>
          </a:bodyPr>
          <a:lstStyle>
            <a:lvl1pPr defTabSz="1087438">
              <a:defRPr sz="3600">
                <a:solidFill>
                  <a:schemeClr val="tx1"/>
                </a:solidFill>
                <a:latin typeface="Lato Light"/>
              </a:defRPr>
            </a:lvl1pPr>
            <a:lvl2pPr marL="742950" indent="-285750" defTabSz="1087438">
              <a:defRPr sz="3600">
                <a:solidFill>
                  <a:schemeClr val="tx1"/>
                </a:solidFill>
                <a:latin typeface="Lato Light"/>
              </a:defRPr>
            </a:lvl2pPr>
            <a:lvl3pPr marL="1143000" indent="-228600" defTabSz="1087438">
              <a:defRPr sz="3600">
                <a:solidFill>
                  <a:schemeClr val="tx1"/>
                </a:solidFill>
                <a:latin typeface="Lato Light"/>
              </a:defRPr>
            </a:lvl3pPr>
            <a:lvl4pPr marL="1600200" indent="-228600" defTabSz="1087438">
              <a:defRPr sz="3600">
                <a:solidFill>
                  <a:schemeClr val="tx1"/>
                </a:solidFill>
                <a:latin typeface="Lato Light"/>
              </a:defRPr>
            </a:lvl4pPr>
            <a:lvl5pPr marL="2057400" indent="-228600" defTabSz="1087438">
              <a:defRPr sz="3600">
                <a:solidFill>
                  <a:schemeClr val="tx1"/>
                </a:solidFill>
                <a:latin typeface="Lato Light"/>
              </a:defRPr>
            </a:lvl5pPr>
            <a:lvl6pPr marL="2514600" indent="-228600" defTabSz="1087438" eaLnBrk="0" fontAlgn="base" hangingPunct="0">
              <a:spcBef>
                <a:spcPct val="0"/>
              </a:spcBef>
              <a:spcAft>
                <a:spcPct val="0"/>
              </a:spcAft>
              <a:defRPr sz="3600">
                <a:solidFill>
                  <a:schemeClr val="tx1"/>
                </a:solidFill>
                <a:latin typeface="Lato Light"/>
              </a:defRPr>
            </a:lvl6pPr>
            <a:lvl7pPr marL="2971800" indent="-228600" defTabSz="1087438" eaLnBrk="0" fontAlgn="base" hangingPunct="0">
              <a:spcBef>
                <a:spcPct val="0"/>
              </a:spcBef>
              <a:spcAft>
                <a:spcPct val="0"/>
              </a:spcAft>
              <a:defRPr sz="3600">
                <a:solidFill>
                  <a:schemeClr val="tx1"/>
                </a:solidFill>
                <a:latin typeface="Lato Light"/>
              </a:defRPr>
            </a:lvl7pPr>
            <a:lvl8pPr marL="3429000" indent="-228600" defTabSz="1087438" eaLnBrk="0" fontAlgn="base" hangingPunct="0">
              <a:spcBef>
                <a:spcPct val="0"/>
              </a:spcBef>
              <a:spcAft>
                <a:spcPct val="0"/>
              </a:spcAft>
              <a:defRPr sz="3600">
                <a:solidFill>
                  <a:schemeClr val="tx1"/>
                </a:solidFill>
                <a:latin typeface="Lato Light"/>
              </a:defRPr>
            </a:lvl8pPr>
            <a:lvl9pPr marL="3886200" indent="-228600" defTabSz="1087438" eaLnBrk="0" fontAlgn="base" hangingPunct="0">
              <a:spcBef>
                <a:spcPct val="0"/>
              </a:spcBef>
              <a:spcAft>
                <a:spcPct val="0"/>
              </a:spcAft>
              <a:defRPr sz="3600">
                <a:solidFill>
                  <a:schemeClr val="tx1"/>
                </a:solidFill>
                <a:latin typeface="Lato Light"/>
              </a:defRPr>
            </a:lvl9pPr>
          </a:lstStyle>
          <a:p>
            <a:pPr algn="ctr">
              <a:lnSpc>
                <a:spcPts val="2019"/>
              </a:lnSpc>
              <a:spcBef>
                <a:spcPct val="20000"/>
              </a:spcBef>
            </a:pPr>
            <a:r>
              <a:rPr lang="id-ID" altLang="id-ID" sz="1300" dirty="0">
                <a:ea typeface="Lato Light"/>
                <a:cs typeface="Lato Light"/>
              </a:rPr>
              <a:t>Merupakan faktur yang di siapkan sebelum menyediakan barang dan jasa</a:t>
            </a:r>
            <a:r>
              <a:rPr lang="en-US" altLang="id-ID" sz="1300" dirty="0">
                <a:ea typeface="Lato Light"/>
                <a:cs typeface="Lato Light"/>
              </a:rPr>
              <a:t> </a:t>
            </a:r>
          </a:p>
        </p:txBody>
      </p:sp>
      <p:sp>
        <p:nvSpPr>
          <p:cNvPr id="79" name="TextBox 78"/>
          <p:cNvSpPr txBox="1"/>
          <p:nvPr/>
        </p:nvSpPr>
        <p:spPr>
          <a:xfrm>
            <a:off x="9262299" y="1789113"/>
            <a:ext cx="836037" cy="815975"/>
          </a:xfrm>
          <a:prstGeom prst="rect">
            <a:avLst/>
          </a:prstGeom>
          <a:noFill/>
        </p:spPr>
        <p:txBody>
          <a:bodyPr wrap="none" lIns="45720" tIns="22860" rIns="45720" bIns="22860">
            <a:spAutoFit/>
          </a:bodyPr>
          <a:lstStyle/>
          <a:p>
            <a:pPr algn="ctr" defTabSz="914217">
              <a:defRPr/>
            </a:pPr>
            <a:r>
              <a:rPr lang="en-US" sz="5000" b="1" dirty="0">
                <a:solidFill>
                  <a:schemeClr val="accent3"/>
                </a:solidFill>
                <a:latin typeface="Lato Bold" charset="0"/>
                <a:ea typeface="Lato Bold" charset="0"/>
                <a:cs typeface="Lato Bold" charset="0"/>
              </a:rPr>
              <a:t>03</a:t>
            </a:r>
          </a:p>
        </p:txBody>
      </p:sp>
      <p:sp>
        <p:nvSpPr>
          <p:cNvPr id="127000" name="TextBox 79"/>
          <p:cNvSpPr txBox="1">
            <a:spLocks noChangeArrowheads="1"/>
          </p:cNvSpPr>
          <p:nvPr/>
        </p:nvSpPr>
        <p:spPr bwMode="auto">
          <a:xfrm>
            <a:off x="8889557" y="2595563"/>
            <a:ext cx="1581523"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nchorCtr="1">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1338"/>
              </a:lnSpc>
            </a:pPr>
            <a:r>
              <a:rPr lang="id-ID" altLang="id-ID" sz="1100" b="1" dirty="0">
                <a:latin typeface="Lato Black"/>
                <a:ea typeface="Lato Black"/>
                <a:cs typeface="Lato Black"/>
              </a:rPr>
              <a:t>PRO-FORMA INVOICE</a:t>
            </a:r>
            <a:endParaRPr lang="en-US" altLang="id-ID" sz="1100" b="1" dirty="0">
              <a:latin typeface="Lato Black"/>
              <a:ea typeface="Lato Black"/>
              <a:cs typeface="Lato Black"/>
            </a:endParaRPr>
          </a:p>
        </p:txBody>
      </p:sp>
      <p:cxnSp>
        <p:nvCxnSpPr>
          <p:cNvPr id="81" name="Straight Connector 80"/>
          <p:cNvCxnSpPr/>
          <p:nvPr/>
        </p:nvCxnSpPr>
        <p:spPr>
          <a:xfrm>
            <a:off x="9613229" y="2951957"/>
            <a:ext cx="18975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7002" name="TextBox 34"/>
          <p:cNvSpPr txBox="1">
            <a:spLocks noChangeArrowheads="1"/>
          </p:cNvSpPr>
          <p:nvPr/>
        </p:nvSpPr>
        <p:spPr bwMode="auto">
          <a:xfrm>
            <a:off x="5450566" y="303344"/>
            <a:ext cx="1279756" cy="53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11" tIns="22856" rIns="45711" bIns="22856">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id-ID" altLang="id-ID" sz="3200" b="1" dirty="0">
                <a:solidFill>
                  <a:schemeClr val="tx2"/>
                </a:solidFill>
                <a:latin typeface="Lato"/>
                <a:ea typeface="Lato"/>
                <a:cs typeface="Lato"/>
              </a:rPr>
              <a:t>Forms</a:t>
            </a:r>
          </a:p>
        </p:txBody>
      </p:sp>
      <p:sp>
        <p:nvSpPr>
          <p:cNvPr id="57" name="Rectangle 56"/>
          <p:cNvSpPr/>
          <p:nvPr/>
        </p:nvSpPr>
        <p:spPr>
          <a:xfrm>
            <a:off x="5729986" y="826713"/>
            <a:ext cx="776490" cy="4603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anchor="ctr"/>
          <a:lstStyle/>
          <a:p>
            <a:pPr algn="ctr" defTabSz="914217">
              <a:defRPr/>
            </a:pPr>
            <a:endParaRPr lang="en-US" dirty="0">
              <a:solidFill>
                <a:schemeClr val="accent2"/>
              </a:solidFill>
            </a:endParaRPr>
          </a:p>
        </p:txBody>
      </p:sp>
      <p:sp>
        <p:nvSpPr>
          <p:cNvPr id="127004" name="Subtitle 2"/>
          <p:cNvSpPr txBox="1">
            <a:spLocks/>
          </p:cNvSpPr>
          <p:nvPr/>
        </p:nvSpPr>
        <p:spPr bwMode="auto">
          <a:xfrm>
            <a:off x="4953522" y="925658"/>
            <a:ext cx="2423102" cy="57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745" tIns="54373" rIns="108745" bIns="54373">
            <a:spAutoFit/>
          </a:bodyPr>
          <a:lstStyle>
            <a:lvl1pPr defTabSz="1087438">
              <a:defRPr sz="3600">
                <a:solidFill>
                  <a:schemeClr val="tx1"/>
                </a:solidFill>
                <a:latin typeface="Lato Light"/>
              </a:defRPr>
            </a:lvl1pPr>
            <a:lvl2pPr marL="742950" indent="-285750" defTabSz="1087438">
              <a:defRPr sz="3600">
                <a:solidFill>
                  <a:schemeClr val="tx1"/>
                </a:solidFill>
                <a:latin typeface="Lato Light"/>
              </a:defRPr>
            </a:lvl2pPr>
            <a:lvl3pPr marL="1143000" indent="-228600" defTabSz="1087438">
              <a:defRPr sz="3600">
                <a:solidFill>
                  <a:schemeClr val="tx1"/>
                </a:solidFill>
                <a:latin typeface="Lato Light"/>
              </a:defRPr>
            </a:lvl3pPr>
            <a:lvl4pPr marL="1600200" indent="-228600" defTabSz="1087438">
              <a:defRPr sz="3600">
                <a:solidFill>
                  <a:schemeClr val="tx1"/>
                </a:solidFill>
                <a:latin typeface="Lato Light"/>
              </a:defRPr>
            </a:lvl4pPr>
            <a:lvl5pPr marL="2057400" indent="-228600" defTabSz="1087438">
              <a:defRPr sz="3600">
                <a:solidFill>
                  <a:schemeClr val="tx1"/>
                </a:solidFill>
                <a:latin typeface="Lato Light"/>
              </a:defRPr>
            </a:lvl5pPr>
            <a:lvl6pPr marL="2514600" indent="-228600" defTabSz="1087438" eaLnBrk="0" fontAlgn="base" hangingPunct="0">
              <a:spcBef>
                <a:spcPct val="0"/>
              </a:spcBef>
              <a:spcAft>
                <a:spcPct val="0"/>
              </a:spcAft>
              <a:defRPr sz="3600">
                <a:solidFill>
                  <a:schemeClr val="tx1"/>
                </a:solidFill>
                <a:latin typeface="Lato Light"/>
              </a:defRPr>
            </a:lvl6pPr>
            <a:lvl7pPr marL="2971800" indent="-228600" defTabSz="1087438" eaLnBrk="0" fontAlgn="base" hangingPunct="0">
              <a:spcBef>
                <a:spcPct val="0"/>
              </a:spcBef>
              <a:spcAft>
                <a:spcPct val="0"/>
              </a:spcAft>
              <a:defRPr sz="3600">
                <a:solidFill>
                  <a:schemeClr val="tx1"/>
                </a:solidFill>
                <a:latin typeface="Lato Light"/>
              </a:defRPr>
            </a:lvl7pPr>
            <a:lvl8pPr marL="3429000" indent="-228600" defTabSz="1087438" eaLnBrk="0" fontAlgn="base" hangingPunct="0">
              <a:spcBef>
                <a:spcPct val="0"/>
              </a:spcBef>
              <a:spcAft>
                <a:spcPct val="0"/>
              </a:spcAft>
              <a:defRPr sz="3600">
                <a:solidFill>
                  <a:schemeClr val="tx1"/>
                </a:solidFill>
                <a:latin typeface="Lato Light"/>
              </a:defRPr>
            </a:lvl8pPr>
            <a:lvl9pPr marL="3886200" indent="-228600" defTabSz="1087438" eaLnBrk="0" fontAlgn="base" hangingPunct="0">
              <a:spcBef>
                <a:spcPct val="0"/>
              </a:spcBef>
              <a:spcAft>
                <a:spcPct val="0"/>
              </a:spcAft>
              <a:defRPr sz="3600">
                <a:solidFill>
                  <a:schemeClr val="tx1"/>
                </a:solidFill>
                <a:latin typeface="Lato Light"/>
              </a:defRPr>
            </a:lvl9pPr>
          </a:lstStyle>
          <a:p>
            <a:pPr algn="ctr" eaLnBrk="1" hangingPunct="1">
              <a:lnSpc>
                <a:spcPct val="120000"/>
              </a:lnSpc>
              <a:spcBef>
                <a:spcPct val="20000"/>
              </a:spcBef>
              <a:buFont typeface="Arial" pitchFamily="34" charset="0"/>
              <a:buNone/>
            </a:pPr>
            <a:r>
              <a:rPr lang="id-ID" altLang="id-ID" sz="2800" dirty="0">
                <a:ea typeface="Lato Light"/>
                <a:cs typeface="Lato Light"/>
              </a:rPr>
              <a:t>Formulir </a:t>
            </a:r>
            <a:r>
              <a:rPr lang="id-ID" altLang="id-ID" sz="2800" dirty="0">
                <a:solidFill>
                  <a:srgbClr val="C00000"/>
                </a:solidFill>
                <a:ea typeface="Lato Light"/>
                <a:cs typeface="Lato Light"/>
              </a:rPr>
              <a:t>Kerja</a:t>
            </a:r>
            <a:endParaRPr lang="en-US" altLang="id-ID" sz="2800" dirty="0">
              <a:solidFill>
                <a:srgbClr val="C00000"/>
              </a:solidFill>
              <a:ea typeface="Lato Light"/>
              <a:cs typeface="Lato Light"/>
            </a:endParaRPr>
          </a:p>
        </p:txBody>
      </p:sp>
    </p:spTree>
    <p:extLst>
      <p:ext uri="{BB962C8B-B14F-4D97-AF65-F5344CB8AC3E}">
        <p14:creationId xmlns:p14="http://schemas.microsoft.com/office/powerpoint/2010/main" val="271417737"/>
      </p:ext>
    </p:extLst>
  </p:cSld>
  <p:clrMapOvr>
    <a:masterClrMapping/>
  </p:clrMapOvr>
  <p:transition advClick="0" advTm="1000"/>
</p:sld>
</file>

<file path=ppt/theme/theme1.xml><?xml version="1.0" encoding="utf-8"?>
<a:theme xmlns:a="http://schemas.openxmlformats.org/drawingml/2006/main" name="1_Halaman Depan Slide">
  <a:themeElements>
    <a:clrScheme name="motagua light prueba">
      <a:dk1>
        <a:srgbClr val="445469"/>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4F0049CDA82B48959545CA033B1878" ma:contentTypeVersion="7" ma:contentTypeDescription="Create a new document." ma:contentTypeScope="" ma:versionID="14dc04c683fdfb076cb147717fa8062c">
  <xsd:schema xmlns:xsd="http://www.w3.org/2001/XMLSchema" xmlns:xs="http://www.w3.org/2001/XMLSchema" xmlns:p="http://schemas.microsoft.com/office/2006/metadata/properties" xmlns:ns2="2de8010e-374d-4f96-a58a-5d4fb6633751" targetNamespace="http://schemas.microsoft.com/office/2006/metadata/properties" ma:root="true" ma:fieldsID="6301cf472b88277d17d59762e1514e30" ns2:_="">
    <xsd:import namespace="2de8010e-374d-4f96-a58a-5d4fb663375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8010e-374d-4f96-a58a-5d4fb66337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962473-6924-47C9-8C4B-D0A079F2A2D2}"/>
</file>

<file path=customXml/itemProps2.xml><?xml version="1.0" encoding="utf-8"?>
<ds:datastoreItem xmlns:ds="http://schemas.openxmlformats.org/officeDocument/2006/customXml" ds:itemID="{A8668C06-5EA3-48DF-807E-DEBD0FD29B75}"/>
</file>

<file path=customXml/itemProps3.xml><?xml version="1.0" encoding="utf-8"?>
<ds:datastoreItem xmlns:ds="http://schemas.openxmlformats.org/officeDocument/2006/customXml" ds:itemID="{8113E3B9-713B-45FE-9E3D-3C3C012233D5}"/>
</file>

<file path=docProps/app.xml><?xml version="1.0" encoding="utf-8"?>
<Properties xmlns="http://schemas.openxmlformats.org/officeDocument/2006/extended-properties" xmlns:vt="http://schemas.openxmlformats.org/officeDocument/2006/docPropsVTypes">
  <TotalTime>11438</TotalTime>
  <Words>3468</Words>
  <Application>Microsoft Office PowerPoint</Application>
  <PresentationFormat>Widescreen</PresentationFormat>
  <Paragraphs>740</Paragraphs>
  <Slides>32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Gill Sans</vt:lpstr>
      <vt:lpstr>Helvetica</vt:lpstr>
      <vt:lpstr>Lato</vt:lpstr>
      <vt:lpstr>Lato Black</vt:lpstr>
      <vt:lpstr>Lato Bold</vt:lpstr>
      <vt:lpstr>Lato Light</vt:lpstr>
      <vt:lpstr>Wingdings</vt:lpstr>
      <vt:lpstr>1_Halaman Depan Slide</vt:lpstr>
      <vt:lpstr>DHH1A3 –  OPERASIONAL KANTOR DEPAN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MANNER RECEIVING RESERVATION</vt:lpstr>
      <vt:lpstr>MANNER RECEIVING RESERVATION</vt:lpstr>
      <vt:lpstr>MANNER RECEIVING RESERVATION</vt:lpstr>
      <vt:lpstr>PowerPoint Presentation</vt:lpstr>
      <vt:lpstr>PowerPoint Presentation</vt:lpstr>
      <vt:lpstr>PowerPoint Presentation</vt:lpstr>
      <vt:lpstr> GROUP RESERVATION CONSIDERATION</vt:lpstr>
      <vt:lpstr>SAMPLE OF GROUP RESERVATION 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SCORING PARAMATER</vt:lpstr>
      <vt:lpstr>SCORING PARAMETER</vt:lpstr>
      <vt:lpstr>SCORING PARAMETER</vt:lpstr>
      <vt:lpstr>PRACTISING ROOM RESERVATION  Improve Your Skill</vt:lpstr>
      <vt:lpstr>POINT OF ASSESMENT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DHH1A3 – OPERASIONAL KANTOR DEPAN I</dc:title>
  <dc:creator>Windows User</dc:creator>
  <cp:lastModifiedBy>ERSY ERVINA</cp:lastModifiedBy>
  <cp:revision>681</cp:revision>
  <dcterms:created xsi:type="dcterms:W3CDTF">2019-03-16T08:11:38Z</dcterms:created>
  <dcterms:modified xsi:type="dcterms:W3CDTF">2019-06-16T14:26:24Z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0x010100FA4F0049CDA82B48959545CA033B1878</vt:lpwstr>
  </property>
</Properties>
</file>