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19"/>
  </p:notesMasterIdLst>
  <p:sldIdLst>
    <p:sldId id="256" r:id="rId5"/>
    <p:sldId id="300" r:id="rId6"/>
    <p:sldId id="315" r:id="rId7"/>
    <p:sldId id="317" r:id="rId8"/>
    <p:sldId id="318" r:id="rId9"/>
    <p:sldId id="316" r:id="rId10"/>
    <p:sldId id="322" r:id="rId11"/>
    <p:sldId id="321" r:id="rId12"/>
    <p:sldId id="323" r:id="rId13"/>
    <p:sldId id="324" r:id="rId14"/>
    <p:sldId id="320" r:id="rId15"/>
    <p:sldId id="327" r:id="rId16"/>
    <p:sldId id="328" r:id="rId17"/>
    <p:sldId id="299" r:id="rId18"/>
  </p:sldIdLst>
  <p:sldSz cx="12192000" cy="6858000"/>
  <p:notesSz cx="9309100" cy="70532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D9CD"/>
    <a:srgbClr val="D34817"/>
    <a:srgbClr val="C00000"/>
    <a:srgbClr val="9B32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85" autoAdjust="0"/>
    <p:restoredTop sz="94249" autoAdjust="0"/>
  </p:normalViewPr>
  <p:slideViewPr>
    <p:cSldViewPr snapToGrid="0">
      <p:cViewPr varScale="1">
        <p:scale>
          <a:sx n="39" d="100"/>
          <a:sy n="39" d="100"/>
        </p:scale>
        <p:origin x="36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image" Target="../media/image2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7BF66B-0290-4C42-97E6-928C6560E80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mc:AlternateContent xmlns:mc="http://schemas.openxmlformats.org/markup-compatibility/2006" xmlns:a14="http://schemas.microsoft.com/office/drawing/2010/main">
      <mc:Choice Requires="a14">
        <dgm:pt modelId="{1E6B6F28-59EE-4D65-8E45-1E5B38893F0A}">
          <dgm:prSet phldrT="[Text]" custT="1"/>
          <dgm:spPr>
            <a:solidFill>
              <a:srgbClr val="C00000"/>
            </a:solidFill>
            <a:ln>
              <a:solidFill>
                <a:srgbClr val="C00000"/>
              </a:solidFill>
            </a:ln>
          </dgm:spPr>
          <dgm:t>
            <a:bodyPr/>
            <a:lstStyle/>
            <a:p>
              <a:pPr/>
              <a:r>
                <a:rPr lang="en-US" sz="2000" dirty="0"/>
                <a:t>Basis </a:t>
              </a:r>
              <a:r>
                <a:rPr lang="en-US" sz="2000" dirty="0" err="1"/>
                <a:t>bagi</a:t>
              </a:r>
              <a:r>
                <a:rPr lang="en-US" sz="2000" dirty="0"/>
                <a:t> </a:t>
              </a:r>
              <a:r>
                <a:rPr lang="en-US" sz="2000" dirty="0" err="1"/>
                <a:t>Suatu</a:t>
              </a:r>
              <a:r>
                <a:rPr lang="en-US" sz="2000" dirty="0"/>
                <a:t> RHD V</a:t>
              </a:r>
              <a:br>
                <a:rPr lang="en-US" sz="2000" dirty="0"/>
              </a:br>
              <a:br>
                <a:rPr lang="en-US" sz="2000" dirty="0"/>
              </a:br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ID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ID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ID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⃑"/>
                            <m:ctrlPr>
                              <a:rPr lang="en-ID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sz="20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ID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  <m:r>
                          <a:rPr lang="en-ID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⃑"/>
                            <m:ctrlPr>
                              <a:rPr lang="en-ID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sz="20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ID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  <m:r>
                          <a:rPr lang="en-ID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D" sz="2000" b="0" i="1" smtClean="0">
                            <a:latin typeface="Cambria Math" panose="02040503050406030204" pitchFamily="18" charset="0"/>
                          </a:rPr>
                          <m:t>…,</m:t>
                        </m:r>
                        <m:acc>
                          <m:accPr>
                            <m:chr m:val="⃑"/>
                            <m:ctrlPr>
                              <a:rPr lang="en-ID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sz="20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ID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acc>
                      </m:e>
                    </m:d>
                  </m:oMath>
                </m:oMathPara>
              </a14:m>
              <a:endParaRPr lang="en-US" sz="2000" dirty="0"/>
            </a:p>
          </dgm:t>
        </dgm:pt>
      </mc:Choice>
      <mc:Fallback xmlns="">
        <dgm:pt modelId="{1E6B6F28-59EE-4D65-8E45-1E5B38893F0A}">
          <dgm:prSet phldrT="[Text]" custT="1"/>
          <dgm:spPr>
            <a:solidFill>
              <a:srgbClr val="C00000"/>
            </a:solidFill>
            <a:ln>
              <a:solidFill>
                <a:srgbClr val="C00000"/>
              </a:solidFill>
            </a:ln>
          </dgm:spPr>
          <dgm:t>
            <a:bodyPr/>
            <a:lstStyle/>
            <a:p>
              <a:r>
                <a:rPr lang="en-US" sz="2000" dirty="0"/>
                <a:t>Basis </a:t>
              </a:r>
              <a:r>
                <a:rPr lang="en-US" sz="2000" dirty="0" err="1"/>
                <a:t>bagi</a:t>
              </a:r>
              <a:r>
                <a:rPr lang="en-US" sz="2000" dirty="0"/>
                <a:t> </a:t>
              </a:r>
              <a:r>
                <a:rPr lang="en-US" sz="2000" dirty="0" err="1"/>
                <a:t>Suatu</a:t>
              </a:r>
              <a:r>
                <a:rPr lang="en-US" sz="2000" dirty="0"/>
                <a:t> RHD V</a:t>
              </a:r>
              <a:br>
                <a:rPr lang="en-US" sz="2000" dirty="0"/>
              </a:br>
              <a:br>
                <a:rPr lang="en-US" sz="2000" dirty="0"/>
              </a:br>
              <a:r>
                <a:rPr lang="en-ID" sz="2000" b="0" i="0">
                  <a:latin typeface="Cambria Math" panose="02040503050406030204" pitchFamily="18" charset="0"/>
                </a:rPr>
                <a:t>𝑆={(𝑐_1 ) ⃑,(</a:t>
              </a:r>
              <a:r>
                <a:rPr lang="en-ID" sz="2000" i="0">
                  <a:latin typeface="Cambria Math" panose="02040503050406030204" pitchFamily="18" charset="0"/>
                </a:rPr>
                <a:t>𝑐_</a:t>
              </a:r>
              <a:r>
                <a:rPr lang="en-ID" sz="2000" b="0" i="0">
                  <a:latin typeface="Cambria Math" panose="02040503050406030204" pitchFamily="18" charset="0"/>
                </a:rPr>
                <a:t>2 ) ⃑</a:t>
              </a:r>
              <a:r>
                <a:rPr lang="en-ID" sz="2000" i="0">
                  <a:latin typeface="Cambria Math" panose="02040503050406030204" pitchFamily="18" charset="0"/>
                </a:rPr>
                <a:t>,</a:t>
              </a:r>
              <a:r>
                <a:rPr lang="en-ID" sz="2000" b="0" i="0">
                  <a:latin typeface="Cambria Math" panose="02040503050406030204" pitchFamily="18" charset="0"/>
                </a:rPr>
                <a:t>…,(</a:t>
              </a:r>
              <a:r>
                <a:rPr lang="en-ID" sz="2000" i="0">
                  <a:latin typeface="Cambria Math" panose="02040503050406030204" pitchFamily="18" charset="0"/>
                </a:rPr>
                <a:t>𝑐_</a:t>
              </a:r>
              <a:r>
                <a:rPr lang="en-ID" sz="2000" b="0" i="0">
                  <a:latin typeface="Cambria Math" panose="02040503050406030204" pitchFamily="18" charset="0"/>
                </a:rPr>
                <a:t>𝑛 ) ⃑ }</a:t>
              </a:r>
              <a:endParaRPr lang="en-US" sz="2000" dirty="0"/>
            </a:p>
          </dgm:t>
        </dgm:pt>
      </mc:Fallback>
    </mc:AlternateContent>
    <dgm:pt modelId="{98E36BD9-7DDD-46A7-B296-3595A1083DAB}" type="parTrans" cxnId="{29D3FEDE-86EA-4063-A0C4-18CB0534F305}">
      <dgm:prSet/>
      <dgm:spPr/>
      <dgm:t>
        <a:bodyPr/>
        <a:lstStyle/>
        <a:p>
          <a:endParaRPr lang="en-US" sz="1000"/>
        </a:p>
      </dgm:t>
    </dgm:pt>
    <dgm:pt modelId="{7D84695A-CB7C-484A-8192-C1CED903D1A0}" type="sibTrans" cxnId="{29D3FEDE-86EA-4063-A0C4-18CB0534F305}">
      <dgm:prSet custT="1"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endParaRPr lang="en-US" sz="1600"/>
        </a:p>
      </dgm:t>
    </dgm:pt>
    <mc:AlternateContent xmlns:mc="http://schemas.openxmlformats.org/markup-compatibility/2006" xmlns:a14="http://schemas.microsoft.com/office/drawing/2010/main">
      <mc:Choice Requires="a14">
        <dgm:pt modelId="{79DD667D-2C25-4255-AEB5-8335C7B7D2E8}">
          <dgm:prSet phldrT="[Text]" custT="1"/>
          <dgm:spPr>
            <a:solidFill>
              <a:srgbClr val="C00000"/>
            </a:solidFill>
            <a:ln>
              <a:solidFill>
                <a:srgbClr val="C00000"/>
              </a:solidFill>
            </a:ln>
          </dgm:spPr>
          <dgm:t>
            <a:bodyPr/>
            <a:lstStyle/>
            <a:p>
              <a:pPr/>
              <a:r>
                <a:rPr lang="en-US" sz="2000" dirty="0"/>
                <a:t>Basis Orthonormal </a:t>
              </a:r>
              <a:r>
                <a:rPr lang="en-US" sz="2000" dirty="0" err="1"/>
                <a:t>bagi</a:t>
              </a:r>
              <a:r>
                <a:rPr lang="en-US" sz="2000" dirty="0"/>
                <a:t> V</a:t>
              </a:r>
              <a:br>
                <a:rPr lang="en-US" sz="2000" dirty="0"/>
              </a:br>
              <a:br>
                <a:rPr lang="en-US" sz="2000" dirty="0"/>
              </a:br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ID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ID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ID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⃑"/>
                            <m:ctrlPr>
                              <a:rPr lang="en-ID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sz="20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ID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  <m:r>
                          <a:rPr lang="en-ID" sz="2000" i="1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⃑"/>
                            <m:ctrlPr>
                              <a:rPr lang="en-ID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sz="20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ID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  <m:r>
                          <a:rPr lang="en-ID" sz="2000" i="1">
                            <a:latin typeface="Cambria Math" panose="02040503050406030204" pitchFamily="18" charset="0"/>
                          </a:rPr>
                          <m:t>,…,</m:t>
                        </m:r>
                        <m:acc>
                          <m:accPr>
                            <m:chr m:val="⃑"/>
                            <m:ctrlPr>
                              <a:rPr lang="en-ID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sz="20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ID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acc>
                      </m:e>
                    </m:d>
                  </m:oMath>
                </m:oMathPara>
              </a14:m>
              <a:endParaRPr lang="en-US" sz="2000" dirty="0"/>
            </a:p>
          </dgm:t>
        </dgm:pt>
      </mc:Choice>
      <mc:Fallback xmlns="">
        <dgm:pt modelId="{79DD667D-2C25-4255-AEB5-8335C7B7D2E8}">
          <dgm:prSet phldrT="[Text]" custT="1"/>
          <dgm:spPr>
            <a:solidFill>
              <a:srgbClr val="C00000"/>
            </a:solidFill>
            <a:ln>
              <a:solidFill>
                <a:srgbClr val="C00000"/>
              </a:solidFill>
            </a:ln>
          </dgm:spPr>
          <dgm:t>
            <a:bodyPr/>
            <a:lstStyle/>
            <a:p>
              <a:r>
                <a:rPr lang="en-US" sz="2000" dirty="0"/>
                <a:t>Basis Orthonormal </a:t>
              </a:r>
              <a:r>
                <a:rPr lang="en-US" sz="2000" dirty="0" err="1"/>
                <a:t>bagi</a:t>
              </a:r>
              <a:r>
                <a:rPr lang="en-US" sz="2000" dirty="0"/>
                <a:t> V</a:t>
              </a:r>
              <a:br>
                <a:rPr lang="en-US" sz="2000" dirty="0"/>
              </a:br>
              <a:br>
                <a:rPr lang="en-US" sz="2000" dirty="0"/>
              </a:br>
              <a:r>
                <a:rPr lang="en-ID" sz="2000" b="0" i="0">
                  <a:latin typeface="Cambria Math" panose="02040503050406030204" pitchFamily="18" charset="0"/>
                </a:rPr>
                <a:t>𝐵</a:t>
              </a:r>
              <a:r>
                <a:rPr lang="en-ID" sz="2000" i="0">
                  <a:latin typeface="Cambria Math" panose="02040503050406030204" pitchFamily="18" charset="0"/>
                </a:rPr>
                <a:t>={(</a:t>
              </a:r>
              <a:r>
                <a:rPr lang="en-ID" sz="2000" b="0" i="0">
                  <a:latin typeface="Cambria Math" panose="02040503050406030204" pitchFamily="18" charset="0"/>
                </a:rPr>
                <a:t>𝑤_</a:t>
              </a:r>
              <a:r>
                <a:rPr lang="en-ID" sz="2000" i="0">
                  <a:latin typeface="Cambria Math" panose="02040503050406030204" pitchFamily="18" charset="0"/>
                </a:rPr>
                <a:t>1 ) ⃑,(</a:t>
              </a:r>
              <a:r>
                <a:rPr lang="en-ID" sz="2000" b="0" i="0">
                  <a:latin typeface="Cambria Math" panose="02040503050406030204" pitchFamily="18" charset="0"/>
                </a:rPr>
                <a:t>𝑤_</a:t>
              </a:r>
              <a:r>
                <a:rPr lang="en-ID" sz="2000" i="0">
                  <a:latin typeface="Cambria Math" panose="02040503050406030204" pitchFamily="18" charset="0"/>
                </a:rPr>
                <a:t>2 ) ⃑,…,(</a:t>
              </a:r>
              <a:r>
                <a:rPr lang="en-ID" sz="2000" b="0" i="0">
                  <a:latin typeface="Cambria Math" panose="02040503050406030204" pitchFamily="18" charset="0"/>
                </a:rPr>
                <a:t>𝑤_</a:t>
              </a:r>
              <a:r>
                <a:rPr lang="en-ID" sz="2000" i="0">
                  <a:latin typeface="Cambria Math" panose="02040503050406030204" pitchFamily="18" charset="0"/>
                </a:rPr>
                <a:t>𝑛 ) ⃑ }</a:t>
              </a:r>
              <a:endParaRPr lang="en-US" sz="2000" dirty="0"/>
            </a:p>
          </dgm:t>
        </dgm:pt>
      </mc:Fallback>
    </mc:AlternateContent>
    <dgm:pt modelId="{14C1E040-C828-4979-B7C7-515399F65EF7}" type="parTrans" cxnId="{8799EC23-C9D4-4A2C-A2D6-04DB8DD136BB}">
      <dgm:prSet/>
      <dgm:spPr/>
      <dgm:t>
        <a:bodyPr/>
        <a:lstStyle/>
        <a:p>
          <a:endParaRPr lang="en-US" sz="1000"/>
        </a:p>
      </dgm:t>
    </dgm:pt>
    <dgm:pt modelId="{23F73187-D072-4881-9E7E-396D2BF96E42}" type="sibTrans" cxnId="{8799EC23-C9D4-4A2C-A2D6-04DB8DD136BB}">
      <dgm:prSet/>
      <dgm:spPr/>
      <dgm:t>
        <a:bodyPr/>
        <a:lstStyle/>
        <a:p>
          <a:endParaRPr lang="en-US" sz="1000"/>
        </a:p>
      </dgm:t>
    </dgm:pt>
    <dgm:pt modelId="{82F09519-ADA4-472E-97B7-893098689C08}" type="pres">
      <dgm:prSet presAssocID="{E47BF66B-0290-4C42-97E6-928C6560E804}" presName="Name0" presStyleCnt="0">
        <dgm:presLayoutVars>
          <dgm:dir/>
          <dgm:resizeHandles val="exact"/>
        </dgm:presLayoutVars>
      </dgm:prSet>
      <dgm:spPr/>
    </dgm:pt>
    <dgm:pt modelId="{523CBCF8-0A5E-4265-8A57-9D89C37321CE}" type="pres">
      <dgm:prSet presAssocID="{1E6B6F28-59EE-4D65-8E45-1E5B38893F0A}" presName="node" presStyleLbl="node1" presStyleIdx="0" presStyleCnt="2" custLinFactY="65454" custLinFactNeighborX="-117" custLinFactNeighborY="100000">
        <dgm:presLayoutVars>
          <dgm:bulletEnabled val="1"/>
        </dgm:presLayoutVars>
      </dgm:prSet>
      <dgm:spPr/>
    </dgm:pt>
    <dgm:pt modelId="{AD95A2C1-F71A-4FEA-97B3-B1CA5B46BC30}" type="pres">
      <dgm:prSet presAssocID="{7D84695A-CB7C-484A-8192-C1CED903D1A0}" presName="sibTrans" presStyleLbl="sibTrans2D1" presStyleIdx="0" presStyleCnt="1"/>
      <dgm:spPr/>
    </dgm:pt>
    <dgm:pt modelId="{B727CF17-B04F-4139-8583-CA8D05D5C7DF}" type="pres">
      <dgm:prSet presAssocID="{7D84695A-CB7C-484A-8192-C1CED903D1A0}" presName="connectorText" presStyleLbl="sibTrans2D1" presStyleIdx="0" presStyleCnt="1"/>
      <dgm:spPr/>
    </dgm:pt>
    <dgm:pt modelId="{0CBF8F4D-9146-4CC6-BBD5-D55384E8316A}" type="pres">
      <dgm:prSet presAssocID="{79DD667D-2C25-4255-AEB5-8335C7B7D2E8}" presName="node" presStyleLbl="node1" presStyleIdx="1" presStyleCnt="2">
        <dgm:presLayoutVars>
          <dgm:bulletEnabled val="1"/>
        </dgm:presLayoutVars>
      </dgm:prSet>
      <dgm:spPr/>
    </dgm:pt>
  </dgm:ptLst>
  <dgm:cxnLst>
    <dgm:cxn modelId="{8799EC23-C9D4-4A2C-A2D6-04DB8DD136BB}" srcId="{E47BF66B-0290-4C42-97E6-928C6560E804}" destId="{79DD667D-2C25-4255-AEB5-8335C7B7D2E8}" srcOrd="1" destOrd="0" parTransId="{14C1E040-C828-4979-B7C7-515399F65EF7}" sibTransId="{23F73187-D072-4881-9E7E-396D2BF96E42}"/>
    <dgm:cxn modelId="{AA62E42C-28E3-4431-A06C-A1EC0EF25D6C}" type="presOf" srcId="{E47BF66B-0290-4C42-97E6-928C6560E804}" destId="{82F09519-ADA4-472E-97B7-893098689C08}" srcOrd="0" destOrd="0" presId="urn:microsoft.com/office/officeart/2005/8/layout/process1"/>
    <dgm:cxn modelId="{38E13E33-B141-4FD3-B556-BADBEAA39907}" type="presOf" srcId="{1E6B6F28-59EE-4D65-8E45-1E5B38893F0A}" destId="{523CBCF8-0A5E-4265-8A57-9D89C37321CE}" srcOrd="0" destOrd="0" presId="urn:microsoft.com/office/officeart/2005/8/layout/process1"/>
    <dgm:cxn modelId="{D33E6576-8B9B-4486-B096-E7B12DC578ED}" type="presOf" srcId="{7D84695A-CB7C-484A-8192-C1CED903D1A0}" destId="{B727CF17-B04F-4139-8583-CA8D05D5C7DF}" srcOrd="1" destOrd="0" presId="urn:microsoft.com/office/officeart/2005/8/layout/process1"/>
    <dgm:cxn modelId="{FC77E0AC-4B70-45A3-9F1B-7750F05968F4}" type="presOf" srcId="{79DD667D-2C25-4255-AEB5-8335C7B7D2E8}" destId="{0CBF8F4D-9146-4CC6-BBD5-D55384E8316A}" srcOrd="0" destOrd="0" presId="urn:microsoft.com/office/officeart/2005/8/layout/process1"/>
    <dgm:cxn modelId="{6272BED5-AE5C-4172-A2F6-D1B4F0D8156E}" type="presOf" srcId="{7D84695A-CB7C-484A-8192-C1CED903D1A0}" destId="{AD95A2C1-F71A-4FEA-97B3-B1CA5B46BC30}" srcOrd="0" destOrd="0" presId="urn:microsoft.com/office/officeart/2005/8/layout/process1"/>
    <dgm:cxn modelId="{29D3FEDE-86EA-4063-A0C4-18CB0534F305}" srcId="{E47BF66B-0290-4C42-97E6-928C6560E804}" destId="{1E6B6F28-59EE-4D65-8E45-1E5B38893F0A}" srcOrd="0" destOrd="0" parTransId="{98E36BD9-7DDD-46A7-B296-3595A1083DAB}" sibTransId="{7D84695A-CB7C-484A-8192-C1CED903D1A0}"/>
    <dgm:cxn modelId="{D74164CE-3C4A-4D9B-86FB-44F22FDB8003}" type="presParOf" srcId="{82F09519-ADA4-472E-97B7-893098689C08}" destId="{523CBCF8-0A5E-4265-8A57-9D89C37321CE}" srcOrd="0" destOrd="0" presId="urn:microsoft.com/office/officeart/2005/8/layout/process1"/>
    <dgm:cxn modelId="{EA362FC9-A333-4882-B361-EEE4D795E869}" type="presParOf" srcId="{82F09519-ADA4-472E-97B7-893098689C08}" destId="{AD95A2C1-F71A-4FEA-97B3-B1CA5B46BC30}" srcOrd="1" destOrd="0" presId="urn:microsoft.com/office/officeart/2005/8/layout/process1"/>
    <dgm:cxn modelId="{CF427CFD-C50D-44BE-B4E3-43DB7A43A84C}" type="presParOf" srcId="{AD95A2C1-F71A-4FEA-97B3-B1CA5B46BC30}" destId="{B727CF17-B04F-4139-8583-CA8D05D5C7DF}" srcOrd="0" destOrd="0" presId="urn:microsoft.com/office/officeart/2005/8/layout/process1"/>
    <dgm:cxn modelId="{F2BFA16D-DC31-41AD-ADB5-00F6FE5487B3}" type="presParOf" srcId="{82F09519-ADA4-472E-97B7-893098689C08}" destId="{0CBF8F4D-9146-4CC6-BBD5-D55384E8316A}" srcOrd="2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7BF66B-0290-4C42-97E6-928C6560E80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E6B6F28-59EE-4D65-8E45-1E5B38893F0A}">
      <dgm:prSet phldrT="[Text]" custT="1"/>
      <dgm:spPr>
        <a:blipFill>
          <a:blip xmlns:r="http://schemas.openxmlformats.org/officeDocument/2006/relationships" r:embed="rId1"/>
          <a:stretch>
            <a:fillRect t="-971"/>
          </a:stretch>
        </a:blipFill>
        <a:ln>
          <a:solidFill>
            <a:srgbClr val="C00000"/>
          </a:solidFill>
        </a:ln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98E36BD9-7DDD-46A7-B296-3595A1083DAB}" type="parTrans" cxnId="{29D3FEDE-86EA-4063-A0C4-18CB0534F305}">
      <dgm:prSet/>
      <dgm:spPr/>
      <dgm:t>
        <a:bodyPr/>
        <a:lstStyle/>
        <a:p>
          <a:endParaRPr lang="en-US" sz="1000"/>
        </a:p>
      </dgm:t>
    </dgm:pt>
    <dgm:pt modelId="{7D84695A-CB7C-484A-8192-C1CED903D1A0}" type="sibTrans" cxnId="{29D3FEDE-86EA-4063-A0C4-18CB0534F305}">
      <dgm:prSet custT="1"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endParaRPr lang="en-US" sz="1600"/>
        </a:p>
      </dgm:t>
    </dgm:pt>
    <dgm:pt modelId="{79DD667D-2C25-4255-AEB5-8335C7B7D2E8}">
      <dgm:prSet phldrT="[Text]" custT="1"/>
      <dgm:spPr>
        <a:blipFill>
          <a:blip xmlns:r="http://schemas.openxmlformats.org/officeDocument/2006/relationships" r:embed="rId2"/>
          <a:stretch>
            <a:fillRect t="-971"/>
          </a:stretch>
        </a:blipFill>
        <a:ln>
          <a:solidFill>
            <a:srgbClr val="C00000"/>
          </a:solidFill>
        </a:ln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14C1E040-C828-4979-B7C7-515399F65EF7}" type="parTrans" cxnId="{8799EC23-C9D4-4A2C-A2D6-04DB8DD136BB}">
      <dgm:prSet/>
      <dgm:spPr/>
      <dgm:t>
        <a:bodyPr/>
        <a:lstStyle/>
        <a:p>
          <a:endParaRPr lang="en-US" sz="1000"/>
        </a:p>
      </dgm:t>
    </dgm:pt>
    <dgm:pt modelId="{23F73187-D072-4881-9E7E-396D2BF96E42}" type="sibTrans" cxnId="{8799EC23-C9D4-4A2C-A2D6-04DB8DD136BB}">
      <dgm:prSet/>
      <dgm:spPr/>
      <dgm:t>
        <a:bodyPr/>
        <a:lstStyle/>
        <a:p>
          <a:endParaRPr lang="en-US" sz="1000"/>
        </a:p>
      </dgm:t>
    </dgm:pt>
    <dgm:pt modelId="{82F09519-ADA4-472E-97B7-893098689C08}" type="pres">
      <dgm:prSet presAssocID="{E47BF66B-0290-4C42-97E6-928C6560E804}" presName="Name0" presStyleCnt="0">
        <dgm:presLayoutVars>
          <dgm:dir/>
          <dgm:resizeHandles val="exact"/>
        </dgm:presLayoutVars>
      </dgm:prSet>
      <dgm:spPr/>
    </dgm:pt>
    <dgm:pt modelId="{523CBCF8-0A5E-4265-8A57-9D89C37321CE}" type="pres">
      <dgm:prSet presAssocID="{1E6B6F28-59EE-4D65-8E45-1E5B38893F0A}" presName="node" presStyleLbl="node1" presStyleIdx="0" presStyleCnt="2" custLinFactY="65454" custLinFactNeighborX="-117" custLinFactNeighborY="100000">
        <dgm:presLayoutVars>
          <dgm:bulletEnabled val="1"/>
        </dgm:presLayoutVars>
      </dgm:prSet>
      <dgm:spPr/>
    </dgm:pt>
    <dgm:pt modelId="{AD95A2C1-F71A-4FEA-97B3-B1CA5B46BC30}" type="pres">
      <dgm:prSet presAssocID="{7D84695A-CB7C-484A-8192-C1CED903D1A0}" presName="sibTrans" presStyleLbl="sibTrans2D1" presStyleIdx="0" presStyleCnt="1"/>
      <dgm:spPr/>
    </dgm:pt>
    <dgm:pt modelId="{B727CF17-B04F-4139-8583-CA8D05D5C7DF}" type="pres">
      <dgm:prSet presAssocID="{7D84695A-CB7C-484A-8192-C1CED903D1A0}" presName="connectorText" presStyleLbl="sibTrans2D1" presStyleIdx="0" presStyleCnt="1"/>
      <dgm:spPr/>
    </dgm:pt>
    <dgm:pt modelId="{0CBF8F4D-9146-4CC6-BBD5-D55384E8316A}" type="pres">
      <dgm:prSet presAssocID="{79DD667D-2C25-4255-AEB5-8335C7B7D2E8}" presName="node" presStyleLbl="node1" presStyleIdx="1" presStyleCnt="2">
        <dgm:presLayoutVars>
          <dgm:bulletEnabled val="1"/>
        </dgm:presLayoutVars>
      </dgm:prSet>
      <dgm:spPr/>
    </dgm:pt>
  </dgm:ptLst>
  <dgm:cxnLst>
    <dgm:cxn modelId="{8799EC23-C9D4-4A2C-A2D6-04DB8DD136BB}" srcId="{E47BF66B-0290-4C42-97E6-928C6560E804}" destId="{79DD667D-2C25-4255-AEB5-8335C7B7D2E8}" srcOrd="1" destOrd="0" parTransId="{14C1E040-C828-4979-B7C7-515399F65EF7}" sibTransId="{23F73187-D072-4881-9E7E-396D2BF96E42}"/>
    <dgm:cxn modelId="{AA62E42C-28E3-4431-A06C-A1EC0EF25D6C}" type="presOf" srcId="{E47BF66B-0290-4C42-97E6-928C6560E804}" destId="{82F09519-ADA4-472E-97B7-893098689C08}" srcOrd="0" destOrd="0" presId="urn:microsoft.com/office/officeart/2005/8/layout/process1"/>
    <dgm:cxn modelId="{38E13E33-B141-4FD3-B556-BADBEAA39907}" type="presOf" srcId="{1E6B6F28-59EE-4D65-8E45-1E5B38893F0A}" destId="{523CBCF8-0A5E-4265-8A57-9D89C37321CE}" srcOrd="0" destOrd="0" presId="urn:microsoft.com/office/officeart/2005/8/layout/process1"/>
    <dgm:cxn modelId="{D33E6576-8B9B-4486-B096-E7B12DC578ED}" type="presOf" srcId="{7D84695A-CB7C-484A-8192-C1CED903D1A0}" destId="{B727CF17-B04F-4139-8583-CA8D05D5C7DF}" srcOrd="1" destOrd="0" presId="urn:microsoft.com/office/officeart/2005/8/layout/process1"/>
    <dgm:cxn modelId="{FC77E0AC-4B70-45A3-9F1B-7750F05968F4}" type="presOf" srcId="{79DD667D-2C25-4255-AEB5-8335C7B7D2E8}" destId="{0CBF8F4D-9146-4CC6-BBD5-D55384E8316A}" srcOrd="0" destOrd="0" presId="urn:microsoft.com/office/officeart/2005/8/layout/process1"/>
    <dgm:cxn modelId="{6272BED5-AE5C-4172-A2F6-D1B4F0D8156E}" type="presOf" srcId="{7D84695A-CB7C-484A-8192-C1CED903D1A0}" destId="{AD95A2C1-F71A-4FEA-97B3-B1CA5B46BC30}" srcOrd="0" destOrd="0" presId="urn:microsoft.com/office/officeart/2005/8/layout/process1"/>
    <dgm:cxn modelId="{29D3FEDE-86EA-4063-A0C4-18CB0534F305}" srcId="{E47BF66B-0290-4C42-97E6-928C6560E804}" destId="{1E6B6F28-59EE-4D65-8E45-1E5B38893F0A}" srcOrd="0" destOrd="0" parTransId="{98E36BD9-7DDD-46A7-B296-3595A1083DAB}" sibTransId="{7D84695A-CB7C-484A-8192-C1CED903D1A0}"/>
    <dgm:cxn modelId="{D74164CE-3C4A-4D9B-86FB-44F22FDB8003}" type="presParOf" srcId="{82F09519-ADA4-472E-97B7-893098689C08}" destId="{523CBCF8-0A5E-4265-8A57-9D89C37321CE}" srcOrd="0" destOrd="0" presId="urn:microsoft.com/office/officeart/2005/8/layout/process1"/>
    <dgm:cxn modelId="{EA362FC9-A333-4882-B361-EEE4D795E869}" type="presParOf" srcId="{82F09519-ADA4-472E-97B7-893098689C08}" destId="{AD95A2C1-F71A-4FEA-97B3-B1CA5B46BC30}" srcOrd="1" destOrd="0" presId="urn:microsoft.com/office/officeart/2005/8/layout/process1"/>
    <dgm:cxn modelId="{CF427CFD-C50D-44BE-B4E3-43DB7A43A84C}" type="presParOf" srcId="{AD95A2C1-F71A-4FEA-97B3-B1CA5B46BC30}" destId="{B727CF17-B04F-4139-8583-CA8D05D5C7DF}" srcOrd="0" destOrd="0" presId="urn:microsoft.com/office/officeart/2005/8/layout/process1"/>
    <dgm:cxn modelId="{F2BFA16D-DC31-41AD-ADB5-00F6FE5487B3}" type="presParOf" srcId="{82F09519-ADA4-472E-97B7-893098689C08}" destId="{0CBF8F4D-9146-4CC6-BBD5-D55384E8316A}" srcOrd="2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3CBCF8-0A5E-4265-8A57-9D89C37321CE}">
      <dsp:nvSpPr>
        <dsp:cNvPr id="0" name=""/>
        <dsp:cNvSpPr/>
      </dsp:nvSpPr>
      <dsp:spPr>
        <a:xfrm>
          <a:off x="4268" y="0"/>
          <a:ext cx="3634168" cy="1238414"/>
        </a:xfrm>
        <a:prstGeom prst="roundRect">
          <a:avLst>
            <a:gd name="adj" fmla="val 10000"/>
          </a:avLst>
        </a:prstGeom>
        <a:solidFill>
          <a:srgbClr val="C00000"/>
        </a:solidFill>
        <a:ln w="158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Basis </a:t>
          </a:r>
          <a:r>
            <a:rPr lang="en-US" sz="2000" kern="1200" dirty="0" err="1"/>
            <a:t>bagi</a:t>
          </a:r>
          <a:r>
            <a:rPr lang="en-US" sz="2000" kern="1200" dirty="0"/>
            <a:t> </a:t>
          </a:r>
          <a:r>
            <a:rPr lang="en-US" sz="2000" kern="1200" dirty="0" err="1"/>
            <a:t>Suatu</a:t>
          </a:r>
          <a:r>
            <a:rPr lang="en-US" sz="2000" kern="1200" dirty="0"/>
            <a:t> RHD V</a:t>
          </a:r>
          <a:br>
            <a:rPr lang="en-US" sz="2000" kern="1200" dirty="0"/>
          </a:br>
          <a:br>
            <a:rPr lang="en-US" sz="2000" kern="1200" dirty="0"/>
          </a:b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ID" sz="2000" b="0" i="1" kern="1200" smtClean="0">
                    <a:latin typeface="Cambria Math" panose="02040503050406030204" pitchFamily="18" charset="0"/>
                  </a:rPr>
                  <m:t>𝑆</m:t>
                </m:r>
                <m:r>
                  <a:rPr lang="en-ID" sz="2000" b="0" i="1" kern="1200" smtClean="0">
                    <a:latin typeface="Cambria Math" panose="02040503050406030204" pitchFamily="18" charset="0"/>
                  </a:rPr>
                  <m:t>=</m:t>
                </m:r>
                <m:d>
                  <m:dPr>
                    <m:begChr m:val="{"/>
                    <m:endChr m:val="}"/>
                    <m:ctrlPr>
                      <a:rPr lang="en-ID" sz="2000" b="0" i="1" kern="1200" smtClean="0">
                        <a:latin typeface="Cambria Math" panose="02040503050406030204" pitchFamily="18" charset="0"/>
                      </a:rPr>
                    </m:ctrlPr>
                  </m:dPr>
                  <m:e>
                    <m:acc>
                      <m:accPr>
                        <m:chr m:val="⃑"/>
                        <m:ctrlPr>
                          <a:rPr lang="en-ID" sz="2000" b="0" i="1" kern="120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sz="2000" b="0" i="1" kern="120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sz="2000" b="0" i="1" kern="120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ID" sz="2000" b="0" i="1" kern="120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ID" sz="2000" b="0" i="1" kern="1200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⃑"/>
                        <m:ctrlPr>
                          <a:rPr lang="en-ID" sz="2000" i="1" kern="120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sz="2000" i="1" kern="12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sz="2000" i="1" kern="120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ID" sz="2000" b="0" i="1" kern="120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ID" sz="2000" i="1" kern="1200">
                        <a:latin typeface="Cambria Math" panose="02040503050406030204" pitchFamily="18" charset="0"/>
                      </a:rPr>
                      <m:t>,</m:t>
                    </m:r>
                    <m:r>
                      <a:rPr lang="en-ID" sz="2000" b="0" i="1" kern="1200" smtClean="0">
                        <a:latin typeface="Cambria Math" panose="02040503050406030204" pitchFamily="18" charset="0"/>
                      </a:rPr>
                      <m:t>…,</m:t>
                    </m:r>
                    <m:acc>
                      <m:accPr>
                        <m:chr m:val="⃑"/>
                        <m:ctrlPr>
                          <a:rPr lang="en-ID" sz="2000" i="1" kern="120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sz="2000" i="1" kern="12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sz="2000" i="1" kern="120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ID" sz="2000" b="0" i="1" kern="120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acc>
                  </m:e>
                </m:d>
              </m:oMath>
            </m:oMathPara>
          </a14:m>
          <a:endParaRPr lang="en-US" sz="2000" kern="1200" dirty="0"/>
        </a:p>
      </dsp:txBody>
      <dsp:txXfrm>
        <a:off x="40540" y="36272"/>
        <a:ext cx="3561624" cy="1165870"/>
      </dsp:txXfrm>
    </dsp:sp>
    <dsp:sp modelId="{AD95A2C1-F71A-4FEA-97B3-B1CA5B46BC30}">
      <dsp:nvSpPr>
        <dsp:cNvPr id="0" name=""/>
        <dsp:cNvSpPr/>
      </dsp:nvSpPr>
      <dsp:spPr>
        <a:xfrm>
          <a:off x="4002278" y="168570"/>
          <a:ext cx="771345" cy="901273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solidFill>
            <a:srgbClr val="C0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4002278" y="348825"/>
        <a:ext cx="539942" cy="540763"/>
      </dsp:txXfrm>
    </dsp:sp>
    <dsp:sp modelId="{0CBF8F4D-9146-4CC6-BBD5-D55384E8316A}">
      <dsp:nvSpPr>
        <dsp:cNvPr id="0" name=""/>
        <dsp:cNvSpPr/>
      </dsp:nvSpPr>
      <dsp:spPr>
        <a:xfrm>
          <a:off x="5093804" y="0"/>
          <a:ext cx="3634168" cy="1238414"/>
        </a:xfrm>
        <a:prstGeom prst="roundRect">
          <a:avLst>
            <a:gd name="adj" fmla="val 10000"/>
          </a:avLst>
        </a:prstGeom>
        <a:solidFill>
          <a:srgbClr val="C00000"/>
        </a:solidFill>
        <a:ln w="158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Basis Orthonormal </a:t>
          </a:r>
          <a:r>
            <a:rPr lang="en-US" sz="2000" kern="1200" dirty="0" err="1"/>
            <a:t>bagi</a:t>
          </a:r>
          <a:r>
            <a:rPr lang="en-US" sz="2000" kern="1200" dirty="0"/>
            <a:t> V</a:t>
          </a:r>
          <a:br>
            <a:rPr lang="en-US" sz="2000" kern="1200" dirty="0"/>
          </a:br>
          <a:br>
            <a:rPr lang="en-US" sz="2000" kern="1200" dirty="0"/>
          </a:b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ID" sz="2000" b="0" i="1" kern="1200" smtClean="0">
                    <a:latin typeface="Cambria Math" panose="02040503050406030204" pitchFamily="18" charset="0"/>
                  </a:rPr>
                  <m:t>𝐵</m:t>
                </m:r>
                <m:r>
                  <a:rPr lang="en-ID" sz="2000" i="1" kern="1200">
                    <a:latin typeface="Cambria Math" panose="02040503050406030204" pitchFamily="18" charset="0"/>
                  </a:rPr>
                  <m:t>=</m:t>
                </m:r>
                <m:d>
                  <m:dPr>
                    <m:begChr m:val="{"/>
                    <m:endChr m:val="}"/>
                    <m:ctrlPr>
                      <a:rPr lang="en-ID" sz="2000" i="1" kern="1200">
                        <a:latin typeface="Cambria Math" panose="02040503050406030204" pitchFamily="18" charset="0"/>
                      </a:rPr>
                    </m:ctrlPr>
                  </m:dPr>
                  <m:e>
                    <m:acc>
                      <m:accPr>
                        <m:chr m:val="⃑"/>
                        <m:ctrlPr>
                          <a:rPr lang="en-ID" sz="2000" i="1" kern="120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sz="2000" i="1" kern="12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sz="2000" b="0" i="1" kern="120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D" sz="2000" i="1" kern="120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ID" sz="2000" i="1" kern="120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⃑"/>
                        <m:ctrlPr>
                          <a:rPr lang="en-ID" sz="2000" i="1" kern="120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sz="2000" i="1" kern="12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sz="2000" b="0" i="1" kern="120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D" sz="2000" i="1" kern="12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ID" sz="2000" i="1" kern="1200">
                        <a:latin typeface="Cambria Math" panose="02040503050406030204" pitchFamily="18" charset="0"/>
                      </a:rPr>
                      <m:t>,…,</m:t>
                    </m:r>
                    <m:acc>
                      <m:accPr>
                        <m:chr m:val="⃑"/>
                        <m:ctrlPr>
                          <a:rPr lang="en-ID" sz="2000" i="1" kern="120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sz="2000" i="1" kern="12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sz="2000" b="0" i="1" kern="120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D" sz="2000" i="1" kern="120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acc>
                  </m:e>
                </m:d>
              </m:oMath>
            </m:oMathPara>
          </a14:m>
          <a:endParaRPr lang="en-US" sz="2000" kern="1200" dirty="0"/>
        </a:p>
      </dsp:txBody>
      <dsp:txXfrm>
        <a:off x="5130076" y="36272"/>
        <a:ext cx="3561624" cy="11658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33943" cy="353888"/>
          </a:xfrm>
          <a:prstGeom prst="rect">
            <a:avLst/>
          </a:prstGeom>
        </p:spPr>
        <p:txBody>
          <a:bodyPr vert="horz" lIns="93487" tIns="46744" rIns="93487" bIns="467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003" y="1"/>
            <a:ext cx="4033943" cy="353888"/>
          </a:xfrm>
          <a:prstGeom prst="rect">
            <a:avLst/>
          </a:prstGeom>
        </p:spPr>
        <p:txBody>
          <a:bodyPr vert="horz" lIns="93487" tIns="46744" rIns="93487" bIns="46744" rtlCol="0"/>
          <a:lstStyle>
            <a:lvl1pPr algn="r">
              <a:defRPr sz="1200"/>
            </a:lvl1pPr>
          </a:lstStyle>
          <a:p>
            <a:fld id="{E5320BC7-8BAD-450E-BDFD-512A1986C248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38413" y="881063"/>
            <a:ext cx="4232275" cy="2381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87" tIns="46744" rIns="93487" bIns="467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0" y="3394383"/>
            <a:ext cx="7447280" cy="2777223"/>
          </a:xfrm>
          <a:prstGeom prst="rect">
            <a:avLst/>
          </a:prstGeom>
        </p:spPr>
        <p:txBody>
          <a:bodyPr vert="horz" lIns="93487" tIns="46744" rIns="93487" bIns="467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99377"/>
            <a:ext cx="4033943" cy="353887"/>
          </a:xfrm>
          <a:prstGeom prst="rect">
            <a:avLst/>
          </a:prstGeom>
        </p:spPr>
        <p:txBody>
          <a:bodyPr vert="horz" lIns="93487" tIns="46744" rIns="93487" bIns="467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003" y="6699377"/>
            <a:ext cx="4033943" cy="353887"/>
          </a:xfrm>
          <a:prstGeom prst="rect">
            <a:avLst/>
          </a:prstGeom>
        </p:spPr>
        <p:txBody>
          <a:bodyPr vert="horz" lIns="93487" tIns="46744" rIns="93487" bIns="46744" rtlCol="0" anchor="b"/>
          <a:lstStyle>
            <a:lvl1pPr algn="r">
              <a:defRPr sz="1200"/>
            </a:lvl1pPr>
          </a:lstStyle>
          <a:p>
            <a:fld id="{0CBB8454-D031-4180-896A-FA1A82268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04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B8454-D031-4180-896A-FA1A822687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977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B8454-D031-4180-896A-FA1A822687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995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B8454-D031-4180-896A-FA1A8226873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96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65060-1F87-433F-9AC7-4D8E5270F0CF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6595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2B28C65-06A6-4C4D-A943-59F093F10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5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57A9-B7DC-4589-A631-6DECFA37A75C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787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D33D-FA5F-45A4-A552-504AA2E2CF55}" type="datetime1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3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030F-BBF9-4192-874D-569E8857696E}" type="datetime1">
              <a:rPr lang="en-US" smtClean="0"/>
              <a:t>2/9/2023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61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0F08-56BD-4B4F-805A-E1DAC83AE040}" type="datetime1">
              <a:rPr lang="en-US" smtClean="0"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16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C062C-590C-4B12-9D1A-07D882AEE0B7}" type="datetime1">
              <a:rPr lang="en-US" smtClean="0"/>
              <a:t>2/9/2023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MUH1G3/ Matriks dan ruang vektor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681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735F8C9-EF56-4F93-A8BC-B93911865CF7}" type="datetime1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MUH1G3/ Matriks dan ruang vektor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57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288DA-75C7-4962-8E90-31C63C581EFC}" type="datetime1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890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18105-5F08-4213-B85A-46C7D4F055FE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08324-ED7C-4FC4-8116-EDD60BB49C2A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38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1097281" y="2009550"/>
            <a:ext cx="10058400" cy="402549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884EB-C6E3-684C-A39B-0E652C4E0E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37D46-D85A-4D0A-B47A-ACB18798F8F9}" type="datetime1">
              <a:rPr lang="en-US" smtClean="0"/>
              <a:t>2/9/2023</a:t>
            </a:fld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0" y="1242941"/>
            <a:ext cx="12192000" cy="2530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EC78426-82E9-495A-92E2-FD06794FE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r>
              <a:rPr lang="en-US"/>
              <a:t>MUH1G3/ Matriks dan ruang vektor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298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F80F101-EDF0-42E4-A704-570B7EE96B27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15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6" r:id="rId12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5.bin"/><Relationship Id="rId3" Type="http://schemas.openxmlformats.org/officeDocument/2006/relationships/image" Target="../media/image41.pn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6.bin"/><Relationship Id="rId10" Type="http://schemas.openxmlformats.org/officeDocument/2006/relationships/image" Target="../media/image6.wmf"/><Relationship Id="rId4" Type="http://schemas.openxmlformats.org/officeDocument/2006/relationships/image" Target="../media/image42.png"/><Relationship Id="rId9" Type="http://schemas.openxmlformats.org/officeDocument/2006/relationships/oleObject" Target="../embeddings/oleObject3.bin"/><Relationship Id="rId14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D8ED3830-ABBE-41E7-B0D4-FA582F847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F394EE-52D9-4BC8-8F01-DCF6EAD92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7508FFD-5677-4630-A63F-F54B8878E276}"/>
              </a:ext>
            </a:extLst>
          </p:cNvPr>
          <p:cNvGrpSpPr/>
          <p:nvPr/>
        </p:nvGrpSpPr>
        <p:grpSpPr>
          <a:xfrm>
            <a:off x="-32" y="10"/>
            <a:ext cx="12192031" cy="4915066"/>
            <a:chOff x="-32" y="10"/>
            <a:chExt cx="12192031" cy="4915066"/>
          </a:xfrm>
        </p:grpSpPr>
        <p:pic>
          <p:nvPicPr>
            <p:cNvPr id="8" name="Picture 7" descr="A view of a city&#10;&#10;Description automatically generated">
              <a:extLst>
                <a:ext uri="{FF2B5EF4-FFF2-40B4-BE49-F238E27FC236}">
                  <a16:creationId xmlns:a16="http://schemas.microsoft.com/office/drawing/2014/main" id="{0593CF81-3B01-44BA-B265-778777533D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667" b="11937"/>
            <a:stretch/>
          </p:blipFill>
          <p:spPr>
            <a:xfrm>
              <a:off x="-32" y="10"/>
              <a:ext cx="12192031" cy="4915066"/>
            </a:xfrm>
            <a:prstGeom prst="rect">
              <a:avLst/>
            </a:prstGeom>
          </p:spPr>
        </p:pic>
        <p:pic>
          <p:nvPicPr>
            <p:cNvPr id="30" name="Picture 29" descr="A picture containing indoor, object&#10;&#10;Description automatically generated">
              <a:extLst>
                <a:ext uri="{FF2B5EF4-FFF2-40B4-BE49-F238E27FC236}">
                  <a16:creationId xmlns:a16="http://schemas.microsoft.com/office/drawing/2014/main" id="{6504A48E-8B65-44BC-9942-392CA42A7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5182" y="123679"/>
              <a:ext cx="2235298" cy="573727"/>
            </a:xfrm>
            <a:prstGeom prst="rect">
              <a:avLst/>
            </a:prstGeom>
          </p:spPr>
        </p:pic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9E221FA1-EC3A-45A1-A37C-73EAC1AF31E1}"/>
              </a:ext>
            </a:extLst>
          </p:cNvPr>
          <p:cNvSpPr txBox="1">
            <a:spLocks/>
          </p:cNvSpPr>
          <p:nvPr/>
        </p:nvSpPr>
        <p:spPr>
          <a:xfrm>
            <a:off x="1097280" y="4787874"/>
            <a:ext cx="10058400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dirty="0">
                <a:solidFill>
                  <a:srgbClr val="FFFFFF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RUANG VEKTOR HASIL KALI DALAM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08F1FF25-4554-4835-A6D4-08CFF3FC4786}"/>
              </a:ext>
            </a:extLst>
          </p:cNvPr>
          <p:cNvSpPr txBox="1">
            <a:spLocks/>
          </p:cNvSpPr>
          <p:nvPr/>
        </p:nvSpPr>
        <p:spPr>
          <a:xfrm>
            <a:off x="1066783" y="5736141"/>
            <a:ext cx="10058400" cy="1155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solidFill>
                  <a:srgbClr val="FFFFFF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MUH1G3/ Matriks dan ruang vektor</a:t>
            </a:r>
          </a:p>
          <a:p>
            <a:pPr algn="ctr"/>
            <a:r>
              <a:rPr lang="en-US" sz="1400">
                <a:solidFill>
                  <a:srgbClr val="FFFFFF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FAKULTAS INFORMATIKA</a:t>
            </a:r>
          </a:p>
          <a:p>
            <a:pPr algn="ctr"/>
            <a:r>
              <a:rPr lang="en-US" sz="1400">
                <a:solidFill>
                  <a:srgbClr val="FFFFFF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Center of learning &amp; open education Telkom university</a:t>
            </a:r>
          </a:p>
          <a:p>
            <a:pPr algn="ctr"/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29CAF562-DABC-4AB8-AD0E-172AC86B1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182" y="821075"/>
            <a:ext cx="2240280" cy="45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482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ED66A-7442-4D27-83BD-803066BE1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Vektor</a:t>
            </a:r>
            <a:r>
              <a:rPr lang="en-US" dirty="0"/>
              <a:t> Hasil Kali </a:t>
            </a:r>
            <a:r>
              <a:rPr lang="en-US" dirty="0" err="1"/>
              <a:t>Dalam</a:t>
            </a:r>
            <a:r>
              <a:rPr lang="en-US" dirty="0"/>
              <a:t> (R. HKD)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EE77E-2C5F-420C-AE20-40B2F6BC3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90600" lvl="1" indent="-533400">
              <a:spcBef>
                <a:spcPts val="600"/>
              </a:spcBef>
              <a:buNone/>
            </a:pPr>
            <a:r>
              <a:rPr lang="en-US" altLang="en-US" b="1" dirty="0"/>
              <a:t>Sub </a:t>
            </a:r>
            <a:r>
              <a:rPr lang="en-US" altLang="en-US" b="1" dirty="0" err="1"/>
              <a:t>Pokok</a:t>
            </a:r>
            <a:r>
              <a:rPr lang="en-US" altLang="en-US" b="1" dirty="0"/>
              <a:t> </a:t>
            </a:r>
            <a:r>
              <a:rPr lang="en-US" altLang="en-US" b="1" dirty="0" err="1"/>
              <a:t>Bahasan</a:t>
            </a:r>
            <a:endParaRPr lang="en-US" altLang="en-US" b="1" dirty="0"/>
          </a:p>
          <a:p>
            <a:pPr marL="990600" lvl="1" indent="-533400">
              <a:spcBef>
                <a:spcPts val="600"/>
              </a:spcBef>
            </a:pPr>
            <a:r>
              <a:rPr lang="en-US" alt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Definisi</a:t>
            </a:r>
            <a:r>
              <a:rPr lang="en-US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Ruang</a:t>
            </a:r>
            <a:r>
              <a:rPr lang="en-US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Hasil Kali </a:t>
            </a:r>
            <a:r>
              <a:rPr lang="en-US" alt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Dalam</a:t>
            </a:r>
            <a:endParaRPr lang="en-US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990600" lvl="1" indent="-533400">
              <a:spcBef>
                <a:spcPts val="600"/>
              </a:spcBef>
            </a:pPr>
            <a:r>
              <a:rPr lang="en-US" alt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Himpunan</a:t>
            </a:r>
            <a:r>
              <a:rPr lang="en-US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Orthonormal</a:t>
            </a:r>
          </a:p>
          <a:p>
            <a:pPr marL="990600" lvl="1" indent="-533400">
              <a:spcBef>
                <a:spcPts val="600"/>
              </a:spcBef>
            </a:pPr>
            <a:r>
              <a:rPr lang="en-US" altLang="en-US" dirty="0" err="1">
                <a:solidFill>
                  <a:schemeClr val="tx1"/>
                </a:solidFill>
              </a:rPr>
              <a:t>Koordinat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Relatif</a:t>
            </a:r>
            <a:endParaRPr lang="en-US" altLang="en-US" dirty="0">
              <a:solidFill>
                <a:schemeClr val="tx1"/>
              </a:solidFill>
            </a:endParaRPr>
          </a:p>
          <a:p>
            <a:pPr marL="990600" lvl="1" indent="-533400">
              <a:spcBef>
                <a:spcPts val="600"/>
              </a:spcBef>
            </a:pPr>
            <a:r>
              <a:rPr lang="en-US" altLang="en-US" dirty="0">
                <a:solidFill>
                  <a:schemeClr val="tx1"/>
                </a:solidFill>
              </a:rPr>
              <a:t>Proses Gramm Schmidt</a:t>
            </a:r>
          </a:p>
          <a:p>
            <a:pPr marL="990600" lvl="1" indent="-533400">
              <a:spcBef>
                <a:spcPts val="600"/>
              </a:spcBef>
            </a:pPr>
            <a:endParaRPr lang="en-US" altLang="en-US" dirty="0"/>
          </a:p>
          <a:p>
            <a:pPr marL="609600" indent="-609600">
              <a:spcBef>
                <a:spcPts val="600"/>
              </a:spcBef>
              <a:buNone/>
            </a:pPr>
            <a:r>
              <a:rPr lang="sv-SE" altLang="en-US" sz="1800" b="1" dirty="0"/>
              <a:t>     Beberapa Aplikasi RHKD</a:t>
            </a:r>
          </a:p>
          <a:p>
            <a:pPr marL="398463" indent="0">
              <a:buNone/>
            </a:pPr>
            <a:r>
              <a:rPr lang="en-ID" sz="2000" dirty="0" err="1"/>
              <a:t>Metode</a:t>
            </a:r>
            <a:r>
              <a:rPr lang="en-ID" sz="2000" dirty="0"/>
              <a:t> </a:t>
            </a:r>
            <a:r>
              <a:rPr lang="en-ID" sz="2000" dirty="0" err="1"/>
              <a:t>Optimasi</a:t>
            </a:r>
            <a:r>
              <a:rPr lang="en-ID" sz="2000" dirty="0"/>
              <a:t> </a:t>
            </a:r>
            <a:r>
              <a:rPr lang="en-ID" sz="2000" dirty="0" err="1"/>
              <a:t>seperti</a:t>
            </a:r>
            <a:r>
              <a:rPr lang="en-ID" sz="2000" dirty="0"/>
              <a:t> </a:t>
            </a:r>
            <a:r>
              <a:rPr lang="en-ID" sz="2000" dirty="0" err="1"/>
              <a:t>metode</a:t>
            </a:r>
            <a:r>
              <a:rPr lang="en-ID" sz="2000" dirty="0"/>
              <a:t> least square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peminimumam</a:t>
            </a:r>
            <a:r>
              <a:rPr lang="en-ID" sz="2000" dirty="0"/>
              <a:t> error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berbagai</a:t>
            </a:r>
            <a:r>
              <a:rPr lang="en-ID" sz="2000" dirty="0"/>
              <a:t> </a:t>
            </a:r>
            <a:r>
              <a:rPr lang="en-ID" sz="2000" dirty="0" err="1"/>
              <a:t>bidang</a:t>
            </a:r>
            <a:r>
              <a:rPr lang="en-ID" sz="2000" dirty="0"/>
              <a:t> </a:t>
            </a:r>
            <a:r>
              <a:rPr lang="en-ID" sz="2000" dirty="0" err="1"/>
              <a:t>rekayasa</a:t>
            </a:r>
            <a:endParaRPr lang="en-ID" sz="2000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AAA92-FC60-4921-948E-EDC424297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EC684-70D0-4964-A4F0-02DBDAA45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A3C27-E98F-49DA-BAA9-AF6756B8F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62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F8449-9789-40EE-96E9-B63D01CB8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Koordinat</a:t>
            </a:r>
            <a:r>
              <a:rPr lang="en-US" dirty="0"/>
              <a:t> </a:t>
            </a:r>
            <a:r>
              <a:rPr lang="en-US" dirty="0" err="1"/>
              <a:t>Vektor</a:t>
            </a:r>
            <a:r>
              <a:rPr lang="en-US" dirty="0"/>
              <a:t> </a:t>
            </a:r>
            <a:r>
              <a:rPr lang="en-US" dirty="0" err="1"/>
              <a:t>Relatif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Basis Orthonormal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22A26B-8644-440D-8721-A48F9F2B9E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 err="1"/>
                  <a:t>Misal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…,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acc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basis orthonormal </a:t>
                </a:r>
                <a:r>
                  <a:rPr lang="en-US" dirty="0" err="1"/>
                  <a:t>untuk</a:t>
                </a:r>
                <a:r>
                  <a:rPr lang="en-US" dirty="0"/>
                  <a:t> R. HKD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. Jika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sembarang</a:t>
                </a:r>
                <a:r>
                  <a:rPr lang="en-US" dirty="0"/>
                  <a:t> vector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ID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ID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D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ID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D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ID" i="1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ID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ID" dirty="0"/>
              </a:p>
              <a:p>
                <a:pPr marL="0" indent="0">
                  <a:buNone/>
                </a:pPr>
                <a:r>
                  <a:rPr lang="en-US" dirty="0" err="1"/>
                  <a:t>Perhatikan</a:t>
                </a:r>
                <a:r>
                  <a:rPr lang="en-US" dirty="0"/>
                  <a:t> </a:t>
                </a:r>
                <a:r>
                  <a:rPr lang="en-US" dirty="0" err="1"/>
                  <a:t>bahwa</a:t>
                </a:r>
                <a:r>
                  <a:rPr lang="en-US" dirty="0"/>
                  <a:t>,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ID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berlaku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ID" i="1">
                        <a:latin typeface="Cambria Math" panose="02040503050406030204" pitchFamily="18" charset="0"/>
                      </a:rPr>
                      <m:t>&lt;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ID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ID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D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D" sz="2000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ID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ID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acc>
                      <m:accPr>
                        <m:chr m:val="⃑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ID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ID" sz="200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D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D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ID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acc>
                      <m:accPr>
                        <m:chr m:val="⃑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ID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ID" sz="20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ID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D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ID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acc>
                      <m:accPr>
                        <m:chr m:val="⃑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ID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acc>
                    <m:r>
                      <a:rPr lang="en-ID" sz="2000" i="1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⃑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ID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en-ID" sz="2000" i="1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2000" dirty="0"/>
                  <a:t>  </a:t>
                </a:r>
              </a:p>
              <a:p>
                <a:pPr marL="108585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D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D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D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D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D" sz="2000" i="1">
                          <a:latin typeface="Cambria Math" panose="02040503050406030204" pitchFamily="18" charset="0"/>
                        </a:rPr>
                        <m:t>&lt;</m:t>
                      </m:r>
                      <m:acc>
                        <m:accPr>
                          <m:chr m:val="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ID" sz="2000" i="1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ID" sz="2000" i="1">
                          <a:latin typeface="Cambria Math" panose="02040503050406030204" pitchFamily="18" charset="0"/>
                        </a:rPr>
                        <m:t>&gt;+</m:t>
                      </m:r>
                      <m:sSub>
                        <m:sSubPr>
                          <m:ctrlPr>
                            <a:rPr lang="en-ID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D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D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D" sz="2000" i="1">
                          <a:latin typeface="Cambria Math" panose="02040503050406030204" pitchFamily="18" charset="0"/>
                        </a:rPr>
                        <m:t>&lt;</m:t>
                      </m:r>
                      <m:acc>
                        <m:accPr>
                          <m:chr m:val="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ID" sz="2000" i="1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ID" sz="2000" i="1">
                          <a:latin typeface="Cambria Math" panose="02040503050406030204" pitchFamily="18" charset="0"/>
                        </a:rPr>
                        <m:t>&gt;+…+</m:t>
                      </m:r>
                      <m:sSub>
                        <m:sSubPr>
                          <m:ctrlPr>
                            <a:rPr lang="en-ID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D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D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D" sz="2000" i="1">
                          <a:latin typeface="Cambria Math" panose="02040503050406030204" pitchFamily="18" charset="0"/>
                        </a:rPr>
                        <m:t>&lt;</m:t>
                      </m:r>
                      <m:acc>
                        <m:accPr>
                          <m:chr m:val="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ID" sz="2000" i="1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ID" sz="2000" i="1">
                          <a:latin typeface="Cambria Math" panose="02040503050406030204" pitchFamily="18" charset="0"/>
                        </a:rPr>
                        <m:t>&gt;+…+</m:t>
                      </m:r>
                      <m:sSub>
                        <m:sSubPr>
                          <m:ctrlPr>
                            <a:rPr lang="en-ID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D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D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ID" sz="2000" i="1">
                          <a:latin typeface="Cambria Math" panose="02040503050406030204" pitchFamily="18" charset="0"/>
                        </a:rPr>
                        <m:t>&lt;</m:t>
                      </m:r>
                      <m:acc>
                        <m:accPr>
                          <m:chr m:val="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acc>
                      <m:r>
                        <a:rPr lang="en-ID" sz="2000" i="1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ID" sz="200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Karena </a:t>
                </a:r>
                <a14:m>
                  <m:oMath xmlns:m="http://schemas.openxmlformats.org/officeDocument/2006/math">
                    <m:r>
                      <a:rPr lang="en-ID" sz="2000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err="1"/>
                  <a:t>merupakan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himpunan</a:t>
                </a:r>
                <a:r>
                  <a:rPr lang="en-US" sz="2000" dirty="0"/>
                  <a:t> orthonormal </a:t>
                </a:r>
                <a:r>
                  <a:rPr lang="en-US" sz="2000" dirty="0" err="1"/>
                  <a:t>maka</a:t>
                </a: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ID" sz="2000" i="1">
                        <a:latin typeface="Cambria Math" panose="02040503050406030204" pitchFamily="18" charset="0"/>
                      </a:rPr>
                      <m:t>&lt;</m:t>
                    </m:r>
                    <m:acc>
                      <m:accPr>
                        <m:chr m:val="⃑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ID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en-ID" sz="2000" i="1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⃑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ID" sz="20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acc>
                    <m:r>
                      <a:rPr lang="en-ID" sz="2000" i="1">
                        <a:latin typeface="Cambria Math" panose="02040503050406030204" pitchFamily="18" charset="0"/>
                      </a:rPr>
                      <m:t>&gt; =0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err="1"/>
                  <a:t>untuk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setiap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ID" sz="20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ID" sz="2000" i="1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ID" sz="2000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000" dirty="0"/>
                  <a:t> dan </a:t>
                </a:r>
                <a14:m>
                  <m:oMath xmlns:m="http://schemas.openxmlformats.org/officeDocument/2006/math">
                    <m:r>
                      <a:rPr lang="en-ID" sz="2000" i="1">
                        <a:latin typeface="Cambria Math" panose="02040503050406030204" pitchFamily="18" charset="0"/>
                      </a:rPr>
                      <m:t>&lt;</m:t>
                    </m:r>
                    <m:acc>
                      <m:accPr>
                        <m:chr m:val="⃑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ID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en-ID" sz="2000" i="1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⃑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ID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en-ID" sz="2000" i="1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ID" sz="2000" dirty="0"/>
                  <a:t> </a:t>
                </a:r>
                <a:r>
                  <a:rPr lang="en-US" sz="2000" dirty="0"/>
                  <a:t>=1 </a:t>
                </a:r>
                <a:r>
                  <a:rPr lang="en-US" sz="2000" dirty="0" err="1"/>
                  <a:t>untuk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setiap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ID" sz="20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22A26B-8644-440D-8721-A48F9F2B9E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18" t="-2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93492-644E-4675-BD6B-B289FC380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8AB05-5942-4B91-91C8-F60B4CA43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A2923-C7B3-4AFF-AA88-A8353876C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70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F8449-9789-40EE-96E9-B63D01CB8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Koordinat</a:t>
            </a:r>
            <a:r>
              <a:rPr lang="en-US" dirty="0"/>
              <a:t> </a:t>
            </a:r>
            <a:r>
              <a:rPr lang="en-US" dirty="0" err="1"/>
              <a:t>Vektor</a:t>
            </a:r>
            <a:r>
              <a:rPr lang="en-US" dirty="0"/>
              <a:t> </a:t>
            </a:r>
            <a:r>
              <a:rPr lang="en-US" dirty="0" err="1"/>
              <a:t>Relatif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Basis Orthonormal(2)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22A26B-8644-440D-8721-A48F9F2B9E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Salah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cara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menentukan</a:t>
                </a:r>
                <a:r>
                  <a:rPr lang="en-US" dirty="0"/>
                  <a:t> </a:t>
                </a:r>
                <a:r>
                  <a:rPr lang="en-US" dirty="0" err="1"/>
                  <a:t>vektor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dirty="0"/>
                  <a:t> merupakan </a:t>
                </a:r>
                <a:r>
                  <a:rPr lang="en-US" dirty="0" err="1"/>
                  <a:t>hasil</a:t>
                </a:r>
                <a:r>
                  <a:rPr lang="en-US" dirty="0"/>
                  <a:t> </a:t>
                </a:r>
                <a:r>
                  <a:rPr lang="en-US" dirty="0" err="1"/>
                  <a:t>kombinasi</a:t>
                </a:r>
                <a:r>
                  <a:rPr lang="en-US" dirty="0"/>
                  <a:t> linear basis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…,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acc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menentukan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yang </a:t>
                </a:r>
                <a:r>
                  <a:rPr lang="en-US" dirty="0" err="1"/>
                  <a:t>memenuhi</a:t>
                </a:r>
                <a:r>
                  <a:rPr lang="en-US" dirty="0"/>
                  <a:t> </a:t>
                </a:r>
                <a:r>
                  <a:rPr lang="en-US" dirty="0" err="1"/>
                  <a:t>persamaan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Note:</a:t>
                </a:r>
              </a:p>
              <a:p>
                <a:r>
                  <a:rPr lang="en-US" dirty="0" err="1"/>
                  <a:t>Jika</a:t>
                </a:r>
                <a:r>
                  <a:rPr lang="en-US" dirty="0"/>
                  <a:t> basis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merupakan</a:t>
                </a:r>
                <a:r>
                  <a:rPr lang="en-US" dirty="0"/>
                  <a:t> basis orthonormal,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koefisien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ditentukan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langkah</a:t>
                </a:r>
                <a:r>
                  <a:rPr lang="en-US" dirty="0"/>
                  <a:t> yang </a:t>
                </a:r>
                <a:r>
                  <a:rPr lang="en-US" dirty="0" err="1"/>
                  <a:t>lebih</a:t>
                </a:r>
                <a:r>
                  <a:rPr lang="en-US" dirty="0"/>
                  <a:t> </a:t>
                </a:r>
                <a:r>
                  <a:rPr lang="en-US" dirty="0" err="1"/>
                  <a:t>sederhana</a:t>
                </a:r>
                <a:endParaRPr lang="en-US" dirty="0"/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en-US" dirty="0"/>
                  <a:t>Sehingga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ID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berlaku</a:t>
                </a:r>
                <a:r>
                  <a:rPr lang="en-US" dirty="0"/>
                  <a:t> 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D" i="1">
                          <a:latin typeface="Cambria Math" panose="02040503050406030204" pitchFamily="18" charset="0"/>
                        </a:rPr>
                        <m:t>&lt;</m:t>
                      </m:r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ID" i="1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ID" i="1">
                          <a:latin typeface="Cambria Math" panose="02040503050406030204" pitchFamily="18" charset="0"/>
                        </a:rPr>
                        <m:t>&gt; =</m:t>
                      </m:r>
                      <m:sSub>
                        <m:sSubPr>
                          <m:ctrlPr>
                            <a:rPr lang="en-ID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en-US" dirty="0" err="1"/>
                  <a:t>Kombinasi</a:t>
                </a:r>
                <a:r>
                  <a:rPr lang="en-US" dirty="0"/>
                  <a:t> linear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ID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ID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ID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ID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acc>
                  </m:oMath>
                </a14:m>
                <a:endParaRPr lang="en-US" dirty="0"/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en-US" dirty="0" err="1"/>
                  <a:t>Ditulis</a:t>
                </a:r>
                <a:r>
                  <a:rPr lang="en-US" dirty="0"/>
                  <a:t> </a:t>
                </a:r>
                <a:r>
                  <a:rPr lang="en-US" dirty="0" err="1"/>
                  <a:t>menjadi</a:t>
                </a:r>
                <a:endParaRPr lang="en-US" dirty="0"/>
              </a:p>
              <a:p>
                <a:pPr marL="0" indent="0"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ID" i="1">
                          <a:latin typeface="Cambria Math" panose="02040503050406030204" pitchFamily="18" charset="0"/>
                        </a:rPr>
                        <m:t>=&lt;</m:t>
                      </m:r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ID" i="1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ID" i="1">
                          <a:latin typeface="Cambria Math" panose="02040503050406030204" pitchFamily="18" charset="0"/>
                        </a:rPr>
                        <m:t>&gt;</m:t>
                      </m:r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ID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D" i="1">
                          <a:latin typeface="Cambria Math" panose="02040503050406030204" pitchFamily="18" charset="0"/>
                        </a:rPr>
                        <m:t>&lt;</m:t>
                      </m:r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ID" i="1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ID" i="1">
                          <a:latin typeface="Cambria Math" panose="02040503050406030204" pitchFamily="18" charset="0"/>
                        </a:rPr>
                        <m:t>&gt;</m:t>
                      </m:r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ID" i="1">
                          <a:latin typeface="Cambria Math" panose="02040503050406030204" pitchFamily="18" charset="0"/>
                        </a:rPr>
                        <m:t>+…+&lt;</m:t>
                      </m:r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ID" i="1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acc>
                      <m:r>
                        <a:rPr lang="en-ID" i="1">
                          <a:latin typeface="Cambria Math" panose="02040503050406030204" pitchFamily="18" charset="0"/>
                        </a:rPr>
                        <m:t>&gt;</m:t>
                      </m:r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22A26B-8644-440D-8721-A48F9F2B9E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97" t="-3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93492-644E-4675-BD6B-B289FC380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8AB05-5942-4B91-91C8-F60B4CA43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A2923-C7B3-4AFF-AA88-A8353876C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80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F8449-9789-40EE-96E9-B63D01CB8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Koordinat</a:t>
            </a:r>
            <a:r>
              <a:rPr lang="en-US" dirty="0"/>
              <a:t> </a:t>
            </a:r>
            <a:r>
              <a:rPr lang="en-US" dirty="0" err="1"/>
              <a:t>Vektor</a:t>
            </a:r>
            <a:r>
              <a:rPr lang="en-US" dirty="0"/>
              <a:t> </a:t>
            </a:r>
            <a:r>
              <a:rPr lang="en-US" dirty="0" err="1"/>
              <a:t>Relatif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Basis Orthonormal(3)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22A26B-8644-440D-8721-A48F9F2B9E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marL="0" indent="0">
                  <a:spcBef>
                    <a:spcPts val="600"/>
                  </a:spcBef>
                  <a:buNone/>
                </a:pPr>
                <a:r>
                  <a:rPr lang="en-US" dirty="0"/>
                  <a:t>Contoh 6: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kombinasi</a:t>
                </a:r>
                <a:r>
                  <a:rPr lang="en-US" dirty="0"/>
                  <a:t> linear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ID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RHD </a:t>
                </a:r>
                <a:r>
                  <a:rPr lang="en-US" dirty="0" err="1"/>
                  <a:t>Euclides</a:t>
                </a:r>
                <a:r>
                  <a:rPr lang="en-US" dirty="0"/>
                  <a:t> </a:t>
                </a:r>
                <a:r>
                  <a:rPr lang="en-US" dirty="0" err="1"/>
                  <a:t>berupa</a:t>
                </a:r>
                <a:r>
                  <a:rPr lang="en-US" dirty="0"/>
                  <a:t> </a:t>
                </a:r>
                <a:r>
                  <a:rPr lang="en-US" dirty="0" err="1"/>
                  <a:t>bidang</a:t>
                </a:r>
                <a:r>
                  <a:rPr lang="en-US" dirty="0"/>
                  <a:t> yang </a:t>
                </a:r>
                <a:r>
                  <a:rPr lang="en-US" dirty="0" err="1"/>
                  <a:t>dibangun</a:t>
                </a:r>
                <a:endParaRPr lang="en-US" dirty="0"/>
              </a:p>
              <a:p>
                <a:pPr marL="0" indent="0" algn="ctr">
                  <a:spcBef>
                    <a:spcPts val="600"/>
                  </a:spcBef>
                  <a:buNone/>
                </a:pP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ID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mr>
                          <m:m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1/</m:t>
                              </m:r>
                              <m:rad>
                                <m:radPr>
                                  <m:degHide m:val="on"/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dan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ID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mr>
                          <m:m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−1/</m:t>
                              </m:r>
                              <m:rad>
                                <m:radPr>
                                  <m:degHide m:val="on"/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/>
                  <a:t>Jawab: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ID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ID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ID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=&lt;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&gt;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ID">
                        <a:latin typeface="Cambria Math" panose="02040503050406030204" pitchFamily="18" charset="0"/>
                      </a:rPr>
                      <m:t>+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&lt;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&gt;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ID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en-ID" i="1">
                        <a:latin typeface="Cambria Math" panose="02040503050406030204" pitchFamily="18" charset="0"/>
                      </a:rPr>
                      <m:t>=&lt;</m:t>
                    </m:r>
                    <m:d>
                      <m:d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ID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en-ID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ID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mr>
                          <m:m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1/</m:t>
                              </m:r>
                              <m:rad>
                                <m:radPr>
                                  <m:degHide m:val="on"/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mr>
                        </m:m>
                      </m:e>
                    </m:d>
                    <m:r>
                      <a:rPr lang="en-ID" i="1">
                        <a:latin typeface="Cambria Math" panose="02040503050406030204" pitchFamily="18" charset="0"/>
                      </a:rPr>
                      <m:t>&gt;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ID">
                        <a:latin typeface="Cambria Math" panose="02040503050406030204" pitchFamily="18" charset="0"/>
                      </a:rPr>
                      <m:t>+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ID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en-ID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ID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mr>
                          <m:m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−1/</m:t>
                              </m:r>
                              <m:rad>
                                <m:radPr>
                                  <m:degHide m:val="on"/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mr>
                        </m:m>
                      </m:e>
                    </m:d>
                    <m:r>
                      <a:rPr lang="en-ID" i="1">
                        <a:latin typeface="Cambria Math" panose="02040503050406030204" pitchFamily="18" charset="0"/>
                      </a:rPr>
                      <m:t>&gt;</m:t>
                    </m:r>
                    <m:d>
                      <m:d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ID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mr>
                          <m:m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−1/</m:t>
                              </m:r>
                              <m:rad>
                                <m:radPr>
                                  <m:degHide m:val="on"/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mr>
                        </m:m>
                      </m:e>
                    </m:d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m:rPr>
                        <m:nor/>
                      </m:rPr>
                      <a:rPr lang="en-US" dirty="0"/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D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D" i="1" dirty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ID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D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+(−</m:t>
                    </m:r>
                    <m:f>
                      <m:f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D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ID" i="1">
                        <a:latin typeface="Cambria Math" panose="02040503050406030204" pitchFamily="18" charset="0"/>
                      </a:rPr>
                      <m:t>)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22A26B-8644-440D-8721-A48F9F2B9E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15" t="-3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93492-644E-4675-BD6B-B289FC380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8AB05-5942-4B91-91C8-F60B4CA43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A2923-C7B3-4AFF-AA88-A8353876C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481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A4AD7-23E6-49B4-BB3D-7A4D5B578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Proses Gramm </a:t>
            </a:r>
            <a:r>
              <a:rPr lang="en-US" dirty="0" err="1"/>
              <a:t>Schmidth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6DF37-FD5D-43B0-9C6A-90A6F733A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3704492"/>
            <a:ext cx="10058400" cy="216460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F94E4-A29B-43D3-A9B8-3ABCB8AF7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BEF18-CB2A-4F70-B485-784B1803E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BB30C-D828-48DB-86AE-455FC1CEF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Diagram 7">
                <a:extLst>
                  <a:ext uri="{FF2B5EF4-FFF2-40B4-BE49-F238E27FC236}">
                    <a16:creationId xmlns:a16="http://schemas.microsoft.com/office/drawing/2014/main" id="{035A0217-C60B-43C6-87DA-F5FDAF7B4E1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80179964"/>
                  </p:ext>
                </p:extLst>
              </p:nvPr>
            </p:nvGraphicFramePr>
            <p:xfrm>
              <a:off x="1822529" y="2101719"/>
              <a:ext cx="8733941" cy="123841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8" name="Diagram 7">
                <a:extLst>
                  <a:ext uri="{FF2B5EF4-FFF2-40B4-BE49-F238E27FC236}">
                    <a16:creationId xmlns:a16="http://schemas.microsoft.com/office/drawing/2014/main" id="{035A0217-C60B-43C6-87DA-F5FDAF7B4E1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80179964"/>
                  </p:ext>
                </p:extLst>
              </p:nvPr>
            </p:nvGraphicFramePr>
            <p:xfrm>
              <a:off x="1822529" y="2101719"/>
              <a:ext cx="8733941" cy="123841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6369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F8F0227-AFD1-4718-8A44-C2B49AA5E1A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Proses Gram Schmidt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F8F0227-AFD1-4718-8A44-C2B49AA5E1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27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ABE544-F471-4FFC-A890-51CFB7F925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845733"/>
                <a:ext cx="10058400" cy="4614051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ID" dirty="0"/>
                  <a:t>Langkah yang </a:t>
                </a:r>
                <a:r>
                  <a:rPr lang="en-ID" dirty="0" err="1"/>
                  <a:t>dilakukan</a:t>
                </a:r>
                <a:r>
                  <a:rPr lang="en-ID" dirty="0"/>
                  <a:t> :</a:t>
                </a:r>
              </a:p>
              <a:p>
                <a:r>
                  <a:rPr lang="en-ID" dirty="0"/>
                  <a:t>1.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⃑"/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ID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num>
                      <m:den>
                        <m:r>
                          <a:rPr lang="en-ID" i="1">
                            <a:latin typeface="Cambria Math" panose="02040503050406030204" pitchFamily="18" charset="0"/>
                          </a:rPr>
                          <m:t>|</m:t>
                        </m:r>
                        <m:acc>
                          <m:accPr>
                            <m:chr m:val="⃑"/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ID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  <m:r>
                          <a:rPr lang="en-ID" i="1">
                            <a:latin typeface="Cambria Math" panose="02040503050406030204" pitchFamily="18" charset="0"/>
                          </a:rPr>
                          <m:t>|</m:t>
                        </m:r>
                      </m:den>
                    </m:f>
                  </m:oMath>
                </a14:m>
                <a:endParaRPr lang="en-ID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2. </a:t>
                </a:r>
                <a:r>
                  <a:rPr lang="en-US" dirty="0" err="1"/>
                  <a:t>Langkah</a:t>
                </a:r>
                <a:r>
                  <a:rPr lang="en-US" dirty="0"/>
                  <a:t> </a:t>
                </a:r>
                <a:r>
                  <a:rPr lang="en-US" dirty="0" err="1"/>
                  <a:t>kedua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→</m:t>
                    </m:r>
                    <m:acc>
                      <m:accPr>
                        <m:chr m:val="⃑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280988" indent="0">
                  <a:buNone/>
                </a:pPr>
                <a:r>
                  <a:rPr lang="en-US" dirty="0"/>
                  <a:t>Karena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𝑝𝑟𝑜</m:t>
                    </m:r>
                    <m:sSub>
                      <m:sSub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D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=&lt;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&gt;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14:m>
                  <m:oMath xmlns:m="http://schemas.openxmlformats.org/officeDocument/2006/math">
                    <m:r>
                      <a:rPr lang="en-ID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maka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ID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D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−&lt;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&gt;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num>
                        <m:den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|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−&lt;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&gt;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ABE544-F471-4FFC-A890-51CFB7F925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845733"/>
                <a:ext cx="10058400" cy="4614051"/>
              </a:xfrm>
              <a:blipFill>
                <a:blip r:embed="rId3"/>
                <a:stretch>
                  <a:fillRect l="-1455" t="-2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F5876-F096-4A82-A98E-FF49E331C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A9A95-8656-444D-9E9D-E5BB373AD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MUH1G3/ </a:t>
            </a:r>
            <a:r>
              <a:rPr lang="en-US" dirty="0" err="1"/>
              <a:t>Matriks</a:t>
            </a:r>
            <a:r>
              <a:rPr lang="en-US" dirty="0"/>
              <a:t> dan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vektor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19ACE-8A81-49BD-87D0-8333EBCE4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7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B70C130-FCF8-4C78-99C5-AAD5B221F779}"/>
              </a:ext>
            </a:extLst>
          </p:cNvPr>
          <p:cNvGrpSpPr/>
          <p:nvPr/>
        </p:nvGrpSpPr>
        <p:grpSpPr>
          <a:xfrm>
            <a:off x="1939404" y="3237239"/>
            <a:ext cx="3493561" cy="2148364"/>
            <a:chOff x="1101469" y="2343163"/>
            <a:chExt cx="3493561" cy="2148364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1F91D92-2AFC-4B18-B8C5-7516B441DA7D}"/>
                </a:ext>
              </a:extLst>
            </p:cNvPr>
            <p:cNvCxnSpPr/>
            <p:nvPr/>
          </p:nvCxnSpPr>
          <p:spPr>
            <a:xfrm flipV="1">
              <a:off x="1600200" y="2705100"/>
              <a:ext cx="2667000" cy="1409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99BC235-56FD-4268-BE50-4D4782C09288}"/>
                </a:ext>
              </a:extLst>
            </p:cNvPr>
            <p:cNvCxnSpPr/>
            <p:nvPr/>
          </p:nvCxnSpPr>
          <p:spPr>
            <a:xfrm flipV="1">
              <a:off x="1600200" y="2705100"/>
              <a:ext cx="0" cy="1409700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BD64577-EC43-4039-850D-1FE42E72A273}"/>
                </a:ext>
              </a:extLst>
            </p:cNvPr>
            <p:cNvCxnSpPr/>
            <p:nvPr/>
          </p:nvCxnSpPr>
          <p:spPr>
            <a:xfrm>
              <a:off x="1600200" y="4114800"/>
              <a:ext cx="2667000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D478C24-948B-4BB4-AEE3-FC68070B8447}"/>
                </a:ext>
              </a:extLst>
            </p:cNvPr>
            <p:cNvCxnSpPr/>
            <p:nvPr/>
          </p:nvCxnSpPr>
          <p:spPr>
            <a:xfrm flipV="1">
              <a:off x="1600200" y="3181350"/>
              <a:ext cx="0" cy="93345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439B0FA-8726-4846-95DE-4CC7CC22E93E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2038350" y="3657600"/>
              <a:ext cx="0" cy="93345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6CBD1BD-5E0F-4086-A55F-A1663025A4C8}"/>
                    </a:ext>
                  </a:extLst>
                </p:cNvPr>
                <p:cNvSpPr txBox="1"/>
                <p:nvPr/>
              </p:nvSpPr>
              <p:spPr>
                <a:xfrm>
                  <a:off x="1161812" y="2495563"/>
                  <a:ext cx="488980" cy="369332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⃑"/>
                            <m:ctrlPr>
                              <a:rPr lang="en-ID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ID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6CBD1BD-5E0F-4086-A55F-A1663025A4C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1812" y="2495563"/>
                  <a:ext cx="488980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983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5C85A6B-C020-4C10-806C-595301AFA984}"/>
                    </a:ext>
                  </a:extLst>
                </p:cNvPr>
                <p:cNvSpPr txBox="1"/>
                <p:nvPr/>
              </p:nvSpPr>
              <p:spPr>
                <a:xfrm>
                  <a:off x="2286000" y="4095750"/>
                  <a:ext cx="530658" cy="369332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⃑"/>
                            <m:ctrlPr>
                              <a:rPr lang="en-ID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ID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5C85A6B-C020-4C10-806C-595301AFA9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000" y="4095750"/>
                  <a:ext cx="530658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333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16E8BA8-B095-4465-A1E5-5148360385F3}"/>
                    </a:ext>
                  </a:extLst>
                </p:cNvPr>
                <p:cNvSpPr txBox="1"/>
                <p:nvPr/>
              </p:nvSpPr>
              <p:spPr>
                <a:xfrm>
                  <a:off x="1101469" y="3451741"/>
                  <a:ext cx="535980" cy="369332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⃑"/>
                            <m:ctrlPr>
                              <a:rPr lang="en-ID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ID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16E8BA8-B095-4465-A1E5-5148360385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1469" y="3451741"/>
                  <a:ext cx="535980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333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462E36ED-9BC9-4562-8C2F-154EF613C10B}"/>
                    </a:ext>
                  </a:extLst>
                </p:cNvPr>
                <p:cNvSpPr txBox="1"/>
                <p:nvPr/>
              </p:nvSpPr>
              <p:spPr>
                <a:xfrm>
                  <a:off x="4082635" y="4122195"/>
                  <a:ext cx="489365" cy="369332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⃑"/>
                            <m:ctrlPr>
                              <a:rPr lang="en-ID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ID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462E36ED-9BC9-4562-8C2F-154EF613C1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82635" y="4122195"/>
                  <a:ext cx="489365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0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83C6A39-8D0A-47C2-AE2D-6CFEA851D945}"/>
                    </a:ext>
                  </a:extLst>
                </p:cNvPr>
                <p:cNvSpPr txBox="1"/>
                <p:nvPr/>
              </p:nvSpPr>
              <p:spPr>
                <a:xfrm>
                  <a:off x="4121119" y="2343163"/>
                  <a:ext cx="473911" cy="369332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⃑"/>
                            <m:ctrlPr>
                              <a:rPr lang="en-ID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ID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83C6A39-8D0A-47C2-AE2D-6CFEA851D9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21119" y="2343163"/>
                  <a:ext cx="473911" cy="369332"/>
                </a:xfrm>
                <a:prstGeom prst="rect">
                  <a:avLst/>
                </a:prstGeom>
                <a:blipFill>
                  <a:blip r:embed="rId8"/>
                  <a:stretch>
                    <a:fillRect b="-163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37196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8AA345A-8836-4D06-A595-3972AD779DB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Proses Gram Schmidt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(2)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8AA345A-8836-4D06-A595-3972AD779D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27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20EB79-4358-4D3B-950D-399D76A41E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Contoh:</a:t>
                </a:r>
              </a:p>
              <a:p>
                <a:r>
                  <a:rPr lang="en-US" dirty="0" err="1"/>
                  <a:t>Diketahui</a:t>
                </a:r>
                <a:r>
                  <a:rPr lang="en-US" dirty="0"/>
                  <a:t> </a:t>
                </a:r>
              </a:p>
              <a:p>
                <a:pPr algn="ctr"/>
                <a:r>
                  <a:rPr lang="en-US" dirty="0"/>
                  <a:t>A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−1,2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6,3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apakah</a:t>
                </a:r>
                <a:r>
                  <a:rPr lang="en-US" dirty="0"/>
                  <a:t> </a:t>
                </a:r>
                <a:r>
                  <a:rPr lang="en-US" dirty="0" err="1"/>
                  <a:t>himpunan</a:t>
                </a:r>
                <a:r>
                  <a:rPr lang="en-US" dirty="0"/>
                  <a:t> </a:t>
                </a:r>
                <a:r>
                  <a:rPr lang="en-US" dirty="0" err="1"/>
                  <a:t>vektor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vektor</a:t>
                </a:r>
                <a:r>
                  <a:rPr lang="en-US" dirty="0"/>
                  <a:t> orthogonal di </a:t>
                </a:r>
                <a:r>
                  <a:rPr lang="en-US" dirty="0" err="1"/>
                  <a:t>Ruang</a:t>
                </a:r>
                <a:r>
                  <a:rPr lang="en-US" dirty="0"/>
                  <a:t> Hasil Kali </a:t>
                </a:r>
                <a:r>
                  <a:rPr lang="en-US" dirty="0" err="1"/>
                  <a:t>Dalam</a:t>
                </a:r>
                <a:r>
                  <a:rPr lang="en-US" dirty="0"/>
                  <a:t> Euclidean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 err="1"/>
                  <a:t>Lakukan</a:t>
                </a:r>
                <a:r>
                  <a:rPr lang="en-US" dirty="0"/>
                  <a:t> </a:t>
                </a:r>
                <a:r>
                  <a:rPr lang="en-US" dirty="0" err="1"/>
                  <a:t>konversi</a:t>
                </a:r>
                <a:r>
                  <a:rPr lang="en-US" dirty="0"/>
                  <a:t> </a:t>
                </a:r>
                <a:r>
                  <a:rPr lang="en-US" dirty="0" err="1"/>
                  <a:t>himpunan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:r>
                  <a:rPr lang="en-US" dirty="0" err="1"/>
                  <a:t>menjadi</a:t>
                </a:r>
                <a:r>
                  <a:rPr lang="en-US" dirty="0"/>
                  <a:t> </a:t>
                </a:r>
                <a:r>
                  <a:rPr lang="en-US" dirty="0" err="1"/>
                  <a:t>vektor</a:t>
                </a:r>
                <a:r>
                  <a:rPr lang="en-US" dirty="0"/>
                  <a:t> orthonormal</a:t>
                </a:r>
              </a:p>
              <a:p>
                <a:r>
                  <a:rPr lang="en-US" dirty="0" err="1"/>
                  <a:t>Jawab</a:t>
                </a:r>
                <a:r>
                  <a:rPr lang="en-US" dirty="0"/>
                  <a:t>: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Karena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−1,2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6,3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 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himpunan</a:t>
                </a:r>
                <a:r>
                  <a:rPr lang="en-US" dirty="0"/>
                  <a:t> orthogonal. 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 err="1"/>
                  <a:t>Misal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himpunan</a:t>
                </a:r>
                <a:r>
                  <a:rPr lang="en-US" dirty="0"/>
                  <a:t> orthonormal </a:t>
                </a:r>
                <a:r>
                  <a:rPr lang="en-US" dirty="0" err="1"/>
                  <a:t>hasil</a:t>
                </a:r>
                <a:r>
                  <a:rPr lang="en-US" dirty="0"/>
                  <a:t> </a:t>
                </a:r>
                <a:r>
                  <a:rPr lang="en-US" dirty="0" err="1"/>
                  <a:t>konversi</a:t>
                </a:r>
                <a:r>
                  <a:rPr lang="en-US" dirty="0"/>
                  <a:t> </a:t>
                </a:r>
                <a:r>
                  <a:rPr lang="en-US" dirty="0" err="1"/>
                  <a:t>himpunan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.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1,2</m:t>
                                  </m:r>
                                </m:e>
                              </m:d>
                            </m:e>
                          </m:d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1,2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1,2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1,2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6,3</m:t>
                                  </m:r>
                                </m:e>
                              </m:d>
                            </m:e>
                          </m:d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6,3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6,3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6,3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20EB79-4358-4D3B-950D-399D76A41E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70" t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3B156-8DC6-4986-852D-B62A54B4B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8FB91-5B9E-4CF4-A9FB-1FF3E4EE1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FE023-1C15-4BB6-B00A-E597E24A6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187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8AA345A-8836-4D06-A595-3972AD779DB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Proses Gram Schmidt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(3)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8AA345A-8836-4D06-A595-3972AD779D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727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20EB79-4358-4D3B-950D-399D76A41E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Contoh:</a:t>
                </a:r>
              </a:p>
              <a:p>
                <a:r>
                  <a:rPr lang="en-US" dirty="0" err="1"/>
                  <a:t>Konversi</a:t>
                </a:r>
                <a:r>
                  <a:rPr lang="en-US" dirty="0"/>
                  <a:t> </a:t>
                </a:r>
                <a:r>
                  <a:rPr lang="en-US" dirty="0" err="1"/>
                  <a:t>himpunan</a:t>
                </a:r>
                <a:endParaRPr lang="en-US" dirty="0"/>
              </a:p>
              <a:p>
                <a:pPr algn="ctr"/>
                <a:r>
                  <a:rPr lang="en-US" dirty="0"/>
                  <a:t>B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(1,1)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Menjadi</a:t>
                </a:r>
                <a:r>
                  <a:rPr lang="en-US" dirty="0"/>
                  <a:t> </a:t>
                </a:r>
                <a:r>
                  <a:rPr lang="en-US" dirty="0" err="1"/>
                  <a:t>himpunan</a:t>
                </a:r>
                <a:r>
                  <a:rPr lang="en-US" dirty="0"/>
                  <a:t> orthonormal</a:t>
                </a:r>
              </a:p>
              <a:p>
                <a:r>
                  <a:rPr lang="en-US" dirty="0" err="1"/>
                  <a:t>Jawab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Misal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acc>
                      <m:accPr>
                        <m:chr m:val="⃑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⃑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himpunan</a:t>
                </a:r>
                <a:r>
                  <a:rPr lang="en-US" dirty="0"/>
                  <a:t> orthonormal </a:t>
                </a:r>
                <a:r>
                  <a:rPr lang="en-US" dirty="0" err="1"/>
                  <a:t>hasil</a:t>
                </a:r>
                <a:r>
                  <a:rPr lang="en-US" dirty="0"/>
                  <a:t> </a:t>
                </a:r>
                <a:r>
                  <a:rPr lang="en-US" dirty="0" err="1"/>
                  <a:t>konversi</a:t>
                </a:r>
                <a:r>
                  <a:rPr lang="en-US" dirty="0"/>
                  <a:t> </a:t>
                </a:r>
                <a:r>
                  <a:rPr lang="en-US" dirty="0" err="1"/>
                  <a:t>himpunan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maka</a:t>
                </a:r>
              </a:p>
              <a:p>
                <a:r>
                  <a:rPr lang="en-US" dirty="0"/>
                  <a:t>1.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−3, 4</m:t>
                            </m:r>
                          </m:e>
                        </m:d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(−3,4)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2.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(1,1)</m:t>
                        </m:r>
                        <m:r>
                          <a:rPr lang="en-ID" i="1">
                            <a:latin typeface="Cambria Math" panose="02040503050406030204" pitchFamily="18" charset="0"/>
                          </a:rPr>
                          <m:t>−&lt;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(1,1)</m:t>
                        </m:r>
                        <m:r>
                          <a:rPr lang="en-ID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  <m:r>
                          <a:rPr lang="en-ID" i="1">
                            <a:latin typeface="Cambria Math" panose="02040503050406030204" pitchFamily="18" charset="0"/>
                          </a:rPr>
                          <m:t>&gt;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en-ID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(1,1)</m:t>
                            </m:r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−&lt;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(1,1)</m:t>
                            </m:r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</m:d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(1,1)</m:t>
                        </m:r>
                        <m:r>
                          <a:rPr lang="en-ID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(1,1)</m:t>
                            </m:r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1,1)</m:t>
                        </m:r>
                        <m:r>
                          <a:rPr lang="en-ID" i="1" smtClean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den>
                            </m:f>
                          </m:e>
                        </m:d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1,1)</m:t>
                            </m:r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25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25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28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8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25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21</m:t>
                                        </m:r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25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630238" indent="-90488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35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den>
                        </m:f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28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25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25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20EB79-4358-4D3B-950D-399D76A41E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364" t="-24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3B156-8DC6-4986-852D-B62A54B4B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8FB91-5B9E-4CF4-A9FB-1FF3E4EE1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FE023-1C15-4BB6-B00A-E597E24A6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64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F8F0227-AFD1-4718-8A44-C2B49AA5E1A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Proses Gram Schmidt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F8F0227-AFD1-4718-8A44-C2B49AA5E1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27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ABE544-F471-4FFC-A890-51CFB7F925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845733"/>
                <a:ext cx="10058400" cy="4614051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ID" dirty="0"/>
                  <a:t>Langkah yang </a:t>
                </a:r>
                <a:r>
                  <a:rPr lang="en-ID" dirty="0" err="1"/>
                  <a:t>dilakukan</a:t>
                </a:r>
                <a:r>
                  <a:rPr lang="en-ID" dirty="0"/>
                  <a:t> :</a:t>
                </a:r>
              </a:p>
              <a:p>
                <a:r>
                  <a:rPr lang="en-ID" dirty="0"/>
                  <a:t>1.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⃑"/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ID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num>
                      <m:den>
                        <m:r>
                          <a:rPr lang="en-ID" i="1">
                            <a:latin typeface="Cambria Math" panose="02040503050406030204" pitchFamily="18" charset="0"/>
                          </a:rPr>
                          <m:t>|</m:t>
                        </m:r>
                        <m:acc>
                          <m:accPr>
                            <m:chr m:val="⃑"/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ID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  <m:r>
                          <a:rPr lang="en-ID" i="1">
                            <a:latin typeface="Cambria Math" panose="02040503050406030204" pitchFamily="18" charset="0"/>
                          </a:rPr>
                          <m:t>|</m:t>
                        </m:r>
                      </m:den>
                    </m:f>
                  </m:oMath>
                </a14:m>
                <a:endParaRPr lang="en-ID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2. </a:t>
                </a:r>
                <a:r>
                  <a:rPr lang="en-US" dirty="0" err="1"/>
                  <a:t>Langkah</a:t>
                </a:r>
                <a:r>
                  <a:rPr lang="en-US" dirty="0"/>
                  <a:t> </a:t>
                </a:r>
                <a:r>
                  <a:rPr lang="en-US" dirty="0" err="1"/>
                  <a:t>kedua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→</m:t>
                    </m:r>
                    <m:acc>
                      <m:accPr>
                        <m:chr m:val="⃑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280988" indent="0">
                  <a:buNone/>
                </a:pPr>
                <a:r>
                  <a:rPr lang="en-US" dirty="0"/>
                  <a:t>Karena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𝑝𝑟𝑜</m:t>
                    </m:r>
                    <m:sSub>
                      <m:sSub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D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=&lt;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&gt;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14:m>
                  <m:oMath xmlns:m="http://schemas.openxmlformats.org/officeDocument/2006/math">
                    <m:r>
                      <a:rPr lang="en-ID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maka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ID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D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−&lt;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&gt;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num>
                        <m:den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|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−&lt;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&gt;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ABE544-F471-4FFC-A890-51CFB7F925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845733"/>
                <a:ext cx="10058400" cy="4614051"/>
              </a:xfrm>
              <a:blipFill>
                <a:blip r:embed="rId3"/>
                <a:stretch>
                  <a:fillRect l="-1455" t="-2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F5876-F096-4A82-A98E-FF49E331C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A9A95-8656-444D-9E9D-E5BB373AD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MUH1G3/ </a:t>
            </a:r>
            <a:r>
              <a:rPr lang="en-US" dirty="0" err="1"/>
              <a:t>Matriks</a:t>
            </a:r>
            <a:r>
              <a:rPr lang="en-US" dirty="0"/>
              <a:t> dan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vektor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19ACE-8A81-49BD-87D0-8333EBCE4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10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B70C130-FCF8-4C78-99C5-AAD5B221F779}"/>
              </a:ext>
            </a:extLst>
          </p:cNvPr>
          <p:cNvGrpSpPr/>
          <p:nvPr/>
        </p:nvGrpSpPr>
        <p:grpSpPr>
          <a:xfrm>
            <a:off x="1939404" y="3237239"/>
            <a:ext cx="3493561" cy="2148364"/>
            <a:chOff x="1101469" y="2343163"/>
            <a:chExt cx="3493561" cy="2148364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1F91D92-2AFC-4B18-B8C5-7516B441DA7D}"/>
                </a:ext>
              </a:extLst>
            </p:cNvPr>
            <p:cNvCxnSpPr/>
            <p:nvPr/>
          </p:nvCxnSpPr>
          <p:spPr>
            <a:xfrm flipV="1">
              <a:off x="1600200" y="2705100"/>
              <a:ext cx="2667000" cy="1409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99BC235-56FD-4268-BE50-4D4782C09288}"/>
                </a:ext>
              </a:extLst>
            </p:cNvPr>
            <p:cNvCxnSpPr/>
            <p:nvPr/>
          </p:nvCxnSpPr>
          <p:spPr>
            <a:xfrm flipV="1">
              <a:off x="1600200" y="2705100"/>
              <a:ext cx="0" cy="1409700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BD64577-EC43-4039-850D-1FE42E72A273}"/>
                </a:ext>
              </a:extLst>
            </p:cNvPr>
            <p:cNvCxnSpPr/>
            <p:nvPr/>
          </p:nvCxnSpPr>
          <p:spPr>
            <a:xfrm>
              <a:off x="1600200" y="4114800"/>
              <a:ext cx="2667000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D478C24-948B-4BB4-AEE3-FC68070B8447}"/>
                </a:ext>
              </a:extLst>
            </p:cNvPr>
            <p:cNvCxnSpPr/>
            <p:nvPr/>
          </p:nvCxnSpPr>
          <p:spPr>
            <a:xfrm flipV="1">
              <a:off x="1600200" y="3181350"/>
              <a:ext cx="0" cy="93345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439B0FA-8726-4846-95DE-4CC7CC22E93E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2038350" y="3657600"/>
              <a:ext cx="0" cy="93345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6CBD1BD-5E0F-4086-A55F-A1663025A4C8}"/>
                    </a:ext>
                  </a:extLst>
                </p:cNvPr>
                <p:cNvSpPr txBox="1"/>
                <p:nvPr/>
              </p:nvSpPr>
              <p:spPr>
                <a:xfrm>
                  <a:off x="1161812" y="2495563"/>
                  <a:ext cx="488980" cy="369332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⃑"/>
                            <m:ctrlPr>
                              <a:rPr lang="en-ID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ID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6CBD1BD-5E0F-4086-A55F-A1663025A4C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1812" y="2495563"/>
                  <a:ext cx="488980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983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5C85A6B-C020-4C10-806C-595301AFA984}"/>
                    </a:ext>
                  </a:extLst>
                </p:cNvPr>
                <p:cNvSpPr txBox="1"/>
                <p:nvPr/>
              </p:nvSpPr>
              <p:spPr>
                <a:xfrm>
                  <a:off x="2286000" y="4095750"/>
                  <a:ext cx="530658" cy="369332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⃑"/>
                            <m:ctrlPr>
                              <a:rPr lang="en-ID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ID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5C85A6B-C020-4C10-806C-595301AFA9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000" y="4095750"/>
                  <a:ext cx="530658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333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16E8BA8-B095-4465-A1E5-5148360385F3}"/>
                    </a:ext>
                  </a:extLst>
                </p:cNvPr>
                <p:cNvSpPr txBox="1"/>
                <p:nvPr/>
              </p:nvSpPr>
              <p:spPr>
                <a:xfrm>
                  <a:off x="1101469" y="3451741"/>
                  <a:ext cx="535980" cy="369332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⃑"/>
                            <m:ctrlPr>
                              <a:rPr lang="en-ID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ID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16E8BA8-B095-4465-A1E5-5148360385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1469" y="3451741"/>
                  <a:ext cx="535980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333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462E36ED-9BC9-4562-8C2F-154EF613C10B}"/>
                    </a:ext>
                  </a:extLst>
                </p:cNvPr>
                <p:cNvSpPr txBox="1"/>
                <p:nvPr/>
              </p:nvSpPr>
              <p:spPr>
                <a:xfrm>
                  <a:off x="4082635" y="4122195"/>
                  <a:ext cx="489365" cy="369332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⃑"/>
                            <m:ctrlPr>
                              <a:rPr lang="en-ID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ID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462E36ED-9BC9-4562-8C2F-154EF613C1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82635" y="4122195"/>
                  <a:ext cx="489365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0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83C6A39-8D0A-47C2-AE2D-6CFEA851D945}"/>
                    </a:ext>
                  </a:extLst>
                </p:cNvPr>
                <p:cNvSpPr txBox="1"/>
                <p:nvPr/>
              </p:nvSpPr>
              <p:spPr>
                <a:xfrm>
                  <a:off x="4121119" y="2343163"/>
                  <a:ext cx="473911" cy="369332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⃑"/>
                            <m:ctrlPr>
                              <a:rPr lang="en-ID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ID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ID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83C6A39-8D0A-47C2-AE2D-6CFEA851D9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21119" y="2343163"/>
                  <a:ext cx="473911" cy="369332"/>
                </a:xfrm>
                <a:prstGeom prst="rect">
                  <a:avLst/>
                </a:prstGeom>
                <a:blipFill>
                  <a:blip r:embed="rId8"/>
                  <a:stretch>
                    <a:fillRect b="-163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490946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C471EE4-BD0E-4AA8-805B-3AA62FA6D81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Proses Gram Schmidt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(2)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C471EE4-BD0E-4AA8-805B-3AA62FA6D8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727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855106-C221-4F80-97FA-8641124805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3. </a:t>
                </a:r>
                <a:r>
                  <a:rPr lang="en-US" dirty="0" err="1"/>
                  <a:t>Langkah</a:t>
                </a:r>
                <a:r>
                  <a:rPr lang="en-US" dirty="0"/>
                  <a:t> </a:t>
                </a:r>
                <a:r>
                  <a:rPr lang="en-US" dirty="0" err="1"/>
                  <a:t>ketiga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→</m:t>
                    </m:r>
                    <m:acc>
                      <m:accPr>
                        <m:chr m:val="⃑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𝑝𝑟𝑜</m:t>
                    </m:r>
                    <m:sSub>
                      <m:sSub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ID" i="1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=&lt;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&gt;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+&lt;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&gt;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 err="1"/>
                  <a:t>dan</a:t>
                </a:r>
                <a14:m>
                  <m:oMath xmlns:m="http://schemas.openxmlformats.org/officeDocument/2006/math">
                    <m:r>
                      <a:rPr lang="en-ID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maka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D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ID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acc>
                      <m:r>
                        <a:rPr lang="en-ID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D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−&lt;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&gt;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&lt;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&gt;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</m:num>
                        <m:den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|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−&lt;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&gt;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&lt;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&gt;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ID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ID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  <m:r>
                            <a:rPr lang="en-ID" i="1"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855106-C221-4F80-97FA-8641124805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818" t="-3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04A97-761A-4F33-9B3C-A7D88A48E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6A938-37C0-4417-8DBA-D116A610F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B8A76-A9A4-466D-8C0C-6E103D7DD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11</a:t>
            </a:fld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1B840B0-2F29-4DAF-8B29-149100998BCB}"/>
              </a:ext>
            </a:extLst>
          </p:cNvPr>
          <p:cNvGrpSpPr/>
          <p:nvPr/>
        </p:nvGrpSpPr>
        <p:grpSpPr>
          <a:xfrm>
            <a:off x="2936631" y="2205037"/>
            <a:ext cx="4233863" cy="2447925"/>
            <a:chOff x="1295400" y="2413266"/>
            <a:chExt cx="4233863" cy="2447925"/>
          </a:xfrm>
        </p:grpSpPr>
        <p:sp>
          <p:nvSpPr>
            <p:cNvPr id="7" name="AutoShape 13">
              <a:extLst>
                <a:ext uri="{FF2B5EF4-FFF2-40B4-BE49-F238E27FC236}">
                  <a16:creationId xmlns:a16="http://schemas.microsoft.com/office/drawing/2014/main" id="{D439D93C-EBD6-46BA-9EE5-6954E4B2B6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5400" y="3732479"/>
              <a:ext cx="4038600" cy="1128712"/>
            </a:xfrm>
            <a:prstGeom prst="parallelogram">
              <a:avLst>
                <a:gd name="adj" fmla="val 128595"/>
              </a:avLst>
            </a:prstGeom>
            <a:solidFill>
              <a:srgbClr val="C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" name="Line 14">
              <a:extLst>
                <a:ext uri="{FF2B5EF4-FFF2-40B4-BE49-F238E27FC236}">
                  <a16:creationId xmlns:a16="http://schemas.microsoft.com/office/drawing/2014/main" id="{9570E91D-9802-445D-B158-2C3AD459AF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57463" y="3922979"/>
              <a:ext cx="1514475" cy="449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D"/>
            </a:p>
          </p:txBody>
        </p:sp>
        <p:sp>
          <p:nvSpPr>
            <p:cNvPr id="9" name="Line 15">
              <a:extLst>
                <a:ext uri="{FF2B5EF4-FFF2-40B4-BE49-F238E27FC236}">
                  <a16:creationId xmlns:a16="http://schemas.microsoft.com/office/drawing/2014/main" id="{B71C13DF-44EB-4396-8DE8-B0B93918D7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57463" y="2516454"/>
              <a:ext cx="1514475" cy="18367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D"/>
            </a:p>
          </p:txBody>
        </p:sp>
        <p:sp>
          <p:nvSpPr>
            <p:cNvPr id="10" name="Line 17">
              <a:extLst>
                <a:ext uri="{FF2B5EF4-FFF2-40B4-BE49-F238E27FC236}">
                  <a16:creationId xmlns:a16="http://schemas.microsoft.com/office/drawing/2014/main" id="{71CF4715-0630-409E-BD8C-B234567C32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8600" y="2532329"/>
              <a:ext cx="0" cy="14065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D"/>
            </a:p>
          </p:txBody>
        </p:sp>
        <p:sp>
          <p:nvSpPr>
            <p:cNvPr id="11" name="Line 18">
              <a:extLst>
                <a:ext uri="{FF2B5EF4-FFF2-40B4-BE49-F238E27FC236}">
                  <a16:creationId xmlns:a16="http://schemas.microsoft.com/office/drawing/2014/main" id="{F791B0F4-73A5-49A8-95B2-090C9C7F62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43175" y="2516454"/>
              <a:ext cx="1508125" cy="4302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D"/>
            </a:p>
          </p:txBody>
        </p:sp>
        <p:sp>
          <p:nvSpPr>
            <p:cNvPr id="12" name="Line 19">
              <a:extLst>
                <a:ext uri="{FF2B5EF4-FFF2-40B4-BE49-F238E27FC236}">
                  <a16:creationId xmlns:a16="http://schemas.microsoft.com/office/drawing/2014/main" id="{649B6117-FB42-461C-BF80-050B89A66E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63813" y="4357954"/>
              <a:ext cx="484187" cy="23495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D"/>
            </a:p>
          </p:txBody>
        </p:sp>
        <p:sp>
          <p:nvSpPr>
            <p:cNvPr id="13" name="Line 20">
              <a:extLst>
                <a:ext uri="{FF2B5EF4-FFF2-40B4-BE49-F238E27FC236}">
                  <a16:creationId xmlns:a16="http://schemas.microsoft.com/office/drawing/2014/main" id="{15886938-E781-4F3A-8E28-AD3C227184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52638" y="4372241"/>
              <a:ext cx="504825" cy="2540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D"/>
            </a:p>
          </p:txBody>
        </p:sp>
        <p:sp>
          <p:nvSpPr>
            <p:cNvPr id="14" name="Line 23">
              <a:extLst>
                <a:ext uri="{FF2B5EF4-FFF2-40B4-BE49-F238E27FC236}">
                  <a16:creationId xmlns:a16="http://schemas.microsoft.com/office/drawing/2014/main" id="{8CBCF13C-B292-4551-B432-336FE9CC70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57463" y="2908566"/>
              <a:ext cx="0" cy="14351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Dot"/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D"/>
            </a:p>
          </p:txBody>
        </p:sp>
        <p:sp>
          <p:nvSpPr>
            <p:cNvPr id="15" name="Text Box 27">
              <a:extLst>
                <a:ext uri="{FF2B5EF4-FFF2-40B4-BE49-F238E27FC236}">
                  <a16:creationId xmlns:a16="http://schemas.microsoft.com/office/drawing/2014/main" id="{0AD6E781-B2E5-4878-9010-795AACDBB1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2025" y="3702316"/>
              <a:ext cx="757238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/>
                <a:t>W</a:t>
              </a:r>
              <a:endParaRPr lang="en-US" altLang="en-US" sz="1800"/>
            </a:p>
          </p:txBody>
        </p:sp>
        <p:graphicFrame>
          <p:nvGraphicFramePr>
            <p:cNvPr id="16" name="Object 29">
              <a:extLst>
                <a:ext uri="{FF2B5EF4-FFF2-40B4-BE49-F238E27FC236}">
                  <a16:creationId xmlns:a16="http://schemas.microsoft.com/office/drawing/2014/main" id="{D35712E7-6AC7-4373-87DD-EE797613604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35768850"/>
                </p:ext>
              </p:extLst>
            </p:nvPr>
          </p:nvGraphicFramePr>
          <p:xfrm>
            <a:off x="4095750" y="2413266"/>
            <a:ext cx="336550" cy="466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0" r:id="rId5" imgW="165028" imgH="228501" progId="Equation.3">
                    <p:embed/>
                  </p:oleObj>
                </mc:Choice>
                <mc:Fallback>
                  <p:oleObj r:id="rId5" imgW="165028" imgH="228501" progId="Equation.3">
                    <p:embed/>
                    <p:pic>
                      <p:nvPicPr>
                        <p:cNvPr id="21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95750" y="2413266"/>
                          <a:ext cx="336550" cy="466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31">
              <a:extLst>
                <a:ext uri="{FF2B5EF4-FFF2-40B4-BE49-F238E27FC236}">
                  <a16:creationId xmlns:a16="http://schemas.microsoft.com/office/drawing/2014/main" id="{D68C9EBA-A156-4904-984B-F58AAC90086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02866665"/>
                </p:ext>
              </p:extLst>
            </p:nvPr>
          </p:nvGraphicFramePr>
          <p:xfrm>
            <a:off x="1738313" y="4465904"/>
            <a:ext cx="3175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1" r:id="rId7" imgW="177569" imgH="215619" progId="Equation.3">
                    <p:embed/>
                  </p:oleObj>
                </mc:Choice>
                <mc:Fallback>
                  <p:oleObj r:id="rId7" imgW="177569" imgH="215619" progId="Equation.3">
                    <p:embed/>
                    <p:pic>
                      <p:nvPicPr>
                        <p:cNvPr id="22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8313" y="4465904"/>
                          <a:ext cx="317500" cy="381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33">
              <a:extLst>
                <a:ext uri="{FF2B5EF4-FFF2-40B4-BE49-F238E27FC236}">
                  <a16:creationId xmlns:a16="http://schemas.microsoft.com/office/drawing/2014/main" id="{6220B00E-F3E5-496B-B36C-EE249839973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90470506"/>
                </p:ext>
              </p:extLst>
            </p:nvPr>
          </p:nvGraphicFramePr>
          <p:xfrm>
            <a:off x="3057525" y="4437329"/>
            <a:ext cx="365125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2" r:id="rId9" imgW="203024" imgH="215713" progId="Equation.3">
                    <p:embed/>
                  </p:oleObj>
                </mc:Choice>
                <mc:Fallback>
                  <p:oleObj r:id="rId9" imgW="203024" imgH="215713" progId="Equation.3">
                    <p:embed/>
                    <p:pic>
                      <p:nvPicPr>
                        <p:cNvPr id="23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57525" y="4437329"/>
                          <a:ext cx="365125" cy="381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ct 35">
              <a:extLst>
                <a:ext uri="{FF2B5EF4-FFF2-40B4-BE49-F238E27FC236}">
                  <a16:creationId xmlns:a16="http://schemas.microsoft.com/office/drawing/2014/main" id="{B5A8F0F4-A979-4ED0-B7E9-459C3C68B3F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22875003"/>
                </p:ext>
              </p:extLst>
            </p:nvPr>
          </p:nvGraphicFramePr>
          <p:xfrm>
            <a:off x="4000500" y="3946791"/>
            <a:ext cx="331788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3" r:id="rId11" imgW="190335" imgH="215713" progId="Equation.3">
                    <p:embed/>
                  </p:oleObj>
                </mc:Choice>
                <mc:Fallback>
                  <p:oleObj r:id="rId11" imgW="190335" imgH="215713" progId="Equation.3">
                    <p:embed/>
                    <p:pic>
                      <p:nvPicPr>
                        <p:cNvPr id="24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00500" y="3946791"/>
                          <a:ext cx="331788" cy="381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37">
              <a:extLst>
                <a:ext uri="{FF2B5EF4-FFF2-40B4-BE49-F238E27FC236}">
                  <a16:creationId xmlns:a16="http://schemas.microsoft.com/office/drawing/2014/main" id="{12EDDBFA-A167-484C-BAB3-200CED4045D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48075624"/>
                </p:ext>
              </p:extLst>
            </p:nvPr>
          </p:nvGraphicFramePr>
          <p:xfrm>
            <a:off x="2219325" y="2684729"/>
            <a:ext cx="314325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4" r:id="rId13" imgW="177569" imgH="215619" progId="Equation.3">
                    <p:embed/>
                  </p:oleObj>
                </mc:Choice>
                <mc:Fallback>
                  <p:oleObj r:id="rId13" imgW="177569" imgH="215619" progId="Equation.3">
                    <p:embed/>
                    <p:pic>
                      <p:nvPicPr>
                        <p:cNvPr id="25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19325" y="2684729"/>
                          <a:ext cx="314325" cy="381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39">
              <a:extLst>
                <a:ext uri="{FF2B5EF4-FFF2-40B4-BE49-F238E27FC236}">
                  <a16:creationId xmlns:a16="http://schemas.microsoft.com/office/drawing/2014/main" id="{A64DAC44-F8D5-47CA-9F00-ADFBC65FD71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23060584"/>
                </p:ext>
              </p:extLst>
            </p:nvPr>
          </p:nvGraphicFramePr>
          <p:xfrm>
            <a:off x="2133600" y="3489591"/>
            <a:ext cx="355600" cy="423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5" r:id="rId15" imgW="190500" imgH="228600" progId="Equation.3">
                    <p:embed/>
                  </p:oleObj>
                </mc:Choice>
                <mc:Fallback>
                  <p:oleObj r:id="rId15" imgW="190500" imgH="228600" progId="Equation.3">
                    <p:embed/>
                    <p:pic>
                      <p:nvPicPr>
                        <p:cNvPr id="26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33600" y="3489591"/>
                          <a:ext cx="355600" cy="423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898765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8AA345A-8836-4D06-A595-3972AD779DB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Proses Gram Schmidt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(3)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8AA345A-8836-4D06-A595-3972AD779D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727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20EB79-4358-4D3B-950D-399D76A41E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Contoh:</a:t>
                </a:r>
              </a:p>
              <a:p>
                <a:r>
                  <a:rPr lang="en-US" dirty="0" err="1"/>
                  <a:t>Diketahui</a:t>
                </a:r>
                <a:r>
                  <a:rPr lang="en-US" dirty="0"/>
                  <a:t> </a:t>
                </a:r>
              </a:p>
              <a:p>
                <a:pPr algn="ctr"/>
                <a:r>
                  <a:rPr lang="en-US" dirty="0"/>
                  <a:t>A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1,0,0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0,0,1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apakah</a:t>
                </a:r>
                <a:r>
                  <a:rPr lang="en-US" dirty="0"/>
                  <a:t> </a:t>
                </a:r>
                <a:r>
                  <a:rPr lang="en-US" dirty="0" err="1"/>
                  <a:t>himpunan</a:t>
                </a:r>
                <a:r>
                  <a:rPr lang="en-US" dirty="0"/>
                  <a:t> </a:t>
                </a:r>
                <a:r>
                  <a:rPr lang="en-US" dirty="0" err="1"/>
                  <a:t>vektor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vektor</a:t>
                </a:r>
                <a:r>
                  <a:rPr lang="en-US" dirty="0"/>
                  <a:t> orthonormal di </a:t>
                </a:r>
                <a:r>
                  <a:rPr lang="en-US" dirty="0" err="1"/>
                  <a:t>Ruang</a:t>
                </a:r>
                <a:r>
                  <a:rPr lang="en-US" dirty="0"/>
                  <a:t> Hasil Kali </a:t>
                </a:r>
                <a:r>
                  <a:rPr lang="en-US" dirty="0" err="1"/>
                  <a:t>Dalam</a:t>
                </a:r>
                <a:r>
                  <a:rPr lang="en-US" dirty="0"/>
                  <a:t> Euclidean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 err="1"/>
                  <a:t>Lakukan</a:t>
                </a:r>
                <a:r>
                  <a:rPr lang="en-US" dirty="0"/>
                  <a:t> </a:t>
                </a:r>
                <a:r>
                  <a:rPr lang="en-US" dirty="0" err="1"/>
                  <a:t>konversi</a:t>
                </a:r>
                <a:r>
                  <a:rPr lang="en-US" dirty="0"/>
                  <a:t> </a:t>
                </a:r>
                <a:r>
                  <a:rPr lang="en-US" dirty="0" err="1"/>
                  <a:t>himpunan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:r>
                  <a:rPr lang="en-US" dirty="0" err="1"/>
                  <a:t>menjadi</a:t>
                </a:r>
                <a:r>
                  <a:rPr lang="en-US" dirty="0"/>
                  <a:t> </a:t>
                </a:r>
                <a:r>
                  <a:rPr lang="en-US" dirty="0" err="1"/>
                  <a:t>vektor</a:t>
                </a:r>
                <a:r>
                  <a:rPr lang="en-US" dirty="0"/>
                  <a:t> orthonormal</a:t>
                </a:r>
              </a:p>
              <a:p>
                <a:r>
                  <a:rPr lang="en-US" dirty="0" err="1"/>
                  <a:t>Jawab</a:t>
                </a:r>
                <a:r>
                  <a:rPr lang="en-US" dirty="0"/>
                  <a:t>:</a:t>
                </a:r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bukan </a:t>
                </a:r>
                <a:r>
                  <a:rPr lang="en-US" dirty="0" err="1"/>
                  <a:t>himpunan</a:t>
                </a:r>
                <a:r>
                  <a:rPr lang="en-US" dirty="0"/>
                  <a:t> orthogonal, </a:t>
                </a:r>
                <a:r>
                  <a:rPr lang="en-US" dirty="0" err="1"/>
                  <a:t>karena</a:t>
                </a:r>
                <a:endParaRPr lang="en-US" dirty="0"/>
              </a:p>
              <a:p>
                <a:pPr marL="688975" lvl="1" indent="-1778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1,0,0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0,1,1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&gt; 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+(0)(1)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+(0)(1)=0</m:t>
                    </m:r>
                  </m:oMath>
                </a14:m>
                <a:endParaRPr lang="en-US" dirty="0"/>
              </a:p>
              <a:p>
                <a:pPr marL="688975" lvl="1" indent="-1778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1,0,0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0,0,1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&gt; 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+(0)(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)+(0)(1)=0</m:t>
                    </m:r>
                  </m:oMath>
                </a14:m>
                <a:endParaRPr lang="en-US" dirty="0"/>
              </a:p>
              <a:p>
                <a:pPr marL="688975" lvl="1" indent="-1778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0,1,1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0,0,1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&gt; 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+(1)(1)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 err="1"/>
                  <a:t>Misal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acc>
                      <m:accPr>
                        <m:chr m:val="⃑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⃑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⃑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himpunan</a:t>
                </a:r>
                <a:r>
                  <a:rPr lang="en-US" dirty="0"/>
                  <a:t> orthonormal </a:t>
                </a:r>
                <a:r>
                  <a:rPr lang="en-US" dirty="0" err="1"/>
                  <a:t>hasil</a:t>
                </a:r>
                <a:r>
                  <a:rPr lang="en-US" dirty="0"/>
                  <a:t> </a:t>
                </a:r>
                <a:r>
                  <a:rPr lang="en-US" dirty="0" err="1"/>
                  <a:t>konversi</a:t>
                </a:r>
                <a:r>
                  <a:rPr lang="en-US" dirty="0"/>
                  <a:t> </a:t>
                </a:r>
                <a:r>
                  <a:rPr lang="en-US" dirty="0" err="1"/>
                  <a:t>himpunan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.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1,0,0</m:t>
                                  </m:r>
                                </m:e>
                              </m:d>
                            </m:e>
                          </m:d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1,0,0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1,0,0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1,0,0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1,0,0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20EB79-4358-4D3B-950D-399D76A41E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091" t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3B156-8DC6-4986-852D-B62A54B4B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8FB91-5B9E-4CF4-A9FB-1FF3E4EE1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FE023-1C15-4BB6-B00A-E597E24A6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28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8AA345A-8836-4D06-A595-3972AD779DB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Proses Gram Schmidt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(4)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8AA345A-8836-4D06-A595-3972AD779D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727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20EB79-4358-4D3B-950D-399D76A41E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0,1,1</m:t>
                            </m:r>
                          </m:e>
                        </m:d>
                        <m:r>
                          <a:rPr lang="en-ID" i="1">
                            <a:latin typeface="Cambria Math" panose="02040503050406030204" pitchFamily="18" charset="0"/>
                          </a:rPr>
                          <m:t>−&lt;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0,1,1</m:t>
                            </m:r>
                          </m:e>
                        </m:d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1,0,0</m:t>
                            </m:r>
                          </m:e>
                        </m:d>
                        <m:r>
                          <a:rPr lang="en-ID" i="1">
                            <a:latin typeface="Cambria Math" panose="02040503050406030204" pitchFamily="18" charset="0"/>
                          </a:rPr>
                          <m:t>&gt;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1,0,0</m:t>
                            </m:r>
                          </m:e>
                        </m:d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0,1,1</m:t>
                                </m:r>
                              </m:e>
                            </m:d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−&lt;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0,1,1</m:t>
                                </m:r>
                              </m:e>
                            </m:d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1,0,0</m:t>
                                </m:r>
                              </m:e>
                            </m:d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1,0,0</m:t>
                                </m:r>
                              </m:e>
                            </m:d>
                          </m:e>
                        </m: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0,1,1</m:t>
                            </m:r>
                          </m:e>
                        </m:d>
                        <m:r>
                          <a:rPr lang="en-ID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1,0,0</m:t>
                            </m:r>
                          </m:e>
                        </m:d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0,1,1</m:t>
                                </m:r>
                              </m:e>
                            </m:d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1,0,0</m:t>
                                </m:r>
                              </m:e>
                            </m:d>
                          </m:e>
                        </m: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(0,1,1)</m:t>
                        </m:r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0,1,1)</m:t>
                            </m:r>
                          </m:e>
                        </m:d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465138" indent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(0,1,1)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0,1,1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(0,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465138" indent="0"/>
                <a:endParaRPr lang="en-US" dirty="0"/>
              </a:p>
              <a:p>
                <a:pPr marL="0" indent="0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D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0,0,1</m:t>
                            </m:r>
                          </m:e>
                        </m:d>
                        <m:r>
                          <a:rPr lang="en-ID" i="1">
                            <a:latin typeface="Cambria Math" panose="02040503050406030204" pitchFamily="18" charset="0"/>
                          </a:rPr>
                          <m:t>−&lt;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0,0,1</m:t>
                            </m:r>
                          </m:e>
                        </m:d>
                        <m:r>
                          <a:rPr lang="en-ID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1,0,0</m:t>
                            </m:r>
                          </m:e>
                        </m:d>
                        <m:r>
                          <a:rPr lang="en-ID" i="1">
                            <a:latin typeface="Cambria Math" panose="02040503050406030204" pitchFamily="18" charset="0"/>
                          </a:rPr>
                          <m:t>&gt;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1,0,0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ID" i="1">
                            <a:latin typeface="Cambria Math" panose="02040503050406030204" pitchFamily="18" charset="0"/>
                          </a:rPr>
                          <m:t>&lt;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0,0,1</m:t>
                            </m:r>
                          </m:e>
                        </m:d>
                        <m:r>
                          <a:rPr lang="en-ID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(0,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dirty="0"/>
                          <m:t> </m:t>
                        </m:r>
                        <m:r>
                          <a:rPr lang="en-ID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(0,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dirty="0"/>
                          <m:t> </m:t>
                        </m:r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en-ID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0,0,1</m:t>
                                </m:r>
                              </m:e>
                            </m:d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−&lt;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0,0,1</m:t>
                                </m:r>
                              </m:e>
                            </m:d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1,0,0</m:t>
                                </m:r>
                              </m:e>
                            </m:d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1,0,0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0,0,1</m:t>
                                </m:r>
                              </m:e>
                            </m:d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(0,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 </m:t>
                            </m:r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(0,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404813" indent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0,0,1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0,0,0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0,0,1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,0,0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0,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(0, 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(0, 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rad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=(0,−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20EB79-4358-4D3B-950D-399D76A41E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3B156-8DC6-4986-852D-B62A54B4B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8FB91-5B9E-4CF4-A9FB-1FF3E4EE1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FE023-1C15-4BB6-B00A-E597E24A6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24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0A97B58-47FF-4DF0-A395-67964C986D61}"/>
              </a:ext>
            </a:extLst>
          </p:cNvPr>
          <p:cNvGrpSpPr/>
          <p:nvPr/>
        </p:nvGrpSpPr>
        <p:grpSpPr>
          <a:xfrm>
            <a:off x="-32" y="10"/>
            <a:ext cx="12192031" cy="4915066"/>
            <a:chOff x="-32" y="10"/>
            <a:chExt cx="12192031" cy="4915066"/>
          </a:xfrm>
        </p:grpSpPr>
        <p:pic>
          <p:nvPicPr>
            <p:cNvPr id="6" name="Picture 5" descr="A view of a city&#10;&#10;Description automatically generated">
              <a:extLst>
                <a:ext uri="{FF2B5EF4-FFF2-40B4-BE49-F238E27FC236}">
                  <a16:creationId xmlns:a16="http://schemas.microsoft.com/office/drawing/2014/main" id="{D88C9B73-5B5D-4194-B11A-99A3DA3649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667" b="11937"/>
            <a:stretch/>
          </p:blipFill>
          <p:spPr>
            <a:xfrm>
              <a:off x="-32" y="10"/>
              <a:ext cx="12192031" cy="4915066"/>
            </a:xfrm>
            <a:prstGeom prst="rect">
              <a:avLst/>
            </a:prstGeom>
          </p:spPr>
        </p:pic>
        <p:pic>
          <p:nvPicPr>
            <p:cNvPr id="7" name="Picture 6" descr="A picture containing indoor, object&#10;&#10;Description automatically generated">
              <a:extLst>
                <a:ext uri="{FF2B5EF4-FFF2-40B4-BE49-F238E27FC236}">
                  <a16:creationId xmlns:a16="http://schemas.microsoft.com/office/drawing/2014/main" id="{FBC92B5B-54E5-4C17-BB0B-31991BB838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5182" y="123679"/>
              <a:ext cx="2235298" cy="573727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FB52B74-CC0E-48FA-A3CD-A1781CB02DC5}"/>
              </a:ext>
            </a:extLst>
          </p:cNvPr>
          <p:cNvSpPr txBox="1"/>
          <p:nvPr/>
        </p:nvSpPr>
        <p:spPr>
          <a:xfrm>
            <a:off x="4191455" y="5165139"/>
            <a:ext cx="38090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THANKYOU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BE7B1A-4DAE-4933-ADEA-EC67DC6A58B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273E1D80-BC64-4809-998F-F67D593D87A2}" type="datetime1">
              <a:rPr lang="en-US" smtClean="0"/>
              <a:t>2/9/2023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01D49B7-BA5F-4D48-BCBD-15F2E6E04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66D4900-2608-4903-874E-48F5E9E148C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F2884EB-C6E3-684C-A39B-0E652C4E0E6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38568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SA">
      <a:majorFont>
        <a:latin typeface="Adobe Myungjo Std M"/>
        <a:ea typeface=""/>
        <a:cs typeface=""/>
      </a:majorFont>
      <a:minorFont>
        <a:latin typeface="Adobe Myungjo Std M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8BB6B6A1E5D74D894697FFD9A19A5C" ma:contentTypeVersion="3" ma:contentTypeDescription="Create a new document." ma:contentTypeScope="" ma:versionID="94fe603a937ec70bcde122de329a62d9">
  <xsd:schema xmlns:xsd="http://www.w3.org/2001/XMLSchema" xmlns:xs="http://www.w3.org/2001/XMLSchema" xmlns:p="http://schemas.microsoft.com/office/2006/metadata/properties" xmlns:ns2="82294ab1-b54a-43d4-b94c-ae97b5e616ba" targetNamespace="http://schemas.microsoft.com/office/2006/metadata/properties" ma:root="true" ma:fieldsID="1d4e928035cbf479b04bb67ade7f27cb" ns2:_="">
    <xsd:import namespace="82294ab1-b54a-43d4-b94c-ae97b5e616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294ab1-b54a-43d4-b94c-ae97b5e616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82DB9A8-45A7-4602-9AAF-1B52EED461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4883FED-ED5E-4D55-9701-F467A9BB35CE}"/>
</file>

<file path=customXml/itemProps3.xml><?xml version="1.0" encoding="utf-8"?>
<ds:datastoreItem xmlns:ds="http://schemas.openxmlformats.org/officeDocument/2006/customXml" ds:itemID="{6E6D3FA3-F4F4-4EA6-A94B-A0C61A73623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1517</TotalTime>
  <Words>976</Words>
  <Application>Microsoft Office PowerPoint</Application>
  <PresentationFormat>Widescreen</PresentationFormat>
  <Paragraphs>170</Paragraphs>
  <Slides>14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Adobe Myungjo Std M</vt:lpstr>
      <vt:lpstr>Arial</vt:lpstr>
      <vt:lpstr>Calibri</vt:lpstr>
      <vt:lpstr>Cambria Math</vt:lpstr>
      <vt:lpstr>Retrospect</vt:lpstr>
      <vt:lpstr>Equation.3</vt:lpstr>
      <vt:lpstr>PowerPoint Presentation</vt:lpstr>
      <vt:lpstr>Ruang Vektor Hasil Kali Dalam (R. HKD)</vt:lpstr>
      <vt:lpstr>Koordinat Vektor Relatif terhadap Basis Orthonormal</vt:lpstr>
      <vt:lpstr>Koordinat Vektor Relatif terhadap Basis Orthonormal(2)</vt:lpstr>
      <vt:lpstr>Koordinat Vektor Relatif terhadap Basis Orthonormal(3)</vt:lpstr>
      <vt:lpstr>Proses Gramm Schmidth</vt:lpstr>
      <vt:lpstr>Proses Gram Schmidt R^2</vt:lpstr>
      <vt:lpstr>Proses Gram Schmidt R^2(2)</vt:lpstr>
      <vt:lpstr>Proses Gram Schmidt R^2(3)</vt:lpstr>
      <vt:lpstr>Proses Gram Schmidt R^3</vt:lpstr>
      <vt:lpstr>Proses Gram Schmidt R^3(2)</vt:lpstr>
      <vt:lpstr>Proses Gram Schmidt R^3(3)</vt:lpstr>
      <vt:lpstr>Proses Gram Schmidt R^3(4)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RUANG VEKTOR</dc:title>
  <dc:creator>Annisa</dc:creator>
  <cp:lastModifiedBy>ANNISA ADITSANIA</cp:lastModifiedBy>
  <cp:revision>57</cp:revision>
  <cp:lastPrinted>2019-04-10T03:25:38Z</cp:lastPrinted>
  <dcterms:created xsi:type="dcterms:W3CDTF">2019-03-13T14:56:40Z</dcterms:created>
  <dcterms:modified xsi:type="dcterms:W3CDTF">2023-02-09T06:50:25Z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0x0101007D8BB6B6A1E5D74D894697FFD9A19A5C</vt:lpwstr>
  </property>
</Properties>
</file>