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2"/>
  </p:notes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21" r:id="rId10"/>
    <p:sldId id="322" r:id="rId11"/>
    <p:sldId id="310" r:id="rId12"/>
    <p:sldId id="311" r:id="rId13"/>
    <p:sldId id="312" r:id="rId14"/>
    <p:sldId id="323" r:id="rId15"/>
    <p:sldId id="324" r:id="rId16"/>
    <p:sldId id="325" r:id="rId17"/>
    <p:sldId id="326" r:id="rId18"/>
    <p:sldId id="327" r:id="rId19"/>
    <p:sldId id="317" r:id="rId20"/>
    <p:sldId id="318" r:id="rId21"/>
    <p:sldId id="319" r:id="rId22"/>
    <p:sldId id="330" r:id="rId23"/>
    <p:sldId id="332" r:id="rId24"/>
    <p:sldId id="331" r:id="rId25"/>
    <p:sldId id="333" r:id="rId26"/>
    <p:sldId id="313" r:id="rId27"/>
    <p:sldId id="314" r:id="rId28"/>
    <p:sldId id="315" r:id="rId29"/>
    <p:sldId id="320" r:id="rId30"/>
    <p:sldId id="29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9CD"/>
    <a:srgbClr val="D34817"/>
    <a:srgbClr val="C00000"/>
    <a:srgbClr val="9B3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5" autoAdjust="0"/>
    <p:restoredTop sz="94249" autoAdjust="0"/>
  </p:normalViewPr>
  <p:slideViewPr>
    <p:cSldViewPr snapToGrid="0">
      <p:cViewPr varScale="1">
        <p:scale>
          <a:sx n="41" d="100"/>
          <a:sy n="41" d="100"/>
        </p:scale>
        <p:origin x="6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20BC7-8BAD-450E-BDFD-512A1986C248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B8454-D031-4180-896A-FA1A82268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5060-1F87-433F-9AC7-4D8E5270F0CF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59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8105-5F08-4213-B85A-46C7D4F055FE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8324-ED7C-4FC4-8116-EDD60BB49C2A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38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097281" y="2009550"/>
            <a:ext cx="10058400" cy="402549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37D46-D85A-4D0A-B47A-ACB18798F8F9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1"/>
            <a:ext cx="12192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EC78426-82E9-495A-92E2-FD06794F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/>
              <a:t>MUH1G3/ Matriks dan ruang vektor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298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097281" y="2009550"/>
            <a:ext cx="10058400" cy="4025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79317-91EA-4F57-A865-4CC4618B6C6D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1"/>
            <a:ext cx="12192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D0D9035-DC65-448D-8761-70A2182B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/>
              <a:t>MUH1G3/ Matriks dan ruang vektor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78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2B28C65-06A6-4C4D-A943-59F093F10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57A9-B7DC-4589-A631-6DECFA37A75C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787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D33D-FA5F-45A4-A552-504AA2E2CF55}" type="datetime1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38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030F-BBF9-4192-874D-569E8857696E}" type="datetime1">
              <a:rPr lang="en-US" smtClean="0"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61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0F08-56BD-4B4F-805A-E1DAC83AE040}" type="datetime1">
              <a:rPr lang="en-US" smtClean="0"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062C-590C-4B12-9D1A-07D882AEE0B7}" type="datetime1">
              <a:rPr lang="en-US" smtClean="0"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MUH1G3/ Matriks dan ruang vektor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8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35F8C9-EF56-4F93-A8BC-B93911865CF7}" type="datetime1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MUH1G3/ Matriks dan ruang vektor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5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88DA-75C7-4962-8E90-31C63C581EFC}" type="datetime1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9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F80F101-EDF0-42E4-A704-570B7EE96B27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15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6" r:id="rId12"/>
    <p:sldLayoutId id="2147483687" r:id="rId13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D8ED3830-ABBE-41E7-B0D4-FA582F847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F394EE-52D9-4BC8-8F01-DCF6EAD92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7508FFD-5677-4630-A63F-F54B8878E276}"/>
              </a:ext>
            </a:extLst>
          </p:cNvPr>
          <p:cNvGrpSpPr/>
          <p:nvPr/>
        </p:nvGrpSpPr>
        <p:grpSpPr>
          <a:xfrm>
            <a:off x="-32" y="10"/>
            <a:ext cx="12192031" cy="4915066"/>
            <a:chOff x="-32" y="10"/>
            <a:chExt cx="12192031" cy="4915066"/>
          </a:xfrm>
        </p:grpSpPr>
        <p:pic>
          <p:nvPicPr>
            <p:cNvPr id="8" name="Picture 7" descr="A view of a city&#10;&#10;Description automatically generated">
              <a:extLst>
                <a:ext uri="{FF2B5EF4-FFF2-40B4-BE49-F238E27FC236}">
                  <a16:creationId xmlns:a16="http://schemas.microsoft.com/office/drawing/2014/main" id="{0593CF81-3B01-44BA-B265-778777533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667" b="11937"/>
            <a:stretch/>
          </p:blipFill>
          <p:spPr>
            <a:xfrm>
              <a:off x="-32" y="10"/>
              <a:ext cx="12192031" cy="4915066"/>
            </a:xfrm>
            <a:prstGeom prst="rect">
              <a:avLst/>
            </a:prstGeom>
          </p:spPr>
        </p:pic>
        <p:pic>
          <p:nvPicPr>
            <p:cNvPr id="30" name="Picture 29" descr="A picture containing indoor, object&#10;&#10;Description automatically generated">
              <a:extLst>
                <a:ext uri="{FF2B5EF4-FFF2-40B4-BE49-F238E27FC236}">
                  <a16:creationId xmlns:a16="http://schemas.microsoft.com/office/drawing/2014/main" id="{6504A48E-8B65-44BC-9942-392CA42A7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5182" y="123679"/>
              <a:ext cx="2235298" cy="573727"/>
            </a:xfrm>
            <a:prstGeom prst="rect">
              <a:avLst/>
            </a:prstGeom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1DE1243A-685F-443D-B759-F9085354A409}"/>
              </a:ext>
            </a:extLst>
          </p:cNvPr>
          <p:cNvSpPr txBox="1">
            <a:spLocks/>
          </p:cNvSpPr>
          <p:nvPr/>
        </p:nvSpPr>
        <p:spPr>
          <a:xfrm>
            <a:off x="1097280" y="4787874"/>
            <a:ext cx="10058400" cy="8229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solidFill>
                  <a:srgbClr val="FFFFFF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RUANG VEKTOR(3)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6F4F18B-8451-4D5E-BC56-49EA955FAA58}"/>
              </a:ext>
            </a:extLst>
          </p:cNvPr>
          <p:cNvSpPr txBox="1">
            <a:spLocks/>
          </p:cNvSpPr>
          <p:nvPr/>
        </p:nvSpPr>
        <p:spPr>
          <a:xfrm>
            <a:off x="1066783" y="5736141"/>
            <a:ext cx="10058400" cy="1155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FFFFFF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MUH1G3/ Matriks dan ruang vektor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FAKULTAS INFORMATIKA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Center of learning &amp; open education Telkom university</a:t>
            </a:r>
          </a:p>
          <a:p>
            <a:pPr algn="ctr"/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172C5C11-C52E-49E0-BEC2-4287B84A2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182" y="821075"/>
            <a:ext cx="2240280" cy="45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482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9D068DB-E7E7-4102-9402-EAA049E13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C8906C-CCD9-4F71-B3DD-BC1331E1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A0D6F13-628B-4FC4-AD48-A2B64677D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5746F23-6A4C-4A1F-A0CE-A0C8537D5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Image result for thinking">
            <a:extLst>
              <a:ext uri="{FF2B5EF4-FFF2-40B4-BE49-F238E27FC236}">
                <a16:creationId xmlns:a16="http://schemas.microsoft.com/office/drawing/2014/main" id="{6C48FDF1-C33B-4C81-9106-79B102EF6B8C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490" y="1878574"/>
            <a:ext cx="6912217" cy="438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A698AEB1-85C2-4FE7-9B33-81F4726CEDE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006887" y="759863"/>
                <a:ext cx="3401961" cy="1338019"/>
              </a:xfrm>
            </p:spPr>
            <p:txBody>
              <a:bodyPr vert="horz" lIns="91440" tIns="45720" rIns="91440" bIns="45720" rtlCol="0" anchor="b">
                <a:noAutofit/>
              </a:bodyPr>
              <a:lstStyle/>
              <a:p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Apakah </a:t>
                </a:r>
                <a:r>
                  <a:rPr lang="en-US" sz="20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ada</a:t>
                </a:r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basis </a:t>
                </a:r>
                <a:r>
                  <a:rPr lang="en-US" sz="20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untuk</a:t>
                </a:r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selain</a:t>
                </a:r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basis </a:t>
                </a:r>
                <a:r>
                  <a:rPr lang="en-US" sz="20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standar</a:t>
                </a:r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A698AEB1-85C2-4FE7-9B33-81F4726CED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06887" y="759863"/>
                <a:ext cx="3401961" cy="1338019"/>
              </a:xfrm>
              <a:blipFill>
                <a:blip r:embed="rId4"/>
                <a:stretch>
                  <a:fillRect l="-1792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9BFE64E-CCE4-4F62-BB14-C7028756C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7CC7517-DC26-4B88-BF95-5D09F3E93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7C466A-2605-4E25-9E19-8E277E2EA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23CC2-72C1-4391-873D-483442254DF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97280" y="6459785"/>
            <a:ext cx="247227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E9F79317-91EA-4F57-A865-4CC4618B6C6D}" type="datetime1">
              <a:rPr lang="en-US" smtClean="0"/>
              <a:pPr defTabSz="914400">
                <a:spcAft>
                  <a:spcPts val="600"/>
                </a:spcAft>
                <a:defRPr/>
              </a:pPr>
              <a:t>4/9/2019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E223F-653D-449C-BE58-F141B8E0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MUH1G3/ Matriks dan ruang vektor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41C889-69BD-4DEF-90E2-3A21E0108C2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1F2884EB-C6E3-684C-A39B-0E652C4E0E60}" type="slidenum">
              <a:rPr lang="en-US" smtClean="0"/>
              <a:pPr defTabSz="914400">
                <a:spcAft>
                  <a:spcPts val="600"/>
                </a:spcAft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itle 7">
                <a:extLst>
                  <a:ext uri="{FF2B5EF4-FFF2-40B4-BE49-F238E27FC236}">
                    <a16:creationId xmlns:a16="http://schemas.microsoft.com/office/drawing/2014/main" id="{3A9F13D6-2F36-47BE-86EE-514D7D8104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5907" y="3164672"/>
                <a:ext cx="3401961" cy="1338019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1,0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0,−1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adalah</a:t>
                </a:r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vektor</a:t>
                </a:r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yang </a:t>
                </a:r>
                <a:r>
                  <a:rPr lang="en-US" sz="20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bebas</a:t>
                </a:r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linear dan </a:t>
                </a:r>
                <a:r>
                  <a:rPr lang="en-US" sz="20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merentang</a:t>
                </a:r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di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18" name="Title 7">
                <a:extLst>
                  <a:ext uri="{FF2B5EF4-FFF2-40B4-BE49-F238E27FC236}">
                    <a16:creationId xmlns:a16="http://schemas.microsoft.com/office/drawing/2014/main" id="{3A9F13D6-2F36-47BE-86EE-514D7D810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07" y="3164672"/>
                <a:ext cx="3401961" cy="1338019"/>
              </a:xfrm>
              <a:prstGeom prst="rect">
                <a:avLst/>
              </a:prstGeom>
              <a:blipFill>
                <a:blip r:embed="rId5"/>
                <a:stretch>
                  <a:fillRect l="-1792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itle 7">
            <a:extLst>
              <a:ext uri="{FF2B5EF4-FFF2-40B4-BE49-F238E27FC236}">
                <a16:creationId xmlns:a16="http://schemas.microsoft.com/office/drawing/2014/main" id="{12060C9A-5D5C-4FCC-979D-CFEEE39C4C32}"/>
              </a:ext>
            </a:extLst>
          </p:cNvPr>
          <p:cNvSpPr txBox="1">
            <a:spLocks/>
          </p:cNvSpPr>
          <p:nvPr/>
        </p:nvSpPr>
        <p:spPr>
          <a:xfrm>
            <a:off x="6808008" y="231090"/>
            <a:ext cx="3401961" cy="13380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Bagaimana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dengan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basis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Ruang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Vektor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Lainnya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itle 7">
                <a:extLst>
                  <a:ext uri="{FF2B5EF4-FFF2-40B4-BE49-F238E27FC236}">
                    <a16:creationId xmlns:a16="http://schemas.microsoft.com/office/drawing/2014/main" id="{4B81175D-B3CC-4104-B330-05020FC5B3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23962" y="2062715"/>
                <a:ext cx="3401961" cy="1338019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bebas</a:t>
                </a:r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linear? </a:t>
                </a:r>
                <a:r>
                  <a:rPr lang="en-US" sz="20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Merentang?basis</a:t>
                </a:r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2×2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itle 7">
                <a:extLst>
                  <a:ext uri="{FF2B5EF4-FFF2-40B4-BE49-F238E27FC236}">
                    <a16:creationId xmlns:a16="http://schemas.microsoft.com/office/drawing/2014/main" id="{4B81175D-B3CC-4104-B330-05020FC5B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3962" y="2062715"/>
                <a:ext cx="3401961" cy="1338019"/>
              </a:xfrm>
              <a:prstGeom prst="rect">
                <a:avLst/>
              </a:prstGeom>
              <a:blipFill>
                <a:blip r:embed="rId6"/>
                <a:stretch>
                  <a:fillRect l="-1792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loud 9">
            <a:extLst>
              <a:ext uri="{FF2B5EF4-FFF2-40B4-BE49-F238E27FC236}">
                <a16:creationId xmlns:a16="http://schemas.microsoft.com/office/drawing/2014/main" id="{5EDE7D97-2DF4-45F6-B97A-1C1F4907EDFC}"/>
              </a:ext>
            </a:extLst>
          </p:cNvPr>
          <p:cNvSpPr/>
          <p:nvPr/>
        </p:nvSpPr>
        <p:spPr>
          <a:xfrm>
            <a:off x="76314" y="3142293"/>
            <a:ext cx="3401961" cy="1861819"/>
          </a:xfrm>
          <a:prstGeom prst="cloud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155AFC8D-2B78-4857-AEF2-A3DAB968EA8B}"/>
              </a:ext>
            </a:extLst>
          </p:cNvPr>
          <p:cNvSpPr/>
          <p:nvPr/>
        </p:nvSpPr>
        <p:spPr>
          <a:xfrm>
            <a:off x="1664412" y="881179"/>
            <a:ext cx="3827125" cy="1861819"/>
          </a:xfrm>
          <a:prstGeom prst="cloud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0683AE89-76E6-4D9B-8D3F-B3D9080996ED}"/>
              </a:ext>
            </a:extLst>
          </p:cNvPr>
          <p:cNvSpPr/>
          <p:nvPr/>
        </p:nvSpPr>
        <p:spPr>
          <a:xfrm>
            <a:off x="6508324" y="342596"/>
            <a:ext cx="3401961" cy="1861819"/>
          </a:xfrm>
          <a:prstGeom prst="cloud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222C3505-6754-4763-9C1C-AFAED4B5812C}"/>
              </a:ext>
            </a:extLst>
          </p:cNvPr>
          <p:cNvSpPr/>
          <p:nvPr/>
        </p:nvSpPr>
        <p:spPr>
          <a:xfrm>
            <a:off x="8346027" y="1953046"/>
            <a:ext cx="3827125" cy="1933138"/>
          </a:xfrm>
          <a:prstGeom prst="cloud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29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0D722CD-A073-427A-B2D7-4A6CD0B24E47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ID" dirty="0"/>
                  <a:t>Tunjukan </a:t>
                </a:r>
                <a:r>
                  <a:rPr lang="en-ID" dirty="0" err="1"/>
                  <a:t>bahwa</a:t>
                </a:r>
                <a:r>
                  <a:rPr lang="en-ID" dirty="0"/>
                  <a:t> </a:t>
                </a:r>
                <a:r>
                  <a:rPr lang="en-ID" dirty="0" err="1"/>
                  <a:t>himpunan</a:t>
                </a:r>
                <a:r>
                  <a:rPr lang="en-ID" dirty="0"/>
                  <a:t> </a:t>
                </a:r>
                <a:r>
                  <a:rPr lang="en-ID" dirty="0" err="1"/>
                  <a:t>matriks</a:t>
                </a:r>
                <a:r>
                  <a:rPr lang="en-ID" dirty="0"/>
                  <a:t> </a:t>
                </a:r>
                <a:r>
                  <a:rPr lang="en-ID" dirty="0" err="1"/>
                  <a:t>berikut</a:t>
                </a:r>
                <a:r>
                  <a:rPr lang="en-ID" dirty="0"/>
                  <a:t>:</a:t>
                </a:r>
              </a:p>
              <a:p>
                <a:pPr marL="117475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ID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D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D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D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−8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−12</m:t>
                                    </m:r>
                                  </m:e>
                                  <m:e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D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ID" dirty="0"/>
              </a:p>
              <a:p>
                <a:pPr marL="117475" indent="0">
                  <a:buNone/>
                </a:pPr>
                <a:r>
                  <a:rPr lang="en-ID" dirty="0" err="1"/>
                  <a:t>Merupakan</a:t>
                </a:r>
                <a:r>
                  <a:rPr lang="en-ID" dirty="0"/>
                  <a:t> basis </a:t>
                </a:r>
                <a:r>
                  <a:rPr lang="en-ID" dirty="0" err="1"/>
                  <a:t>bagi</a:t>
                </a:r>
                <a:r>
                  <a:rPr lang="en-ID" dirty="0"/>
                  <a:t> </a:t>
                </a:r>
                <a:r>
                  <a:rPr lang="en-ID" dirty="0" err="1"/>
                  <a:t>matriks</a:t>
                </a:r>
                <a:r>
                  <a:rPr lang="en-ID" dirty="0"/>
                  <a:t> </a:t>
                </a:r>
                <a:r>
                  <a:rPr lang="en-ID" dirty="0" err="1"/>
                  <a:t>berukuran</a:t>
                </a:r>
                <a:r>
                  <a:rPr lang="en-ID" dirty="0"/>
                  <a:t>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</a:rPr>
                      <m:t>2×2</m:t>
                    </m:r>
                  </m:oMath>
                </a14:m>
                <a:endParaRPr lang="en-ID" dirty="0"/>
              </a:p>
              <a:p>
                <a:pPr marL="117475" indent="0"/>
                <a:endParaRPr lang="en-US" dirty="0"/>
              </a:p>
              <a:p>
                <a:pPr marL="117475" indent="0">
                  <a:buNone/>
                </a:pPr>
                <a:r>
                  <a:rPr lang="en-US" dirty="0" err="1"/>
                  <a:t>Jawab</a:t>
                </a:r>
                <a:r>
                  <a:rPr lang="en-US" dirty="0"/>
                  <a:t>:</a:t>
                </a:r>
              </a:p>
              <a:p>
                <a:pPr marL="120650" indent="0">
                  <a:buNone/>
                </a:pPr>
                <a:r>
                  <a:rPr lang="en-ID" dirty="0" err="1"/>
                  <a:t>Tulis</a:t>
                </a:r>
                <a:r>
                  <a:rPr lang="en-ID" dirty="0"/>
                  <a:t> </a:t>
                </a:r>
                <a:r>
                  <a:rPr lang="en-ID" dirty="0" err="1"/>
                  <a:t>kombinasi</a:t>
                </a:r>
                <a:r>
                  <a:rPr lang="en-ID" dirty="0"/>
                  <a:t> linear:</a:t>
                </a:r>
              </a:p>
              <a:p>
                <a:pPr marL="12065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D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ID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D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ID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D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mr>
                            <m:mr>
                              <m:e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−12</m:t>
                                </m:r>
                              </m:e>
                              <m:e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ID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D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ID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D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D" dirty="0"/>
              </a:p>
              <a:p>
                <a:pPr marL="120650" indent="0">
                  <a:buFontTx/>
                  <a:buNone/>
                </a:pPr>
                <a:r>
                  <a:rPr lang="en-ID" dirty="0" err="1"/>
                  <a:t>Atau</a:t>
                </a:r>
                <a:endParaRPr lang="en-ID" dirty="0"/>
              </a:p>
              <a:p>
                <a:pPr marL="12065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D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ID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sSub>
                                  <m:sSubPr>
                                    <m:ctrl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  <m:sSub>
                                  <m:sSubPr>
                                    <m:ctrl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−12</m:t>
                                </m:r>
                                <m:sSub>
                                  <m:sSubPr>
                                    <m:ctrl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  <m:sSub>
                                  <m:sSubPr>
                                    <m:ctrl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sSub>
                                  <m:sSubPr>
                                    <m:ctrl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b>
                                  <m:sSubPr>
                                    <m:ctrl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ID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D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D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0D722CD-A073-427A-B2D7-4A6CD0B24E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606" t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F3B5E5-A7F5-4471-BC66-F453E6A717B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AF0DF-D8FE-4E35-A1A8-002720A333A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9F79317-91EA-4F57-A865-4CC4618B6C6D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016F27-34C1-4898-914D-E5BD9BD17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Contoh_3: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0478D-356B-4231-A17E-34303AF5B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039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0CD549F-5801-44A2-A5F8-E4667ADBDC87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ID" dirty="0"/>
                  <a:t>Dengan </a:t>
                </a:r>
                <a:r>
                  <a:rPr lang="en-ID" dirty="0" err="1"/>
                  <a:t>menyamakan</a:t>
                </a:r>
                <a:r>
                  <a:rPr lang="en-ID" dirty="0"/>
                  <a:t> </a:t>
                </a:r>
                <a:r>
                  <a:rPr lang="en-ID" dirty="0" err="1"/>
                  <a:t>setiap</a:t>
                </a:r>
                <a:r>
                  <a:rPr lang="en-ID" dirty="0"/>
                  <a:t> </a:t>
                </a:r>
                <a:r>
                  <a:rPr lang="en-ID" dirty="0" err="1"/>
                  <a:t>unsur</a:t>
                </a:r>
                <a:r>
                  <a:rPr lang="en-ID" dirty="0"/>
                  <a:t> </a:t>
                </a:r>
                <a:r>
                  <a:rPr lang="en-ID" dirty="0" err="1"/>
                  <a:t>pada</a:t>
                </a:r>
                <a:r>
                  <a:rPr lang="en-ID" dirty="0"/>
                  <a:t> </a:t>
                </a:r>
                <a:r>
                  <a:rPr lang="en-ID" dirty="0" err="1"/>
                  <a:t>kedua</a:t>
                </a:r>
                <a:r>
                  <a:rPr lang="en-ID" dirty="0"/>
                  <a:t> </a:t>
                </a:r>
                <a:r>
                  <a:rPr lang="en-ID" dirty="0" err="1"/>
                  <a:t>matriks</a:t>
                </a:r>
                <a:r>
                  <a:rPr lang="en-ID" dirty="0"/>
                  <a:t>, </a:t>
                </a:r>
                <a:r>
                  <a:rPr lang="en-ID" dirty="0" err="1"/>
                  <a:t>diperoleh</a:t>
                </a:r>
                <a:r>
                  <a:rPr lang="en-ID" dirty="0"/>
                  <a:t> SPL: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ID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6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ID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−6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ID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ID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ID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−8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ID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12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−4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ID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ID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ID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ID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ID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ID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ID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D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ID" dirty="0" err="1"/>
                  <a:t>Determinan</a:t>
                </a:r>
                <a:r>
                  <a:rPr lang="en-ID" dirty="0"/>
                  <a:t> </a:t>
                </a:r>
                <a:r>
                  <a:rPr lang="en-ID" dirty="0" err="1"/>
                  <a:t>matriks</a:t>
                </a:r>
                <a:r>
                  <a:rPr lang="en-ID" dirty="0"/>
                  <a:t> </a:t>
                </a:r>
                <a:r>
                  <a:rPr lang="en-ID" dirty="0" err="1"/>
                  <a:t>koefisien</a:t>
                </a:r>
                <a:r>
                  <a:rPr lang="en-ID" dirty="0"/>
                  <a:t>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</a:rPr>
                      <m:t>=48 </m:t>
                    </m:r>
                  </m:oMath>
                </a14:m>
                <a:r>
                  <a:rPr lang="en-ID" dirty="0" err="1"/>
                  <a:t>determinan</a:t>
                </a:r>
                <a:r>
                  <a:rPr lang="en-ID" dirty="0"/>
                  <a:t> </a:t>
                </a:r>
                <a:r>
                  <a:rPr lang="en-ID" dirty="0" err="1"/>
                  <a:t>matriks</a:t>
                </a:r>
                <a:r>
                  <a:rPr lang="en-ID" dirty="0"/>
                  <a:t> </a:t>
                </a:r>
                <a:r>
                  <a:rPr lang="en-ID" dirty="0" err="1"/>
                  <a:t>koefisiennya</a:t>
                </a:r>
                <a:r>
                  <a:rPr lang="en-ID" dirty="0"/>
                  <a:t> </a:t>
                </a:r>
                <a:r>
                  <a:rPr lang="en-ID" dirty="0" err="1"/>
                  <a:t>tidak</a:t>
                </a:r>
                <a:r>
                  <a:rPr lang="en-ID" dirty="0"/>
                  <a:t> </a:t>
                </a:r>
                <a:r>
                  <a:rPr lang="en-ID" dirty="0" err="1"/>
                  <a:t>sama</a:t>
                </a:r>
                <a:r>
                  <a:rPr lang="en-ID" dirty="0"/>
                  <a:t> </a:t>
                </a:r>
                <a:r>
                  <a:rPr lang="en-ID" dirty="0" err="1"/>
                  <a:t>dengan</a:t>
                </a:r>
                <a:r>
                  <a:rPr lang="en-ID" dirty="0"/>
                  <a:t> 0 </a:t>
                </a:r>
                <a:r>
                  <a:rPr lang="en-ID" dirty="0" err="1"/>
                  <a:t>maka</a:t>
                </a:r>
                <a:r>
                  <a:rPr lang="en-ID" dirty="0"/>
                  <a:t> </a:t>
                </a:r>
              </a:p>
              <a:p>
                <a:pPr>
                  <a:spcBef>
                    <a:spcPts val="600"/>
                  </a:spcBef>
                  <a:buFontTx/>
                  <a:buChar char="-"/>
                </a:pPr>
                <a:r>
                  <a:rPr lang="en-ID" dirty="0" err="1"/>
                  <a:t>Ketika</a:t>
                </a:r>
                <a:r>
                  <a:rPr lang="en-ID" dirty="0"/>
                  <a:t>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D" i="1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ID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D" i="1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ID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D" i="1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ID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D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D" dirty="0"/>
                  <a:t>, SPL </a:t>
                </a:r>
                <a:r>
                  <a:rPr lang="en-ID" dirty="0" err="1"/>
                  <a:t>Homogen</a:t>
                </a:r>
                <a:r>
                  <a:rPr lang="en-ID" dirty="0"/>
                  <a:t> </a:t>
                </a:r>
                <a:r>
                  <a:rPr lang="en-ID" dirty="0" err="1"/>
                  <a:t>punya</a:t>
                </a:r>
                <a:r>
                  <a:rPr lang="en-ID" dirty="0"/>
                  <a:t> </a:t>
                </a:r>
                <a:r>
                  <a:rPr lang="en-ID" dirty="0" err="1"/>
                  <a:t>solusi</a:t>
                </a:r>
                <a:r>
                  <a:rPr lang="en-ID" dirty="0"/>
                  <a:t> trivial (</a:t>
                </a:r>
                <a:r>
                  <a:rPr lang="en-ID" dirty="0" err="1"/>
                  <a:t>bebas</a:t>
                </a:r>
                <a:r>
                  <a:rPr lang="en-ID" dirty="0"/>
                  <a:t> linear)</a:t>
                </a:r>
              </a:p>
              <a:p>
                <a:pPr>
                  <a:spcBef>
                    <a:spcPts val="600"/>
                  </a:spcBef>
                  <a:buFontTx/>
                  <a:buChar char="-"/>
                </a:pPr>
                <a:r>
                  <a:rPr lang="en-ID" dirty="0"/>
                  <a:t>SPL </a:t>
                </a:r>
                <a:r>
                  <a:rPr lang="en-ID" dirty="0" err="1"/>
                  <a:t>memiliki</a:t>
                </a:r>
                <a:r>
                  <a:rPr lang="en-ID" dirty="0"/>
                  <a:t> </a:t>
                </a:r>
                <a:r>
                  <a:rPr lang="en-ID" dirty="0" err="1"/>
                  <a:t>solusi</a:t>
                </a:r>
                <a:r>
                  <a:rPr lang="en-ID" dirty="0"/>
                  <a:t> </a:t>
                </a:r>
                <a:r>
                  <a:rPr lang="en-ID" dirty="0" err="1"/>
                  <a:t>untuk</a:t>
                </a:r>
                <a:r>
                  <a:rPr lang="en-ID" dirty="0"/>
                  <a:t> </a:t>
                </a:r>
                <a:r>
                  <a:rPr lang="en-ID" dirty="0" err="1"/>
                  <a:t>setiap</a:t>
                </a:r>
                <a:r>
                  <a:rPr lang="en-ID" dirty="0"/>
                  <a:t>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D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ID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D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ID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D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ID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D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D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ID" dirty="0"/>
                  <a:t> (</a:t>
                </a:r>
                <a:r>
                  <a:rPr lang="en-ID" dirty="0" err="1"/>
                  <a:t>membangun</a:t>
                </a:r>
                <a:r>
                  <a:rPr lang="en-ID" dirty="0"/>
                  <a:t>)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ID" dirty="0" err="1"/>
                  <a:t>Jadi</a:t>
                </a:r>
                <a:r>
                  <a:rPr lang="en-ID" dirty="0"/>
                  <a:t>, M </a:t>
                </a:r>
                <a:r>
                  <a:rPr lang="en-ID" dirty="0" err="1"/>
                  <a:t>bebas</a:t>
                </a:r>
                <a:r>
                  <a:rPr lang="en-ID" dirty="0"/>
                  <a:t> linear.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0CD549F-5801-44A2-A5F8-E4667ADBDC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1455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ED427B-EB54-46EA-9CDC-725765BC3D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067D7-5907-40EC-AF1E-6E1E3EAAC42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9F79317-91EA-4F57-A865-4CC4618B6C6D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6563256-5F81-4157-B291-F1A06CC70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Contoh_3(2):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4343E8-8924-4056-BD03-CB01A826E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007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391F2B4-124D-4536-B682-EB291DFABE1F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117475" indent="0">
                  <a:buNone/>
                </a:pPr>
                <a:r>
                  <a:rPr lang="en-ID" dirty="0"/>
                  <a:t>Karena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ID" dirty="0"/>
                  <a:t> </a:t>
                </a:r>
                <a:r>
                  <a:rPr lang="en-ID" dirty="0" err="1"/>
                  <a:t>bebas</a:t>
                </a:r>
                <a:r>
                  <a:rPr lang="en-ID" dirty="0"/>
                  <a:t> linear </a:t>
                </a:r>
                <a:r>
                  <a:rPr lang="en-ID" dirty="0" err="1"/>
                  <a:t>dan</a:t>
                </a:r>
                <a:r>
                  <a:rPr lang="en-ID" dirty="0"/>
                  <a:t> </a:t>
                </a:r>
                <a:r>
                  <a:rPr lang="en-ID" dirty="0" err="1"/>
                  <a:t>membangun</a:t>
                </a:r>
                <a:r>
                  <a:rPr lang="en-ID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ID" i="1">
                            <a:latin typeface="Cambria Math" panose="02040503050406030204" pitchFamily="18" charset="0"/>
                          </a:rPr>
                          <m:t>2×2</m:t>
                        </m:r>
                      </m:sub>
                    </m:sSub>
                    <m:r>
                      <a:rPr lang="en-ID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D" dirty="0" err="1"/>
                  <a:t>maka</a:t>
                </a:r>
                <a:r>
                  <a:rPr lang="en-ID" dirty="0"/>
                  <a:t>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ID" dirty="0"/>
                  <a:t> </a:t>
                </a:r>
                <a:r>
                  <a:rPr lang="en-ID" dirty="0" err="1"/>
                  <a:t>merupakan</a:t>
                </a:r>
                <a:r>
                  <a:rPr lang="en-ID" dirty="0"/>
                  <a:t> basis </a:t>
                </a:r>
                <a:r>
                  <a:rPr lang="en-ID" dirty="0" err="1"/>
                  <a:t>bagi</a:t>
                </a:r>
                <a:r>
                  <a:rPr lang="en-ID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ID" i="1">
                            <a:latin typeface="Cambria Math" panose="02040503050406030204" pitchFamily="18" charset="0"/>
                          </a:rPr>
                          <m:t>2×2</m:t>
                        </m:r>
                      </m:sub>
                    </m:sSub>
                  </m:oMath>
                </a14:m>
                <a:r>
                  <a:rPr lang="en-ID" dirty="0"/>
                  <a:t>.</a:t>
                </a:r>
              </a:p>
              <a:p>
                <a:pPr marL="117475" indent="0">
                  <a:buNone/>
                </a:pPr>
                <a:r>
                  <a:rPr lang="en-ID" dirty="0" err="1"/>
                  <a:t>Ingat</a:t>
                </a:r>
                <a:r>
                  <a:rPr lang="en-ID" dirty="0"/>
                  <a:t>, basis </a:t>
                </a:r>
                <a:r>
                  <a:rPr lang="en-ID" dirty="0" err="1"/>
                  <a:t>untuk</a:t>
                </a:r>
                <a:r>
                  <a:rPr lang="en-ID" dirty="0"/>
                  <a:t> </a:t>
                </a:r>
                <a:r>
                  <a:rPr lang="en-ID" dirty="0" err="1"/>
                  <a:t>setiap</a:t>
                </a:r>
                <a:r>
                  <a:rPr lang="en-ID" dirty="0"/>
                  <a:t> </a:t>
                </a:r>
                <a:r>
                  <a:rPr lang="en-ID" dirty="0" err="1"/>
                  <a:t>ruang</a:t>
                </a:r>
                <a:r>
                  <a:rPr lang="en-ID" dirty="0"/>
                  <a:t> vector </a:t>
                </a:r>
                <a:r>
                  <a:rPr lang="en-ID" dirty="0" err="1"/>
                  <a:t>adalah</a:t>
                </a:r>
                <a:r>
                  <a:rPr lang="en-ID" dirty="0"/>
                  <a:t> </a:t>
                </a:r>
                <a:r>
                  <a:rPr lang="en-ID" dirty="0" err="1"/>
                  <a:t>tidak</a:t>
                </a:r>
                <a:r>
                  <a:rPr lang="en-ID" dirty="0"/>
                  <a:t> </a:t>
                </a:r>
                <a:r>
                  <a:rPr lang="en-ID" dirty="0" err="1"/>
                  <a:t>tunggal</a:t>
                </a:r>
                <a:endParaRPr lang="en-ID" dirty="0"/>
              </a:p>
              <a:p>
                <a:pPr marL="117475" indent="0">
                  <a:buNone/>
                </a:pPr>
                <a:r>
                  <a:rPr lang="en-ID" dirty="0" err="1"/>
                  <a:t>Contoh</a:t>
                </a:r>
                <a:r>
                  <a:rPr lang="en-ID" dirty="0"/>
                  <a:t>:</a:t>
                </a:r>
              </a:p>
              <a:p>
                <a:pPr marL="117475" indent="0">
                  <a:buNone/>
                </a:pPr>
                <a:r>
                  <a:rPr lang="en-ID" dirty="0" err="1"/>
                  <a:t>Untuk</a:t>
                </a:r>
                <a:r>
                  <a:rPr lang="en-ID" dirty="0"/>
                  <a:t> </a:t>
                </a:r>
                <a:r>
                  <a:rPr lang="en-ID" dirty="0" err="1"/>
                  <a:t>ruang</a:t>
                </a:r>
                <a:r>
                  <a:rPr lang="en-ID" dirty="0"/>
                  <a:t>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ID" i="1">
                            <a:latin typeface="Cambria Math" panose="02040503050406030204" pitchFamily="18" charset="0"/>
                          </a:rPr>
                          <m:t>2×2</m:t>
                        </m:r>
                      </m:sub>
                    </m:sSub>
                  </m:oMath>
                </a14:m>
                <a:r>
                  <a:rPr lang="en-ID" dirty="0"/>
                  <a:t>, </a:t>
                </a:r>
                <a:r>
                  <a:rPr lang="en-ID" dirty="0" err="1"/>
                  <a:t>himpunan</a:t>
                </a:r>
                <a:r>
                  <a:rPr lang="en-ID" dirty="0"/>
                  <a:t> </a:t>
                </a:r>
                <a:r>
                  <a:rPr lang="en-ID" dirty="0" err="1"/>
                  <a:t>matriks</a:t>
                </a:r>
                <a:endParaRPr lang="en-ID" dirty="0"/>
              </a:p>
              <a:p>
                <a:pPr marL="117475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D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D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D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D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ID" dirty="0"/>
              </a:p>
              <a:p>
                <a:pPr marL="117475" indent="0">
                  <a:buNone/>
                </a:pPr>
                <a:r>
                  <a:rPr lang="en-ID" dirty="0" err="1"/>
                  <a:t>juga</a:t>
                </a:r>
                <a:r>
                  <a:rPr lang="en-ID" dirty="0"/>
                  <a:t> </a:t>
                </a:r>
                <a:r>
                  <a:rPr lang="en-ID" dirty="0" err="1"/>
                  <a:t>merupakan</a:t>
                </a:r>
                <a:r>
                  <a:rPr lang="en-ID" dirty="0"/>
                  <a:t> </a:t>
                </a:r>
                <a:r>
                  <a:rPr lang="en-ID" dirty="0" err="1"/>
                  <a:t>basisnya</a:t>
                </a:r>
                <a:endParaRPr lang="en-ID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391F2B4-124D-4536-B682-EB291DFABE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364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C3ACC2-8BA0-4D40-B651-35D407F4F3B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B6A6C-D9E4-4FEA-B2FC-0BE6A424EED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9F79317-91EA-4F57-A865-4CC4618B6C6D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8A77C0-33BB-4EBB-A2BA-C297BC06F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Contoh_3(3):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4E9F1E-63E3-441C-8C7A-079B7DD59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44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FCB736B-3872-46E7-8AC0-7C3A8E40FCB3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dirty="0"/>
                  <a:t>Jika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basis </a:t>
                </a:r>
                <a:r>
                  <a:rPr lang="en-US" dirty="0" err="1"/>
                  <a:t>bari</a:t>
                </a:r>
                <a:r>
                  <a:rPr lang="en-US" dirty="0"/>
                  <a:t> </a:t>
                </a:r>
                <a:r>
                  <a:rPr lang="en-US" dirty="0" err="1"/>
                  <a:t>ruang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setiap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dapat</a:t>
                </a:r>
                <a:r>
                  <a:rPr lang="en-US" dirty="0"/>
                  <a:t> </a:t>
                </a:r>
                <a:r>
                  <a:rPr lang="en-US" dirty="0" err="1"/>
                  <a:t>dituliskan</a:t>
                </a:r>
                <a:r>
                  <a:rPr lang="en-US" dirty="0"/>
                  <a:t> </a:t>
                </a:r>
                <a:r>
                  <a:rPr lang="en-US" dirty="0" err="1"/>
                  <a:t>dalam</a:t>
                </a:r>
                <a:r>
                  <a:rPr lang="en-US" dirty="0"/>
                  <a:t> persamaan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unik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 err="1"/>
                  <a:t>Koordinat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 relative </a:t>
                </a:r>
                <a:r>
                  <a:rPr lang="en-US" dirty="0" err="1"/>
                  <a:t>terhadap</a:t>
                </a:r>
                <a:r>
                  <a:rPr lang="en-US" dirty="0"/>
                  <a:t> basis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dapat</a:t>
                </a:r>
                <a:r>
                  <a:rPr lang="en-US" dirty="0"/>
                  <a:t> </a:t>
                </a:r>
                <a:r>
                  <a:rPr lang="en-US" dirty="0" err="1"/>
                  <a:t>dituliskan</a:t>
                </a:r>
                <a:r>
                  <a:rPr lang="en-US" dirty="0"/>
                  <a:t> </a:t>
                </a:r>
                <a:r>
                  <a:rPr lang="en-US" dirty="0" err="1"/>
                  <a:t>sebagai</a:t>
                </a:r>
                <a:r>
                  <a:rPr lang="en-US" dirty="0"/>
                  <a:t> </a:t>
                </a:r>
                <a:r>
                  <a:rPr lang="en-US" dirty="0" err="1"/>
                  <a:t>berikut</a:t>
                </a:r>
                <a:r>
                  <a:rPr lang="en-US" dirty="0"/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FCB736B-3872-46E7-8AC0-7C3A8E40FC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606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90DC3E-8C48-4949-95F3-2D4B85DF34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890F2-04EC-41B6-A541-8B7D84EB938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9F79317-91EA-4F57-A865-4CC4618B6C6D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92FC44-48F8-4D52-A854-3B09245B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Koordinat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Basis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E5D3F-631D-45B3-A017-6C8EE447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091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FCB736B-3872-46E7-8AC0-7C3A8E40FCB3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/>
                  <a:t>Contoh: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iketahui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2,9,0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+mj-lt"/>
                  </a:rPr>
                  <a:t>dan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3,3,4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vektor-vektor</a:t>
                </a:r>
                <a:r>
                  <a:rPr lang="en-US" dirty="0"/>
                  <a:t> basis </a:t>
                </a:r>
                <a:r>
                  <a:rPr lang="en-US" dirty="0" err="1"/>
                  <a:t>bagi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Buktikan</a:t>
                </a:r>
                <a:r>
                  <a:rPr lang="en-US" dirty="0"/>
                  <a:t> !)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 err="1"/>
                  <a:t>Maka</a:t>
                </a:r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A. </a:t>
                </a:r>
                <a:r>
                  <a:rPr lang="en-US" dirty="0" err="1"/>
                  <a:t>Tentukan</a:t>
                </a:r>
                <a:r>
                  <a:rPr lang="en-US" dirty="0"/>
                  <a:t> </a:t>
                </a:r>
                <a:r>
                  <a:rPr lang="en-US" dirty="0" err="1"/>
                  <a:t>koordinat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=(5,−1,9)</m:t>
                    </m:r>
                  </m:oMath>
                </a14:m>
                <a:r>
                  <a:rPr lang="en-US" dirty="0"/>
                  <a:t> relative </a:t>
                </a:r>
                <a:r>
                  <a:rPr lang="en-US" dirty="0" err="1"/>
                  <a:t>terhadap</a:t>
                </a:r>
                <a:r>
                  <a:rPr lang="en-US" dirty="0"/>
                  <a:t> basis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B. </a:t>
                </a:r>
                <a:r>
                  <a:rPr lang="en-US" dirty="0" err="1"/>
                  <a:t>Tentukan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dimana</a:t>
                </a:r>
                <a:r>
                  <a:rPr lang="en-US" dirty="0"/>
                  <a:t> </a:t>
                </a:r>
                <a:r>
                  <a:rPr lang="en-US" dirty="0" err="1"/>
                  <a:t>koordinat</a:t>
                </a:r>
                <a:r>
                  <a:rPr lang="en-US" dirty="0"/>
                  <a:t> relative </a:t>
                </a:r>
                <a:r>
                  <a:rPr lang="en-US" dirty="0" err="1"/>
                  <a:t>terhadap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nya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=(−1,3,2)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FCB736B-3872-46E7-8AC0-7C3A8E40FC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606" t="-909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90DC3E-8C48-4949-95F3-2D4B85DF34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890F2-04EC-41B6-A541-8B7D84EB938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9F79317-91EA-4F57-A865-4CC4618B6C6D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92FC44-48F8-4D52-A854-3B09245B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Koordinat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Basis(2)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E5D3F-631D-45B3-A017-6C8EE447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467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FCB736B-3872-46E7-8AC0-7C3A8E40FCB3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/>
                  <a:t>Jawab: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A. </a:t>
                </a:r>
                <a:r>
                  <a:rPr lang="en-US" dirty="0" err="1"/>
                  <a:t>Menentukan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ekuivalen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menentukan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yang </a:t>
                </a:r>
                <a:r>
                  <a:rPr lang="en-US" dirty="0" err="1"/>
                  <a:t>memenuhi</a:t>
                </a:r>
                <a:r>
                  <a:rPr lang="en-US" dirty="0"/>
                  <a:t> </a:t>
                </a:r>
                <a:r>
                  <a:rPr lang="en-US" dirty="0" err="1"/>
                  <a:t>persamaan</a:t>
                </a:r>
                <a:r>
                  <a:rPr lang="en-US" dirty="0"/>
                  <a:t> </a:t>
                </a:r>
                <a:r>
                  <a:rPr lang="en-US" dirty="0" err="1"/>
                  <a:t>berikut</a:t>
                </a:r>
                <a:r>
                  <a:rPr lang="en-US" dirty="0"/>
                  <a:t>: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352425" indent="-90488">
                  <a:lnSpc>
                    <a:spcPct val="10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  <a:p>
                <a:pPr marL="352425" indent="-90488"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5,−1,9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1,2,1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2,9,0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3,3,4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352425" indent="-90488">
                  <a:lnSpc>
                    <a:spcPct val="100000"/>
                  </a:lnSpc>
                </a:pP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menyelesaikan</a:t>
                </a:r>
                <a:r>
                  <a:rPr lang="en-US" dirty="0"/>
                  <a:t> </a:t>
                </a:r>
                <a:r>
                  <a:rPr lang="en-US" dirty="0" err="1"/>
                  <a:t>sistem</a:t>
                </a:r>
                <a:r>
                  <a:rPr lang="en-US" dirty="0"/>
                  <a:t> </a:t>
                </a:r>
                <a:r>
                  <a:rPr lang="en-US" dirty="0" err="1"/>
                  <a:t>persamaan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didapat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=−1,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Buktikan</a:t>
                </a:r>
                <a:r>
                  <a:rPr lang="en-US" dirty="0"/>
                  <a:t>). Oleh </a:t>
                </a:r>
                <a:r>
                  <a:rPr lang="en-US" dirty="0" err="1"/>
                  <a:t>karena</a:t>
                </a:r>
                <a:r>
                  <a:rPr lang="en-US" dirty="0"/>
                  <a:t> </a:t>
                </a:r>
                <a:r>
                  <a:rPr lang="en-US" dirty="0" err="1"/>
                  <a:t>itu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=(1,−1,2)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B.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menggunakan</a:t>
                </a:r>
                <a:r>
                  <a:rPr lang="en-US" dirty="0"/>
                  <a:t> </a:t>
                </a:r>
                <a:r>
                  <a:rPr lang="en-US" dirty="0" err="1"/>
                  <a:t>definisi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maka</a:t>
                </a:r>
              </a:p>
              <a:p>
                <a:pPr marL="398463" indent="26988">
                  <a:lnSpc>
                    <a:spcPct val="10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marL="633413" indent="-90488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1,2,1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2,9,0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3,3,4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=(11,31,7)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FCB736B-3872-46E7-8AC0-7C3A8E40FC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364" t="-1818" r="-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90DC3E-8C48-4949-95F3-2D4B85DF34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890F2-04EC-41B6-A541-8B7D84EB938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9F79317-91EA-4F57-A865-4CC4618B6C6D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92FC44-48F8-4D52-A854-3B09245B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Koordinat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Basis(2)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E5D3F-631D-45B3-A017-6C8EE447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489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7B55BD2-F57F-4B5E-95EA-896EB341BA6E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Dimensi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ruang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dinotasikan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dim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didefinisikan</a:t>
                </a:r>
                <a:r>
                  <a:rPr lang="en-US" dirty="0"/>
                  <a:t> </a:t>
                </a:r>
                <a:r>
                  <a:rPr lang="en-US" dirty="0" err="1"/>
                  <a:t>sebagai</a:t>
                </a:r>
                <a:r>
                  <a:rPr lang="en-US" dirty="0"/>
                  <a:t> </a:t>
                </a:r>
                <a:r>
                  <a:rPr lang="en-US" dirty="0" err="1"/>
                  <a:t>banyaknya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pada basis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. (</a:t>
                </a:r>
                <a:r>
                  <a:rPr lang="en-US" dirty="0" err="1"/>
                  <a:t>Pengecualian</a:t>
                </a:r>
                <a:r>
                  <a:rPr lang="en-US" dirty="0"/>
                  <a:t>, </a:t>
                </a:r>
                <a:r>
                  <a:rPr lang="en-US" dirty="0" err="1"/>
                  <a:t>ruang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nol</a:t>
                </a:r>
                <a:r>
                  <a:rPr lang="en-US" dirty="0"/>
                  <a:t> </a:t>
                </a:r>
                <a:r>
                  <a:rPr lang="en-US" dirty="0" err="1"/>
                  <a:t>didefinisikan</a:t>
                </a:r>
                <a:r>
                  <a:rPr lang="en-US" dirty="0"/>
                  <a:t> </a:t>
                </a:r>
                <a:r>
                  <a:rPr lang="en-US" dirty="0" err="1"/>
                  <a:t>sebagai</a:t>
                </a:r>
                <a:r>
                  <a:rPr lang="en-US" dirty="0"/>
                  <a:t> </a:t>
                </a:r>
                <a:r>
                  <a:rPr lang="en-US" dirty="0" err="1"/>
                  <a:t>ruang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berdimensi</a:t>
                </a:r>
                <a:r>
                  <a:rPr lang="en-US" dirty="0"/>
                  <a:t> 0)</a:t>
                </a:r>
              </a:p>
              <a:p>
                <a:endParaRPr lang="en-US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7B55BD2-F57F-4B5E-95EA-896EB341BA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606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C1FE37-DB8D-453F-BF2D-D0522AFF522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6485C-F4DD-4BD1-974D-822CA7F7C57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9F79317-91EA-4F57-A865-4CC4618B6C6D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B3F2445-BA72-4750-A456-D483FBF71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Dimensi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80838-CE2E-413A-A45E-B7C14A4B3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829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C6D5253-E5CE-4471-991D-E7D9450A1092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Jika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bebas</a:t>
                </a:r>
                <a:r>
                  <a:rPr lang="en-US" dirty="0"/>
                  <a:t> linear di ruang vektor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𝑠𝑝𝑎𝑛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 err="1"/>
                  <a:t>Contoh</a:t>
                </a:r>
                <a:r>
                  <a:rPr lang="en-US" dirty="0"/>
                  <a:t>:</a:t>
                </a:r>
              </a:p>
              <a:p>
                <a:r>
                  <a:rPr lang="en-US" dirty="0" err="1"/>
                  <a:t>Berikut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beberapa</a:t>
                </a:r>
                <a:r>
                  <a:rPr lang="en-US" dirty="0"/>
                  <a:t> </a:t>
                </a:r>
                <a:r>
                  <a:rPr lang="en-US" dirty="0" err="1"/>
                  <a:t>dimensi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Ruang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Umum</a:t>
                </a:r>
                <a:endParaRPr lang="en-US" dirty="0"/>
              </a:p>
              <a:p>
                <a:r>
                  <a:rPr lang="en-US" dirty="0"/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𝑚𝑛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C6D5253-E5CE-4471-991D-E7D9450A10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606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269522-3BDF-4E2B-94EC-CA50CC0F492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4887A-4B69-4522-A291-76D9C27EF8E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9F79317-91EA-4F57-A865-4CC4618B6C6D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DFC761-BD7D-4000-9573-89B7A41C7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Dimensi</a:t>
            </a:r>
            <a:r>
              <a:rPr lang="en-US" dirty="0"/>
              <a:t>(2)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F4710-B1AE-4C57-8664-CA07F8D6B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538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3AAFCBD-739D-4354-B4EC-12DD79928865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ID" dirty="0"/>
                  <a:t>Diberikan SPL </a:t>
                </a:r>
                <a:r>
                  <a:rPr lang="en-ID" dirty="0" err="1"/>
                  <a:t>homogen</a:t>
                </a:r>
                <a:r>
                  <a:rPr lang="en-ID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D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D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D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ID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ID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ID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ID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ID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D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D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D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ID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ID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ID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D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ID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D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D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D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ID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ID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ID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ID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D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ID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D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ID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D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ID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ID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D" dirty="0"/>
              </a:p>
              <a:p>
                <a:pPr marL="0" indent="0">
                  <a:buNone/>
                </a:pPr>
                <a:r>
                  <a:rPr lang="en-ID" dirty="0" err="1"/>
                  <a:t>Tentukan</a:t>
                </a:r>
                <a:r>
                  <a:rPr lang="en-ID" dirty="0"/>
                  <a:t> basis </a:t>
                </a:r>
                <a:r>
                  <a:rPr lang="en-ID" dirty="0" err="1"/>
                  <a:t>ruang</a:t>
                </a:r>
                <a:r>
                  <a:rPr lang="en-ID" dirty="0"/>
                  <a:t> </a:t>
                </a:r>
                <a:r>
                  <a:rPr lang="en-ID" dirty="0" err="1"/>
                  <a:t>solusi</a:t>
                </a:r>
                <a:r>
                  <a:rPr lang="en-ID" dirty="0"/>
                  <a:t> </a:t>
                </a:r>
                <a:r>
                  <a:rPr lang="en-ID" dirty="0" err="1"/>
                  <a:t>dari</a:t>
                </a:r>
                <a:r>
                  <a:rPr lang="en-ID" dirty="0"/>
                  <a:t> SPL </a:t>
                </a:r>
                <a:r>
                  <a:rPr lang="en-ID" dirty="0" err="1"/>
                  <a:t>diatas</a:t>
                </a:r>
                <a:r>
                  <a:rPr lang="en-ID" dirty="0"/>
                  <a:t>:</a:t>
                </a:r>
              </a:p>
              <a:p>
                <a:pPr marL="0" indent="0">
                  <a:buNone/>
                </a:pPr>
                <a:endParaRPr lang="en-ID" dirty="0"/>
              </a:p>
              <a:p>
                <a:pPr marL="0" indent="0">
                  <a:buNone/>
                </a:pPr>
                <a:r>
                  <a:rPr lang="en-ID" dirty="0" err="1"/>
                  <a:t>Jawab</a:t>
                </a:r>
                <a:r>
                  <a:rPr lang="en-ID" dirty="0"/>
                  <a:t>:</a:t>
                </a:r>
              </a:p>
              <a:p>
                <a:pPr marL="0" indent="0">
                  <a:buFontTx/>
                  <a:buNone/>
                </a:pPr>
                <a:r>
                  <a:rPr lang="en-ID" dirty="0"/>
                  <a:t>SPL </a:t>
                </a:r>
                <a:r>
                  <a:rPr lang="en-ID" dirty="0" err="1"/>
                  <a:t>dapat</a:t>
                </a:r>
                <a:r>
                  <a:rPr lang="en-ID" dirty="0"/>
                  <a:t> </a:t>
                </a:r>
                <a:r>
                  <a:rPr lang="en-ID" dirty="0" err="1"/>
                  <a:t>ditulis</a:t>
                </a:r>
                <a:r>
                  <a:rPr lang="en-ID" dirty="0"/>
                  <a:t> </a:t>
                </a:r>
                <a:r>
                  <a:rPr lang="en-ID" dirty="0" err="1"/>
                  <a:t>dalam</a:t>
                </a:r>
                <a:r>
                  <a:rPr lang="en-ID" dirty="0"/>
                  <a:t> </a:t>
                </a:r>
                <a:r>
                  <a:rPr lang="en-ID" dirty="0" err="1"/>
                  <a:t>bentuk</a:t>
                </a:r>
                <a:r>
                  <a:rPr lang="en-ID" dirty="0"/>
                  <a:t>:</a:t>
                </a:r>
              </a:p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4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−3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ID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ID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ID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ID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D" dirty="0"/>
              </a:p>
              <a:p>
                <a:pPr marL="0" indent="0">
                  <a:buNone/>
                </a:pPr>
                <a:endParaRPr lang="en-ID" dirty="0"/>
              </a:p>
              <a:p>
                <a:pPr marL="0" indent="0">
                  <a:buNone/>
                </a:pPr>
                <a:endParaRPr lang="en-ID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3AAFCBD-739D-4354-B4EC-12DD799288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1455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9ED09B-F15E-4B81-A952-B27ACDE8AA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56B40-6FEE-41C4-BA4A-0A72357CC58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9F79317-91EA-4F57-A865-4CC4618B6C6D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18393E2-68BB-4E68-8D38-7E6E9338F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Dimensi</a:t>
            </a:r>
            <a:r>
              <a:rPr lang="en-US" dirty="0"/>
              <a:t>(3)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C9A39-C2AE-482D-B4BB-497CB9D20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748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1097281" y="2009550"/>
            <a:ext cx="10058400" cy="4025490"/>
          </a:xfrm>
        </p:spPr>
        <p:txBody>
          <a:bodyPr/>
          <a:lstStyle/>
          <a:p>
            <a:pPr marL="990600" lvl="1" indent="-533400">
              <a:spcBef>
                <a:spcPts val="600"/>
              </a:spcBef>
              <a:buNone/>
            </a:pPr>
            <a:r>
              <a:rPr lang="en-US" altLang="en-US" b="1" dirty="0"/>
              <a:t>Sub </a:t>
            </a:r>
            <a:r>
              <a:rPr lang="en-US" altLang="en-US" b="1" dirty="0" err="1"/>
              <a:t>Pokok</a:t>
            </a:r>
            <a:r>
              <a:rPr lang="en-US" altLang="en-US" b="1" dirty="0"/>
              <a:t> </a:t>
            </a:r>
            <a:r>
              <a:rPr lang="en-US" altLang="en-US" b="1" dirty="0" err="1"/>
              <a:t>Bahasan</a:t>
            </a:r>
            <a:endParaRPr lang="en-US" altLang="en-US" b="1" dirty="0"/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Ruang</a:t>
            </a: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Vektor</a:t>
            </a: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Umum</a:t>
            </a:r>
            <a:endParaRPr lang="en-US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D" alt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Subruang</a:t>
            </a:r>
            <a:endParaRPr lang="en-ID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D" altLang="en-US" dirty="0">
                <a:solidFill>
                  <a:schemeClr val="tx1"/>
                </a:solidFill>
              </a:rPr>
              <a:t>Basis dan </a:t>
            </a:r>
            <a:r>
              <a:rPr lang="en-ID" altLang="en-US" dirty="0" err="1">
                <a:solidFill>
                  <a:schemeClr val="tx1"/>
                </a:solidFill>
              </a:rPr>
              <a:t>Dimensi</a:t>
            </a:r>
            <a:endParaRPr lang="en-ID" altLang="en-US" dirty="0">
              <a:solidFill>
                <a:schemeClr val="tx1"/>
              </a:solidFill>
            </a:endParaRPr>
          </a:p>
          <a:p>
            <a:pPr marL="990600" lvl="1" indent="-533400">
              <a:spcBef>
                <a:spcPts val="600"/>
              </a:spcBef>
            </a:pPr>
            <a:endParaRPr lang="en-US" altLang="en-US" dirty="0"/>
          </a:p>
          <a:p>
            <a:pPr marL="609600" indent="-609600">
              <a:spcBef>
                <a:spcPts val="600"/>
              </a:spcBef>
              <a:buNone/>
            </a:pPr>
            <a:r>
              <a:rPr lang="sv-SE" altLang="en-US" sz="1800" b="1" dirty="0"/>
              <a:t>     Beberapa Aplikasi Ruang Vektor</a:t>
            </a:r>
          </a:p>
          <a:p>
            <a:pPr marL="990600" lvl="1" indent="-533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D" altLang="en-US" dirty="0" err="1"/>
              <a:t>Beberapa</a:t>
            </a:r>
            <a:r>
              <a:rPr lang="en-ID" altLang="en-US" dirty="0"/>
              <a:t> </a:t>
            </a:r>
            <a:r>
              <a:rPr lang="en-ID" altLang="en-US" dirty="0" err="1"/>
              <a:t>metode</a:t>
            </a:r>
            <a:r>
              <a:rPr lang="en-ID" altLang="en-US" dirty="0"/>
              <a:t> </a:t>
            </a:r>
            <a:r>
              <a:rPr lang="en-ID" altLang="en-US" dirty="0" err="1"/>
              <a:t>optimasi</a:t>
            </a:r>
            <a:r>
              <a:rPr lang="en-ID" altLang="en-US" dirty="0"/>
              <a:t> </a:t>
            </a:r>
          </a:p>
          <a:p>
            <a:pPr marL="990600" lvl="1" indent="-533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D" altLang="en-US" dirty="0" err="1"/>
              <a:t>Sistem</a:t>
            </a:r>
            <a:r>
              <a:rPr lang="en-ID" altLang="en-US" dirty="0"/>
              <a:t> </a:t>
            </a:r>
            <a:r>
              <a:rPr lang="en-ID" altLang="en-US" dirty="0" err="1"/>
              <a:t>Kontrol</a:t>
            </a:r>
            <a:r>
              <a:rPr lang="en-ID" altLang="en-US" dirty="0"/>
              <a:t> </a:t>
            </a:r>
          </a:p>
          <a:p>
            <a:pPr marL="990600" lvl="1" indent="-533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D" altLang="en-US" dirty="0"/>
              <a:t>Operation Research</a:t>
            </a:r>
          </a:p>
          <a:p>
            <a:pPr marL="990600" lvl="1" indent="-533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D" altLang="en-US" dirty="0"/>
              <a:t>dan lain-lain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3E6F6A2-AF95-4004-A9DA-B1704608ABFE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Ruang</a:t>
            </a:r>
            <a:r>
              <a:rPr lang="en-ID" dirty="0"/>
              <a:t> </a:t>
            </a:r>
            <a:r>
              <a:rPr lang="en-ID" dirty="0" err="1"/>
              <a:t>Vektor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93F3B5E-788D-40F5-A01E-C4EB96037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295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4865B03-3439-4A8C-BF9F-F85E41EC829E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r>
                  <a:rPr lang="en-ID" dirty="0"/>
                  <a:t>Dengan </a:t>
                </a:r>
                <a:r>
                  <a:rPr lang="en-ID" dirty="0" err="1"/>
                  <a:t>melakukan</a:t>
                </a:r>
                <a:r>
                  <a:rPr lang="en-ID" dirty="0"/>
                  <a:t> OBE </a:t>
                </a:r>
                <a:r>
                  <a:rPr lang="en-ID" dirty="0" err="1"/>
                  <a:t>diperoleh</a:t>
                </a:r>
                <a:endParaRPr lang="en-ID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ID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ID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ID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ID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ID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−2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ID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ID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ID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ID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ID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ID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ID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ID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D" dirty="0"/>
              </a:p>
              <a:p>
                <a:r>
                  <a:rPr lang="en-ID" dirty="0" err="1"/>
                  <a:t>Solusi</a:t>
                </a:r>
                <a:r>
                  <a:rPr lang="en-ID" dirty="0"/>
                  <a:t> SPL </a:t>
                </a:r>
                <a:r>
                  <a:rPr lang="en-ID" dirty="0" err="1"/>
                  <a:t>Homogen</a:t>
                </a:r>
                <a:r>
                  <a:rPr lang="en-ID" dirty="0"/>
                  <a:t> </a:t>
                </a:r>
                <a:r>
                  <a:rPr lang="en-ID" dirty="0" err="1"/>
                  <a:t>tersebut</a:t>
                </a:r>
                <a:r>
                  <a:rPr lang="en-ID" dirty="0"/>
                  <a:t> </a:t>
                </a:r>
                <a:r>
                  <a:rPr lang="en-ID" dirty="0" err="1"/>
                  <a:t>adalah</a:t>
                </a:r>
                <a:endParaRPr lang="en-ID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ID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ID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ID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ID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ID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ID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ID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ID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ID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ID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D" i="1" dirty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["/>
                          <m:endChr m:val="]"/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ID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ID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ID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ID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D" dirty="0"/>
              </a:p>
              <a:p>
                <a:pPr marL="0" indent="0">
                  <a:buNone/>
                </a:pPr>
                <a:r>
                  <a:rPr lang="en-ID" dirty="0" err="1"/>
                  <a:t>Dimana</a:t>
                </a:r>
                <a:r>
                  <a:rPr lang="en-ID" dirty="0"/>
                  <a:t>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D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D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D" dirty="0"/>
                  <a:t> </a:t>
                </a:r>
                <a:r>
                  <a:rPr lang="en-ID" dirty="0" err="1"/>
                  <a:t>merupakan</a:t>
                </a:r>
                <a:r>
                  <a:rPr lang="en-ID" dirty="0"/>
                  <a:t> parameter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4865B03-3439-4A8C-BF9F-F85E41EC82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E4EDE4-03C8-449F-9F37-1F11C1E4FA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564B3-4142-4E52-9209-10A29AB0288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9F79317-91EA-4F57-A865-4CC4618B6C6D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ACE0BE-3BAD-4C01-9320-15E47D397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Dimensi</a:t>
            </a:r>
            <a:r>
              <a:rPr lang="en-US" dirty="0"/>
              <a:t>(4)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AD3B6-7321-40E3-9F07-93E72A6B8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729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C5EED2C-3F21-4E29-8431-F318F1A19D2F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r>
                  <a:rPr lang="en-ID" dirty="0"/>
                  <a:t>Karena basis </a:t>
                </a:r>
                <a:r>
                  <a:rPr lang="en-ID" dirty="0" err="1"/>
                  <a:t>ruang</a:t>
                </a:r>
                <a:r>
                  <a:rPr lang="en-ID" dirty="0"/>
                  <a:t> </a:t>
                </a:r>
                <a:r>
                  <a:rPr lang="en-ID" dirty="0" err="1"/>
                  <a:t>solusi</a:t>
                </a:r>
                <a:r>
                  <a:rPr lang="en-ID" dirty="0"/>
                  <a:t> </a:t>
                </a:r>
                <a:r>
                  <a:rPr lang="en-ID" dirty="0" err="1"/>
                  <a:t>dari</a:t>
                </a:r>
                <a:r>
                  <a:rPr lang="en-ID" dirty="0"/>
                  <a:t> SPL </a:t>
                </a:r>
                <a:r>
                  <a:rPr lang="en-ID" dirty="0" err="1"/>
                  <a:t>diatas</a:t>
                </a:r>
                <a:r>
                  <a:rPr lang="en-ID" dirty="0"/>
                  <a:t> </a:t>
                </a:r>
                <a:r>
                  <a:rPr lang="en-ID" dirty="0" err="1"/>
                  <a:t>adalah</a:t>
                </a:r>
                <a:r>
                  <a:rPr lang="en-ID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D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ID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ID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D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ID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ID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ID" dirty="0"/>
              </a:p>
              <a:p>
                <a:pPr marL="0" indent="0">
                  <a:buNone/>
                </a:pPr>
                <a:r>
                  <a:rPr lang="en-ID" dirty="0" err="1"/>
                  <a:t>Maka</a:t>
                </a:r>
                <a:r>
                  <a:rPr lang="en-ID" dirty="0"/>
                  <a:t> </a:t>
                </a:r>
                <a:r>
                  <a:rPr lang="en-ID" dirty="0" err="1"/>
                  <a:t>dimensi</a:t>
                </a:r>
                <a:r>
                  <a:rPr lang="en-ID" dirty="0"/>
                  <a:t> basis </a:t>
                </a:r>
                <a:r>
                  <a:rPr lang="en-ID" dirty="0" err="1"/>
                  <a:t>ruang</a:t>
                </a:r>
                <a:r>
                  <a:rPr lang="en-ID" dirty="0"/>
                  <a:t> </a:t>
                </a:r>
                <a:r>
                  <a:rPr lang="en-ID" dirty="0" err="1"/>
                  <a:t>solusi</a:t>
                </a:r>
                <a:r>
                  <a:rPr lang="en-ID" dirty="0"/>
                  <a:t> SPL </a:t>
                </a:r>
                <a:r>
                  <a:rPr lang="en-ID" dirty="0" err="1"/>
                  <a:t>tersebut</a:t>
                </a:r>
                <a:r>
                  <a:rPr lang="en-ID" dirty="0"/>
                  <a:t> </a:t>
                </a:r>
                <a:r>
                  <a:rPr lang="en-ID" dirty="0" err="1"/>
                  <a:t>adalah</a:t>
                </a:r>
                <a:r>
                  <a:rPr lang="en-ID" dirty="0"/>
                  <a:t> 2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C5EED2C-3F21-4E29-8431-F318F1A19D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847923-9F5F-4E13-88C7-83E35D2A315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32F4E-F45E-451A-AB1B-429B34E778C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9F79317-91EA-4F57-A865-4CC4618B6C6D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1E27CF3-DA7E-4816-92C2-E40E27052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Dimensi</a:t>
            </a:r>
            <a:r>
              <a:rPr lang="en-US" dirty="0"/>
              <a:t>(5)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FF36D-3A47-46BE-87C9-829E0CA4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491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7298170-14BD-4659-986F-A3F811C123DB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1097281" y="2009550"/>
                <a:ext cx="10058400" cy="181217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Jika </a:t>
                </a:r>
                <a:r>
                  <a:rPr lang="en-US" dirty="0" err="1"/>
                  <a:t>terdapat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𝑚𝑛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Maka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7298170-14BD-4659-986F-A3F811C123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1097281" y="2009550"/>
                <a:ext cx="10058400" cy="1812173"/>
              </a:xfrm>
              <a:blipFill>
                <a:blip r:embed="rId2"/>
                <a:stretch>
                  <a:fillRect l="-606" t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D26BE6-1283-4B79-B82D-ABC88263FFA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99F5-DDD3-4C5E-AF03-A3BA9AE7A87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9F79317-91EA-4F57-A865-4CC4618B6C6D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A55F36-A199-4BDB-83D3-2E150566C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, </a:t>
            </a:r>
            <a:r>
              <a:rPr lang="en-US" dirty="0" err="1"/>
              <a:t>Kolom</a:t>
            </a:r>
            <a:r>
              <a:rPr lang="en-US" dirty="0"/>
              <a:t> dan Null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6DA5A-B104-4613-98F0-7C3161964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7B6FC476-3D8F-4E7B-B68F-D0636F3DF2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2094" y="3481002"/>
                <a:ext cx="4822804" cy="2292819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925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Vektor-vektor</a:t>
                </a:r>
                <a:r>
                  <a:rPr lang="en-US" dirty="0"/>
                  <a:t> </a:t>
                </a:r>
                <a:r>
                  <a:rPr lang="en-US" dirty="0" err="1"/>
                  <a:t>baris</a:t>
                </a:r>
                <a:r>
                  <a:rPr lang="en-US" dirty="0"/>
                  <a:t> </a:t>
                </a:r>
                <a:r>
                  <a:rPr lang="en-US" dirty="0" err="1"/>
                  <a:t>penyusun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adalah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7B6FC476-3D8F-4E7B-B68F-D0636F3DF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094" y="3481002"/>
                <a:ext cx="4822804" cy="2292819"/>
              </a:xfrm>
              <a:prstGeom prst="rect">
                <a:avLst/>
              </a:prstGeom>
              <a:blipFill>
                <a:blip r:embed="rId3"/>
                <a:stretch>
                  <a:fillRect l="-3030" t="-3191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597C6F1F-33E8-4553-9981-FA01D8AD9F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8115" y="3481002"/>
                <a:ext cx="5107730" cy="2292819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900" dirty="0"/>
                  <a:t>Vektor-vektor </a:t>
                </a:r>
                <a:r>
                  <a:rPr lang="en-US" sz="1900" dirty="0" err="1"/>
                  <a:t>kolom</a:t>
                </a:r>
                <a:r>
                  <a:rPr lang="en-US" sz="1900" dirty="0"/>
                  <a:t> </a:t>
                </a:r>
                <a:r>
                  <a:rPr lang="en-US" sz="1900" dirty="0" err="1"/>
                  <a:t>penyusun</a:t>
                </a:r>
                <a:r>
                  <a:rPr lang="en-US" sz="1900" dirty="0"/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900" dirty="0"/>
                  <a:t> adalah</a:t>
                </a:r>
              </a:p>
              <a:p>
                <a:endParaRPr lang="en-US" sz="19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9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9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9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19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9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9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900" b="0" i="1" smtClean="0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90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9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9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9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19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sz="19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9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9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9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90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19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9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9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9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19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9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9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9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9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19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sz="1900" dirty="0"/>
                  <a:t> , 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9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9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9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9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19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9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9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9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19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9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9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9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9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19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sz="1900" dirty="0"/>
              </a:p>
              <a:p>
                <a:endParaRPr lang="en-US" sz="1900" dirty="0"/>
              </a:p>
            </p:txBody>
          </p:sp>
        </mc:Choice>
        <mc:Fallback xmlns="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597C6F1F-33E8-4553-9981-FA01D8AD9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115" y="3481002"/>
                <a:ext cx="5107730" cy="2292819"/>
              </a:xfrm>
              <a:prstGeom prst="rect">
                <a:avLst/>
              </a:prstGeom>
              <a:blipFill>
                <a:blip r:embed="rId4"/>
                <a:stretch>
                  <a:fillRect l="-1193" t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570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52141A4-3ED0-47A7-991B-729EF6C93E03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Jika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matriks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err="1"/>
                  <a:t>subruang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yang </a:t>
                </a:r>
                <a:r>
                  <a:rPr lang="en-US" dirty="0" err="1"/>
                  <a:t>dibangun</a:t>
                </a:r>
                <a:r>
                  <a:rPr lang="en-US" dirty="0"/>
                  <a:t> oleh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baris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disebut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Ruang</a:t>
                </a:r>
                <a:r>
                  <a:rPr lang="en-US" dirty="0"/>
                  <a:t> </a:t>
                </a:r>
                <a:r>
                  <a:rPr lang="en-US" dirty="0" err="1"/>
                  <a:t>Baris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err="1"/>
                  <a:t>Subruang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yang </a:t>
                </a:r>
                <a:r>
                  <a:rPr lang="en-US" dirty="0" err="1"/>
                  <a:t>dibangun</a:t>
                </a:r>
                <a:r>
                  <a:rPr lang="en-US" dirty="0"/>
                  <a:t> oleh </a:t>
                </a:r>
                <a:r>
                  <a:rPr lang="en-US" dirty="0" err="1"/>
                  <a:t>kolom</a:t>
                </a:r>
                <a:r>
                  <a:rPr lang="en-US" dirty="0"/>
                  <a:t> </a:t>
                </a:r>
                <a:r>
                  <a:rPr lang="en-US" dirty="0" err="1"/>
                  <a:t>baris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disebut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Ruang</a:t>
                </a:r>
                <a:r>
                  <a:rPr lang="en-US" dirty="0"/>
                  <a:t> </a:t>
                </a:r>
                <a:r>
                  <a:rPr lang="en-US" dirty="0" err="1"/>
                  <a:t>Kolom</a:t>
                </a:r>
                <a:r>
                  <a:rPr lang="en-US" dirty="0"/>
                  <a:t> A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err="1"/>
                  <a:t>Ruang</a:t>
                </a:r>
                <a:r>
                  <a:rPr lang="en-US" dirty="0"/>
                  <a:t> </a:t>
                </a:r>
                <a:r>
                  <a:rPr lang="en-US" dirty="0" err="1"/>
                  <a:t>solusi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persamaan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(yang </a:t>
                </a:r>
                <a:r>
                  <a:rPr lang="en-US" dirty="0" err="1"/>
                  <a:t>merupakan</a:t>
                </a:r>
                <a:r>
                  <a:rPr lang="en-US" dirty="0"/>
                  <a:t> </a:t>
                </a:r>
                <a:r>
                  <a:rPr lang="en-US" dirty="0" err="1"/>
                  <a:t>subruang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disebut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Ruang</a:t>
                </a:r>
                <a:r>
                  <a:rPr lang="en-US" dirty="0"/>
                  <a:t> null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52141A4-3ED0-47A7-991B-729EF6C93E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1455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331F60-67BC-47D4-91C6-FD19373FE13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9F2B7-A8D7-4E32-B155-05A46247BA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9F79317-91EA-4F57-A865-4CC4618B6C6D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6AE241A-E6A3-4164-BF43-B3DD36D09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, </a:t>
            </a:r>
            <a:r>
              <a:rPr lang="en-US" dirty="0" err="1"/>
              <a:t>Kolom</a:t>
            </a:r>
            <a:r>
              <a:rPr lang="en-US" dirty="0"/>
              <a:t> dan Null(2)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4327D-76B2-4176-BA4D-8B5EE6CF3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58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5C02FB8-9D25-4F8B-9EA0-935E1D2225E7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Diketahui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 err="1"/>
                  <a:t>Tunjukan</a:t>
                </a:r>
                <a:r>
                  <a:rPr lang="en-US" dirty="0"/>
                  <a:t> </a:t>
                </a:r>
                <a:r>
                  <a:rPr lang="en-US" dirty="0" err="1"/>
                  <a:t>bahwa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salah </a:t>
                </a:r>
                <a:r>
                  <a:rPr lang="en-US" dirty="0" err="1"/>
                  <a:t>satu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di </a:t>
                </a:r>
                <a:r>
                  <a:rPr lang="en-US" dirty="0" err="1"/>
                  <a:t>ruang</a:t>
                </a:r>
                <a:r>
                  <a:rPr lang="en-US" dirty="0"/>
                  <a:t> </a:t>
                </a:r>
                <a:r>
                  <a:rPr lang="en-US" dirty="0" err="1"/>
                  <a:t>kolom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5C02FB8-9D25-4F8B-9EA0-935E1D2225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751FB8-C75F-4237-BB53-CC6A2A18F6C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F3A00-12EA-498D-9110-3933FB04CFF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9F79317-91EA-4F57-A865-4CC4618B6C6D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26AA92-E98C-4523-965C-98D392C98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, </a:t>
            </a:r>
            <a:r>
              <a:rPr lang="en-US" dirty="0" err="1"/>
              <a:t>Kolom</a:t>
            </a:r>
            <a:r>
              <a:rPr lang="en-US" dirty="0"/>
              <a:t> dan Null(3)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EACB2-8545-4548-A119-EA920FD2D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435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7CBAEFD-84FE-4B5C-8B9A-12F6CFA15AF2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Jawab:</a:t>
                </a:r>
              </a:p>
              <a:p>
                <a:r>
                  <a:rPr lang="en-US" dirty="0" err="1"/>
                  <a:t>Dengan</a:t>
                </a:r>
                <a:r>
                  <a:rPr lang="en-US" dirty="0"/>
                  <a:t> OBE </a:t>
                </a:r>
                <a:r>
                  <a:rPr lang="en-US" dirty="0" err="1"/>
                  <a:t>didapatkan</a:t>
                </a:r>
                <a:r>
                  <a:rPr lang="en-US" dirty="0"/>
                  <a:t> </a:t>
                </a:r>
                <a:r>
                  <a:rPr lang="en-US" dirty="0" err="1"/>
                  <a:t>solusi</a:t>
                </a:r>
                <a:r>
                  <a:rPr lang="en-US" dirty="0"/>
                  <a:t> SPL </a:t>
                </a:r>
                <a:r>
                  <a:rPr lang="en-US" dirty="0" err="1"/>
                  <a:t>tersebut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 err="1"/>
                  <a:t>Sehingga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. </a:t>
                </a:r>
                <a:br>
                  <a:rPr lang="en-US" dirty="0"/>
                </a:br>
                <a:r>
                  <a:rPr lang="en-US" dirty="0"/>
                  <a:t>Karena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dapat</a:t>
                </a:r>
                <a:r>
                  <a:rPr lang="en-US" dirty="0"/>
                  <a:t> </a:t>
                </a:r>
                <a:r>
                  <a:rPr lang="en-US" dirty="0" err="1"/>
                  <a:t>dituliskan</a:t>
                </a:r>
                <a:r>
                  <a:rPr lang="en-US" dirty="0"/>
                  <a:t> </a:t>
                </a:r>
                <a:r>
                  <a:rPr lang="en-US" dirty="0" err="1"/>
                  <a:t>sebagai</a:t>
                </a:r>
                <a:r>
                  <a:rPr lang="en-US" dirty="0"/>
                  <a:t> </a:t>
                </a:r>
                <a:r>
                  <a:rPr lang="en-US" dirty="0" err="1"/>
                  <a:t>kombinasi</a:t>
                </a:r>
                <a:r>
                  <a:rPr lang="en-US" dirty="0"/>
                  <a:t> linear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𝑑𝑎𝑛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maka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salah </a:t>
                </a:r>
                <a:r>
                  <a:rPr lang="en-US" dirty="0" err="1"/>
                  <a:t>satu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di </a:t>
                </a:r>
                <a:r>
                  <a:rPr lang="en-US" dirty="0" err="1"/>
                  <a:t>ruang</a:t>
                </a:r>
                <a:r>
                  <a:rPr lang="en-US" dirty="0"/>
                  <a:t> </a:t>
                </a:r>
                <a:r>
                  <a:rPr lang="en-US" dirty="0" err="1"/>
                  <a:t>kolom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7CBAEFD-84FE-4B5C-8B9A-12F6CFA15A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1E4226-F4DE-4B09-B19E-AA4A29DB36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8155B-8489-4E92-841D-D25F658A07E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9F79317-91EA-4F57-A865-4CC4618B6C6D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094D72-2EBE-4571-BA7F-D3C645DCD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, </a:t>
            </a:r>
            <a:r>
              <a:rPr lang="en-US" dirty="0" err="1"/>
              <a:t>Kolom</a:t>
            </a:r>
            <a:r>
              <a:rPr lang="en-US" dirty="0"/>
              <a:t> dan Null(4)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29B7B-BC9D-4FB4-94A7-34B688C0F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8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0D633FE-FA72-466E-9492-7FF8A600314E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1097281" y="2009550"/>
                <a:ext cx="5948096" cy="4025490"/>
              </a:xfrm>
            </p:spPr>
            <p:txBody>
              <a:bodyPr/>
              <a:lstStyle/>
              <a:p>
                <a:r>
                  <a:rPr lang="en-ID" dirty="0" err="1"/>
                  <a:t>Tentukan</a:t>
                </a:r>
                <a:r>
                  <a:rPr lang="en-ID" dirty="0"/>
                  <a:t> basis </a:t>
                </a:r>
                <a:r>
                  <a:rPr lang="en-ID" dirty="0" err="1"/>
                  <a:t>ruang</a:t>
                </a:r>
                <a:r>
                  <a:rPr lang="en-ID" dirty="0"/>
                  <a:t> </a:t>
                </a:r>
                <a:r>
                  <a:rPr lang="en-ID" dirty="0" err="1"/>
                  <a:t>kolom</a:t>
                </a:r>
                <a:r>
                  <a:rPr lang="en-ID" dirty="0"/>
                  <a:t> dan </a:t>
                </a:r>
                <a:r>
                  <a:rPr lang="en-ID" dirty="0" err="1"/>
                  <a:t>ruang</a:t>
                </a:r>
                <a:r>
                  <a:rPr lang="en-ID" dirty="0"/>
                  <a:t> </a:t>
                </a:r>
                <a:r>
                  <a:rPr lang="en-ID" dirty="0" err="1"/>
                  <a:t>baris</a:t>
                </a:r>
                <a:r>
                  <a:rPr lang="en-ID" dirty="0"/>
                  <a:t> </a:t>
                </a:r>
                <a:r>
                  <a:rPr lang="en-ID" dirty="0" err="1"/>
                  <a:t>dari</a:t>
                </a:r>
                <a:r>
                  <a:rPr lang="en-ID" dirty="0"/>
                  <a:t> </a:t>
                </a:r>
                <a:r>
                  <a:rPr lang="en-ID" dirty="0" err="1"/>
                  <a:t>matriks</a:t>
                </a:r>
                <a:r>
                  <a:rPr lang="en-ID" dirty="0"/>
                  <a:t> </a:t>
                </a:r>
                <a:r>
                  <a:rPr lang="en-ID" dirty="0" err="1"/>
                  <a:t>berikut</a:t>
                </a:r>
                <a:endParaRPr lang="en-ID" dirty="0"/>
              </a:p>
              <a:p>
                <a:endParaRPr lang="en-ID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ID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D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0D633FE-FA72-466E-9492-7FF8A60031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1097281" y="2009550"/>
                <a:ext cx="5948096" cy="4025490"/>
              </a:xfrm>
              <a:blipFill>
                <a:blip r:embed="rId2"/>
                <a:stretch>
                  <a:fillRect l="-102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1256B-C1D6-4615-8816-1D38A163C95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646B3-CC7A-4BAF-89D3-2B1C10CFE08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9F79317-91EA-4F57-A865-4CC4618B6C6D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E99E9B-C867-434C-945F-89F837845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Basis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dan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Kolom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4C631-DE6B-4D37-B623-E6ABBFFD8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  <a:endParaRPr lang="en-US" dirty="0"/>
          </a:p>
        </p:txBody>
      </p:sp>
      <p:pic>
        <p:nvPicPr>
          <p:cNvPr id="7" name="Picture 2" descr="Image result for thinking">
            <a:extLst>
              <a:ext uri="{FF2B5EF4-FFF2-40B4-BE49-F238E27FC236}">
                <a16:creationId xmlns:a16="http://schemas.microsoft.com/office/drawing/2014/main" id="{79BCE755-2B86-44BC-93CB-55499D2A3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476" y="2659779"/>
            <a:ext cx="5650523" cy="358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987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075CDD0-EFA4-458C-A93F-E5CE43E03D72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D" dirty="0"/>
                  <a:t>Dengan </a:t>
                </a:r>
                <a:r>
                  <a:rPr lang="en-ID" dirty="0" err="1"/>
                  <a:t>melakukan</a:t>
                </a:r>
                <a:r>
                  <a:rPr lang="en-ID" dirty="0"/>
                  <a:t> OBE </a:t>
                </a:r>
                <a:r>
                  <a:rPr lang="en-ID" dirty="0" err="1"/>
                  <a:t>diperoleh</a:t>
                </a:r>
                <a:endParaRPr lang="en-ID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D" dirty="0"/>
              </a:p>
              <a:p>
                <a:pPr marL="0" indent="0">
                  <a:buNone/>
                </a:pPr>
                <a:r>
                  <a:rPr lang="en-ID" dirty="0" err="1"/>
                  <a:t>Perhatikan</a:t>
                </a:r>
                <a:r>
                  <a:rPr lang="en-ID" dirty="0"/>
                  <a:t> </a:t>
                </a:r>
                <a:r>
                  <a:rPr lang="en-ID" dirty="0" err="1"/>
                  <a:t>kolom-kolom</a:t>
                </a:r>
                <a:r>
                  <a:rPr lang="en-ID" dirty="0"/>
                  <a:t> </a:t>
                </a:r>
                <a:r>
                  <a:rPr lang="en-ID" dirty="0" err="1"/>
                  <a:t>pada</a:t>
                </a:r>
                <a:r>
                  <a:rPr lang="en-ID" dirty="0"/>
                  <a:t> </a:t>
                </a:r>
                <a:r>
                  <a:rPr lang="en-ID" dirty="0" err="1"/>
                  <a:t>matriks</a:t>
                </a:r>
                <a:r>
                  <a:rPr lang="en-ID" dirty="0"/>
                  <a:t> </a:t>
                </a:r>
                <a:r>
                  <a:rPr lang="en-ID" dirty="0" err="1"/>
                  <a:t>hasil</a:t>
                </a:r>
                <a:r>
                  <a:rPr lang="en-ID" dirty="0"/>
                  <a:t> OBE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D" dirty="0"/>
              </a:p>
              <a:p>
                <a:pPr marL="0" indent="0">
                  <a:buNone/>
                </a:pPr>
                <a:r>
                  <a:rPr lang="en-ID" dirty="0"/>
                  <a:t>Berdasarkan </a:t>
                </a:r>
                <a:r>
                  <a:rPr lang="en-ID" dirty="0" err="1"/>
                  <a:t>satu</a:t>
                </a:r>
                <a:r>
                  <a:rPr lang="en-ID" dirty="0"/>
                  <a:t> </a:t>
                </a:r>
                <a:r>
                  <a:rPr lang="en-ID" dirty="0" err="1"/>
                  <a:t>utama</a:t>
                </a:r>
                <a:r>
                  <a:rPr lang="en-ID" dirty="0"/>
                  <a:t> </a:t>
                </a:r>
                <a:r>
                  <a:rPr lang="en-ID" dirty="0" err="1"/>
                  <a:t>dari</a:t>
                </a:r>
                <a:r>
                  <a:rPr lang="en-ID" dirty="0"/>
                  <a:t> </a:t>
                </a:r>
                <a:r>
                  <a:rPr lang="en-ID" dirty="0" err="1"/>
                  <a:t>matriks</a:t>
                </a:r>
                <a:r>
                  <a:rPr lang="en-ID" dirty="0"/>
                  <a:t>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D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ID" dirty="0"/>
                  <a:t> Maka matriks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D" dirty="0"/>
                  <a:t> </a:t>
                </a:r>
                <a:r>
                  <a:rPr lang="en-ID" dirty="0" err="1"/>
                  <a:t>mempunyai</a:t>
                </a:r>
                <a:r>
                  <a:rPr lang="en-ID" dirty="0"/>
                  <a:t> </a:t>
                </a:r>
                <a:r>
                  <a:rPr lang="en-ID" b="1" dirty="0"/>
                  <a:t>basis </a:t>
                </a:r>
                <a:r>
                  <a:rPr lang="en-ID" b="1" dirty="0" err="1"/>
                  <a:t>ruang</a:t>
                </a:r>
                <a:r>
                  <a:rPr lang="en-ID" b="1" dirty="0"/>
                  <a:t> </a:t>
                </a:r>
                <a:r>
                  <a:rPr lang="en-ID" b="1" dirty="0" err="1"/>
                  <a:t>kolom</a:t>
                </a:r>
                <a:r>
                  <a:rPr lang="en-ID" b="1" dirty="0"/>
                  <a:t> </a:t>
                </a:r>
                <a:r>
                  <a:rPr lang="en-ID" dirty="0" err="1"/>
                  <a:t>yaitu</a:t>
                </a:r>
                <a:r>
                  <a:rPr lang="en-ID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D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D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075CDD0-EFA4-458C-A93F-E5CE43E03D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1515" t="-1667" r="-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F30BA7-8D2B-4FFC-8D96-28A1F4B0602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4683B-A876-4A3A-A96D-1B5C901AAB4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9F79317-91EA-4F57-A865-4CC4618B6C6D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64E4691-9AC5-44AE-8DD3-097DAA495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Basis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dan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(2)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E23D3-A16B-4D6F-A749-AB3142C81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55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C7743CB-5A70-4277-9F3D-14C7833C2715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spcBef>
                    <a:spcPts val="600"/>
                  </a:spcBef>
                  <a:buNone/>
                </a:pPr>
                <a:r>
                  <a:rPr lang="en-ID" dirty="0"/>
                  <a:t>Jika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D" dirty="0"/>
                  <a:t> ditransposkan </a:t>
                </a:r>
                <a:r>
                  <a:rPr lang="en-ID" dirty="0" err="1"/>
                  <a:t>terlebih</a:t>
                </a:r>
                <a:r>
                  <a:rPr lang="en-ID" dirty="0"/>
                  <a:t> </a:t>
                </a:r>
                <a:r>
                  <a:rPr lang="en-ID" dirty="0" err="1"/>
                  <a:t>dahulu</a:t>
                </a:r>
                <a:r>
                  <a:rPr lang="en-ID" dirty="0"/>
                  <a:t> </a:t>
                </a:r>
                <a:r>
                  <a:rPr lang="en-ID" dirty="0" err="1"/>
                  <a:t>dan</a:t>
                </a:r>
                <a:r>
                  <a:rPr lang="en-ID" dirty="0"/>
                  <a:t> </a:t>
                </a:r>
                <a:r>
                  <a:rPr lang="en-ID" dirty="0" err="1"/>
                  <a:t>dilakukan</a:t>
                </a:r>
                <a:r>
                  <a:rPr lang="en-ID" dirty="0"/>
                  <a:t> OBE </a:t>
                </a:r>
                <a:r>
                  <a:rPr lang="en-ID" dirty="0" err="1"/>
                  <a:t>pada</a:t>
                </a:r>
                <a:r>
                  <a:rPr lang="en-ID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ID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D" dirty="0"/>
                  <a:t>, </a:t>
                </a:r>
                <a:r>
                  <a:rPr lang="en-ID" dirty="0" err="1"/>
                  <a:t>maka</a:t>
                </a:r>
                <a:r>
                  <a:rPr lang="en-ID" dirty="0"/>
                  <a:t> </a:t>
                </a:r>
                <a:r>
                  <a:rPr lang="en-ID" dirty="0" err="1"/>
                  <a:t>diperoleh</a:t>
                </a:r>
                <a:endParaRPr lang="en-ID" dirty="0"/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1/2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1/2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D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ID" dirty="0"/>
                  <a:t>Perhatikan </a:t>
                </a:r>
                <a:r>
                  <a:rPr lang="en-ID" dirty="0" err="1"/>
                  <a:t>kolom-kolom</a:t>
                </a:r>
                <a:r>
                  <a:rPr lang="en-ID" dirty="0"/>
                  <a:t> </a:t>
                </a:r>
                <a:r>
                  <a:rPr lang="en-ID" dirty="0" err="1"/>
                  <a:t>pada</a:t>
                </a:r>
                <a:r>
                  <a:rPr lang="en-ID" dirty="0"/>
                  <a:t> </a:t>
                </a:r>
                <a:r>
                  <a:rPr lang="en-ID" dirty="0" err="1"/>
                  <a:t>matriks</a:t>
                </a:r>
                <a:r>
                  <a:rPr lang="en-ID" dirty="0"/>
                  <a:t> </a:t>
                </a:r>
                <a:r>
                  <a:rPr lang="en-ID" dirty="0" err="1"/>
                  <a:t>hasil</a:t>
                </a:r>
                <a:r>
                  <a:rPr lang="en-ID" dirty="0"/>
                  <a:t> OBE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1/2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1/2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ID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D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ID" dirty="0"/>
                  <a:t>Berdasarkan </a:t>
                </a:r>
                <a:r>
                  <a:rPr lang="en-ID" dirty="0" err="1"/>
                  <a:t>satu</a:t>
                </a:r>
                <a:r>
                  <a:rPr lang="en-ID" dirty="0"/>
                  <a:t> </a:t>
                </a:r>
                <a:r>
                  <a:rPr lang="en-ID" dirty="0" err="1"/>
                  <a:t>utama</a:t>
                </a:r>
                <a:r>
                  <a:rPr lang="en-ID" dirty="0"/>
                  <a:t> </a:t>
                </a:r>
                <a:r>
                  <a:rPr lang="en-ID" dirty="0" err="1"/>
                  <a:t>dari</a:t>
                </a:r>
                <a:r>
                  <a:rPr lang="en-ID" dirty="0"/>
                  <a:t> </a:t>
                </a:r>
                <a:r>
                  <a:rPr lang="en-ID" dirty="0" err="1"/>
                  <a:t>matriks</a:t>
                </a:r>
                <a:r>
                  <a:rPr lang="en-ID" dirty="0"/>
                  <a:t>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D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ID" dirty="0"/>
                  <a:t> Maka Matriks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D" dirty="0"/>
                  <a:t> </a:t>
                </a:r>
                <a:r>
                  <a:rPr lang="en-ID" dirty="0" err="1"/>
                  <a:t>tersebut</a:t>
                </a:r>
                <a:r>
                  <a:rPr lang="en-ID" dirty="0"/>
                  <a:t> </a:t>
                </a:r>
                <a:r>
                  <a:rPr lang="en-ID" dirty="0" err="1"/>
                  <a:t>mempunyai</a:t>
                </a:r>
                <a:r>
                  <a:rPr lang="en-ID" dirty="0"/>
                  <a:t> </a:t>
                </a:r>
                <a:r>
                  <a:rPr lang="en-ID" b="1" dirty="0"/>
                  <a:t>basis </a:t>
                </a:r>
                <a:r>
                  <a:rPr lang="en-ID" b="1" dirty="0" err="1"/>
                  <a:t>ruang</a:t>
                </a:r>
                <a:r>
                  <a:rPr lang="en-ID" b="1" dirty="0"/>
                  <a:t> </a:t>
                </a:r>
                <a:r>
                  <a:rPr lang="en-ID" b="1" dirty="0" err="1"/>
                  <a:t>baris</a:t>
                </a:r>
                <a:r>
                  <a:rPr lang="en-ID" dirty="0"/>
                  <a:t>: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D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ID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  <m:t>−2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ID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D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ID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ID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ID" sz="24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C7743CB-5A70-4277-9F3D-14C7833C27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1273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DD3740-97FD-4FB8-A889-56E82D6D89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443A5-0667-4D62-A8B0-47E9176022B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9F79317-91EA-4F57-A865-4CC4618B6C6D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82E0D9-7918-431C-9C35-1EE77B138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Basis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dan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(3)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3326A-F07B-474A-8515-7115AE2D8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153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DAA64C4-899F-4DB9-9B40-FA510E3FFCE8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ID" dirty="0"/>
                  <a:t>Periksa </a:t>
                </a:r>
                <a:r>
                  <a:rPr lang="en-ID" dirty="0" err="1"/>
                  <a:t>apakah</a:t>
                </a:r>
                <a:r>
                  <a:rPr lang="en-ID" dirty="0"/>
                  <a:t> </a:t>
                </a:r>
                <a:r>
                  <a:rPr lang="en-ID" dirty="0" err="1"/>
                  <a:t>himpunan</a:t>
                </a:r>
                <a:r>
                  <a:rPr lang="en-ID" dirty="0"/>
                  <a:t> </a:t>
                </a:r>
                <a:r>
                  <a:rPr lang="en-ID" dirty="0" err="1"/>
                  <a:t>berikut</a:t>
                </a:r>
                <a:r>
                  <a:rPr lang="en-ID" dirty="0"/>
                  <a:t> </a:t>
                </a:r>
                <a:r>
                  <a:rPr lang="en-ID" dirty="0" err="1"/>
                  <a:t>bebas</a:t>
                </a:r>
                <a:r>
                  <a:rPr lang="en-ID" dirty="0"/>
                  <a:t> linear!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i="1">
                            <a:latin typeface="Cambria Math" panose="02040503050406030204" pitchFamily="18" charset="0"/>
                          </a:rPr>
                          <m:t>6−</m:t>
                        </m:r>
                        <m:sSup>
                          <m:sSupPr>
                            <m:ctrlPr>
                              <a:rPr lang="en-ID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D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D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i="1">
                            <a:latin typeface="Cambria Math" panose="02040503050406030204" pitchFamily="18" charset="0"/>
                          </a:rPr>
                          <m:t>, 6+</m:t>
                        </m:r>
                        <m:r>
                          <a:rPr lang="en-ID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D" i="1">
                            <a:latin typeface="Cambria Math" panose="02040503050406030204" pitchFamily="18" charset="0"/>
                          </a:rPr>
                          <m:t>+4</m:t>
                        </m:r>
                        <m:sSup>
                          <m:sSupPr>
                            <m:ctrlPr>
                              <a:rPr lang="en-ID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D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D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ID" dirty="0"/>
              </a:p>
              <a:p>
                <a:pPr lvl="1"/>
                <a14:m>
                  <m:oMath xmlns:m="http://schemas.openxmlformats.org/officeDocument/2006/math">
                    <m:r>
                      <a:rPr lang="en-ID" i="1" dirty="0">
                        <a:latin typeface="Cambria Math" panose="02040503050406030204" pitchFamily="18" charset="0"/>
                      </a:rPr>
                      <m:t>{1+3</m:t>
                    </m:r>
                    <m:r>
                      <a:rPr lang="en-ID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D" i="1" dirty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ID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D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D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D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D" i="1" dirty="0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ID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D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D" i="1" dirty="0">
                        <a:latin typeface="Cambria Math" panose="02040503050406030204" pitchFamily="18" charset="0"/>
                      </a:rPr>
                      <m:t>, 5+6</m:t>
                    </m:r>
                    <m:r>
                      <a:rPr lang="en-ID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D" i="1" dirty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ID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D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D" i="1" dirty="0">
                        <a:latin typeface="Cambria Math" panose="02040503050406030204" pitchFamily="18" charset="0"/>
                      </a:rPr>
                      <m:t>,  7+2</m:t>
                    </m:r>
                    <m:r>
                      <a:rPr lang="en-ID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D" i="1" dirty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ID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D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D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ID" dirty="0"/>
              </a:p>
              <a:p>
                <a:r>
                  <a:rPr lang="en-ID" dirty="0" err="1"/>
                  <a:t>Periksa</a:t>
                </a:r>
                <a:r>
                  <a:rPr lang="en-ID" dirty="0"/>
                  <a:t> </a:t>
                </a:r>
                <a:r>
                  <a:rPr lang="en-ID" dirty="0" err="1"/>
                  <a:t>apakah</a:t>
                </a:r>
                <a:r>
                  <a:rPr lang="en-ID" dirty="0"/>
                  <a:t> </a:t>
                </a:r>
                <a:r>
                  <a:rPr lang="en-ID" dirty="0" err="1"/>
                  <a:t>himpunan</a:t>
                </a:r>
                <a:r>
                  <a:rPr lang="en-ID" dirty="0"/>
                  <a:t>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D" i="1">
                        <a:latin typeface="Cambria Math" panose="02040503050406030204" pitchFamily="18" charset="0"/>
                      </a:rPr>
                      <m:t>={6−</m:t>
                    </m:r>
                    <m:sSup>
                      <m:sSup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D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D" i="1">
                        <a:latin typeface="Cambria Math" panose="02040503050406030204" pitchFamily="18" charset="0"/>
                      </a:rPr>
                      <m:t>,6+</m:t>
                    </m:r>
                    <m:r>
                      <a:rPr lang="en-ID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D" i="1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D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D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ID" dirty="0"/>
                  <a:t> </a:t>
                </a:r>
                <a:r>
                  <a:rPr lang="en-ID" dirty="0" err="1"/>
                  <a:t>membangun</a:t>
                </a:r>
                <a:r>
                  <a:rPr lang="en-ID" dirty="0"/>
                  <a:t> </a:t>
                </a:r>
                <a:r>
                  <a:rPr lang="en-ID" dirty="0" err="1"/>
                  <a:t>polinom</a:t>
                </a:r>
                <a:r>
                  <a:rPr lang="en-ID" dirty="0"/>
                  <a:t> </a:t>
                </a:r>
                <a:r>
                  <a:rPr lang="en-ID" dirty="0" err="1"/>
                  <a:t>orde</a:t>
                </a:r>
                <a:r>
                  <a:rPr lang="en-ID" dirty="0"/>
                  <a:t> 2?</a:t>
                </a:r>
              </a:p>
              <a:p>
                <a:pPr>
                  <a:spcBef>
                    <a:spcPts val="400"/>
                  </a:spcBef>
                </a:pPr>
                <a:r>
                  <a:rPr lang="en-ID" dirty="0"/>
                  <a:t>Periksa, </a:t>
                </a:r>
                <a:r>
                  <a:rPr lang="en-ID" dirty="0" err="1"/>
                  <a:t>apakah</a:t>
                </a:r>
                <a:r>
                  <a:rPr lang="en-ID" dirty="0"/>
                  <a:t> </a:t>
                </a:r>
                <a:r>
                  <a:rPr lang="en-ID" dirty="0" err="1"/>
                  <a:t>himpunan</a:t>
                </a:r>
                <a:r>
                  <a:rPr lang="en-ID" dirty="0"/>
                  <a:t> </a:t>
                </a:r>
                <a:r>
                  <a:rPr lang="en-ID" dirty="0" err="1"/>
                  <a:t>berikut</a:t>
                </a:r>
                <a:r>
                  <a:rPr lang="en-ID" dirty="0"/>
                  <a:t> </a:t>
                </a:r>
                <a:r>
                  <a:rPr lang="en-ID" dirty="0" err="1"/>
                  <a:t>merupakan</a:t>
                </a:r>
                <a:r>
                  <a:rPr lang="en-ID" dirty="0"/>
                  <a:t> basis </a:t>
                </a:r>
                <a:r>
                  <a:rPr lang="en-ID" dirty="0" err="1"/>
                  <a:t>bagi</a:t>
                </a:r>
                <a:r>
                  <a:rPr lang="en-ID" dirty="0"/>
                  <a:t> </a:t>
                </a:r>
                <a:r>
                  <a:rPr lang="en-ID" dirty="0" err="1"/>
                  <a:t>polinom</a:t>
                </a:r>
                <a:r>
                  <a:rPr lang="en-ID" dirty="0"/>
                  <a:t> </a:t>
                </a:r>
                <a:r>
                  <a:rPr lang="en-ID" dirty="0" err="1"/>
                  <a:t>orde</a:t>
                </a:r>
                <a:r>
                  <a:rPr lang="en-ID" dirty="0"/>
                  <a:t> 2</a:t>
                </a: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i="1">
                            <a:latin typeface="Cambria Math" panose="02040503050406030204" pitchFamily="18" charset="0"/>
                          </a:rPr>
                          <m:t>4+6</m:t>
                        </m:r>
                        <m:r>
                          <a:rPr lang="en-ID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D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D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D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i="1">
                            <a:latin typeface="Cambria Math" panose="02040503050406030204" pitchFamily="18" charset="0"/>
                          </a:rPr>
                          <m:t>, −1+4</m:t>
                        </m:r>
                        <m:r>
                          <a:rPr lang="en-ID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D" i="1"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ID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D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D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i="1">
                            <a:latin typeface="Cambria Math" panose="02040503050406030204" pitchFamily="18" charset="0"/>
                          </a:rPr>
                          <m:t>, 5+2</m:t>
                        </m:r>
                        <m:r>
                          <a:rPr lang="en-ID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D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D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D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D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ID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</a:rPr>
                      <m:t>{−4+</m:t>
                    </m:r>
                    <m:r>
                      <a:rPr lang="en-ID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D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D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D" i="1">
                        <a:latin typeface="Cambria Math" panose="02040503050406030204" pitchFamily="18" charset="0"/>
                      </a:rPr>
                      <m:t>, 6+5</m:t>
                    </m:r>
                    <m:r>
                      <a:rPr lang="en-ID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D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D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D" i="1">
                        <a:latin typeface="Cambria Math" panose="02040503050406030204" pitchFamily="18" charset="0"/>
                      </a:rPr>
                      <m:t>,  8+4</m:t>
                    </m:r>
                    <m:r>
                      <a:rPr lang="en-ID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D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D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D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ID" dirty="0"/>
              </a:p>
              <a:p>
                <a:pPr>
                  <a:spcBef>
                    <a:spcPts val="400"/>
                  </a:spcBef>
                </a:pPr>
                <a:r>
                  <a:rPr lang="en-ID" dirty="0" err="1"/>
                  <a:t>Misalkan</a:t>
                </a:r>
                <a:endParaRPr lang="en-ID" dirty="0"/>
              </a:p>
              <a:p>
                <a:pPr marL="0" indent="0">
                  <a:spcBef>
                    <a:spcPts val="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ID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𝑏𝑥</m:t>
                          </m:r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D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e>
                          <m:sSup>
                            <m:sSupPr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D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ID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ID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ID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D" dirty="0"/>
              </a:p>
              <a:p>
                <a:pPr marL="0" indent="0">
                  <a:spcBef>
                    <a:spcPts val="400"/>
                  </a:spcBef>
                  <a:buNone/>
                </a:pPr>
                <a:r>
                  <a:rPr lang="en-ID" dirty="0" err="1"/>
                  <a:t>Merupakan</a:t>
                </a:r>
                <a:r>
                  <a:rPr lang="en-ID" dirty="0"/>
                  <a:t> </a:t>
                </a:r>
                <a:r>
                  <a:rPr lang="en-ID" dirty="0" err="1"/>
                  <a:t>himpunan</a:t>
                </a:r>
                <a:r>
                  <a:rPr lang="en-ID" dirty="0"/>
                  <a:t> </a:t>
                </a:r>
                <a:r>
                  <a:rPr lang="en-ID" dirty="0" err="1"/>
                  <a:t>bagian</a:t>
                </a:r>
                <a:r>
                  <a:rPr lang="en-ID" dirty="0"/>
                  <a:t> </a:t>
                </a:r>
                <a:r>
                  <a:rPr lang="en-ID" dirty="0" err="1"/>
                  <a:t>dari</a:t>
                </a:r>
                <a:r>
                  <a:rPr lang="en-ID" dirty="0"/>
                  <a:t> </a:t>
                </a:r>
                <a:r>
                  <a:rPr lang="en-ID" dirty="0" err="1"/>
                  <a:t>ruang</a:t>
                </a:r>
                <a:r>
                  <a:rPr lang="en-ID" dirty="0"/>
                  <a:t> vector </a:t>
                </a:r>
                <a:r>
                  <a:rPr lang="en-ID" dirty="0" err="1"/>
                  <a:t>polinom</a:t>
                </a:r>
                <a:r>
                  <a:rPr lang="en-ID" dirty="0"/>
                  <a:t> </a:t>
                </a:r>
                <a:r>
                  <a:rPr lang="en-ID" dirty="0" err="1"/>
                  <a:t>orde</a:t>
                </a:r>
                <a:r>
                  <a:rPr lang="en-ID" dirty="0"/>
                  <a:t> </a:t>
                </a:r>
                <a:r>
                  <a:rPr lang="en-ID" dirty="0" err="1"/>
                  <a:t>dua</a:t>
                </a:r>
                <a:endParaRPr lang="en-ID" dirty="0"/>
              </a:p>
              <a:p>
                <a:pPr marL="0" indent="0">
                  <a:spcBef>
                    <a:spcPts val="400"/>
                  </a:spcBef>
                  <a:buNone/>
                </a:pPr>
                <a:r>
                  <a:rPr lang="en-ID" dirty="0" err="1"/>
                  <a:t>Periksa</a:t>
                </a:r>
                <a:r>
                  <a:rPr lang="en-ID" dirty="0"/>
                  <a:t> </a:t>
                </a:r>
                <a:r>
                  <a:rPr lang="en-ID" dirty="0" err="1"/>
                  <a:t>apakah</a:t>
                </a:r>
                <a:r>
                  <a:rPr lang="en-ID" dirty="0"/>
                  <a:t>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ID" dirty="0"/>
                  <a:t> </a:t>
                </a:r>
                <a:r>
                  <a:rPr lang="en-ID" dirty="0" err="1"/>
                  <a:t>merupakan</a:t>
                </a:r>
                <a:r>
                  <a:rPr lang="en-ID" dirty="0"/>
                  <a:t> </a:t>
                </a:r>
                <a:r>
                  <a:rPr lang="en-ID" dirty="0" err="1"/>
                  <a:t>subruang</a:t>
                </a:r>
                <a:r>
                  <a:rPr lang="en-ID" dirty="0"/>
                  <a:t> </a:t>
                </a:r>
                <a:r>
                  <a:rPr lang="en-ID" dirty="0" err="1"/>
                  <a:t>dari</a:t>
                </a:r>
                <a:r>
                  <a:rPr lang="en-ID" dirty="0"/>
                  <a:t> </a:t>
                </a:r>
                <a:r>
                  <a:rPr lang="en-ID" dirty="0" err="1"/>
                  <a:t>ruang</a:t>
                </a:r>
                <a:r>
                  <a:rPr lang="en-ID" dirty="0"/>
                  <a:t> vector </a:t>
                </a:r>
                <a:r>
                  <a:rPr lang="en-ID" dirty="0" err="1"/>
                  <a:t>Polinom</a:t>
                </a:r>
                <a:r>
                  <a:rPr lang="en-ID" dirty="0"/>
                  <a:t> </a:t>
                </a:r>
                <a:r>
                  <a:rPr lang="en-ID" dirty="0" err="1"/>
                  <a:t>orde</a:t>
                </a:r>
                <a:r>
                  <a:rPr lang="en-ID" dirty="0"/>
                  <a:t> </a:t>
                </a:r>
                <a:r>
                  <a:rPr lang="en-ID" dirty="0" err="1"/>
                  <a:t>dua</a:t>
                </a:r>
                <a:endParaRPr lang="en-ID" dirty="0"/>
              </a:p>
              <a:p>
                <a:pPr marL="0" indent="0">
                  <a:spcBef>
                    <a:spcPts val="400"/>
                  </a:spcBef>
                  <a:buNone/>
                </a:pPr>
                <a:r>
                  <a:rPr lang="en-ID" dirty="0" err="1"/>
                  <a:t>Jika</a:t>
                </a:r>
                <a:r>
                  <a:rPr lang="en-ID" dirty="0"/>
                  <a:t> </a:t>
                </a:r>
                <a:r>
                  <a:rPr lang="en-ID" dirty="0" err="1"/>
                  <a:t>ya</a:t>
                </a:r>
                <a:r>
                  <a:rPr lang="en-ID" dirty="0"/>
                  <a:t>, </a:t>
                </a:r>
                <a:r>
                  <a:rPr lang="en-ID" dirty="0" err="1"/>
                  <a:t>tentukan</a:t>
                </a:r>
                <a:r>
                  <a:rPr lang="en-ID" dirty="0"/>
                  <a:t> </a:t>
                </a:r>
                <a:r>
                  <a:rPr lang="en-ID" dirty="0" err="1"/>
                  <a:t>basisnya</a:t>
                </a:r>
                <a:endParaRPr lang="en-ID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DAA64C4-899F-4DB9-9B40-FA510E3FFC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1515" t="-2424" b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9ECBD3-5C85-42AB-803F-D0158BF6BF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FEC0C-FA4C-43F1-ACD6-C72BC1FC6A3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9F79317-91EA-4F57-A865-4CC4618B6C6D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4FF43C-E6C0-4BAD-8DB8-5CF209A4D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Latihan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174664-7C9F-426D-B228-8C1107C23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3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057B98A-B59A-4A7D-939F-121913D684F7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1073835" y="2009550"/>
                <a:ext cx="10058400" cy="4025490"/>
              </a:xfrm>
            </p:spPr>
            <p:txBody>
              <a:bodyPr/>
              <a:lstStyle/>
              <a:p>
                <a:r>
                  <a:rPr lang="en-ID" sz="2400" dirty="0"/>
                  <a:t>Misalkan </a:t>
                </a:r>
                <a14:m>
                  <m:oMath xmlns:m="http://schemas.openxmlformats.org/officeDocument/2006/math">
                    <m:r>
                      <a:rPr lang="en-ID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ID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D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ID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ID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⃑"/>
                            <m:ctrlPr>
                              <a:rPr lang="en-ID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ID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, …,</m:t>
                        </m:r>
                        <m:acc>
                          <m:accPr>
                            <m:chr m:val="⃑"/>
                            <m:ctrlPr>
                              <a:rPr lang="en-ID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ID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ID" sz="2400" dirty="0"/>
                  <a:t> </a:t>
                </a:r>
                <a:r>
                  <a:rPr lang="en-ID" sz="2400" dirty="0" err="1"/>
                  <a:t>adalah</a:t>
                </a:r>
                <a:r>
                  <a:rPr lang="en-ID" sz="2400" dirty="0"/>
                  <a:t> </a:t>
                </a:r>
                <a:r>
                  <a:rPr lang="en-ID" sz="2400" dirty="0" err="1"/>
                  <a:t>himpunan</a:t>
                </a:r>
                <a:r>
                  <a:rPr lang="en-ID" sz="2400" dirty="0"/>
                  <a:t> vector </a:t>
                </a:r>
                <a:r>
                  <a:rPr lang="en-ID" sz="2400" dirty="0" err="1"/>
                  <a:t>diruang</a:t>
                </a:r>
                <a:r>
                  <a:rPr lang="en-ID" sz="2400" dirty="0"/>
                  <a:t> vector </a:t>
                </a:r>
                <a14:m>
                  <m:oMath xmlns:m="http://schemas.openxmlformats.org/officeDocument/2006/math">
                    <m:r>
                      <a:rPr lang="en-ID" sz="24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ID" sz="2400" dirty="0"/>
                  <a:t>. </a:t>
                </a:r>
                <a14:m>
                  <m:oMath xmlns:m="http://schemas.openxmlformats.org/officeDocument/2006/math">
                    <m:r>
                      <a:rPr lang="en-ID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ID" sz="2400" dirty="0"/>
                  <a:t> </a:t>
                </a:r>
                <a:r>
                  <a:rPr lang="en-ID" sz="2400" dirty="0" err="1"/>
                  <a:t>dikatakan</a:t>
                </a:r>
                <a:r>
                  <a:rPr lang="en-ID" sz="2400" dirty="0"/>
                  <a:t> </a:t>
                </a:r>
                <a:r>
                  <a:rPr lang="en-ID" sz="2400" dirty="0" err="1"/>
                  <a:t>bebas</a:t>
                </a:r>
                <a:r>
                  <a:rPr lang="en-ID" sz="2400" dirty="0"/>
                  <a:t> linear(linearly independent) </a:t>
                </a:r>
                <a:r>
                  <a:rPr lang="en-ID" sz="2400" dirty="0" err="1"/>
                  <a:t>jika</a:t>
                </a:r>
                <a:r>
                  <a:rPr lang="en-ID" sz="2400" dirty="0"/>
                  <a:t> </a:t>
                </a:r>
                <a:r>
                  <a:rPr lang="en-ID" sz="2400" dirty="0" err="1"/>
                  <a:t>kombinasi</a:t>
                </a:r>
                <a:r>
                  <a:rPr lang="en-ID" sz="2400" dirty="0"/>
                  <a:t> linear: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D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⃑"/>
                          <m:ctrlPr>
                            <a:rPr lang="en-ID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ID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ID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ID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D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4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D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⃑"/>
                          <m:ctrlPr>
                            <a:rPr lang="en-ID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ID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ID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ID" sz="2400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ID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D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acc>
                        <m:accPr>
                          <m:chr m:val="⃑"/>
                          <m:ctrlPr>
                            <a:rPr lang="en-ID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ID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ID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acc>
                      <m:r>
                        <a:rPr lang="en-ID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⃑"/>
                          <m:ctrlPr>
                            <a:rPr lang="en-ID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D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ID" sz="2400" dirty="0"/>
              </a:p>
              <a:p>
                <a:pPr marL="47625" indent="0">
                  <a:buNone/>
                </a:pPr>
                <a:r>
                  <a:rPr lang="en-ID" sz="2400" dirty="0" err="1"/>
                  <a:t>Hanya</a:t>
                </a:r>
                <a:r>
                  <a:rPr lang="en-ID" sz="2400" dirty="0"/>
                  <a:t> </a:t>
                </a:r>
                <a:r>
                  <a:rPr lang="en-ID" sz="2400" dirty="0" err="1"/>
                  <a:t>dipenuhi</a:t>
                </a:r>
                <a:r>
                  <a:rPr lang="en-ID" sz="2400" dirty="0"/>
                  <a:t> </a:t>
                </a:r>
                <a:r>
                  <a:rPr lang="en-ID" sz="2400" dirty="0" err="1"/>
                  <a:t>oleh</a:t>
                </a:r>
                <a:r>
                  <a:rPr lang="en-ID" sz="2400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D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D" sz="2400" i="1">
                          <a:latin typeface="Cambria Math" panose="02040503050406030204" pitchFamily="18" charset="0"/>
                        </a:rPr>
                        <m:t>=0, </m:t>
                      </m:r>
                      <m:sSub>
                        <m:sSubPr>
                          <m:ctrlPr>
                            <a:rPr lang="en-ID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D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D" sz="2400" i="1">
                          <a:latin typeface="Cambria Math" panose="02040503050406030204" pitchFamily="18" charset="0"/>
                        </a:rPr>
                        <m:t>=0, …, </m:t>
                      </m:r>
                      <m:sSub>
                        <m:sSubPr>
                          <m:ctrlPr>
                            <a:rPr lang="en-ID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D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D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D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057B98A-B59A-4A7D-939F-121913D684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1073835" y="2009550"/>
                <a:ext cx="10058400" cy="4025490"/>
              </a:xfrm>
              <a:blipFill>
                <a:blip r:embed="rId2"/>
                <a:stretch>
                  <a:fillRect l="-1333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0F60DA-89F8-4F04-A2A2-423E1E7C4A6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22AE3-3DD0-48CC-92A6-3D1A68A3C0E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9F79317-91EA-4F57-A865-4CC4618B6C6D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ED073F5-6B99-4CE6-A5B0-BFE70CEF9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Linear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7BBCB-BE15-4224-B294-78A91A30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463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0A97B58-47FF-4DF0-A395-67964C986D61}"/>
              </a:ext>
            </a:extLst>
          </p:cNvPr>
          <p:cNvGrpSpPr/>
          <p:nvPr/>
        </p:nvGrpSpPr>
        <p:grpSpPr>
          <a:xfrm>
            <a:off x="-32" y="10"/>
            <a:ext cx="12192031" cy="4915066"/>
            <a:chOff x="-32" y="10"/>
            <a:chExt cx="12192031" cy="4915066"/>
          </a:xfrm>
        </p:grpSpPr>
        <p:pic>
          <p:nvPicPr>
            <p:cNvPr id="6" name="Picture 5" descr="A view of a city&#10;&#10;Description automatically generated">
              <a:extLst>
                <a:ext uri="{FF2B5EF4-FFF2-40B4-BE49-F238E27FC236}">
                  <a16:creationId xmlns:a16="http://schemas.microsoft.com/office/drawing/2014/main" id="{D88C9B73-5B5D-4194-B11A-99A3DA3649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667" b="11937"/>
            <a:stretch/>
          </p:blipFill>
          <p:spPr>
            <a:xfrm>
              <a:off x="-32" y="10"/>
              <a:ext cx="12192031" cy="4915066"/>
            </a:xfrm>
            <a:prstGeom prst="rect">
              <a:avLst/>
            </a:prstGeom>
          </p:spPr>
        </p:pic>
        <p:pic>
          <p:nvPicPr>
            <p:cNvPr id="7" name="Picture 6" descr="A picture containing indoor, object&#10;&#10;Description automatically generated">
              <a:extLst>
                <a:ext uri="{FF2B5EF4-FFF2-40B4-BE49-F238E27FC236}">
                  <a16:creationId xmlns:a16="http://schemas.microsoft.com/office/drawing/2014/main" id="{FBC92B5B-54E5-4C17-BB0B-31991BB83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5182" y="123679"/>
              <a:ext cx="2235298" cy="573727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FB52B74-CC0E-48FA-A3CD-A1781CB02DC5}"/>
              </a:ext>
            </a:extLst>
          </p:cNvPr>
          <p:cNvSpPr txBox="1"/>
          <p:nvPr/>
        </p:nvSpPr>
        <p:spPr>
          <a:xfrm>
            <a:off x="4191455" y="5165139"/>
            <a:ext cx="38090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THANKYOU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BE7B1A-4DAE-4933-ADEA-EC67DC6A58B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273E1D80-BC64-4809-998F-F67D593D87A2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01D49B7-BA5F-4D48-BCBD-15F2E6E04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6D4900-2608-4903-874E-48F5E9E148C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385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E353FF2-CA07-4707-8F82-45E637D68A13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ID" dirty="0" err="1"/>
                  <a:t>Contoh</a:t>
                </a:r>
                <a:r>
                  <a:rPr lang="en-ID" dirty="0"/>
                  <a:t>:</a:t>
                </a:r>
              </a:p>
              <a:p>
                <a:r>
                  <a:rPr lang="en-ID" dirty="0" err="1"/>
                  <a:t>Diketahui</a:t>
                </a:r>
                <a:r>
                  <a:rPr lang="en-ID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D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ID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i="1">
                            <a:latin typeface="Cambria Math" panose="02040503050406030204" pitchFamily="18" charset="0"/>
                          </a:rPr>
                          <m:t>−1,3,2</m:t>
                        </m:r>
                      </m:e>
                    </m:d>
                  </m:oMath>
                </a14:m>
                <a:r>
                  <a:rPr lang="en-ID" dirty="0"/>
                  <a:t> dan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D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ID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i="1">
                            <a:latin typeface="Cambria Math" panose="02040503050406030204" pitchFamily="18" charset="0"/>
                          </a:rPr>
                          <m:t>1,1,−1</m:t>
                        </m:r>
                      </m:e>
                    </m:d>
                    <m:r>
                      <a:rPr lang="en-ID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/>
              </a:p>
              <a:p>
                <a:r>
                  <a:rPr lang="en-ID" dirty="0"/>
                  <a:t>Apakah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D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ID" dirty="0"/>
                  <a:t> dan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D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ID" dirty="0"/>
                  <a:t> saling </a:t>
                </a:r>
                <a:r>
                  <a:rPr lang="en-ID" dirty="0" err="1"/>
                  <a:t>bebas</a:t>
                </a:r>
                <a:r>
                  <a:rPr lang="en-ID" dirty="0"/>
                  <a:t> linear di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ID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ID" dirty="0"/>
              </a:p>
              <a:p>
                <a:endParaRPr lang="en-US" dirty="0"/>
              </a:p>
              <a:p>
                <a:r>
                  <a:rPr lang="en-US" dirty="0" err="1"/>
                  <a:t>Jawab</a:t>
                </a:r>
                <a:r>
                  <a:rPr lang="en-US" dirty="0"/>
                  <a:t>:</a:t>
                </a:r>
              </a:p>
              <a:p>
                <a:r>
                  <a:rPr lang="en-ID" dirty="0"/>
                  <a:t>Tulis</a:t>
                </a:r>
              </a:p>
              <a:p>
                <a:pPr marL="0" indent="0">
                  <a:buNone/>
                </a:pPr>
                <a:r>
                  <a:rPr lang="en-ID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D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⃑"/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D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ID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D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acc>
                      <m:accPr>
                        <m:chr m:val="⃑"/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D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ID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⃑"/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D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ID" dirty="0"/>
              </a:p>
              <a:p>
                <a:pPr marL="60325" indent="0">
                  <a:buNone/>
                </a:pPr>
                <a:r>
                  <a:rPr lang="en-ID" dirty="0" err="1"/>
                  <a:t>Atau</a:t>
                </a:r>
                <a:r>
                  <a:rPr lang="en-ID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D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ID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D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E353FF2-CA07-4707-8F82-45E637D68A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848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A0B630-986E-439A-B689-AB67FC33734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A929B-1DB6-41C3-9DAE-95D1E8E51A4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9F79317-91EA-4F57-A865-4CC4618B6C6D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940C7BF-3CA6-4B41-B486-24D4B3FB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Contoh_1: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7B0D9-107A-42BC-90C0-19237D19C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374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78DF943-0CB4-4666-AE8D-9A56B7D40498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D" sz="2400" dirty="0"/>
                  <a:t>Menggunakan OBE </a:t>
                </a:r>
                <a:r>
                  <a:rPr lang="en-ID" sz="2400" dirty="0" err="1"/>
                  <a:t>dapat</a:t>
                </a:r>
                <a:r>
                  <a:rPr lang="en-ID" sz="2400" dirty="0"/>
                  <a:t> </a:t>
                </a:r>
                <a:r>
                  <a:rPr lang="en-ID" sz="2400" dirty="0" err="1"/>
                  <a:t>diperoleh</a:t>
                </a:r>
                <a:r>
                  <a:rPr lang="en-ID" sz="2400" dirty="0"/>
                  <a:t>:</a:t>
                </a:r>
              </a:p>
              <a:p>
                <a:endParaRPr lang="en-ID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ID" sz="2400" i="1">
                          <a:latin typeface="Cambria Math" panose="02040503050406030204" pitchFamily="18" charset="0"/>
                        </a:rPr>
                        <m:t>~…~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D" sz="2400" dirty="0"/>
              </a:p>
              <a:p>
                <a:pPr marL="117475" indent="0">
                  <a:buNone/>
                </a:pPr>
                <a:r>
                  <a:rPr lang="en-ID" sz="2400" dirty="0" err="1"/>
                  <a:t>Dengan</a:t>
                </a:r>
                <a:r>
                  <a:rPr lang="en-ID" sz="2400" dirty="0"/>
                  <a:t> </a:t>
                </a:r>
                <a:r>
                  <a:rPr lang="en-ID" sz="2400" dirty="0" err="1"/>
                  <a:t>demikian</a:t>
                </a:r>
                <a:r>
                  <a:rPr lang="en-ID" sz="2400" dirty="0"/>
                  <a:t> </a:t>
                </a:r>
                <a:r>
                  <a:rPr lang="en-ID" sz="2400" dirty="0" err="1"/>
                  <a:t>diperoleh</a:t>
                </a:r>
                <a:r>
                  <a:rPr lang="en-ID" sz="2400" dirty="0"/>
                  <a:t>:</a:t>
                </a:r>
              </a:p>
              <a:p>
                <a:pPr marL="117475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D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D" sz="2400" i="1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ID" sz="2400" dirty="0" err="1"/>
                  <a:t>dan</a:t>
                </a:r>
                <a:r>
                  <a:rPr lang="en-ID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D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ID" sz="2400" dirty="0"/>
              </a:p>
              <a:p>
                <a:pPr marL="117475" indent="0">
                  <a:buNone/>
                </a:pPr>
                <a:r>
                  <a:rPr lang="en-ID" sz="2400" dirty="0" err="1"/>
                  <a:t>Ini</a:t>
                </a:r>
                <a:r>
                  <a:rPr lang="en-ID" sz="2400" dirty="0"/>
                  <a:t> </a:t>
                </a:r>
                <a:r>
                  <a:rPr lang="en-ID" sz="2400" dirty="0" err="1"/>
                  <a:t>berarti</a:t>
                </a:r>
                <a:r>
                  <a:rPr lang="en-ID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ID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ID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D" sz="2400">
                        <a:latin typeface="Cambria Math" panose="02040503050406030204" pitchFamily="18" charset="0"/>
                      </a:rPr>
                      <m:t>d</m:t>
                    </m:r>
                    <m:r>
                      <a:rPr lang="en-ID" sz="2400" i="1">
                        <a:latin typeface="Cambria Math" panose="02040503050406030204" pitchFamily="18" charset="0"/>
                      </a:rPr>
                      <m:t>𝑎𝑛</m:t>
                    </m:r>
                    <m:r>
                      <a:rPr lang="en-ID" sz="2400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⃑"/>
                        <m:ctrlPr>
                          <a:rPr lang="en-ID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ID" sz="2400" dirty="0"/>
                  <a:t> </a:t>
                </a:r>
                <a:r>
                  <a:rPr lang="en-ID" sz="2400" dirty="0" err="1"/>
                  <a:t>saling</a:t>
                </a:r>
                <a:r>
                  <a:rPr lang="en-ID" sz="2400" dirty="0"/>
                  <a:t> </a:t>
                </a:r>
                <a:r>
                  <a:rPr lang="en-ID" sz="2400" dirty="0" err="1"/>
                  <a:t>bebas</a:t>
                </a:r>
                <a:r>
                  <a:rPr lang="en-ID" sz="2400" dirty="0"/>
                  <a:t> linear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78DF943-0CB4-4666-AE8D-9A56B7D404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788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343F61-6499-4CF3-8C28-8C41A49F79C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CC57E-DB03-4CA4-9797-54A503D15EB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9F79317-91EA-4F57-A865-4CC4618B6C6D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701C079-370F-49EA-826C-35E300408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Contoh_1(2):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58B49-6285-485B-AC74-684899905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78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C562730-3E73-403F-83BB-FB44E5C5CB56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0" indent="0">
                  <a:spcBef>
                    <a:spcPts val="600"/>
                  </a:spcBef>
                  <a:buNone/>
                </a:pPr>
                <a:r>
                  <a:rPr lang="en-ID" dirty="0"/>
                  <a:t>Misalkan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ID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D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ID" i="1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⃑"/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ID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D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ID" i="1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⃑"/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ID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D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  <m:mr>
                              <m:e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D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ID" dirty="0" err="1"/>
                  <a:t>Apakah</a:t>
                </a:r>
                <a:r>
                  <a:rPr lang="en-ID" dirty="0"/>
                  <a:t> </a:t>
                </a:r>
                <a:r>
                  <a:rPr lang="en-ID" dirty="0" err="1"/>
                  <a:t>ketiga</a:t>
                </a:r>
                <a:r>
                  <a:rPr lang="en-ID" dirty="0"/>
                  <a:t> vector </a:t>
                </a:r>
                <a:r>
                  <a:rPr lang="en-ID" dirty="0" err="1"/>
                  <a:t>diatas</a:t>
                </a:r>
                <a:r>
                  <a:rPr lang="en-ID" dirty="0"/>
                  <a:t> </a:t>
                </a:r>
                <a:r>
                  <a:rPr lang="en-ID" dirty="0" err="1"/>
                  <a:t>saling</a:t>
                </a:r>
                <a:r>
                  <a:rPr lang="en-ID" dirty="0"/>
                  <a:t> </a:t>
                </a:r>
                <a:r>
                  <a:rPr lang="en-ID" dirty="0" err="1"/>
                  <a:t>bebas</a:t>
                </a:r>
                <a:r>
                  <a:rPr lang="en-ID" dirty="0"/>
                  <a:t> linear?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ID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ID" dirty="0" err="1"/>
                  <a:t>Jawab</a:t>
                </a:r>
                <a:r>
                  <a:rPr lang="en-ID" dirty="0"/>
                  <a:t>: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ID" dirty="0" err="1"/>
                  <a:t>Tulis</a:t>
                </a:r>
                <a:r>
                  <a:rPr lang="en-ID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D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ID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D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⃑"/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D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ID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D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acc>
                      <m:accPr>
                        <m:chr m:val="⃑"/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D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ID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D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acc>
                      <m:accPr>
                        <m:chr m:val="⃑"/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D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en-ID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ID" dirty="0" err="1"/>
                  <a:t>Atau</a:t>
                </a:r>
                <a:r>
                  <a:rPr lang="en-ID" dirty="0"/>
                  <a:t>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D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  <m:mr>
                              <m:e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ID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ID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D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D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C562730-3E73-403F-83BB-FB44E5C5CB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E95A8E-82CB-4DA4-8ACC-D999A0B44E6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0350F-6DB4-4E26-AC39-CBA1F52CC56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9F79317-91EA-4F57-A865-4CC4618B6C6D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DD41E9-9871-4E37-B827-29800A9F2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Contoh_2: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F04C7-6B0E-4F3C-905F-C0171C187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658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9E138A0-B9C8-4647-A7C7-2965B091F008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/>
              </a:bodyPr>
              <a:lstStyle/>
              <a:p>
                <a:pPr marL="90488" indent="26988"/>
                <a:r>
                  <a:rPr lang="en-ID" sz="2400" dirty="0"/>
                  <a:t>Dengan OBE </a:t>
                </a:r>
                <a:r>
                  <a:rPr lang="en-ID" sz="2400" dirty="0" err="1"/>
                  <a:t>diperoleh</a:t>
                </a:r>
                <a:r>
                  <a:rPr lang="en-ID" sz="2400" dirty="0"/>
                  <a:t>:</a:t>
                </a:r>
              </a:p>
              <a:p>
                <a:pPr marL="90488" indent="26988"/>
                <a:endParaRPr lang="en-ID" sz="2400" dirty="0"/>
              </a:p>
              <a:p>
                <a:pPr marL="90488" indent="26988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D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ID" sz="2400" i="1">
                          <a:latin typeface="Cambria Math" panose="02040503050406030204" pitchFamily="18" charset="0"/>
                        </a:rPr>
                        <m:t>~…~</m:t>
                      </m:r>
                      <m:d>
                        <m:dPr>
                          <m:begChr m:val="["/>
                          <m:endChr m:val="]"/>
                          <m:ctrlPr>
                            <a:rPr lang="en-ID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D" sz="2400" dirty="0"/>
              </a:p>
              <a:p>
                <a:pPr marL="90488" indent="26988">
                  <a:buNone/>
                </a:pPr>
                <a:r>
                  <a:rPr lang="en-ID" sz="2400" dirty="0"/>
                  <a:t>Hal </a:t>
                </a:r>
                <a:r>
                  <a:rPr lang="en-ID" sz="2400" dirty="0" err="1"/>
                  <a:t>ini</a:t>
                </a:r>
                <a:r>
                  <a:rPr lang="en-ID" sz="2400" dirty="0"/>
                  <a:t> </a:t>
                </a:r>
                <a:r>
                  <a:rPr lang="en-ID" sz="2400" dirty="0" err="1"/>
                  <a:t>menunjukan</a:t>
                </a:r>
                <a:r>
                  <a:rPr lang="en-ID" sz="2400" dirty="0"/>
                  <a:t> </a:t>
                </a:r>
                <a:r>
                  <a:rPr lang="en-ID" sz="2400" dirty="0" err="1"/>
                  <a:t>bahwa</a:t>
                </a:r>
                <a:r>
                  <a:rPr lang="en-ID" sz="2400" dirty="0"/>
                  <a:t> </a:t>
                </a:r>
              </a:p>
              <a:p>
                <a:pPr marL="90488" indent="26988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D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D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D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D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D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ID" sz="2400" dirty="0"/>
                  <a:t> </a:t>
                </a:r>
                <a:r>
                  <a:rPr lang="en-ID" sz="2400" dirty="0" err="1"/>
                  <a:t>solusi</a:t>
                </a:r>
                <a:r>
                  <a:rPr lang="en-ID" sz="2400" dirty="0"/>
                  <a:t> </a:t>
                </a:r>
                <a:r>
                  <a:rPr lang="en-ID" sz="2400" dirty="0" err="1"/>
                  <a:t>tidak</a:t>
                </a:r>
                <a:r>
                  <a:rPr lang="en-ID" sz="2400" dirty="0"/>
                  <a:t> trivial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D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D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D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D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ID" sz="2400" dirty="0"/>
                  <a:t> </a:t>
                </a:r>
                <a:r>
                  <a:rPr lang="en-ID" sz="2400" dirty="0" err="1"/>
                  <a:t>tidak</a:t>
                </a:r>
                <a:r>
                  <a:rPr lang="en-ID" sz="2400" dirty="0"/>
                  <a:t> </a:t>
                </a:r>
                <a:r>
                  <a:rPr lang="en-ID" sz="2400" dirty="0" err="1"/>
                  <a:t>selalu</a:t>
                </a:r>
                <a:r>
                  <a:rPr lang="en-ID" sz="2400" dirty="0"/>
                  <a:t> 0)</a:t>
                </a:r>
              </a:p>
              <a:p>
                <a:pPr marL="90488" indent="26988">
                  <a:buNone/>
                </a:pPr>
                <a:r>
                  <a:rPr lang="en-ID" sz="2400" dirty="0" err="1"/>
                  <a:t>Jadi</a:t>
                </a:r>
                <a:r>
                  <a:rPr lang="en-ID" sz="2400" dirty="0"/>
                  <a:t> </a:t>
                </a:r>
              </a:p>
              <a:p>
                <a:pPr marL="90488" indent="26988">
                  <a:buNone/>
                </a:pP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ID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ID" sz="240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⃑"/>
                        <m:ctrlPr>
                          <a:rPr lang="en-ID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ID" sz="240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⃑"/>
                        <m:ctrlPr>
                          <a:rPr lang="en-ID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ID" sz="2400" dirty="0"/>
                  <a:t> </a:t>
                </a:r>
                <a:r>
                  <a:rPr lang="en-ID" sz="2400" dirty="0" err="1"/>
                  <a:t>adalah</a:t>
                </a:r>
                <a:r>
                  <a:rPr lang="en-ID" sz="2400" dirty="0"/>
                  <a:t> vector-vector yang </a:t>
                </a:r>
                <a:r>
                  <a:rPr lang="en-ID" sz="2400" dirty="0" err="1"/>
                  <a:t>bergantung</a:t>
                </a:r>
                <a:r>
                  <a:rPr lang="en-ID" sz="2400" dirty="0"/>
                  <a:t> linear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9E138A0-B9C8-4647-A7C7-2965B091F0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667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EDBDAA-C42C-4E3C-845E-A3C9E46D3A6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98B38-1675-4973-8BD1-92B616AF17C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9F79317-91EA-4F57-A865-4CC4618B6C6D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31B468-ABD0-4F28-B061-816373C48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Contoh_2(2):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BC511D-EA7C-47C8-BC73-91F0BB160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355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07C96A7-5A1A-4431-AF90-104E5BFB7A8B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r>
                  <a:rPr lang="en-ID" sz="2400" dirty="0"/>
                  <a:t>Jika </a:t>
                </a:r>
                <a14:m>
                  <m:oMath xmlns:m="http://schemas.openxmlformats.org/officeDocument/2006/math">
                    <m:r>
                      <a:rPr lang="en-ID" sz="24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ID" sz="2400" dirty="0"/>
                  <a:t> </a:t>
                </a:r>
                <a:r>
                  <a:rPr lang="en-ID" sz="2400" dirty="0" err="1"/>
                  <a:t>adalah</a:t>
                </a:r>
                <a:r>
                  <a:rPr lang="en-ID" sz="2400" dirty="0"/>
                  <a:t> </a:t>
                </a:r>
                <a:r>
                  <a:rPr lang="en-ID" sz="2400" dirty="0" err="1"/>
                  <a:t>sembarang</a:t>
                </a:r>
                <a:r>
                  <a:rPr lang="en-ID" sz="2400" dirty="0"/>
                  <a:t> </a:t>
                </a:r>
                <a:r>
                  <a:rPr lang="en-ID" sz="2400" dirty="0" err="1"/>
                  <a:t>ruang</a:t>
                </a:r>
                <a:r>
                  <a:rPr lang="en-ID" sz="2400" dirty="0"/>
                  <a:t> vector </a:t>
                </a:r>
                <a:r>
                  <a:rPr lang="en-ID" sz="2400" dirty="0" err="1"/>
                  <a:t>dan</a:t>
                </a:r>
                <a:r>
                  <a:rPr lang="en-ID" sz="2400" dirty="0"/>
                  <a:t> </a:t>
                </a:r>
                <a14:m>
                  <m:oMath xmlns:m="http://schemas.openxmlformats.org/officeDocument/2006/math">
                    <m:r>
                      <a:rPr lang="en-ID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ID" sz="2400" i="1">
                        <a:latin typeface="Cambria Math" panose="02040503050406030204" pitchFamily="18" charset="0"/>
                      </a:rPr>
                      <m:t>={</m:t>
                    </m:r>
                    <m:acc>
                      <m:accPr>
                        <m:chr m:val="⃑"/>
                        <m:ctrlPr>
                          <a:rPr lang="en-ID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D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ID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ID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⃑"/>
                        <m:ctrlPr>
                          <a:rPr lang="en-ID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D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ID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ID" sz="2400" i="1">
                        <a:latin typeface="Cambria Math" panose="02040503050406030204" pitchFamily="18" charset="0"/>
                      </a:rPr>
                      <m:t>, …,</m:t>
                    </m:r>
                    <m:acc>
                      <m:accPr>
                        <m:chr m:val="⃑"/>
                        <m:ctrlPr>
                          <a:rPr lang="en-ID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D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ID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  <m:r>
                      <a:rPr lang="en-ID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ID" sz="2400" dirty="0"/>
                  <a:t> </a:t>
                </a:r>
                <a:r>
                  <a:rPr lang="en-ID" sz="2400" dirty="0" err="1"/>
                  <a:t>merupakan</a:t>
                </a:r>
                <a:r>
                  <a:rPr lang="en-ID" sz="2400" dirty="0"/>
                  <a:t> </a:t>
                </a:r>
                <a:r>
                  <a:rPr lang="en-ID" sz="2400" dirty="0" err="1"/>
                  <a:t>himpunan</a:t>
                </a:r>
                <a:r>
                  <a:rPr lang="en-ID" sz="2400" dirty="0"/>
                  <a:t> </a:t>
                </a:r>
                <a:r>
                  <a:rPr lang="en-ID" sz="2400" dirty="0" err="1"/>
                  <a:t>berhingga</a:t>
                </a:r>
                <a:r>
                  <a:rPr lang="en-ID" sz="2400" dirty="0"/>
                  <a:t> </a:t>
                </a:r>
                <a:r>
                  <a:rPr lang="en-ID" sz="2400" dirty="0" err="1"/>
                  <a:t>dari</a:t>
                </a:r>
                <a:r>
                  <a:rPr lang="en-ID" sz="2400" dirty="0"/>
                  <a:t> vector-vector di </a:t>
                </a:r>
                <a14:m>
                  <m:oMath xmlns:m="http://schemas.openxmlformats.org/officeDocument/2006/math">
                    <m:r>
                      <a:rPr lang="en-ID" sz="2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ID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D" sz="2400" dirty="0"/>
                  <a:t> </a:t>
                </a:r>
              </a:p>
              <a:p>
                <a:r>
                  <a:rPr lang="en-ID" sz="2400" dirty="0"/>
                  <a:t>maka </a:t>
                </a:r>
                <a14:m>
                  <m:oMath xmlns:m="http://schemas.openxmlformats.org/officeDocument/2006/math">
                    <m:r>
                      <a:rPr lang="en-ID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ID" sz="2400" dirty="0"/>
                  <a:t> </a:t>
                </a:r>
                <a:r>
                  <a:rPr lang="en-ID" sz="2400" dirty="0" err="1"/>
                  <a:t>dinamakan</a:t>
                </a:r>
                <a:r>
                  <a:rPr lang="en-ID" sz="2400" dirty="0"/>
                  <a:t> basis </a:t>
                </a:r>
                <a:r>
                  <a:rPr lang="en-ID" sz="2400" dirty="0" err="1"/>
                  <a:t>bagi</a:t>
                </a:r>
                <a:r>
                  <a:rPr lang="en-ID" sz="2400" dirty="0"/>
                  <a:t> </a:t>
                </a:r>
                <a14:m>
                  <m:oMath xmlns:m="http://schemas.openxmlformats.org/officeDocument/2006/math">
                    <m:r>
                      <a:rPr lang="en-ID" sz="24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ID" sz="2400" dirty="0"/>
                  <a:t> </a:t>
                </a:r>
                <a:r>
                  <a:rPr lang="en-ID" sz="2400" dirty="0" err="1"/>
                  <a:t>jika</a:t>
                </a:r>
                <a:r>
                  <a:rPr lang="en-ID" sz="2400" dirty="0"/>
                  <a:t> </a:t>
                </a:r>
                <a:r>
                  <a:rPr lang="en-ID" sz="2400" dirty="0" err="1"/>
                  <a:t>kedua</a:t>
                </a:r>
                <a:r>
                  <a:rPr lang="en-ID" sz="2400" dirty="0"/>
                  <a:t> </a:t>
                </a:r>
                <a:r>
                  <a:rPr lang="en-ID" sz="2400" dirty="0" err="1"/>
                  <a:t>syarat</a:t>
                </a:r>
                <a:r>
                  <a:rPr lang="en-ID" sz="2400" dirty="0"/>
                  <a:t> </a:t>
                </a:r>
                <a:r>
                  <a:rPr lang="en-ID" sz="2400" dirty="0" err="1"/>
                  <a:t>berikut</a:t>
                </a:r>
                <a:r>
                  <a:rPr lang="en-ID" sz="2400" dirty="0"/>
                  <a:t> </a:t>
                </a:r>
                <a:r>
                  <a:rPr lang="en-ID" sz="2400" dirty="0" err="1"/>
                  <a:t>dipenuhi</a:t>
                </a:r>
                <a:r>
                  <a:rPr lang="en-ID" sz="2400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D" sz="20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ID" sz="2000" dirty="0"/>
                  <a:t> </a:t>
                </a:r>
                <a:r>
                  <a:rPr lang="en-ID" sz="2000" dirty="0" err="1"/>
                  <a:t>membangun</a:t>
                </a:r>
                <a:r>
                  <a:rPr lang="en-ID" sz="2000" dirty="0"/>
                  <a:t> </a:t>
                </a:r>
                <a14:m>
                  <m:oMath xmlns:m="http://schemas.openxmlformats.org/officeDocument/2006/math">
                    <m:r>
                      <a:rPr lang="en-ID" sz="20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ID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ID" sz="20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ID" sz="2000" dirty="0"/>
                  <a:t> </a:t>
                </a:r>
                <a:r>
                  <a:rPr lang="en-ID" sz="2000" dirty="0" err="1"/>
                  <a:t>bebas</a:t>
                </a:r>
                <a:r>
                  <a:rPr lang="en-ID" sz="2000" dirty="0"/>
                  <a:t> linear</a:t>
                </a:r>
                <a:endParaRPr lang="en-US" sz="2000" dirty="0"/>
              </a:p>
              <a:p>
                <a:pPr marL="201168" lvl="1" indent="0">
                  <a:buNone/>
                </a:pPr>
                <a:endParaRPr lang="en-ID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07C96A7-5A1A-4431-AF90-104E5BFB7A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909" t="-2576" r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D34793-8E93-4117-83A0-4794BAA767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7CAA7-D913-4748-89AD-8579EE1D49B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9F79317-91EA-4F57-A865-4CC4618B6C6D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DA7696-1990-4FB7-9C16-06B318680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713C80-A87F-402D-B45E-39D9F0171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909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2D60383-966A-4911-B1A6-1035F2EE692A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/>
                  <a:t>Perhatikan </a:t>
                </a:r>
                <a:r>
                  <a:rPr lang="en-US" dirty="0" err="1"/>
                  <a:t>bahwa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1,0,0,…0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1,0,…0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…,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,0,0,…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merupakan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yang </a:t>
                </a:r>
                <a:r>
                  <a:rPr lang="en-US" dirty="0" err="1"/>
                  <a:t>membangun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dan </a:t>
                </a:r>
                <a:r>
                  <a:rPr lang="en-US" dirty="0" err="1"/>
                  <a:t>bebas</a:t>
                </a:r>
                <a:r>
                  <a:rPr lang="en-US" dirty="0"/>
                  <a:t> linear. </a:t>
                </a:r>
                <a:r>
                  <a:rPr lang="en-US" dirty="0" err="1"/>
                  <a:t>Sehingga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…,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merupakan</a:t>
                </a:r>
                <a:r>
                  <a:rPr lang="en-US" dirty="0"/>
                  <a:t> basis </a:t>
                </a:r>
                <a:r>
                  <a:rPr lang="en-US" dirty="0" err="1"/>
                  <a:t>standar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b="0" dirty="0" err="1"/>
                  <a:t>Dengan</a:t>
                </a:r>
                <a:r>
                  <a:rPr lang="en-US" b="0" dirty="0"/>
                  <a:t> </a:t>
                </a:r>
                <a:r>
                  <a:rPr lang="en-US" b="0" dirty="0" err="1"/>
                  <a:t>bentuk</a:t>
                </a:r>
                <a:r>
                  <a:rPr lang="en-US" dirty="0"/>
                  <a:t>/ </a:t>
                </a:r>
                <a:r>
                  <a:rPr lang="en-US" dirty="0" err="1"/>
                  <a:t>pola</a:t>
                </a:r>
                <a:r>
                  <a:rPr lang="en-US" dirty="0"/>
                  <a:t> yang </a:t>
                </a:r>
                <a:r>
                  <a:rPr lang="en-US" dirty="0" err="1"/>
                  <a:t>sama</a:t>
                </a:r>
                <a:r>
                  <a:rPr lang="en-US" dirty="0"/>
                  <a:t> </a:t>
                </a:r>
                <a:r>
                  <a:rPr lang="en-US" dirty="0" err="1"/>
                  <a:t>maka</a:t>
                </a:r>
                <a:r>
                  <a:rPr lang="en-US" b="0" dirty="0"/>
                  <a:t>, </a:t>
                </a:r>
              </a:p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1,0,0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1,0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b="0" dirty="0" err="1"/>
                  <a:t>adalah</a:t>
                </a:r>
                <a:r>
                  <a:rPr lang="en-US" b="0" dirty="0"/>
                  <a:t> </a:t>
                </a:r>
                <a:r>
                  <a:rPr lang="en-US" b="0" dirty="0" err="1"/>
                  <a:t>standar</a:t>
                </a:r>
                <a:r>
                  <a:rPr lang="en-US" b="0" dirty="0"/>
                  <a:t> basis </a:t>
                </a:r>
                <a:r>
                  <a:rPr lang="en-US" b="0" dirty="0" err="1"/>
                  <a:t>bagi</a:t>
                </a:r>
                <a:r>
                  <a:rPr lang="en-US" b="0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=(1,0)</m:t>
                    </m:r>
                  </m:oMath>
                </a14:m>
                <a:r>
                  <a:rPr lang="en-US" b="0" dirty="0"/>
                  <a:t> dan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=(0,1)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b="0" dirty="0" err="1"/>
                  <a:t>adalah</a:t>
                </a:r>
                <a:r>
                  <a:rPr lang="en-US" b="0" dirty="0"/>
                  <a:t> </a:t>
                </a:r>
                <a:r>
                  <a:rPr lang="en-US" b="0" dirty="0" err="1"/>
                  <a:t>standar</a:t>
                </a:r>
                <a:r>
                  <a:rPr lang="en-US" b="0" dirty="0"/>
                  <a:t> basis </a:t>
                </a:r>
                <a:r>
                  <a:rPr lang="en-US" b="0" dirty="0" err="1"/>
                  <a:t>bagi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endParaRPr lang="en-US" dirty="0"/>
              </a:p>
              <a:p>
                <a:pPr marL="182563" lvl="1" indent="-182563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b="0" dirty="0" err="1"/>
                  <a:t>dimana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b="0" dirty="0"/>
                  <a:t>,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b="0" dirty="0"/>
                  <a:t> </a:t>
                </a:r>
                <a:r>
                  <a:rPr lang="en-US" b="0" dirty="0" err="1"/>
                  <a:t>merupakan</a:t>
                </a:r>
                <a:r>
                  <a:rPr lang="en-US" b="0" dirty="0"/>
                  <a:t> basis </a:t>
                </a:r>
                <a:r>
                  <a:rPr lang="en-US" b="0" dirty="0" err="1"/>
                  <a:t>standar</a:t>
                </a:r>
                <a:r>
                  <a:rPr lang="en-US" b="0" dirty="0"/>
                  <a:t> </a:t>
                </a:r>
                <a:r>
                  <a:rPr lang="en-US" b="0" dirty="0" err="1"/>
                  <a:t>untuk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2×2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Oleh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karena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itu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himpunan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b="0" dirty="0" err="1"/>
                  <a:t>adalah</a:t>
                </a:r>
                <a:r>
                  <a:rPr lang="en-US" b="0" dirty="0"/>
                  <a:t> </a:t>
                </a:r>
                <a:r>
                  <a:rPr lang="en-US" b="0" dirty="0" err="1"/>
                  <a:t>himpunan</a:t>
                </a:r>
                <a:r>
                  <a:rPr lang="en-US" b="0" dirty="0"/>
                  <a:t> yang </a:t>
                </a:r>
                <a:r>
                  <a:rPr lang="en-US" b="0" dirty="0" err="1"/>
                  <a:t>bebas</a:t>
                </a:r>
                <a:r>
                  <a:rPr lang="en-US" b="0" dirty="0"/>
                  <a:t> linear dan </a:t>
                </a:r>
                <a:r>
                  <a:rPr lang="en-US" b="0" dirty="0" err="1"/>
                  <a:t>membangun</a:t>
                </a:r>
                <a:r>
                  <a:rPr lang="en-US" b="0" dirty="0"/>
                  <a:t>(BUKTIKAN!)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b="0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2D60383-966A-4911-B1A6-1035F2EE69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1455" t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7F07A7-C16D-4C42-8772-A1555FBEE7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ACCB1-E55B-4735-800F-F2D5E7F5FA0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9F79317-91EA-4F57-A865-4CC4618B6C6D}" type="datetime1">
              <a:rPr lang="en-US" smtClean="0"/>
              <a:t>4/9/2019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DB3BB761-8F6C-4121-9044-FED7F1D88E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Basis </a:t>
                </a:r>
                <a:r>
                  <a:rPr lang="en-US" dirty="0" err="1"/>
                  <a:t>Standar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DB3BB761-8F6C-4121-9044-FED7F1D88E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727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4C71B-59C1-4799-BA49-1C3818ED6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5033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SA">
      <a:majorFont>
        <a:latin typeface="Adobe Myungjo Std M"/>
        <a:ea typeface=""/>
        <a:cs typeface=""/>
      </a:majorFont>
      <a:minorFont>
        <a:latin typeface="Adobe Myungjo Std M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8BB6B6A1E5D74D894697FFD9A19A5C" ma:contentTypeVersion="3" ma:contentTypeDescription="Create a new document." ma:contentTypeScope="" ma:versionID="94fe603a937ec70bcde122de329a62d9">
  <xsd:schema xmlns:xsd="http://www.w3.org/2001/XMLSchema" xmlns:xs="http://www.w3.org/2001/XMLSchema" xmlns:p="http://schemas.microsoft.com/office/2006/metadata/properties" xmlns:ns2="82294ab1-b54a-43d4-b94c-ae97b5e616ba" targetNamespace="http://schemas.microsoft.com/office/2006/metadata/properties" ma:root="true" ma:fieldsID="1d4e928035cbf479b04bb67ade7f27cb" ns2:_="">
    <xsd:import namespace="82294ab1-b54a-43d4-b94c-ae97b5e616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294ab1-b54a-43d4-b94c-ae97b5e616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ABB4AD-DAB7-454B-9E87-3D35D0FD56FA}"/>
</file>

<file path=customXml/itemProps2.xml><?xml version="1.0" encoding="utf-8"?>
<ds:datastoreItem xmlns:ds="http://schemas.openxmlformats.org/officeDocument/2006/customXml" ds:itemID="{7941AA04-5BEA-499E-B4D6-BD0FBC73A176}"/>
</file>

<file path=customXml/itemProps3.xml><?xml version="1.0" encoding="utf-8"?>
<ds:datastoreItem xmlns:ds="http://schemas.openxmlformats.org/officeDocument/2006/customXml" ds:itemID="{3EBA8DDC-EB74-4F6C-B8DA-CAE082FD4530}"/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1698</Words>
  <Application>Microsoft Office PowerPoint</Application>
  <PresentationFormat>Widescreen</PresentationFormat>
  <Paragraphs>293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Adobe Myungjo Std M</vt:lpstr>
      <vt:lpstr>Arial</vt:lpstr>
      <vt:lpstr>Calibri</vt:lpstr>
      <vt:lpstr>Cambria Math</vt:lpstr>
      <vt:lpstr>Courier New</vt:lpstr>
      <vt:lpstr>Wingdings</vt:lpstr>
      <vt:lpstr>Retrospect</vt:lpstr>
      <vt:lpstr>PowerPoint Presentation</vt:lpstr>
      <vt:lpstr>Ruang Vektor</vt:lpstr>
      <vt:lpstr>Vektor Bebas Linear</vt:lpstr>
      <vt:lpstr>Contoh_1:</vt:lpstr>
      <vt:lpstr>Contoh_1(2):</vt:lpstr>
      <vt:lpstr>Contoh_2:</vt:lpstr>
      <vt:lpstr>Contoh_2(2):</vt:lpstr>
      <vt:lpstr>Basis</vt:lpstr>
      <vt:lpstr>Basis Standar R^n, P_n, M_(m×n)</vt:lpstr>
      <vt:lpstr>Apakah ada basis untuk R^2 selain basis standar?</vt:lpstr>
      <vt:lpstr>Contoh_3:</vt:lpstr>
      <vt:lpstr>Contoh_3(2):</vt:lpstr>
      <vt:lpstr>Contoh_3(3):</vt:lpstr>
      <vt:lpstr>Koordinat Relatif terhadap Suatu Basis</vt:lpstr>
      <vt:lpstr>Koordinat Relatif terhadap Suatu Basis(2)</vt:lpstr>
      <vt:lpstr>Koordinat Relatif terhadap Suatu Basis(2)</vt:lpstr>
      <vt:lpstr>Dimensi</vt:lpstr>
      <vt:lpstr>Dimensi(2)</vt:lpstr>
      <vt:lpstr>Dimensi(3)</vt:lpstr>
      <vt:lpstr>Dimensi(4)</vt:lpstr>
      <vt:lpstr>Dimensi(5)</vt:lpstr>
      <vt:lpstr>Ruang Baris , Kolom dan Null</vt:lpstr>
      <vt:lpstr>Ruang Baris , Kolom dan Null(2)</vt:lpstr>
      <vt:lpstr>Ruang Baris , Kolom dan Null(3)</vt:lpstr>
      <vt:lpstr>Ruang Baris , Kolom dan Null(4)</vt:lpstr>
      <vt:lpstr>Basis Ruang Baris dan Ruang Kolom</vt:lpstr>
      <vt:lpstr>Basis Ruang Baris dan Ruang Kolom(2)</vt:lpstr>
      <vt:lpstr>Basis Ruang Baris dan Ruang Kolom(3)</vt:lpstr>
      <vt:lpstr>Latihan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RUANG VEKTOR</dc:title>
  <dc:creator>Annisa</dc:creator>
  <cp:lastModifiedBy>Annisa</cp:lastModifiedBy>
  <cp:revision>20</cp:revision>
  <dcterms:created xsi:type="dcterms:W3CDTF">2019-03-13T14:56:40Z</dcterms:created>
  <dcterms:modified xsi:type="dcterms:W3CDTF">2019-04-09T02:08:13Z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0x0101007D8BB6B6A1E5D74D894697FFD9A19A5C</vt:lpwstr>
  </property>
</Properties>
</file>