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s/slide13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9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8"/>
  </p:notesMasterIdLst>
  <p:sldIdLst>
    <p:sldId id="399" r:id="rId2"/>
    <p:sldId id="400" r:id="rId3"/>
    <p:sldId id="428" r:id="rId4"/>
    <p:sldId id="429" r:id="rId5"/>
    <p:sldId id="430" r:id="rId6"/>
    <p:sldId id="431" r:id="rId7"/>
    <p:sldId id="432" r:id="rId8"/>
    <p:sldId id="433" r:id="rId9"/>
    <p:sldId id="434" r:id="rId10"/>
    <p:sldId id="412" r:id="rId11"/>
    <p:sldId id="413" r:id="rId12"/>
    <p:sldId id="414" r:id="rId13"/>
    <p:sldId id="418" r:id="rId14"/>
    <p:sldId id="435" r:id="rId15"/>
    <p:sldId id="436" r:id="rId16"/>
    <p:sldId id="41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BE5FD1"/>
    <a:srgbClr val="D254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765" autoAdjust="0"/>
    <p:restoredTop sz="94095" autoAdjust="0"/>
  </p:normalViewPr>
  <p:slideViewPr>
    <p:cSldViewPr snapToGrid="0">
      <p:cViewPr varScale="1">
        <p:scale>
          <a:sx n="74" d="100"/>
          <a:sy n="74" d="100"/>
        </p:scale>
        <p:origin x="30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10" Type="http://schemas.openxmlformats.org/officeDocument/2006/relationships/image" Target="../media/image18.wmf"/><Relationship Id="rId4" Type="http://schemas.openxmlformats.org/officeDocument/2006/relationships/image" Target="../media/image12.wmf"/><Relationship Id="rId9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7" Type="http://schemas.openxmlformats.org/officeDocument/2006/relationships/image" Target="../media/image38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6" Type="http://schemas.openxmlformats.org/officeDocument/2006/relationships/image" Target="../media/image37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31.wmf"/><Relationship Id="rId1" Type="http://schemas.openxmlformats.org/officeDocument/2006/relationships/image" Target="../media/image29.wmf"/><Relationship Id="rId4" Type="http://schemas.openxmlformats.org/officeDocument/2006/relationships/image" Target="../media/image48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37.wmf"/><Relationship Id="rId6" Type="http://schemas.openxmlformats.org/officeDocument/2006/relationships/image" Target="../media/image53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3" Type="http://schemas.openxmlformats.org/officeDocument/2006/relationships/image" Target="../media/image56.wmf"/><Relationship Id="rId7" Type="http://schemas.openxmlformats.org/officeDocument/2006/relationships/image" Target="../media/image60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Relationship Id="rId6" Type="http://schemas.openxmlformats.org/officeDocument/2006/relationships/image" Target="../media/image59.wmf"/><Relationship Id="rId5" Type="http://schemas.openxmlformats.org/officeDocument/2006/relationships/image" Target="../media/image58.wmf"/><Relationship Id="rId4" Type="http://schemas.openxmlformats.org/officeDocument/2006/relationships/image" Target="../media/image5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1BE65C-B6DC-49C5-ABC7-C92A43D008E5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549699-F280-438C-9692-3093ECCEC3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977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CF53C-704F-4AD1-9A21-6A8BD4DC37D2}" type="slidenum">
              <a:rPr lang="id-ID" smtClean="0"/>
              <a:pPr/>
              <a:t>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0879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CF53C-704F-4AD1-9A21-6A8BD4DC37D2}" type="slidenum">
              <a:rPr lang="id-ID" smtClean="0"/>
              <a:pPr/>
              <a:t>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60073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CF53C-704F-4AD1-9A21-6A8BD4DC37D2}" type="slidenum">
              <a:rPr lang="id-ID" smtClean="0"/>
              <a:pPr/>
              <a:t>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35099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CF53C-704F-4AD1-9A21-6A8BD4DC37D2}" type="slidenum">
              <a:rPr lang="id-ID" smtClean="0"/>
              <a:pPr/>
              <a:t>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513195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CF53C-704F-4AD1-9A21-6A8BD4DC37D2}" type="slidenum">
              <a:rPr lang="id-ID" smtClean="0"/>
              <a:pPr/>
              <a:t>10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383624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DFE25-DD9B-44A8-8F3C-2ECBAB07BD4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3076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DFE25-DD9B-44A8-8F3C-2ECBAB07BD4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3966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DFE25-DD9B-44A8-8F3C-2ECBAB07BD4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8869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CF53C-704F-4AD1-9A21-6A8BD4DC37D2}" type="slidenum">
              <a:rPr lang="id-ID" smtClean="0"/>
              <a:pPr/>
              <a:t>14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64452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DFE25-DD9B-44A8-8F3C-2ECBAB07BD4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1673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DFE25-DD9B-44A8-8F3C-2ECBAB07BD4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768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20446" y="1738490"/>
            <a:ext cx="6468533" cy="1771473"/>
          </a:xfrm>
        </p:spPr>
        <p:txBody>
          <a:bodyPr anchor="b"/>
          <a:lstStyle>
            <a:lvl1pPr algn="r">
              <a:defRPr sz="6000">
                <a:solidFill>
                  <a:schemeClr val="bg1"/>
                </a:solidFill>
                <a:latin typeface="Myriad Pro" panose="020B0503030403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12355" y="3602038"/>
            <a:ext cx="5621867" cy="992540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861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687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212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42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837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038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078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844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694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15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266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633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57778" y="191911"/>
            <a:ext cx="9584267" cy="8353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111" y="1128889"/>
            <a:ext cx="11446933" cy="5048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511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789F9-F4B1-4A22-9A95-5F72DBDD2526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4838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3246" y="6356351"/>
            <a:ext cx="8015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577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oleObject" Target="../embeddings/oleObject12.bin"/><Relationship Id="rId18" Type="http://schemas.openxmlformats.org/officeDocument/2006/relationships/image" Target="../media/image16.wmf"/><Relationship Id="rId3" Type="http://schemas.openxmlformats.org/officeDocument/2006/relationships/oleObject" Target="../embeddings/oleObject7.bin"/><Relationship Id="rId21" Type="http://schemas.openxmlformats.org/officeDocument/2006/relationships/oleObject" Target="../embeddings/oleObject16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3.wmf"/><Relationship Id="rId1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5.wmf"/><Relationship Id="rId20" Type="http://schemas.openxmlformats.org/officeDocument/2006/relationships/image" Target="../media/image17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5" Type="http://schemas.openxmlformats.org/officeDocument/2006/relationships/oleObject" Target="../embeddings/oleObject13.bin"/><Relationship Id="rId10" Type="http://schemas.openxmlformats.org/officeDocument/2006/relationships/image" Target="../media/image12.wmf"/><Relationship Id="rId19" Type="http://schemas.openxmlformats.org/officeDocument/2006/relationships/oleObject" Target="../embeddings/oleObject15.bin"/><Relationship Id="rId4" Type="http://schemas.openxmlformats.org/officeDocument/2006/relationships/image" Target="../media/image9.w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14.wmf"/><Relationship Id="rId22" Type="http://schemas.openxmlformats.org/officeDocument/2006/relationships/image" Target="../media/image18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7.bin"/><Relationship Id="rId9" Type="http://schemas.openxmlformats.org/officeDocument/2006/relationships/image" Target="../media/image2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20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Microsoft_Word_97_-_2003_Document2.doc"/><Relationship Id="rId5" Type="http://schemas.openxmlformats.org/officeDocument/2006/relationships/image" Target="../media/image24.emf"/><Relationship Id="rId4" Type="http://schemas.openxmlformats.org/officeDocument/2006/relationships/oleObject" Target="../embeddings/Microsoft_Word_97_-_2003_Document1.doc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6.emf"/><Relationship Id="rId4" Type="http://schemas.openxmlformats.org/officeDocument/2006/relationships/oleObject" Target="../embeddings/Microsoft_Word_97_-_2003_Document3.doc"/><Relationship Id="rId9" Type="http://schemas.openxmlformats.org/officeDocument/2006/relationships/image" Target="../media/image28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29.wmf"/><Relationship Id="rId4" Type="http://schemas.openxmlformats.org/officeDocument/2006/relationships/oleObject" Target="../embeddings/oleObject24.bin"/><Relationship Id="rId9" Type="http://schemas.openxmlformats.org/officeDocument/2006/relationships/image" Target="../media/image31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image" Target="../media/image36.wmf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3.wmf"/><Relationship Id="rId12" Type="http://schemas.openxmlformats.org/officeDocument/2006/relationships/oleObject" Target="../embeddings/oleObject31.bin"/><Relationship Id="rId17" Type="http://schemas.openxmlformats.org/officeDocument/2006/relationships/image" Target="../media/image38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3.bin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35.wmf"/><Relationship Id="rId5" Type="http://schemas.openxmlformats.org/officeDocument/2006/relationships/image" Target="../media/image32.wmf"/><Relationship Id="rId15" Type="http://schemas.openxmlformats.org/officeDocument/2006/relationships/image" Target="../media/image37.wmf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7.bin"/><Relationship Id="rId9" Type="http://schemas.openxmlformats.org/officeDocument/2006/relationships/image" Target="../media/image34.wmf"/><Relationship Id="rId14" Type="http://schemas.openxmlformats.org/officeDocument/2006/relationships/oleObject" Target="../embeddings/oleObject32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4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39.wmf"/><Relationship Id="rId4" Type="http://schemas.openxmlformats.org/officeDocument/2006/relationships/oleObject" Target="../embeddings/oleObject34.bin"/><Relationship Id="rId9" Type="http://schemas.openxmlformats.org/officeDocument/2006/relationships/image" Target="../media/image41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13" Type="http://schemas.openxmlformats.org/officeDocument/2006/relationships/image" Target="../media/image46.wmf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43.wmf"/><Relationship Id="rId12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8.bin"/><Relationship Id="rId11" Type="http://schemas.openxmlformats.org/officeDocument/2006/relationships/image" Target="../media/image45.wmf"/><Relationship Id="rId5" Type="http://schemas.openxmlformats.org/officeDocument/2006/relationships/image" Target="../media/image42.wmf"/><Relationship Id="rId10" Type="http://schemas.openxmlformats.org/officeDocument/2006/relationships/oleObject" Target="../embeddings/oleObject40.bin"/><Relationship Id="rId4" Type="http://schemas.openxmlformats.org/officeDocument/2006/relationships/oleObject" Target="../embeddings/oleObject37.bin"/><Relationship Id="rId9" Type="http://schemas.openxmlformats.org/officeDocument/2006/relationships/image" Target="../media/image44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43.bin"/><Relationship Id="rId11" Type="http://schemas.openxmlformats.org/officeDocument/2006/relationships/image" Target="../media/image48.wmf"/><Relationship Id="rId5" Type="http://schemas.openxmlformats.org/officeDocument/2006/relationships/image" Target="../media/image29.wmf"/><Relationship Id="rId10" Type="http://schemas.openxmlformats.org/officeDocument/2006/relationships/oleObject" Target="../embeddings/oleObject45.bin"/><Relationship Id="rId4" Type="http://schemas.openxmlformats.org/officeDocument/2006/relationships/oleObject" Target="../embeddings/oleObject42.bin"/><Relationship Id="rId9" Type="http://schemas.openxmlformats.org/officeDocument/2006/relationships/image" Target="../media/image47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13" Type="http://schemas.openxmlformats.org/officeDocument/2006/relationships/image" Target="../media/image52.wmf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49.wmf"/><Relationship Id="rId12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47.bin"/><Relationship Id="rId11" Type="http://schemas.openxmlformats.org/officeDocument/2006/relationships/image" Target="../media/image51.wmf"/><Relationship Id="rId5" Type="http://schemas.openxmlformats.org/officeDocument/2006/relationships/image" Target="../media/image37.wmf"/><Relationship Id="rId15" Type="http://schemas.openxmlformats.org/officeDocument/2006/relationships/image" Target="../media/image53.wmf"/><Relationship Id="rId10" Type="http://schemas.openxmlformats.org/officeDocument/2006/relationships/oleObject" Target="../embeddings/oleObject49.bin"/><Relationship Id="rId4" Type="http://schemas.openxmlformats.org/officeDocument/2006/relationships/oleObject" Target="../embeddings/oleObject46.bin"/><Relationship Id="rId9" Type="http://schemas.openxmlformats.org/officeDocument/2006/relationships/image" Target="../media/image50.wmf"/><Relationship Id="rId14" Type="http://schemas.openxmlformats.org/officeDocument/2006/relationships/oleObject" Target="../embeddings/oleObject51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13" Type="http://schemas.openxmlformats.org/officeDocument/2006/relationships/image" Target="../media/image58.wmf"/><Relationship Id="rId18" Type="http://schemas.openxmlformats.org/officeDocument/2006/relationships/oleObject" Target="../embeddings/oleObject59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55.wmf"/><Relationship Id="rId12" Type="http://schemas.openxmlformats.org/officeDocument/2006/relationships/oleObject" Target="../embeddings/oleObject56.bin"/><Relationship Id="rId17" Type="http://schemas.openxmlformats.org/officeDocument/2006/relationships/image" Target="../media/image60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58.bin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53.bin"/><Relationship Id="rId11" Type="http://schemas.openxmlformats.org/officeDocument/2006/relationships/image" Target="../media/image57.wmf"/><Relationship Id="rId5" Type="http://schemas.openxmlformats.org/officeDocument/2006/relationships/image" Target="../media/image54.wmf"/><Relationship Id="rId15" Type="http://schemas.openxmlformats.org/officeDocument/2006/relationships/image" Target="../media/image59.wmf"/><Relationship Id="rId10" Type="http://schemas.openxmlformats.org/officeDocument/2006/relationships/oleObject" Target="../embeddings/oleObject55.bin"/><Relationship Id="rId19" Type="http://schemas.openxmlformats.org/officeDocument/2006/relationships/image" Target="../media/image61.wmf"/><Relationship Id="rId4" Type="http://schemas.openxmlformats.org/officeDocument/2006/relationships/oleObject" Target="../embeddings/oleObject52.bin"/><Relationship Id="rId9" Type="http://schemas.openxmlformats.org/officeDocument/2006/relationships/image" Target="../media/image56.wmf"/><Relationship Id="rId14" Type="http://schemas.openxmlformats.org/officeDocument/2006/relationships/oleObject" Target="../embeddings/oleObject5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366683" y="1627650"/>
            <a:ext cx="8222297" cy="977002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MATRIKS</a:t>
            </a:r>
            <a:endParaRPr lang="en-US" sz="44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977375" y="2549087"/>
            <a:ext cx="5621867" cy="78984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err="1" smtClean="0"/>
              <a:t>Matematika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 – D3 </a:t>
            </a:r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Komputer</a:t>
            </a:r>
            <a:endParaRPr lang="en-US" dirty="0" smtClean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err="1" smtClean="0"/>
              <a:t>Lisda</a:t>
            </a:r>
            <a:r>
              <a:rPr lang="en-US" dirty="0" smtClean="0"/>
              <a:t> </a:t>
            </a:r>
            <a:r>
              <a:rPr lang="en-US" dirty="0" err="1"/>
              <a:t>M</a:t>
            </a:r>
            <a:r>
              <a:rPr lang="en-US" dirty="0" err="1" smtClean="0"/>
              <a:t>eisaroh</a:t>
            </a:r>
            <a:r>
              <a:rPr lang="en-US" dirty="0" smtClean="0"/>
              <a:t>, </a:t>
            </a:r>
            <a:r>
              <a:rPr lang="en-US" dirty="0" err="1" smtClean="0"/>
              <a:t>S.Si</a:t>
            </a:r>
            <a:r>
              <a:rPr lang="en-US" dirty="0" smtClean="0"/>
              <a:t>., </a:t>
            </a:r>
            <a:r>
              <a:rPr lang="en-US" dirty="0" err="1" smtClean="0"/>
              <a:t>M.Si</a:t>
            </a:r>
            <a:r>
              <a:rPr lang="en-US" dirty="0" smtClean="0"/>
              <a:t>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422579" y="3579247"/>
            <a:ext cx="588706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</a:rPr>
              <a:t>Email</a:t>
            </a:r>
            <a:r>
              <a:rPr lang="en-US" altLang="en-US" b="1" dirty="0">
                <a:solidFill>
                  <a:schemeClr val="bg1"/>
                </a:solidFill>
              </a:rPr>
              <a:t>	: </a:t>
            </a:r>
            <a:r>
              <a:rPr lang="en-US" altLang="en-US" b="1" dirty="0" smtClean="0">
                <a:solidFill>
                  <a:schemeClr val="bg1"/>
                </a:solidFill>
              </a:rPr>
              <a:t>lisda@tass.telkomuniversity.ac.id</a:t>
            </a:r>
          </a:p>
          <a:p>
            <a:pPr eaLnBrk="1" hangingPunct="1"/>
            <a:r>
              <a:rPr lang="en-US" altLang="en-US" b="1" dirty="0" err="1" smtClean="0">
                <a:solidFill>
                  <a:schemeClr val="bg1"/>
                </a:solidFill>
              </a:rPr>
              <a:t>Hp</a:t>
            </a:r>
            <a:r>
              <a:rPr lang="en-US" altLang="en-US" b="1" dirty="0" smtClean="0">
                <a:solidFill>
                  <a:schemeClr val="bg1"/>
                </a:solidFill>
              </a:rPr>
              <a:t>	: 081320338823 (SMS Only, Office Hours)	</a:t>
            </a:r>
          </a:p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</a:rPr>
              <a:t>Blog	: lisdameisaroh.staff.telkomuniversity.ac.id </a:t>
            </a:r>
          </a:p>
        </p:txBody>
      </p:sp>
    </p:spTree>
    <p:extLst>
      <p:ext uri="{BB962C8B-B14F-4D97-AF65-F5344CB8AC3E}">
        <p14:creationId xmlns:p14="http://schemas.microsoft.com/office/powerpoint/2010/main" val="51667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812" y="174599"/>
            <a:ext cx="10972800" cy="940966"/>
          </a:xfrm>
        </p:spPr>
        <p:txBody>
          <a:bodyPr>
            <a:normAutofit/>
          </a:bodyPr>
          <a:lstStyle/>
          <a:p>
            <a:pPr algn="r"/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Definisi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Matriks</a:t>
            </a:r>
            <a:endParaRPr lang="id-ID" sz="4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395111" y="1128889"/>
            <a:ext cx="6864671" cy="5048074"/>
          </a:xfrm>
        </p:spPr>
        <p:txBody>
          <a:bodyPr/>
          <a:lstStyle/>
          <a:p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adalah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susunan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segi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empat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siku-siku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dari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bilangan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yang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diatur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berdasarkan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baris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</a:rPr>
              <a:t>row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)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kolom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</a:rPr>
              <a:t>column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). </a:t>
            </a:r>
          </a:p>
          <a:p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Bilangan-bilangan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dalam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susunan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tersebut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dinamakan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</a:rPr>
              <a:t>entri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dalam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atau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dirty="0" err="1" smtClean="0">
                <a:solidFill>
                  <a:schemeClr val="accent5">
                    <a:lumMod val="50000"/>
                  </a:schemeClr>
                </a:solidFill>
              </a:rPr>
              <a:t>disebut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juga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</a:rPr>
              <a:t>elemen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dirty="0" err="1" smtClean="0">
                <a:solidFill>
                  <a:schemeClr val="accent5">
                    <a:lumMod val="50000"/>
                  </a:schemeClr>
                </a:solidFill>
              </a:rPr>
              <a:t>atau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</a:rPr>
              <a:t>unsur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Ukuran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</a:rPr>
              <a:t>ordo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)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menyatakan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banyaknya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baris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kolom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pada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tersebut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r>
              <a:rPr lang="sv-SE" dirty="0" smtClean="0">
                <a:solidFill>
                  <a:schemeClr val="accent5">
                    <a:lumMod val="50000"/>
                  </a:schemeClr>
                </a:solidFill>
              </a:rPr>
              <a:t>Notasi </a:t>
            </a:r>
            <a:r>
              <a:rPr lang="sv-SE" dirty="0">
                <a:solidFill>
                  <a:schemeClr val="accent5">
                    <a:lumMod val="50000"/>
                  </a:schemeClr>
                </a:solidFill>
              </a:rPr>
              <a:t>matriks biasanya menggunakan huruf kapital.</a:t>
            </a:r>
          </a:p>
          <a:p>
            <a:endParaRPr lang="id-ID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7304777"/>
              </p:ext>
            </p:extLst>
          </p:nvPr>
        </p:nvGraphicFramePr>
        <p:xfrm>
          <a:off x="7775889" y="1822323"/>
          <a:ext cx="3879604" cy="1516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40" name="Equation" r:id="rId3" imgW="1638300" imgH="850900" progId="Equation.DSMT4">
                  <p:embed/>
                </p:oleObj>
              </mc:Choice>
              <mc:Fallback>
                <p:oleObj name="Equation" r:id="rId3" imgW="1638300" imgH="8509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889" y="1822323"/>
                        <a:ext cx="3879604" cy="151664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4184562"/>
              </p:ext>
            </p:extLst>
          </p:nvPr>
        </p:nvGraphicFramePr>
        <p:xfrm>
          <a:off x="8523288" y="3858347"/>
          <a:ext cx="2643187" cy="144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41" name="Equation" r:id="rId5" imgW="888840" imgH="647640" progId="Equation.DSMT4">
                  <p:embed/>
                </p:oleObj>
              </mc:Choice>
              <mc:Fallback>
                <p:oleObj name="Equation" r:id="rId5" imgW="888840" imgH="6476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23288" y="3858347"/>
                        <a:ext cx="2643187" cy="144462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0932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37" y="313153"/>
            <a:ext cx="10972800" cy="940966"/>
          </a:xfrm>
        </p:spPr>
        <p:txBody>
          <a:bodyPr>
            <a:normAutofit/>
          </a:bodyPr>
          <a:lstStyle/>
          <a:p>
            <a:pPr algn="r"/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Ordo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Matriks</a:t>
            </a:r>
            <a:endParaRPr lang="id-ID" sz="4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35526" y="2004361"/>
            <a:ext cx="5195455" cy="1905075"/>
          </a:xfrm>
        </p:spPr>
        <p:txBody>
          <a:bodyPr>
            <a:normAutofit lnSpcReduction="10000"/>
          </a:bodyPr>
          <a:lstStyle/>
          <a:p>
            <a:pPr>
              <a:buFont typeface="Wingdings 2" pitchFamily="18" charset="2"/>
              <a:buNone/>
            </a:pP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Ordo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A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		: 3 X 2</a:t>
            </a:r>
          </a:p>
          <a:p>
            <a:pPr>
              <a:buFont typeface="Wingdings 2" pitchFamily="18" charset="2"/>
              <a:buNone/>
            </a:pP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Ordo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B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		: …</a:t>
            </a:r>
          </a:p>
          <a:p>
            <a:pPr>
              <a:buFont typeface="Wingdings 2" pitchFamily="18" charset="2"/>
              <a:buNone/>
            </a:pP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Ordo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C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		: …</a:t>
            </a:r>
          </a:p>
          <a:p>
            <a:pPr>
              <a:buFont typeface="Wingdings 2" pitchFamily="18" charset="2"/>
              <a:buNone/>
            </a:pP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Ordo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		: …</a:t>
            </a: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3642133"/>
              </p:ext>
            </p:extLst>
          </p:nvPr>
        </p:nvGraphicFramePr>
        <p:xfrm>
          <a:off x="5730009" y="1974129"/>
          <a:ext cx="2189163" cy="144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6" name="Equation" r:id="rId3" imgW="736560" imgH="647640" progId="Equation.DSMT4">
                  <p:embed/>
                </p:oleObj>
              </mc:Choice>
              <mc:Fallback>
                <p:oleObj name="Equation" r:id="rId3" imgW="736560" imgH="647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0009" y="1974129"/>
                        <a:ext cx="2189163" cy="144462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1449780"/>
              </p:ext>
            </p:extLst>
          </p:nvPr>
        </p:nvGraphicFramePr>
        <p:xfrm>
          <a:off x="4883734" y="4343096"/>
          <a:ext cx="389043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7" name="Equation" r:id="rId5" imgW="1155700" imgH="228600" progId="Equation.DSMT4">
                  <p:embed/>
                </p:oleObj>
              </mc:Choice>
              <mc:Fallback>
                <p:oleObj name="Equation" r:id="rId5" imgW="11557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3734" y="4343096"/>
                        <a:ext cx="3890433" cy="57150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8333659"/>
              </p:ext>
            </p:extLst>
          </p:nvPr>
        </p:nvGraphicFramePr>
        <p:xfrm>
          <a:off x="8440882" y="1760511"/>
          <a:ext cx="3429000" cy="192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8" name="Equation" r:id="rId7" imgW="1129810" imgH="850531" progId="Equation.DSMT4">
                  <p:embed/>
                </p:oleObj>
              </mc:Choice>
              <mc:Fallback>
                <p:oleObj name="Equation" r:id="rId7" imgW="1129810" imgH="85053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40882" y="1760511"/>
                        <a:ext cx="3429000" cy="1928812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2943671"/>
              </p:ext>
            </p:extLst>
          </p:nvPr>
        </p:nvGraphicFramePr>
        <p:xfrm>
          <a:off x="9638868" y="4042930"/>
          <a:ext cx="1481137" cy="1103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9" name="Equation" r:id="rId9" imgW="444240" imgH="444240" progId="Equation.DSMT4">
                  <p:embed/>
                </p:oleObj>
              </mc:Choice>
              <mc:Fallback>
                <p:oleObj name="Equation" r:id="rId9" imgW="44424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38868" y="4042930"/>
                        <a:ext cx="1481137" cy="1103313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685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611" y="174607"/>
            <a:ext cx="10972800" cy="940966"/>
          </a:xfrm>
        </p:spPr>
        <p:txBody>
          <a:bodyPr>
            <a:normAutofit/>
          </a:bodyPr>
          <a:lstStyle/>
          <a:p>
            <a:pPr algn="r"/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Jenis-Jenis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Matriks</a:t>
            </a:r>
            <a:endParaRPr lang="id-ID" sz="4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1960241"/>
            <a:ext cx="4430283" cy="2861142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</a:rPr>
              <a:t>Nol</a:t>
            </a:r>
            <a:endParaRPr lang="en-US" sz="32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</a:rPr>
              <a:t>Satu</a:t>
            </a:r>
            <a:endParaRPr lang="en-US" sz="32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</a:rPr>
              <a:t>Baris</a:t>
            </a:r>
            <a:endParaRPr lang="en-US" sz="32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</a:rPr>
              <a:t>Kolom</a:t>
            </a:r>
            <a:endParaRPr lang="en-US" sz="32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</a:rPr>
              <a:t>Persegi</a:t>
            </a:r>
            <a:endParaRPr lang="en-US" sz="3200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5327915" y="1916833"/>
            <a:ext cx="6350496" cy="30243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6. 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Matriks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Segitiga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Atas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7. 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Matriks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Segitiga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Bawah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 startAt="8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Matriks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Diagonal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 startAt="8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Matriks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</a:rPr>
              <a:t>Identitas</a:t>
            </a:r>
            <a:endParaRPr lang="en-US" sz="32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 startAt="8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Matriks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Tranpose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828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812" y="188450"/>
            <a:ext cx="10972800" cy="940966"/>
          </a:xfrm>
        </p:spPr>
        <p:txBody>
          <a:bodyPr>
            <a:normAutofit/>
          </a:bodyPr>
          <a:lstStyle/>
          <a:p>
            <a:pPr algn="r"/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Jenis-Jenis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Matriks</a:t>
            </a:r>
            <a:endParaRPr lang="id-ID" sz="4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8621049"/>
              </p:ext>
            </p:extLst>
          </p:nvPr>
        </p:nvGraphicFramePr>
        <p:xfrm>
          <a:off x="649709" y="1333439"/>
          <a:ext cx="2204316" cy="12405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07" name="Equation" r:id="rId3" imgW="863280" imgH="647640" progId="Equation.DSMT4">
                  <p:embed/>
                </p:oleObj>
              </mc:Choice>
              <mc:Fallback>
                <p:oleObj name="Equation" r:id="rId3" imgW="863280" imgH="6476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709" y="1333439"/>
                        <a:ext cx="2204316" cy="1240524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6808791"/>
              </p:ext>
            </p:extLst>
          </p:nvPr>
        </p:nvGraphicFramePr>
        <p:xfrm>
          <a:off x="5958588" y="4097215"/>
          <a:ext cx="3502025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08" name="Equation" r:id="rId5" imgW="1371600" imgH="228600" progId="Equation.DSMT4">
                  <p:embed/>
                </p:oleObj>
              </mc:Choice>
              <mc:Fallback>
                <p:oleObj name="Equation" r:id="rId5" imgW="1371600" imgH="2286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8588" y="4097215"/>
                        <a:ext cx="3502025" cy="438150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0837" y="1734795"/>
            <a:ext cx="48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a.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3747705"/>
              </p:ext>
            </p:extLst>
          </p:nvPr>
        </p:nvGraphicFramePr>
        <p:xfrm>
          <a:off x="694598" y="2929365"/>
          <a:ext cx="2141537" cy="124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09" name="Equation" r:id="rId7" imgW="838080" imgH="647640" progId="Equation.DSMT4">
                  <p:embed/>
                </p:oleObj>
              </mc:Choice>
              <mc:Fallback>
                <p:oleObj name="Equation" r:id="rId7" imgW="838080" imgH="64764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598" y="2929365"/>
                        <a:ext cx="2141537" cy="1241425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9038369"/>
              </p:ext>
            </p:extLst>
          </p:nvPr>
        </p:nvGraphicFramePr>
        <p:xfrm>
          <a:off x="3699741" y="1685783"/>
          <a:ext cx="1395413" cy="2459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10" name="Equation" r:id="rId9" imgW="545760" imgH="1282680" progId="Equation.DSMT4">
                  <p:embed/>
                </p:oleObj>
              </mc:Choice>
              <mc:Fallback>
                <p:oleObj name="Equation" r:id="rId9" imgW="545760" imgH="128268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9741" y="1685783"/>
                        <a:ext cx="1395413" cy="2459037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2436098"/>
              </p:ext>
            </p:extLst>
          </p:nvPr>
        </p:nvGraphicFramePr>
        <p:xfrm>
          <a:off x="749748" y="4534770"/>
          <a:ext cx="3308350" cy="165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11" name="Equation" r:id="rId11" imgW="1295280" imgH="863280" progId="Equation.DSMT4">
                  <p:embed/>
                </p:oleObj>
              </mc:Choice>
              <mc:Fallback>
                <p:oleObj name="Equation" r:id="rId11" imgW="1295280" imgH="86328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748" y="4534770"/>
                        <a:ext cx="3308350" cy="1655763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2604243"/>
              </p:ext>
            </p:extLst>
          </p:nvPr>
        </p:nvGraphicFramePr>
        <p:xfrm>
          <a:off x="9338000" y="1224922"/>
          <a:ext cx="2398713" cy="124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12" name="Equation" r:id="rId13" imgW="939600" imgH="647640" progId="Equation.DSMT4">
                  <p:embed/>
                </p:oleObj>
              </mc:Choice>
              <mc:Fallback>
                <p:oleObj name="Equation" r:id="rId13" imgW="939600" imgH="64764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38000" y="1224922"/>
                        <a:ext cx="2398713" cy="1241425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3720857"/>
              </p:ext>
            </p:extLst>
          </p:nvPr>
        </p:nvGraphicFramePr>
        <p:xfrm>
          <a:off x="5895848" y="2652713"/>
          <a:ext cx="2593975" cy="124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13" name="Equation" r:id="rId15" imgW="1015920" imgH="647640" progId="Equation.DSMT4">
                  <p:embed/>
                </p:oleObj>
              </mc:Choice>
              <mc:Fallback>
                <p:oleObj name="Equation" r:id="rId15" imgW="1015920" imgH="64764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5848" y="2652713"/>
                        <a:ext cx="2593975" cy="1241425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9577439"/>
              </p:ext>
            </p:extLst>
          </p:nvPr>
        </p:nvGraphicFramePr>
        <p:xfrm>
          <a:off x="5859620" y="1221943"/>
          <a:ext cx="2593975" cy="124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14" name="Equation" r:id="rId17" imgW="1015920" imgH="647640" progId="Equation.DSMT4">
                  <p:embed/>
                </p:oleObj>
              </mc:Choice>
              <mc:Fallback>
                <p:oleObj name="Equation" r:id="rId17" imgW="1015920" imgH="64764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9620" y="1221943"/>
                        <a:ext cx="2593975" cy="1241425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1877922"/>
              </p:ext>
            </p:extLst>
          </p:nvPr>
        </p:nvGraphicFramePr>
        <p:xfrm>
          <a:off x="9349943" y="2663248"/>
          <a:ext cx="2205037" cy="124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15" name="Equation" r:id="rId19" imgW="863280" imgH="647640" progId="Equation.DSMT4">
                  <p:embed/>
                </p:oleObj>
              </mc:Choice>
              <mc:Fallback>
                <p:oleObj name="Equation" r:id="rId19" imgW="863280" imgH="64764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49943" y="2663248"/>
                        <a:ext cx="2205037" cy="1241425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8138429"/>
              </p:ext>
            </p:extLst>
          </p:nvPr>
        </p:nvGraphicFramePr>
        <p:xfrm>
          <a:off x="5971662" y="4810125"/>
          <a:ext cx="5154612" cy="124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16" name="Equation" r:id="rId21" imgW="2019240" imgH="647640" progId="Equation.DSMT4">
                  <p:embed/>
                </p:oleObj>
              </mc:Choice>
              <mc:Fallback>
                <p:oleObj name="Equation" r:id="rId21" imgW="2019240" imgH="64764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1662" y="4810125"/>
                        <a:ext cx="5154612" cy="1241425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124692" y="3314214"/>
            <a:ext cx="48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200890" y="5170723"/>
            <a:ext cx="48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048001" y="2704614"/>
            <a:ext cx="48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5347855" y="1645346"/>
            <a:ext cx="48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347855" y="3044473"/>
            <a:ext cx="48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347854" y="4131631"/>
            <a:ext cx="48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5347853" y="5170723"/>
            <a:ext cx="48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8825346" y="1645346"/>
            <a:ext cx="48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8825345" y="3043555"/>
            <a:ext cx="48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28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Operasi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Pada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Matriks</a:t>
            </a:r>
            <a:endParaRPr lang="en-US" dirty="0"/>
          </a:p>
        </p:txBody>
      </p:sp>
      <p:sp>
        <p:nvSpPr>
          <p:cNvPr id="9220" name="Content Placeholder 2"/>
          <p:cNvSpPr>
            <a:spLocks noGrp="1"/>
          </p:cNvSpPr>
          <p:nvPr>
            <p:ph idx="1"/>
          </p:nvPr>
        </p:nvSpPr>
        <p:spPr>
          <a:xfrm>
            <a:off x="476211" y="1428736"/>
            <a:ext cx="11334829" cy="4736568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</a:rPr>
              <a:t>Penjumlahan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</a:rPr>
              <a:t>dan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</a:rPr>
              <a:t>Pengurangan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en-US" b="1" dirty="0" err="1" smtClean="0">
                <a:solidFill>
                  <a:srgbClr val="FF0000"/>
                </a:solidFill>
              </a:rPr>
              <a:t>Syarat</a:t>
            </a:r>
            <a:r>
              <a:rPr lang="en-US" b="1" dirty="0" smtClean="0">
                <a:solidFill>
                  <a:srgbClr val="FF0000"/>
                </a:solidFill>
              </a:rPr>
              <a:t> :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Ordo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sama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algn="just">
              <a:buFont typeface="Wingdings 2" pitchFamily="18" charset="2"/>
              <a:buNone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endParaRPr lang="en-US" dirty="0" smtClean="0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7569034"/>
              </p:ext>
            </p:extLst>
          </p:nvPr>
        </p:nvGraphicFramePr>
        <p:xfrm>
          <a:off x="1905000" y="2357438"/>
          <a:ext cx="8704263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9" name="Equation" r:id="rId4" imgW="2209800" imgH="393700" progId="Equation.DSMT4">
                  <p:embed/>
                </p:oleObj>
              </mc:Choice>
              <mc:Fallback>
                <p:oleObj name="Equation" r:id="rId4" imgW="22098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357438"/>
                        <a:ext cx="8704263" cy="116840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9010893"/>
              </p:ext>
            </p:extLst>
          </p:nvPr>
        </p:nvGraphicFramePr>
        <p:xfrm>
          <a:off x="719138" y="3930340"/>
          <a:ext cx="5281612" cy="1246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0" name="Equation" r:id="rId6" imgW="1422400" imgH="431800" progId="Equation.DSMT4">
                  <p:embed/>
                </p:oleObj>
              </mc:Choice>
              <mc:Fallback>
                <p:oleObj name="Equation" r:id="rId6" imgW="14224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138" y="3930340"/>
                        <a:ext cx="5281612" cy="1246188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5005980"/>
              </p:ext>
            </p:extLst>
          </p:nvPr>
        </p:nvGraphicFramePr>
        <p:xfrm>
          <a:off x="6383338" y="3930340"/>
          <a:ext cx="5291137" cy="124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1" name="Equation" r:id="rId8" imgW="1422400" imgH="431800" progId="Equation.DSMT4">
                  <p:embed/>
                </p:oleObj>
              </mc:Choice>
              <mc:Fallback>
                <p:oleObj name="Equation" r:id="rId8" imgW="14224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3338" y="3930340"/>
                        <a:ext cx="5291137" cy="1249363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12015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Operasi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Pada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Matriks</a:t>
            </a:r>
            <a:endParaRPr lang="en-US" dirty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</a:rPr>
              <a:t>Perkalian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</a:rPr>
              <a:t>Matriks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</a:rPr>
              <a:t>Dengan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</a:rPr>
              <a:t>Skalar</a:t>
            </a:r>
            <a:endParaRPr lang="en-US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 2" pitchFamily="18" charset="2"/>
              <a:buNone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endParaRPr lang="en-US" dirty="0" smtClean="0"/>
          </a:p>
        </p:txBody>
      </p:sp>
      <p:sp>
        <p:nvSpPr>
          <p:cNvPr id="11268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0795882"/>
              </p:ext>
            </p:extLst>
          </p:nvPr>
        </p:nvGraphicFramePr>
        <p:xfrm>
          <a:off x="3170415" y="1948433"/>
          <a:ext cx="4286250" cy="1116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48" name="Equation" r:id="rId4" imgW="1244600" imgH="431800" progId="Equation.DSMT4">
                  <p:embed/>
                </p:oleObj>
              </mc:Choice>
              <mc:Fallback>
                <p:oleObj name="Equation" r:id="rId4" imgW="12446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0415" y="1948433"/>
                        <a:ext cx="4286250" cy="1116012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7734762"/>
              </p:ext>
            </p:extLst>
          </p:nvPr>
        </p:nvGraphicFramePr>
        <p:xfrm>
          <a:off x="834745" y="3550205"/>
          <a:ext cx="10517188" cy="1414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49" name="Equation" r:id="rId6" imgW="2730500" imgH="431800" progId="Equation.DSMT4">
                  <p:embed/>
                </p:oleObj>
              </mc:Choice>
              <mc:Fallback>
                <p:oleObj name="Equation" r:id="rId6" imgW="27305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4745" y="3550205"/>
                        <a:ext cx="10517188" cy="1414463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61105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Operasi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Pada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Matriks</a:t>
            </a:r>
            <a:endParaRPr lang="en-US" dirty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</a:rPr>
              <a:t>Perkalian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</a:rPr>
              <a:t>Dengan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endParaRPr lang="en-US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 2" pitchFamily="18" charset="2"/>
              <a:buNone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	</a:t>
            </a:r>
          </a:p>
          <a:p>
            <a:pPr algn="just">
              <a:buFont typeface="Wingdings 2" pitchFamily="18" charset="2"/>
              <a:buNone/>
            </a:pP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 2" pitchFamily="18" charset="2"/>
              <a:buNone/>
            </a:pPr>
            <a:endParaRPr lang="en-US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 2" pitchFamily="18" charset="2"/>
              <a:buNone/>
            </a:pP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 2" pitchFamily="18" charset="2"/>
              <a:buNone/>
            </a:pPr>
            <a:endParaRPr lang="en-US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 2" pitchFamily="18" charset="2"/>
              <a:buNone/>
            </a:pP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 2" pitchFamily="18" charset="2"/>
              <a:buNone/>
            </a:pPr>
            <a:endParaRPr lang="en-US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 2" pitchFamily="18" charset="2"/>
              <a:buNone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Apakah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AB = BA ???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Silahkan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coba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ya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sym typeface="Wingdings" pitchFamily="2" charset="2"/>
              </a:rPr>
              <a:t></a:t>
            </a:r>
            <a:endParaRPr lang="en-US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268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6619819"/>
              </p:ext>
            </p:extLst>
          </p:nvPr>
        </p:nvGraphicFramePr>
        <p:xfrm>
          <a:off x="2811819" y="1618529"/>
          <a:ext cx="5840412" cy="1316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72" name="Document" r:id="rId4" imgW="2068413" imgH="735297" progId="Word.Document.8">
                  <p:embed/>
                </p:oleObj>
              </mc:Choice>
              <mc:Fallback>
                <p:oleObj name="Document" r:id="rId4" imgW="2068413" imgH="735297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1819" y="1618529"/>
                        <a:ext cx="5840412" cy="1316037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9075524"/>
              </p:ext>
            </p:extLst>
          </p:nvPr>
        </p:nvGraphicFramePr>
        <p:xfrm>
          <a:off x="387483" y="3034720"/>
          <a:ext cx="11722100" cy="173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73" name="Document" r:id="rId6" imgW="4540823" imgH="648763" progId="Word.Document.8">
                  <p:embed/>
                </p:oleObj>
              </mc:Choice>
              <mc:Fallback>
                <p:oleObj name="Document" r:id="rId6" imgW="4540823" imgH="648763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483" y="3034720"/>
                        <a:ext cx="11722100" cy="1731963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49281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817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1918139"/>
              </p:ext>
            </p:extLst>
          </p:nvPr>
        </p:nvGraphicFramePr>
        <p:xfrm>
          <a:off x="228600" y="1349375"/>
          <a:ext cx="8458200" cy="443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1" name="Document" r:id="rId4" imgW="4110469" imgH="2153287" progId="Word.Document.8">
                  <p:embed/>
                </p:oleObj>
              </mc:Choice>
              <mc:Fallback>
                <p:oleObj name="Document" r:id="rId4" imgW="4110469" imgH="2153287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349375"/>
                        <a:ext cx="8458200" cy="4433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Latihan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Soal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5538236"/>
              </p:ext>
            </p:extLst>
          </p:nvPr>
        </p:nvGraphicFramePr>
        <p:xfrm>
          <a:off x="8318788" y="1457035"/>
          <a:ext cx="2575681" cy="92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2" name="Equation" r:id="rId6" imgW="927000" imgH="444240" progId="Equation.DSMT4">
                  <p:embed/>
                </p:oleObj>
              </mc:Choice>
              <mc:Fallback>
                <p:oleObj name="Equation" r:id="rId6" imgW="92700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18788" y="1457035"/>
                        <a:ext cx="2575681" cy="9259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9948465"/>
              </p:ext>
            </p:extLst>
          </p:nvPr>
        </p:nvGraphicFramePr>
        <p:xfrm>
          <a:off x="6000462" y="1317597"/>
          <a:ext cx="1868920" cy="12529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3" name="Equation" r:id="rId8" imgW="723600" imgH="647640" progId="Equation.DSMT4">
                  <p:embed/>
                </p:oleObj>
              </mc:Choice>
              <mc:Fallback>
                <p:oleObj name="Equation" r:id="rId8" imgW="723600" imgH="647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0462" y="1317597"/>
                        <a:ext cx="1868920" cy="12529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59707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5"/>
          <p:cNvSpPr txBox="1">
            <a:spLocks noGrp="1"/>
          </p:cNvSpPr>
          <p:nvPr>
            <p:ph type="title"/>
          </p:nvPr>
        </p:nvSpPr>
        <p:spPr>
          <a:xfrm>
            <a:off x="609600" y="116632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Determinan</a:t>
            </a:r>
            <a:r>
              <a:rPr lang="en-US" b="1" noProof="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noProof="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Matriks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38545" y="1128889"/>
            <a:ext cx="11942619" cy="445449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Misalkan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A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adalah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berordo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2x2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B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adalah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berordo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3x3.</a:t>
            </a:r>
          </a:p>
          <a:p>
            <a:pPr marL="0" indent="0">
              <a:buNone/>
            </a:pP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Maka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determinan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A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B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adalah</a:t>
            </a:r>
            <a:endParaRPr lang="en-US" dirty="0" smtClean="0">
              <a:solidFill>
                <a:schemeClr val="accent5">
                  <a:lumMod val="50000"/>
                </a:schemeClr>
              </a:solidFill>
              <a:latin typeface="Avenir Heavy Oblique"/>
              <a:ea typeface="Avenir Heavy Oblique"/>
              <a:cs typeface="Avenir Heavy Oblique"/>
              <a:sym typeface="Avenir Heavy Oblique"/>
            </a:endParaRPr>
          </a:p>
          <a:p>
            <a:pPr marL="0" indent="0">
              <a:buNone/>
            </a:pP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det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(A)=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|A|=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</a:rPr>
              <a:t>a</a:t>
            </a:r>
            <a:r>
              <a:rPr lang="en-US" i="1" baseline="-25000" dirty="0" smtClean="0">
                <a:solidFill>
                  <a:schemeClr val="accent5">
                    <a:lumMod val="50000"/>
                  </a:schemeClr>
                </a:solidFill>
              </a:rPr>
              <a:t>11 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</a:rPr>
              <a:t>a</a:t>
            </a:r>
            <a:r>
              <a:rPr lang="en-US" i="1" baseline="-25000" dirty="0" smtClean="0">
                <a:solidFill>
                  <a:schemeClr val="accent5">
                    <a:lumMod val="50000"/>
                  </a:schemeClr>
                </a:solidFill>
              </a:rPr>
              <a:t>22  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</a:rPr>
              <a:t>–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a</a:t>
            </a:r>
            <a:r>
              <a:rPr lang="en-US" i="1" baseline="-25000" dirty="0" smtClean="0">
                <a:solidFill>
                  <a:schemeClr val="accent5">
                    <a:lumMod val="50000"/>
                  </a:schemeClr>
                </a:solidFill>
              </a:rPr>
              <a:t>12 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</a:rPr>
              <a:t>a</a:t>
            </a:r>
            <a:r>
              <a:rPr lang="en-US" i="1" baseline="-25000" dirty="0" smtClean="0">
                <a:solidFill>
                  <a:schemeClr val="accent5">
                    <a:lumMod val="50000"/>
                  </a:schemeClr>
                </a:solidFill>
              </a:rPr>
              <a:t>21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en-US" i="1" baseline="-25000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i="1" baseline="-250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i="1" baseline="-250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i="1" baseline="-250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det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(B)=|B|=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 a</a:t>
            </a:r>
            <a:r>
              <a:rPr lang="en-US" i="1" baseline="-25000" dirty="0">
                <a:solidFill>
                  <a:schemeClr val="accent5">
                    <a:lumMod val="50000"/>
                  </a:schemeClr>
                </a:solidFill>
              </a:rPr>
              <a:t>11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a</a:t>
            </a:r>
            <a:r>
              <a:rPr lang="en-US" i="1" baseline="-25000" dirty="0">
                <a:solidFill>
                  <a:schemeClr val="accent5">
                    <a:lumMod val="50000"/>
                  </a:schemeClr>
                </a:solidFill>
              </a:rPr>
              <a:t>22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a</a:t>
            </a:r>
            <a:r>
              <a:rPr lang="en-US" i="1" baseline="-25000" dirty="0">
                <a:solidFill>
                  <a:schemeClr val="accent5">
                    <a:lumMod val="50000"/>
                  </a:schemeClr>
                </a:solidFill>
              </a:rPr>
              <a:t>33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+ a</a:t>
            </a:r>
            <a:r>
              <a:rPr lang="en-US" i="1" baseline="-25000" dirty="0">
                <a:solidFill>
                  <a:schemeClr val="accent5">
                    <a:lumMod val="50000"/>
                  </a:schemeClr>
                </a:solidFill>
              </a:rPr>
              <a:t>12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a</a:t>
            </a:r>
            <a:r>
              <a:rPr lang="en-US" i="1" baseline="-25000" dirty="0">
                <a:solidFill>
                  <a:schemeClr val="accent5">
                    <a:lumMod val="50000"/>
                  </a:schemeClr>
                </a:solidFill>
              </a:rPr>
              <a:t>23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a</a:t>
            </a:r>
            <a:r>
              <a:rPr lang="en-US" i="1" baseline="-25000" dirty="0">
                <a:solidFill>
                  <a:schemeClr val="accent5">
                    <a:lumMod val="50000"/>
                  </a:schemeClr>
                </a:solidFill>
              </a:rPr>
              <a:t>31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+  a</a:t>
            </a:r>
            <a:r>
              <a:rPr lang="en-US" i="1" baseline="-25000" dirty="0">
                <a:solidFill>
                  <a:schemeClr val="accent5">
                    <a:lumMod val="50000"/>
                  </a:schemeClr>
                </a:solidFill>
              </a:rPr>
              <a:t>13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a</a:t>
            </a:r>
            <a:r>
              <a:rPr lang="en-US" i="1" baseline="-25000" dirty="0">
                <a:solidFill>
                  <a:schemeClr val="accent5">
                    <a:lumMod val="50000"/>
                  </a:schemeClr>
                </a:solidFill>
              </a:rPr>
              <a:t>21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a</a:t>
            </a:r>
            <a:r>
              <a:rPr lang="en-US" i="1" baseline="-25000" dirty="0">
                <a:solidFill>
                  <a:schemeClr val="accent5">
                    <a:lumMod val="50000"/>
                  </a:schemeClr>
                </a:solidFill>
              </a:rPr>
              <a:t>23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– a</a:t>
            </a:r>
            <a:r>
              <a:rPr lang="en-US" i="1" baseline="-25000" dirty="0">
                <a:solidFill>
                  <a:schemeClr val="accent5">
                    <a:lumMod val="50000"/>
                  </a:schemeClr>
                </a:solidFill>
              </a:rPr>
              <a:t>13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a</a:t>
            </a:r>
            <a:r>
              <a:rPr lang="en-US" i="1" baseline="-25000" dirty="0">
                <a:solidFill>
                  <a:schemeClr val="accent5">
                    <a:lumMod val="50000"/>
                  </a:schemeClr>
                </a:solidFill>
              </a:rPr>
              <a:t>22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a</a:t>
            </a:r>
            <a:r>
              <a:rPr lang="en-US" i="1" baseline="-25000" dirty="0">
                <a:solidFill>
                  <a:schemeClr val="accent5">
                    <a:lumMod val="50000"/>
                  </a:schemeClr>
                </a:solidFill>
              </a:rPr>
              <a:t>13 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– a</a:t>
            </a:r>
            <a:r>
              <a:rPr lang="en-US" i="1" baseline="-25000" dirty="0">
                <a:solidFill>
                  <a:schemeClr val="accent5">
                    <a:lumMod val="50000"/>
                  </a:schemeClr>
                </a:solidFill>
              </a:rPr>
              <a:t>11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a</a:t>
            </a:r>
            <a:r>
              <a:rPr lang="en-US" i="1" baseline="-25000" dirty="0">
                <a:solidFill>
                  <a:schemeClr val="accent5">
                    <a:lumMod val="50000"/>
                  </a:schemeClr>
                </a:solidFill>
              </a:rPr>
              <a:t>23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a</a:t>
            </a:r>
            <a:r>
              <a:rPr lang="en-US" i="1" baseline="-25000" dirty="0">
                <a:solidFill>
                  <a:schemeClr val="accent5">
                    <a:lumMod val="50000"/>
                  </a:schemeClr>
                </a:solidFill>
              </a:rPr>
              <a:t>32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- a</a:t>
            </a:r>
            <a:r>
              <a:rPr lang="en-US" i="1" baseline="-25000" dirty="0">
                <a:solidFill>
                  <a:schemeClr val="accent5">
                    <a:lumMod val="50000"/>
                  </a:schemeClr>
                </a:solidFill>
              </a:rPr>
              <a:t>12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a</a:t>
            </a:r>
            <a:r>
              <a:rPr lang="en-US" i="1" baseline="-25000" dirty="0">
                <a:solidFill>
                  <a:schemeClr val="accent5">
                    <a:lumMod val="50000"/>
                  </a:schemeClr>
                </a:solidFill>
              </a:rPr>
              <a:t>21 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</a:rPr>
              <a:t>a</a:t>
            </a:r>
            <a:r>
              <a:rPr lang="en-US" i="1" baseline="-25000" dirty="0" smtClean="0">
                <a:solidFill>
                  <a:schemeClr val="accent5">
                    <a:lumMod val="50000"/>
                  </a:schemeClr>
                </a:solidFill>
              </a:rPr>
              <a:t>33</a:t>
            </a:r>
          </a:p>
          <a:p>
            <a:pPr marL="0" indent="0">
              <a:buNone/>
            </a:pPr>
            <a:endParaRPr lang="en-US" i="1" baseline="-25000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675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0746328"/>
              </p:ext>
            </p:extLst>
          </p:nvPr>
        </p:nvGraphicFramePr>
        <p:xfrm>
          <a:off x="5534967" y="1517573"/>
          <a:ext cx="2593091" cy="10893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7" name="Equation" r:id="rId4" imgW="1269720" imgH="711000" progId="Equation.DSMT4">
                  <p:embed/>
                </p:oleObj>
              </mc:Choice>
              <mc:Fallback>
                <p:oleObj name="Equation" r:id="rId4" imgW="1269720" imgH="71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4967" y="1517573"/>
                        <a:ext cx="2593091" cy="1089322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6"/>
          <p:cNvGrpSpPr>
            <a:grpSpLocks/>
          </p:cNvGrpSpPr>
          <p:nvPr/>
        </p:nvGrpSpPr>
        <p:grpSpPr bwMode="auto">
          <a:xfrm>
            <a:off x="2814667" y="3544926"/>
            <a:ext cx="5096284" cy="1355725"/>
            <a:chOff x="600" y="2764"/>
            <a:chExt cx="2506" cy="932"/>
          </a:xfrm>
        </p:grpSpPr>
        <p:graphicFrame>
          <p:nvGraphicFramePr>
            <p:cNvPr id="11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71152760"/>
                </p:ext>
              </p:extLst>
            </p:nvPr>
          </p:nvGraphicFramePr>
          <p:xfrm>
            <a:off x="600" y="2764"/>
            <a:ext cx="2400" cy="8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88" name="Equation" r:id="rId6" imgW="1942920" imgH="711000" progId="Equation.DSMT4">
                    <p:embed/>
                  </p:oleObj>
                </mc:Choice>
                <mc:Fallback>
                  <p:oleObj name="Equation" r:id="rId6" imgW="1942920" imgH="71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0" y="2764"/>
                          <a:ext cx="2400" cy="879"/>
                        </a:xfrm>
                        <a:prstGeom prst="rect">
                          <a:avLst/>
                        </a:prstGeom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Line 8"/>
            <p:cNvSpPr>
              <a:spLocks noChangeShapeType="1"/>
            </p:cNvSpPr>
            <p:nvPr/>
          </p:nvSpPr>
          <p:spPr bwMode="auto">
            <a:xfrm>
              <a:off x="1104" y="2880"/>
              <a:ext cx="1200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9"/>
            <p:cNvSpPr>
              <a:spLocks noChangeShapeType="1"/>
            </p:cNvSpPr>
            <p:nvPr/>
          </p:nvSpPr>
          <p:spPr bwMode="auto">
            <a:xfrm>
              <a:off x="1488" y="2880"/>
              <a:ext cx="1186" cy="7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0"/>
            <p:cNvSpPr>
              <a:spLocks noChangeShapeType="1"/>
            </p:cNvSpPr>
            <p:nvPr/>
          </p:nvSpPr>
          <p:spPr bwMode="auto">
            <a:xfrm flipH="1">
              <a:off x="1008" y="2832"/>
              <a:ext cx="1104" cy="7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1"/>
            <p:cNvSpPr>
              <a:spLocks noChangeShapeType="1"/>
            </p:cNvSpPr>
            <p:nvPr/>
          </p:nvSpPr>
          <p:spPr bwMode="auto">
            <a:xfrm>
              <a:off x="1920" y="2880"/>
              <a:ext cx="1186" cy="7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 flipH="1">
              <a:off x="1450" y="2794"/>
              <a:ext cx="1104" cy="7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 flipH="1">
              <a:off x="1824" y="2862"/>
              <a:ext cx="1104" cy="7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5996924"/>
              </p:ext>
            </p:extLst>
          </p:nvPr>
        </p:nvGraphicFramePr>
        <p:xfrm>
          <a:off x="2647513" y="1650578"/>
          <a:ext cx="2296339" cy="870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9" name="Equation" r:id="rId8" imgW="952200" imgH="482400" progId="Equation.DSMT4">
                  <p:embed/>
                </p:oleObj>
              </mc:Choice>
              <mc:Fallback>
                <p:oleObj name="Equation" r:id="rId8" imgW="952200" imgH="482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7513" y="1650578"/>
                        <a:ext cx="2296339" cy="87096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750566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053825"/>
              </p:ext>
            </p:extLst>
          </p:nvPr>
        </p:nvGraphicFramePr>
        <p:xfrm>
          <a:off x="8078898" y="1091047"/>
          <a:ext cx="2861733" cy="1214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83" name="Equation" r:id="rId4" imgW="1257120" imgH="711000" progId="Equation.DSMT4">
                  <p:embed/>
                </p:oleObj>
              </mc:Choice>
              <mc:Fallback>
                <p:oleObj name="Equation" r:id="rId4" imgW="1257120" imgH="71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8898" y="1091047"/>
                        <a:ext cx="2861733" cy="1214438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4" name="Rectangle 2"/>
          <p:cNvSpPr>
            <a:spLocks noGrp="1"/>
          </p:cNvSpPr>
          <p:nvPr>
            <p:ph type="body" sz="half" idx="4294967295"/>
          </p:nvPr>
        </p:nvSpPr>
        <p:spPr>
          <a:xfrm>
            <a:off x="296111" y="1195378"/>
            <a:ext cx="11618798" cy="48577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it-IT" sz="2800" dirty="0" smtClean="0">
                <a:solidFill>
                  <a:schemeClr val="accent5">
                    <a:lumMod val="50000"/>
                  </a:schemeClr>
                </a:solidFill>
              </a:rPr>
              <a:t>Tent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ukan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determinan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dari</a:t>
            </a:r>
            <a:endParaRPr lang="en-US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en-US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Jawab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:</a:t>
            </a:r>
          </a:p>
          <a:p>
            <a:pPr eaLnBrk="1" hangingPunct="1">
              <a:buFont typeface="Wingdings" pitchFamily="2" charset="2"/>
              <a:buNone/>
            </a:pPr>
            <a:endParaRPr lang="en-US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en-US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en-US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3321" name="Rectangle 17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331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1172031"/>
              </p:ext>
            </p:extLst>
          </p:nvPr>
        </p:nvGraphicFramePr>
        <p:xfrm>
          <a:off x="445033" y="3670620"/>
          <a:ext cx="3526367" cy="121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84" name="Equation" r:id="rId6" imgW="1562040" imgH="711000" progId="">
                  <p:embed/>
                </p:oleObj>
              </mc:Choice>
              <mc:Fallback>
                <p:oleObj name="Equation" r:id="rId6" imgW="1562040" imgH="711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033" y="3670620"/>
                        <a:ext cx="3526367" cy="121285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6590931"/>
              </p:ext>
            </p:extLst>
          </p:nvPr>
        </p:nvGraphicFramePr>
        <p:xfrm>
          <a:off x="1368898" y="4973810"/>
          <a:ext cx="95631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85" name="Equation" r:id="rId8" imgW="4432300" imgH="203200" progId="Equation.DSMT4">
                  <p:embed/>
                </p:oleObj>
              </mc:Choice>
              <mc:Fallback>
                <p:oleObj name="Equation" r:id="rId8" imgW="44323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8898" y="4973810"/>
                        <a:ext cx="9563100" cy="32385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0697294"/>
              </p:ext>
            </p:extLst>
          </p:nvPr>
        </p:nvGraphicFramePr>
        <p:xfrm>
          <a:off x="1340848" y="5505023"/>
          <a:ext cx="3565525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86" name="Equation" r:id="rId10" imgW="1485720" imgH="177480" progId="Equation.DSMT4">
                  <p:embed/>
                </p:oleObj>
              </mc:Choice>
              <mc:Fallback>
                <p:oleObj name="Equation" r:id="rId10" imgW="14857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0848" y="5505023"/>
                        <a:ext cx="3565525" cy="325437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2849333"/>
              </p:ext>
            </p:extLst>
          </p:nvPr>
        </p:nvGraphicFramePr>
        <p:xfrm>
          <a:off x="3952736" y="3670621"/>
          <a:ext cx="1907738" cy="12238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87" name="Equation" r:id="rId12" imgW="787058" imgH="672808" progId="Equation.DSMT4">
                  <p:embed/>
                </p:oleObj>
              </mc:Choice>
              <mc:Fallback>
                <p:oleObj name="Equation" r:id="rId12" imgW="787058" imgH="67280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736" y="3670621"/>
                        <a:ext cx="1907738" cy="1223802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itle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Contoh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3704237"/>
              </p:ext>
            </p:extLst>
          </p:nvPr>
        </p:nvGraphicFramePr>
        <p:xfrm>
          <a:off x="5561881" y="1313014"/>
          <a:ext cx="2203450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88" name="Equation" r:id="rId14" imgW="914400" imgH="457200" progId="Equation.DSMT4">
                  <p:embed/>
                </p:oleObj>
              </mc:Choice>
              <mc:Fallback>
                <p:oleObj name="Equation" r:id="rId14" imgW="914400" imgH="4572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1881" y="1313014"/>
                        <a:ext cx="2203450" cy="823913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3108511"/>
              </p:ext>
            </p:extLst>
          </p:nvPr>
        </p:nvGraphicFramePr>
        <p:xfrm>
          <a:off x="493502" y="2740035"/>
          <a:ext cx="6854826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89" name="Equation" r:id="rId16" imgW="2844720" imgH="457200" progId="Equation.DSMT4">
                  <p:embed/>
                </p:oleObj>
              </mc:Choice>
              <mc:Fallback>
                <p:oleObj name="Equation" r:id="rId16" imgW="2844720" imgH="4572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502" y="2740035"/>
                        <a:ext cx="6854826" cy="823913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218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0401561"/>
              </p:ext>
            </p:extLst>
          </p:nvPr>
        </p:nvGraphicFramePr>
        <p:xfrm>
          <a:off x="985404" y="4610613"/>
          <a:ext cx="2589213" cy="1236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2" name="Equation" r:id="rId4" imgW="1117600" imgH="711200" progId="Equation.3">
                  <p:embed/>
                </p:oleObj>
              </mc:Choice>
              <mc:Fallback>
                <p:oleObj name="Equation" r:id="rId4" imgW="1117600" imgH="711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5404" y="4610613"/>
                        <a:ext cx="2589213" cy="1236662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4" name="Rectangle 4"/>
          <p:cNvSpPr>
            <a:spLocks noGrp="1"/>
          </p:cNvSpPr>
          <p:nvPr>
            <p:ph idx="1"/>
          </p:nvPr>
        </p:nvSpPr>
        <p:spPr>
          <a:xfrm>
            <a:off x="609600" y="1500175"/>
            <a:ext cx="10972800" cy="4625989"/>
          </a:xfrm>
        </p:spPr>
        <p:txBody>
          <a:bodyPr/>
          <a:lstStyle/>
          <a:p>
            <a:pPr marL="660400" indent="-660400" eaLnBrk="1" hangingPunct="1">
              <a:buFont typeface="Wingdings" pitchFamily="2" charset="2"/>
              <a:buNone/>
            </a:pPr>
            <a:r>
              <a:rPr lang="sv-SE" sz="2400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Misalkan</a:t>
            </a:r>
          </a:p>
          <a:p>
            <a:pPr marL="660400" indent="-660400" eaLnBrk="1" hangingPunct="1">
              <a:buFont typeface="Wingdings" pitchFamily="2" charset="2"/>
              <a:buNone/>
            </a:pPr>
            <a:endParaRPr lang="en-US" sz="2400" dirty="0" smtClean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  <a:p>
            <a:pPr marL="660400" indent="-660400" eaLnBrk="1" hangingPunct="1">
              <a:buFont typeface="Wingdings" pitchFamily="2" charset="2"/>
              <a:buNone/>
            </a:pP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Beberapa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definisi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yang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perlu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diketahui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:</a:t>
            </a:r>
            <a:endParaRPr lang="sv-SE" sz="2400" dirty="0" smtClean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Char char="§"/>
            </a:pP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M</a:t>
            </a:r>
            <a:r>
              <a:rPr lang="en-US" sz="2400" baseline="-25000" dirty="0" err="1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ij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disebut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Minor- </a:t>
            </a:r>
            <a:r>
              <a:rPr lang="en-US" sz="2400" b="1" i="1" dirty="0" err="1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ij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yaitu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determinan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matriks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A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dengan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menghilangkan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baris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ke_i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dan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kolom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ke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-j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matriks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A.</a:t>
            </a:r>
          </a:p>
          <a:p>
            <a:pPr>
              <a:buFont typeface="Wingdings" pitchFamily="2" charset="2"/>
              <a:buChar char="§"/>
            </a:pPr>
            <a:r>
              <a:rPr lang="sv-SE" sz="2400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C</a:t>
            </a:r>
            <a:r>
              <a:rPr lang="sv-SE" sz="2400" baseline="-25000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ij</a:t>
            </a:r>
            <a:r>
              <a:rPr lang="sv-SE" sz="2400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Matrik dinamakan </a:t>
            </a:r>
            <a:r>
              <a:rPr lang="sv-SE" sz="2400" b="1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kofaktor -</a:t>
            </a:r>
            <a:r>
              <a:rPr lang="sv-SE" sz="2400" b="1" i="1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ij</a:t>
            </a:r>
            <a:r>
              <a:rPr lang="sv-SE" sz="2400" b="1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sv-SE" sz="2400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yaitu (-1)</a:t>
            </a:r>
            <a:r>
              <a:rPr lang="sv-SE" sz="2400" baseline="30000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i+j </a:t>
            </a:r>
            <a:r>
              <a:rPr lang="sv-SE" sz="2400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M</a:t>
            </a:r>
            <a:r>
              <a:rPr lang="sv-SE" sz="2400" i="1" baseline="-25000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ij</a:t>
            </a:r>
            <a:endParaRPr lang="sv-SE" sz="2400" dirty="0" smtClean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  <a:p>
            <a:pPr marL="660400" indent="-660400" eaLnBrk="1" hangingPunct="1">
              <a:buFont typeface="Wingdings" pitchFamily="2" charset="2"/>
              <a:buNone/>
            </a:pPr>
            <a:r>
              <a:rPr lang="sv-SE" sz="2400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  Contoh :</a:t>
            </a:r>
          </a:p>
          <a:p>
            <a:pPr marL="660400" indent="-660400" eaLnBrk="1" hangingPunct="1">
              <a:buFont typeface="Wingdings" pitchFamily="2" charset="2"/>
              <a:buNone/>
            </a:pPr>
            <a:endParaRPr lang="sv-SE" sz="2100" dirty="0" smtClean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  <a:p>
            <a:pPr marL="660400" indent="-660400" eaLnBrk="1" hangingPunct="1">
              <a:buFont typeface="Wingdings" pitchFamily="2" charset="2"/>
              <a:buNone/>
            </a:pPr>
            <a:r>
              <a:rPr lang="en-US" sz="2100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</a:t>
            </a:r>
          </a:p>
        </p:txBody>
      </p:sp>
      <p:graphicFrame>
        <p:nvGraphicFramePr>
          <p:cNvPr id="5632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8317570"/>
              </p:ext>
            </p:extLst>
          </p:nvPr>
        </p:nvGraphicFramePr>
        <p:xfrm>
          <a:off x="2259978" y="973684"/>
          <a:ext cx="2755366" cy="15054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3" name="Equation" r:id="rId6" imgW="1295400" imgH="939800" progId="Equation.3">
                  <p:embed/>
                </p:oleObj>
              </mc:Choice>
              <mc:Fallback>
                <p:oleObj name="Equation" r:id="rId6" imgW="1295400" imgH="93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9978" y="973684"/>
                        <a:ext cx="2755366" cy="1505452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0" y="288714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343" name="Rectangle 8"/>
          <p:cNvSpPr>
            <a:spLocks noChangeArrowheads="1"/>
          </p:cNvSpPr>
          <p:nvPr/>
        </p:nvSpPr>
        <p:spPr bwMode="auto">
          <a:xfrm>
            <a:off x="0" y="288714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345" name="Rectangle 2"/>
          <p:cNvSpPr>
            <a:spLocks noChangeArrowheads="1"/>
          </p:cNvSpPr>
          <p:nvPr/>
        </p:nvSpPr>
        <p:spPr bwMode="auto">
          <a:xfrm rot="5400000">
            <a:off x="1898986" y="5076803"/>
            <a:ext cx="1206986" cy="370610"/>
          </a:xfrm>
          <a:prstGeom prst="rect">
            <a:avLst/>
          </a:prstGeom>
          <a:solidFill>
            <a:srgbClr val="00B0F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6" name="Rectangle 3"/>
          <p:cNvSpPr>
            <a:spLocks noChangeArrowheads="1"/>
          </p:cNvSpPr>
          <p:nvPr/>
        </p:nvSpPr>
        <p:spPr bwMode="auto">
          <a:xfrm>
            <a:off x="1636552" y="4658615"/>
            <a:ext cx="1716254" cy="371180"/>
          </a:xfrm>
          <a:prstGeom prst="rect">
            <a:avLst/>
          </a:prstGeom>
          <a:solidFill>
            <a:srgbClr val="00B0F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Title 5"/>
          <p:cNvSpPr txBox="1">
            <a:spLocks noGrp="1"/>
          </p:cNvSpPr>
          <p:nvPr>
            <p:ph type="title"/>
          </p:nvPr>
        </p:nvSpPr>
        <p:spPr>
          <a:xfrm>
            <a:off x="609600" y="413792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Determinan</a:t>
            </a:r>
            <a:r>
              <a:rPr lang="en-US" b="1" noProof="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noProof="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Matriks</a:t>
            </a:r>
            <a:r>
              <a:rPr lang="en-US" b="1" noProof="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noProof="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dengan</a:t>
            </a:r>
            <a:r>
              <a:rPr lang="en-US" b="1" noProof="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b="1" noProof="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noProof="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Ekspansi</a:t>
            </a:r>
            <a:r>
              <a:rPr lang="en-US" b="1" noProof="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noProof="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Kofaktor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9879361"/>
              </p:ext>
            </p:extLst>
          </p:nvPr>
        </p:nvGraphicFramePr>
        <p:xfrm>
          <a:off x="4694618" y="4733925"/>
          <a:ext cx="7221537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4" name="Equation" r:id="rId8" imgW="2730240" imgH="444240" progId="Equation.DSMT4">
                  <p:embed/>
                </p:oleObj>
              </mc:Choice>
              <mc:Fallback>
                <p:oleObj name="Equation" r:id="rId8" imgW="2730240" imgH="4442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4618" y="4733925"/>
                        <a:ext cx="7221537" cy="87947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ight Arrow 3"/>
          <p:cNvSpPr/>
          <p:nvPr/>
        </p:nvSpPr>
        <p:spPr>
          <a:xfrm>
            <a:off x="3796147" y="4974375"/>
            <a:ext cx="484909" cy="442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90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/>
          <p:nvPr/>
        </p:nvGrpSpPr>
        <p:grpSpPr>
          <a:xfrm>
            <a:off x="393098" y="2597272"/>
            <a:ext cx="2546349" cy="1219200"/>
            <a:chOff x="212992" y="2382958"/>
            <a:chExt cx="1909762" cy="1219200"/>
          </a:xfrm>
        </p:grpSpPr>
        <p:sp>
          <p:nvSpPr>
            <p:cNvPr id="26" name="Rounded Rectangle 25"/>
            <p:cNvSpPr/>
            <p:nvPr/>
          </p:nvSpPr>
          <p:spPr>
            <a:xfrm>
              <a:off x="631059" y="3123389"/>
              <a:ext cx="1371600" cy="457200"/>
            </a:xfrm>
            <a:prstGeom prst="roundRect">
              <a:avLst>
                <a:gd name="adj" fmla="val 39202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aphicFrame>
          <p:nvGraphicFramePr>
            <p:cNvPr id="59414" name="Object 2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18722753"/>
                </p:ext>
              </p:extLst>
            </p:nvPr>
          </p:nvGraphicFramePr>
          <p:xfrm>
            <a:off x="212992" y="2382958"/>
            <a:ext cx="1909762" cy="1219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34" name="Equation" r:id="rId4" imgW="1015920" imgH="647640" progId="Equation.DSMT4">
                    <p:embed/>
                  </p:oleObj>
                </mc:Choice>
                <mc:Fallback>
                  <p:oleObj name="Equation" r:id="rId4" imgW="1015920" imgH="6476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2992" y="2382958"/>
                          <a:ext cx="1909762" cy="1219200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8436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0584794"/>
              </p:ext>
            </p:extLst>
          </p:nvPr>
        </p:nvGraphicFramePr>
        <p:xfrm>
          <a:off x="3165851" y="1852607"/>
          <a:ext cx="7655984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35" name="Equation" r:id="rId6" imgW="3568680" imgH="457200" progId="">
                  <p:embed/>
                </p:oleObj>
              </mc:Choice>
              <mc:Fallback>
                <p:oleObj name="Equation" r:id="rId6" imgW="3568680" imgH="4572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5851" y="1852607"/>
                        <a:ext cx="7655984" cy="862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7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3450012"/>
              </p:ext>
            </p:extLst>
          </p:nvPr>
        </p:nvGraphicFramePr>
        <p:xfrm>
          <a:off x="3131984" y="2786059"/>
          <a:ext cx="8798984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36" name="Equation" r:id="rId8" imgW="4101840" imgH="457200" progId="">
                  <p:embed/>
                </p:oleObj>
              </mc:Choice>
              <mc:Fallback>
                <p:oleObj name="Equation" r:id="rId8" imgW="4101840" imgH="4572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984" y="2786059"/>
                        <a:ext cx="8798984" cy="862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8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866875"/>
              </p:ext>
            </p:extLst>
          </p:nvPr>
        </p:nvGraphicFramePr>
        <p:xfrm>
          <a:off x="3110817" y="3857628"/>
          <a:ext cx="7766051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37" name="Equation" r:id="rId10" imgW="3619440" imgH="457200" progId="">
                  <p:embed/>
                </p:oleObj>
              </mc:Choice>
              <mc:Fallback>
                <p:oleObj name="Equation" r:id="rId10" imgW="3619440" imgH="4572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0817" y="3857628"/>
                        <a:ext cx="7766051" cy="862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9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7928366"/>
              </p:ext>
            </p:extLst>
          </p:nvPr>
        </p:nvGraphicFramePr>
        <p:xfrm>
          <a:off x="408706" y="4880267"/>
          <a:ext cx="85344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38" name="Equation" r:id="rId12" imgW="2527200" imgH="203040" progId="">
                  <p:embed/>
                </p:oleObj>
              </mc:Choice>
              <mc:Fallback>
                <p:oleObj name="Equation" r:id="rId12" imgW="2527200" imgH="203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8706" y="4880267"/>
                        <a:ext cx="8534400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le 5"/>
          <p:cNvSpPr txBox="1">
            <a:spLocks noGrp="1"/>
          </p:cNvSpPr>
          <p:nvPr>
            <p:ph type="title"/>
          </p:nvPr>
        </p:nvSpPr>
        <p:spPr>
          <a:xfrm>
            <a:off x="2257778" y="191911"/>
            <a:ext cx="9584267" cy="8353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Contoh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Grp="1"/>
          </p:cNvSpPr>
          <p:nvPr>
            <p:ph idx="1"/>
          </p:nvPr>
        </p:nvSpPr>
        <p:spPr>
          <a:xfrm>
            <a:off x="332108" y="1198405"/>
            <a:ext cx="10871200" cy="796636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sv-SE" sz="2400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Hitunglah det(A) dengan ekspansi kofaktor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dengan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ekspansi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kofaktor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400" b="1" i="1" dirty="0" err="1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sepanjang</a:t>
            </a:r>
            <a:r>
              <a:rPr lang="en-US" sz="2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400" b="1" i="1" dirty="0" err="1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baris</a:t>
            </a:r>
            <a:r>
              <a:rPr lang="en-US" sz="2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 ke-3</a:t>
            </a:r>
          </a:p>
        </p:txBody>
      </p:sp>
    </p:spTree>
    <p:extLst>
      <p:ext uri="{BB962C8B-B14F-4D97-AF65-F5344CB8AC3E}">
        <p14:creationId xmlns:p14="http://schemas.microsoft.com/office/powerpoint/2010/main" val="420427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5"/>
          <p:cNvSpPr txBox="1">
            <a:spLocks noGrp="1"/>
          </p:cNvSpPr>
          <p:nvPr>
            <p:ph type="title"/>
          </p:nvPr>
        </p:nvSpPr>
        <p:spPr>
          <a:xfrm>
            <a:off x="609600" y="116632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Invers</a:t>
            </a:r>
            <a:r>
              <a:rPr lang="en-US" b="1" noProof="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noProof="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Matriks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38545" y="1128889"/>
            <a:ext cx="11942619" cy="21269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Misalkan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A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adalah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berordo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2x2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B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adalah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berordo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3x3.</a:t>
            </a:r>
          </a:p>
          <a:p>
            <a:pPr marL="0" indent="0">
              <a:buNone/>
            </a:pP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Maka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determinan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A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B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adalah</a:t>
            </a:r>
            <a:endParaRPr lang="en-US" dirty="0" smtClean="0">
              <a:solidFill>
                <a:schemeClr val="accent5">
                  <a:lumMod val="50000"/>
                </a:schemeClr>
              </a:solidFill>
              <a:latin typeface="Avenir Heavy Oblique"/>
              <a:ea typeface="Avenir Heavy Oblique"/>
              <a:cs typeface="Avenir Heavy Oblique"/>
              <a:sym typeface="Avenir Heavy Oblique"/>
            </a:endParaRPr>
          </a:p>
        </p:txBody>
      </p:sp>
      <p:graphicFrame>
        <p:nvGraphicFramePr>
          <p:cNvPr id="675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4184926"/>
              </p:ext>
            </p:extLst>
          </p:nvPr>
        </p:nvGraphicFramePr>
        <p:xfrm>
          <a:off x="5534967" y="1545283"/>
          <a:ext cx="2593091" cy="10893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66" name="Equation" r:id="rId4" imgW="1269720" imgH="711000" progId="Equation.DSMT4">
                  <p:embed/>
                </p:oleObj>
              </mc:Choice>
              <mc:Fallback>
                <p:oleObj name="Equation" r:id="rId4" imgW="1269720" imgH="71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4967" y="1545283"/>
                        <a:ext cx="2593091" cy="1089322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5759533"/>
              </p:ext>
            </p:extLst>
          </p:nvPr>
        </p:nvGraphicFramePr>
        <p:xfrm>
          <a:off x="2647513" y="1650578"/>
          <a:ext cx="2296339" cy="870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67" name="Equation" r:id="rId6" imgW="952200" imgH="482400" progId="Equation.DSMT4">
                  <p:embed/>
                </p:oleObj>
              </mc:Choice>
              <mc:Fallback>
                <p:oleObj name="Equation" r:id="rId6" imgW="95220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7513" y="1650578"/>
                        <a:ext cx="2296339" cy="87096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5153630"/>
              </p:ext>
            </p:extLst>
          </p:nvPr>
        </p:nvGraphicFramePr>
        <p:xfrm>
          <a:off x="3717925" y="3299691"/>
          <a:ext cx="4008438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68" name="Equation" r:id="rId8" imgW="1663560" imgH="482400" progId="Equation.DSMT4">
                  <p:embed/>
                </p:oleObj>
              </mc:Choice>
              <mc:Fallback>
                <p:oleObj name="Equation" r:id="rId8" imgW="1663560" imgH="4824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7925" y="3299691"/>
                        <a:ext cx="4008438" cy="869950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8046074"/>
              </p:ext>
            </p:extLst>
          </p:nvPr>
        </p:nvGraphicFramePr>
        <p:xfrm>
          <a:off x="433965" y="4609088"/>
          <a:ext cx="2150777" cy="80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69" name="Equation" r:id="rId10" imgW="838080" imgH="419040" progId="Equation.DSMT4">
                  <p:embed/>
                </p:oleObj>
              </mc:Choice>
              <mc:Fallback>
                <p:oleObj name="Equation" r:id="rId10" imgW="838080" imgH="4190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965" y="4609088"/>
                        <a:ext cx="2150777" cy="808037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Content Placeholder 7"/>
          <p:cNvSpPr txBox="1">
            <a:spLocks/>
          </p:cNvSpPr>
          <p:nvPr/>
        </p:nvSpPr>
        <p:spPr>
          <a:xfrm>
            <a:off x="3366662" y="4744925"/>
            <a:ext cx="8769927" cy="7830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Adjoint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A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adalah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tranpose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dari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kofaktor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A.</a:t>
            </a:r>
            <a:endParaRPr lang="en-US" dirty="0" smtClean="0">
              <a:solidFill>
                <a:schemeClr val="accent5">
                  <a:lumMod val="50000"/>
                </a:schemeClr>
              </a:solidFill>
              <a:latin typeface="Avenir Heavy Oblique"/>
              <a:ea typeface="Avenir Heavy Oblique"/>
              <a:cs typeface="Avenir Heavy Oblique"/>
              <a:sym typeface="Avenir Heavy Oblique"/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2791697" y="4753000"/>
            <a:ext cx="484909" cy="442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0872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body" sz="half" idx="4294967295"/>
          </p:nvPr>
        </p:nvSpPr>
        <p:spPr>
          <a:xfrm>
            <a:off x="296111" y="1195378"/>
            <a:ext cx="11618798" cy="176949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it-IT" sz="2800" dirty="0" smtClean="0">
                <a:solidFill>
                  <a:schemeClr val="accent5">
                    <a:lumMod val="50000"/>
                  </a:schemeClr>
                </a:solidFill>
              </a:rPr>
              <a:t>Tent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ukan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invers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dari</a:t>
            </a:r>
            <a:endParaRPr lang="en-US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en-US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Jawab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:</a:t>
            </a:r>
          </a:p>
        </p:txBody>
      </p:sp>
      <p:sp>
        <p:nvSpPr>
          <p:cNvPr id="13321" name="Rectangle 17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6" name="Title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Contoh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465539"/>
              </p:ext>
            </p:extLst>
          </p:nvPr>
        </p:nvGraphicFramePr>
        <p:xfrm>
          <a:off x="5381766" y="1160609"/>
          <a:ext cx="2203450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35" name="Equation" r:id="rId4" imgW="914400" imgH="457200" progId="Equation.DSMT4">
                  <p:embed/>
                </p:oleObj>
              </mc:Choice>
              <mc:Fallback>
                <p:oleObj name="Equation" r:id="rId4" imgW="9144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1766" y="1160609"/>
                        <a:ext cx="2203450" cy="823913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2770320"/>
              </p:ext>
            </p:extLst>
          </p:nvPr>
        </p:nvGraphicFramePr>
        <p:xfrm>
          <a:off x="8265100" y="989583"/>
          <a:ext cx="2513013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36" name="Equation" r:id="rId6" imgW="1002960" imgH="647640" progId="Equation.DSMT4">
                  <p:embed/>
                </p:oleObj>
              </mc:Choice>
              <mc:Fallback>
                <p:oleObj name="Equation" r:id="rId6" imgW="1002960" imgH="647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65100" y="989583"/>
                        <a:ext cx="2513013" cy="121920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625742"/>
              </p:ext>
            </p:extLst>
          </p:nvPr>
        </p:nvGraphicFramePr>
        <p:xfrm>
          <a:off x="1804373" y="2075722"/>
          <a:ext cx="4927600" cy="823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37" name="Equation" r:id="rId8" imgW="2044440" imgH="457200" progId="Equation.DSMT4">
                  <p:embed/>
                </p:oleObj>
              </mc:Choice>
              <mc:Fallback>
                <p:oleObj name="Equation" r:id="rId8" imgW="2044440" imgH="4572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4373" y="2075722"/>
                        <a:ext cx="4927600" cy="823912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6482062"/>
              </p:ext>
            </p:extLst>
          </p:nvPr>
        </p:nvGraphicFramePr>
        <p:xfrm>
          <a:off x="1874465" y="3316288"/>
          <a:ext cx="32131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38" name="Equation" r:id="rId10" imgW="1282680" imgH="647640" progId="Equation.DSMT4">
                  <p:embed/>
                </p:oleObj>
              </mc:Choice>
              <mc:Fallback>
                <p:oleObj name="Equation" r:id="rId10" imgW="1282680" imgH="64764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4465" y="3316288"/>
                        <a:ext cx="3213100" cy="1219200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ight Arrow 17"/>
          <p:cNvSpPr/>
          <p:nvPr/>
        </p:nvSpPr>
        <p:spPr>
          <a:xfrm>
            <a:off x="5313270" y="3658491"/>
            <a:ext cx="484909" cy="442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7860026"/>
              </p:ext>
            </p:extLst>
          </p:nvPr>
        </p:nvGraphicFramePr>
        <p:xfrm>
          <a:off x="5978138" y="3325813"/>
          <a:ext cx="31813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39" name="Equation" r:id="rId12" imgW="1269720" imgH="647640" progId="Equation.DSMT4">
                  <p:embed/>
                </p:oleObj>
              </mc:Choice>
              <mc:Fallback>
                <p:oleObj name="Equation" r:id="rId12" imgW="1269720" imgH="6476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8138" y="3325813"/>
                        <a:ext cx="3181350" cy="1219200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1649597"/>
              </p:ext>
            </p:extLst>
          </p:nvPr>
        </p:nvGraphicFramePr>
        <p:xfrm>
          <a:off x="1958415" y="4767263"/>
          <a:ext cx="6234113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40" name="Equation" r:id="rId14" imgW="2489040" imgH="647640" progId="Equation.DSMT4">
                  <p:embed/>
                </p:oleObj>
              </mc:Choice>
              <mc:Fallback>
                <p:oleObj name="Equation" r:id="rId14" imgW="2489040" imgH="6476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415" y="4767263"/>
                        <a:ext cx="6234113" cy="1219200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5293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1" name="Rectangle 17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6" name="Title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Latihan</a:t>
            </a:r>
            <a:r>
              <a:rPr lang="en-US" b="1" noProof="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noProof="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Soal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5" name="Rectangle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796636"/>
          </a:xfrm>
        </p:spPr>
        <p:txBody>
          <a:bodyPr>
            <a:normAutofit/>
          </a:bodyPr>
          <a:lstStyle/>
          <a:p>
            <a:pPr marL="609600" indent="-609600" eaLnBrk="1" hangingPunct="1">
              <a:buFont typeface="Wingdings" pitchFamily="2" charset="2"/>
              <a:buNone/>
            </a:pPr>
            <a:r>
              <a:rPr lang="en-US" sz="2500" dirty="0" err="1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Tentukan</a:t>
            </a:r>
            <a:r>
              <a:rPr lang="en-US" sz="2500" dirty="0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500" dirty="0" err="1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determinan</a:t>
            </a:r>
            <a:r>
              <a:rPr lang="en-US" sz="2500" dirty="0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500" dirty="0" err="1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matriks</a:t>
            </a:r>
            <a:r>
              <a:rPr lang="en-US" sz="2500" dirty="0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500" dirty="0" err="1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dengan</a:t>
            </a:r>
            <a:r>
              <a:rPr lang="en-US" sz="2500" dirty="0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500" dirty="0" err="1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ekspansi</a:t>
            </a:r>
            <a:r>
              <a:rPr lang="en-US" sz="2500" dirty="0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500" dirty="0" err="1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kofaktor</a:t>
            </a:r>
            <a:r>
              <a:rPr lang="en-US" sz="2500" dirty="0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500" dirty="0" err="1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kemudian</a:t>
            </a:r>
            <a:r>
              <a:rPr lang="en-US" sz="2500" dirty="0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500" dirty="0" err="1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tentukan</a:t>
            </a:r>
            <a:r>
              <a:rPr lang="en-US" sz="2500" dirty="0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 pula </a:t>
            </a:r>
            <a:r>
              <a:rPr lang="en-US" sz="2500" dirty="0" err="1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inversnya</a:t>
            </a:r>
            <a:r>
              <a:rPr lang="en-US" sz="2500" dirty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!</a:t>
            </a:r>
            <a:endParaRPr lang="en-US" sz="2500" dirty="0" smtClean="0">
              <a:solidFill>
                <a:schemeClr val="accent5">
                  <a:lumMod val="50000"/>
                </a:schemeClr>
              </a:solidFill>
              <a:latin typeface="Bookman Old Style" pitchFamily="18" charset="0"/>
            </a:endParaRPr>
          </a:p>
        </p:txBody>
      </p:sp>
      <p:graphicFrame>
        <p:nvGraphicFramePr>
          <p:cNvPr id="75784" name="Object 4"/>
          <p:cNvGraphicFramePr>
            <a:graphicFrameLocks noChangeAspect="1"/>
          </p:cNvGraphicFramePr>
          <p:nvPr/>
        </p:nvGraphicFramePr>
        <p:xfrm>
          <a:off x="6652684" y="2738438"/>
          <a:ext cx="2317749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0" name="Equation" r:id="rId4" imgW="965160" imgH="711000" progId="">
                  <p:embed/>
                </p:oleObj>
              </mc:Choice>
              <mc:Fallback>
                <p:oleObj name="Equation" r:id="rId4" imgW="965160" imgH="711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2684" y="2738438"/>
                        <a:ext cx="2317749" cy="130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5" name="Object 6"/>
          <p:cNvGraphicFramePr>
            <a:graphicFrameLocks noChangeAspect="1"/>
          </p:cNvGraphicFramePr>
          <p:nvPr/>
        </p:nvGraphicFramePr>
        <p:xfrm>
          <a:off x="9381067" y="2711450"/>
          <a:ext cx="2262717" cy="128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1" name="Equation" r:id="rId6" imgW="1143000" imgH="711000" progId="">
                  <p:embed/>
                </p:oleObj>
              </mc:Choice>
              <mc:Fallback>
                <p:oleObj name="Equation" r:id="rId6" imgW="1143000" imgH="711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81067" y="2711450"/>
                        <a:ext cx="2262717" cy="1282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6" name="Object 8"/>
          <p:cNvGraphicFramePr>
            <a:graphicFrameLocks noChangeAspect="1"/>
          </p:cNvGraphicFramePr>
          <p:nvPr/>
        </p:nvGraphicFramePr>
        <p:xfrm>
          <a:off x="812801" y="2738439"/>
          <a:ext cx="2292351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2" name="Equation" r:id="rId8" imgW="965160" imgH="711000" progId="Equation.3">
                  <p:embed/>
                </p:oleObj>
              </mc:Choice>
              <mc:Fallback>
                <p:oleObj name="Equation" r:id="rId8" imgW="96516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801" y="2738439"/>
                        <a:ext cx="2292351" cy="1279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7" name="Object 10"/>
          <p:cNvGraphicFramePr>
            <a:graphicFrameLocks noChangeAspect="1"/>
          </p:cNvGraphicFramePr>
          <p:nvPr/>
        </p:nvGraphicFramePr>
        <p:xfrm>
          <a:off x="3657600" y="2738438"/>
          <a:ext cx="2540000" cy="1312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3" name="Equation" r:id="rId10" imgW="1041120" imgH="711000" progId="Equation.3">
                  <p:embed/>
                </p:oleObj>
              </mc:Choice>
              <mc:Fallback>
                <p:oleObj name="Equation" r:id="rId10" imgW="104112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2738438"/>
                        <a:ext cx="2540000" cy="1312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8" name="Object 12"/>
          <p:cNvGraphicFramePr>
            <a:graphicFrameLocks noChangeAspect="1"/>
          </p:cNvGraphicFramePr>
          <p:nvPr/>
        </p:nvGraphicFramePr>
        <p:xfrm>
          <a:off x="721785" y="4414839"/>
          <a:ext cx="2474383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4" name="Equation" r:id="rId12" imgW="1041120" imgH="711000" progId="">
                  <p:embed/>
                </p:oleObj>
              </mc:Choice>
              <mc:Fallback>
                <p:oleObj name="Equation" r:id="rId12" imgW="1041120" imgH="711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785" y="4414839"/>
                        <a:ext cx="2474383" cy="1279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9" name="Object 13"/>
          <p:cNvGraphicFramePr>
            <a:graphicFrameLocks noChangeAspect="1"/>
          </p:cNvGraphicFramePr>
          <p:nvPr/>
        </p:nvGraphicFramePr>
        <p:xfrm>
          <a:off x="3744384" y="4338638"/>
          <a:ext cx="2571749" cy="1312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5" name="Equation" r:id="rId14" imgW="1054080" imgH="711000" progId="">
                  <p:embed/>
                </p:oleObj>
              </mc:Choice>
              <mc:Fallback>
                <p:oleObj name="Equation" r:id="rId14" imgW="1054080" imgH="711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4384" y="4338638"/>
                        <a:ext cx="2571749" cy="1312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90" name="Object 14"/>
          <p:cNvGraphicFramePr>
            <a:graphicFrameLocks noChangeAspect="1"/>
          </p:cNvGraphicFramePr>
          <p:nvPr/>
        </p:nvGraphicFramePr>
        <p:xfrm>
          <a:off x="6614585" y="4338638"/>
          <a:ext cx="2499783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6" name="Equation" r:id="rId16" imgW="1041120" imgH="711000" progId="">
                  <p:embed/>
                </p:oleObj>
              </mc:Choice>
              <mc:Fallback>
                <p:oleObj name="Equation" r:id="rId16" imgW="1041120" imgH="711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4585" y="4338638"/>
                        <a:ext cx="2499783" cy="130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91" name="Object 15"/>
          <p:cNvGraphicFramePr>
            <a:graphicFrameLocks noChangeAspect="1"/>
          </p:cNvGraphicFramePr>
          <p:nvPr/>
        </p:nvGraphicFramePr>
        <p:xfrm>
          <a:off x="9256185" y="4335463"/>
          <a:ext cx="2561167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7" name="Equation" r:id="rId18" imgW="1066680" imgH="711000" progId="">
                  <p:embed/>
                </p:oleObj>
              </mc:Choice>
              <mc:Fallback>
                <p:oleObj name="Equation" r:id="rId18" imgW="1066680" imgH="711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56185" y="4335463"/>
                        <a:ext cx="2561167" cy="130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951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 TelU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 TelU" id="{08DC51EF-A25C-4777-8536-F32D4A4BAF64}" vid="{5C5C6598-3404-4EFD-B29D-AE85BA2A1F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7E12BE7EC7F7A4D81724995719A0885" ma:contentTypeVersion="3" ma:contentTypeDescription="Create a new document." ma:contentTypeScope="" ma:versionID="1a6a9db62bcebd8b1ae87fdd53d73b15">
  <xsd:schema xmlns:xsd="http://www.w3.org/2001/XMLSchema" xmlns:xs="http://www.w3.org/2001/XMLSchema" xmlns:p="http://schemas.microsoft.com/office/2006/metadata/properties" xmlns:ns2="dc41ffe0-8727-4ecc-b748-3614b3b21173" targetNamespace="http://schemas.microsoft.com/office/2006/metadata/properties" ma:root="true" ma:fieldsID="d9e72ede98718b3db27c2d42fc481d77" ns2:_="">
    <xsd:import namespace="dc41ffe0-8727-4ecc-b748-3614b3b2117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41ffe0-8727-4ecc-b748-3614b3b211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43B248A-298A-4916-A164-A734DBC1F0CF}"/>
</file>

<file path=customXml/itemProps2.xml><?xml version="1.0" encoding="utf-8"?>
<ds:datastoreItem xmlns:ds="http://schemas.openxmlformats.org/officeDocument/2006/customXml" ds:itemID="{40DCC910-B2C8-4D34-AF2A-FD71176C2E5E}"/>
</file>

<file path=customXml/itemProps3.xml><?xml version="1.0" encoding="utf-8"?>
<ds:datastoreItem xmlns:ds="http://schemas.openxmlformats.org/officeDocument/2006/customXml" ds:itemID="{DD1AC48A-1DBF-409B-B3E1-E5D00B0CAD6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5392</TotalTime>
  <Words>343</Words>
  <Application>Microsoft Office PowerPoint</Application>
  <PresentationFormat>Widescreen</PresentationFormat>
  <Paragraphs>108</Paragraphs>
  <Slides>16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Arial</vt:lpstr>
      <vt:lpstr>Avenir Heavy Oblique</vt:lpstr>
      <vt:lpstr>Bookman Old Style</vt:lpstr>
      <vt:lpstr>Calibri</vt:lpstr>
      <vt:lpstr>Calibri Light</vt:lpstr>
      <vt:lpstr>Myriad Pro</vt:lpstr>
      <vt:lpstr>Wingdings</vt:lpstr>
      <vt:lpstr>Wingdings 2</vt:lpstr>
      <vt:lpstr>Theme TelU</vt:lpstr>
      <vt:lpstr>Equation</vt:lpstr>
      <vt:lpstr>MathType 6.0 Equation</vt:lpstr>
      <vt:lpstr>Document</vt:lpstr>
      <vt:lpstr>MATRIKS</vt:lpstr>
      <vt:lpstr>Definisi Matriks</vt:lpstr>
      <vt:lpstr>Ordo Matriks</vt:lpstr>
      <vt:lpstr>Jenis-Jenis Matriks</vt:lpstr>
      <vt:lpstr>Jenis-Jenis Matriks</vt:lpstr>
      <vt:lpstr>Operasi Pada Matriks</vt:lpstr>
      <vt:lpstr>Operasi Pada Matriks</vt:lpstr>
      <vt:lpstr>Operasi Pada Matriks</vt:lpstr>
      <vt:lpstr>Latihan Soal</vt:lpstr>
      <vt:lpstr>Determinan Matriks</vt:lpstr>
      <vt:lpstr>Contoh</vt:lpstr>
      <vt:lpstr>Determinan Matriks dengan  Ekspansi Kofaktor</vt:lpstr>
      <vt:lpstr>Contoh</vt:lpstr>
      <vt:lpstr>Invers Matriks</vt:lpstr>
      <vt:lpstr>Contoh</vt:lpstr>
      <vt:lpstr>Latihan Soal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RINNA F</dc:creator>
  <cp:lastModifiedBy>L</cp:lastModifiedBy>
  <cp:revision>257</cp:revision>
  <dcterms:created xsi:type="dcterms:W3CDTF">2013-12-08T13:08:08Z</dcterms:created>
  <dcterms:modified xsi:type="dcterms:W3CDTF">2019-09-09T03:05:59Z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0x01010067E12BE7EC7F7A4D81724995719A0885</vt:lpwstr>
  </property>
</Properties>
</file>