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Lst>
  <p:sldIdLst>
    <p:sldId id="256" r:id="rId2"/>
    <p:sldId id="273" r:id="rId3"/>
    <p:sldId id="274" r:id="rId4"/>
    <p:sldId id="275" r:id="rId5"/>
    <p:sldId id="276" r:id="rId6"/>
    <p:sldId id="278" r:id="rId7"/>
    <p:sldId id="279" r:id="rId8"/>
    <p:sldId id="277" r:id="rId9"/>
    <p:sldId id="280" r:id="rId10"/>
    <p:sldId id="281" r:id="rId11"/>
    <p:sldId id="282" r:id="rId12"/>
    <p:sldId id="283" r:id="rId13"/>
    <p:sldId id="284" r:id="rId14"/>
    <p:sldId id="285" r:id="rId15"/>
    <p:sldId id="258" r:id="rId16"/>
    <p:sldId id="286" r:id="rId17"/>
    <p:sldId id="287" r:id="rId18"/>
    <p:sldId id="288" r:id="rId19"/>
    <p:sldId id="289" r:id="rId20"/>
    <p:sldId id="271" r:id="rId21"/>
    <p:sldId id="270" r:id="rId22"/>
  </p:sldIdLst>
  <p:sldSz cx="9144000" cy="6858000" type="screen4x3"/>
  <p:notesSz cx="6858000" cy="9144000"/>
  <p:embeddedFontLst>
    <p:embeddedFont>
      <p:font typeface="Cambria" panose="02040503050406030204" pitchFamily="18"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Open Sans Light" panose="020B0604020202020204" charset="0"/>
      <p:regular r:id="rId31"/>
      <p:italic r:id="rId32"/>
    </p:embeddedFont>
    <p:embeddedFont>
      <p:font typeface="Palatino Linotype" panose="02040502050505030304" pitchFamily="18" charset="0"/>
      <p:regular r:id="rId33"/>
      <p:bold r:id="rId34"/>
      <p:italic r:id="rId35"/>
      <p:boldItalic r:id="rId36"/>
    </p:embeddedFont>
    <p:embeddedFont>
      <p:font typeface="Wingdings 3" panose="05040102010807070707" pitchFamily="18" charset="2"/>
      <p:regular r:id="rId37"/>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535"/>
    <a:srgbClr val="FF4747"/>
    <a:srgbClr val="FFFF66"/>
    <a:srgbClr val="5E4A34"/>
    <a:srgbClr val="464484"/>
    <a:srgbClr val="9A7954"/>
    <a:srgbClr val="3C3958"/>
    <a:srgbClr val="D1D0D4"/>
    <a:srgbClr val="FFFFFF"/>
    <a:srgbClr val="282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32" autoAdjust="0"/>
  </p:normalViewPr>
  <p:slideViewPr>
    <p:cSldViewPr>
      <p:cViewPr varScale="1">
        <p:scale>
          <a:sx n="67" d="100"/>
          <a:sy n="67" d="100"/>
        </p:scale>
        <p:origin x="147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DC1D13BC-016D-4FFE-9F39-6032D6373ED6}" type="datetimeFigureOut">
              <a:rPr lang="id-ID" smtClean="0"/>
              <a:t>01/01/2019</a:t>
            </a:fld>
            <a:endParaRPr lang="id-ID"/>
          </a:p>
        </p:txBody>
      </p:sp>
      <p:sp>
        <p:nvSpPr>
          <p:cNvPr id="16" name="Slide Number Placeholder 15"/>
          <p:cNvSpPr>
            <a:spLocks noGrp="1"/>
          </p:cNvSpPr>
          <p:nvPr>
            <p:ph type="sldNum" sz="quarter" idx="11"/>
          </p:nvPr>
        </p:nvSpPr>
        <p:spPr/>
        <p:txBody>
          <a:bodyPr/>
          <a:lstStyle/>
          <a:p>
            <a:fld id="{312E12F5-5C56-4A4E-8A88-309F409E1E21}" type="slidenum">
              <a:rPr lang="id-ID" smtClean="0"/>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1D13BC-016D-4FFE-9F39-6032D6373ED6}" type="datetimeFigureOut">
              <a:rPr lang="id-ID" smtClean="0"/>
              <a:t>01/01/2019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2E12F5-5C56-4A4E-8A88-309F409E1E21}"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D13BC-016D-4FFE-9F39-6032D6373ED6}" type="datetimeFigureOut">
              <a:rPr lang="id-ID" smtClean="0"/>
              <a:t>01/01/2019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2E12F5-5C56-4A4E-8A88-309F409E1E21}"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DC1D13BC-016D-4FFE-9F39-6032D6373ED6}" type="datetimeFigureOut">
              <a:rPr lang="id-ID" smtClean="0"/>
              <a:t>01/01/2019</a:t>
            </a:fld>
            <a:endParaRPr lang="id-ID"/>
          </a:p>
        </p:txBody>
      </p:sp>
      <p:sp>
        <p:nvSpPr>
          <p:cNvPr id="15" name="Slide Number Placeholder 14"/>
          <p:cNvSpPr>
            <a:spLocks noGrp="1"/>
          </p:cNvSpPr>
          <p:nvPr>
            <p:ph type="sldNum" sz="quarter" idx="11"/>
          </p:nvPr>
        </p:nvSpPr>
        <p:spPr/>
        <p:txBody>
          <a:bodyPr/>
          <a:lstStyle/>
          <a:p>
            <a:fld id="{312E12F5-5C56-4A4E-8A88-309F409E1E21}" type="slidenum">
              <a:rPr lang="id-ID" smtClean="0"/>
              <a:t>‹#›</a:t>
            </a:fld>
            <a:endParaRPr lang="id-ID"/>
          </a:p>
        </p:txBody>
      </p:sp>
      <p:sp>
        <p:nvSpPr>
          <p:cNvPr id="16" name="Footer Placeholder 15"/>
          <p:cNvSpPr>
            <a:spLocks noGrp="1"/>
          </p:cNvSpPr>
          <p:nvPr>
            <p:ph type="ftr" sz="quarter" idx="12"/>
          </p:nvPr>
        </p:nvSpPr>
        <p:spPr/>
        <p:txBody>
          <a:bodyPr/>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DC1D13BC-016D-4FFE-9F39-6032D6373ED6}" type="datetimeFigureOut">
              <a:rPr lang="id-ID" smtClean="0"/>
              <a:t>01/01/2019</a:t>
            </a:fld>
            <a:endParaRPr lang="id-ID"/>
          </a:p>
        </p:txBody>
      </p:sp>
      <p:sp>
        <p:nvSpPr>
          <p:cNvPr id="13" name="Slide Number Placeholder 12"/>
          <p:cNvSpPr>
            <a:spLocks noGrp="1"/>
          </p:cNvSpPr>
          <p:nvPr>
            <p:ph type="sldNum" sz="quarter" idx="11"/>
          </p:nvPr>
        </p:nvSpPr>
        <p:spPr/>
        <p:txBody>
          <a:bodyPr/>
          <a:lstStyle/>
          <a:p>
            <a:fld id="{312E12F5-5C56-4A4E-8A88-309F409E1E21}" type="slidenum">
              <a:rPr lang="id-ID" smtClean="0"/>
              <a:t>‹#›</a:t>
            </a:fld>
            <a:endParaRPr lang="id-ID"/>
          </a:p>
        </p:txBody>
      </p:sp>
      <p:sp>
        <p:nvSpPr>
          <p:cNvPr id="14" name="Footer Placeholder 13"/>
          <p:cNvSpPr>
            <a:spLocks noGrp="1"/>
          </p:cNvSpPr>
          <p:nvPr>
            <p:ph type="ftr" sz="quarter" idx="12"/>
          </p:nvPr>
        </p:nvSpPr>
        <p:spPr/>
        <p:txBody>
          <a:bodyPr/>
          <a:lstStyle/>
          <a:p>
            <a:endParaRPr lang="id-ID"/>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C1D13BC-016D-4FFE-9F39-6032D6373ED6}" type="datetimeFigureOut">
              <a:rPr lang="id-ID" smtClean="0"/>
              <a:t>01/01/2019</a:t>
            </a:fld>
            <a:endParaRPr lang="id-ID"/>
          </a:p>
        </p:txBody>
      </p:sp>
      <p:sp>
        <p:nvSpPr>
          <p:cNvPr id="9" name="Slide Number Placeholder 8"/>
          <p:cNvSpPr>
            <a:spLocks noGrp="1"/>
          </p:cNvSpPr>
          <p:nvPr>
            <p:ph type="sldNum" sz="quarter" idx="11"/>
          </p:nvPr>
        </p:nvSpPr>
        <p:spPr/>
        <p:txBody>
          <a:bodyPr/>
          <a:lstStyle/>
          <a:p>
            <a:fld id="{312E12F5-5C56-4A4E-8A88-309F409E1E21}" type="slidenum">
              <a:rPr lang="id-ID" smtClean="0"/>
              <a:t>‹#›</a:t>
            </a:fld>
            <a:endParaRPr lang="id-ID"/>
          </a:p>
        </p:txBody>
      </p:sp>
      <p:sp>
        <p:nvSpPr>
          <p:cNvPr id="10" name="Footer Placeholder 9"/>
          <p:cNvSpPr>
            <a:spLocks noGrp="1"/>
          </p:cNvSpPr>
          <p:nvPr>
            <p:ph type="ftr" sz="quarter" idx="12"/>
          </p:nvPr>
        </p:nvSpPr>
        <p:spPr/>
        <p:txBody>
          <a:bodyPr/>
          <a:lstStyle/>
          <a:p>
            <a:endParaRPr lang="id-ID"/>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DC1D13BC-016D-4FFE-9F39-6032D6373ED6}" type="datetimeFigureOut">
              <a:rPr lang="id-ID" smtClean="0"/>
              <a:t>01/01/2019</a:t>
            </a:fld>
            <a:endParaRPr lang="id-ID"/>
          </a:p>
        </p:txBody>
      </p:sp>
      <p:sp>
        <p:nvSpPr>
          <p:cNvPr id="15" name="Slide Number Placeholder 14"/>
          <p:cNvSpPr>
            <a:spLocks noGrp="1"/>
          </p:cNvSpPr>
          <p:nvPr>
            <p:ph type="sldNum" sz="quarter" idx="11"/>
          </p:nvPr>
        </p:nvSpPr>
        <p:spPr/>
        <p:txBody>
          <a:bodyPr/>
          <a:lstStyle/>
          <a:p>
            <a:fld id="{312E12F5-5C56-4A4E-8A88-309F409E1E21}" type="slidenum">
              <a:rPr lang="id-ID" smtClean="0"/>
              <a:t>‹#›</a:t>
            </a:fld>
            <a:endParaRPr lang="id-ID"/>
          </a:p>
        </p:txBody>
      </p:sp>
      <p:sp>
        <p:nvSpPr>
          <p:cNvPr id="16" name="Footer Placeholder 15"/>
          <p:cNvSpPr>
            <a:spLocks noGrp="1"/>
          </p:cNvSpPr>
          <p:nvPr>
            <p:ph type="ftr" sz="quarter" idx="12"/>
          </p:nvPr>
        </p:nvSpPr>
        <p:spPr/>
        <p:txBody>
          <a:bodyPr/>
          <a:lstStyle/>
          <a:p>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DC1D13BC-016D-4FFE-9F39-6032D6373ED6}" type="datetimeFigureOut">
              <a:rPr lang="id-ID" smtClean="0"/>
              <a:t>01/01/2019</a:t>
            </a:fld>
            <a:endParaRPr lang="id-ID"/>
          </a:p>
        </p:txBody>
      </p:sp>
      <p:sp>
        <p:nvSpPr>
          <p:cNvPr id="8" name="Slide Number Placeholder 7"/>
          <p:cNvSpPr>
            <a:spLocks noGrp="1"/>
          </p:cNvSpPr>
          <p:nvPr>
            <p:ph type="sldNum" sz="quarter" idx="11"/>
          </p:nvPr>
        </p:nvSpPr>
        <p:spPr/>
        <p:txBody>
          <a:bodyPr/>
          <a:lstStyle/>
          <a:p>
            <a:fld id="{312E12F5-5C56-4A4E-8A88-309F409E1E21}" type="slidenum">
              <a:rPr lang="id-ID" smtClean="0"/>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1D13BC-016D-4FFE-9F39-6032D6373ED6}" type="datetimeFigureOut">
              <a:rPr lang="id-ID" smtClean="0"/>
              <a:t>01/01/2019</a:t>
            </a:fld>
            <a:endParaRPr lang="id-ID"/>
          </a:p>
        </p:txBody>
      </p:sp>
      <p:sp>
        <p:nvSpPr>
          <p:cNvPr id="6" name="Slide Number Placeholder 5"/>
          <p:cNvSpPr>
            <a:spLocks noGrp="1"/>
          </p:cNvSpPr>
          <p:nvPr>
            <p:ph type="sldNum" sz="quarter" idx="11"/>
          </p:nvPr>
        </p:nvSpPr>
        <p:spPr/>
        <p:txBody>
          <a:bodyPr/>
          <a:lstStyle/>
          <a:p>
            <a:fld id="{312E12F5-5C56-4A4E-8A88-309F409E1E21}" type="slidenum">
              <a:rPr lang="id-ID" smtClean="0"/>
              <a:t>‹#›</a:t>
            </a:fld>
            <a:endParaRPr lang="id-ID"/>
          </a:p>
        </p:txBody>
      </p:sp>
      <p:sp>
        <p:nvSpPr>
          <p:cNvPr id="7" name="Footer Placeholder 6"/>
          <p:cNvSpPr>
            <a:spLocks noGrp="1"/>
          </p:cNvSpPr>
          <p:nvPr>
            <p:ph type="ftr" sz="quarter" idx="12"/>
          </p:nvPr>
        </p:nvSpPr>
        <p:spPr/>
        <p:txBody>
          <a:bodyPr/>
          <a:lstStyle/>
          <a:p>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DC1D13BC-016D-4FFE-9F39-6032D6373ED6}" type="datetimeFigureOut">
              <a:rPr lang="id-ID" smtClean="0"/>
              <a:t>01/01/2019</a:t>
            </a:fld>
            <a:endParaRPr lang="id-ID"/>
          </a:p>
        </p:txBody>
      </p:sp>
      <p:sp>
        <p:nvSpPr>
          <p:cNvPr id="16" name="Slide Number Placeholder 15"/>
          <p:cNvSpPr>
            <a:spLocks noGrp="1"/>
          </p:cNvSpPr>
          <p:nvPr>
            <p:ph type="sldNum" sz="quarter" idx="11"/>
          </p:nvPr>
        </p:nvSpPr>
        <p:spPr/>
        <p:txBody>
          <a:bodyPr/>
          <a:lstStyle/>
          <a:p>
            <a:fld id="{312E12F5-5C56-4A4E-8A88-309F409E1E21}" type="slidenum">
              <a:rPr lang="id-ID" smtClean="0"/>
              <a:t>‹#›</a:t>
            </a:fld>
            <a:endParaRPr lang="id-ID"/>
          </a:p>
        </p:txBody>
      </p:sp>
      <p:sp>
        <p:nvSpPr>
          <p:cNvPr id="17" name="Footer Placeholder 16"/>
          <p:cNvSpPr>
            <a:spLocks noGrp="1"/>
          </p:cNvSpPr>
          <p:nvPr>
            <p:ph type="ftr" sz="quarter" idx="12"/>
          </p:nvPr>
        </p:nvSpPr>
        <p:spPr/>
        <p:txBody>
          <a:bodyPr/>
          <a:lstStyle/>
          <a:p>
            <a:endParaRPr lang="id-ID"/>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DC1D13BC-016D-4FFE-9F39-6032D6373ED6}" type="datetimeFigureOut">
              <a:rPr lang="id-ID" smtClean="0"/>
              <a:t>01/01/2019</a:t>
            </a:fld>
            <a:endParaRPr lang="id-ID"/>
          </a:p>
        </p:txBody>
      </p:sp>
      <p:sp>
        <p:nvSpPr>
          <p:cNvPr id="14" name="Slide Number Placeholder 13"/>
          <p:cNvSpPr>
            <a:spLocks noGrp="1"/>
          </p:cNvSpPr>
          <p:nvPr>
            <p:ph type="sldNum" sz="quarter" idx="11"/>
          </p:nvPr>
        </p:nvSpPr>
        <p:spPr/>
        <p:txBody>
          <a:bodyPr/>
          <a:lstStyle/>
          <a:p>
            <a:fld id="{312E12F5-5C56-4A4E-8A88-309F409E1E21}" type="slidenum">
              <a:rPr lang="id-ID" smtClean="0"/>
              <a:t>‹#›</a:t>
            </a:fld>
            <a:endParaRPr lang="id-ID"/>
          </a:p>
        </p:txBody>
      </p:sp>
      <p:sp>
        <p:nvSpPr>
          <p:cNvPr id="15" name="Footer Placeholder 14"/>
          <p:cNvSpPr>
            <a:spLocks noGrp="1"/>
          </p:cNvSpPr>
          <p:nvPr>
            <p:ph type="ftr" sz="quarter" idx="12"/>
          </p:nvPr>
        </p:nvSpPr>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C1D13BC-016D-4FFE-9F39-6032D6373ED6}" type="datetimeFigureOut">
              <a:rPr lang="id-ID" smtClean="0"/>
              <a:t>01/01/2019</a:t>
            </a:fld>
            <a:endParaRPr lang="id-ID"/>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id-ID"/>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312E12F5-5C56-4A4E-8A88-309F409E1E21}" type="slidenum">
              <a:rPr lang="id-ID" smtClean="0"/>
              <a:t>‹#›</a:t>
            </a:fld>
            <a:endParaRPr lang="id-ID"/>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info.shiftelearning.com/blog/the-power-of-white-space-to-improve-screen-design-in-elearning" TargetMode="External"/><Relationship Id="rId2" Type="http://schemas.openxmlformats.org/officeDocument/2006/relationships/hyperlink" Target="http://info.shiftelearning.com/blog/keep-elearning-readable-or-dont-bother-using-text-at-all" TargetMode="External"/><Relationship Id="rId1" Type="http://schemas.openxmlformats.org/officeDocument/2006/relationships/slideLayout" Target="../slideLayouts/slideLayout2.xml"/><Relationship Id="rId4" Type="http://schemas.openxmlformats.org/officeDocument/2006/relationships/hyperlink" Target="http://designshack.net/articles/typography/the-importance-of-designing-for-readabilit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052989"/>
            <a:ext cx="7543800" cy="806946"/>
          </a:xfrm>
        </p:spPr>
        <p:txBody>
          <a:bodyPr/>
          <a:lstStyle/>
          <a:p>
            <a:pPr algn="ctr"/>
            <a:r>
              <a:rPr lang="en-US" sz="4000" dirty="0">
                <a:effectLst/>
                <a:latin typeface="Open Sans Light" panose="020B0306030504020204" pitchFamily="34" charset="0"/>
                <a:ea typeface="Open Sans Light" panose="020B0306030504020204" pitchFamily="34" charset="0"/>
                <a:cs typeface="Open Sans Light" panose="020B0306030504020204" pitchFamily="34" charset="0"/>
              </a:rPr>
              <a:t>Step 8 :</a:t>
            </a:r>
            <a:br>
              <a:rPr lang="en-US" sz="4000" dirty="0">
                <a:effectLst/>
                <a:latin typeface="Open Sans Light" panose="020B0306030504020204" pitchFamily="34" charset="0"/>
                <a:ea typeface="Open Sans Light" panose="020B0306030504020204" pitchFamily="34" charset="0"/>
                <a:cs typeface="Open Sans Light" panose="020B0306030504020204" pitchFamily="34" charset="0"/>
              </a:rPr>
            </a:br>
            <a:r>
              <a:rPr lang="en-US" sz="4000" dirty="0">
                <a:effectLst/>
                <a:latin typeface="Open Sans Light" panose="020B0306030504020204" pitchFamily="34" charset="0"/>
                <a:ea typeface="Open Sans Light" panose="020B0306030504020204" pitchFamily="34" charset="0"/>
                <a:cs typeface="Open Sans Light" panose="020B0306030504020204" pitchFamily="34" charset="0"/>
              </a:rPr>
              <a:t>Clear Text and Message</a:t>
            </a:r>
            <a:endParaRPr lang="id-ID" sz="4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Subtitle 2"/>
          <p:cNvSpPr>
            <a:spLocks noGrp="1"/>
          </p:cNvSpPr>
          <p:nvPr>
            <p:ph type="subTitle" idx="1"/>
          </p:nvPr>
        </p:nvSpPr>
        <p:spPr>
          <a:xfrm>
            <a:off x="2155641" y="3391272"/>
            <a:ext cx="6172200" cy="685800"/>
          </a:xfrm>
        </p:spPr>
        <p:txBody>
          <a:bodyPr>
            <a:normAutofit/>
          </a:bodyPr>
          <a:lstStyle/>
          <a:p>
            <a:r>
              <a:rPr lang="id-ID" dirty="0">
                <a:latin typeface="Open Sans Light" panose="020B0306030504020204" pitchFamily="34" charset="0"/>
                <a:ea typeface="Open Sans Light" panose="020B0306030504020204" pitchFamily="34" charset="0"/>
                <a:cs typeface="Open Sans Light" panose="020B0306030504020204" pitchFamily="34" charset="0"/>
              </a:rPr>
              <a:t>Penulisan teks dan pesan </a:t>
            </a:r>
            <a:r>
              <a:rPr lang="en-US" dirty="0">
                <a:latin typeface="Open Sans Light" panose="020B0306030504020204" pitchFamily="34" charset="0"/>
                <a:ea typeface="Open Sans Light" panose="020B0306030504020204" pitchFamily="34" charset="0"/>
                <a:cs typeface="Open Sans Light" panose="020B0306030504020204" pitchFamily="34" charset="0"/>
              </a:rPr>
              <a:t>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baik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jelas</a:t>
            </a:r>
            <a:endParaRPr lang="id-ID"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a:extLst>
              <a:ext uri="{FF2B5EF4-FFF2-40B4-BE49-F238E27FC236}">
                <a16:creationId xmlns:a16="http://schemas.microsoft.com/office/drawing/2014/main" id="{B05BE576-0740-4058-A655-B4994FB0A4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4655" y="5139746"/>
            <a:ext cx="1184545" cy="1413454"/>
          </a:xfrm>
          <a:prstGeom prst="rect">
            <a:avLst/>
          </a:prstGeom>
        </p:spPr>
      </p:pic>
      <p:sp>
        <p:nvSpPr>
          <p:cNvPr id="5" name="Rectangle 6">
            <a:extLst>
              <a:ext uri="{FF2B5EF4-FFF2-40B4-BE49-F238E27FC236}">
                <a16:creationId xmlns:a16="http://schemas.microsoft.com/office/drawing/2014/main" id="{72123CA6-0938-48E4-8B1C-506AEA3C164C}"/>
              </a:ext>
            </a:extLst>
          </p:cNvPr>
          <p:cNvSpPr txBox="1">
            <a:spLocks noChangeArrowheads="1"/>
          </p:cNvSpPr>
          <p:nvPr/>
        </p:nvSpPr>
        <p:spPr>
          <a:xfrm>
            <a:off x="2155641" y="5202086"/>
            <a:ext cx="5349706" cy="1288774"/>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Font typeface="Wingdings 3" charset="2"/>
              <a:buNone/>
              <a:defRPr/>
            </a:pPr>
            <a:r>
              <a:rPr lang="en-US" sz="1400" b="1" dirty="0">
                <a:latin typeface="Cambria" panose="02040503050406030204" pitchFamily="18" charset="0"/>
                <a:ea typeface="Cambria" panose="02040503050406030204" pitchFamily="18" charset="0"/>
                <a:cs typeface="Calibri" panose="020F0502020204030204" pitchFamily="34" charset="0"/>
              </a:rPr>
              <a:t>D1H1C3 </a:t>
            </a:r>
            <a:r>
              <a:rPr lang="en-US" sz="1400" b="1" dirty="0" err="1">
                <a:latin typeface="Cambria" panose="02040503050406030204" pitchFamily="18" charset="0"/>
                <a:ea typeface="Cambria" panose="02040503050406030204" pitchFamily="18" charset="0"/>
                <a:cs typeface="Calibri" panose="020F0502020204030204" pitchFamily="34" charset="0"/>
              </a:rPr>
              <a:t>Perancangan</a:t>
            </a:r>
            <a:r>
              <a:rPr lang="en-US" sz="1400" b="1" dirty="0">
                <a:latin typeface="Cambria" panose="02040503050406030204" pitchFamily="18" charset="0"/>
                <a:ea typeface="Cambria" panose="02040503050406030204" pitchFamily="18" charset="0"/>
                <a:cs typeface="Calibri" panose="020F0502020204030204" pitchFamily="34" charset="0"/>
              </a:rPr>
              <a:t> </a:t>
            </a:r>
            <a:r>
              <a:rPr lang="en-US" sz="1400" b="1" dirty="0" err="1">
                <a:latin typeface="Cambria" panose="02040503050406030204" pitchFamily="18" charset="0"/>
                <a:ea typeface="Cambria" panose="02040503050406030204" pitchFamily="18" charset="0"/>
                <a:cs typeface="Calibri" panose="020F0502020204030204" pitchFamily="34" charset="0"/>
              </a:rPr>
              <a:t>antarmuka</a:t>
            </a:r>
            <a:r>
              <a:rPr lang="en-US" sz="1400" b="1" dirty="0">
                <a:latin typeface="Cambria" panose="02040503050406030204" pitchFamily="18" charset="0"/>
                <a:ea typeface="Cambria" panose="02040503050406030204" pitchFamily="18" charset="0"/>
                <a:cs typeface="Calibri" panose="020F0502020204030204" pitchFamily="34" charset="0"/>
              </a:rPr>
              <a:t> </a:t>
            </a:r>
            <a:r>
              <a:rPr lang="en-US" sz="1400" b="1" dirty="0" err="1">
                <a:latin typeface="Cambria" panose="02040503050406030204" pitchFamily="18" charset="0"/>
                <a:ea typeface="Cambria" panose="02040503050406030204" pitchFamily="18" charset="0"/>
                <a:cs typeface="Calibri" panose="020F0502020204030204" pitchFamily="34" charset="0"/>
              </a:rPr>
              <a:t>aplikasi</a:t>
            </a:r>
            <a:endParaRPr lang="en-US" sz="1400" b="1" dirty="0">
              <a:latin typeface="Cambria" panose="02040503050406030204" pitchFamily="18" charset="0"/>
              <a:ea typeface="Cambria" panose="02040503050406030204" pitchFamily="18" charset="0"/>
              <a:cs typeface="Calibri" panose="020F0502020204030204" pitchFamily="34" charset="0"/>
            </a:endParaRPr>
          </a:p>
          <a:p>
            <a:pPr algn="r">
              <a:buFont typeface="Wingdings 3" charset="2"/>
              <a:buNone/>
              <a:defRPr/>
            </a:pPr>
            <a:r>
              <a:rPr lang="en-US" sz="1400" b="1" dirty="0">
                <a:latin typeface="Cambria" panose="02040503050406030204" pitchFamily="18" charset="0"/>
                <a:ea typeface="Cambria" panose="02040503050406030204" pitchFamily="18" charset="0"/>
                <a:cs typeface="Calibri" panose="020F0502020204030204" pitchFamily="34" charset="0"/>
              </a:rPr>
              <a:t>D3 Teknik </a:t>
            </a:r>
            <a:r>
              <a:rPr lang="en-US" sz="1400" b="1" dirty="0" err="1">
                <a:latin typeface="Cambria" panose="02040503050406030204" pitchFamily="18" charset="0"/>
                <a:ea typeface="Cambria" panose="02040503050406030204" pitchFamily="18" charset="0"/>
                <a:cs typeface="Calibri" panose="020F0502020204030204" pitchFamily="34" charset="0"/>
              </a:rPr>
              <a:t>informatika</a:t>
            </a:r>
            <a:endParaRPr lang="en-US" sz="1400" b="1" dirty="0">
              <a:latin typeface="Cambria" panose="02040503050406030204" pitchFamily="18" charset="0"/>
              <a:ea typeface="Cambria" panose="02040503050406030204" pitchFamily="18" charset="0"/>
              <a:cs typeface="Calibri" panose="020F0502020204030204" pitchFamily="34" charset="0"/>
            </a:endParaRPr>
          </a:p>
          <a:p>
            <a:pPr algn="r">
              <a:buFont typeface="Wingdings 3" charset="2"/>
              <a:buNone/>
              <a:defRPr/>
            </a:pPr>
            <a:r>
              <a:rPr lang="en-US" sz="1400" b="1" dirty="0" err="1">
                <a:latin typeface="Cambria" panose="02040503050406030204" pitchFamily="18" charset="0"/>
                <a:ea typeface="Cambria" panose="02040503050406030204" pitchFamily="18" charset="0"/>
                <a:cs typeface="Calibri" panose="020F0502020204030204" pitchFamily="34" charset="0"/>
              </a:rPr>
              <a:t>Fakultas</a:t>
            </a:r>
            <a:r>
              <a:rPr lang="en-US" sz="1400" b="1" dirty="0">
                <a:latin typeface="Cambria" panose="02040503050406030204" pitchFamily="18" charset="0"/>
                <a:ea typeface="Cambria" panose="02040503050406030204" pitchFamily="18" charset="0"/>
                <a:cs typeface="Calibri" panose="020F0502020204030204" pitchFamily="34" charset="0"/>
              </a:rPr>
              <a:t> </a:t>
            </a:r>
            <a:r>
              <a:rPr lang="en-US" sz="1400" b="1" dirty="0" err="1">
                <a:latin typeface="Cambria" panose="02040503050406030204" pitchFamily="18" charset="0"/>
                <a:ea typeface="Cambria" panose="02040503050406030204" pitchFamily="18" charset="0"/>
                <a:cs typeface="Calibri" panose="020F0502020204030204" pitchFamily="34" charset="0"/>
              </a:rPr>
              <a:t>ilmu</a:t>
            </a:r>
            <a:r>
              <a:rPr lang="en-US" sz="1400" b="1" dirty="0">
                <a:latin typeface="Cambria" panose="02040503050406030204" pitchFamily="18" charset="0"/>
                <a:ea typeface="Cambria" panose="02040503050406030204" pitchFamily="18" charset="0"/>
                <a:cs typeface="Calibri" panose="020F0502020204030204" pitchFamily="34" charset="0"/>
              </a:rPr>
              <a:t> </a:t>
            </a:r>
            <a:r>
              <a:rPr lang="en-US" sz="1400" b="1" dirty="0" err="1">
                <a:latin typeface="Cambria" panose="02040503050406030204" pitchFamily="18" charset="0"/>
                <a:ea typeface="Cambria" panose="02040503050406030204" pitchFamily="18" charset="0"/>
                <a:cs typeface="Calibri" panose="020F0502020204030204" pitchFamily="34" charset="0"/>
              </a:rPr>
              <a:t>terapan</a:t>
            </a:r>
            <a:endParaRPr lang="en-US" sz="1400" b="1" dirty="0">
              <a:latin typeface="Cambria" panose="02040503050406030204" pitchFamily="18" charset="0"/>
              <a:ea typeface="Cambria" panose="02040503050406030204" pitchFamily="18" charset="0"/>
              <a:cs typeface="Calibri" panose="020F0502020204030204" pitchFamily="34" charset="0"/>
            </a:endParaRPr>
          </a:p>
          <a:p>
            <a:pPr algn="r">
              <a:buFont typeface="Wingdings 3" charset="2"/>
              <a:buNone/>
              <a:defRPr/>
            </a:pPr>
            <a:r>
              <a:rPr lang="en-US" sz="1400" b="1" dirty="0">
                <a:latin typeface="Cambria" panose="02040503050406030204" pitchFamily="18" charset="0"/>
                <a:ea typeface="Cambria" panose="02040503050406030204" pitchFamily="18" charset="0"/>
                <a:cs typeface="Calibri" panose="020F0502020204030204" pitchFamily="34" charset="0"/>
              </a:rPr>
              <a:t>Telkom university</a:t>
            </a:r>
          </a:p>
          <a:p>
            <a:pPr algn="r">
              <a:buFont typeface="Wingdings 3" charset="2"/>
              <a:buNone/>
              <a:defRPr/>
            </a:pPr>
            <a:endParaRPr lang="en-US" dirty="0"/>
          </a:p>
        </p:txBody>
      </p:sp>
    </p:spTree>
    <p:extLst>
      <p:ext uri="{BB962C8B-B14F-4D97-AF65-F5344CB8AC3E}">
        <p14:creationId xmlns:p14="http://schemas.microsoft.com/office/powerpoint/2010/main" val="179856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18" name="Content Placeholder 4"/>
          <p:cNvSpPr txBox="1">
            <a:spLocks/>
          </p:cNvSpPr>
          <p:nvPr/>
        </p:nvSpPr>
        <p:spPr>
          <a:xfrm>
            <a:off x="4716016" y="2544478"/>
            <a:ext cx="3276600" cy="2743200"/>
          </a:xfrm>
          <a:prstGeom prst="rect">
            <a:avLst/>
          </a:prstGeom>
          <a:solidFill>
            <a:schemeClr val="bg2"/>
          </a:solidFill>
          <a:ln>
            <a:solidFill>
              <a:schemeClr val="tx1"/>
            </a:solidFill>
          </a:ln>
        </p:spPr>
        <p:txBody>
          <a:bodyP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endParaRPr lang="id-ID" dirty="0"/>
          </a:p>
        </p:txBody>
      </p:sp>
      <p:sp>
        <p:nvSpPr>
          <p:cNvPr id="26" name="Title 2"/>
          <p:cNvSpPr txBox="1">
            <a:spLocks/>
          </p:cNvSpPr>
          <p:nvPr/>
        </p:nvSpPr>
        <p:spPr>
          <a:xfrm>
            <a:off x="1196625" y="895250"/>
            <a:ext cx="6750750"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G U N A K A N   T E M P A T   K O S O N G</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3"/>
          <p:cNvSpPr txBox="1">
            <a:spLocks/>
          </p:cNvSpPr>
          <p:nvPr/>
        </p:nvSpPr>
        <p:spPr>
          <a:xfrm>
            <a:off x="1724246" y="5427695"/>
            <a:ext cx="2271690"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P</a:t>
            </a:r>
            <a:r>
              <a:rPr lang="id-ID" sz="1800" dirty="0">
                <a:latin typeface="Open Sans Light" panose="020B0306030504020204" pitchFamily="34" charset="0"/>
                <a:ea typeface="Open Sans Light" panose="020B0306030504020204" pitchFamily="34" charset="0"/>
                <a:cs typeface="Open Sans Light" panose="020B0306030504020204" pitchFamily="34" charset="0"/>
              </a:rPr>
              <a:t>enuh dengan teks</a:t>
            </a:r>
          </a:p>
        </p:txBody>
      </p:sp>
      <p:sp>
        <p:nvSpPr>
          <p:cNvPr id="15" name="Content Placeholder 4"/>
          <p:cNvSpPr txBox="1">
            <a:spLocks/>
          </p:cNvSpPr>
          <p:nvPr/>
        </p:nvSpPr>
        <p:spPr>
          <a:xfrm>
            <a:off x="1187624" y="2547375"/>
            <a:ext cx="3276600" cy="2743200"/>
          </a:xfrm>
          <a:prstGeom prst="rect">
            <a:avLst/>
          </a:prstGeom>
          <a:solidFill>
            <a:schemeClr val="bg2"/>
          </a:solidFill>
          <a:ln>
            <a:solidFill>
              <a:schemeClr val="tx1"/>
            </a:solidFill>
          </a:ln>
        </p:spPr>
        <p:txBody>
          <a:bodyPr>
            <a:normAutofit fontScale="400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endParaRPr lang="en-US"/>
          </a:p>
          <a:p>
            <a:pPr marL="18288" indent="0">
              <a:buFont typeface="Wingdings" pitchFamily="2" charset="2"/>
              <a:buNone/>
            </a:pPr>
            <a:r>
              <a:rPr lang="en-US"/>
              <a:t>According to Nectafy.com, if you’re concerned that people might not be reading your content, chances are they aren’t. Or at the very least, they’re having a difficult time of it. When eLearning is your design focus, the last thing you want is to deliver content that isn’t readable. A good course is not made from stock photos and fancy fonts. </a:t>
            </a:r>
          </a:p>
          <a:p>
            <a:pPr marL="18288" indent="0">
              <a:buFont typeface="Wingdings" pitchFamily="2" charset="2"/>
              <a:buNone/>
            </a:pPr>
            <a:endParaRPr lang="en-US"/>
          </a:p>
          <a:p>
            <a:pPr marL="18288" indent="0">
              <a:buFont typeface="Wingdings" pitchFamily="2" charset="2"/>
              <a:buNone/>
            </a:pPr>
            <a:r>
              <a:rPr lang="en-US"/>
              <a:t>What you want is letters that are easily distinguishable and illustrations that are interesting and relevant.</a:t>
            </a:r>
          </a:p>
          <a:p>
            <a:pPr marL="18288" indent="0">
              <a:buFont typeface="Wingdings" pitchFamily="2" charset="2"/>
              <a:buNone/>
            </a:pPr>
            <a:endParaRPr lang="en-US"/>
          </a:p>
          <a:p>
            <a:pPr marL="18288" indent="0">
              <a:buFont typeface="Wingdings" pitchFamily="2" charset="2"/>
              <a:buNone/>
            </a:pPr>
            <a:r>
              <a:rPr lang="en-US"/>
              <a:t>Illustrations will be the subject of another post. For now, we’re going to focus on type, and only type, and how it can help you develop an effective eLearning course.</a:t>
            </a:r>
          </a:p>
          <a:p>
            <a:pPr marL="18288" indent="0">
              <a:buFont typeface="Wingdings" pitchFamily="2" charset="2"/>
              <a:buNone/>
            </a:pPr>
            <a:endParaRPr lang="en-US"/>
          </a:p>
          <a:p>
            <a:pPr marL="18288" indent="0">
              <a:buFont typeface="Wingdings" pitchFamily="2" charset="2"/>
              <a:buNone/>
            </a:pPr>
            <a:r>
              <a:rPr lang="en-US"/>
              <a:t>So, back to the question. What makes people want to read? It’s letters that are obvious and clear. And reading online is very different from reading on paper. Why? Let’s talk about serif versus sans serif.</a:t>
            </a:r>
            <a:endParaRPr lang="id-ID" dirty="0"/>
          </a:p>
        </p:txBody>
      </p:sp>
      <p:sp>
        <p:nvSpPr>
          <p:cNvPr id="16" name="Text Placeholder 5"/>
          <p:cNvSpPr txBox="1">
            <a:spLocks/>
          </p:cNvSpPr>
          <p:nvPr/>
        </p:nvSpPr>
        <p:spPr>
          <a:xfrm>
            <a:off x="5042864" y="5405329"/>
            <a:ext cx="2904511" cy="471943"/>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id-ID" sz="1800" dirty="0">
                <a:latin typeface="Open Sans Light" panose="020B0306030504020204" pitchFamily="34" charset="0"/>
                <a:ea typeface="Open Sans Light" panose="020B0306030504020204" pitchFamily="34" charset="0"/>
                <a:cs typeface="Open Sans Light" panose="020B0306030504020204" pitchFamily="34" charset="0"/>
              </a:rPr>
              <a:t>Ada </a:t>
            </a:r>
            <a:r>
              <a:rPr lang="id-ID" sz="1800" i="1" dirty="0">
                <a:latin typeface="Open Sans Light" panose="020B0306030504020204" pitchFamily="34" charset="0"/>
                <a:ea typeface="Open Sans Light" panose="020B0306030504020204" pitchFamily="34" charset="0"/>
                <a:cs typeface="Open Sans Light" panose="020B0306030504020204" pitchFamily="34" charset="0"/>
              </a:rPr>
              <a:t>space</a:t>
            </a:r>
            <a:r>
              <a:rPr lang="id-ID" sz="1800" dirty="0">
                <a:latin typeface="Open Sans Light" panose="020B0306030504020204" pitchFamily="34" charset="0"/>
                <a:ea typeface="Open Sans Light" panose="020B0306030504020204" pitchFamily="34" charset="0"/>
                <a:cs typeface="Open Sans Light" panose="020B0306030504020204" pitchFamily="34" charset="0"/>
              </a:rPr>
              <a:t> yang disisakan</a:t>
            </a:r>
          </a:p>
        </p:txBody>
      </p:sp>
      <p:sp>
        <p:nvSpPr>
          <p:cNvPr id="17" name="Content Placeholder 6"/>
          <p:cNvSpPr txBox="1">
            <a:spLocks/>
          </p:cNvSpPr>
          <p:nvPr/>
        </p:nvSpPr>
        <p:spPr>
          <a:xfrm>
            <a:off x="4810126" y="2648902"/>
            <a:ext cx="2553472" cy="2564468"/>
          </a:xfrm>
          <a:prstGeom prst="rect">
            <a:avLst/>
          </a:prstGeom>
          <a:noFill/>
          <a:ln>
            <a:noFill/>
          </a:ln>
        </p:spPr>
        <p:txBody>
          <a:bodyPr vert="horz" lIns="91440" tIns="45720" rIns="91440" bIns="45720" rtlCol="0" anchor="t">
            <a:normAutofit/>
          </a:bodyPr>
          <a:lstStyle>
            <a:lvl1pPr marL="274320" indent="-256032" algn="l" defTabSz="914400" rtl="0" eaLnBrk="1" latinLnBrk="0" hangingPunct="1">
              <a:spcBef>
                <a:spcPct val="20000"/>
              </a:spcBef>
              <a:spcAft>
                <a:spcPts val="0"/>
              </a:spcAft>
              <a:buSzPct val="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en-US" sz="800" dirty="0"/>
              <a:t>According to Nectafy.com, if you’re concerned that people might not be reading your content, chances are they aren’t. Or at the very least, they’re having a difficult time of it. When eLearning is your design focus, the last thing you want is to deliver content that isn’t readable. A good course is not made from stock photos and fancy fonts. </a:t>
            </a:r>
          </a:p>
          <a:p>
            <a:pPr marL="18288" indent="0">
              <a:buFont typeface="Wingdings" pitchFamily="2" charset="2"/>
              <a:buNone/>
            </a:pPr>
            <a:endParaRPr lang="en-US" sz="800" dirty="0"/>
          </a:p>
          <a:p>
            <a:pPr marL="18288" indent="0">
              <a:buFont typeface="Wingdings" pitchFamily="2" charset="2"/>
              <a:buNone/>
            </a:pPr>
            <a:r>
              <a:rPr lang="en-US" sz="800" dirty="0"/>
              <a:t>What you want is letters that are easily distinguishable and illustrations that are interesting and relevant.</a:t>
            </a:r>
          </a:p>
          <a:p>
            <a:pPr marL="18288" indent="0">
              <a:buFont typeface="Wingdings" pitchFamily="2" charset="2"/>
              <a:buNone/>
            </a:pPr>
            <a:endParaRPr lang="en-US" sz="800" dirty="0"/>
          </a:p>
          <a:p>
            <a:pPr marL="18288" indent="0">
              <a:buFont typeface="Wingdings" pitchFamily="2" charset="2"/>
              <a:buNone/>
            </a:pPr>
            <a:r>
              <a:rPr lang="en-US" sz="800" dirty="0"/>
              <a:t>Illustrations will be the subject of another post. For now, we’re going to focus on type, and only type, and how it can help you develop an effective eLearning course.</a:t>
            </a:r>
            <a:endParaRPr lang="id-ID" sz="800" dirty="0"/>
          </a:p>
        </p:txBody>
      </p:sp>
      <p:sp>
        <p:nvSpPr>
          <p:cNvPr id="19" name="Text Placeholder 5"/>
          <p:cNvSpPr txBox="1">
            <a:spLocks/>
          </p:cNvSpPr>
          <p:nvPr/>
        </p:nvSpPr>
        <p:spPr>
          <a:xfrm>
            <a:off x="5894834" y="2086281"/>
            <a:ext cx="981422"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000" dirty="0" err="1">
                <a:effectLst/>
                <a:latin typeface="Open Sans" panose="020B0606030504020204" pitchFamily="34" charset="0"/>
                <a:ea typeface="Open Sans" panose="020B0606030504020204" pitchFamily="34" charset="0"/>
                <a:cs typeface="Open Sans" panose="020B0606030504020204" pitchFamily="34" charset="0"/>
              </a:rPr>
              <a:t>Teks</a:t>
            </a:r>
            <a:r>
              <a:rPr lang="en-US" sz="2000" dirty="0">
                <a:effectLst/>
                <a:latin typeface="Open Sans" panose="020B0606030504020204" pitchFamily="34" charset="0"/>
                <a:ea typeface="Open Sans" panose="020B0606030504020204" pitchFamily="34" charset="0"/>
                <a:cs typeface="Open Sans" panose="020B0606030504020204" pitchFamily="34" charset="0"/>
              </a:rPr>
              <a:t> 2</a:t>
            </a:r>
            <a:endParaRPr lang="id-ID" sz="2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0" name="Text Placeholder 5"/>
          <p:cNvSpPr txBox="1">
            <a:spLocks/>
          </p:cNvSpPr>
          <p:nvPr/>
        </p:nvSpPr>
        <p:spPr>
          <a:xfrm>
            <a:off x="2366442" y="2123637"/>
            <a:ext cx="981422"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000" dirty="0" err="1">
                <a:effectLst/>
                <a:latin typeface="Open Sans" panose="020B0606030504020204" pitchFamily="34" charset="0"/>
                <a:ea typeface="Open Sans" panose="020B0606030504020204" pitchFamily="34" charset="0"/>
                <a:cs typeface="Open Sans" panose="020B0606030504020204" pitchFamily="34" charset="0"/>
              </a:rPr>
              <a:t>Teks</a:t>
            </a:r>
            <a:r>
              <a:rPr lang="en-US" sz="2000" dirty="0">
                <a:effectLst/>
                <a:latin typeface="Open Sans" panose="020B0606030504020204" pitchFamily="34" charset="0"/>
                <a:ea typeface="Open Sans" panose="020B0606030504020204" pitchFamily="34" charset="0"/>
                <a:cs typeface="Open Sans" panose="020B0606030504020204" pitchFamily="34" charset="0"/>
              </a:rPr>
              <a:t> 1</a:t>
            </a:r>
            <a:endParaRPr lang="id-ID" sz="2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1" name="Half Frame 20"/>
          <p:cNvSpPr/>
          <p:nvPr/>
        </p:nvSpPr>
        <p:spPr>
          <a:xfrm rot="7649603" flipH="1">
            <a:off x="6292814" y="5843676"/>
            <a:ext cx="588928" cy="276640"/>
          </a:xfrm>
          <a:prstGeom prst="halfFram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Multiply 21"/>
          <p:cNvSpPr/>
          <p:nvPr/>
        </p:nvSpPr>
        <p:spPr>
          <a:xfrm>
            <a:off x="2484108" y="5733256"/>
            <a:ext cx="503716" cy="864096"/>
          </a:xfrm>
          <a:prstGeom prst="mathMultiply">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
          <p:cNvSpPr txBox="1">
            <a:spLocks/>
          </p:cNvSpPr>
          <p:nvPr/>
        </p:nvSpPr>
        <p:spPr>
          <a:xfrm>
            <a:off x="3636835" y="1502476"/>
            <a:ext cx="2181624"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C O N T O H</a:t>
            </a:r>
            <a:endParaRPr lang="id-ID"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7964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15" grpId="0" animBg="1"/>
      <p:bldP spid="16" grpId="0"/>
      <p:bldP spid="17" grpId="0"/>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6" name="Title 2"/>
          <p:cNvSpPr txBox="1">
            <a:spLocks/>
          </p:cNvSpPr>
          <p:nvPr/>
        </p:nvSpPr>
        <p:spPr>
          <a:xfrm>
            <a:off x="1196625" y="895250"/>
            <a:ext cx="6750750"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M E M B A G I   P A R A G R A F</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647564" y="1837137"/>
            <a:ext cx="8064896" cy="646331"/>
          </a:xfrm>
          <a:prstGeom prst="rect">
            <a:avLst/>
          </a:prstGeom>
          <a:noFill/>
        </p:spPr>
        <p:txBody>
          <a:bodyPr wrap="square" rtlCol="0">
            <a:spAutoFit/>
          </a:bodyP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p:cNvSpPr/>
          <p:nvPr/>
        </p:nvSpPr>
        <p:spPr>
          <a:xfrm>
            <a:off x="647564" y="2069976"/>
            <a:ext cx="7884876" cy="1477328"/>
          </a:xfrm>
          <a:prstGeom prst="rect">
            <a:avLst/>
          </a:prstGeom>
        </p:spPr>
        <p:txBody>
          <a:bodyPr wrap="square">
            <a:spAutoFit/>
          </a:bodyPr>
          <a:lstStyle/>
          <a:p>
            <a:pPr marL="18288" indent="0">
              <a:buNone/>
            </a:pPr>
            <a:r>
              <a:rPr lang="en-US" dirty="0" err="1">
                <a:latin typeface="Open Sans Light" panose="020B0306030504020204" pitchFamily="34" charset="0"/>
                <a:ea typeface="Open Sans Light" panose="020B0306030504020204" pitchFamily="34" charset="0"/>
                <a:cs typeface="Open Sans Light" panose="020B0306030504020204" pitchFamily="34" charset="0"/>
              </a:rPr>
              <a:t>Membagi</a:t>
            </a:r>
            <a:r>
              <a:rPr lang="en-US" dirty="0">
                <a:latin typeface="Open Sans Light" panose="020B0306030504020204" pitchFamily="34" charset="0"/>
                <a:ea typeface="Open Sans Light" panose="020B0306030504020204" pitchFamily="34" charset="0"/>
                <a:cs typeface="Open Sans Light" panose="020B0306030504020204" pitchFamily="34" charset="0"/>
              </a:rPr>
              <a:t> paragraph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menjadi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beberapa</a:t>
            </a:r>
            <a:r>
              <a:rPr lang="en-US" dirty="0">
                <a:latin typeface="Open Sans Light" panose="020B0306030504020204" pitchFamily="34" charset="0"/>
                <a:ea typeface="Open Sans Light" panose="020B0306030504020204" pitchFamily="34" charset="0"/>
                <a:cs typeface="Open Sans Light" panose="020B0306030504020204" pitchFamily="34" charset="0"/>
              </a:rPr>
              <a:t> paragraph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adalah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salah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satu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cara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untuk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meningkatkan</a:t>
            </a:r>
            <a:r>
              <a:rPr lang="en-US" dirty="0">
                <a:latin typeface="Open Sans Light" panose="020B0306030504020204" pitchFamily="34" charset="0"/>
                <a:ea typeface="Open Sans Light" panose="020B0306030504020204" pitchFamily="34" charset="0"/>
                <a:cs typeface="Open Sans Light" panose="020B0306030504020204" pitchFamily="34" charset="0"/>
              </a:rPr>
              <a:t> readability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suatu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Dengan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membagi</a:t>
            </a:r>
            <a:r>
              <a:rPr lang="en-US" dirty="0">
                <a:latin typeface="Open Sans Light" panose="020B0306030504020204" pitchFamily="34" charset="0"/>
                <a:ea typeface="Open Sans Light" panose="020B0306030504020204" pitchFamily="34" charset="0"/>
                <a:cs typeface="Open Sans Light" panose="020B0306030504020204" pitchFamily="34" charset="0"/>
              </a:rPr>
              <a:t> paragraph,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sebuah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terlihat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baik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mudah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dibaca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sebaliknya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ketika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dengan</a:t>
            </a:r>
            <a:r>
              <a:rPr lang="en-US" dirty="0">
                <a:latin typeface="Open Sans Light" panose="020B0306030504020204" pitchFamily="34" charset="0"/>
                <a:ea typeface="Open Sans Light" panose="020B0306030504020204" pitchFamily="34" charset="0"/>
                <a:cs typeface="Open Sans Light" panose="020B0306030504020204" pitchFamily="34" charset="0"/>
              </a:rPr>
              <a:t> paragraph 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menumpuk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maka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tersebut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terlihat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berantakan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sulit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sekali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untuk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dibaca</a:t>
            </a:r>
            <a:r>
              <a:rPr lang="en-US" dirty="0">
                <a:latin typeface="Open Sans Light" panose="020B0306030504020204" pitchFamily="34" charset="0"/>
                <a:ea typeface="Open Sans Light" panose="020B0306030504020204" pitchFamily="34" charset="0"/>
                <a:cs typeface="Open Sans Light" panose="020B0306030504020204" pitchFamily="34" charset="0"/>
              </a:rPr>
              <a:t>.</a:t>
            </a:r>
            <a:endParaRPr lang="id-ID"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43706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6" name="Title 2"/>
          <p:cNvSpPr txBox="1">
            <a:spLocks/>
          </p:cNvSpPr>
          <p:nvPr/>
        </p:nvSpPr>
        <p:spPr>
          <a:xfrm>
            <a:off x="1196625" y="895250"/>
            <a:ext cx="6750750"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M E M B A G I   P A R A G R A F</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647564" y="1837137"/>
            <a:ext cx="8064896" cy="646331"/>
          </a:xfrm>
          <a:prstGeom prst="rect">
            <a:avLst/>
          </a:prstGeom>
          <a:noFill/>
        </p:spPr>
        <p:txBody>
          <a:bodyPr wrap="square" rtlCol="0">
            <a:spAutoFit/>
          </a:bodyP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Content Placeholder 5"/>
          <p:cNvSpPr txBox="1">
            <a:spLocks/>
          </p:cNvSpPr>
          <p:nvPr/>
        </p:nvSpPr>
        <p:spPr>
          <a:xfrm>
            <a:off x="1187624" y="2516088"/>
            <a:ext cx="3276600" cy="2743200"/>
          </a:xfrm>
          <a:prstGeom prst="rect">
            <a:avLst/>
          </a:prstGeom>
        </p:spPr>
        <p:txBody>
          <a:bodyPr>
            <a:normAutofit fontScale="47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en-US" dirty="0"/>
              <a:t>According to Nectafy.com, if you’re concerned that people might not be reading your content, chances are they aren’t. Or at the very least, they’re having a difficult time of it. When eLearning is your design focus, the last thing you want is to deliver content that isn’t readable. A good course is not made from stock photos and fancy fonts. What you want is letters that are easily distinguishable and illustrations that are interesting and relevant.</a:t>
            </a:r>
          </a:p>
          <a:p>
            <a:pPr marL="18288" indent="0">
              <a:buFont typeface="Wingdings" pitchFamily="2" charset="2"/>
              <a:buNone/>
            </a:pPr>
            <a:r>
              <a:rPr lang="en-US" dirty="0"/>
              <a:t>Illustrations will be the subject of another post. For now, we’re going to focus on type, and only type, and how it can help you develop an effective eLearning course.</a:t>
            </a:r>
          </a:p>
          <a:p>
            <a:pPr marL="18288" indent="0">
              <a:buFont typeface="Wingdings" pitchFamily="2" charset="2"/>
              <a:buNone/>
            </a:pPr>
            <a:r>
              <a:rPr lang="en-US" dirty="0"/>
              <a:t>So, back to the question. What makes people want to read? It’s letters that are obvious and clear. And reading online is very different from reading on paper. Why? Let’s talk about serif versus sans serif.</a:t>
            </a:r>
            <a:endParaRPr lang="id-ID" dirty="0"/>
          </a:p>
          <a:p>
            <a:pPr marL="18288" indent="0">
              <a:buFont typeface="Wingdings" pitchFamily="2" charset="2"/>
              <a:buNone/>
            </a:pPr>
            <a:endParaRPr lang="id-ID" dirty="0"/>
          </a:p>
        </p:txBody>
      </p:sp>
      <p:sp>
        <p:nvSpPr>
          <p:cNvPr id="12" name="Content Placeholder 7"/>
          <p:cNvSpPr txBox="1">
            <a:spLocks/>
          </p:cNvSpPr>
          <p:nvPr/>
        </p:nvSpPr>
        <p:spPr>
          <a:xfrm>
            <a:off x="4872656" y="2516088"/>
            <a:ext cx="3273552" cy="3505200"/>
          </a:xfrm>
          <a:prstGeom prst="rect">
            <a:avLst/>
          </a:prstGeom>
        </p:spPr>
        <p:txBody>
          <a:bodyPr>
            <a:normAutofit fontScale="47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en-US" dirty="0"/>
              <a:t>According to Nectafy.com, if you’re concerned that people might not be reading your content, chances are they aren’t. Or at the very least, they’re having a difficult time of it. When eLearning is your design focus, the last thing you want is to deliver content that isn’t readable. </a:t>
            </a:r>
          </a:p>
          <a:p>
            <a:pPr marL="18288" indent="0">
              <a:buFont typeface="Wingdings" pitchFamily="2" charset="2"/>
              <a:buNone/>
            </a:pPr>
            <a:endParaRPr lang="en-US" dirty="0"/>
          </a:p>
          <a:p>
            <a:pPr marL="18288" indent="0">
              <a:buFont typeface="Wingdings" pitchFamily="2" charset="2"/>
              <a:buNone/>
            </a:pPr>
            <a:r>
              <a:rPr lang="en-US" dirty="0"/>
              <a:t>A good course is not made from stock photos and fancy fonts. What you want is letters that are easily distinguishable and illustrations that are interesting and relevant.</a:t>
            </a:r>
          </a:p>
          <a:p>
            <a:pPr marL="18288" indent="0">
              <a:buFont typeface="Wingdings" pitchFamily="2" charset="2"/>
              <a:buNone/>
            </a:pPr>
            <a:endParaRPr lang="en-US" dirty="0"/>
          </a:p>
          <a:p>
            <a:pPr marL="18288" indent="0">
              <a:buFont typeface="Wingdings" pitchFamily="2" charset="2"/>
              <a:buNone/>
            </a:pPr>
            <a:r>
              <a:rPr lang="en-US" dirty="0"/>
              <a:t>Illustrations will be the subject of another post. For now, we’re going to focus on type, and only type, and how it can help you develop an effective eLearning course.</a:t>
            </a:r>
          </a:p>
          <a:p>
            <a:pPr marL="18288" indent="0">
              <a:buFont typeface="Wingdings" pitchFamily="2" charset="2"/>
              <a:buNone/>
            </a:pPr>
            <a:endParaRPr lang="en-US" dirty="0"/>
          </a:p>
          <a:p>
            <a:pPr marL="18288" indent="0">
              <a:buFont typeface="Wingdings" pitchFamily="2" charset="2"/>
              <a:buNone/>
            </a:pPr>
            <a:r>
              <a:rPr lang="en-US" dirty="0"/>
              <a:t>So, back to the question. What makes people want to read? It’s letters that are obvious and clear. And reading online is very different from reading on paper. Why? Let’s talk about serif versus sans serif.</a:t>
            </a:r>
            <a:endParaRPr lang="id-ID" dirty="0"/>
          </a:p>
          <a:p>
            <a:pPr marL="18288" indent="0">
              <a:buFont typeface="Wingdings" pitchFamily="2" charset="2"/>
              <a:buNone/>
            </a:pPr>
            <a:endParaRPr lang="id-ID" dirty="0"/>
          </a:p>
        </p:txBody>
      </p:sp>
      <p:sp>
        <p:nvSpPr>
          <p:cNvPr id="13" name="Text Placeholder 1"/>
          <p:cNvSpPr txBox="1">
            <a:spLocks/>
          </p:cNvSpPr>
          <p:nvPr/>
        </p:nvSpPr>
        <p:spPr>
          <a:xfrm>
            <a:off x="3636835" y="1502476"/>
            <a:ext cx="2181624"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C O N T O H</a:t>
            </a:r>
            <a:endParaRPr lang="id-ID"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5"/>
          <p:cNvSpPr txBox="1">
            <a:spLocks/>
          </p:cNvSpPr>
          <p:nvPr/>
        </p:nvSpPr>
        <p:spPr>
          <a:xfrm>
            <a:off x="5894834" y="2086281"/>
            <a:ext cx="981422"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000" dirty="0" err="1">
                <a:effectLst/>
                <a:latin typeface="Open Sans" panose="020B0606030504020204" pitchFamily="34" charset="0"/>
                <a:ea typeface="Open Sans" panose="020B0606030504020204" pitchFamily="34" charset="0"/>
                <a:cs typeface="Open Sans" panose="020B0606030504020204" pitchFamily="34" charset="0"/>
              </a:rPr>
              <a:t>Teks</a:t>
            </a:r>
            <a:r>
              <a:rPr lang="en-US" sz="2000" dirty="0">
                <a:effectLst/>
                <a:latin typeface="Open Sans" panose="020B0606030504020204" pitchFamily="34" charset="0"/>
                <a:ea typeface="Open Sans" panose="020B0606030504020204" pitchFamily="34" charset="0"/>
                <a:cs typeface="Open Sans" panose="020B0606030504020204" pitchFamily="34" charset="0"/>
              </a:rPr>
              <a:t> 2</a:t>
            </a:r>
            <a:endParaRPr lang="id-ID" sz="2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5" name="Text Placeholder 5"/>
          <p:cNvSpPr txBox="1">
            <a:spLocks/>
          </p:cNvSpPr>
          <p:nvPr/>
        </p:nvSpPr>
        <p:spPr>
          <a:xfrm>
            <a:off x="2366442" y="2123637"/>
            <a:ext cx="981422"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000" dirty="0" err="1">
                <a:effectLst/>
                <a:latin typeface="Open Sans" panose="020B0606030504020204" pitchFamily="34" charset="0"/>
                <a:ea typeface="Open Sans" panose="020B0606030504020204" pitchFamily="34" charset="0"/>
                <a:cs typeface="Open Sans" panose="020B0606030504020204" pitchFamily="34" charset="0"/>
              </a:rPr>
              <a:t>Teks</a:t>
            </a:r>
            <a:r>
              <a:rPr lang="en-US" sz="2000" dirty="0">
                <a:effectLst/>
                <a:latin typeface="Open Sans" panose="020B0606030504020204" pitchFamily="34" charset="0"/>
                <a:ea typeface="Open Sans" panose="020B0606030504020204" pitchFamily="34" charset="0"/>
                <a:cs typeface="Open Sans" panose="020B0606030504020204" pitchFamily="34" charset="0"/>
              </a:rPr>
              <a:t> 1</a:t>
            </a:r>
            <a:endParaRPr lang="id-ID" sz="20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3"/>
          <p:cNvSpPr txBox="1">
            <a:spLocks/>
          </p:cNvSpPr>
          <p:nvPr/>
        </p:nvSpPr>
        <p:spPr>
          <a:xfrm>
            <a:off x="1724246" y="5427695"/>
            <a:ext cx="2271690"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Tanpa</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jeda</a:t>
            </a:r>
            <a:endParaRPr lang="id-ID"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 Placeholder 5"/>
          <p:cNvSpPr txBox="1">
            <a:spLocks/>
          </p:cNvSpPr>
          <p:nvPr/>
        </p:nvSpPr>
        <p:spPr>
          <a:xfrm>
            <a:off x="5042864" y="5405329"/>
            <a:ext cx="2904511" cy="471943"/>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Paragraf</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dibagi</a:t>
            </a:r>
            <a:endParaRPr lang="id-ID"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Half Frame 17"/>
          <p:cNvSpPr/>
          <p:nvPr/>
        </p:nvSpPr>
        <p:spPr>
          <a:xfrm rot="7649603" flipH="1">
            <a:off x="6292814" y="5843676"/>
            <a:ext cx="588928" cy="276640"/>
          </a:xfrm>
          <a:prstGeom prst="halfFram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Multiply 18"/>
          <p:cNvSpPr/>
          <p:nvPr/>
        </p:nvSpPr>
        <p:spPr>
          <a:xfrm>
            <a:off x="2605295" y="5747576"/>
            <a:ext cx="503716" cy="864096"/>
          </a:xfrm>
          <a:prstGeom prst="mathMultiply">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73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7" grpId="0"/>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6" name="Title 2"/>
          <p:cNvSpPr txBox="1">
            <a:spLocks/>
          </p:cNvSpPr>
          <p:nvPr/>
        </p:nvSpPr>
        <p:spPr>
          <a:xfrm>
            <a:off x="1196625" y="895250"/>
            <a:ext cx="6750750"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P E N J A J A R A N</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647564" y="1837137"/>
            <a:ext cx="8064896" cy="646331"/>
          </a:xfrm>
          <a:prstGeom prst="rect">
            <a:avLst/>
          </a:prstGeom>
          <a:noFill/>
        </p:spPr>
        <p:txBody>
          <a:bodyPr wrap="square" rtlCol="0">
            <a:spAutoFit/>
          </a:bodyP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p:cNvSpPr/>
          <p:nvPr/>
        </p:nvSpPr>
        <p:spPr>
          <a:xfrm>
            <a:off x="647564" y="2069976"/>
            <a:ext cx="7884876" cy="1477328"/>
          </a:xfrm>
          <a:prstGeom prst="rect">
            <a:avLst/>
          </a:prstGeom>
        </p:spPr>
        <p:txBody>
          <a:bodyPr wrap="square">
            <a:spAutoFit/>
          </a:bodyPr>
          <a:lstStyle/>
          <a:p>
            <a:pPr marL="18288" indent="0">
              <a:buNone/>
            </a:pPr>
            <a:r>
              <a:rPr lang="en-US" dirty="0" err="1">
                <a:latin typeface="Open Sans Light" panose="020B0306030504020204" pitchFamily="34" charset="0"/>
                <a:ea typeface="Open Sans Light" panose="020B0306030504020204" pitchFamily="34" charset="0"/>
                <a:cs typeface="Open Sans Light" panose="020B0306030504020204" pitchFamily="34" charset="0"/>
              </a:rPr>
              <a:t>Penjajaran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atau</a:t>
            </a:r>
            <a:r>
              <a:rPr lang="en-US" dirty="0">
                <a:latin typeface="Open Sans Light" panose="020B0306030504020204" pitchFamily="34" charset="0"/>
                <a:ea typeface="Open Sans Light" panose="020B0306030504020204" pitchFamily="34" charset="0"/>
                <a:cs typeface="Open Sans Light" panose="020B0306030504020204" pitchFamily="34" charset="0"/>
              </a:rPr>
              <a:t> Align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adalah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suatu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pekerjaan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atau</a:t>
            </a:r>
            <a:r>
              <a:rPr lang="en-US" dirty="0">
                <a:latin typeface="Open Sans Light" panose="020B0306030504020204" pitchFamily="34" charset="0"/>
                <a:ea typeface="Open Sans Light" panose="020B0306030504020204" pitchFamily="34" charset="0"/>
                <a:cs typeface="Open Sans Light" panose="020B0306030504020204" pitchFamily="34" charset="0"/>
              </a:rPr>
              <a:t> proses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mensimetriskan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kedua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objek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atau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sumbu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poros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sehingga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sentris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antara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poros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satu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dengan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lainya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dalam</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alignment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digunakan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untuk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memberikan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kesan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rapi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terstruktur</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sehingga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pembaca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semakin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mudah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untuk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membacanya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Berikut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adalah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hal-hal</a:t>
            </a:r>
            <a:r>
              <a:rPr lang="en-US" dirty="0">
                <a:latin typeface="Open Sans Light" panose="020B0306030504020204" pitchFamily="34" charset="0"/>
                <a:ea typeface="Open Sans Light" panose="020B0306030504020204" pitchFamily="34" charset="0"/>
                <a:cs typeface="Open Sans Light" panose="020B0306030504020204" pitchFamily="34" charset="0"/>
              </a:rPr>
              <a:t> 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harus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diperhatikan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dalam</a:t>
            </a:r>
            <a:r>
              <a:rPr lang="en-US" dirty="0">
                <a:latin typeface="Open Sans Light" panose="020B0306030504020204" pitchFamily="34" charset="0"/>
                <a:ea typeface="Open Sans Light" panose="020B0306030504020204" pitchFamily="34" charset="0"/>
                <a:cs typeface="Open Sans Light" panose="020B0306030504020204" pitchFamily="34" charset="0"/>
              </a:rPr>
              <a:t> alignment,</a:t>
            </a:r>
            <a:endParaRPr lang="id-ID"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p:cNvSpPr txBox="1"/>
          <p:nvPr/>
        </p:nvSpPr>
        <p:spPr>
          <a:xfrm>
            <a:off x="1475656" y="3910587"/>
            <a:ext cx="6408712" cy="1200329"/>
          </a:xfrm>
          <a:prstGeom prst="rect">
            <a:avLst/>
          </a:prstGeom>
          <a:noFill/>
        </p:spPr>
        <p:txBody>
          <a:bodyPr wrap="square" rtlCol="0">
            <a:spAutoFit/>
          </a:bodyPr>
          <a:lstStyle/>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Gunakan </a:t>
            </a:r>
            <a:r>
              <a:rPr lang="id-ID" i="1" dirty="0">
                <a:latin typeface="Open Sans" panose="020B0606030504020204" pitchFamily="34" charset="0"/>
                <a:ea typeface="Open Sans" panose="020B0606030504020204" pitchFamily="34" charset="0"/>
                <a:cs typeface="Open Sans" panose="020B0606030504020204" pitchFamily="34" charset="0"/>
              </a:rPr>
              <a:t>alignment</a:t>
            </a:r>
            <a:r>
              <a:rPr lang="id-ID" dirty="0">
                <a:latin typeface="Open Sans" panose="020B0606030504020204" pitchFamily="34" charset="0"/>
                <a:ea typeface="Open Sans" panose="020B0606030504020204" pitchFamily="34" charset="0"/>
                <a:cs typeface="Open Sans" panose="020B0606030504020204" pitchFamily="34" charset="0"/>
              </a:rPr>
              <a:t> dengan benar</a:t>
            </a:r>
          </a:p>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Gunakan </a:t>
            </a:r>
            <a:r>
              <a:rPr lang="id-ID" i="1" dirty="0">
                <a:latin typeface="Open Sans" panose="020B0606030504020204" pitchFamily="34" charset="0"/>
                <a:ea typeface="Open Sans" panose="020B0606030504020204" pitchFamily="34" charset="0"/>
                <a:cs typeface="Open Sans" panose="020B0606030504020204" pitchFamily="34" charset="0"/>
              </a:rPr>
              <a:t>alignment</a:t>
            </a:r>
            <a:r>
              <a:rPr lang="id-ID" dirty="0">
                <a:latin typeface="Open Sans" panose="020B0606030504020204" pitchFamily="34" charset="0"/>
                <a:ea typeface="Open Sans" panose="020B0606030504020204" pitchFamily="34" charset="0"/>
                <a:cs typeface="Open Sans" panose="020B0606030504020204" pitchFamily="34" charset="0"/>
              </a:rPr>
              <a:t> kiri untuk teks utama</a:t>
            </a:r>
          </a:p>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Hindari penggunaan </a:t>
            </a:r>
            <a:r>
              <a:rPr lang="id-ID" i="1" dirty="0">
                <a:latin typeface="Open Sans" panose="020B0606030504020204" pitchFamily="34" charset="0"/>
                <a:ea typeface="Open Sans" panose="020B0606030504020204" pitchFamily="34" charset="0"/>
                <a:cs typeface="Open Sans" panose="020B0606030504020204" pitchFamily="34" charset="0"/>
              </a:rPr>
              <a:t>justify</a:t>
            </a:r>
            <a:r>
              <a:rPr lang="id-ID" dirty="0">
                <a:latin typeface="Open Sans" panose="020B0606030504020204" pitchFamily="34" charset="0"/>
                <a:ea typeface="Open Sans" panose="020B0606030504020204" pitchFamily="34" charset="0"/>
                <a:cs typeface="Open Sans" panose="020B0606030504020204" pitchFamily="34" charset="0"/>
              </a:rPr>
              <a:t>, dikar</a:t>
            </a:r>
            <a:r>
              <a:rPr lang="en-US" dirty="0">
                <a:latin typeface="Open Sans" panose="020B0606030504020204" pitchFamily="34" charset="0"/>
                <a:ea typeface="Open Sans" panose="020B0606030504020204" pitchFamily="34" charset="0"/>
                <a:cs typeface="Open Sans" panose="020B0606030504020204" pitchFamily="34" charset="0"/>
              </a:rPr>
              <a:t>e</a:t>
            </a:r>
            <a:r>
              <a:rPr lang="id-ID" dirty="0">
                <a:latin typeface="Open Sans" panose="020B0606030504020204" pitchFamily="34" charset="0"/>
                <a:ea typeface="Open Sans" panose="020B0606030504020204" pitchFamily="34" charset="0"/>
                <a:cs typeface="Open Sans" panose="020B0606030504020204" pitchFamily="34" charset="0"/>
              </a:rPr>
              <a:t>nakan banyak memberikan spasi yang lebar</a:t>
            </a:r>
          </a:p>
        </p:txBody>
      </p:sp>
    </p:spTree>
    <p:extLst>
      <p:ext uri="{BB962C8B-B14F-4D97-AF65-F5344CB8AC3E}">
        <p14:creationId xmlns:p14="http://schemas.microsoft.com/office/powerpoint/2010/main" val="2273496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317C03-2AC3-4135-8828-369E2FA7B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5715" y="1837309"/>
            <a:ext cx="4638675" cy="4333875"/>
          </a:xfrm>
          <a:prstGeom prst="rect">
            <a:avLst/>
          </a:prstGeom>
        </p:spPr>
      </p:pic>
      <p:sp>
        <p:nvSpPr>
          <p:cNvPr id="26" name="Title 2"/>
          <p:cNvSpPr txBox="1">
            <a:spLocks/>
          </p:cNvSpPr>
          <p:nvPr/>
        </p:nvSpPr>
        <p:spPr>
          <a:xfrm>
            <a:off x="1196625" y="895250"/>
            <a:ext cx="6750750"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P E N J A J A R A N</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647564" y="1837137"/>
            <a:ext cx="8064896" cy="646331"/>
          </a:xfrm>
          <a:prstGeom prst="rect">
            <a:avLst/>
          </a:prstGeom>
          <a:noFill/>
        </p:spPr>
        <p:txBody>
          <a:bodyPr wrap="square" rtlCol="0">
            <a:spAutoFit/>
          </a:bodyP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Oval 2"/>
          <p:cNvSpPr/>
          <p:nvPr/>
        </p:nvSpPr>
        <p:spPr>
          <a:xfrm>
            <a:off x="4175956" y="1965742"/>
            <a:ext cx="504056" cy="4077010"/>
          </a:xfrm>
          <a:prstGeom prst="ellipse">
            <a:avLst/>
          </a:prstGeom>
          <a:noFill/>
          <a:ln w="22225">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2627784" y="3212976"/>
            <a:ext cx="1296144" cy="216024"/>
          </a:xfrm>
          <a:prstGeom prst="straightConnector1">
            <a:avLst/>
          </a:prstGeom>
          <a:ln>
            <a:solidFill>
              <a:srgbClr val="E33535"/>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9610" y="2368276"/>
            <a:ext cx="2108173" cy="1477328"/>
          </a:xfrm>
          <a:prstGeom prst="rect">
            <a:avLst/>
          </a:prstGeom>
          <a:noFill/>
        </p:spPr>
        <p:txBody>
          <a:bodyPr wrap="square" rtlCol="0">
            <a:spAutoFit/>
          </a:bodyPr>
          <a:lstStyle/>
          <a:p>
            <a:r>
              <a:rPr lang="en-US" dirty="0" err="1">
                <a:latin typeface="Open Sans Light" panose="020B0306030504020204" pitchFamily="34" charset="0"/>
                <a:ea typeface="Open Sans Light" panose="020B0306030504020204" pitchFamily="34" charset="0"/>
                <a:cs typeface="Open Sans Light" panose="020B0306030504020204" pitchFamily="34" charset="0"/>
              </a:rPr>
              <a:t>Aligment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pada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kedua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paragraph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tersebut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sama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yaitu</a:t>
            </a:r>
            <a:r>
              <a:rPr lang="en-US" dirty="0">
                <a:latin typeface="Open Sans Light" panose="020B0306030504020204" pitchFamily="34" charset="0"/>
                <a:ea typeface="Open Sans Light" panose="020B0306030504020204" pitchFamily="34" charset="0"/>
                <a:cs typeface="Open Sans Light" panose="020B0306030504020204" pitchFamily="34" charset="0"/>
              </a:rPr>
              <a:t> Align Left</a:t>
            </a:r>
          </a:p>
        </p:txBody>
      </p:sp>
    </p:spTree>
    <p:extLst>
      <p:ext uri="{BB962C8B-B14F-4D97-AF65-F5344CB8AC3E}">
        <p14:creationId xmlns:p14="http://schemas.microsoft.com/office/powerpoint/2010/main" val="25604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5733256"/>
            <a:ext cx="7543800" cy="698376"/>
          </a:xfrm>
        </p:spPr>
        <p:txBody>
          <a:bodyPr/>
          <a:lstStyle/>
          <a:p>
            <a:r>
              <a:rPr lang="en-US" sz="1800" i="1" dirty="0"/>
              <a:t>"Design for readability or don’t bother using text at all. If you want your content to be effective, it must be readable.</a:t>
            </a:r>
            <a:r>
              <a:rPr lang="en-US" sz="1800" dirty="0"/>
              <a:t>“</a:t>
            </a:r>
            <a:r>
              <a:rPr lang="id-ID" sz="1800" dirty="0"/>
              <a:t> - Carrie Cousins</a:t>
            </a:r>
          </a:p>
        </p:txBody>
      </p:sp>
      <p:sp>
        <p:nvSpPr>
          <p:cNvPr id="5" name="Title 2"/>
          <p:cNvSpPr txBox="1">
            <a:spLocks/>
          </p:cNvSpPr>
          <p:nvPr/>
        </p:nvSpPr>
        <p:spPr>
          <a:xfrm>
            <a:off x="1196625" y="895250"/>
            <a:ext cx="6750750"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V I D E O : R E A D A B I L I T Y   T E X T</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6" name="Straight Connector 5"/>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22477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7" name="Rectangle 26"/>
          <p:cNvSpPr/>
          <p:nvPr/>
        </p:nvSpPr>
        <p:spPr>
          <a:xfrm>
            <a:off x="0" y="6093296"/>
            <a:ext cx="9144000" cy="764704"/>
          </a:xfrm>
          <a:prstGeom prst="rect">
            <a:avLst/>
          </a:prstGeom>
          <a:solidFill>
            <a:srgbClr val="5E4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217" y="1550040"/>
            <a:ext cx="10591809" cy="6161650"/>
          </a:xfrm>
          <a:prstGeom prst="rect">
            <a:avLst/>
          </a:prstGeom>
        </p:spPr>
      </p:pic>
      <p:sp>
        <p:nvSpPr>
          <p:cNvPr id="33" name="Title 2"/>
          <p:cNvSpPr txBox="1">
            <a:spLocks/>
          </p:cNvSpPr>
          <p:nvPr/>
        </p:nvSpPr>
        <p:spPr>
          <a:xfrm>
            <a:off x="2051720" y="1844824"/>
            <a:ext cx="5220580"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a:effectLst/>
                <a:latin typeface="Open Sans Light" panose="020B0306030504020204" pitchFamily="34" charset="0"/>
                <a:ea typeface="Open Sans Light" panose="020B0306030504020204" pitchFamily="34" charset="0"/>
                <a:cs typeface="Open Sans Light" panose="020B0306030504020204" pitchFamily="34" charset="0"/>
              </a:rPr>
              <a:t>M E S </a:t>
            </a:r>
            <a:r>
              <a:rPr lang="en-US" sz="6000" dirty="0" err="1">
                <a:effectLst/>
                <a:latin typeface="Open Sans Light" panose="020B0306030504020204" pitchFamily="34" charset="0"/>
                <a:ea typeface="Open Sans Light" panose="020B0306030504020204" pitchFamily="34" charset="0"/>
                <a:cs typeface="Open Sans Light" panose="020B0306030504020204" pitchFamily="34" charset="0"/>
              </a:rPr>
              <a:t>S</a:t>
            </a:r>
            <a:r>
              <a:rPr lang="en-US" sz="6000" dirty="0">
                <a:effectLst/>
                <a:latin typeface="Open Sans Light" panose="020B0306030504020204" pitchFamily="34" charset="0"/>
                <a:ea typeface="Open Sans Light" panose="020B0306030504020204" pitchFamily="34" charset="0"/>
                <a:cs typeface="Open Sans Light" panose="020B0306030504020204" pitchFamily="34" charset="0"/>
              </a:rPr>
              <a:t> A G E</a:t>
            </a:r>
            <a:endParaRPr lang="id-ID" sz="6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4" name="Straight Connector 33"/>
          <p:cNvCxnSpPr/>
          <p:nvPr/>
        </p:nvCxnSpPr>
        <p:spPr>
          <a:xfrm>
            <a:off x="2051720" y="2270304"/>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64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6" name="Title 2"/>
          <p:cNvSpPr txBox="1">
            <a:spLocks/>
          </p:cNvSpPr>
          <p:nvPr/>
        </p:nvSpPr>
        <p:spPr>
          <a:xfrm>
            <a:off x="1979712" y="895250"/>
            <a:ext cx="5184576"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P E S A N</a:t>
            </a:r>
            <a:endParaRPr lang="id-ID" sz="32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47564" y="2069976"/>
            <a:ext cx="7884876" cy="1754326"/>
          </a:xfrm>
          <a:prstGeom prst="rect">
            <a:avLst/>
          </a:prstGeom>
        </p:spPr>
        <p:txBody>
          <a:bodyPr wrap="square">
            <a:spAutoFit/>
          </a:bodyPr>
          <a:lstStyle/>
          <a:p>
            <a:pPr marL="18288" indent="0">
              <a:buNone/>
            </a:pPr>
            <a:r>
              <a:rPr lang="en-US" dirty="0">
                <a:latin typeface="Open Sans Light" panose="020B0306030504020204" pitchFamily="34" charset="0"/>
                <a:ea typeface="Open Sans Light" panose="020B0306030504020204" pitchFamily="34" charset="0"/>
                <a:cs typeface="Open Sans Light" panose="020B0306030504020204" pitchFamily="34" charset="0"/>
              </a:rPr>
              <a:t>Message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atau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pesan</a:t>
            </a:r>
            <a:r>
              <a:rPr lang="en-US" dirty="0">
                <a:latin typeface="Open Sans Light" panose="020B0306030504020204" pitchFamily="34" charset="0"/>
                <a:ea typeface="Open Sans Light" panose="020B0306030504020204" pitchFamily="34" charset="0"/>
                <a:cs typeface="Open Sans Light" panose="020B0306030504020204" pitchFamily="34" charset="0"/>
              </a:rPr>
              <a:t> box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adalah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sebuah</a:t>
            </a:r>
            <a:r>
              <a:rPr lang="en-US" dirty="0">
                <a:latin typeface="Open Sans Light" panose="020B0306030504020204" pitchFamily="34" charset="0"/>
                <a:ea typeface="Open Sans Light" panose="020B0306030504020204" pitchFamily="34" charset="0"/>
                <a:cs typeface="Open Sans Light" panose="020B0306030504020204" pitchFamily="34" charset="0"/>
              </a:rPr>
              <a:t> media 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digunakan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untuk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memberitahukan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atau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memperingatkan</a:t>
            </a:r>
            <a:r>
              <a:rPr lang="en-US" dirty="0">
                <a:latin typeface="Open Sans Light" panose="020B0306030504020204" pitchFamily="34" charset="0"/>
                <a:ea typeface="Open Sans Light" panose="020B0306030504020204" pitchFamily="34" charset="0"/>
                <a:cs typeface="Open Sans Light" panose="020B0306030504020204" pitchFamily="34" charset="0"/>
              </a:rPr>
              <a:t> user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hal-hal</a:t>
            </a:r>
            <a:r>
              <a:rPr lang="en-US" dirty="0">
                <a:latin typeface="Open Sans Light" panose="020B0306030504020204" pitchFamily="34" charset="0"/>
                <a:ea typeface="Open Sans Light" panose="020B0306030504020204" pitchFamily="34" charset="0"/>
                <a:cs typeface="Open Sans Light" panose="020B0306030504020204" pitchFamily="34" charset="0"/>
              </a:rPr>
              <a:t> 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telah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atau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ia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lakukan</a:t>
            </a:r>
            <a:r>
              <a:rPr lang="en-US" dirty="0">
                <a:latin typeface="Open Sans Light" panose="020B0306030504020204" pitchFamily="34" charset="0"/>
                <a:ea typeface="Open Sans Light" panose="020B0306030504020204" pitchFamily="34" charset="0"/>
                <a:cs typeface="Open Sans Light" panose="020B0306030504020204" pitchFamily="34" charset="0"/>
              </a:rPr>
              <a:t>. Agar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mudah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dipahami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biasanya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sebuah</a:t>
            </a:r>
            <a:r>
              <a:rPr lang="en-US" dirty="0">
                <a:latin typeface="Open Sans Light" panose="020B0306030504020204" pitchFamily="34" charset="0"/>
                <a:ea typeface="Open Sans Light" panose="020B0306030504020204" pitchFamily="34" charset="0"/>
                <a:cs typeface="Open Sans Light" panose="020B0306030504020204" pitchFamily="34" charset="0"/>
              </a:rPr>
              <a:t> message box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hanya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terdiri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dari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beberapa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kalimat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beberapa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tombol</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saja</a:t>
            </a:r>
            <a:r>
              <a:rPr lang="en-US" dirty="0">
                <a:latin typeface="Open Sans Light" panose="020B0306030504020204" pitchFamily="34" charset="0"/>
                <a:ea typeface="Open Sans Light" panose="020B0306030504020204" pitchFamily="34" charset="0"/>
                <a:cs typeface="Open Sans Light" panose="020B0306030504020204" pitchFamily="34" charset="0"/>
              </a:rPr>
              <a:t>. Ada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beberapa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hal</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penting</a:t>
            </a:r>
            <a:r>
              <a:rPr lang="en-US" dirty="0">
                <a:latin typeface="Open Sans Light" panose="020B0306030504020204" pitchFamily="34" charset="0"/>
                <a:ea typeface="Open Sans Light" panose="020B0306030504020204" pitchFamily="34" charset="0"/>
                <a:cs typeface="Open Sans Light" panose="020B0306030504020204" pitchFamily="34" charset="0"/>
              </a:rPr>
              <a:t> 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perlu</a:t>
            </a:r>
            <a:r>
              <a:rPr lang="en-US" dirty="0">
                <a:latin typeface="Open Sans Light" panose="020B0306030504020204" pitchFamily="34" charset="0"/>
                <a:ea typeface="Open Sans Light" panose="020B0306030504020204" pitchFamily="34" charset="0"/>
                <a:cs typeface="Open Sans Light" panose="020B0306030504020204" pitchFamily="34" charset="0"/>
              </a:rPr>
              <a:t> di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ketahui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dalam</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membuat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sebuah</a:t>
            </a:r>
            <a:r>
              <a:rPr lang="en-US" dirty="0">
                <a:latin typeface="Open Sans Light" panose="020B0306030504020204" pitchFamily="34" charset="0"/>
                <a:ea typeface="Open Sans Light" panose="020B0306030504020204" pitchFamily="34" charset="0"/>
                <a:cs typeface="Open Sans Light" panose="020B0306030504020204" pitchFamily="34" charset="0"/>
              </a:rPr>
              <a:t> message box,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yaitu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endParaRPr lang="id-ID"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p:cNvSpPr/>
          <p:nvPr/>
        </p:nvSpPr>
        <p:spPr>
          <a:xfrm>
            <a:off x="1115616" y="4077072"/>
            <a:ext cx="7128792" cy="2031325"/>
          </a:xfrm>
          <a:prstGeom prst="rect">
            <a:avLst/>
          </a:prstGeom>
        </p:spPr>
        <p:txBody>
          <a:bodyPr wrap="square">
            <a:spAutoFit/>
          </a:bodyPr>
          <a:lstStyle/>
          <a:p>
            <a:pPr marL="285750" indent="-285750">
              <a:buFont typeface="Arial" panose="020B0604020202020204" pitchFamily="34" charset="0"/>
              <a:buChar char="•"/>
            </a:pPr>
            <a:r>
              <a:rPr lang="en-US" dirty="0" err="1">
                <a:latin typeface="Open Sans" panose="020B0606030504020204" pitchFamily="34" charset="0"/>
                <a:ea typeface="Open Sans" panose="020B0606030504020204" pitchFamily="34" charset="0"/>
                <a:cs typeface="Open Sans" panose="020B0606030504020204" pitchFamily="34" charset="0"/>
              </a:rPr>
              <a:t>Mengunakan</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bahasa</a:t>
            </a:r>
            <a:r>
              <a:rPr lang="en-US" dirty="0">
                <a:latin typeface="Open Sans" panose="020B0606030504020204" pitchFamily="34" charset="0"/>
                <a:ea typeface="Open Sans" panose="020B0606030504020204" pitchFamily="34" charset="0"/>
                <a:cs typeface="Open Sans" panose="020B0606030504020204" pitchFamily="34" charset="0"/>
              </a:rPr>
              <a:t> yang </a:t>
            </a:r>
            <a:r>
              <a:rPr lang="en-US" dirty="0" err="1">
                <a:latin typeface="Open Sans" panose="020B0606030504020204" pitchFamily="34" charset="0"/>
                <a:ea typeface="Open Sans" panose="020B0606030504020204" pitchFamily="34" charset="0"/>
                <a:cs typeface="Open Sans" panose="020B0606030504020204" pitchFamily="34" charset="0"/>
              </a:rPr>
              <a:t>baik</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dan</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mudah</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dipahami</a:t>
            </a:r>
            <a:r>
              <a:rPr lang="en-US" dirty="0">
                <a:latin typeface="Open Sans" panose="020B0606030504020204" pitchFamily="34" charset="0"/>
                <a:ea typeface="Open Sans" panose="020B0606030504020204" pitchFamily="34" charset="0"/>
                <a:cs typeface="Open Sans" panose="020B0606030504020204" pitchFamily="34" charset="0"/>
              </a:rPr>
              <a:t>.</a:t>
            </a:r>
            <a:endParaRPr lang="id-ID"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Pesan </a:t>
            </a:r>
            <a:r>
              <a:rPr lang="id-ID" i="1" dirty="0">
                <a:latin typeface="Open Sans" panose="020B0606030504020204" pitchFamily="34" charset="0"/>
                <a:ea typeface="Open Sans" panose="020B0606030504020204" pitchFamily="34" charset="0"/>
                <a:cs typeface="Open Sans" panose="020B0606030504020204" pitchFamily="34" charset="0"/>
              </a:rPr>
              <a:t>popup </a:t>
            </a:r>
            <a:r>
              <a:rPr lang="en-US" dirty="0" err="1">
                <a:latin typeface="Open Sans" panose="020B0606030504020204" pitchFamily="34" charset="0"/>
                <a:ea typeface="Open Sans" panose="020B0606030504020204" pitchFamily="34" charset="0"/>
                <a:cs typeface="Open Sans" panose="020B0606030504020204" pitchFamily="34" charset="0"/>
              </a:rPr>
              <a:t>harus</a:t>
            </a:r>
            <a:r>
              <a:rPr lang="en-US" dirty="0">
                <a:latin typeface="Open Sans" panose="020B0606030504020204" pitchFamily="34" charset="0"/>
                <a:ea typeface="Open Sans" panose="020B0606030504020204" pitchFamily="34" charset="0"/>
                <a:cs typeface="Open Sans" panose="020B0606030504020204" pitchFamily="34" charset="0"/>
              </a:rPr>
              <a:t> </a:t>
            </a:r>
            <a:r>
              <a:rPr lang="id-ID" dirty="0">
                <a:latin typeface="Open Sans" panose="020B0606030504020204" pitchFamily="34" charset="0"/>
                <a:ea typeface="Open Sans" panose="020B0606030504020204" pitchFamily="34" charset="0"/>
                <a:cs typeface="Open Sans" panose="020B0606030504020204" pitchFamily="34" charset="0"/>
              </a:rPr>
              <a:t>sesingkat mungkin dalam memberikan penjelasan</a:t>
            </a:r>
            <a:r>
              <a:rPr lang="en-US"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Tombol/</a:t>
            </a:r>
            <a:r>
              <a:rPr lang="id-ID" i="1" dirty="0">
                <a:latin typeface="Open Sans" panose="020B0606030504020204" pitchFamily="34" charset="0"/>
                <a:ea typeface="Open Sans" panose="020B0606030504020204" pitchFamily="34" charset="0"/>
                <a:cs typeface="Open Sans" panose="020B0606030504020204" pitchFamily="34" charset="0"/>
              </a:rPr>
              <a:t>button </a:t>
            </a:r>
            <a:r>
              <a:rPr lang="id-ID" dirty="0">
                <a:latin typeface="Open Sans" panose="020B0606030504020204" pitchFamily="34" charset="0"/>
                <a:ea typeface="Open Sans" panose="020B0606030504020204" pitchFamily="34" charset="0"/>
                <a:cs typeface="Open Sans" panose="020B0606030504020204" pitchFamily="34" charset="0"/>
              </a:rPr>
              <a:t>jangan terlalu kecil atau pun terlalu besar dan jangan menutupi pesan</a:t>
            </a:r>
            <a:endParaRPr lang="id-ID" i="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id-ID"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3261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6" name="Title 2"/>
          <p:cNvSpPr txBox="1">
            <a:spLocks/>
          </p:cNvSpPr>
          <p:nvPr/>
        </p:nvSpPr>
        <p:spPr>
          <a:xfrm>
            <a:off x="1979712" y="895250"/>
            <a:ext cx="5184576"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P E S A N</a:t>
            </a:r>
            <a:endParaRPr lang="id-ID" sz="32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026" name="Picture 2" descr="http://ithreats.files.wordpress.com/2008/06/wr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668" y="2996952"/>
            <a:ext cx="5976664" cy="262158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p:cNvSpPr txBox="1">
            <a:spLocks/>
          </p:cNvSpPr>
          <p:nvPr/>
        </p:nvSpPr>
        <p:spPr>
          <a:xfrm>
            <a:off x="3636835" y="1502476"/>
            <a:ext cx="2181624"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C O N T O H</a:t>
            </a:r>
            <a:endParaRPr lang="id-ID"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Oval 1"/>
          <p:cNvSpPr/>
          <p:nvPr/>
        </p:nvSpPr>
        <p:spPr>
          <a:xfrm>
            <a:off x="2195736" y="3645024"/>
            <a:ext cx="3888432" cy="576064"/>
          </a:xfrm>
          <a:prstGeom prst="ellipse">
            <a:avLst/>
          </a:prstGeom>
          <a:noFill/>
          <a:ln w="22225">
            <a:solidFill>
              <a:srgbClr val="E3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4283968" y="2996952"/>
            <a:ext cx="576064" cy="432048"/>
          </a:xfrm>
          <a:prstGeom prst="straightConnector1">
            <a:avLst/>
          </a:prstGeom>
          <a:ln>
            <a:solidFill>
              <a:srgbClr val="E3353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220072" y="4725144"/>
            <a:ext cx="1080120" cy="648072"/>
          </a:xfrm>
          <a:prstGeom prst="straightConnector1">
            <a:avLst/>
          </a:prstGeom>
          <a:ln>
            <a:solidFill>
              <a:srgbClr val="E33535"/>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04048" y="2276872"/>
            <a:ext cx="2919221" cy="923330"/>
          </a:xfrm>
          <a:prstGeom prst="rect">
            <a:avLst/>
          </a:prstGeom>
          <a:noFill/>
        </p:spPr>
        <p:txBody>
          <a:bodyPr wrap="square" rtlCol="0">
            <a:spAutoFit/>
          </a:bodyPr>
          <a:lstStyle/>
          <a:p>
            <a:r>
              <a:rPr lang="en-US" dirty="0" err="1">
                <a:latin typeface="Open Sans Light" panose="020B0306030504020204" pitchFamily="34" charset="0"/>
                <a:ea typeface="Open Sans Light" panose="020B0306030504020204" pitchFamily="34" charset="0"/>
                <a:cs typeface="Open Sans Light" panose="020B0306030504020204" pitchFamily="34" charset="0"/>
              </a:rPr>
              <a:t>Penjelasan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singkat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padat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jelas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serta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mudah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dipahami</a:t>
            </a:r>
            <a:r>
              <a:rPr lang="en-US" dirty="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14" name="TextBox 13"/>
          <p:cNvSpPr txBox="1"/>
          <p:nvPr/>
        </p:nvSpPr>
        <p:spPr>
          <a:xfrm>
            <a:off x="3380971" y="5476259"/>
            <a:ext cx="2919221" cy="646331"/>
          </a:xfrm>
          <a:prstGeom prst="rect">
            <a:avLst/>
          </a:prstGeom>
          <a:noFill/>
        </p:spPr>
        <p:txBody>
          <a:bodyPr wrap="square" rtlCol="0">
            <a:spAutoFit/>
          </a:bodyPr>
          <a:lstStyle/>
          <a:p>
            <a:r>
              <a:rPr lang="en-US" dirty="0" err="1">
                <a:latin typeface="Open Sans Light" panose="020B0306030504020204" pitchFamily="34" charset="0"/>
                <a:ea typeface="Open Sans Light" panose="020B0306030504020204" pitchFamily="34" charset="0"/>
                <a:cs typeface="Open Sans Light" panose="020B0306030504020204" pitchFamily="34" charset="0"/>
              </a:rPr>
              <a:t>Ukuran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tombol</a:t>
            </a:r>
            <a:r>
              <a:rPr lang="en-US" dirty="0">
                <a:latin typeface="Open Sans Light" panose="020B0306030504020204" pitchFamily="34" charset="0"/>
                <a:ea typeface="Open Sans Light" panose="020B0306030504020204" pitchFamily="34" charset="0"/>
                <a:cs typeface="Open Sans Light" panose="020B0306030504020204" pitchFamily="34" charset="0"/>
              </a:rPr>
              <a:t> pas,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tidak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besar</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ataupun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kecil</a:t>
            </a:r>
            <a:r>
              <a:rPr lang="en-US" dirty="0">
                <a:latin typeface="Open Sans Light" panose="020B0306030504020204" pitchFamily="34" charset="0"/>
                <a:ea typeface="Open Sans Light" panose="020B0306030504020204" pitchFamily="34" charset="0"/>
                <a:cs typeface="Open Sans Light" panose="020B0306030504020204" pitchFamily="34" charset="0"/>
              </a:rPr>
              <a:t>.</a:t>
            </a:r>
          </a:p>
        </p:txBody>
      </p:sp>
    </p:spTree>
    <p:extLst>
      <p:ext uri="{BB962C8B-B14F-4D97-AF65-F5344CB8AC3E}">
        <p14:creationId xmlns:p14="http://schemas.microsoft.com/office/powerpoint/2010/main" val="199226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6" name="Title 2"/>
          <p:cNvSpPr txBox="1">
            <a:spLocks/>
          </p:cNvSpPr>
          <p:nvPr/>
        </p:nvSpPr>
        <p:spPr>
          <a:xfrm>
            <a:off x="1979712" y="895250"/>
            <a:ext cx="5184576"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P E S A N</a:t>
            </a:r>
            <a:endParaRPr lang="id-ID" sz="32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 Placeholder 1"/>
          <p:cNvSpPr txBox="1">
            <a:spLocks/>
          </p:cNvSpPr>
          <p:nvPr/>
        </p:nvSpPr>
        <p:spPr>
          <a:xfrm>
            <a:off x="3636835" y="1502476"/>
            <a:ext cx="2181624"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C O N T O H</a:t>
            </a:r>
            <a:endParaRPr lang="id-ID"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835" y="2492896"/>
            <a:ext cx="3321619" cy="3109806"/>
          </a:xfrm>
          <a:prstGeom prst="rect">
            <a:avLst/>
          </a:prstGeom>
        </p:spPr>
      </p:pic>
      <p:sp>
        <p:nvSpPr>
          <p:cNvPr id="12" name="Multiply 11"/>
          <p:cNvSpPr/>
          <p:nvPr/>
        </p:nvSpPr>
        <p:spPr>
          <a:xfrm>
            <a:off x="2340092" y="5589240"/>
            <a:ext cx="503716" cy="864096"/>
          </a:xfrm>
          <a:prstGeom prst="mathMultiply">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04048" y="2276872"/>
            <a:ext cx="2919221" cy="369332"/>
          </a:xfrm>
          <a:prstGeom prst="rect">
            <a:avLst/>
          </a:prstGeom>
          <a:noFill/>
        </p:spPr>
        <p:txBody>
          <a:bodyPr wrap="square" rtlCol="0">
            <a:spAutoFit/>
          </a:bodyP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050" name="Picture 2" descr="http://pragdevnotes.com/images/dep_walker/missing_dll_msg_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688" y="3424363"/>
            <a:ext cx="3317696" cy="1246871"/>
          </a:xfrm>
          <a:prstGeom prst="rect">
            <a:avLst/>
          </a:prstGeom>
          <a:noFill/>
          <a:extLst>
            <a:ext uri="{909E8E84-426E-40DD-AFC4-6F175D3DCCD1}">
              <a14:hiddenFill xmlns:a14="http://schemas.microsoft.com/office/drawing/2010/main">
                <a:solidFill>
                  <a:srgbClr val="FFFFFF"/>
                </a:solidFill>
              </a14:hiddenFill>
            </a:ext>
          </a:extLst>
        </p:spPr>
      </p:pic>
      <p:sp>
        <p:nvSpPr>
          <p:cNvPr id="16" name="Half Frame 15"/>
          <p:cNvSpPr/>
          <p:nvPr/>
        </p:nvSpPr>
        <p:spPr>
          <a:xfrm rot="7649603" flipH="1">
            <a:off x="6292814" y="5843676"/>
            <a:ext cx="588928" cy="276640"/>
          </a:xfrm>
          <a:prstGeom prst="halfFram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8911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1+#ppt_w/2"/>
                                          </p:val>
                                        </p:tav>
                                        <p:tav tm="100000">
                                          <p:val>
                                            <p:strVal val="#ppt_x"/>
                                          </p:val>
                                        </p:tav>
                                      </p:tavLst>
                                    </p:anim>
                                    <p:anim calcmode="lin" valueType="num">
                                      <p:cBhvr additive="base">
                                        <p:cTn id="17" dur="500" fill="hold"/>
                                        <p:tgtEl>
                                          <p:spTgt spid="2050"/>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7" name="Rectangle 26"/>
          <p:cNvSpPr/>
          <p:nvPr/>
        </p:nvSpPr>
        <p:spPr>
          <a:xfrm>
            <a:off x="0" y="6093296"/>
            <a:ext cx="9144000" cy="764704"/>
          </a:xfrm>
          <a:prstGeom prst="rect">
            <a:avLst/>
          </a:prstGeom>
          <a:solidFill>
            <a:srgbClr val="5E4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2"/>
          <p:cNvSpPr txBox="1">
            <a:spLocks/>
          </p:cNvSpPr>
          <p:nvPr/>
        </p:nvSpPr>
        <p:spPr>
          <a:xfrm>
            <a:off x="2303748" y="1844824"/>
            <a:ext cx="4680520"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a:effectLst/>
                <a:latin typeface="Open Sans Light" panose="020B0306030504020204" pitchFamily="34" charset="0"/>
                <a:ea typeface="Open Sans Light" panose="020B0306030504020204" pitchFamily="34" charset="0"/>
                <a:cs typeface="Open Sans Light" panose="020B0306030504020204" pitchFamily="34" charset="0"/>
              </a:rPr>
              <a:t>T E X T</a:t>
            </a:r>
            <a:endParaRPr lang="id-ID" sz="6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4" name="Straight Connector 33"/>
          <p:cNvCxnSpPr/>
          <p:nvPr/>
        </p:nvCxnSpPr>
        <p:spPr>
          <a:xfrm>
            <a:off x="2051720" y="2270304"/>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F67E468-2A76-4122-93E0-0EDE882C4606}"/>
              </a:ext>
            </a:extLst>
          </p:cNvPr>
          <p:cNvPicPr>
            <a:picLocks noChangeAspect="1"/>
          </p:cNvPicPr>
          <p:nvPr/>
        </p:nvPicPr>
        <p:blipFill rotWithShape="1">
          <a:blip r:embed="rId2">
            <a:extLst>
              <a:ext uri="{28A0092B-C50C-407E-A947-70E740481C1C}">
                <a14:useLocalDpi xmlns:a14="http://schemas.microsoft.com/office/drawing/2010/main" val="0"/>
              </a:ext>
            </a:extLst>
          </a:blip>
          <a:srcRect l="9731" t="4751" r="11222" b="11896"/>
          <a:stretch/>
        </p:blipFill>
        <p:spPr>
          <a:xfrm>
            <a:off x="2735796" y="2564904"/>
            <a:ext cx="3816424" cy="2520281"/>
          </a:xfrm>
          <a:prstGeom prst="rect">
            <a:avLst/>
          </a:prstGeom>
        </p:spPr>
      </p:pic>
    </p:spTree>
    <p:extLst>
      <p:ext uri="{BB962C8B-B14F-4D97-AF65-F5344CB8AC3E}">
        <p14:creationId xmlns:p14="http://schemas.microsoft.com/office/powerpoint/2010/main" val="638278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11760" y="1052736"/>
            <a:ext cx="6096000" cy="3657599"/>
          </a:xfrm>
        </p:spPr>
        <p:txBody>
          <a:bodyPr>
            <a:normAutofit fontScale="92500" lnSpcReduction="10000"/>
          </a:bodyPr>
          <a:lstStyle/>
          <a:p>
            <a:pPr>
              <a:buFont typeface="Wingdings" panose="05000000000000000000" pitchFamily="2" charset="2"/>
              <a:buChar char="§"/>
            </a:pPr>
            <a:r>
              <a:rPr lang="en-US" dirty="0">
                <a:effectLst/>
                <a:latin typeface="Open Sans Light" panose="020B0306030504020204" pitchFamily="34" charset="0"/>
                <a:ea typeface="Open Sans Light" panose="020B0306030504020204" pitchFamily="34" charset="0"/>
                <a:cs typeface="Open Sans Light" panose="020B0306030504020204" pitchFamily="34" charset="0"/>
              </a:rPr>
              <a:t>Keep eLearning Readable or Don’t Bother Using Text at All</a:t>
            </a:r>
            <a:r>
              <a:rPr lang="id-ID"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dirty="0">
                <a:effectLst/>
                <a:latin typeface="Open Sans Light" panose="020B0306030504020204" pitchFamily="34" charset="0"/>
                <a:ea typeface="Open Sans Light" panose="020B0306030504020204" pitchFamily="34" charset="0"/>
                <a:cs typeface="Open Sans Light" panose="020B0306030504020204" pitchFamily="34" charset="0"/>
              </a:rPr>
              <a:t>(201</a:t>
            </a:r>
            <a:r>
              <a:rPr lang="id-ID" dirty="0">
                <a:effectLst/>
                <a:latin typeface="Open Sans Light" panose="020B0306030504020204" pitchFamily="34" charset="0"/>
                <a:ea typeface="Open Sans Light" panose="020B0306030504020204" pitchFamily="34" charset="0"/>
                <a:cs typeface="Open Sans Light" panose="020B0306030504020204" pitchFamily="34" charset="0"/>
              </a:rPr>
              <a:t>5</a:t>
            </a:r>
            <a:r>
              <a:rPr lang="en-US"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id-ID" dirty="0">
                <a:effectLst/>
                <a:latin typeface="Open Sans Light" panose="020B0306030504020204" pitchFamily="34" charset="0"/>
                <a:ea typeface="Open Sans Light" panose="020B0306030504020204" pitchFamily="34" charset="0"/>
                <a:cs typeface="Open Sans Light" panose="020B0306030504020204" pitchFamily="34" charset="0"/>
              </a:rPr>
              <a:t>Mei 27</a:t>
            </a:r>
            <a:r>
              <a:rPr lang="en-US"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dirty="0">
                <a:effectLst/>
                <a:latin typeface="Open Sans Light" panose="020B0306030504020204" pitchFamily="34" charset="0"/>
                <a:ea typeface="Open Sans Light" panose="020B0306030504020204" pitchFamily="34" charset="0"/>
                <a:cs typeface="Open Sans Light" panose="020B0306030504020204" pitchFamily="34" charset="0"/>
                <a:hlinkClick r:id="rId2"/>
              </a:rPr>
              <a:t>http://info.shiftelearning.com/blog/keep-elearning-readable-or-dont-bother-using-text-at-all</a:t>
            </a:r>
            <a:endParaRPr lang="id-ID" dirty="0">
              <a:effectLst/>
              <a:latin typeface="Open Sans Light" panose="020B0306030504020204" pitchFamily="34" charset="0"/>
              <a:ea typeface="Open Sans Light" panose="020B0306030504020204" pitchFamily="34" charset="0"/>
              <a:cs typeface="Open Sans Light" panose="020B0306030504020204" pitchFamily="34" charset="0"/>
            </a:endParaRPr>
          </a:p>
          <a:p>
            <a:pPr>
              <a:buFont typeface="Wingdings" panose="05000000000000000000" pitchFamily="2" charset="2"/>
              <a:buChar char="§"/>
            </a:pPr>
            <a:r>
              <a:rPr lang="en-US" dirty="0">
                <a:effectLst/>
                <a:latin typeface="Open Sans Light" panose="020B0306030504020204" pitchFamily="34" charset="0"/>
                <a:ea typeface="Open Sans Light" panose="020B0306030504020204" pitchFamily="34" charset="0"/>
                <a:cs typeface="Open Sans Light" panose="020B0306030504020204" pitchFamily="34" charset="0"/>
              </a:rPr>
              <a:t>The Power of White Space to Improve Screen Design in eLearning</a:t>
            </a:r>
            <a:r>
              <a:rPr lang="id-ID" dirty="0">
                <a:effectLst/>
                <a:latin typeface="Open Sans Light" panose="020B0306030504020204" pitchFamily="34" charset="0"/>
                <a:ea typeface="Open Sans Light" panose="020B0306030504020204" pitchFamily="34" charset="0"/>
                <a:cs typeface="Open Sans Light" panose="020B0306030504020204" pitchFamily="34" charset="0"/>
              </a:rPr>
              <a:t> (2015, Mei 27). </a:t>
            </a:r>
            <a:r>
              <a:rPr lang="id-ID" dirty="0">
                <a:effectLst/>
                <a:latin typeface="Open Sans Light" panose="020B0306030504020204" pitchFamily="34" charset="0"/>
                <a:ea typeface="Open Sans Light" panose="020B0306030504020204" pitchFamily="34" charset="0"/>
                <a:cs typeface="Open Sans Light" panose="020B0306030504020204" pitchFamily="34" charset="0"/>
                <a:hlinkClick r:id="rId3"/>
              </a:rPr>
              <a:t>http://info.shiftelearning.com/blog/the-power-of-white-space-to-improve-screen-design-in-elearning</a:t>
            </a:r>
            <a:endParaRPr lang="id-ID" dirty="0">
              <a:effectLst/>
              <a:latin typeface="Open Sans Light" panose="020B0306030504020204" pitchFamily="34" charset="0"/>
              <a:ea typeface="Open Sans Light" panose="020B0306030504020204" pitchFamily="34" charset="0"/>
              <a:cs typeface="Open Sans Light" panose="020B0306030504020204" pitchFamily="34" charset="0"/>
            </a:endParaRPr>
          </a:p>
          <a:p>
            <a:pPr>
              <a:buFont typeface="Wingdings" panose="05000000000000000000" pitchFamily="2" charset="2"/>
              <a:buChar char="§"/>
            </a:pPr>
            <a:r>
              <a:rPr lang="en-US" dirty="0">
                <a:effectLst/>
                <a:latin typeface="Open Sans Light" panose="020B0306030504020204" pitchFamily="34" charset="0"/>
                <a:ea typeface="Open Sans Light" panose="020B0306030504020204" pitchFamily="34" charset="0"/>
                <a:cs typeface="Open Sans Light" panose="020B0306030504020204" pitchFamily="34" charset="0"/>
              </a:rPr>
              <a:t>The Importance of Designing for Readability</a:t>
            </a:r>
            <a:r>
              <a:rPr lang="id-ID" dirty="0">
                <a:effectLst/>
                <a:latin typeface="Open Sans Light" panose="020B0306030504020204" pitchFamily="34" charset="0"/>
                <a:ea typeface="Open Sans Light" panose="020B0306030504020204" pitchFamily="34" charset="0"/>
                <a:cs typeface="Open Sans Light" panose="020B0306030504020204" pitchFamily="34" charset="0"/>
              </a:rPr>
              <a:t> (2015, Mei 27). </a:t>
            </a:r>
            <a:r>
              <a:rPr lang="id-ID" dirty="0">
                <a:effectLst/>
                <a:latin typeface="Open Sans Light" panose="020B0306030504020204" pitchFamily="34" charset="0"/>
                <a:ea typeface="Open Sans Light" panose="020B0306030504020204" pitchFamily="34" charset="0"/>
                <a:cs typeface="Open Sans Light" panose="020B0306030504020204" pitchFamily="34" charset="0"/>
                <a:hlinkClick r:id="rId4"/>
              </a:rPr>
              <a:t>http://designshack.net/articles/typography/the-importance-of-designing-for-readability/</a:t>
            </a:r>
            <a:endParaRPr lang="id-ID"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3"/>
          <p:cNvSpPr>
            <a:spLocks noGrp="1"/>
          </p:cNvSpPr>
          <p:nvPr>
            <p:ph type="title"/>
          </p:nvPr>
        </p:nvSpPr>
        <p:spPr/>
        <p:txBody>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R E F E R E N S I</a:t>
            </a:r>
            <a:endParaRPr lang="id-ID"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32483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043608" y="1052736"/>
            <a:ext cx="4237856" cy="3429000"/>
          </a:xfrm>
        </p:spPr>
        <p:txBody>
          <a:bodyPr/>
          <a:lstStyle/>
          <a:p>
            <a:pPr>
              <a:buFont typeface="Wingdings" panose="05000000000000000000" pitchFamily="2" charset="2"/>
              <a:buChar char="§"/>
            </a:pPr>
            <a:r>
              <a:rPr lang="id-ID" dirty="0">
                <a:latin typeface="Open Sans Light" panose="020B0306030504020204" pitchFamily="34" charset="0"/>
                <a:ea typeface="Open Sans Light" panose="020B0306030504020204" pitchFamily="34" charset="0"/>
                <a:cs typeface="Open Sans Light" panose="020B0306030504020204" pitchFamily="34" charset="0"/>
              </a:rPr>
              <a:t>Noval Gumilar </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id-ID" dirty="0">
                <a:latin typeface="Open Sans Light" panose="020B0306030504020204" pitchFamily="34" charset="0"/>
                <a:ea typeface="Open Sans Light" panose="020B0306030504020204" pitchFamily="34" charset="0"/>
                <a:cs typeface="Open Sans Light" panose="020B0306030504020204" pitchFamily="34" charset="0"/>
              </a:rPr>
              <a:t>6306120054</a:t>
            </a:r>
          </a:p>
          <a:p>
            <a:pPr>
              <a:buFont typeface="Wingdings" panose="05000000000000000000" pitchFamily="2" charset="2"/>
              <a:buChar char="§"/>
            </a:pPr>
            <a:r>
              <a:rPr lang="id-ID" dirty="0">
                <a:latin typeface="Open Sans Light" panose="020B0306030504020204" pitchFamily="34" charset="0"/>
                <a:ea typeface="Open Sans Light" panose="020B0306030504020204" pitchFamily="34" charset="0"/>
                <a:cs typeface="Open Sans Light" panose="020B0306030504020204" pitchFamily="34" charset="0"/>
              </a:rPr>
              <a:t>I Made Wahyu Widiana 6306120090</a:t>
            </a:r>
          </a:p>
          <a:p>
            <a:pPr>
              <a:buFont typeface="Wingdings" panose="05000000000000000000" pitchFamily="2" charset="2"/>
              <a:buChar char="§"/>
            </a:pPr>
            <a:r>
              <a:rPr lang="id-ID" dirty="0">
                <a:latin typeface="Open Sans Light" panose="020B0306030504020204" pitchFamily="34" charset="0"/>
                <a:ea typeface="Open Sans Light" panose="020B0306030504020204" pitchFamily="34" charset="0"/>
                <a:cs typeface="Open Sans Light" panose="020B0306030504020204" pitchFamily="34" charset="0"/>
              </a:rPr>
              <a:t>Abdillah Israqi Zihni 6306120019</a:t>
            </a:r>
          </a:p>
        </p:txBody>
      </p:sp>
      <p:sp>
        <p:nvSpPr>
          <p:cNvPr id="11" name="Text Placeholder 10"/>
          <p:cNvSpPr>
            <a:spLocks noGrp="1"/>
          </p:cNvSpPr>
          <p:nvPr>
            <p:ph type="body" sz="half" idx="2"/>
          </p:nvPr>
        </p:nvSpPr>
        <p:spPr/>
        <p:txBody>
          <a:bodyPr/>
          <a:lstStyle/>
          <a:p>
            <a:r>
              <a:rPr lang="id-ID" i="1" dirty="0"/>
              <a:t>“I steal from the slow”</a:t>
            </a:r>
          </a:p>
        </p:txBody>
      </p:sp>
      <p:sp>
        <p:nvSpPr>
          <p:cNvPr id="9" name="Title 8"/>
          <p:cNvSpPr>
            <a:spLocks noGrp="1"/>
          </p:cNvSpPr>
          <p:nvPr>
            <p:ph type="title"/>
          </p:nvPr>
        </p:nvSpPr>
        <p:spPr>
          <a:xfrm>
            <a:off x="730853" y="5229200"/>
            <a:ext cx="7543800" cy="914400"/>
          </a:xfrm>
        </p:spPr>
        <p:txBody>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K I L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L</a:t>
            </a:r>
            <a:r>
              <a:rPr lang="en-US" dirty="0">
                <a:latin typeface="Open Sans Light" panose="020B0306030504020204" pitchFamily="34" charset="0"/>
                <a:ea typeface="Open Sans Light" panose="020B0306030504020204" pitchFamily="34" charset="0"/>
                <a:cs typeface="Open Sans Light" panose="020B0306030504020204" pitchFamily="34" charset="0"/>
              </a:rPr>
              <a:t>   S T E A L</a:t>
            </a:r>
            <a:endParaRPr lang="id-ID"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19613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5940152" y="1916832"/>
            <a:ext cx="2734816" cy="3586486"/>
          </a:xfrm>
        </p:spPr>
        <p:txBody>
          <a:bodyPr>
            <a:normAutofit/>
          </a:bodyPr>
          <a:lstStyle/>
          <a:p>
            <a:pPr marL="457200" indent="-457200">
              <a:buFont typeface="+mj-lt"/>
              <a:buAutoNum type="arabicPeriod"/>
            </a:pPr>
            <a:r>
              <a:rPr lang="id-ID" sz="2000" dirty="0">
                <a:effectLst/>
                <a:latin typeface="Open Sans Light" panose="020B0306030504020204" pitchFamily="34" charset="0"/>
                <a:ea typeface="Open Sans Light" panose="020B0306030504020204" pitchFamily="34" charset="0"/>
                <a:cs typeface="Open Sans Light" panose="020B0306030504020204" pitchFamily="34" charset="0"/>
              </a:rPr>
              <a:t>Gunakan Kontras</a:t>
            </a:r>
          </a:p>
          <a:p>
            <a:pPr marL="457200" indent="-457200">
              <a:buFont typeface="+mj-lt"/>
              <a:buAutoNum type="arabicPeriod"/>
            </a:pPr>
            <a:r>
              <a:rPr lang="id-ID" sz="2000" dirty="0">
                <a:effectLst/>
                <a:latin typeface="Open Sans Light" panose="020B0306030504020204" pitchFamily="34" charset="0"/>
                <a:ea typeface="Open Sans Light" panose="020B0306030504020204" pitchFamily="34" charset="0"/>
                <a:cs typeface="Open Sans Light" panose="020B0306030504020204" pitchFamily="34" charset="0"/>
              </a:rPr>
              <a:t>Ukuran Huruf</a:t>
            </a:r>
          </a:p>
          <a:p>
            <a:pPr marL="457200" indent="-457200">
              <a:buFont typeface="+mj-lt"/>
              <a:buAutoNum type="arabicPeriod"/>
            </a:pPr>
            <a:r>
              <a:rPr lang="id-ID" sz="2000" dirty="0">
                <a:effectLst/>
                <a:latin typeface="Open Sans Light" panose="020B0306030504020204" pitchFamily="34" charset="0"/>
                <a:ea typeface="Open Sans Light" panose="020B0306030504020204" pitchFamily="34" charset="0"/>
                <a:cs typeface="Open Sans Light" panose="020B0306030504020204" pitchFamily="34" charset="0"/>
              </a:rPr>
              <a:t>Gunakan Tempat Kosong</a:t>
            </a:r>
          </a:p>
          <a:p>
            <a:pPr marL="457200" indent="-457200">
              <a:buFont typeface="+mj-lt"/>
              <a:buAutoNum type="arabicPeriod"/>
            </a:pPr>
            <a:r>
              <a:rPr lang="id-ID" sz="2000" dirty="0">
                <a:effectLst/>
                <a:latin typeface="Open Sans Light" panose="020B0306030504020204" pitchFamily="34" charset="0"/>
                <a:ea typeface="Open Sans Light" panose="020B0306030504020204" pitchFamily="34" charset="0"/>
                <a:cs typeface="Open Sans Light" panose="020B0306030504020204" pitchFamily="34" charset="0"/>
              </a:rPr>
              <a:t>Membagi Paragraf</a:t>
            </a:r>
          </a:p>
          <a:p>
            <a:pPr marL="457200" indent="-457200">
              <a:buFont typeface="+mj-lt"/>
              <a:buAutoNum type="arabicPeriod"/>
            </a:pPr>
            <a:r>
              <a:rPr lang="id-ID" sz="2000" dirty="0">
                <a:effectLst/>
                <a:latin typeface="Open Sans Light" panose="020B0306030504020204" pitchFamily="34" charset="0"/>
                <a:ea typeface="Open Sans Light" panose="020B0306030504020204" pitchFamily="34" charset="0"/>
                <a:cs typeface="Open Sans Light" panose="020B0306030504020204" pitchFamily="34" charset="0"/>
              </a:rPr>
              <a:t>Penjajaran</a:t>
            </a:r>
          </a:p>
        </p:txBody>
      </p:sp>
      <p:sp>
        <p:nvSpPr>
          <p:cNvPr id="26" name="Title 2"/>
          <p:cNvSpPr txBox="1">
            <a:spLocks/>
          </p:cNvSpPr>
          <p:nvPr/>
        </p:nvSpPr>
        <p:spPr>
          <a:xfrm>
            <a:off x="2339752" y="731948"/>
            <a:ext cx="4680520"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32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3F8D277-7F52-43B5-8402-C8AE57CBC5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45" t="5032" r="18692" b="4319"/>
          <a:stretch/>
        </p:blipFill>
        <p:spPr>
          <a:xfrm>
            <a:off x="828329" y="1772816"/>
            <a:ext cx="4751040" cy="4653137"/>
          </a:xfrm>
          <a:prstGeom prst="rect">
            <a:avLst/>
          </a:prstGeom>
        </p:spPr>
      </p:pic>
    </p:spTree>
    <p:extLst>
      <p:ext uri="{BB962C8B-B14F-4D97-AF65-F5344CB8AC3E}">
        <p14:creationId xmlns:p14="http://schemas.microsoft.com/office/powerpoint/2010/main" val="323833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6" name="Title 2"/>
          <p:cNvSpPr txBox="1">
            <a:spLocks/>
          </p:cNvSpPr>
          <p:nvPr/>
        </p:nvSpPr>
        <p:spPr>
          <a:xfrm>
            <a:off x="2195736" y="895250"/>
            <a:ext cx="5688632"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G U N A K A N   K O N T R A S</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p:cNvSpPr txBox="1"/>
          <p:nvPr/>
        </p:nvSpPr>
        <p:spPr>
          <a:xfrm>
            <a:off x="647564" y="1837137"/>
            <a:ext cx="8064896" cy="1200329"/>
          </a:xfrm>
          <a:prstGeom prst="rect">
            <a:avLst/>
          </a:prstGeom>
          <a:noFill/>
        </p:spPr>
        <p:txBody>
          <a:bodyPr wrap="square" rtlCol="0">
            <a:spAutoFit/>
          </a:bodyPr>
          <a:lstStyle/>
          <a:p>
            <a:r>
              <a:rPr lang="en-US" dirty="0" err="1">
                <a:latin typeface="Open Sans Light" panose="020B0306030504020204" pitchFamily="34" charset="0"/>
                <a:ea typeface="Open Sans Light" panose="020B0306030504020204" pitchFamily="34" charset="0"/>
                <a:cs typeface="Open Sans Light" panose="020B0306030504020204" pitchFamily="34" charset="0"/>
              </a:rPr>
              <a:t>Kontras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adalah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prinsip</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desain</a:t>
            </a:r>
            <a:r>
              <a:rPr lang="en-US" dirty="0">
                <a:latin typeface="Open Sans Light" panose="020B0306030504020204" pitchFamily="34" charset="0"/>
                <a:ea typeface="Open Sans Light" panose="020B0306030504020204" pitchFamily="34" charset="0"/>
                <a:cs typeface="Open Sans Light" panose="020B0306030504020204" pitchFamily="34" charset="0"/>
              </a:rPr>
              <a:t> 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berhubungan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dengan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perbedaan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antara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dua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benda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Kontras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juga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merupakan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hal</a:t>
            </a:r>
            <a:r>
              <a:rPr lang="en-US" dirty="0">
                <a:latin typeface="Open Sans Light" panose="020B0306030504020204" pitchFamily="34" charset="0"/>
                <a:ea typeface="Open Sans Light" panose="020B0306030504020204" pitchFamily="34" charset="0"/>
                <a:cs typeface="Open Sans Light" panose="020B0306030504020204" pitchFamily="34" charset="0"/>
              </a:rPr>
              <a:t> 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penting</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dalam</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penulisan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berikut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contoh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penggunaan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kontras</a:t>
            </a:r>
            <a:r>
              <a:rPr lang="en-US" dirty="0">
                <a:latin typeface="Open Sans Light" panose="020B0306030504020204" pitchFamily="34" charset="0"/>
                <a:ea typeface="Open Sans Light" panose="020B0306030504020204" pitchFamily="34" charset="0"/>
                <a:cs typeface="Open Sans Light" panose="020B0306030504020204" pitchFamily="34" charset="0"/>
              </a:rPr>
              <a:t> 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baik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dalam</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penulisan</a:t>
            </a:r>
            <a:r>
              <a:rPr lang="en-US" dirty="0">
                <a:latin typeface="Open Sans Light" panose="020B0306030504020204" pitchFamily="34" charset="0"/>
                <a:ea typeface="Open Sans Light" panose="020B0306030504020204" pitchFamily="34" charset="0"/>
                <a:cs typeface="Open Sans Light" panose="020B0306030504020204" pitchFamily="34" charset="0"/>
              </a:rPr>
              <a:t> text, </a:t>
            </a: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extBox 3"/>
          <p:cNvSpPr txBox="1"/>
          <p:nvPr/>
        </p:nvSpPr>
        <p:spPr>
          <a:xfrm>
            <a:off x="1475656" y="3130630"/>
            <a:ext cx="6408712" cy="2031325"/>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Open Sans" panose="020B0606030504020204" pitchFamily="34" charset="0"/>
                <a:ea typeface="Open Sans" panose="020B0606030504020204" pitchFamily="34" charset="0"/>
                <a:cs typeface="Open Sans" panose="020B0606030504020204" pitchFamily="34" charset="0"/>
              </a:rPr>
              <a:t>Kontras</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tinggi</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pada</a:t>
            </a:r>
            <a:r>
              <a:rPr lang="en-US" dirty="0">
                <a:latin typeface="Open Sans" panose="020B0606030504020204" pitchFamily="34" charset="0"/>
                <a:ea typeface="Open Sans" panose="020B0606030504020204" pitchFamily="34" charset="0"/>
                <a:cs typeface="Open Sans" panose="020B0606030504020204" pitchFamily="34" charset="0"/>
              </a:rPr>
              <a:t> text </a:t>
            </a:r>
            <a:r>
              <a:rPr lang="en-US" dirty="0" err="1">
                <a:latin typeface="Open Sans" panose="020B0606030504020204" pitchFamily="34" charset="0"/>
                <a:ea typeface="Open Sans" panose="020B0606030504020204" pitchFamily="34" charset="0"/>
                <a:cs typeface="Open Sans" panose="020B0606030504020204" pitchFamily="34" charset="0"/>
              </a:rPr>
              <a:t>membuat</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teks</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lebih</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mudah</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dibaca</a:t>
            </a:r>
            <a:r>
              <a:rPr lang="en-US" dirty="0"/>
              <a:t>.</a:t>
            </a:r>
          </a:p>
          <a:p>
            <a:pPr marL="285750" indent="-285750">
              <a:buFont typeface="Arial" panose="020B0604020202020204" pitchFamily="34" charset="0"/>
              <a:buChar char="•"/>
            </a:pPr>
            <a:r>
              <a:rPr lang="en-US" dirty="0" err="1">
                <a:latin typeface="Open Sans" panose="020B0606030504020204" pitchFamily="34" charset="0"/>
                <a:ea typeface="Open Sans" panose="020B0606030504020204" pitchFamily="34" charset="0"/>
                <a:cs typeface="Open Sans" panose="020B0606030504020204" pitchFamily="34" charset="0"/>
              </a:rPr>
              <a:t>Warna</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pada</a:t>
            </a:r>
            <a:r>
              <a:rPr lang="en-US" dirty="0">
                <a:latin typeface="Open Sans" panose="020B0606030504020204" pitchFamily="34" charset="0"/>
                <a:ea typeface="Open Sans" panose="020B0606030504020204" pitchFamily="34" charset="0"/>
                <a:cs typeface="Open Sans" panose="020B0606030504020204" pitchFamily="34" charset="0"/>
              </a:rPr>
              <a:t> text </a:t>
            </a:r>
            <a:r>
              <a:rPr lang="en-US" dirty="0" err="1">
                <a:latin typeface="Open Sans" panose="020B0606030504020204" pitchFamily="34" charset="0"/>
                <a:ea typeface="Open Sans" panose="020B0606030504020204" pitchFamily="34" charset="0"/>
                <a:cs typeface="Open Sans" panose="020B0606030504020204" pitchFamily="34" charset="0"/>
              </a:rPr>
              <a:t>tidak</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bertabrakan</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dengan</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warna</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pada</a:t>
            </a:r>
            <a:r>
              <a:rPr lang="en-US" dirty="0">
                <a:latin typeface="Open Sans" panose="020B0606030504020204" pitchFamily="34" charset="0"/>
                <a:ea typeface="Open Sans" panose="020B0606030504020204" pitchFamily="34" charset="0"/>
                <a:cs typeface="Open Sans" panose="020B0606030504020204" pitchFamily="34" charset="0"/>
              </a:rPr>
              <a:t> background.</a:t>
            </a:r>
          </a:p>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Hindari </a:t>
            </a:r>
            <a:r>
              <a:rPr lang="en-US" dirty="0">
                <a:latin typeface="Open Sans" panose="020B0606030504020204" pitchFamily="34" charset="0"/>
                <a:ea typeface="Open Sans" panose="020B0606030504020204" pitchFamily="34" charset="0"/>
                <a:cs typeface="Open Sans" panose="020B0606030504020204" pitchFamily="34" charset="0"/>
              </a:rPr>
              <a:t>p</a:t>
            </a:r>
            <a:r>
              <a:rPr lang="id-ID" dirty="0">
                <a:latin typeface="Open Sans" panose="020B0606030504020204" pitchFamily="34" charset="0"/>
                <a:ea typeface="Open Sans" panose="020B0606030504020204" pitchFamily="34" charset="0"/>
                <a:cs typeface="Open Sans" panose="020B0606030504020204" pitchFamily="34" charset="0"/>
              </a:rPr>
              <a:t>enggun</a:t>
            </a:r>
            <a:r>
              <a:rPr lang="en-US" dirty="0">
                <a:latin typeface="Open Sans" panose="020B0606030504020204" pitchFamily="34" charset="0"/>
                <a:ea typeface="Open Sans" panose="020B0606030504020204" pitchFamily="34" charset="0"/>
                <a:cs typeface="Open Sans" panose="020B0606030504020204" pitchFamily="34" charset="0"/>
              </a:rPr>
              <a:t>a</a:t>
            </a:r>
            <a:r>
              <a:rPr lang="id-ID" dirty="0">
                <a:latin typeface="Open Sans" panose="020B0606030504020204" pitchFamily="34" charset="0"/>
                <a:ea typeface="Open Sans" panose="020B0606030504020204" pitchFamily="34" charset="0"/>
                <a:cs typeface="Open Sans" panose="020B0606030504020204" pitchFamily="34" charset="0"/>
              </a:rPr>
              <a:t>an kombinasi warna yang sulit dibaca</a:t>
            </a:r>
            <a:r>
              <a:rPr lang="en-US" dirty="0">
                <a:latin typeface="Open Sans" panose="020B0606030504020204" pitchFamily="34" charset="0"/>
                <a:ea typeface="Open Sans" panose="020B0606030504020204" pitchFamily="34" charset="0"/>
                <a:cs typeface="Open Sans" panose="020B0606030504020204" pitchFamily="34" charset="0"/>
              </a:rPr>
              <a:t>.</a:t>
            </a:r>
            <a:endParaRPr lang="id-ID"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496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6" name="Title 2"/>
          <p:cNvSpPr txBox="1">
            <a:spLocks/>
          </p:cNvSpPr>
          <p:nvPr/>
        </p:nvSpPr>
        <p:spPr>
          <a:xfrm>
            <a:off x="2195736" y="895250"/>
            <a:ext cx="5688632"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G U N A K A N   K O N T R A S</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1"/>
          <p:cNvSpPr txBox="1">
            <a:spLocks/>
          </p:cNvSpPr>
          <p:nvPr/>
        </p:nvSpPr>
        <p:spPr>
          <a:xfrm>
            <a:off x="1776312" y="2142239"/>
            <a:ext cx="2181624"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id-ID" sz="2000" dirty="0">
                <a:latin typeface="Open Sans Light" panose="020B0306030504020204" pitchFamily="34" charset="0"/>
                <a:ea typeface="Open Sans Light" panose="020B0306030504020204" pitchFamily="34" charset="0"/>
                <a:cs typeface="Open Sans Light" panose="020B0306030504020204" pitchFamily="34" charset="0"/>
              </a:rPr>
              <a:t>Kontras rendah</a:t>
            </a:r>
          </a:p>
        </p:txBody>
      </p:sp>
      <p:sp>
        <p:nvSpPr>
          <p:cNvPr id="8" name="Content Placeholder 2"/>
          <p:cNvSpPr txBox="1">
            <a:spLocks/>
          </p:cNvSpPr>
          <p:nvPr/>
        </p:nvSpPr>
        <p:spPr>
          <a:xfrm>
            <a:off x="1115616" y="2650847"/>
            <a:ext cx="3276600" cy="1896889"/>
          </a:xfrm>
          <a:prstGeom prst="rect">
            <a:avLst/>
          </a:prstGeom>
          <a:solidFill>
            <a:schemeClr val="bg2"/>
          </a:solidFill>
          <a:ln>
            <a:solidFill>
              <a:schemeClr val="tx1"/>
            </a:solidFill>
          </a:ln>
        </p:spPr>
        <p:txBody>
          <a:bodyP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id-ID" sz="1800" dirty="0">
                <a:solidFill>
                  <a:schemeClr val="bg2">
                    <a:lumMod val="7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E-leanring membuat edukasi lebih efisien</a:t>
            </a:r>
          </a:p>
        </p:txBody>
      </p:sp>
      <p:sp>
        <p:nvSpPr>
          <p:cNvPr id="9" name="Text Placeholder 3"/>
          <p:cNvSpPr txBox="1">
            <a:spLocks/>
          </p:cNvSpPr>
          <p:nvPr/>
        </p:nvSpPr>
        <p:spPr>
          <a:xfrm>
            <a:off x="5520728" y="2142239"/>
            <a:ext cx="2060650"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id-ID" sz="2000" dirty="0">
                <a:latin typeface="Open Sans Light" panose="020B0306030504020204" pitchFamily="34" charset="0"/>
                <a:ea typeface="Open Sans Light" panose="020B0306030504020204" pitchFamily="34" charset="0"/>
                <a:cs typeface="Open Sans Light" panose="020B0306030504020204" pitchFamily="34" charset="0"/>
              </a:rPr>
              <a:t>Kontras tinggi</a:t>
            </a:r>
          </a:p>
        </p:txBody>
      </p:sp>
      <p:sp>
        <p:nvSpPr>
          <p:cNvPr id="10" name="Content Placeholder 4"/>
          <p:cNvSpPr txBox="1">
            <a:spLocks/>
          </p:cNvSpPr>
          <p:nvPr/>
        </p:nvSpPr>
        <p:spPr>
          <a:xfrm>
            <a:off x="4800648" y="2650847"/>
            <a:ext cx="3273552" cy="1896889"/>
          </a:xfrm>
          <a:prstGeom prst="rect">
            <a:avLst/>
          </a:prstGeom>
          <a:solidFill>
            <a:schemeClr val="bg2"/>
          </a:solidFill>
          <a:ln>
            <a:solidFill>
              <a:schemeClr val="tx1"/>
            </a:solidFill>
          </a:ln>
        </p:spPr>
        <p:txBody>
          <a:bodyP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id-ID" sz="1800" dirty="0">
                <a:latin typeface="Open Sans Light" panose="020B0306030504020204" pitchFamily="34" charset="0"/>
                <a:ea typeface="Open Sans Light" panose="020B0306030504020204" pitchFamily="34" charset="0"/>
                <a:cs typeface="Open Sans Light" panose="020B0306030504020204" pitchFamily="34" charset="0"/>
              </a:rPr>
              <a:t>E-learning membuat edukasi lebih efisien</a:t>
            </a:r>
          </a:p>
        </p:txBody>
      </p:sp>
      <p:sp>
        <p:nvSpPr>
          <p:cNvPr id="2" name="Half Frame 1"/>
          <p:cNvSpPr/>
          <p:nvPr/>
        </p:nvSpPr>
        <p:spPr>
          <a:xfrm rot="7649603" flipH="1">
            <a:off x="6064018" y="4971292"/>
            <a:ext cx="746811" cy="350803"/>
          </a:xfrm>
          <a:prstGeom prst="halfFram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Multiply 3"/>
          <p:cNvSpPr/>
          <p:nvPr/>
        </p:nvSpPr>
        <p:spPr>
          <a:xfrm>
            <a:off x="2413375" y="4741161"/>
            <a:ext cx="646457" cy="1108960"/>
          </a:xfrm>
          <a:prstGeom prst="mathMultiply">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p:cNvSpPr txBox="1">
            <a:spLocks/>
          </p:cNvSpPr>
          <p:nvPr/>
        </p:nvSpPr>
        <p:spPr>
          <a:xfrm>
            <a:off x="3636835" y="1502476"/>
            <a:ext cx="2181624" cy="639762"/>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C O N T O H</a:t>
            </a:r>
            <a:endParaRPr lang="id-ID"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8558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6" name="Title 2"/>
          <p:cNvSpPr txBox="1">
            <a:spLocks/>
          </p:cNvSpPr>
          <p:nvPr/>
        </p:nvSpPr>
        <p:spPr>
          <a:xfrm>
            <a:off x="2195736" y="895250"/>
            <a:ext cx="5688632"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G U N A K A N   K O N T R A S</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 Placeholder 1"/>
          <p:cNvSpPr txBox="1">
            <a:spLocks/>
          </p:cNvSpPr>
          <p:nvPr/>
        </p:nvSpPr>
        <p:spPr>
          <a:xfrm>
            <a:off x="2201860" y="1759346"/>
            <a:ext cx="4824536" cy="457438"/>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KONTRAS YANG BAIK DAN BURUK</a:t>
            </a:r>
            <a:endParaRPr lang="id-ID"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a:extLst>
              <a:ext uri="{FF2B5EF4-FFF2-40B4-BE49-F238E27FC236}">
                <a16:creationId xmlns:a16="http://schemas.microsoft.com/office/drawing/2014/main" id="{9688C684-97E5-477E-87ED-565151823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0" y="2648831"/>
            <a:ext cx="5765800" cy="2362200"/>
          </a:xfrm>
          <a:prstGeom prst="rect">
            <a:avLst/>
          </a:prstGeom>
        </p:spPr>
      </p:pic>
    </p:spTree>
    <p:extLst>
      <p:ext uri="{BB962C8B-B14F-4D97-AF65-F5344CB8AC3E}">
        <p14:creationId xmlns:p14="http://schemas.microsoft.com/office/powerpoint/2010/main" val="143173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6" name="Title 2"/>
          <p:cNvSpPr txBox="1">
            <a:spLocks/>
          </p:cNvSpPr>
          <p:nvPr/>
        </p:nvSpPr>
        <p:spPr>
          <a:xfrm>
            <a:off x="1727684" y="908720"/>
            <a:ext cx="5688632"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U K U R A N   H U R U F</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p:cNvSpPr txBox="1"/>
          <p:nvPr/>
        </p:nvSpPr>
        <p:spPr>
          <a:xfrm>
            <a:off x="647564" y="1837137"/>
            <a:ext cx="8064896" cy="1477328"/>
          </a:xfrm>
          <a:prstGeom prst="rect">
            <a:avLst/>
          </a:prstGeom>
          <a:noFill/>
        </p:spPr>
        <p:txBody>
          <a:bodyPr wrap="square" rtlCol="0">
            <a:sp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Font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atau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huruf</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merupakan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elemen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utama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dalam</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maka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dari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itu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pemilihan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jenis</a:t>
            </a:r>
            <a:r>
              <a:rPr lang="en-US" dirty="0">
                <a:latin typeface="Open Sans Light" panose="020B0306030504020204" pitchFamily="34" charset="0"/>
                <a:ea typeface="Open Sans Light" panose="020B0306030504020204" pitchFamily="34" charset="0"/>
                <a:cs typeface="Open Sans Light" panose="020B0306030504020204" pitchFamily="34" charset="0"/>
              </a:rPr>
              <a:t> font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ukuranya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harus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diperhatikan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Dalam</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pemilihan</a:t>
            </a:r>
            <a:r>
              <a:rPr lang="en-US" dirty="0">
                <a:latin typeface="Open Sans Light" panose="020B0306030504020204" pitchFamily="34" charset="0"/>
                <a:ea typeface="Open Sans Light" panose="020B0306030504020204" pitchFamily="34" charset="0"/>
                <a:cs typeface="Open Sans Light" panose="020B0306030504020204" pitchFamily="34" charset="0"/>
              </a:rPr>
              <a:t> font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dapat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disesuaikan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dengan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tema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sedang</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dibuat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sedangkan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untuk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ukuran</a:t>
            </a:r>
            <a:r>
              <a:rPr lang="en-US" dirty="0">
                <a:latin typeface="Open Sans Light" panose="020B0306030504020204" pitchFamily="34" charset="0"/>
                <a:ea typeface="Open Sans Light" panose="020B0306030504020204" pitchFamily="34" charset="0"/>
                <a:cs typeface="Open Sans Light" panose="020B0306030504020204" pitchFamily="34" charset="0"/>
              </a:rPr>
              <a:t> font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dalam</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baik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adalah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sebagai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berikut</a:t>
            </a:r>
            <a:r>
              <a:rPr lang="en-US" dirty="0">
                <a:latin typeface="Open Sans Light" panose="020B0306030504020204" pitchFamily="34" charset="0"/>
                <a:ea typeface="Open Sans Light" panose="020B0306030504020204" pitchFamily="34" charset="0"/>
                <a:cs typeface="Open Sans Light" panose="020B0306030504020204" pitchFamily="34" charset="0"/>
              </a:rPr>
              <a:t>,</a:t>
            </a: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extBox 3"/>
          <p:cNvSpPr txBox="1"/>
          <p:nvPr/>
        </p:nvSpPr>
        <p:spPr>
          <a:xfrm>
            <a:off x="1475656" y="3330268"/>
            <a:ext cx="6408712" cy="1477328"/>
          </a:xfrm>
          <a:prstGeom prst="rect">
            <a:avLst/>
          </a:prstGeom>
          <a:noFill/>
        </p:spPr>
        <p:txBody>
          <a:bodyPr wrap="square" rtlCol="0">
            <a:spAutoFit/>
          </a:bodyPr>
          <a:lstStyle/>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Gunakan ukuran huruf yang sama untuk teks utama</a:t>
            </a:r>
            <a:r>
              <a:rPr lang="en-US" dirty="0">
                <a:latin typeface="Open Sans" panose="020B0606030504020204" pitchFamily="34" charset="0"/>
                <a:ea typeface="Open Sans" panose="020B0606030504020204" pitchFamily="34" charset="0"/>
                <a:cs typeface="Open Sans" panose="020B0606030504020204" pitchFamily="34" charset="0"/>
              </a:rPr>
              <a:t>.</a:t>
            </a:r>
            <a:endParaRPr lang="id-ID"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Gunakan ukuran lebih besar dari teks utama untuk subjudul dan lebih besar lagi untuk judul</a:t>
            </a:r>
            <a:r>
              <a:rPr lang="en-US" dirty="0">
                <a:latin typeface="Open Sans" panose="020B0606030504020204" pitchFamily="34" charset="0"/>
                <a:ea typeface="Open Sans" panose="020B0606030504020204" pitchFamily="34" charset="0"/>
                <a:cs typeface="Open Sans" panose="020B0606030504020204" pitchFamily="34" charset="0"/>
              </a:rPr>
              <a:t>.</a:t>
            </a:r>
            <a:endParaRPr lang="id-ID"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Ukuran ideal </a:t>
            </a:r>
            <a:r>
              <a:rPr lang="en-US" dirty="0">
                <a:latin typeface="Open Sans" panose="020B0606030504020204" pitchFamily="34" charset="0"/>
                <a:ea typeface="Open Sans" panose="020B0606030504020204" pitchFamily="34" charset="0"/>
                <a:cs typeface="Open Sans" panose="020B0606030504020204" pitchFamily="34" charset="0"/>
              </a:rPr>
              <a:t>: </a:t>
            </a:r>
            <a:r>
              <a:rPr lang="id-ID" dirty="0">
                <a:latin typeface="Open Sans" panose="020B0606030504020204" pitchFamily="34" charset="0"/>
                <a:ea typeface="Open Sans" panose="020B0606030504020204" pitchFamily="34" charset="0"/>
                <a:cs typeface="Open Sans" panose="020B0606030504020204" pitchFamily="34" charset="0"/>
              </a:rPr>
              <a:t>18 untuk judul, 14 untuk subjudul, dan 11 atau 12 untuk teks utama</a:t>
            </a:r>
            <a:r>
              <a:rPr lang="en-US" dirty="0">
                <a:latin typeface="Open Sans" panose="020B0606030504020204" pitchFamily="34" charset="0"/>
                <a:ea typeface="Open Sans" panose="020B0606030504020204" pitchFamily="34" charset="0"/>
                <a:cs typeface="Open Sans" panose="020B0606030504020204" pitchFamily="34" charset="0"/>
              </a:rPr>
              <a:t>.</a:t>
            </a:r>
            <a:endParaRPr lang="id-ID"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5046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08744-CD38-45DF-81C0-C566F985C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794742"/>
            <a:ext cx="4608576" cy="4565904"/>
          </a:xfrm>
          <a:prstGeom prst="rect">
            <a:avLst/>
          </a:prstGeom>
        </p:spPr>
      </p:pic>
      <p:sp>
        <p:nvSpPr>
          <p:cNvPr id="26" name="Title 2"/>
          <p:cNvSpPr txBox="1">
            <a:spLocks/>
          </p:cNvSpPr>
          <p:nvPr/>
        </p:nvSpPr>
        <p:spPr>
          <a:xfrm>
            <a:off x="1727684" y="908720"/>
            <a:ext cx="5688632"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U K U R A N   H U R U F</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6" name="Straight Arrow Connector 5"/>
          <p:cNvCxnSpPr/>
          <p:nvPr/>
        </p:nvCxnSpPr>
        <p:spPr>
          <a:xfrm flipV="1">
            <a:off x="4283968" y="2204864"/>
            <a:ext cx="1800200" cy="216024"/>
          </a:xfrm>
          <a:prstGeom prst="straightConnector1">
            <a:avLst/>
          </a:prstGeom>
          <a:ln>
            <a:solidFill>
              <a:srgbClr val="E33535"/>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64188" y="1743199"/>
            <a:ext cx="2304256" cy="923330"/>
          </a:xfrm>
          <a:prstGeom prst="rect">
            <a:avLst/>
          </a:prstGeom>
          <a:noFill/>
        </p:spPr>
        <p:txBody>
          <a:bodyPr wrap="square" rtlCol="0">
            <a:spAutoFit/>
          </a:bodyPr>
          <a:lstStyle/>
          <a:p>
            <a:r>
              <a:rPr lang="en-US" dirty="0" err="1">
                <a:latin typeface="Open Sans Light" panose="020B0306030504020204" pitchFamily="34" charset="0"/>
                <a:ea typeface="Open Sans Light" panose="020B0306030504020204" pitchFamily="34" charset="0"/>
                <a:cs typeface="Open Sans Light" panose="020B0306030504020204" pitchFamily="34" charset="0"/>
              </a:rPr>
              <a:t>Ukuran</a:t>
            </a:r>
            <a:r>
              <a:rPr lang="en-US" dirty="0">
                <a:latin typeface="Open Sans Light" panose="020B0306030504020204" pitchFamily="34" charset="0"/>
                <a:ea typeface="Open Sans Light" panose="020B0306030504020204" pitchFamily="34" charset="0"/>
                <a:cs typeface="Open Sans Light" panose="020B0306030504020204" pitchFamily="34" charset="0"/>
              </a:rPr>
              <a:t> font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untuk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Judul</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lebih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besar</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dari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lainya</a:t>
            </a:r>
            <a:r>
              <a:rPr lang="en-US" dirty="0">
                <a:latin typeface="Open Sans Light" panose="020B0306030504020204" pitchFamily="34" charset="0"/>
                <a:ea typeface="Open Sans Light" panose="020B0306030504020204" pitchFamily="34" charset="0"/>
                <a:cs typeface="Open Sans Light" panose="020B0306030504020204" pitchFamily="34" charset="0"/>
              </a:rPr>
              <a:t>.</a:t>
            </a:r>
          </a:p>
        </p:txBody>
      </p:sp>
      <p:cxnSp>
        <p:nvCxnSpPr>
          <p:cNvPr id="12" name="Straight Arrow Connector 11"/>
          <p:cNvCxnSpPr/>
          <p:nvPr/>
        </p:nvCxnSpPr>
        <p:spPr>
          <a:xfrm flipV="1">
            <a:off x="4716016" y="3717032"/>
            <a:ext cx="1368152" cy="72008"/>
          </a:xfrm>
          <a:prstGeom prst="straightConnector1">
            <a:avLst/>
          </a:prstGeom>
          <a:ln>
            <a:solidFill>
              <a:srgbClr val="FF4747"/>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38270" y="3358733"/>
            <a:ext cx="2304256" cy="923330"/>
          </a:xfrm>
          <a:prstGeom prst="rect">
            <a:avLst/>
          </a:prstGeom>
          <a:noFill/>
        </p:spPr>
        <p:txBody>
          <a:bodyPr wrap="square" rtlCol="0">
            <a:spAutoFit/>
          </a:bodyPr>
          <a:lstStyle/>
          <a:p>
            <a:r>
              <a:rPr lang="en-US" dirty="0" err="1">
                <a:latin typeface="Open Sans Light" panose="020B0306030504020204" pitchFamily="34" charset="0"/>
                <a:ea typeface="Open Sans Light" panose="020B0306030504020204" pitchFamily="34" charset="0"/>
                <a:cs typeface="Open Sans Light" panose="020B0306030504020204" pitchFamily="34" charset="0"/>
              </a:rPr>
              <a:t>Ukuran</a:t>
            </a:r>
            <a:r>
              <a:rPr lang="en-US" dirty="0">
                <a:latin typeface="Open Sans Light" panose="020B0306030504020204" pitchFamily="34" charset="0"/>
                <a:ea typeface="Open Sans Light" panose="020B0306030504020204" pitchFamily="34" charset="0"/>
                <a:cs typeface="Open Sans Light" panose="020B0306030504020204" pitchFamily="34" charset="0"/>
              </a:rPr>
              <a:t> font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untuk</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isi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konten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sama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besar</a:t>
            </a:r>
            <a:r>
              <a:rPr lang="en-US" dirty="0">
                <a:latin typeface="Open Sans Light" panose="020B0306030504020204" pitchFamily="34" charset="0"/>
                <a:ea typeface="Open Sans Light" panose="020B0306030504020204" pitchFamily="34" charset="0"/>
                <a:cs typeface="Open Sans Light" panose="020B0306030504020204" pitchFamily="34" charset="0"/>
              </a:rPr>
              <a:t>.</a:t>
            </a:r>
          </a:p>
        </p:txBody>
      </p:sp>
      <p:cxnSp>
        <p:nvCxnSpPr>
          <p:cNvPr id="15" name="Straight Arrow Connector 14"/>
          <p:cNvCxnSpPr/>
          <p:nvPr/>
        </p:nvCxnSpPr>
        <p:spPr>
          <a:xfrm flipV="1">
            <a:off x="2339752" y="5157192"/>
            <a:ext cx="3898518" cy="216024"/>
          </a:xfrm>
          <a:prstGeom prst="straightConnector1">
            <a:avLst/>
          </a:prstGeom>
          <a:ln>
            <a:solidFill>
              <a:srgbClr val="E3353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72200" y="4834026"/>
            <a:ext cx="2304256" cy="1477328"/>
          </a:xfrm>
          <a:prstGeom prst="rect">
            <a:avLst/>
          </a:prstGeom>
          <a:noFill/>
        </p:spPr>
        <p:txBody>
          <a:bodyPr wrap="square" rtlCol="0">
            <a:spAutoFit/>
          </a:bodyPr>
          <a:lstStyle/>
          <a:p>
            <a:r>
              <a:rPr lang="en-US" dirty="0" err="1">
                <a:latin typeface="Open Sans Light" panose="020B0306030504020204" pitchFamily="34" charset="0"/>
                <a:ea typeface="Open Sans Light" panose="020B0306030504020204" pitchFamily="34" charset="0"/>
                <a:cs typeface="Open Sans Light" panose="020B0306030504020204" pitchFamily="34" charset="0"/>
              </a:rPr>
              <a:t>Ukuran</a:t>
            </a:r>
            <a:r>
              <a:rPr lang="en-US" dirty="0">
                <a:latin typeface="Open Sans Light" panose="020B0306030504020204" pitchFamily="34" charset="0"/>
                <a:ea typeface="Open Sans Light" panose="020B0306030504020204" pitchFamily="34" charset="0"/>
                <a:cs typeface="Open Sans Light" panose="020B0306030504020204" pitchFamily="34" charset="0"/>
              </a:rPr>
              <a:t> font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untuk</a:t>
            </a:r>
            <a:r>
              <a:rPr lang="en-US" dirty="0">
                <a:latin typeface="Open Sans Light" panose="020B0306030504020204" pitchFamily="34" charset="0"/>
                <a:ea typeface="Open Sans Light" panose="020B0306030504020204" pitchFamily="34" charset="0"/>
                <a:cs typeface="Open Sans Light" panose="020B0306030504020204" pitchFamily="34" charset="0"/>
              </a:rPr>
              <a:t> sub-</a:t>
            </a:r>
            <a:r>
              <a:rPr lang="en-US" dirty="0" err="1">
                <a:latin typeface="Open Sans Light" panose="020B0306030504020204" pitchFamily="34" charset="0"/>
                <a:ea typeface="Open Sans Light" panose="020B0306030504020204" pitchFamily="34" charset="0"/>
                <a:cs typeface="Open Sans Light" panose="020B0306030504020204" pitchFamily="34" charset="0"/>
              </a:rPr>
              <a:t>judul</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lebih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besar</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dari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konten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lebih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kecil</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dari</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judul</a:t>
            </a:r>
            <a:r>
              <a:rPr lang="en-US" dirty="0">
                <a:latin typeface="Open Sans Light" panose="020B0306030504020204" pitchFamily="34" charset="0"/>
                <a:ea typeface="Open Sans Light" panose="020B0306030504020204" pitchFamily="34" charset="0"/>
                <a:cs typeface="Open Sans Light" panose="020B0306030504020204" pitchFamily="34" charset="0"/>
              </a:rPr>
              <a:t>.</a:t>
            </a:r>
          </a:p>
        </p:txBody>
      </p:sp>
    </p:spTree>
    <p:extLst>
      <p:ext uri="{BB962C8B-B14F-4D97-AF65-F5344CB8AC3E}">
        <p14:creationId xmlns:p14="http://schemas.microsoft.com/office/powerpoint/2010/main" val="30466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C3958"/>
        </a:solidFill>
        <a:effectLst/>
      </p:bgPr>
    </p:bg>
    <p:spTree>
      <p:nvGrpSpPr>
        <p:cNvPr id="1" name=""/>
        <p:cNvGrpSpPr/>
        <p:nvPr/>
      </p:nvGrpSpPr>
      <p:grpSpPr>
        <a:xfrm>
          <a:off x="0" y="0"/>
          <a:ext cx="0" cy="0"/>
          <a:chOff x="0" y="0"/>
          <a:chExt cx="0" cy="0"/>
        </a:xfrm>
      </p:grpSpPr>
      <p:sp>
        <p:nvSpPr>
          <p:cNvPr id="26" name="Title 2"/>
          <p:cNvSpPr txBox="1">
            <a:spLocks/>
          </p:cNvSpPr>
          <p:nvPr/>
        </p:nvSpPr>
        <p:spPr>
          <a:xfrm>
            <a:off x="1196625" y="895250"/>
            <a:ext cx="6750750" cy="43204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effectLst/>
                <a:latin typeface="Open Sans Light" panose="020B0306030504020204" pitchFamily="34" charset="0"/>
                <a:ea typeface="Open Sans Light" panose="020B0306030504020204" pitchFamily="34" charset="0"/>
                <a:cs typeface="Open Sans Light" panose="020B0306030504020204" pitchFamily="34" charset="0"/>
              </a:rPr>
              <a:t>G U N A K A N   T E M P A T   K O S O N G</a:t>
            </a:r>
            <a:endParaRPr lang="id-ID" sz="2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p:cNvCxnSpPr/>
          <p:nvPr/>
        </p:nvCxnSpPr>
        <p:spPr>
          <a:xfrm>
            <a:off x="1979712" y="1327298"/>
            <a:ext cx="518457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07504" y="67158"/>
            <a:ext cx="2312928" cy="33310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effectLst/>
                <a:latin typeface="Open Sans Light" panose="020B0306030504020204" pitchFamily="34" charset="0"/>
                <a:ea typeface="Open Sans Light" panose="020B0306030504020204" pitchFamily="34" charset="0"/>
                <a:cs typeface="Open Sans Light" panose="020B0306030504020204" pitchFamily="34" charset="0"/>
              </a:rPr>
              <a:t>P E N U L I S A N   T E X T</a:t>
            </a:r>
            <a:endParaRPr lang="id-ID" sz="14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647564" y="1837137"/>
            <a:ext cx="8064896" cy="646331"/>
          </a:xfrm>
          <a:prstGeom prst="rect">
            <a:avLst/>
          </a:prstGeom>
          <a:noFill/>
        </p:spPr>
        <p:txBody>
          <a:bodyPr wrap="square" rtlCol="0">
            <a:spAutoFit/>
          </a:bodyP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ectangle 1"/>
          <p:cNvSpPr/>
          <p:nvPr/>
        </p:nvSpPr>
        <p:spPr>
          <a:xfrm>
            <a:off x="1115616" y="3258537"/>
            <a:ext cx="7128792" cy="1754326"/>
          </a:xfrm>
          <a:prstGeom prst="rect">
            <a:avLst/>
          </a:prstGeom>
        </p:spPr>
        <p:txBody>
          <a:bodyPr wrap="square">
            <a:spAutoFit/>
          </a:bodyPr>
          <a:lstStyle/>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Memberikan kenyamanan pada pengguna</a:t>
            </a:r>
            <a:r>
              <a:rPr lang="en-US" dirty="0">
                <a:latin typeface="Open Sans" panose="020B0606030504020204" pitchFamily="34" charset="0"/>
                <a:ea typeface="Open Sans" panose="020B0606030504020204" pitchFamily="34" charset="0"/>
                <a:cs typeface="Open Sans" panose="020B0606030504020204" pitchFamily="34" charset="0"/>
              </a:rPr>
              <a:t>.</a:t>
            </a:r>
            <a:endParaRPr lang="id-ID"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Meningkatkan pembacaan dan menjadi panduan untuku mata pembaca</a:t>
            </a:r>
            <a:r>
              <a:rPr lang="en-US" dirty="0">
                <a:latin typeface="Open Sans" panose="020B0606030504020204" pitchFamily="34" charset="0"/>
                <a:ea typeface="Open Sans" panose="020B0606030504020204" pitchFamily="34" charset="0"/>
                <a:cs typeface="Open Sans" panose="020B0606030504020204" pitchFamily="34" charset="0"/>
              </a:rPr>
              <a:t>.</a:t>
            </a:r>
            <a:endParaRPr lang="id-ID"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Menarik perhatian</a:t>
            </a:r>
            <a:r>
              <a:rPr lang="en-US" dirty="0">
                <a:latin typeface="Open Sans" panose="020B0606030504020204" pitchFamily="34" charset="0"/>
                <a:ea typeface="Open Sans" panose="020B0606030504020204" pitchFamily="34" charset="0"/>
                <a:cs typeface="Open Sans" panose="020B0606030504020204" pitchFamily="34" charset="0"/>
              </a:rPr>
              <a:t>.</a:t>
            </a:r>
            <a:endParaRPr lang="id-ID"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Membuat</a:t>
            </a:r>
            <a:r>
              <a:rPr lang="id-ID" i="1" dirty="0">
                <a:latin typeface="Open Sans" panose="020B0606030504020204" pitchFamily="34" charset="0"/>
                <a:ea typeface="Open Sans" panose="020B0606030504020204" pitchFamily="34" charset="0"/>
                <a:cs typeface="Open Sans" panose="020B0606030504020204" pitchFamily="34" charset="0"/>
              </a:rPr>
              <a:t> layout</a:t>
            </a:r>
            <a:r>
              <a:rPr lang="id-ID" dirty="0">
                <a:latin typeface="Open Sans" panose="020B0606030504020204" pitchFamily="34" charset="0"/>
                <a:ea typeface="Open Sans" panose="020B0606030504020204" pitchFamily="34" charset="0"/>
                <a:cs typeface="Open Sans" panose="020B0606030504020204" pitchFamily="34" charset="0"/>
              </a:rPr>
              <a:t> menjadi seimbang dan harmoni</a:t>
            </a:r>
            <a:r>
              <a:rPr lang="en-US" dirty="0">
                <a:latin typeface="Open Sans" panose="020B0606030504020204" pitchFamily="34" charset="0"/>
                <a:ea typeface="Open Sans" panose="020B0606030504020204" pitchFamily="34" charset="0"/>
                <a:cs typeface="Open Sans" panose="020B0606030504020204" pitchFamily="34" charset="0"/>
              </a:rPr>
              <a:t>.</a:t>
            </a:r>
            <a:endParaRPr lang="id-ID"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id-ID" dirty="0">
                <a:latin typeface="Open Sans" panose="020B0606030504020204" pitchFamily="34" charset="0"/>
                <a:ea typeface="Open Sans" panose="020B0606030504020204" pitchFamily="34" charset="0"/>
                <a:cs typeface="Open Sans" panose="020B0606030504020204" pitchFamily="34" charset="0"/>
              </a:rPr>
              <a:t>Memberikan kesan pertama yang baik</a:t>
            </a:r>
            <a:r>
              <a:rPr lang="en-US" dirty="0">
                <a:latin typeface="Open Sans" panose="020B0606030504020204" pitchFamily="34" charset="0"/>
                <a:ea typeface="Open Sans" panose="020B0606030504020204" pitchFamily="34" charset="0"/>
                <a:cs typeface="Open Sans" panose="020B0606030504020204" pitchFamily="34" charset="0"/>
              </a:rPr>
              <a:t>.</a:t>
            </a:r>
            <a:endParaRPr lang="id-ID"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647564" y="2069976"/>
            <a:ext cx="7884876" cy="923330"/>
          </a:xfrm>
          <a:prstGeom prst="rect">
            <a:avLst/>
          </a:prstGeom>
        </p:spPr>
        <p:txBody>
          <a:bodyPr wrap="square">
            <a:spAutoFit/>
          </a:bodyPr>
          <a:lstStyle/>
          <a:p>
            <a:pPr marL="18288" indent="0">
              <a:buNone/>
            </a:pPr>
            <a:r>
              <a:rPr lang="en-US" dirty="0" err="1">
                <a:latin typeface="Open Sans Light" panose="020B0306030504020204" pitchFamily="34" charset="0"/>
                <a:ea typeface="Open Sans Light" panose="020B0306030504020204" pitchFamily="34" charset="0"/>
                <a:cs typeface="Open Sans Light" panose="020B0306030504020204" pitchFamily="34" charset="0"/>
              </a:rPr>
              <a:t>Memberikan</a:t>
            </a:r>
            <a:r>
              <a:rPr lang="en-US" dirty="0">
                <a:latin typeface="Open Sans Light" panose="020B0306030504020204" pitchFamily="34" charset="0"/>
                <a:ea typeface="Open Sans Light" panose="020B0306030504020204" pitchFamily="34" charset="0"/>
                <a:cs typeface="Open Sans Light" panose="020B0306030504020204" pitchFamily="34" charset="0"/>
              </a:rPr>
              <a:t> space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kosong</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adalah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hal</a:t>
            </a:r>
            <a:r>
              <a:rPr lang="en-US" dirty="0">
                <a:latin typeface="Open Sans Light" panose="020B0306030504020204" pitchFamily="34" charset="0"/>
                <a:ea typeface="Open Sans Light" panose="020B0306030504020204" pitchFamily="34" charset="0"/>
                <a:cs typeface="Open Sans Light" panose="020B0306030504020204" pitchFamily="34" charset="0"/>
              </a:rPr>
              <a:t> yang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perlu</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dilakukan</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ketika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menulis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sebuah</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teks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berikut</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beberapa</a:t>
            </a:r>
            <a:r>
              <a:rPr lang="en-US" dirty="0">
                <a:latin typeface="Open Sans Light" panose="020B0306030504020204" pitchFamily="34" charset="0"/>
                <a:ea typeface="Open Sans Light" panose="020B0306030504020204" pitchFamily="34" charset="0"/>
                <a:cs typeface="Open Sans Light" panose="020B0306030504020204" pitchFamily="34" charset="0"/>
              </a:rPr>
              <a:t> a</a:t>
            </a:r>
            <a:r>
              <a:rPr lang="id-ID" dirty="0">
                <a:latin typeface="Open Sans Light" panose="020B0306030504020204" pitchFamily="34" charset="0"/>
                <a:ea typeface="Open Sans Light" panose="020B0306030504020204" pitchFamily="34" charset="0"/>
                <a:cs typeface="Open Sans Light" panose="020B0306030504020204" pitchFamily="34" charset="0"/>
              </a:rPr>
              <a:t>lasan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kenapa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kita</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err="1">
                <a:latin typeface="Open Sans Light" panose="020B0306030504020204" pitchFamily="34" charset="0"/>
                <a:ea typeface="Open Sans Light" panose="020B0306030504020204" pitchFamily="34" charset="0"/>
                <a:cs typeface="Open Sans Light" panose="020B0306030504020204" pitchFamily="34" charset="0"/>
              </a:rPr>
              <a:t>harus</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id-ID" dirty="0">
                <a:latin typeface="Open Sans Light" panose="020B0306030504020204" pitchFamily="34" charset="0"/>
                <a:ea typeface="Open Sans Light" panose="020B0306030504020204" pitchFamily="34" charset="0"/>
                <a:cs typeface="Open Sans Light" panose="020B0306030504020204" pitchFamily="34" charset="0"/>
              </a:rPr>
              <a:t>memberikan tempat kosong</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endParaRPr lang="id-ID"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24277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B9A6CC6DBDC140A11E39F04E745B51" ma:contentTypeVersion="2" ma:contentTypeDescription="Create a new document." ma:contentTypeScope="" ma:versionID="985eeffe974eb9929e68c4631d50de72">
  <xsd:schema xmlns:xsd="http://www.w3.org/2001/XMLSchema" xmlns:xs="http://www.w3.org/2001/XMLSchema" xmlns:p="http://schemas.microsoft.com/office/2006/metadata/properties" xmlns:ns2="a413531b-f9ee-4fda-8c39-89a3a21d1b25" targetNamespace="http://schemas.microsoft.com/office/2006/metadata/properties" ma:root="true" ma:fieldsID="b33231fb4f6e829f7d12dbc60bc32d89" ns2:_="">
    <xsd:import namespace="a413531b-f9ee-4fda-8c39-89a3a21d1b2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3531b-f9ee-4fda-8c39-89a3a21d1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6A4169-E3F5-4F38-9C5E-5996B6A28620}"/>
</file>

<file path=customXml/itemProps2.xml><?xml version="1.0" encoding="utf-8"?>
<ds:datastoreItem xmlns:ds="http://schemas.openxmlformats.org/officeDocument/2006/customXml" ds:itemID="{8839911C-0567-460E-858E-1D5FD61F8858}"/>
</file>

<file path=customXml/itemProps3.xml><?xml version="1.0" encoding="utf-8"?>
<ds:datastoreItem xmlns:ds="http://schemas.openxmlformats.org/officeDocument/2006/customXml" ds:itemID="{FD506D3A-D5C7-4EC5-A954-6A0F17500B87}"/>
</file>

<file path=docProps/app.xml><?xml version="1.0" encoding="utf-8"?>
<Properties xmlns="http://schemas.openxmlformats.org/officeDocument/2006/extended-properties" xmlns:vt="http://schemas.openxmlformats.org/officeDocument/2006/docPropsVTypes">
  <Template>Elemental</Template>
  <TotalTime>1182</TotalTime>
  <Words>1732</Words>
  <Application>Microsoft Office PowerPoint</Application>
  <PresentationFormat>On-screen Show (4:3)</PresentationFormat>
  <Paragraphs>121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Open Sans Light</vt:lpstr>
      <vt:lpstr>Wingdings 3</vt:lpstr>
      <vt:lpstr>Palatino Linotype</vt:lpstr>
      <vt:lpstr>Open Sans</vt:lpstr>
      <vt:lpstr>Wingdings</vt:lpstr>
      <vt:lpstr>Cambria</vt:lpstr>
      <vt:lpstr>Elemental</vt:lpstr>
      <vt:lpstr>Step 8 : Clear Text and Message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for readability or don’t bother using text at all. If you want your content to be effective, it must be readable.“ - Carrie Cousins</vt:lpstr>
      <vt:lpstr>PowerPoint Presentation</vt:lpstr>
      <vt:lpstr>PowerPoint Presentation</vt:lpstr>
      <vt:lpstr>PowerPoint Presentation</vt:lpstr>
      <vt:lpstr>PowerPoint Presentation</vt:lpstr>
      <vt:lpstr>R E F E R E N S I</vt:lpstr>
      <vt:lpstr>K I L L   S T E A 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Nelips</dc:creator>
  <cp:lastModifiedBy>HETTI HIDAYATI</cp:lastModifiedBy>
  <cp:revision>64</cp:revision>
  <dcterms:created xsi:type="dcterms:W3CDTF">2015-05-26T14:37:56Z</dcterms:created>
  <dcterms:modified xsi:type="dcterms:W3CDTF">2019-01-01T23:22:49Z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0x01010017B9A6CC6DBDC140A11E39F04E745B51</vt:lpwstr>
  </property>
</Properties>
</file>