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22" r:id="rId1"/>
  </p:sldMasterIdLst>
  <p:notesMasterIdLst>
    <p:notesMasterId r:id="rId13"/>
  </p:notesMasterIdLst>
  <p:handoutMasterIdLst>
    <p:handoutMasterId r:id="rId14"/>
  </p:handoutMasterIdLst>
  <p:sldIdLst>
    <p:sldId id="1479" r:id="rId2"/>
    <p:sldId id="1486" r:id="rId3"/>
    <p:sldId id="1487" r:id="rId4"/>
    <p:sldId id="1488" r:id="rId5"/>
    <p:sldId id="1489" r:id="rId6"/>
    <p:sldId id="1490" r:id="rId7"/>
    <p:sldId id="1491" r:id="rId8"/>
    <p:sldId id="1492" r:id="rId9"/>
    <p:sldId id="1493" r:id="rId10"/>
    <p:sldId id="1494" r:id="rId11"/>
    <p:sldId id="1495" r:id="rId12"/>
  </p:sldIdLst>
  <p:sldSz cx="24384000" cy="13716000"/>
  <p:notesSz cx="6858000" cy="9144000"/>
  <p:defaultTextStyle>
    <a:defPPr>
      <a:defRPr lang="en-US"/>
    </a:defPPr>
    <a:lvl1pPr algn="l" defTabSz="1827213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Lato Light"/>
        <a:ea typeface="+mn-ea"/>
        <a:cs typeface="+mn-cs"/>
      </a:defRPr>
    </a:lvl1pPr>
    <a:lvl2pPr marL="912813" indent="-455613" algn="l" defTabSz="1827213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Lato Light"/>
        <a:ea typeface="+mn-ea"/>
        <a:cs typeface="+mn-cs"/>
      </a:defRPr>
    </a:lvl2pPr>
    <a:lvl3pPr marL="1827213" indent="-912813" algn="l" defTabSz="1827213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Lato Light"/>
        <a:ea typeface="+mn-ea"/>
        <a:cs typeface="+mn-cs"/>
      </a:defRPr>
    </a:lvl3pPr>
    <a:lvl4pPr marL="2741613" indent="-1370013" algn="l" defTabSz="1827213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Lato Light"/>
        <a:ea typeface="+mn-ea"/>
        <a:cs typeface="+mn-cs"/>
      </a:defRPr>
    </a:lvl4pPr>
    <a:lvl5pPr marL="3656013" indent="-1827213" algn="l" defTabSz="1827213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Lato Light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Lato Light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Lato Light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Lato Light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Lato Ligh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F2F"/>
    <a:srgbClr val="19232E"/>
    <a:srgbClr val="445469"/>
    <a:srgbClr val="FBB62B"/>
    <a:srgbClr val="364D65"/>
    <a:srgbClr val="FBC81F"/>
    <a:srgbClr val="2C4054"/>
    <a:srgbClr val="FAD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1" autoAdjust="0"/>
    <p:restoredTop sz="99409" autoAdjust="0"/>
  </p:normalViewPr>
  <p:slideViewPr>
    <p:cSldViewPr snapToGrid="0" snapToObjects="1">
      <p:cViewPr varScale="1">
        <p:scale>
          <a:sx n="44" d="100"/>
          <a:sy n="44" d="100"/>
        </p:scale>
        <p:origin x="426" y="108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28992"/>
    </p:cViewPr>
  </p:sorterViewPr>
  <p:notesViewPr>
    <p:cSldViewPr snapToGrid="0" snapToObjects="1">
      <p:cViewPr varScale="1">
        <p:scale>
          <a:sx n="69" d="100"/>
          <a:sy n="69" d="100"/>
        </p:scale>
        <p:origin x="2784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1B79A9-3CFA-41DB-AFF2-592DE0727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0F28C3-B98C-40F1-8F62-3DBD131AD2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3B69050-4F48-430B-8E10-A6C3816CD2C1}" type="datetimeFigureOut">
              <a:rPr lang="id-ID"/>
              <a:pPr>
                <a:defRPr/>
              </a:pPr>
              <a:t>23/04/2020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05C9B2-06FE-4FC1-ABD1-518FB82BF4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81806-9674-48E2-B39A-AEA66677A3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362A2C-64A2-443C-BCAB-15FB4F1C8D95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F1BF91-004A-406C-A2EB-CA12568648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828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Lato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349429-8D0A-452D-9D3C-E44073ACFB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828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Lato Light"/>
              </a:defRPr>
            </a:lvl1pPr>
          </a:lstStyle>
          <a:p>
            <a:pPr>
              <a:defRPr/>
            </a:pPr>
            <a:fld id="{1C16431D-6F1D-4892-8655-E5D3F9C9EA39}" type="datetimeFigureOut">
              <a:rPr lang="en-US"/>
              <a:pPr>
                <a:defRPr/>
              </a:pPr>
              <a:t>4/23/2020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06D73B2-DD44-41BF-A980-1186DCFC0B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2B0B50-C86C-4ED8-8C19-9219FA753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45AE5-306C-4A33-A0EF-584A6CE5A8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828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Lato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1FB40-DD57-48B7-9B10-F4C01910C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A956054-0D1B-457E-9FCF-64390D6D8F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2813" algn="l" defTabSz="9128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7213" algn="l" defTabSz="9128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1613" algn="l" defTabSz="9128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013" algn="l" defTabSz="9128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d-ID" sz="1800" smtClean="0"/>
              <a:t>Assalamu’alikum....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d-ID" sz="1800" smtClean="0"/>
              <a:t>Pada kesempatan ini saya akan membahas materi kuliahTermodinamika Teknik.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d-ID" sz="1800" smtClean="0"/>
              <a:t>Materi yang disampaikan untuk pertemuan minggu pertama tentang Pendahuluan Termodinamika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Termodinamika sudah menjadi bagian materi yang diberikan pada pelajaran formal di Eropa secara umum.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Dalam perkembangan selanjutnya ruang lingkup tidak hanya pada perpindahan panas saja yang berkaitan dengan temperatur, tapi juga besaran tekanan dan volume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Selain itu ruang lingkup juga mencakup terjadinya konversi energi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Keilmuan di bidang termodinamika makin berkembang sejak ditemukannya mesin uap oleh James Watt pada tahun 1819</a:t>
            </a: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71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00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7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Termodinamika sudah menjadi bagian materi yang diberikan pada pelajaran formal di Eropa secara umum.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Dalam perkembangan selanjutnya ruang lingkup tidak hanya pada perpindahan panas saja yang berkaitan dengan temperatur, tapi juga besaran tekanan dan volume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Selain itu ruang lingkup juga mencakup terjadinya konversi energi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Keilmuan di bidang termodinamika makin berkembang sejak ditemukannya mesin uap oleh James Watt pada tahun 1819</a:t>
            </a: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89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04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19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Termodinamika sudah menjadi bagian materi yang diberikan pada pelajaran formal di Eropa secara umum.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Dalam perkembangan selanjutnya ruang lingkup tidak hanya pada perpindahan panas saja yang berkaitan dengan temperatur, tapi juga besaran tekanan dan volume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Selain itu ruang lingkup juga mencakup terjadinya konversi energi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Keilmuan di bidang termodinamika makin berkembang sejak ditemukannya mesin uap oleh James Watt pada tahun 1819</a:t>
            </a: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48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63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Termodinamika sudah menjadi bagian materi yang diberikan pada pelajaran formal di Eropa secara umum.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Dalam perkembangan selanjutnya ruang lingkup tidak hanya pada perpindahan panas saja yang berkaitan dengan temperatur, tapi juga besaran tekanan dan volume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Selain itu ruang lingkup juga mencakup terjadinya konversi energi</a:t>
            </a:r>
          </a:p>
          <a:p>
            <a:pPr marL="238125" indent="-238125">
              <a:buFont typeface="Arial" pitchFamily="34" charset="0"/>
              <a:buChar char="•"/>
            </a:pPr>
            <a:r>
              <a:rPr lang="en-US" sz="1600" smtClean="0"/>
              <a:t>Keilmuan di bidang termodinamika makin berkembang sejak ditemukannya mesin uap oleh James Watt pada tahun 1819</a:t>
            </a: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37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343400"/>
            <a:ext cx="6096000" cy="4114800"/>
          </a:xfrm>
        </p:spPr>
        <p:txBody>
          <a:bodyPr>
            <a:normAutofit/>
          </a:bodyPr>
          <a:lstStyle/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Pada pertemuan kali ini kita membahas tentang defenisi termodinamika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Istilah termodinamika berasal dari bahasa Yunani yang terdiri dari 2 kata, yaitu therme atau thermo dan dynamis atau dynamics 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Thermo artinya panas dan dynamics artinya gerak</a:t>
            </a:r>
          </a:p>
          <a:p>
            <a:pPr marL="109538" indent="-109538">
              <a:buFont typeface="Arial" pitchFamily="34" charset="0"/>
              <a:buChar char="•"/>
            </a:pPr>
            <a:r>
              <a:rPr lang="en-US" sz="1600" smtClean="0"/>
              <a:t>Jadi termodinamika merupakan cabang ilmu Fisika yang membahas tentang pergerakan atau perpindahan panas</a:t>
            </a:r>
          </a:p>
          <a:p>
            <a:pPr marL="109538" indent="-109538">
              <a:buFont typeface="Arial" pitchFamily="34" charset="0"/>
              <a:buChar char="•"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56054-0D1B-457E-9FCF-64390D6D8F9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0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2614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5395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709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Halaman Depa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11F7C84E-B1F1-4F5C-B02C-3091B252907B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14CC4B-4200-49B6-A38D-ED9A74134D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36594" y="2246811"/>
            <a:ext cx="1306138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r">
              <a:defRPr sz="3601"/>
            </a:lvl1pPr>
          </a:lstStyle>
          <a:p>
            <a:pPr lvl="0"/>
            <a:r>
              <a:rPr lang="id-ID" altLang="id-ID" dirty="0"/>
              <a:t>Kode Mata Kuliah – Nama Mata Kuliah</a:t>
            </a:r>
            <a:endParaRPr lang="en-US" altLang="id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0F126-9AA0-4A74-9886-9EE9699122D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36594" y="3651255"/>
            <a:ext cx="13061380" cy="45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>
            <a:lvl1pPr algn="r">
              <a:defRPr sz="8002"/>
            </a:lvl1pPr>
          </a:lstStyle>
          <a:p>
            <a:pPr lvl="0"/>
            <a:endParaRPr lang="en-US" altLang="id-ID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041D80-A403-4086-842E-86ADAB96DA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6594" y="8543109"/>
            <a:ext cx="13061380" cy="1045029"/>
          </a:xfrm>
          <a:prstGeom prst="rect">
            <a:avLst/>
          </a:prstGeom>
        </p:spPr>
        <p:txBody>
          <a:bodyPr/>
          <a:lstStyle>
            <a:lvl1pPr algn="r">
              <a:defRPr sz="4401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C64EB4-5A7B-4B64-8628-30300DFFD3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6592" y="9898178"/>
            <a:ext cx="13061380" cy="1045029"/>
          </a:xfrm>
          <a:prstGeom prst="rect">
            <a:avLst/>
          </a:prstGeom>
        </p:spPr>
        <p:txBody>
          <a:bodyPr/>
          <a:lstStyle>
            <a:lvl1pPr algn="r">
              <a:defRPr sz="4401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02B15A3-53D5-4879-B0E1-463DB8845CA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764421" y="2246314"/>
            <a:ext cx="8882788" cy="8696325"/>
          </a:xfrm>
          <a:prstGeom prst="rect">
            <a:avLst/>
          </a:prstGeom>
        </p:spPr>
        <p:txBody>
          <a:bodyPr/>
          <a:lstStyle/>
          <a:p>
            <a:pPr lvl="0"/>
            <a:endParaRPr lang="id-ID" noProof="0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A1781C9-2EA5-4690-BD72-09EA1CFB6C9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6E72A52-DBDC-4FAE-8454-A91644EABF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FD6243E2-9D06-4C57-BB04-C12DB4A3E8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59190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Helium_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42E18D69-2B60-4CE9-8223-6B1E780DD71B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80FF1A-C05F-45CF-8DA0-79DD26C5AB25}"/>
              </a:ext>
            </a:extLst>
          </p:cNvPr>
          <p:cNvSpPr/>
          <p:nvPr userDrawn="1"/>
        </p:nvSpPr>
        <p:spPr>
          <a:xfrm>
            <a:off x="7741080" y="12533313"/>
            <a:ext cx="8165051" cy="1003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98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1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13292316" y="1619795"/>
            <a:ext cx="11091684" cy="12050934"/>
          </a:xfrm>
          <a:custGeom>
            <a:avLst/>
            <a:gdLst>
              <a:gd name="connsiteX0" fmla="*/ 490691 w 11088796"/>
              <a:gd name="connsiteY0" fmla="*/ 11756903 h 13491341"/>
              <a:gd name="connsiteX1" fmla="*/ 733817 w 11088796"/>
              <a:gd name="connsiteY1" fmla="*/ 11837830 h 13491341"/>
              <a:gd name="connsiteX2" fmla="*/ 1808437 w 11088796"/>
              <a:gd name="connsiteY2" fmla="*/ 12656501 h 13491341"/>
              <a:gd name="connsiteX3" fmla="*/ 1856663 w 11088796"/>
              <a:gd name="connsiteY3" fmla="*/ 13306044 h 13491341"/>
              <a:gd name="connsiteX4" fmla="*/ 1236430 w 11088796"/>
              <a:gd name="connsiteY4" fmla="*/ 13407341 h 13491341"/>
              <a:gd name="connsiteX5" fmla="*/ 161810 w 11088796"/>
              <a:gd name="connsiteY5" fmla="*/ 12588671 h 13491341"/>
              <a:gd name="connsiteX6" fmla="*/ 97910 w 11088796"/>
              <a:gd name="connsiteY6" fmla="*/ 11966183 h 13491341"/>
              <a:gd name="connsiteX7" fmla="*/ 490691 w 11088796"/>
              <a:gd name="connsiteY7" fmla="*/ 11756903 h 13491341"/>
              <a:gd name="connsiteX8" fmla="*/ 1287637 w 11088796"/>
              <a:gd name="connsiteY8" fmla="*/ 10710803 h 13491341"/>
              <a:gd name="connsiteX9" fmla="*/ 1523741 w 11088796"/>
              <a:gd name="connsiteY9" fmla="*/ 10800947 h 13491341"/>
              <a:gd name="connsiteX10" fmla="*/ 2598361 w 11088796"/>
              <a:gd name="connsiteY10" fmla="*/ 11619618 h 13491341"/>
              <a:gd name="connsiteX11" fmla="*/ 2667707 w 11088796"/>
              <a:gd name="connsiteY11" fmla="*/ 12241437 h 13491341"/>
              <a:gd name="connsiteX12" fmla="*/ 2049794 w 11088796"/>
              <a:gd name="connsiteY12" fmla="*/ 12339687 h 13491341"/>
              <a:gd name="connsiteX13" fmla="*/ 975175 w 11088796"/>
              <a:gd name="connsiteY13" fmla="*/ 11521017 h 13491341"/>
              <a:gd name="connsiteX14" fmla="*/ 908953 w 11088796"/>
              <a:gd name="connsiteY14" fmla="*/ 10901578 h 13491341"/>
              <a:gd name="connsiteX15" fmla="*/ 1287637 w 11088796"/>
              <a:gd name="connsiteY15" fmla="*/ 10710803 h 13491341"/>
              <a:gd name="connsiteX16" fmla="*/ 1721569 w 11088796"/>
              <a:gd name="connsiteY16" fmla="*/ 9334566 h 13491341"/>
              <a:gd name="connsiteX17" fmla="*/ 1947183 w 11088796"/>
              <a:gd name="connsiteY17" fmla="*/ 9405678 h 13491341"/>
              <a:gd name="connsiteX18" fmla="*/ 3834230 w 11088796"/>
              <a:gd name="connsiteY18" fmla="*/ 10843275 h 13491341"/>
              <a:gd name="connsiteX19" fmla="*/ 3878894 w 11088796"/>
              <a:gd name="connsiteY19" fmla="*/ 11451101 h 13491341"/>
              <a:gd name="connsiteX20" fmla="*/ 3262230 w 11088796"/>
              <a:gd name="connsiteY20" fmla="*/ 11594106 h 13491341"/>
              <a:gd name="connsiteX21" fmla="*/ 1375183 w 11088796"/>
              <a:gd name="connsiteY21" fmla="*/ 10156508 h 13491341"/>
              <a:gd name="connsiteX22" fmla="*/ 1349316 w 11088796"/>
              <a:gd name="connsiteY22" fmla="*/ 9524008 h 13491341"/>
              <a:gd name="connsiteX23" fmla="*/ 1721569 w 11088796"/>
              <a:gd name="connsiteY23" fmla="*/ 9334566 h 13491341"/>
              <a:gd name="connsiteX24" fmla="*/ 2101387 w 11088796"/>
              <a:gd name="connsiteY24" fmla="*/ 7936576 h 13491341"/>
              <a:gd name="connsiteX25" fmla="*/ 2344041 w 11088796"/>
              <a:gd name="connsiteY25" fmla="*/ 8020670 h 13491341"/>
              <a:gd name="connsiteX26" fmla="*/ 5052676 w 11088796"/>
              <a:gd name="connsiteY26" fmla="*/ 10084172 h 13491341"/>
              <a:gd name="connsiteX27" fmla="*/ 5120124 w 11088796"/>
              <a:gd name="connsiteY27" fmla="*/ 10709361 h 13491341"/>
              <a:gd name="connsiteX28" fmla="*/ 4480668 w 11088796"/>
              <a:gd name="connsiteY28" fmla="*/ 10835011 h 13491341"/>
              <a:gd name="connsiteX29" fmla="*/ 1772034 w 11088796"/>
              <a:gd name="connsiteY29" fmla="*/ 8771509 h 13491341"/>
              <a:gd name="connsiteX30" fmla="*/ 1723383 w 11088796"/>
              <a:gd name="connsiteY30" fmla="*/ 8121644 h 13491341"/>
              <a:gd name="connsiteX31" fmla="*/ 2101387 w 11088796"/>
              <a:gd name="connsiteY31" fmla="*/ 7936576 h 13491341"/>
              <a:gd name="connsiteX32" fmla="*/ 1945410 w 11088796"/>
              <a:gd name="connsiteY32" fmla="*/ 6115309 h 13491341"/>
              <a:gd name="connsiteX33" fmla="*/ 2188908 w 11088796"/>
              <a:gd name="connsiteY33" fmla="*/ 6197004 h 13491341"/>
              <a:gd name="connsiteX34" fmla="*/ 6859286 w 11088796"/>
              <a:gd name="connsiteY34" fmla="*/ 9755006 h 13491341"/>
              <a:gd name="connsiteX35" fmla="*/ 6889502 w 11088796"/>
              <a:gd name="connsiteY35" fmla="*/ 10387978 h 13491341"/>
              <a:gd name="connsiteX36" fmla="*/ 6287266 w 11088796"/>
              <a:gd name="connsiteY36" fmla="*/ 10505862 h 13491341"/>
              <a:gd name="connsiteX37" fmla="*/ 1616888 w 11088796"/>
              <a:gd name="connsiteY37" fmla="*/ 6947860 h 13491341"/>
              <a:gd name="connsiteX38" fmla="*/ 1551927 w 11088796"/>
              <a:gd name="connsiteY38" fmla="*/ 6321692 h 13491341"/>
              <a:gd name="connsiteX39" fmla="*/ 1945410 w 11088796"/>
              <a:gd name="connsiteY39" fmla="*/ 6115309 h 13491341"/>
              <a:gd name="connsiteX40" fmla="*/ 1120711 w 11088796"/>
              <a:gd name="connsiteY40" fmla="*/ 3826332 h 13491341"/>
              <a:gd name="connsiteX41" fmla="*/ 1362501 w 11088796"/>
              <a:gd name="connsiteY41" fmla="*/ 3910611 h 13491341"/>
              <a:gd name="connsiteX42" fmla="*/ 9297658 w 11088796"/>
              <a:gd name="connsiteY42" fmla="*/ 9955798 h 13491341"/>
              <a:gd name="connsiteX43" fmla="*/ 9344772 w 11088796"/>
              <a:gd name="connsiteY43" fmla="*/ 10560687 h 13491341"/>
              <a:gd name="connsiteX44" fmla="*/ 8749084 w 11088796"/>
              <a:gd name="connsiteY44" fmla="*/ 10675877 h 13491341"/>
              <a:gd name="connsiteX45" fmla="*/ 813928 w 11088796"/>
              <a:gd name="connsiteY45" fmla="*/ 4630689 h 13491341"/>
              <a:gd name="connsiteX46" fmla="*/ 744971 w 11088796"/>
              <a:gd name="connsiteY46" fmla="*/ 4009160 h 13491341"/>
              <a:gd name="connsiteX47" fmla="*/ 1120711 w 11088796"/>
              <a:gd name="connsiteY47" fmla="*/ 3826332 h 13491341"/>
              <a:gd name="connsiteX48" fmla="*/ 4227254 w 11088796"/>
              <a:gd name="connsiteY48" fmla="*/ 2790686 h 13491341"/>
              <a:gd name="connsiteX49" fmla="*/ 4454070 w 11088796"/>
              <a:gd name="connsiteY49" fmla="*/ 2860658 h 13491341"/>
              <a:gd name="connsiteX50" fmla="*/ 9475564 w 11088796"/>
              <a:gd name="connsiteY50" fmla="*/ 6686148 h 13491341"/>
              <a:gd name="connsiteX51" fmla="*/ 9504938 w 11088796"/>
              <a:gd name="connsiteY51" fmla="*/ 7321320 h 13491341"/>
              <a:gd name="connsiteX52" fmla="*/ 8903564 w 11088796"/>
              <a:gd name="connsiteY52" fmla="*/ 7436978 h 13491341"/>
              <a:gd name="connsiteX53" fmla="*/ 3882070 w 11088796"/>
              <a:gd name="connsiteY53" fmla="*/ 3611488 h 13491341"/>
              <a:gd name="connsiteX54" fmla="*/ 3837020 w 11088796"/>
              <a:gd name="connsiteY54" fmla="*/ 3003370 h 13491341"/>
              <a:gd name="connsiteX55" fmla="*/ 4227254 w 11088796"/>
              <a:gd name="connsiteY55" fmla="*/ 2790686 h 13491341"/>
              <a:gd name="connsiteX56" fmla="*/ 5978286 w 11088796"/>
              <a:gd name="connsiteY56" fmla="*/ 2454748 h 13491341"/>
              <a:gd name="connsiteX57" fmla="*/ 6213830 w 11088796"/>
              <a:gd name="connsiteY57" fmla="*/ 2544466 h 13491341"/>
              <a:gd name="connsiteX58" fmla="*/ 9303674 w 11088796"/>
              <a:gd name="connsiteY58" fmla="*/ 4898383 h 13491341"/>
              <a:gd name="connsiteX59" fmla="*/ 9350860 w 11088796"/>
              <a:gd name="connsiteY59" fmla="*/ 5503319 h 13491341"/>
              <a:gd name="connsiteX60" fmla="*/ 8755108 w 11088796"/>
              <a:gd name="connsiteY60" fmla="*/ 5618451 h 13491341"/>
              <a:gd name="connsiteX61" fmla="*/ 5665264 w 11088796"/>
              <a:gd name="connsiteY61" fmla="*/ 3264535 h 13491341"/>
              <a:gd name="connsiteX62" fmla="*/ 5596232 w 11088796"/>
              <a:gd name="connsiteY62" fmla="*/ 2642955 h 13491341"/>
              <a:gd name="connsiteX63" fmla="*/ 5978286 w 11088796"/>
              <a:gd name="connsiteY63" fmla="*/ 2454748 h 13491341"/>
              <a:gd name="connsiteX64" fmla="*/ 1124504 w 11088796"/>
              <a:gd name="connsiteY64" fmla="*/ 2113497 h 13491341"/>
              <a:gd name="connsiteX65" fmla="*/ 1366063 w 11088796"/>
              <a:gd name="connsiteY65" fmla="*/ 2195470 h 13491341"/>
              <a:gd name="connsiteX66" fmla="*/ 10938820 w 11088796"/>
              <a:gd name="connsiteY66" fmla="*/ 9488219 h 13491341"/>
              <a:gd name="connsiteX67" fmla="*/ 10982418 w 11088796"/>
              <a:gd name="connsiteY67" fmla="*/ 10098117 h 13491341"/>
              <a:gd name="connsiteX68" fmla="*/ 10366800 w 11088796"/>
              <a:gd name="connsiteY68" fmla="*/ 10239076 h 13491341"/>
              <a:gd name="connsiteX69" fmla="*/ 794043 w 11088796"/>
              <a:gd name="connsiteY69" fmla="*/ 2946327 h 13491341"/>
              <a:gd name="connsiteX70" fmla="*/ 744627 w 11088796"/>
              <a:gd name="connsiteY70" fmla="*/ 2298728 h 13491341"/>
              <a:gd name="connsiteX71" fmla="*/ 1124504 w 11088796"/>
              <a:gd name="connsiteY71" fmla="*/ 2113497 h 13491341"/>
              <a:gd name="connsiteX72" fmla="*/ 7356102 w 11088796"/>
              <a:gd name="connsiteY72" fmla="*/ 1797588 h 13491341"/>
              <a:gd name="connsiteX73" fmla="*/ 7581448 w 11088796"/>
              <a:gd name="connsiteY73" fmla="*/ 1868497 h 13491341"/>
              <a:gd name="connsiteX74" fmla="*/ 9593352 w 11088796"/>
              <a:gd name="connsiteY74" fmla="*/ 3401213 h 13491341"/>
              <a:gd name="connsiteX75" fmla="*/ 9637536 w 11088796"/>
              <a:gd name="connsiteY75" fmla="*/ 4008670 h 13491341"/>
              <a:gd name="connsiteX76" fmla="*/ 9021352 w 11088796"/>
              <a:gd name="connsiteY76" fmla="*/ 4152044 h 13491341"/>
              <a:gd name="connsiteX77" fmla="*/ 7009448 w 11088796"/>
              <a:gd name="connsiteY77" fmla="*/ 2619328 h 13491341"/>
              <a:gd name="connsiteX78" fmla="*/ 6984064 w 11088796"/>
              <a:gd name="connsiteY78" fmla="*/ 1987194 h 13491341"/>
              <a:gd name="connsiteX79" fmla="*/ 7356102 w 11088796"/>
              <a:gd name="connsiteY79" fmla="*/ 1797588 h 13491341"/>
              <a:gd name="connsiteX80" fmla="*/ 8626238 w 11088796"/>
              <a:gd name="connsiteY80" fmla="*/ 1077861 h 13491341"/>
              <a:gd name="connsiteX81" fmla="*/ 8867664 w 11088796"/>
              <a:gd name="connsiteY81" fmla="*/ 1161018 h 13491341"/>
              <a:gd name="connsiteX82" fmla="*/ 9942284 w 11088796"/>
              <a:gd name="connsiteY82" fmla="*/ 1979689 h 13491341"/>
              <a:gd name="connsiteX83" fmla="*/ 10009308 w 11088796"/>
              <a:gd name="connsiteY83" fmla="*/ 2604557 h 13491341"/>
              <a:gd name="connsiteX84" fmla="*/ 9370276 w 11088796"/>
              <a:gd name="connsiteY84" fmla="*/ 2730530 h 13491341"/>
              <a:gd name="connsiteX85" fmla="*/ 8295656 w 11088796"/>
              <a:gd name="connsiteY85" fmla="*/ 1911858 h 13491341"/>
              <a:gd name="connsiteX86" fmla="*/ 8250554 w 11088796"/>
              <a:gd name="connsiteY86" fmla="*/ 1264696 h 13491341"/>
              <a:gd name="connsiteX87" fmla="*/ 8626238 w 11088796"/>
              <a:gd name="connsiteY87" fmla="*/ 1077861 h 13491341"/>
              <a:gd name="connsiteX88" fmla="*/ 9447378 w 11088796"/>
              <a:gd name="connsiteY88" fmla="*/ 1 h 13491341"/>
              <a:gd name="connsiteX89" fmla="*/ 9689796 w 11088796"/>
              <a:gd name="connsiteY89" fmla="*/ 81858 h 13491341"/>
              <a:gd name="connsiteX90" fmla="*/ 10764416 w 11088796"/>
              <a:gd name="connsiteY90" fmla="*/ 900529 h 13491341"/>
              <a:gd name="connsiteX91" fmla="*/ 10812642 w 11088796"/>
              <a:gd name="connsiteY91" fmla="*/ 1550070 h 13491341"/>
              <a:gd name="connsiteX92" fmla="*/ 10192408 w 11088796"/>
              <a:gd name="connsiteY92" fmla="*/ 1651368 h 13491341"/>
              <a:gd name="connsiteX93" fmla="*/ 9117788 w 11088796"/>
              <a:gd name="connsiteY93" fmla="*/ 832697 h 13491341"/>
              <a:gd name="connsiteX94" fmla="*/ 9053888 w 11088796"/>
              <a:gd name="connsiteY94" fmla="*/ 210211 h 13491341"/>
              <a:gd name="connsiteX95" fmla="*/ 9447378 w 11088796"/>
              <a:gd name="connsiteY95" fmla="*/ 1 h 13491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11088796" h="13491341">
                <a:moveTo>
                  <a:pt x="490691" y="11756903"/>
                </a:moveTo>
                <a:cubicBezTo>
                  <a:pt x="576640" y="11756478"/>
                  <a:pt x="661187" y="11782498"/>
                  <a:pt x="733817" y="11837830"/>
                </a:cubicBezTo>
                <a:cubicBezTo>
                  <a:pt x="733817" y="11837830"/>
                  <a:pt x="733817" y="11837830"/>
                  <a:pt x="1808437" y="12656501"/>
                </a:cubicBezTo>
                <a:cubicBezTo>
                  <a:pt x="2002119" y="12804053"/>
                  <a:pt x="2020477" y="13091014"/>
                  <a:pt x="1856663" y="13306044"/>
                </a:cubicBezTo>
                <a:cubicBezTo>
                  <a:pt x="1708962" y="13499922"/>
                  <a:pt x="1430112" y="13554893"/>
                  <a:pt x="1236430" y="13407341"/>
                </a:cubicBezTo>
                <a:cubicBezTo>
                  <a:pt x="1236430" y="13407341"/>
                  <a:pt x="1236430" y="13407341"/>
                  <a:pt x="161810" y="12588671"/>
                </a:cubicBezTo>
                <a:cubicBezTo>
                  <a:pt x="-31872" y="12441120"/>
                  <a:pt x="-49792" y="12160062"/>
                  <a:pt x="97910" y="11966183"/>
                </a:cubicBezTo>
                <a:cubicBezTo>
                  <a:pt x="200294" y="11831790"/>
                  <a:pt x="347442" y="11757613"/>
                  <a:pt x="490691" y="11756903"/>
                </a:cubicBezTo>
                <a:close/>
                <a:moveTo>
                  <a:pt x="1287637" y="10710803"/>
                </a:moveTo>
                <a:cubicBezTo>
                  <a:pt x="1369716" y="10715457"/>
                  <a:pt x="1451110" y="10745615"/>
                  <a:pt x="1523741" y="10800947"/>
                </a:cubicBezTo>
                <a:cubicBezTo>
                  <a:pt x="1523741" y="10800947"/>
                  <a:pt x="1523741" y="10800947"/>
                  <a:pt x="2598361" y="11619618"/>
                </a:cubicBezTo>
                <a:cubicBezTo>
                  <a:pt x="2792042" y="11767170"/>
                  <a:pt x="2832808" y="12024717"/>
                  <a:pt x="2667707" y="12241437"/>
                </a:cubicBezTo>
                <a:cubicBezTo>
                  <a:pt x="2521245" y="12433688"/>
                  <a:pt x="2243477" y="12487239"/>
                  <a:pt x="2049794" y="12339687"/>
                </a:cubicBezTo>
                <a:cubicBezTo>
                  <a:pt x="2049794" y="12339687"/>
                  <a:pt x="2049794" y="12339687"/>
                  <a:pt x="975175" y="11521017"/>
                </a:cubicBezTo>
                <a:cubicBezTo>
                  <a:pt x="781493" y="11373465"/>
                  <a:pt x="762492" y="11093830"/>
                  <a:pt x="908953" y="10901578"/>
                </a:cubicBezTo>
                <a:cubicBezTo>
                  <a:pt x="1012143" y="10766128"/>
                  <a:pt x="1150840" y="10703045"/>
                  <a:pt x="1287637" y="10710803"/>
                </a:cubicBezTo>
                <a:close/>
                <a:moveTo>
                  <a:pt x="1721569" y="9334566"/>
                </a:moveTo>
                <a:cubicBezTo>
                  <a:pt x="1803463" y="9333793"/>
                  <a:pt x="1882852" y="9356669"/>
                  <a:pt x="1947183" y="9405678"/>
                </a:cubicBezTo>
                <a:cubicBezTo>
                  <a:pt x="1947183" y="9405678"/>
                  <a:pt x="1947183" y="9405678"/>
                  <a:pt x="3834230" y="10843275"/>
                </a:cubicBezTo>
                <a:cubicBezTo>
                  <a:pt x="4005780" y="10973966"/>
                  <a:pt x="4026594" y="11257225"/>
                  <a:pt x="3878894" y="11451101"/>
                </a:cubicBezTo>
                <a:cubicBezTo>
                  <a:pt x="3712398" y="11669653"/>
                  <a:pt x="3433780" y="11724797"/>
                  <a:pt x="3262230" y="11594106"/>
                </a:cubicBezTo>
                <a:cubicBezTo>
                  <a:pt x="3262230" y="11594106"/>
                  <a:pt x="3262230" y="11594106"/>
                  <a:pt x="1375183" y="10156508"/>
                </a:cubicBezTo>
                <a:cubicBezTo>
                  <a:pt x="1203633" y="10025818"/>
                  <a:pt x="1182818" y="9742560"/>
                  <a:pt x="1349316" y="9524008"/>
                </a:cubicBezTo>
                <a:cubicBezTo>
                  <a:pt x="1441628" y="9402835"/>
                  <a:pt x="1585080" y="9335855"/>
                  <a:pt x="1721569" y="9334566"/>
                </a:cubicBezTo>
                <a:close/>
                <a:moveTo>
                  <a:pt x="2101387" y="7936576"/>
                </a:moveTo>
                <a:cubicBezTo>
                  <a:pt x="2186631" y="7938355"/>
                  <a:pt x="2271321" y="7965270"/>
                  <a:pt x="2344041" y="8020670"/>
                </a:cubicBezTo>
                <a:cubicBezTo>
                  <a:pt x="2344041" y="8020670"/>
                  <a:pt x="2344041" y="8020670"/>
                  <a:pt x="5052676" y="10084172"/>
                </a:cubicBezTo>
                <a:cubicBezTo>
                  <a:pt x="5246596" y="10231905"/>
                  <a:pt x="5267826" y="10515482"/>
                  <a:pt x="5120124" y="10709361"/>
                </a:cubicBezTo>
                <a:cubicBezTo>
                  <a:pt x="4953624" y="10927915"/>
                  <a:pt x="4674590" y="10982744"/>
                  <a:pt x="4480668" y="10835011"/>
                </a:cubicBezTo>
                <a:cubicBezTo>
                  <a:pt x="4480668" y="10835011"/>
                  <a:pt x="4480668" y="10835011"/>
                  <a:pt x="1772034" y="8771509"/>
                </a:cubicBezTo>
                <a:cubicBezTo>
                  <a:pt x="1578113" y="8623776"/>
                  <a:pt x="1556883" y="8340198"/>
                  <a:pt x="1723383" y="8121644"/>
                </a:cubicBezTo>
                <a:cubicBezTo>
                  <a:pt x="1815697" y="8000470"/>
                  <a:pt x="1959313" y="7933611"/>
                  <a:pt x="2101387" y="7936576"/>
                </a:cubicBezTo>
                <a:close/>
                <a:moveTo>
                  <a:pt x="1945410" y="6115309"/>
                </a:moveTo>
                <a:cubicBezTo>
                  <a:pt x="2031653" y="6115412"/>
                  <a:pt x="2116421" y="6141783"/>
                  <a:pt x="2188908" y="6197004"/>
                </a:cubicBezTo>
                <a:cubicBezTo>
                  <a:pt x="2188908" y="6197004"/>
                  <a:pt x="2188908" y="6197004"/>
                  <a:pt x="6859286" y="9755006"/>
                </a:cubicBezTo>
                <a:cubicBezTo>
                  <a:pt x="7052586" y="9902268"/>
                  <a:pt x="7052554" y="10173950"/>
                  <a:pt x="6889502" y="10387978"/>
                </a:cubicBezTo>
                <a:cubicBezTo>
                  <a:pt x="6742488" y="10580955"/>
                  <a:pt x="6480566" y="10653123"/>
                  <a:pt x="6287266" y="10505862"/>
                </a:cubicBezTo>
                <a:cubicBezTo>
                  <a:pt x="6287266" y="10505862"/>
                  <a:pt x="6287266" y="10505862"/>
                  <a:pt x="1616888" y="6947860"/>
                </a:cubicBezTo>
                <a:cubicBezTo>
                  <a:pt x="1423588" y="6800599"/>
                  <a:pt x="1404912" y="6514668"/>
                  <a:pt x="1551927" y="6321692"/>
                </a:cubicBezTo>
                <a:cubicBezTo>
                  <a:pt x="1653834" y="6187921"/>
                  <a:pt x="1801671" y="6115135"/>
                  <a:pt x="1945410" y="6115309"/>
                </a:cubicBezTo>
                <a:close/>
                <a:moveTo>
                  <a:pt x="1120711" y="3826332"/>
                </a:moveTo>
                <a:cubicBezTo>
                  <a:pt x="1205571" y="3828346"/>
                  <a:pt x="1289952" y="3855341"/>
                  <a:pt x="1362501" y="3910611"/>
                </a:cubicBezTo>
                <a:cubicBezTo>
                  <a:pt x="1362501" y="3910611"/>
                  <a:pt x="1362501" y="3910611"/>
                  <a:pt x="9297658" y="9955798"/>
                </a:cubicBezTo>
                <a:cubicBezTo>
                  <a:pt x="9491122" y="10103183"/>
                  <a:pt x="9491234" y="10368433"/>
                  <a:pt x="9344772" y="10560687"/>
                </a:cubicBezTo>
                <a:cubicBezTo>
                  <a:pt x="9179666" y="10777410"/>
                  <a:pt x="8942548" y="10823263"/>
                  <a:pt x="8749084" y="10675877"/>
                </a:cubicBezTo>
                <a:cubicBezTo>
                  <a:pt x="8749084" y="10675877"/>
                  <a:pt x="8749084" y="10675877"/>
                  <a:pt x="813928" y="4630689"/>
                </a:cubicBezTo>
                <a:cubicBezTo>
                  <a:pt x="620463" y="4483305"/>
                  <a:pt x="579867" y="4225882"/>
                  <a:pt x="744971" y="4009160"/>
                </a:cubicBezTo>
                <a:cubicBezTo>
                  <a:pt x="836511" y="3889001"/>
                  <a:pt x="979277" y="3822972"/>
                  <a:pt x="1120711" y="3826332"/>
                </a:cubicBezTo>
                <a:close/>
                <a:moveTo>
                  <a:pt x="4227254" y="2790686"/>
                </a:moveTo>
                <a:cubicBezTo>
                  <a:pt x="4310200" y="2788659"/>
                  <a:pt x="4389662" y="2811590"/>
                  <a:pt x="4454070" y="2860658"/>
                </a:cubicBezTo>
                <a:cubicBezTo>
                  <a:pt x="4454070" y="2860658"/>
                  <a:pt x="4454070" y="2860658"/>
                  <a:pt x="9475564" y="6686148"/>
                </a:cubicBezTo>
                <a:cubicBezTo>
                  <a:pt x="9647320" y="6816995"/>
                  <a:pt x="9671436" y="7102770"/>
                  <a:pt x="9504938" y="7321320"/>
                </a:cubicBezTo>
                <a:cubicBezTo>
                  <a:pt x="9357238" y="7515197"/>
                  <a:pt x="9075320" y="7567825"/>
                  <a:pt x="8903564" y="7436978"/>
                </a:cubicBezTo>
                <a:cubicBezTo>
                  <a:pt x="8903564" y="7436978"/>
                  <a:pt x="8903564" y="7436978"/>
                  <a:pt x="3882070" y="3611488"/>
                </a:cubicBezTo>
                <a:cubicBezTo>
                  <a:pt x="3710313" y="3480640"/>
                  <a:pt x="3689321" y="3197246"/>
                  <a:pt x="3837020" y="3003370"/>
                </a:cubicBezTo>
                <a:cubicBezTo>
                  <a:pt x="3941082" y="2866775"/>
                  <a:pt x="4089010" y="2794065"/>
                  <a:pt x="4227254" y="2790686"/>
                </a:cubicBezTo>
                <a:close/>
                <a:moveTo>
                  <a:pt x="5978286" y="2454748"/>
                </a:moveTo>
                <a:cubicBezTo>
                  <a:pt x="6060956" y="2459853"/>
                  <a:pt x="6142436" y="2490076"/>
                  <a:pt x="6213830" y="2544466"/>
                </a:cubicBezTo>
                <a:cubicBezTo>
                  <a:pt x="6213830" y="2544466"/>
                  <a:pt x="6213830" y="2544466"/>
                  <a:pt x="9303674" y="4898383"/>
                </a:cubicBezTo>
                <a:cubicBezTo>
                  <a:pt x="9497180" y="5045798"/>
                  <a:pt x="9515962" y="5286598"/>
                  <a:pt x="9350860" y="5503319"/>
                </a:cubicBezTo>
                <a:cubicBezTo>
                  <a:pt x="9204398" y="5695570"/>
                  <a:pt x="8948614" y="5765868"/>
                  <a:pt x="8755108" y="5618451"/>
                </a:cubicBezTo>
                <a:cubicBezTo>
                  <a:pt x="8755108" y="5618451"/>
                  <a:pt x="8755108" y="5618451"/>
                  <a:pt x="5665264" y="3264535"/>
                </a:cubicBezTo>
                <a:cubicBezTo>
                  <a:pt x="5474880" y="3119496"/>
                  <a:pt x="5449770" y="2835207"/>
                  <a:pt x="5596232" y="2642955"/>
                </a:cubicBezTo>
                <a:cubicBezTo>
                  <a:pt x="5699420" y="2507505"/>
                  <a:pt x="5840504" y="2446239"/>
                  <a:pt x="5978286" y="2454748"/>
                </a:cubicBezTo>
                <a:close/>
                <a:moveTo>
                  <a:pt x="1124504" y="2113497"/>
                </a:moveTo>
                <a:cubicBezTo>
                  <a:pt x="1210071" y="2114841"/>
                  <a:pt x="1294642" y="2141060"/>
                  <a:pt x="1366063" y="2195470"/>
                </a:cubicBezTo>
                <a:cubicBezTo>
                  <a:pt x="1366063" y="2195470"/>
                  <a:pt x="1366063" y="2195470"/>
                  <a:pt x="10938820" y="9488219"/>
                </a:cubicBezTo>
                <a:cubicBezTo>
                  <a:pt x="11132398" y="9635692"/>
                  <a:pt x="11129432" y="9905139"/>
                  <a:pt x="10982418" y="10098117"/>
                </a:cubicBezTo>
                <a:cubicBezTo>
                  <a:pt x="10819366" y="10312145"/>
                  <a:pt x="10560378" y="10386547"/>
                  <a:pt x="10366800" y="10239076"/>
                </a:cubicBezTo>
                <a:cubicBezTo>
                  <a:pt x="10366800" y="10239076"/>
                  <a:pt x="10366800" y="10239076"/>
                  <a:pt x="794043" y="2946327"/>
                </a:cubicBezTo>
                <a:cubicBezTo>
                  <a:pt x="603587" y="2801233"/>
                  <a:pt x="581575" y="2512756"/>
                  <a:pt x="744627" y="2298728"/>
                </a:cubicBezTo>
                <a:cubicBezTo>
                  <a:pt x="836511" y="2178117"/>
                  <a:pt x="981892" y="2111258"/>
                  <a:pt x="1124504" y="2113497"/>
                </a:cubicBezTo>
                <a:close/>
                <a:moveTo>
                  <a:pt x="7356102" y="1797588"/>
                </a:moveTo>
                <a:cubicBezTo>
                  <a:pt x="7437918" y="1796756"/>
                  <a:pt x="7517214" y="1819562"/>
                  <a:pt x="7581448" y="1868497"/>
                </a:cubicBezTo>
                <a:cubicBezTo>
                  <a:pt x="7581448" y="1868497"/>
                  <a:pt x="7581448" y="1868497"/>
                  <a:pt x="9593352" y="3401213"/>
                </a:cubicBezTo>
                <a:cubicBezTo>
                  <a:pt x="9764644" y="3531709"/>
                  <a:pt x="9785234" y="3814795"/>
                  <a:pt x="9637536" y="4008670"/>
                </a:cubicBezTo>
                <a:cubicBezTo>
                  <a:pt x="9471038" y="4227222"/>
                  <a:pt x="9192646" y="4282538"/>
                  <a:pt x="9021352" y="4152044"/>
                </a:cubicBezTo>
                <a:cubicBezTo>
                  <a:pt x="9021352" y="4152044"/>
                  <a:pt x="9021352" y="4152044"/>
                  <a:pt x="7009448" y="2619328"/>
                </a:cubicBezTo>
                <a:cubicBezTo>
                  <a:pt x="6838156" y="2488833"/>
                  <a:pt x="6817566" y="2205746"/>
                  <a:pt x="6984064" y="1987194"/>
                </a:cubicBezTo>
                <a:cubicBezTo>
                  <a:pt x="7076376" y="1866022"/>
                  <a:pt x="7219740" y="1798975"/>
                  <a:pt x="7356102" y="1797588"/>
                </a:cubicBezTo>
                <a:close/>
                <a:moveTo>
                  <a:pt x="8626238" y="1077861"/>
                </a:moveTo>
                <a:cubicBezTo>
                  <a:pt x="8710866" y="1079170"/>
                  <a:pt x="8795034" y="1105687"/>
                  <a:pt x="8867664" y="1161018"/>
                </a:cubicBezTo>
                <a:cubicBezTo>
                  <a:pt x="8867664" y="1161018"/>
                  <a:pt x="8867664" y="1161018"/>
                  <a:pt x="9942284" y="1979689"/>
                </a:cubicBezTo>
                <a:cubicBezTo>
                  <a:pt x="10135964" y="2127242"/>
                  <a:pt x="10157008" y="2410678"/>
                  <a:pt x="10009308" y="2604557"/>
                </a:cubicBezTo>
                <a:cubicBezTo>
                  <a:pt x="9842808" y="2823111"/>
                  <a:pt x="9563958" y="2878081"/>
                  <a:pt x="9370276" y="2730530"/>
                </a:cubicBezTo>
                <a:cubicBezTo>
                  <a:pt x="9370276" y="2730530"/>
                  <a:pt x="9370276" y="2730530"/>
                  <a:pt x="8295656" y="1911858"/>
                </a:cubicBezTo>
                <a:cubicBezTo>
                  <a:pt x="8101974" y="1764307"/>
                  <a:pt x="8084054" y="1483251"/>
                  <a:pt x="8250554" y="1264696"/>
                </a:cubicBezTo>
                <a:cubicBezTo>
                  <a:pt x="8342868" y="1143522"/>
                  <a:pt x="8485190" y="1075680"/>
                  <a:pt x="8626238" y="1077861"/>
                </a:cubicBezTo>
                <a:close/>
                <a:moveTo>
                  <a:pt x="9447378" y="1"/>
                </a:moveTo>
                <a:cubicBezTo>
                  <a:pt x="9532998" y="9"/>
                  <a:pt x="9617166" y="26526"/>
                  <a:pt x="9689796" y="81858"/>
                </a:cubicBezTo>
                <a:cubicBezTo>
                  <a:pt x="9689796" y="81858"/>
                  <a:pt x="9689796" y="81858"/>
                  <a:pt x="10764416" y="900529"/>
                </a:cubicBezTo>
                <a:cubicBezTo>
                  <a:pt x="10958096" y="1048080"/>
                  <a:pt x="10979140" y="1331516"/>
                  <a:pt x="10812642" y="1550070"/>
                </a:cubicBezTo>
                <a:cubicBezTo>
                  <a:pt x="10664940" y="1743949"/>
                  <a:pt x="10386090" y="1798919"/>
                  <a:pt x="10192408" y="1651368"/>
                </a:cubicBezTo>
                <a:cubicBezTo>
                  <a:pt x="10192408" y="1651368"/>
                  <a:pt x="10192408" y="1651368"/>
                  <a:pt x="9117788" y="832697"/>
                </a:cubicBezTo>
                <a:cubicBezTo>
                  <a:pt x="8924106" y="685146"/>
                  <a:pt x="8906186" y="404090"/>
                  <a:pt x="9053888" y="210211"/>
                </a:cubicBezTo>
                <a:cubicBezTo>
                  <a:pt x="9157950" y="73615"/>
                  <a:pt x="9304680" y="-11"/>
                  <a:pt x="9447378" y="1"/>
                </a:cubicBezTo>
                <a:close/>
              </a:path>
            </a:pathLst>
          </a:custGeom>
          <a:effectLst/>
        </p:spPr>
        <p:txBody>
          <a:bodyPr rtlCol="0">
            <a:no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3FF953-399A-4973-B476-46ECC07B39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CF3C9AC-31D8-46BD-80FE-C78DAA90EA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4DDD70E-F193-4B29-807E-2A014B04A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0330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75E06D93-6D24-4114-8DF5-DCF101E1BB0C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B3328A-8EF3-4843-B504-799FE34C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419" y="2743201"/>
            <a:ext cx="21781162" cy="196373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D6B470-9CEE-4F3F-8FB4-1DA6B358B3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00749" y="5094288"/>
            <a:ext cx="21781162" cy="6792912"/>
          </a:xfrm>
          <a:prstGeom prst="rect">
            <a:avLst/>
          </a:prstGeom>
        </p:spPr>
        <p:txBody>
          <a:bodyPr/>
          <a:lstStyle>
            <a:lvl1pPr marL="857507" indent="-857507">
              <a:buFont typeface="Arial" panose="020B0604020202020204" pitchFamily="34" charset="0"/>
              <a:buChar char="•"/>
              <a:defRPr/>
            </a:lvl1pPr>
            <a:lvl2pPr marL="1486346" indent="-571671">
              <a:buFont typeface="Arial" panose="020B0604020202020204" pitchFamily="34" charset="0"/>
              <a:buChar char="•"/>
              <a:defRPr/>
            </a:lvl2pPr>
            <a:lvl3pPr marL="2401020" indent="-571671">
              <a:buFont typeface="Arial" panose="020B0604020202020204" pitchFamily="34" charset="0"/>
              <a:buChar char="•"/>
              <a:defRPr/>
            </a:lvl3pPr>
            <a:lvl4pPr marL="3201360" indent="-457337">
              <a:buFont typeface="Arial" panose="020B0604020202020204" pitchFamily="34" charset="0"/>
              <a:buChar char="•"/>
              <a:defRPr/>
            </a:lvl4pPr>
            <a:lvl5pPr marL="4116034" indent="-457337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09225B1-F6A8-4CAE-8582-AA6091647A8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71228972-77E6-4071-83EE-94CDC6C3B3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A6CFD17D-D05D-4EEE-ADC3-CE85FDE2F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etit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6631BBA7-BE8D-4608-813D-FBA20D5EE19D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9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6152310" y="3612999"/>
            <a:ext cx="5821368" cy="2795183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410376" y="3612999"/>
            <a:ext cx="5821368" cy="2795183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9281343" y="3612999"/>
            <a:ext cx="5821368" cy="2795183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13841-8713-4B2C-A4D0-BADC4B00C6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10376" y="7068973"/>
            <a:ext cx="19563303" cy="2545290"/>
          </a:xfrm>
          <a:prstGeom prst="rect">
            <a:avLst/>
          </a:prstGeom>
        </p:spPr>
        <p:txBody>
          <a:bodyPr/>
          <a:lstStyle>
            <a:lvl1pPr>
              <a:defRPr sz="3601"/>
            </a:lvl1pPr>
          </a:lstStyle>
          <a:p>
            <a:pPr lvl="0"/>
            <a:endParaRPr lang="id-ID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E4D9142-B302-4594-9640-763B8DB10D6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94DD855-BBAC-4BCD-B56B-1775A59AE39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EB599073-B3B2-4151-9D79-AE48F58BC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mpetit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C671FBC0-8F72-47A2-8E8A-5810D78386F3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132530" y="2653564"/>
            <a:ext cx="7436688" cy="8016884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DE6430-2778-4EE6-BE6D-5C8DDC542C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610438" y="5121276"/>
            <a:ext cx="12641380" cy="2873375"/>
          </a:xfrm>
          <a:prstGeom prst="rect">
            <a:avLst/>
          </a:prstGeom>
        </p:spPr>
        <p:txBody>
          <a:bodyPr/>
          <a:lstStyle/>
          <a:p>
            <a:pPr lvl="0"/>
            <a:endParaRPr lang="id-ID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FA2A9EF-C15E-4016-BF4E-2951930E14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77EE74B-83D7-468C-AF97-BA684318D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7469C94D-787C-49E5-A9EF-6A590EB576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1AD70714-7629-4FEF-A136-26C4A3799727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3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11088-FB41-46F6-9202-220CACAE23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482EC-FE32-48A8-83C5-0C8AD280CE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2D3682-D64E-4D6A-97CF-DE96D3B6E0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r Mis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D5361E2D-461A-453D-8005-9ACB21964058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249030" y="3125033"/>
            <a:ext cx="12108837" cy="6769604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B7A209-DC34-421F-B9C0-0DF92AF513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0745" y="6008688"/>
            <a:ext cx="7760133" cy="3886200"/>
          </a:xfrm>
          <a:prstGeom prst="rect">
            <a:avLst/>
          </a:prstGeom>
        </p:spPr>
        <p:txBody>
          <a:bodyPr/>
          <a:lstStyle>
            <a:lvl1pPr algn="r">
              <a:defRPr sz="4001"/>
            </a:lvl1pPr>
          </a:lstStyle>
          <a:p>
            <a:pPr lvl="0"/>
            <a:endParaRPr lang="id-ID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70FA2A2-F1AF-44D3-B583-0DB26AF593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33583FD-5D5D-482B-BF43-B775411AE0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C1D47C6-B0FD-4864-B0E2-90B9E6CAF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ictur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EB4E66E3-595D-41D7-ADB4-5E732549AAB4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" y="5"/>
            <a:ext cx="24383998" cy="13715999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FBABEE-B001-414B-9DCC-D128B957A4B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A63E4C8-2AB1-47B1-AED2-93D8424792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39542AFB-25E6-4F3F-8612-E2091FCB2C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038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7910BD2D-28E1-4341-81DB-6BF45081DDF3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71405" cy="13716000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FBA404-7185-46A1-9D21-66BBB9C537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3BD700-E9D8-4BAC-A76C-E55FE031FE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9A7AD346-C6F7-482D-AE45-7747578192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BFAE84AE-1D6B-4DA3-B798-691B4CB1B534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71405" cy="13716000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4201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ABAC77F-CDCE-4483-836D-F10AA3E405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CA29F9-DF43-463F-B663-8B90B9858A2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EF5249A8-E518-4020-8CEC-60E9E14C3F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us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5C8ED194-A48E-4071-878F-4FE91A17267C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3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F9392-0965-470E-8D68-7C066ADE25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0CD2E-A4B4-48F2-A81A-6882607769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527636-0E34-408A-B7B0-0FDD221F12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r vi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8D6DAD83-B6A6-4F90-9185-ADE5E9D49053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677908" cy="13716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353C485-E6D2-4A67-8144-D6DD56A9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46C6FD-6019-4CBB-95FE-16768CDF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C9071-E2C1-434C-86B8-7F6D34C064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adership sk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E3670A7B-AF23-4375-B6DD-6BBA8DAD3907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2683063" y="3945706"/>
            <a:ext cx="2935989" cy="2935154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301" b="0" i="0"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8CF865-D3BD-4804-BCD2-21CC19FE00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0A42D5-F8A0-4AD7-9146-71E2273B8D3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765AD97-FE84-412F-A8D9-376FC3B568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Master-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6E71B35D-40F2-49EC-90E5-ECB59C9502E5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5"/>
            <a:ext cx="10616336" cy="13715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2401"/>
            </a:lvl1pPr>
          </a:lstStyle>
          <a:p>
            <a:pPr lvl="0"/>
            <a:endParaRPr lang="en-US" noProof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C2172E4-915B-482E-91B9-C8C10B59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359B2B-36FF-48EB-B6B2-3DBA5D5D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29214-7B2A-48FE-99B2-00614A74E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phone_devices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1D0DBAB0-4DA6-42BC-B938-8CADA27ADF8A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2285243" y="2124292"/>
            <a:ext cx="7243514" cy="12875172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2601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6EBBEF-6F40-4A85-B411-3B80DFCBA1A1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3E29DF4-3AA8-4F0C-B737-F9DA37D24C10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E441176E-4BBC-47C7-9EC9-C8366742D0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iphone_devices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C1CCEF93-CD86-47AA-BC7F-A6149B8618C2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9255618" y="6230198"/>
            <a:ext cx="5757835" cy="10206700"/>
          </a:xfrm>
          <a:prstGeom prst="rect">
            <a:avLst/>
          </a:prstGeom>
          <a:effectLst/>
        </p:spPr>
        <p:txBody>
          <a:bodyPr rtlCol="0">
            <a:normAutofit/>
          </a:bodyPr>
          <a:lstStyle>
            <a:lvl1pPr marL="0" indent="0">
              <a:buNone/>
              <a:defRPr sz="2601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77482E7-CC21-4D18-85A1-821CD0653DF5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2D96352-B740-4151-AB63-5C4CD841610B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C885322A-6F36-4B2F-8489-B50B92C4C2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5A1D3306-276B-48D7-BF13-4806742D1446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734963" y="4665515"/>
            <a:ext cx="2935989" cy="2935154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301" b="0" i="0"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3407193" y="4665515"/>
            <a:ext cx="2935989" cy="2935154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301" b="0" i="0"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010830" y="4665515"/>
            <a:ext cx="2935989" cy="2935154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301" b="0" i="0"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2683063" y="4665515"/>
            <a:ext cx="2935989" cy="2935154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301" b="0" i="0"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BAB89-210E-4736-B462-01E6906C17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defTabSz="1828983" eaLnBrk="1" fontAlgn="auto" hangingPunct="1">
              <a:spcBef>
                <a:spcPts val="0"/>
              </a:spcBef>
              <a:spcAft>
                <a:spcPts val="0"/>
              </a:spcAft>
              <a:defRPr sz="2401" b="1" i="0">
                <a:solidFill>
                  <a:schemeClr val="tx1">
                    <a:tint val="75000"/>
                  </a:schemeClr>
                </a:solidFill>
                <a:latin typeface="Lato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A7E26E-C911-408B-94A1-2C65D5DB70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2F9EEAE-920A-4D58-B10F-15D7746666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7012-5A56-44F1-B7EB-715958BD2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837" y="730251"/>
            <a:ext cx="21030327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949BF60-D5F3-4686-AE44-B51407E54D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E432EA-40EE-46D6-84D1-0B32A2C423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315E6A-0281-43A6-B30F-C9C39AE823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0500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6290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8082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3691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3417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2893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9388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E688-C2FD-4E7D-8E66-415AF0C200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8BBFB5A-115E-482E-9E56-A51815BDFE5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104142" y="606425"/>
            <a:ext cx="830479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55" tIns="91428" rIns="182855" bIns="91428">
            <a:spAutoFit/>
          </a:bodyPr>
          <a:lstStyle/>
          <a:p>
            <a:pPr algn="ctr" eaLnBrk="1" hangingPunct="1"/>
            <a:fld id="{35886296-E053-4FF7-83F9-B01EF2B44692}" type="slidenum">
              <a:rPr lang="id-ID" altLang="id-ID" sz="2801" b="1">
                <a:solidFill>
                  <a:schemeClr val="bg1"/>
                </a:solidFill>
                <a:latin typeface="Lato Bold"/>
                <a:ea typeface="Lato Bold"/>
                <a:cs typeface="Lato Bold"/>
              </a:rPr>
              <a:pPr algn="ctr" eaLnBrk="1" hangingPunct="1"/>
              <a:t>‹#›</a:t>
            </a:fld>
            <a:endParaRPr lang="id-ID" altLang="id-ID" sz="2801" b="1">
              <a:solidFill>
                <a:schemeClr val="bg1"/>
              </a:solidFill>
              <a:latin typeface="Lato Bold"/>
              <a:ea typeface="Lato Bold"/>
              <a:cs typeface="Lato Bold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25407" y="26988"/>
            <a:ext cx="47049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8"/>
          <p:cNvPicPr>
            <a:picLocks noChangeAspect="1" noChangeArrowheads="1"/>
          </p:cNvPicPr>
          <p:nvPr userDrawn="1"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20122040" y="9644064"/>
            <a:ext cx="426196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782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  <p:sldLayoutId id="2147484734" r:id="rId12"/>
    <p:sldLayoutId id="2147484735" r:id="rId13"/>
    <p:sldLayoutId id="2147484654" r:id="rId14"/>
    <p:sldLayoutId id="2147484655" r:id="rId15"/>
    <p:sldLayoutId id="2147484656" r:id="rId16"/>
    <p:sldLayoutId id="2147484657" r:id="rId17"/>
    <p:sldLayoutId id="2147484658" r:id="rId18"/>
    <p:sldLayoutId id="2147484659" r:id="rId19"/>
    <p:sldLayoutId id="2147484660" r:id="rId20"/>
    <p:sldLayoutId id="2147484661" r:id="rId21"/>
    <p:sldLayoutId id="2147484663" r:id="rId22"/>
    <p:sldLayoutId id="2147484664" r:id="rId23"/>
    <p:sldLayoutId id="2147484670" r:id="rId24"/>
    <p:sldLayoutId id="2147484676" r:id="rId25"/>
    <p:sldLayoutId id="2147484712" r:id="rId26"/>
    <p:sldLayoutId id="2147484713" r:id="rId27"/>
    <p:sldLayoutId id="2147484721" r:id="rId28"/>
    <p:sldLayoutId id="2147484652" r:id="rId29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736792" y="2245112"/>
            <a:ext cx="13060589" cy="9146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b="1" smtClean="0">
                <a:latin typeface="Lato"/>
              </a:rPr>
              <a:t>Termodinamika Teknik </a:t>
            </a:r>
            <a:r>
              <a:rPr lang="en-US" altLang="en-US" b="1" smtClean="0">
                <a:latin typeface="+mj-lt"/>
              </a:rPr>
              <a:t>(</a:t>
            </a:r>
            <a:r>
              <a:rPr lang="en-US" b="1" smtClean="0">
                <a:solidFill>
                  <a:srgbClr val="445469"/>
                </a:solidFill>
                <a:latin typeface="+mj-lt"/>
              </a:rPr>
              <a:t>TFH2F3)</a:t>
            </a:r>
            <a:endParaRPr lang="id-ID" altLang="en-US" b="1" smtClean="0">
              <a:solidFill>
                <a:srgbClr val="445469"/>
              </a:solidFill>
              <a:latin typeface="+mj-lt"/>
            </a:endParaRP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736791" y="3650415"/>
            <a:ext cx="20931422" cy="458271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endParaRPr lang="id-ID" altLang="en-US" b="1" dirty="0" smtClean="0">
              <a:latin typeface="Lato"/>
            </a:endParaRPr>
          </a:p>
          <a:p>
            <a:pPr marL="0" indent="0">
              <a:buNone/>
            </a:pPr>
            <a:r>
              <a:rPr lang="id-ID" altLang="en-US" b="1" dirty="0" smtClean="0">
                <a:latin typeface="Lato"/>
              </a:rPr>
              <a:t>Sistem Terbuka</a:t>
            </a:r>
          </a:p>
          <a:p>
            <a:pPr marL="0" indent="0">
              <a:buNone/>
            </a:pPr>
            <a:r>
              <a:rPr lang="id-ID" altLang="en-US" sz="3601" b="1" dirty="0">
                <a:solidFill>
                  <a:srgbClr val="2F2F2F"/>
                </a:solidFill>
                <a:latin typeface="Lato"/>
              </a:rPr>
              <a:t>Kekekalan massa</a:t>
            </a:r>
            <a:r>
              <a:rPr lang="en-US" altLang="en-US" sz="3601" b="1" dirty="0">
                <a:solidFill>
                  <a:srgbClr val="2F2F2F"/>
                </a:solidFill>
                <a:latin typeface="Lato"/>
              </a:rPr>
              <a:t> </a:t>
            </a:r>
            <a:r>
              <a:rPr lang="id-ID" altLang="en-US" sz="3601" b="1" dirty="0" smtClean="0">
                <a:solidFill>
                  <a:srgbClr val="2F2F2F"/>
                </a:solidFill>
                <a:latin typeface="Lato"/>
              </a:rPr>
              <a:t>(2)</a:t>
            </a:r>
            <a:endParaRPr lang="id-ID" altLang="en-US" sz="3601" b="1" dirty="0">
              <a:solidFill>
                <a:srgbClr val="2F2F2F"/>
              </a:solidFill>
              <a:latin typeface="Lato"/>
            </a:endParaRPr>
          </a:p>
        </p:txBody>
      </p:sp>
      <p:sp>
        <p:nvSpPr>
          <p:cNvPr id="88068" name="Text Placeholder 3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736792" y="8542776"/>
            <a:ext cx="13060589" cy="1046435"/>
          </a:xfrm>
          <a:noFill/>
          <a:ln>
            <a:miter lim="800000"/>
            <a:headEnd/>
            <a:tailEnd/>
          </a:ln>
        </p:spPr>
        <p:txBody>
          <a:bodyPr vert="horz" wrap="square" lIns="91464" tIns="45732" rIns="91464" bIns="45732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dirty="0" err="1" smtClean="0">
                <a:latin typeface="Lato"/>
              </a:rPr>
              <a:t>Mukhammad</a:t>
            </a:r>
            <a:r>
              <a:rPr lang="en-US" altLang="en-US" dirty="0" smtClean="0">
                <a:latin typeface="Lato"/>
              </a:rPr>
              <a:t> </a:t>
            </a:r>
            <a:r>
              <a:rPr lang="en-US" altLang="en-US" dirty="0" err="1" smtClean="0">
                <a:latin typeface="Lato"/>
              </a:rPr>
              <a:t>Ramdlan</a:t>
            </a:r>
            <a:r>
              <a:rPr lang="en-US" altLang="en-US" dirty="0" smtClean="0">
                <a:latin typeface="Lato"/>
              </a:rPr>
              <a:t> </a:t>
            </a:r>
            <a:r>
              <a:rPr lang="en-US" altLang="en-US" dirty="0" err="1" smtClean="0">
                <a:latin typeface="Lato"/>
              </a:rPr>
              <a:t>Kirom</a:t>
            </a:r>
            <a:endParaRPr lang="id-ID" altLang="en-US" dirty="0" smtClean="0">
              <a:latin typeface="Lato"/>
            </a:endParaRPr>
          </a:p>
        </p:txBody>
      </p:sp>
      <p:sp>
        <p:nvSpPr>
          <p:cNvPr id="88069" name="Text Placeholder 4"/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736792" y="9898855"/>
            <a:ext cx="13060589" cy="1044847"/>
          </a:xfrm>
          <a:noFill/>
          <a:ln>
            <a:miter lim="800000"/>
            <a:headEnd/>
            <a:tailEnd/>
          </a:ln>
        </p:spPr>
        <p:txBody>
          <a:bodyPr vert="horz" wrap="square" lIns="91464" tIns="45732" rIns="91464" bIns="45732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dirty="0" smtClean="0">
                <a:latin typeface="Lato"/>
              </a:rPr>
              <a:t>Prodi </a:t>
            </a:r>
            <a:r>
              <a:rPr lang="en-US" altLang="en-US" dirty="0" err="1" smtClean="0">
                <a:latin typeface="Lato"/>
              </a:rPr>
              <a:t>Teknik</a:t>
            </a:r>
            <a:r>
              <a:rPr lang="en-US" altLang="en-US" dirty="0" smtClean="0">
                <a:latin typeface="Lato"/>
              </a:rPr>
              <a:t> </a:t>
            </a:r>
            <a:r>
              <a:rPr lang="en-US" altLang="en-US" dirty="0" err="1" smtClean="0">
                <a:latin typeface="Lato"/>
              </a:rPr>
              <a:t>Fisika</a:t>
            </a:r>
            <a:r>
              <a:rPr lang="id-ID" altLang="en-US" dirty="0" smtClean="0">
                <a:latin typeface="Lato"/>
              </a:rPr>
              <a:t> – Fakultas</a:t>
            </a:r>
            <a:r>
              <a:rPr lang="en-US" altLang="en-US" dirty="0" smtClean="0">
                <a:latin typeface="Lato"/>
              </a:rPr>
              <a:t> </a:t>
            </a:r>
            <a:r>
              <a:rPr lang="en-US" altLang="en-US" dirty="0" err="1" smtClean="0">
                <a:latin typeface="Lato"/>
              </a:rPr>
              <a:t>Teknik</a:t>
            </a:r>
            <a:r>
              <a:rPr lang="en-US" altLang="en-US" dirty="0" smtClean="0">
                <a:latin typeface="Lato"/>
              </a:rPr>
              <a:t> </a:t>
            </a:r>
            <a:r>
              <a:rPr lang="en-US" altLang="en-US" dirty="0" err="1" smtClean="0">
                <a:latin typeface="Lato"/>
              </a:rPr>
              <a:t>Elektro</a:t>
            </a:r>
            <a:endParaRPr lang="id-ID" altLang="en-US" dirty="0" smtClean="0">
              <a:latin typeface="Lato"/>
            </a:endParaRPr>
          </a:p>
        </p:txBody>
      </p:sp>
      <p:sp>
        <p:nvSpPr>
          <p:cNvPr id="88072" name="AutoShape 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19132" y="-276495"/>
            <a:ext cx="304879" cy="304880"/>
          </a:xfrm>
          <a:prstGeom prst="rect">
            <a:avLst/>
          </a:prstGeom>
          <a:noFill/>
        </p:spPr>
        <p:txBody>
          <a:bodyPr vert="horz" wrap="square" lIns="91464" tIns="45732" rIns="91464" bIns="45732" numCol="1" anchor="t" anchorCtr="0" compatLnSpc="1">
            <a:prstTxWarp prst="textNoShape">
              <a:avLst/>
            </a:prstTxWarp>
          </a:bodyPr>
          <a:lstStyle/>
          <a:p>
            <a:endParaRPr lang="en-US" sz="3601"/>
          </a:p>
        </p:txBody>
      </p:sp>
      <p:sp>
        <p:nvSpPr>
          <p:cNvPr id="88074" name="AutoShape 1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19132" y="-276495"/>
            <a:ext cx="304879" cy="304880"/>
          </a:xfrm>
          <a:prstGeom prst="rect">
            <a:avLst/>
          </a:prstGeom>
          <a:noFill/>
        </p:spPr>
        <p:txBody>
          <a:bodyPr vert="horz" wrap="square" lIns="91464" tIns="45732" rIns="91464" bIns="45732" numCol="1" anchor="t" anchorCtr="0" compatLnSpc="1">
            <a:prstTxWarp prst="textNoShape">
              <a:avLst/>
            </a:prstTxWarp>
          </a:bodyPr>
          <a:lstStyle/>
          <a:p>
            <a:endParaRPr lang="en-US" sz="3601"/>
          </a:p>
        </p:txBody>
      </p:sp>
      <p:sp>
        <p:nvSpPr>
          <p:cNvPr id="88076" name="AutoShape 12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19132" y="-276495"/>
            <a:ext cx="304879" cy="304880"/>
          </a:xfrm>
          <a:prstGeom prst="rect">
            <a:avLst/>
          </a:prstGeom>
          <a:noFill/>
        </p:spPr>
        <p:txBody>
          <a:bodyPr vert="horz" wrap="square" lIns="91464" tIns="45732" rIns="91464" bIns="45732" numCol="1" anchor="t" anchorCtr="0" compatLnSpc="1">
            <a:prstTxWarp prst="textNoShape">
              <a:avLst/>
            </a:prstTxWarp>
          </a:bodyPr>
          <a:lstStyle/>
          <a:p>
            <a:endParaRPr lang="en-US" sz="3601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10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28113" y="1719943"/>
            <a:ext cx="11825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dirty="0"/>
              <a:t>Persamaan laju massa dan energi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13175" y="4659087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massa :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/>
          </p:nvPr>
        </p:nvGraphicFramePr>
        <p:xfrm>
          <a:off x="8626249" y="5628833"/>
          <a:ext cx="3198812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26249" y="5628833"/>
                        <a:ext cx="3198812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813175" y="6879776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energi :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/>
          </p:nvPr>
        </p:nvGraphicFramePr>
        <p:xfrm>
          <a:off x="307975" y="7856538"/>
          <a:ext cx="11787188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6" imgW="3276360" imgH="482400" progId="Equation.3">
                  <p:embed/>
                </p:oleObj>
              </mc:Choice>
              <mc:Fallback>
                <p:oleObj name="Equation" r:id="rId6" imgW="3276360" imgH="482400" progId="Equation.3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7975" y="7856538"/>
                        <a:ext cx="11787188" cy="173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2652376" y="5725880"/>
            <a:ext cx="10624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Untuk kasus ideal tidak ada perubahan energi potensial dan energi kinetik. Demikian juga tidak ada kalor dan kerja yang masuk atau keluar sistem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12679130" y="7913682"/>
          <a:ext cx="393065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8" imgW="1091880" imgH="253800" progId="Equation.3">
                  <p:embed/>
                </p:oleObj>
              </mc:Choice>
              <mc:Fallback>
                <p:oleObj name="Equation" r:id="rId8" imgW="1091880" imgH="253800" progId="Equation.3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679130" y="7913682"/>
                        <a:ext cx="3930650" cy="912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1948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11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Alat Trotel</a:t>
            </a:r>
            <a:endParaRPr lang="en-US" sz="6600" dirty="0"/>
          </a:p>
        </p:txBody>
      </p:sp>
      <p:sp>
        <p:nvSpPr>
          <p:cNvPr id="59" name="TextBox 58"/>
          <p:cNvSpPr txBox="1"/>
          <p:nvPr/>
        </p:nvSpPr>
        <p:spPr>
          <a:xfrm>
            <a:off x="4367823" y="3646802"/>
            <a:ext cx="17862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penghalang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katup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sumbat</a:t>
            </a:r>
            <a:r>
              <a:rPr lang="en-US" dirty="0"/>
              <a:t> </a:t>
            </a:r>
            <a:r>
              <a:rPr lang="en-US" dirty="0" err="1"/>
              <a:t>berpori</a:t>
            </a:r>
            <a:r>
              <a:rPr lang="en-US" dirty="0"/>
              <a:t>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217069" y="12823361"/>
            <a:ext cx="8307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“Moran  J., Shapiro N.M., </a:t>
            </a:r>
            <a:r>
              <a:rPr lang="en-US" sz="1400" i="1" dirty="0"/>
              <a:t>Fundamentals of engineering thermodynamics</a:t>
            </a:r>
            <a:r>
              <a:rPr lang="en-US" sz="1400" dirty="0"/>
              <a:t> , 5th ed. ,2006, Wiley</a:t>
            </a:r>
          </a:p>
        </p:txBody>
      </p:sp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139" y="6463649"/>
            <a:ext cx="6977402" cy="2811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TextBox 90"/>
          <p:cNvSpPr txBox="1"/>
          <p:nvPr/>
        </p:nvSpPr>
        <p:spPr>
          <a:xfrm>
            <a:off x="12787775" y="5703270"/>
            <a:ext cx="900709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ideal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:</a:t>
            </a:r>
            <a:endParaRPr lang="id-ID" dirty="0"/>
          </a:p>
          <a:p>
            <a:endParaRPr lang="id-ID" dirty="0"/>
          </a:p>
          <a:p>
            <a:r>
              <a:rPr lang="id-ID" i="1" dirty="0"/>
              <a:t>h</a:t>
            </a:r>
            <a:r>
              <a:rPr lang="id-ID" i="1" baseline="-25000" dirty="0"/>
              <a:t>i</a:t>
            </a:r>
            <a:r>
              <a:rPr lang="id-ID" baseline="-25000" dirty="0"/>
              <a:t> </a:t>
            </a:r>
            <a:r>
              <a:rPr lang="id-ID" dirty="0"/>
              <a:t>= </a:t>
            </a:r>
            <a:r>
              <a:rPr lang="id-ID" i="1" dirty="0"/>
              <a:t>h</a:t>
            </a:r>
            <a:r>
              <a:rPr lang="id-ID" i="1" baseline="-25000" dirty="0"/>
              <a:t>o</a:t>
            </a:r>
          </a:p>
          <a:p>
            <a:endParaRPr lang="id-ID" i="1" baseline="-25000" dirty="0"/>
          </a:p>
          <a:p>
            <a:r>
              <a:rPr lang="id-ID" dirty="0"/>
              <a:t>Kondisi demikian disebut proses trotel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91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2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Turbin Uap</a:t>
            </a:r>
            <a:endParaRPr lang="en-US" sz="6600" dirty="0"/>
          </a:p>
        </p:txBody>
      </p:sp>
      <p:grpSp>
        <p:nvGrpSpPr>
          <p:cNvPr id="58" name="Group 57"/>
          <p:cNvGrpSpPr/>
          <p:nvPr/>
        </p:nvGrpSpPr>
        <p:grpSpPr>
          <a:xfrm>
            <a:off x="6371328" y="5209302"/>
            <a:ext cx="4365175" cy="4575972"/>
            <a:chOff x="14924313" y="3744686"/>
            <a:chExt cx="4365175" cy="4575972"/>
          </a:xfrm>
        </p:grpSpPr>
        <p:sp>
          <p:nvSpPr>
            <p:cNvPr id="51" name="Trapezoid 50"/>
            <p:cNvSpPr/>
            <p:nvPr/>
          </p:nvSpPr>
          <p:spPr>
            <a:xfrm rot="16200000">
              <a:off x="14673941" y="4637314"/>
              <a:ext cx="3113315" cy="2612572"/>
            </a:xfrm>
            <a:prstGeom prst="trapezoid">
              <a:avLst>
                <a:gd name="adj" fmla="val 3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2" name="Right Arrow 51"/>
            <p:cNvSpPr/>
            <p:nvPr/>
          </p:nvSpPr>
          <p:spPr>
            <a:xfrm>
              <a:off x="17536885" y="5617031"/>
              <a:ext cx="1469572" cy="674914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5370629" y="4430484"/>
              <a:ext cx="239485" cy="7263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6676915" y="7137060"/>
              <a:ext cx="239485" cy="7263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15490371" y="3962402"/>
              <a:ext cx="1" cy="359227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16796656" y="7961431"/>
              <a:ext cx="1" cy="359227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5610114" y="3744686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masuk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6916400" y="7841687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keluar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7983202" y="5113338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kerja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1859989" y="5209302"/>
            <a:ext cx="107224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Turbin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di mana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dibangkitkan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melintasnya</a:t>
            </a:r>
            <a:r>
              <a:rPr lang="en-US" dirty="0"/>
              <a:t> gas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set </a:t>
            </a:r>
            <a:r>
              <a:rPr lang="en-US" dirty="0" err="1"/>
              <a:t>sudu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baling-baling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poros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berputar</a:t>
            </a:r>
            <a:r>
              <a:rPr lang="en-US" dirty="0"/>
              <a:t>. </a:t>
            </a:r>
          </a:p>
          <a:p>
            <a:r>
              <a:rPr lang="id-ID" dirty="0"/>
              <a:t>Secara umum kalor dapat masuk atau keluar melalui turbin. Tetapi untuk sistem ideal (adiabatik) tidak ada kalor yang masuk atau keluar</a:t>
            </a:r>
          </a:p>
        </p:txBody>
      </p:sp>
    </p:spTree>
    <p:extLst>
      <p:ext uri="{BB962C8B-B14F-4D97-AF65-F5344CB8AC3E}">
        <p14:creationId xmlns:p14="http://schemas.microsoft.com/office/powerpoint/2010/main" val="1854437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3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28113" y="1719943"/>
            <a:ext cx="11825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dirty="0"/>
              <a:t>Persamaan laju massa dan energi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3175" y="4659087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massa 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8626249" y="5628833"/>
          <a:ext cx="3198812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26249" y="5628833"/>
                        <a:ext cx="3198812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813175" y="6879776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energi 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307975" y="7856538"/>
          <a:ext cx="11787188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6" imgW="3276360" imgH="482400" progId="Equation.3">
                  <p:embed/>
                </p:oleObj>
              </mc:Choice>
              <mc:Fallback>
                <p:oleObj name="Equation" r:id="rId6" imgW="3276360" imgH="482400" progId="Equation.3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7975" y="7856538"/>
                        <a:ext cx="11787188" cy="173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652376" y="4354286"/>
            <a:ext cx="10624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Untuk kasus sederhana di mana hanya satu aliran masuk dan satu aliran keluar dengan asumsi tidak ada perubahan energi potensial berlaku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12652376" y="6076042"/>
          <a:ext cx="7585075" cy="182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8" imgW="2108160" imgH="507960" progId="Equation.3">
                  <p:embed/>
                </p:oleObj>
              </mc:Choice>
              <mc:Fallback>
                <p:oleObj name="Equation" r:id="rId8" imgW="2108160" imgH="507960" progId="Equation.3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652376" y="6076042"/>
                        <a:ext cx="7585075" cy="182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2652376" y="7900080"/>
            <a:ext cx="106244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Laju kalor umumnya keluar dari sistem akibat interaksi sistem dengan lingkungan. Daya dihasilkan oleh turbin uap berupa gerak rotasi yang biasanya digunakan untuk memutar generator untuk menghasilkan energi listrik.  </a:t>
            </a:r>
          </a:p>
        </p:txBody>
      </p:sp>
    </p:spTree>
    <p:extLst>
      <p:ext uri="{BB962C8B-B14F-4D97-AF65-F5344CB8AC3E}">
        <p14:creationId xmlns:p14="http://schemas.microsoft.com/office/powerpoint/2010/main" val="2817125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4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Nosel</a:t>
            </a:r>
            <a:endParaRPr lang="en-US" sz="6600" dirty="0"/>
          </a:p>
        </p:txBody>
      </p:sp>
      <p:sp>
        <p:nvSpPr>
          <p:cNvPr id="59" name="TextBox 58"/>
          <p:cNvSpPr txBox="1"/>
          <p:nvPr/>
        </p:nvSpPr>
        <p:spPr>
          <a:xfrm>
            <a:off x="11716205" y="5007429"/>
            <a:ext cx="116477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Nosel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lintasan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penampang</a:t>
            </a:r>
            <a:r>
              <a:rPr lang="en-US" dirty="0"/>
              <a:t> </a:t>
            </a:r>
            <a:r>
              <a:rPr lang="id-ID" dirty="0"/>
              <a:t>mengecil</a:t>
            </a:r>
            <a:r>
              <a:rPr lang="en-US" dirty="0"/>
              <a:t> di mana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searah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id-ID" dirty="0"/>
              <a:t> dan tekanan menurun searah dengan arah aliran.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i="1" dirty="0"/>
              <a:t>p</a:t>
            </a:r>
            <a:r>
              <a:rPr lang="id-ID" i="1" baseline="-25000" dirty="0"/>
              <a:t>i</a:t>
            </a:r>
            <a:r>
              <a:rPr lang="id-ID" dirty="0"/>
              <a:t> &gt; </a:t>
            </a:r>
            <a:r>
              <a:rPr lang="id-ID" i="1" dirty="0"/>
              <a:t>p</a:t>
            </a:r>
            <a:r>
              <a:rPr lang="id-ID" i="1" baseline="-25000" dirty="0"/>
              <a:t>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i="1" dirty="0">
                <a:latin typeface="Sylfaen" panose="010A0502050306030303" pitchFamily="18" charset="0"/>
                <a:cs typeface="Times New Roman" panose="02020603050405020304" pitchFamily="18" charset="0"/>
              </a:rPr>
              <a:t>V</a:t>
            </a:r>
            <a:r>
              <a:rPr lang="id-ID" i="1" baseline="-25000" dirty="0"/>
              <a:t>i</a:t>
            </a:r>
            <a:r>
              <a:rPr lang="id-ID" dirty="0"/>
              <a:t> &lt;</a:t>
            </a:r>
            <a:r>
              <a:rPr lang="id-ID" i="1" dirty="0">
                <a:latin typeface="Sylfaen" panose="010A0502050306030303" pitchFamily="18" charset="0"/>
              </a:rPr>
              <a:t>V</a:t>
            </a:r>
            <a:r>
              <a:rPr lang="id-ID" i="1" baseline="-25000" dirty="0"/>
              <a:t>o</a:t>
            </a:r>
          </a:p>
          <a:p>
            <a:r>
              <a:rPr lang="id-ID" dirty="0"/>
              <a:t>Kalor dapat masuk dari lingkungan atau arah sebaliknya karena perbedaan temperatur antara sistem dan lingkungan</a:t>
            </a:r>
          </a:p>
        </p:txBody>
      </p:sp>
      <p:grpSp>
        <p:nvGrpSpPr>
          <p:cNvPr id="90119" name="Group 90118"/>
          <p:cNvGrpSpPr/>
          <p:nvPr/>
        </p:nvGrpSpPr>
        <p:grpSpPr>
          <a:xfrm>
            <a:off x="4367824" y="6216253"/>
            <a:ext cx="5552765" cy="3869489"/>
            <a:chOff x="2676835" y="8738436"/>
            <a:chExt cx="5552765" cy="3869489"/>
          </a:xfrm>
        </p:grpSpPr>
        <p:sp>
          <p:nvSpPr>
            <p:cNvPr id="75" name="TextBox 74"/>
            <p:cNvSpPr txBox="1"/>
            <p:nvPr/>
          </p:nvSpPr>
          <p:spPr>
            <a:xfrm>
              <a:off x="6923314" y="9641595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keluar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676835" y="10328320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masuk</a:t>
              </a:r>
            </a:p>
          </p:txBody>
        </p:sp>
        <p:sp>
          <p:nvSpPr>
            <p:cNvPr id="90113" name="Trapezoid 90112"/>
            <p:cNvSpPr/>
            <p:nvPr/>
          </p:nvSpPr>
          <p:spPr>
            <a:xfrm rot="5400000">
              <a:off x="3766827" y="9118016"/>
              <a:ext cx="2966520" cy="2207360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90115" name="Straight Arrow Connector 90114"/>
            <p:cNvCxnSpPr/>
            <p:nvPr/>
          </p:nvCxnSpPr>
          <p:spPr>
            <a:xfrm>
              <a:off x="6574971" y="10210808"/>
              <a:ext cx="1001486" cy="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2895597" y="10254354"/>
              <a:ext cx="1001486" cy="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117" name="Curved Connector 90116"/>
            <p:cNvCxnSpPr/>
            <p:nvPr/>
          </p:nvCxnSpPr>
          <p:spPr>
            <a:xfrm rot="16200000" flipV="1">
              <a:off x="5028797" y="11433577"/>
              <a:ext cx="896609" cy="454027"/>
            </a:xfrm>
            <a:prstGeom prst="curvedConnector3">
              <a:avLst/>
            </a:prstGeom>
            <a:ln w="57150">
              <a:solidFill>
                <a:srgbClr val="19232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9" name="Object 78"/>
            <p:cNvGraphicFramePr>
              <a:graphicFrameLocks noChangeAspect="1"/>
            </p:cNvGraphicFramePr>
            <p:nvPr>
              <p:extLst/>
            </p:nvPr>
          </p:nvGraphicFramePr>
          <p:xfrm>
            <a:off x="5750290" y="11854384"/>
            <a:ext cx="603477" cy="7535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7" name="Equation" r:id="rId4" imgW="152280" imgH="228600" progId="Equation.3">
                    <p:embed/>
                  </p:oleObj>
                </mc:Choice>
                <mc:Fallback>
                  <p:oleObj name="Equation" r:id="rId4" imgW="152280" imgH="228600" progId="Equation.3">
                    <p:embed/>
                    <p:pic>
                      <p:nvPicPr>
                        <p:cNvPr id="79" name="Object 7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750290" y="11854384"/>
                          <a:ext cx="603477" cy="7535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94178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5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Difuser</a:t>
            </a:r>
            <a:endParaRPr lang="en-US" sz="6600" dirty="0"/>
          </a:p>
        </p:txBody>
      </p:sp>
      <p:sp>
        <p:nvSpPr>
          <p:cNvPr id="59" name="TextBox 58"/>
          <p:cNvSpPr txBox="1"/>
          <p:nvPr/>
        </p:nvSpPr>
        <p:spPr>
          <a:xfrm>
            <a:off x="11716205" y="5007429"/>
            <a:ext cx="11647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Difuser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/>
              <a:t>kebalikan dari nosel di mana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penampang</a:t>
            </a:r>
            <a:r>
              <a:rPr lang="en-US" dirty="0"/>
              <a:t> </a:t>
            </a:r>
            <a:r>
              <a:rPr lang="id-ID" dirty="0"/>
              <a:t>membesar</a:t>
            </a:r>
            <a:r>
              <a:rPr lang="en-US" dirty="0"/>
              <a:t> </a:t>
            </a:r>
            <a:r>
              <a:rPr lang="id-ID" dirty="0"/>
              <a:t>dan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id-ID" dirty="0"/>
              <a:t>menurun</a:t>
            </a:r>
            <a:r>
              <a:rPr lang="en-US" dirty="0"/>
              <a:t> </a:t>
            </a:r>
            <a:r>
              <a:rPr lang="en-US" dirty="0" err="1"/>
              <a:t>searah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id-ID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i="1" dirty="0"/>
              <a:t>p</a:t>
            </a:r>
            <a:r>
              <a:rPr lang="id-ID" i="1" baseline="-25000" dirty="0"/>
              <a:t>i</a:t>
            </a:r>
            <a:r>
              <a:rPr lang="id-ID" dirty="0"/>
              <a:t> &lt; </a:t>
            </a:r>
            <a:r>
              <a:rPr lang="id-ID" i="1" dirty="0"/>
              <a:t>p</a:t>
            </a:r>
            <a:r>
              <a:rPr lang="id-ID" i="1" baseline="-25000" dirty="0"/>
              <a:t>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i="1" dirty="0">
                <a:latin typeface="Sylfaen" panose="010A0502050306030303" pitchFamily="18" charset="0"/>
                <a:cs typeface="Times New Roman" panose="02020603050405020304" pitchFamily="18" charset="0"/>
              </a:rPr>
              <a:t>V</a:t>
            </a:r>
            <a:r>
              <a:rPr lang="id-ID" i="1" baseline="-25000" dirty="0"/>
              <a:t>i</a:t>
            </a:r>
            <a:r>
              <a:rPr lang="id-ID" dirty="0"/>
              <a:t> &gt;</a:t>
            </a:r>
            <a:r>
              <a:rPr lang="id-ID" i="1" dirty="0">
                <a:latin typeface="Sylfaen" panose="010A0502050306030303" pitchFamily="18" charset="0"/>
              </a:rPr>
              <a:t>V</a:t>
            </a:r>
            <a:r>
              <a:rPr lang="id-ID" i="1" baseline="-25000" dirty="0"/>
              <a:t>o</a:t>
            </a:r>
          </a:p>
          <a:p>
            <a:r>
              <a:rPr lang="id-ID" dirty="0"/>
              <a:t>Kalor dapat masuk dari lingkungan atau arah sebaliknya karena perbedaan temperatur antara sistem dan lingkungan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86586" y="6458832"/>
            <a:ext cx="5552765" cy="3869489"/>
            <a:chOff x="4364648" y="8738436"/>
            <a:chExt cx="5552765" cy="3869489"/>
          </a:xfrm>
        </p:grpSpPr>
        <p:sp>
          <p:nvSpPr>
            <p:cNvPr id="75" name="TextBox 74"/>
            <p:cNvSpPr txBox="1"/>
            <p:nvPr/>
          </p:nvSpPr>
          <p:spPr>
            <a:xfrm>
              <a:off x="8611127" y="9641595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keluar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364648" y="10328320"/>
              <a:ext cx="130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/>
                <a:t>masuk</a:t>
              </a:r>
            </a:p>
          </p:txBody>
        </p:sp>
        <p:sp>
          <p:nvSpPr>
            <p:cNvPr id="90113" name="Trapezoid 90112"/>
            <p:cNvSpPr/>
            <p:nvPr/>
          </p:nvSpPr>
          <p:spPr>
            <a:xfrm rot="16200000">
              <a:off x="5454640" y="9118016"/>
              <a:ext cx="2966520" cy="2207360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90115" name="Straight Arrow Connector 90114"/>
            <p:cNvCxnSpPr/>
            <p:nvPr/>
          </p:nvCxnSpPr>
          <p:spPr>
            <a:xfrm>
              <a:off x="8262784" y="10210808"/>
              <a:ext cx="1001486" cy="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583410" y="10254354"/>
              <a:ext cx="1001486" cy="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117" name="Curved Connector 90116"/>
            <p:cNvCxnSpPr/>
            <p:nvPr/>
          </p:nvCxnSpPr>
          <p:spPr>
            <a:xfrm rot="16200000" flipV="1">
              <a:off x="6716610" y="11433577"/>
              <a:ext cx="896609" cy="454027"/>
            </a:xfrm>
            <a:prstGeom prst="curvedConnector3">
              <a:avLst/>
            </a:prstGeom>
            <a:ln w="57150">
              <a:solidFill>
                <a:srgbClr val="19232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9" name="Object 78"/>
            <p:cNvGraphicFramePr>
              <a:graphicFrameLocks noChangeAspect="1"/>
            </p:cNvGraphicFramePr>
            <p:nvPr>
              <p:extLst/>
            </p:nvPr>
          </p:nvGraphicFramePr>
          <p:xfrm>
            <a:off x="7438103" y="11854384"/>
            <a:ext cx="603477" cy="7535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" name="Equation" r:id="rId4" imgW="152280" imgH="228600" progId="Equation.3">
                    <p:embed/>
                  </p:oleObj>
                </mc:Choice>
                <mc:Fallback>
                  <p:oleObj name="Equation" r:id="rId4" imgW="152280" imgH="228600" progId="Equation.3">
                    <p:embed/>
                    <p:pic>
                      <p:nvPicPr>
                        <p:cNvPr id="79" name="Object 7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7438103" y="11854384"/>
                          <a:ext cx="603477" cy="7535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89709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6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28113" y="1719943"/>
            <a:ext cx="11825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dirty="0"/>
              <a:t>Persamaan laju massa dan energi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3175" y="4659087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massa 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8626249" y="5628833"/>
          <a:ext cx="3198812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26249" y="5628833"/>
                        <a:ext cx="3198812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813175" y="6879776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energi 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811213" y="7856538"/>
          <a:ext cx="10780712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6" imgW="2997000" imgH="482400" progId="Equation.3">
                  <p:embed/>
                </p:oleObj>
              </mc:Choice>
              <mc:Fallback>
                <p:oleObj name="Equation" r:id="rId6" imgW="2997000" imgH="482400" progId="Equation.3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1213" y="7856538"/>
                        <a:ext cx="10780712" cy="173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652376" y="4354286"/>
            <a:ext cx="10624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Untuk kasus sederhana di mana hanya satu aliran masuk dan satu aliran keluar dengan asumsi tidak ada perubahan energi potensial berlaku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13131801" y="6075364"/>
          <a:ext cx="6626225" cy="182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8" imgW="1841400" imgH="507960" progId="Equation.3">
                  <p:embed/>
                </p:oleObj>
              </mc:Choice>
              <mc:Fallback>
                <p:oleObj name="Equation" r:id="rId8" imgW="1841400" imgH="507960" progId="Equation.3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131801" y="6075364"/>
                        <a:ext cx="6626225" cy="182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2652376" y="7900081"/>
            <a:ext cx="10624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Laju kalor umumnya keluar dari sistem akibat interaksi sistem dengan lingkungan. </a:t>
            </a:r>
          </a:p>
        </p:txBody>
      </p:sp>
    </p:spTree>
    <p:extLst>
      <p:ext uri="{BB962C8B-B14F-4D97-AF65-F5344CB8AC3E}">
        <p14:creationId xmlns:p14="http://schemas.microsoft.com/office/powerpoint/2010/main" val="4224264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7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Kompresor atau pompa</a:t>
            </a:r>
            <a:endParaRPr lang="en-US" sz="6600" dirty="0"/>
          </a:p>
        </p:txBody>
      </p:sp>
      <p:sp>
        <p:nvSpPr>
          <p:cNvPr id="59" name="TextBox 58"/>
          <p:cNvSpPr txBox="1"/>
          <p:nvPr/>
        </p:nvSpPr>
        <p:spPr>
          <a:xfrm>
            <a:off x="4367823" y="3973367"/>
            <a:ext cx="17862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Kompresor</a:t>
            </a:r>
            <a:r>
              <a:rPr lang="en-US" dirty="0"/>
              <a:t> </a:t>
            </a:r>
            <a:r>
              <a:rPr lang="id-ID" dirty="0"/>
              <a:t>atau</a:t>
            </a:r>
            <a:r>
              <a:rPr lang="en-US" dirty="0"/>
              <a:t> </a:t>
            </a:r>
            <a:r>
              <a:rPr lang="en-US" dirty="0" err="1"/>
              <a:t>pompa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di mana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gas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melaluinya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. </a:t>
            </a:r>
          </a:p>
        </p:txBody>
      </p:sp>
      <p:pic>
        <p:nvPicPr>
          <p:cNvPr id="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7823" y="5528524"/>
            <a:ext cx="5066505" cy="3011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" name="TextBox 81"/>
          <p:cNvSpPr txBox="1"/>
          <p:nvPr/>
        </p:nvSpPr>
        <p:spPr>
          <a:xfrm>
            <a:off x="9563600" y="6224160"/>
            <a:ext cx="4376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Kompresor</a:t>
            </a:r>
            <a:r>
              <a:rPr lang="en-US" b="1" dirty="0"/>
              <a:t> </a:t>
            </a:r>
            <a:r>
              <a:rPr lang="en-US" b="1" dirty="0" err="1"/>
              <a:t>Torak</a:t>
            </a:r>
            <a:r>
              <a:rPr lang="en-US" b="1" dirty="0"/>
              <a:t> </a:t>
            </a:r>
            <a:r>
              <a:rPr lang="en-US" b="1" dirty="0" err="1"/>
              <a:t>bolak-balik</a:t>
            </a:r>
            <a:endParaRPr lang="en-US" b="1" dirty="0"/>
          </a:p>
        </p:txBody>
      </p:sp>
      <p:pic>
        <p:nvPicPr>
          <p:cNvPr id="83" name="Picture 2"/>
          <p:cNvPicPr>
            <a:picLocks noChangeAspect="1" noChangeArrowheads="1"/>
          </p:cNvPicPr>
          <p:nvPr/>
        </p:nvPicPr>
        <p:blipFill rotWithShape="1">
          <a:blip r:embed="rId4" cstate="print"/>
          <a:srcRect l="57715"/>
          <a:stretch/>
        </p:blipFill>
        <p:spPr bwMode="auto">
          <a:xfrm>
            <a:off x="9710057" y="8617346"/>
            <a:ext cx="3589003" cy="4355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TextBox 84"/>
          <p:cNvSpPr txBox="1"/>
          <p:nvPr/>
        </p:nvSpPr>
        <p:spPr>
          <a:xfrm>
            <a:off x="13690946" y="10279078"/>
            <a:ext cx="2638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Kompresor</a:t>
            </a:r>
            <a:r>
              <a:rPr lang="en-US" b="1" dirty="0"/>
              <a:t> </a:t>
            </a:r>
            <a:r>
              <a:rPr lang="en-US" b="1" dirty="0" err="1"/>
              <a:t>rotari</a:t>
            </a:r>
            <a:endParaRPr lang="en-US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3848440" y="12823361"/>
            <a:ext cx="8307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“Moran  J., Shapiro N.M., </a:t>
            </a:r>
            <a:r>
              <a:rPr lang="en-US" sz="1400" i="1" dirty="0"/>
              <a:t>Fundamentals of engineering thermodynamics</a:t>
            </a:r>
            <a:r>
              <a:rPr lang="en-US" sz="1400" dirty="0"/>
              <a:t> , 5th ed. ,2006, Wiley</a:t>
            </a:r>
          </a:p>
        </p:txBody>
      </p:sp>
    </p:spTree>
    <p:extLst>
      <p:ext uri="{BB962C8B-B14F-4D97-AF65-F5344CB8AC3E}">
        <p14:creationId xmlns:p14="http://schemas.microsoft.com/office/powerpoint/2010/main" val="2589382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8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28113" y="1719943"/>
            <a:ext cx="11825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dirty="0"/>
              <a:t>Persamaan laju massa dan energi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13175" y="4659087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massa :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/>
          </p:nvPr>
        </p:nvGraphicFramePr>
        <p:xfrm>
          <a:off x="8626249" y="5628833"/>
          <a:ext cx="3198812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26249" y="5628833"/>
                        <a:ext cx="3198812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813175" y="6879776"/>
            <a:ext cx="801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/>
              <a:t>Laju energi :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/>
          </p:nvPr>
        </p:nvGraphicFramePr>
        <p:xfrm>
          <a:off x="307975" y="7856538"/>
          <a:ext cx="11787188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6" imgW="3276360" imgH="482400" progId="Equation.3">
                  <p:embed/>
                </p:oleObj>
              </mc:Choice>
              <mc:Fallback>
                <p:oleObj name="Equation" r:id="rId6" imgW="3276360" imgH="482400" progId="Equation.3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7975" y="7856538"/>
                        <a:ext cx="11787188" cy="173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2652376" y="4354286"/>
            <a:ext cx="10624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Untuk kasus sederhana di mana hanya satu aliran masuk dan satu aliran keluar dengan asumsi tidak ada perubahan energi potensial berlaku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/>
          </p:nvPr>
        </p:nvGraphicFramePr>
        <p:xfrm>
          <a:off x="12652376" y="6076042"/>
          <a:ext cx="7585075" cy="182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8" imgW="2108160" imgH="507960" progId="Equation.3">
                  <p:embed/>
                </p:oleObj>
              </mc:Choice>
              <mc:Fallback>
                <p:oleObj name="Equation" r:id="rId8" imgW="2108160" imgH="507960" progId="Equation.3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652376" y="6076042"/>
                        <a:ext cx="7585075" cy="182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2652376" y="7900080"/>
            <a:ext cx="106244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Laju kalor umumnya keluar dari sistem akibat interaksi sistem dengan lingkungan. Daya diperlukan oleh pompa atau kompresor dalam bentuk daya listrik untuk menghasilkan putaran mesin.</a:t>
            </a:r>
          </a:p>
        </p:txBody>
      </p:sp>
    </p:spTree>
    <p:extLst>
      <p:ext uri="{BB962C8B-B14F-4D97-AF65-F5344CB8AC3E}">
        <p14:creationId xmlns:p14="http://schemas.microsoft.com/office/powerpoint/2010/main" val="2293322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45F2EE-CFC1-4B2A-9305-8E36F791EE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44EA45-CFB8-4F03-BA7D-5475ABD8B53C}" type="slidenum">
              <a:rPr lang="en-US"/>
              <a:pPr/>
              <a:t>9</a:t>
            </a:fld>
            <a:endParaRPr lang="en-US"/>
          </a:p>
        </p:txBody>
      </p:sp>
      <p:sp>
        <p:nvSpPr>
          <p:cNvPr id="90170" name="AutoShape 58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72" name="AutoShape 60" descr="blob:https://web.whatsapp.com/9a5d0398-5165-49ee-af49-c2c2729fd34e"/>
          <p:cNvSpPr>
            <a:spLocks noChangeAspect="1" noChangeArrowheads="1"/>
          </p:cNvSpPr>
          <p:nvPr/>
        </p:nvSpPr>
        <p:spPr bwMode="auto">
          <a:xfrm>
            <a:off x="222250" y="-27463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1452" y="1102427"/>
            <a:ext cx="139436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dirty="0"/>
              <a:t>Alat Penukar Kalor</a:t>
            </a:r>
            <a:endParaRPr lang="en-US" sz="6600" dirty="0"/>
          </a:p>
        </p:txBody>
      </p:sp>
      <p:sp>
        <p:nvSpPr>
          <p:cNvPr id="59" name="TextBox 58"/>
          <p:cNvSpPr txBox="1"/>
          <p:nvPr/>
        </p:nvSpPr>
        <p:spPr>
          <a:xfrm>
            <a:off x="4367823" y="3646802"/>
            <a:ext cx="17862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fluida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temperatur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kalor</a:t>
            </a:r>
            <a:r>
              <a:rPr lang="en-US" dirty="0"/>
              <a:t>.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848440" y="12823361"/>
            <a:ext cx="8307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“Moran  J., Shapiro N.M., </a:t>
            </a:r>
            <a:r>
              <a:rPr lang="en-US" sz="1400" i="1" dirty="0"/>
              <a:t>Fundamentals of engineering thermodynamics</a:t>
            </a:r>
            <a:r>
              <a:rPr lang="en-US" sz="1400" dirty="0"/>
              <a:t> , 5th ed. ,2006, Wiley</a:t>
            </a:r>
          </a:p>
        </p:txBody>
      </p:sp>
      <p:pic>
        <p:nvPicPr>
          <p:cNvPr id="8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1746" y="6470987"/>
            <a:ext cx="12927697" cy="37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4009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laman Depan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3A619DF9806A4C9A909A4202126D7C" ma:contentTypeVersion="4" ma:contentTypeDescription="Create a new document." ma:contentTypeScope="" ma:versionID="2152e05479a799a3bf568b8b09fd40b7">
  <xsd:schema xmlns:xsd="http://www.w3.org/2001/XMLSchema" xmlns:xs="http://www.w3.org/2001/XMLSchema" xmlns:p="http://schemas.microsoft.com/office/2006/metadata/properties" xmlns:ns2="5d8f1a17-8762-437e-a189-0b90578865a6" targetNamespace="http://schemas.microsoft.com/office/2006/metadata/properties" ma:root="true" ma:fieldsID="693a1373393ab4b18bfc7bddc991cec6" ns2:_="">
    <xsd:import namespace="5d8f1a17-8762-437e-a189-0b90578865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f1a17-8762-437e-a189-0b90578865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EA4413-616B-493B-853A-649547D38E73}"/>
</file>

<file path=customXml/itemProps2.xml><?xml version="1.0" encoding="utf-8"?>
<ds:datastoreItem xmlns:ds="http://schemas.openxmlformats.org/officeDocument/2006/customXml" ds:itemID="{01EB9292-AACE-434C-B5A7-23524B7FE109}"/>
</file>

<file path=customXml/itemProps3.xml><?xml version="1.0" encoding="utf-8"?>
<ds:datastoreItem xmlns:ds="http://schemas.openxmlformats.org/officeDocument/2006/customXml" ds:itemID="{FA0B91E4-3559-47FB-B761-D34190D5D99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23027</TotalTime>
  <Words>1111</Words>
  <Application>Microsoft Office PowerPoint</Application>
  <PresentationFormat>Custom</PresentationFormat>
  <Paragraphs>125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Lato</vt:lpstr>
      <vt:lpstr>Lato Bold</vt:lpstr>
      <vt:lpstr>Lato Light</vt:lpstr>
      <vt:lpstr>Sylfaen</vt:lpstr>
      <vt:lpstr>Times New Roman</vt:lpstr>
      <vt:lpstr>Halaman Depan Slide</vt:lpstr>
      <vt:lpstr>Equation</vt:lpstr>
      <vt:lpstr>Termodinamika Teknik (TFH2F3)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user</cp:lastModifiedBy>
  <cp:revision>3154</cp:revision>
  <dcterms:created xsi:type="dcterms:W3CDTF">2014-11-12T21:47:38Z</dcterms:created>
  <dcterms:modified xsi:type="dcterms:W3CDTF">2020-04-23T04:46:21Z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0x010100DC3A619DF9806A4C9A909A4202126D7C</vt:lpwstr>
  </property>
</Properties>
</file>