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38B99-278E-4EBB-A3CC-C9B9CC66252D}"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A1434A94-43D6-430C-8102-C1E93EE4CEC6}">
      <dgm:prSet/>
      <dgm:spPr/>
      <dgm:t>
        <a:bodyPr/>
        <a:lstStyle/>
        <a:p>
          <a:pPr>
            <a:lnSpc>
              <a:spcPct val="100000"/>
            </a:lnSpc>
          </a:pPr>
          <a:r>
            <a:rPr lang="en-US"/>
            <a:t>Ekuitas merek memiliki tiga komponen dasar: persepsi konsumen, efek negatif atau positif, dan nilai yang dihasilkan. Persepsi konsumen khususnya – mencakup pengetahuan dan pengalaman konsumen dengan suatu merek dan produknya – sangat berpengaruh dalam membangun brand equity. </a:t>
          </a:r>
        </a:p>
      </dgm:t>
    </dgm:pt>
    <dgm:pt modelId="{F3A21ABF-D9BA-49DC-B78A-79B619AE4348}" type="parTrans" cxnId="{B35F0B2C-6BB6-4ED2-ABDA-FFB18CCCE3FD}">
      <dgm:prSet/>
      <dgm:spPr/>
      <dgm:t>
        <a:bodyPr/>
        <a:lstStyle/>
        <a:p>
          <a:endParaRPr lang="en-US"/>
        </a:p>
      </dgm:t>
    </dgm:pt>
    <dgm:pt modelId="{70D251F3-A534-43FB-9FF4-04AFFB8EBA0B}" type="sibTrans" cxnId="{B35F0B2C-6BB6-4ED2-ABDA-FFB18CCCE3FD}">
      <dgm:prSet/>
      <dgm:spPr/>
      <dgm:t>
        <a:bodyPr/>
        <a:lstStyle/>
        <a:p>
          <a:endParaRPr lang="en-US"/>
        </a:p>
      </dgm:t>
    </dgm:pt>
    <dgm:pt modelId="{D432E054-6520-4E30-9E41-A62797801D34}">
      <dgm:prSet/>
      <dgm:spPr/>
      <dgm:t>
        <a:bodyPr/>
        <a:lstStyle/>
        <a:p>
          <a:pPr>
            <a:lnSpc>
              <a:spcPct val="100000"/>
            </a:lnSpc>
          </a:pPr>
          <a:r>
            <a:rPr lang="en-US"/>
            <a:t>Persepsi yang dimiliki oleh konsumen tentang suatu merek akan menghasilkan efek positif atau negatif. Jika ekuitas merek positif, organisasi, produk, dan keuangannya dapat diuntungkan. Jika ekuitas merek negatif, kebalikannya.</a:t>
          </a:r>
        </a:p>
      </dgm:t>
    </dgm:pt>
    <dgm:pt modelId="{6D1B9FFB-E97D-47C3-A997-1CC7EB278BD5}" type="parTrans" cxnId="{65910CFF-3F9C-4CA3-AC5D-3CB75ACCC7AB}">
      <dgm:prSet/>
      <dgm:spPr/>
      <dgm:t>
        <a:bodyPr/>
        <a:lstStyle/>
        <a:p>
          <a:endParaRPr lang="en-US"/>
        </a:p>
      </dgm:t>
    </dgm:pt>
    <dgm:pt modelId="{991CDB75-A2E9-45E4-B7D5-1FB92F46F91B}" type="sibTrans" cxnId="{65910CFF-3F9C-4CA3-AC5D-3CB75ACCC7AB}">
      <dgm:prSet/>
      <dgm:spPr/>
      <dgm:t>
        <a:bodyPr/>
        <a:lstStyle/>
        <a:p>
          <a:endParaRPr lang="en-US"/>
        </a:p>
      </dgm:t>
    </dgm:pt>
    <dgm:pt modelId="{52934AC2-EB54-4D30-9388-565C73D53461}">
      <dgm:prSet/>
      <dgm:spPr/>
      <dgm:t>
        <a:bodyPr/>
        <a:lstStyle/>
        <a:p>
          <a:pPr>
            <a:lnSpc>
              <a:spcPct val="100000"/>
            </a:lnSpc>
          </a:pPr>
          <a:r>
            <a:rPr lang="en-US"/>
            <a:t>Akhirnya, efek-efek ini dapat berubah menjadi nilai berwujud atau tidak berwujud. Jika efeknya positif, nilai berwujudnya adalah peningkatan pendapatan atau laba, dan nilai tidak berwujud direalisasikan sebagai brand awareness. Jika efeknya negatif, nilai berwujud atau tidak berwujudnya juga negatif. Misalnya, jika konsumen bersedia membayar lebih untuk produk standar daripada produk branded , brand tersebut dikatakan memiliki ekuitas merek negatif. </a:t>
          </a:r>
        </a:p>
      </dgm:t>
    </dgm:pt>
    <dgm:pt modelId="{5917A5E5-C42A-4F04-B073-75A5385C8267}" type="parTrans" cxnId="{58F91520-F83C-49FF-B788-A298F7926029}">
      <dgm:prSet/>
      <dgm:spPr/>
      <dgm:t>
        <a:bodyPr/>
        <a:lstStyle/>
        <a:p>
          <a:endParaRPr lang="en-US"/>
        </a:p>
      </dgm:t>
    </dgm:pt>
    <dgm:pt modelId="{5B5AD291-982A-469A-AE30-4EAD6541730A}" type="sibTrans" cxnId="{58F91520-F83C-49FF-B788-A298F7926029}">
      <dgm:prSet/>
      <dgm:spPr/>
      <dgm:t>
        <a:bodyPr/>
        <a:lstStyle/>
        <a:p>
          <a:endParaRPr lang="en-US"/>
        </a:p>
      </dgm:t>
    </dgm:pt>
    <dgm:pt modelId="{881923AA-A8B6-463E-8399-4CD7362B735A}" type="pres">
      <dgm:prSet presAssocID="{83B38B99-278E-4EBB-A3CC-C9B9CC66252D}" presName="vert0" presStyleCnt="0">
        <dgm:presLayoutVars>
          <dgm:dir/>
          <dgm:animOne val="branch"/>
          <dgm:animLvl val="lvl"/>
        </dgm:presLayoutVars>
      </dgm:prSet>
      <dgm:spPr/>
    </dgm:pt>
    <dgm:pt modelId="{57D19D32-9FE3-4BEE-BA29-B2687A414D2C}" type="pres">
      <dgm:prSet presAssocID="{A1434A94-43D6-430C-8102-C1E93EE4CEC6}" presName="thickLine" presStyleLbl="alignNode1" presStyleIdx="0" presStyleCnt="3"/>
      <dgm:spPr/>
    </dgm:pt>
    <dgm:pt modelId="{2D21B83D-9740-4E65-AA1F-762DC13418DD}" type="pres">
      <dgm:prSet presAssocID="{A1434A94-43D6-430C-8102-C1E93EE4CEC6}" presName="horz1" presStyleCnt="0"/>
      <dgm:spPr/>
    </dgm:pt>
    <dgm:pt modelId="{252A8E00-5E26-403C-BCAB-052332D50B50}" type="pres">
      <dgm:prSet presAssocID="{A1434A94-43D6-430C-8102-C1E93EE4CEC6}" presName="tx1" presStyleLbl="revTx" presStyleIdx="0" presStyleCnt="3"/>
      <dgm:spPr/>
    </dgm:pt>
    <dgm:pt modelId="{F9AAC55A-18FE-4CB5-9714-2B6903ECA5A9}" type="pres">
      <dgm:prSet presAssocID="{A1434A94-43D6-430C-8102-C1E93EE4CEC6}" presName="vert1" presStyleCnt="0"/>
      <dgm:spPr/>
    </dgm:pt>
    <dgm:pt modelId="{801E2F6E-D574-4B6D-BD7B-0601C2131EA6}" type="pres">
      <dgm:prSet presAssocID="{D432E054-6520-4E30-9E41-A62797801D34}" presName="thickLine" presStyleLbl="alignNode1" presStyleIdx="1" presStyleCnt="3"/>
      <dgm:spPr/>
    </dgm:pt>
    <dgm:pt modelId="{9251107C-1155-43C6-BF2A-DCFC8A62842A}" type="pres">
      <dgm:prSet presAssocID="{D432E054-6520-4E30-9E41-A62797801D34}" presName="horz1" presStyleCnt="0"/>
      <dgm:spPr/>
    </dgm:pt>
    <dgm:pt modelId="{74737276-326B-472E-BEA8-92941399D587}" type="pres">
      <dgm:prSet presAssocID="{D432E054-6520-4E30-9E41-A62797801D34}" presName="tx1" presStyleLbl="revTx" presStyleIdx="1" presStyleCnt="3"/>
      <dgm:spPr/>
    </dgm:pt>
    <dgm:pt modelId="{3047426A-BEF1-4552-AA2B-6EA236F01B4C}" type="pres">
      <dgm:prSet presAssocID="{D432E054-6520-4E30-9E41-A62797801D34}" presName="vert1" presStyleCnt="0"/>
      <dgm:spPr/>
    </dgm:pt>
    <dgm:pt modelId="{6C313A89-A146-4EAC-AA0B-98C40EE72E52}" type="pres">
      <dgm:prSet presAssocID="{52934AC2-EB54-4D30-9388-565C73D53461}" presName="thickLine" presStyleLbl="alignNode1" presStyleIdx="2" presStyleCnt="3"/>
      <dgm:spPr/>
    </dgm:pt>
    <dgm:pt modelId="{A83DEEFC-F89D-4873-A27D-52101DC38161}" type="pres">
      <dgm:prSet presAssocID="{52934AC2-EB54-4D30-9388-565C73D53461}" presName="horz1" presStyleCnt="0"/>
      <dgm:spPr/>
    </dgm:pt>
    <dgm:pt modelId="{F4810A24-C4E3-4C8A-8EAE-FE6D04761D48}" type="pres">
      <dgm:prSet presAssocID="{52934AC2-EB54-4D30-9388-565C73D53461}" presName="tx1" presStyleLbl="revTx" presStyleIdx="2" presStyleCnt="3"/>
      <dgm:spPr/>
    </dgm:pt>
    <dgm:pt modelId="{986A4529-008E-46C6-89A3-0516E01E3480}" type="pres">
      <dgm:prSet presAssocID="{52934AC2-EB54-4D30-9388-565C73D53461}" presName="vert1" presStyleCnt="0"/>
      <dgm:spPr/>
    </dgm:pt>
  </dgm:ptLst>
  <dgm:cxnLst>
    <dgm:cxn modelId="{58F91520-F83C-49FF-B788-A298F7926029}" srcId="{83B38B99-278E-4EBB-A3CC-C9B9CC66252D}" destId="{52934AC2-EB54-4D30-9388-565C73D53461}" srcOrd="2" destOrd="0" parTransId="{5917A5E5-C42A-4F04-B073-75A5385C8267}" sibTransId="{5B5AD291-982A-469A-AE30-4EAD6541730A}"/>
    <dgm:cxn modelId="{DD7D962A-984D-474A-9879-15ED137E841A}" type="presOf" srcId="{52934AC2-EB54-4D30-9388-565C73D53461}" destId="{F4810A24-C4E3-4C8A-8EAE-FE6D04761D48}" srcOrd="0" destOrd="0" presId="urn:microsoft.com/office/officeart/2008/layout/LinedList"/>
    <dgm:cxn modelId="{B35F0B2C-6BB6-4ED2-ABDA-FFB18CCCE3FD}" srcId="{83B38B99-278E-4EBB-A3CC-C9B9CC66252D}" destId="{A1434A94-43D6-430C-8102-C1E93EE4CEC6}" srcOrd="0" destOrd="0" parTransId="{F3A21ABF-D9BA-49DC-B78A-79B619AE4348}" sibTransId="{70D251F3-A534-43FB-9FF4-04AFFB8EBA0B}"/>
    <dgm:cxn modelId="{04600B39-2B19-4B8B-8ABC-6DE9881B99D7}" type="presOf" srcId="{83B38B99-278E-4EBB-A3CC-C9B9CC66252D}" destId="{881923AA-A8B6-463E-8399-4CD7362B735A}" srcOrd="0" destOrd="0" presId="urn:microsoft.com/office/officeart/2008/layout/LinedList"/>
    <dgm:cxn modelId="{C44E1ECA-7D00-4F78-91FC-1BD2785A90C8}" type="presOf" srcId="{A1434A94-43D6-430C-8102-C1E93EE4CEC6}" destId="{252A8E00-5E26-403C-BCAB-052332D50B50}" srcOrd="0" destOrd="0" presId="urn:microsoft.com/office/officeart/2008/layout/LinedList"/>
    <dgm:cxn modelId="{4A88F6D2-D030-4C41-B13A-76CA38DA365D}" type="presOf" srcId="{D432E054-6520-4E30-9E41-A62797801D34}" destId="{74737276-326B-472E-BEA8-92941399D587}" srcOrd="0" destOrd="0" presId="urn:microsoft.com/office/officeart/2008/layout/LinedList"/>
    <dgm:cxn modelId="{65910CFF-3F9C-4CA3-AC5D-3CB75ACCC7AB}" srcId="{83B38B99-278E-4EBB-A3CC-C9B9CC66252D}" destId="{D432E054-6520-4E30-9E41-A62797801D34}" srcOrd="1" destOrd="0" parTransId="{6D1B9FFB-E97D-47C3-A997-1CC7EB278BD5}" sibTransId="{991CDB75-A2E9-45E4-B7D5-1FB92F46F91B}"/>
    <dgm:cxn modelId="{95EECD5F-5FC2-4BC2-BC07-4E87EE8E8CF3}" type="presParOf" srcId="{881923AA-A8B6-463E-8399-4CD7362B735A}" destId="{57D19D32-9FE3-4BEE-BA29-B2687A414D2C}" srcOrd="0" destOrd="0" presId="urn:microsoft.com/office/officeart/2008/layout/LinedList"/>
    <dgm:cxn modelId="{D62ADFD7-923F-452F-9C60-1E63A2453247}" type="presParOf" srcId="{881923AA-A8B6-463E-8399-4CD7362B735A}" destId="{2D21B83D-9740-4E65-AA1F-762DC13418DD}" srcOrd="1" destOrd="0" presId="urn:microsoft.com/office/officeart/2008/layout/LinedList"/>
    <dgm:cxn modelId="{DF960935-DCB6-4E95-8F59-706FD6E04178}" type="presParOf" srcId="{2D21B83D-9740-4E65-AA1F-762DC13418DD}" destId="{252A8E00-5E26-403C-BCAB-052332D50B50}" srcOrd="0" destOrd="0" presId="urn:microsoft.com/office/officeart/2008/layout/LinedList"/>
    <dgm:cxn modelId="{8BF74A89-177D-4625-84A3-C6DDBC38BC64}" type="presParOf" srcId="{2D21B83D-9740-4E65-AA1F-762DC13418DD}" destId="{F9AAC55A-18FE-4CB5-9714-2B6903ECA5A9}" srcOrd="1" destOrd="0" presId="urn:microsoft.com/office/officeart/2008/layout/LinedList"/>
    <dgm:cxn modelId="{27883739-2EB7-4DAE-8F7B-11923C320396}" type="presParOf" srcId="{881923AA-A8B6-463E-8399-4CD7362B735A}" destId="{801E2F6E-D574-4B6D-BD7B-0601C2131EA6}" srcOrd="2" destOrd="0" presId="urn:microsoft.com/office/officeart/2008/layout/LinedList"/>
    <dgm:cxn modelId="{4ED0799A-A622-41A1-B9F8-82008473816C}" type="presParOf" srcId="{881923AA-A8B6-463E-8399-4CD7362B735A}" destId="{9251107C-1155-43C6-BF2A-DCFC8A62842A}" srcOrd="3" destOrd="0" presId="urn:microsoft.com/office/officeart/2008/layout/LinedList"/>
    <dgm:cxn modelId="{CF3DACEE-7ACE-4C10-B3E8-2AD24F30784B}" type="presParOf" srcId="{9251107C-1155-43C6-BF2A-DCFC8A62842A}" destId="{74737276-326B-472E-BEA8-92941399D587}" srcOrd="0" destOrd="0" presId="urn:microsoft.com/office/officeart/2008/layout/LinedList"/>
    <dgm:cxn modelId="{96F33C5B-39ED-47D1-A0AB-003DA5B15D01}" type="presParOf" srcId="{9251107C-1155-43C6-BF2A-DCFC8A62842A}" destId="{3047426A-BEF1-4552-AA2B-6EA236F01B4C}" srcOrd="1" destOrd="0" presId="urn:microsoft.com/office/officeart/2008/layout/LinedList"/>
    <dgm:cxn modelId="{8C15CE08-2FEE-4DD8-97DE-DC20540E56CE}" type="presParOf" srcId="{881923AA-A8B6-463E-8399-4CD7362B735A}" destId="{6C313A89-A146-4EAC-AA0B-98C40EE72E52}" srcOrd="4" destOrd="0" presId="urn:microsoft.com/office/officeart/2008/layout/LinedList"/>
    <dgm:cxn modelId="{A06912E8-6457-4DF7-AB02-EE502DFF68AB}" type="presParOf" srcId="{881923AA-A8B6-463E-8399-4CD7362B735A}" destId="{A83DEEFC-F89D-4873-A27D-52101DC38161}" srcOrd="5" destOrd="0" presId="urn:microsoft.com/office/officeart/2008/layout/LinedList"/>
    <dgm:cxn modelId="{D9D86463-02DF-412C-8862-8C18AB27FF70}" type="presParOf" srcId="{A83DEEFC-F89D-4873-A27D-52101DC38161}" destId="{F4810A24-C4E3-4C8A-8EAE-FE6D04761D48}" srcOrd="0" destOrd="0" presId="urn:microsoft.com/office/officeart/2008/layout/LinedList"/>
    <dgm:cxn modelId="{D1A6C56B-7CE2-4F75-A240-49D85EB599C7}" type="presParOf" srcId="{A83DEEFC-F89D-4873-A27D-52101DC38161}" destId="{986A4529-008E-46C6-89A3-0516E01E348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19D32-9FE3-4BEE-BA29-B2687A414D2C}">
      <dsp:nvSpPr>
        <dsp:cNvPr id="0" name=""/>
        <dsp:cNvSpPr/>
      </dsp:nvSpPr>
      <dsp:spPr>
        <a:xfrm>
          <a:off x="0" y="2700"/>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2A8E00-5E26-403C-BCAB-052332D50B50}">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100000"/>
            </a:lnSpc>
            <a:spcBef>
              <a:spcPct val="0"/>
            </a:spcBef>
            <a:spcAft>
              <a:spcPct val="35000"/>
            </a:spcAft>
            <a:buNone/>
          </a:pPr>
          <a:r>
            <a:rPr lang="en-US" sz="1500" kern="1200"/>
            <a:t>Ekuitas merek memiliki tiga komponen dasar: persepsi konsumen, efek negatif atau positif, dan nilai yang dihasilkan. Persepsi konsumen khususnya – mencakup pengetahuan dan pengalaman konsumen dengan suatu merek dan produknya – sangat berpengaruh dalam membangun brand equity. </a:t>
          </a:r>
        </a:p>
      </dsp:txBody>
      <dsp:txXfrm>
        <a:off x="0" y="2700"/>
        <a:ext cx="6291714" cy="1841777"/>
      </dsp:txXfrm>
    </dsp:sp>
    <dsp:sp modelId="{801E2F6E-D574-4B6D-BD7B-0601C2131EA6}">
      <dsp:nvSpPr>
        <dsp:cNvPr id="0" name=""/>
        <dsp:cNvSpPr/>
      </dsp:nvSpPr>
      <dsp:spPr>
        <a:xfrm>
          <a:off x="0" y="1844478"/>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737276-326B-472E-BEA8-92941399D587}">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100000"/>
            </a:lnSpc>
            <a:spcBef>
              <a:spcPct val="0"/>
            </a:spcBef>
            <a:spcAft>
              <a:spcPct val="35000"/>
            </a:spcAft>
            <a:buNone/>
          </a:pPr>
          <a:r>
            <a:rPr lang="en-US" sz="1500" kern="1200"/>
            <a:t>Persepsi yang dimiliki oleh konsumen tentang suatu merek akan menghasilkan efek positif atau negatif. Jika ekuitas merek positif, organisasi, produk, dan keuangannya dapat diuntungkan. Jika ekuitas merek negatif, kebalikannya.</a:t>
          </a:r>
        </a:p>
      </dsp:txBody>
      <dsp:txXfrm>
        <a:off x="0" y="1844478"/>
        <a:ext cx="6291714" cy="1841777"/>
      </dsp:txXfrm>
    </dsp:sp>
    <dsp:sp modelId="{6C313A89-A146-4EAC-AA0B-98C40EE72E52}">
      <dsp:nvSpPr>
        <dsp:cNvPr id="0" name=""/>
        <dsp:cNvSpPr/>
      </dsp:nvSpPr>
      <dsp:spPr>
        <a:xfrm>
          <a:off x="0" y="3686256"/>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810A24-C4E3-4C8A-8EAE-FE6D04761D48}">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100000"/>
            </a:lnSpc>
            <a:spcBef>
              <a:spcPct val="0"/>
            </a:spcBef>
            <a:spcAft>
              <a:spcPct val="35000"/>
            </a:spcAft>
            <a:buNone/>
          </a:pPr>
          <a:r>
            <a:rPr lang="en-US" sz="1500" kern="1200"/>
            <a:t>Akhirnya, efek-efek ini dapat berubah menjadi nilai berwujud atau tidak berwujud. Jika efeknya positif, nilai berwujudnya adalah peningkatan pendapatan atau laba, dan nilai tidak berwujud direalisasikan sebagai brand awareness. Jika efeknya negatif, nilai berwujud atau tidak berwujudnya juga negatif. Misalnya, jika konsumen bersedia membayar lebih untuk produk standar daripada produk branded , brand tersebut dikatakan memiliki ekuitas merek negatif. </a:t>
          </a:r>
        </a:p>
      </dsp:txBody>
      <dsp:txXfrm>
        <a:off x="0" y="3686256"/>
        <a:ext cx="6291714" cy="184177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91D41-BFE4-44D7-ACAE-09B01B9771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972816-BFC0-4B48-BD18-074D6E40EE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88230A-6209-4C8C-99F3-D6F505809AF8}"/>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5" name="Footer Placeholder 4">
            <a:extLst>
              <a:ext uri="{FF2B5EF4-FFF2-40B4-BE49-F238E27FC236}">
                <a16:creationId xmlns:a16="http://schemas.microsoft.com/office/drawing/2014/main" id="{0B1FDC2A-5884-4B35-AF38-44333FCEE7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9D2F99-C343-47A1-8965-177F3863A290}"/>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995781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3F6B8-B4E1-473B-97AD-C087F664B1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7CA2CA-6330-465E-A947-4E6199DCCC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9EDB09-06DC-4C39-8422-7622520F2A43}"/>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5" name="Footer Placeholder 4">
            <a:extLst>
              <a:ext uri="{FF2B5EF4-FFF2-40B4-BE49-F238E27FC236}">
                <a16:creationId xmlns:a16="http://schemas.microsoft.com/office/drawing/2014/main" id="{980A8206-3FE5-43F6-A87D-A40974503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6BACBC-7827-40B9-88DF-43EAF95067B6}"/>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2407251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85601-C2B5-43FC-ADC9-10A74F5E08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0911B6-299E-4A34-AEFB-D31B95B586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3508F0-698F-423D-82FB-0792F4B95AF7}"/>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5" name="Footer Placeholder 4">
            <a:extLst>
              <a:ext uri="{FF2B5EF4-FFF2-40B4-BE49-F238E27FC236}">
                <a16:creationId xmlns:a16="http://schemas.microsoft.com/office/drawing/2014/main" id="{9D967BCC-F425-4878-ACA4-E8F79E1A6D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772625-E6F2-4C2A-97F4-BB16D9F313A9}"/>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2611425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4B44C-133A-49C8-905C-B9343A354A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61F06-CAF4-4EB7-859A-993C287A38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77E422-E528-4867-BBCB-D901CAB94B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FDDB0B-C583-437C-918B-CFF9A649D4F6}"/>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6" name="Footer Placeholder 5">
            <a:extLst>
              <a:ext uri="{FF2B5EF4-FFF2-40B4-BE49-F238E27FC236}">
                <a16:creationId xmlns:a16="http://schemas.microsoft.com/office/drawing/2014/main" id="{A781DFE6-016A-46EA-91AA-6621C24DE2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3DDADF-D4EA-4CAA-B417-BC4DE9F4CD91}"/>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2044050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B2615-CDDD-4094-8735-B979B60D62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340192-9CA2-4931-8477-7875A025F5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A82B87-F2C0-4FD7-BFE5-AC7E577B92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77F0EF-8FA1-4AF3-902F-6479DBD67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CC26BE-7CB7-44E6-ABB8-790FDDE92C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1865DA-D730-4000-8ACF-5658664A9845}"/>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8" name="Footer Placeholder 7">
            <a:extLst>
              <a:ext uri="{FF2B5EF4-FFF2-40B4-BE49-F238E27FC236}">
                <a16:creationId xmlns:a16="http://schemas.microsoft.com/office/drawing/2014/main" id="{40A48E32-8CFA-4753-8D6B-D6B99C0DE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0FC203-8F5C-46F7-8395-D5722D6921F1}"/>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407519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66F5-94B3-4569-9984-0F549B4D1C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8304CF-D7EE-4975-A644-D171FE483CF8}"/>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4" name="Footer Placeholder 3">
            <a:extLst>
              <a:ext uri="{FF2B5EF4-FFF2-40B4-BE49-F238E27FC236}">
                <a16:creationId xmlns:a16="http://schemas.microsoft.com/office/drawing/2014/main" id="{1E4DC7FA-F5B2-4725-8E5A-FABF2A4A94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3C6BF5-308D-4FCF-8C88-5B3171ED271A}"/>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1410366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FF8327-4FA4-40D4-8861-02383D7C83AF}"/>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3" name="Footer Placeholder 2">
            <a:extLst>
              <a:ext uri="{FF2B5EF4-FFF2-40B4-BE49-F238E27FC236}">
                <a16:creationId xmlns:a16="http://schemas.microsoft.com/office/drawing/2014/main" id="{917B03F7-15BF-450C-BF3B-A71F0AF2E7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D2BFC6-5258-4AB2-A3C0-AC4704B29C82}"/>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779821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AA305-1471-47D5-BA94-730AD77A1F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0C8ED1-27A3-4D44-8224-6517DA8A3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87F690-C50C-4965-824B-F0EB8C6415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408B38-4015-4C6A-B704-C81B6B3E4DE7}"/>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6" name="Footer Placeholder 5">
            <a:extLst>
              <a:ext uri="{FF2B5EF4-FFF2-40B4-BE49-F238E27FC236}">
                <a16:creationId xmlns:a16="http://schemas.microsoft.com/office/drawing/2014/main" id="{F8C0AAA8-A559-4003-B98C-CA82E734BA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F1E80F-7B15-4DCA-AE4C-9FBF4E99AC96}"/>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2146669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F3573-1A21-4DA4-9D0C-582497557C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0235BF-59FB-4328-8E64-56A2169C83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07B632-40B8-45D0-B14B-AEC418A32F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E41CAB-9CB2-4B6E-83DF-B51095B8BA7E}"/>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6" name="Footer Placeholder 5">
            <a:extLst>
              <a:ext uri="{FF2B5EF4-FFF2-40B4-BE49-F238E27FC236}">
                <a16:creationId xmlns:a16="http://schemas.microsoft.com/office/drawing/2014/main" id="{23DBF5EC-F54D-4E8A-9BFF-5BF0031C56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007639-FEEB-43E9-91ED-59B31DDCCD1D}"/>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97262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05345-4B7D-4CD2-8F59-839F7AF026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4C588E-8C8C-420F-B671-ACF63B0543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B01A09-6C2F-4571-B0FF-833A1487E037}"/>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5" name="Footer Placeholder 4">
            <a:extLst>
              <a:ext uri="{FF2B5EF4-FFF2-40B4-BE49-F238E27FC236}">
                <a16:creationId xmlns:a16="http://schemas.microsoft.com/office/drawing/2014/main" id="{A2EE6275-FFF5-4D75-9F46-B18657075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499EF5-C10A-4CD5-A57B-3327BC31B27F}"/>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890958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814BA2-E184-449F-AFAA-786DE8F2A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C8B0A8-6309-4D8D-ADBE-B42358B0D7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B2BD02-E1C2-4D50-8341-725B1A8B3783}"/>
              </a:ext>
            </a:extLst>
          </p:cNvPr>
          <p:cNvSpPr>
            <a:spLocks noGrp="1"/>
          </p:cNvSpPr>
          <p:nvPr>
            <p:ph type="dt" sz="half" idx="10"/>
          </p:nvPr>
        </p:nvSpPr>
        <p:spPr/>
        <p:txBody>
          <a:bodyPr/>
          <a:lstStyle/>
          <a:p>
            <a:fld id="{FBF1CE0B-5862-48B2-BE49-034B0932E5A3}" type="datetimeFigureOut">
              <a:rPr lang="en-US" smtClean="0"/>
              <a:t>3/25/2022</a:t>
            </a:fld>
            <a:endParaRPr lang="en-US"/>
          </a:p>
        </p:txBody>
      </p:sp>
      <p:sp>
        <p:nvSpPr>
          <p:cNvPr id="5" name="Footer Placeholder 4">
            <a:extLst>
              <a:ext uri="{FF2B5EF4-FFF2-40B4-BE49-F238E27FC236}">
                <a16:creationId xmlns:a16="http://schemas.microsoft.com/office/drawing/2014/main" id="{15B9C717-1EB0-4420-9DCF-06BBA269B9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8E277-3AAE-45A8-93A7-12212E63061E}"/>
              </a:ext>
            </a:extLst>
          </p:cNvPr>
          <p:cNvSpPr>
            <a:spLocks noGrp="1"/>
          </p:cNvSpPr>
          <p:nvPr>
            <p:ph type="sldNum" sz="quarter" idx="12"/>
          </p:nvPr>
        </p:nvSpPr>
        <p:spPr/>
        <p:txBody>
          <a:bodyPr/>
          <a:lstStyle/>
          <a:p>
            <a:fld id="{5607EE4C-D6C6-4BA4-B765-36A2F42ECA0E}" type="slidenum">
              <a:rPr lang="en-US" smtClean="0"/>
              <a:t>‹#›</a:t>
            </a:fld>
            <a:endParaRPr lang="en-US"/>
          </a:p>
        </p:txBody>
      </p:sp>
    </p:spTree>
    <p:extLst>
      <p:ext uri="{BB962C8B-B14F-4D97-AF65-F5344CB8AC3E}">
        <p14:creationId xmlns:p14="http://schemas.microsoft.com/office/powerpoint/2010/main" val="3544545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F6F21B-A395-420E-A0F6-E2E0927975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943F5E2-3CB7-4C33-AF2C-F24142B300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96DFF4-D85B-4819-8631-09E957499E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1CE0B-5862-48B2-BE49-034B0932E5A3}" type="datetimeFigureOut">
              <a:rPr lang="en-US" smtClean="0"/>
              <a:t>3/25/2022</a:t>
            </a:fld>
            <a:endParaRPr lang="en-US"/>
          </a:p>
        </p:txBody>
      </p:sp>
      <p:sp>
        <p:nvSpPr>
          <p:cNvPr id="5" name="Footer Placeholder 4">
            <a:extLst>
              <a:ext uri="{FF2B5EF4-FFF2-40B4-BE49-F238E27FC236}">
                <a16:creationId xmlns:a16="http://schemas.microsoft.com/office/drawing/2014/main" id="{099BEB99-65B9-409C-9D8B-723E95DE38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83A991-B822-49C8-A9C2-37B1BEAEA3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7EE4C-D6C6-4BA4-B765-36A2F42ECA0E}" type="slidenum">
              <a:rPr lang="en-US" smtClean="0"/>
              <a:t>‹#›</a:t>
            </a:fld>
            <a:endParaRPr lang="en-US"/>
          </a:p>
        </p:txBody>
      </p:sp>
    </p:spTree>
    <p:extLst>
      <p:ext uri="{BB962C8B-B14F-4D97-AF65-F5344CB8AC3E}">
        <p14:creationId xmlns:p14="http://schemas.microsoft.com/office/powerpoint/2010/main" val="1154821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Rectangle 49">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D380670F-1708-4916-8236-0BA341CB2571}"/>
              </a:ext>
            </a:extLst>
          </p:cNvPr>
          <p:cNvSpPr>
            <a:spLocks noGrp="1"/>
          </p:cNvSpPr>
          <p:nvPr>
            <p:ph type="ctrTitle"/>
          </p:nvPr>
        </p:nvSpPr>
        <p:spPr>
          <a:xfrm>
            <a:off x="3315031" y="1380754"/>
            <a:ext cx="5561938" cy="2513516"/>
          </a:xfrm>
        </p:spPr>
        <p:txBody>
          <a:bodyPr>
            <a:normAutofit/>
          </a:bodyPr>
          <a:lstStyle/>
          <a:p>
            <a:r>
              <a:rPr lang="en-US"/>
              <a:t>Desain &amp; Branding</a:t>
            </a:r>
          </a:p>
        </p:txBody>
      </p:sp>
      <p:sp>
        <p:nvSpPr>
          <p:cNvPr id="3" name="Subtitle 2">
            <a:extLst>
              <a:ext uri="{FF2B5EF4-FFF2-40B4-BE49-F238E27FC236}">
                <a16:creationId xmlns:a16="http://schemas.microsoft.com/office/drawing/2014/main" id="{5563A1FD-792A-4346-A0A3-506C5FAD79A7}"/>
              </a:ext>
            </a:extLst>
          </p:cNvPr>
          <p:cNvSpPr>
            <a:spLocks noGrp="1"/>
          </p:cNvSpPr>
          <p:nvPr>
            <p:ph type="subTitle" idx="1"/>
          </p:nvPr>
        </p:nvSpPr>
        <p:spPr>
          <a:xfrm>
            <a:off x="3315031" y="4076802"/>
            <a:ext cx="5561938" cy="1534587"/>
          </a:xfrm>
        </p:spPr>
        <p:txBody>
          <a:bodyPr>
            <a:normAutofit/>
          </a:bodyPr>
          <a:lstStyle/>
          <a:p>
            <a:r>
              <a:rPr lang="en-US"/>
              <a:t>Week 5</a:t>
            </a:r>
          </a:p>
          <a:p>
            <a:endParaRPr lang="en-US"/>
          </a:p>
        </p:txBody>
      </p:sp>
      <p:sp>
        <p:nvSpPr>
          <p:cNvPr id="54" name="Arc 53">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6" name="Oval 55">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7198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6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7E2288-BA63-44DD-ACB2-0AE55DB7D5AA}"/>
              </a:ext>
            </a:extLst>
          </p:cNvPr>
          <p:cNvSpPr>
            <a:spLocks noGrp="1"/>
          </p:cNvSpPr>
          <p:nvPr>
            <p:ph type="title"/>
          </p:nvPr>
        </p:nvSpPr>
        <p:spPr>
          <a:xfrm>
            <a:off x="686834" y="1153572"/>
            <a:ext cx="3200400" cy="4461163"/>
          </a:xfrm>
        </p:spPr>
        <p:txBody>
          <a:bodyPr>
            <a:normAutofit/>
          </a:bodyPr>
          <a:lstStyle/>
          <a:p>
            <a:endParaRPr lang="en-US">
              <a:solidFill>
                <a:srgbClr val="FFFFFF"/>
              </a:solidFill>
            </a:endParaRPr>
          </a:p>
        </p:txBody>
      </p:sp>
      <p:sp>
        <p:nvSpPr>
          <p:cNvPr id="66" name="Arc 6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24ABF3E-C412-4404-912C-1F2BC8836071}"/>
              </a:ext>
            </a:extLst>
          </p:cNvPr>
          <p:cNvSpPr>
            <a:spLocks noGrp="1"/>
          </p:cNvSpPr>
          <p:nvPr>
            <p:ph idx="1"/>
          </p:nvPr>
        </p:nvSpPr>
        <p:spPr>
          <a:xfrm>
            <a:off x="4447308" y="591344"/>
            <a:ext cx="6906491" cy="5585619"/>
          </a:xfrm>
        </p:spPr>
        <p:txBody>
          <a:bodyPr anchor="ctr">
            <a:normAutofit/>
          </a:bodyPr>
          <a:lstStyle/>
          <a:p>
            <a:pPr marL="0" indent="0">
              <a:buNone/>
            </a:pPr>
            <a:r>
              <a:rPr lang="en-US" err="1"/>
              <a:t>Shimp</a:t>
            </a:r>
            <a:r>
              <a:rPr lang="en-US"/>
              <a:t> (2012:33) </a:t>
            </a:r>
            <a:r>
              <a:rPr lang="en-US" err="1"/>
              <a:t>menyatakan</a:t>
            </a:r>
            <a:r>
              <a:rPr lang="en-US"/>
              <a:t> </a:t>
            </a:r>
            <a:r>
              <a:rPr lang="en-US" err="1"/>
              <a:t>bahwa</a:t>
            </a:r>
            <a:r>
              <a:rPr lang="en-US"/>
              <a:t> “Brand equity </a:t>
            </a:r>
            <a:r>
              <a:rPr lang="en-US" err="1"/>
              <a:t>adalah</a:t>
            </a:r>
            <a:r>
              <a:rPr lang="en-US"/>
              <a:t> </a:t>
            </a:r>
            <a:r>
              <a:rPr lang="en-US" err="1"/>
              <a:t>nilai</a:t>
            </a:r>
            <a:r>
              <a:rPr lang="en-US"/>
              <a:t> </a:t>
            </a:r>
            <a:r>
              <a:rPr lang="en-US" err="1"/>
              <a:t>merek</a:t>
            </a:r>
            <a:r>
              <a:rPr lang="en-US"/>
              <a:t> yang </a:t>
            </a:r>
            <a:r>
              <a:rPr lang="en-US" err="1"/>
              <a:t>menghasilkan</a:t>
            </a:r>
            <a:r>
              <a:rPr lang="en-US"/>
              <a:t> brand awareness yang </a:t>
            </a:r>
            <a:r>
              <a:rPr lang="en-US" err="1"/>
              <a:t>tinggi</a:t>
            </a:r>
            <a:r>
              <a:rPr lang="en-US"/>
              <a:t> dan </a:t>
            </a:r>
            <a:r>
              <a:rPr lang="en-US" err="1"/>
              <a:t>asosiasi</a:t>
            </a:r>
            <a:r>
              <a:rPr lang="en-US"/>
              <a:t> </a:t>
            </a:r>
            <a:r>
              <a:rPr lang="en-US" err="1"/>
              <a:t>merek</a:t>
            </a:r>
            <a:r>
              <a:rPr lang="en-US"/>
              <a:t> yang </a:t>
            </a:r>
            <a:r>
              <a:rPr lang="en-US" err="1"/>
              <a:t>kuat</a:t>
            </a:r>
            <a:r>
              <a:rPr lang="en-US"/>
              <a:t>, </a:t>
            </a:r>
            <a:r>
              <a:rPr lang="en-US" err="1"/>
              <a:t>disukai</a:t>
            </a:r>
            <a:r>
              <a:rPr lang="en-US"/>
              <a:t>, dan </a:t>
            </a:r>
            <a:r>
              <a:rPr lang="en-US" err="1"/>
              <a:t>mungkin</a:t>
            </a:r>
            <a:r>
              <a:rPr lang="en-US"/>
              <a:t> pula </a:t>
            </a:r>
            <a:r>
              <a:rPr lang="en-US" err="1"/>
              <a:t>unik</a:t>
            </a:r>
            <a:r>
              <a:rPr lang="en-US"/>
              <a:t>, yang </a:t>
            </a:r>
            <a:r>
              <a:rPr lang="en-US" err="1"/>
              <a:t>diingat</a:t>
            </a:r>
            <a:r>
              <a:rPr lang="en-US"/>
              <a:t> </a:t>
            </a:r>
            <a:r>
              <a:rPr lang="en-US" err="1"/>
              <a:t>konsumen</a:t>
            </a:r>
            <a:r>
              <a:rPr lang="en-US"/>
              <a:t> </a:t>
            </a:r>
            <a:r>
              <a:rPr lang="en-US" err="1"/>
              <a:t>atas</a:t>
            </a:r>
            <a:r>
              <a:rPr lang="en-US"/>
              <a:t> </a:t>
            </a:r>
            <a:r>
              <a:rPr lang="en-US" err="1"/>
              <a:t>merek</a:t>
            </a:r>
            <a:r>
              <a:rPr lang="en-US"/>
              <a:t> </a:t>
            </a:r>
            <a:r>
              <a:rPr lang="en-US" err="1"/>
              <a:t>tertentu</a:t>
            </a:r>
            <a:r>
              <a:rPr lang="en-US"/>
              <a:t>”</a:t>
            </a:r>
          </a:p>
        </p:txBody>
      </p:sp>
    </p:spTree>
    <p:extLst>
      <p:ext uri="{BB962C8B-B14F-4D97-AF65-F5344CB8AC3E}">
        <p14:creationId xmlns:p14="http://schemas.microsoft.com/office/powerpoint/2010/main" val="2306886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B5CF47-E619-4245-A916-0A5B3205CA83}"/>
              </a:ext>
            </a:extLst>
          </p:cNvPr>
          <p:cNvSpPr>
            <a:spLocks noGrp="1"/>
          </p:cNvSpPr>
          <p:nvPr>
            <p:ph type="title"/>
          </p:nvPr>
        </p:nvSpPr>
        <p:spPr>
          <a:xfrm>
            <a:off x="1171074" y="1396686"/>
            <a:ext cx="3240506" cy="4064628"/>
          </a:xfrm>
        </p:spPr>
        <p:txBody>
          <a:bodyPr>
            <a:normAutofit/>
          </a:bodyPr>
          <a:lstStyle/>
          <a:p>
            <a:endParaRPr lang="en-US">
              <a:solidFill>
                <a:srgbClr val="FFFFFF"/>
              </a:solidFill>
            </a:endParaRPr>
          </a:p>
        </p:txBody>
      </p:sp>
      <p:sp>
        <p:nvSpPr>
          <p:cNvPr id="23" name="Arc 2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4A32FB2-8822-49CF-BA4F-AD6DC8B1E3B2}"/>
              </a:ext>
            </a:extLst>
          </p:cNvPr>
          <p:cNvSpPr>
            <a:spLocks noGrp="1"/>
          </p:cNvSpPr>
          <p:nvPr>
            <p:ph idx="1"/>
          </p:nvPr>
        </p:nvSpPr>
        <p:spPr>
          <a:xfrm>
            <a:off x="5370153" y="1526033"/>
            <a:ext cx="5536397" cy="3935281"/>
          </a:xfrm>
        </p:spPr>
        <p:txBody>
          <a:bodyPr>
            <a:normAutofit/>
          </a:bodyPr>
          <a:lstStyle/>
          <a:p>
            <a:pPr marL="0" indent="0">
              <a:buNone/>
            </a:pPr>
            <a:r>
              <a:rPr lang="en-US" sz="2600"/>
              <a:t>Brand equity </a:t>
            </a:r>
            <a:r>
              <a:rPr lang="en-US" sz="2600" err="1"/>
              <a:t>atau</a:t>
            </a:r>
            <a:r>
              <a:rPr lang="en-US" sz="2600"/>
              <a:t> </a:t>
            </a:r>
            <a:r>
              <a:rPr lang="en-US" sz="2600" err="1"/>
              <a:t>ekuitas</a:t>
            </a:r>
            <a:r>
              <a:rPr lang="en-US" sz="2600"/>
              <a:t> </a:t>
            </a:r>
            <a:r>
              <a:rPr lang="en-US" sz="2600" err="1"/>
              <a:t>merek</a:t>
            </a:r>
            <a:r>
              <a:rPr lang="en-US" sz="2600"/>
              <a:t> </a:t>
            </a:r>
            <a:r>
              <a:rPr lang="en-US" sz="2600" err="1"/>
              <a:t>mengacu</a:t>
            </a:r>
            <a:r>
              <a:rPr lang="en-US" sz="2600"/>
              <a:t> pada </a:t>
            </a:r>
            <a:r>
              <a:rPr lang="en-US" sz="2600" err="1"/>
              <a:t>nilai</a:t>
            </a:r>
            <a:r>
              <a:rPr lang="en-US" sz="2600"/>
              <a:t> yang </a:t>
            </a:r>
            <a:r>
              <a:rPr lang="en-US" sz="2600" err="1"/>
              <a:t>dihasilkan</a:t>
            </a:r>
            <a:r>
              <a:rPr lang="en-US" sz="2600"/>
              <a:t> </a:t>
            </a:r>
            <a:r>
              <a:rPr lang="en-US" sz="2600" err="1"/>
              <a:t>perusahaan</a:t>
            </a:r>
            <a:r>
              <a:rPr lang="en-US" sz="2600"/>
              <a:t> </a:t>
            </a:r>
            <a:r>
              <a:rPr lang="en-US" sz="2600" err="1"/>
              <a:t>dari</a:t>
            </a:r>
            <a:r>
              <a:rPr lang="en-US" sz="2600"/>
              <a:t> </a:t>
            </a:r>
            <a:r>
              <a:rPr lang="en-US" sz="2600" err="1"/>
              <a:t>suatu</a:t>
            </a:r>
            <a:r>
              <a:rPr lang="en-US" sz="2600"/>
              <a:t> </a:t>
            </a:r>
            <a:r>
              <a:rPr lang="en-US" sz="2600" err="1"/>
              <a:t>produk</a:t>
            </a:r>
            <a:r>
              <a:rPr lang="en-US" sz="2600"/>
              <a:t> </a:t>
            </a:r>
            <a:r>
              <a:rPr lang="en-US" sz="2600" err="1"/>
              <a:t>dengan</a:t>
            </a:r>
            <a:r>
              <a:rPr lang="en-US" sz="2600"/>
              <a:t> </a:t>
            </a:r>
            <a:r>
              <a:rPr lang="en-US" sz="2600" err="1"/>
              <a:t>nama</a:t>
            </a:r>
            <a:r>
              <a:rPr lang="en-US" sz="2600"/>
              <a:t> yang </a:t>
            </a:r>
            <a:r>
              <a:rPr lang="en-US" sz="2600" err="1"/>
              <a:t>lebih</a:t>
            </a:r>
            <a:r>
              <a:rPr lang="en-US" sz="2600"/>
              <a:t> </a:t>
            </a:r>
            <a:r>
              <a:rPr lang="en-US" sz="2600" err="1"/>
              <a:t>mudah</a:t>
            </a:r>
            <a:r>
              <a:rPr lang="en-US" sz="2600"/>
              <a:t> </a:t>
            </a:r>
            <a:r>
              <a:rPr lang="en-US" sz="2600" err="1"/>
              <a:t>dikenali</a:t>
            </a:r>
            <a:r>
              <a:rPr lang="en-US" sz="2600"/>
              <a:t> </a:t>
            </a:r>
            <a:r>
              <a:rPr lang="en-US" sz="2600" err="1"/>
              <a:t>bila</a:t>
            </a:r>
            <a:r>
              <a:rPr lang="en-US" sz="2600"/>
              <a:t> </a:t>
            </a:r>
            <a:r>
              <a:rPr lang="en-US" sz="2600" err="1"/>
              <a:t>dibandingkan</a:t>
            </a:r>
            <a:r>
              <a:rPr lang="en-US" sz="2600"/>
              <a:t> </a:t>
            </a:r>
            <a:r>
              <a:rPr lang="en-US" sz="2600" err="1"/>
              <a:t>dengan</a:t>
            </a:r>
            <a:r>
              <a:rPr lang="en-US" sz="2600"/>
              <a:t> </a:t>
            </a:r>
            <a:r>
              <a:rPr lang="en-US" sz="2600" err="1"/>
              <a:t>produk</a:t>
            </a:r>
            <a:r>
              <a:rPr lang="en-US" sz="2600"/>
              <a:t> </a:t>
            </a:r>
            <a:r>
              <a:rPr lang="en-US" sz="2600" err="1"/>
              <a:t>sejenis</a:t>
            </a:r>
            <a:r>
              <a:rPr lang="en-US" sz="2600"/>
              <a:t>. Perusahaan </a:t>
            </a:r>
            <a:r>
              <a:rPr lang="en-US" sz="2600" err="1"/>
              <a:t>dapat</a:t>
            </a:r>
            <a:r>
              <a:rPr lang="en-US" sz="2600"/>
              <a:t> </a:t>
            </a:r>
            <a:r>
              <a:rPr lang="en-US" sz="2600" err="1"/>
              <a:t>menciptakan</a:t>
            </a:r>
            <a:r>
              <a:rPr lang="en-US" sz="2600"/>
              <a:t> brand equity </a:t>
            </a:r>
            <a:r>
              <a:rPr lang="en-US" sz="2600" err="1"/>
              <a:t>untuk</a:t>
            </a:r>
            <a:r>
              <a:rPr lang="en-US" sz="2600"/>
              <a:t> </a:t>
            </a:r>
            <a:r>
              <a:rPr lang="en-US" sz="2600" err="1"/>
              <a:t>produk</a:t>
            </a:r>
            <a:r>
              <a:rPr lang="en-US" sz="2600"/>
              <a:t> </a:t>
            </a:r>
            <a:r>
              <a:rPr lang="en-US" sz="2600" err="1"/>
              <a:t>mereka</a:t>
            </a:r>
            <a:r>
              <a:rPr lang="en-US" sz="2600"/>
              <a:t> </a:t>
            </a:r>
            <a:r>
              <a:rPr lang="en-US" sz="2600" err="1"/>
              <a:t>dengan</a:t>
            </a:r>
            <a:r>
              <a:rPr lang="en-US" sz="2600"/>
              <a:t> </a:t>
            </a:r>
            <a:r>
              <a:rPr lang="en-US" sz="2600" err="1"/>
              <a:t>membuatnya</a:t>
            </a:r>
            <a:r>
              <a:rPr lang="en-US" sz="2600"/>
              <a:t> </a:t>
            </a:r>
            <a:r>
              <a:rPr lang="en-US" sz="2600" err="1"/>
              <a:t>mudah</a:t>
            </a:r>
            <a:r>
              <a:rPr lang="en-US" sz="2600"/>
              <a:t> </a:t>
            </a:r>
            <a:r>
              <a:rPr lang="en-US" sz="2600" err="1"/>
              <a:t>diingat</a:t>
            </a:r>
            <a:r>
              <a:rPr lang="en-US" sz="2600"/>
              <a:t>, </a:t>
            </a:r>
            <a:r>
              <a:rPr lang="en-US" sz="2600" err="1"/>
              <a:t>mudah</a:t>
            </a:r>
            <a:r>
              <a:rPr lang="en-US" sz="2600"/>
              <a:t> </a:t>
            </a:r>
            <a:r>
              <a:rPr lang="en-US" sz="2600" err="1"/>
              <a:t>dikenali</a:t>
            </a:r>
            <a:r>
              <a:rPr lang="en-US" sz="2600"/>
              <a:t>, dan </a:t>
            </a:r>
            <a:r>
              <a:rPr lang="en-US" sz="2600" err="1"/>
              <a:t>unggul</a:t>
            </a:r>
            <a:r>
              <a:rPr lang="en-US" sz="2600"/>
              <a:t> </a:t>
            </a:r>
            <a:r>
              <a:rPr lang="en-US" sz="2600" err="1"/>
              <a:t>dalam</a:t>
            </a:r>
            <a:r>
              <a:rPr lang="en-US" sz="2600"/>
              <a:t> </a:t>
            </a:r>
            <a:r>
              <a:rPr lang="en-US" sz="2600" err="1"/>
              <a:t>kualitas</a:t>
            </a:r>
            <a:r>
              <a:rPr lang="en-US" sz="2600"/>
              <a:t> dan </a:t>
            </a:r>
            <a:r>
              <a:rPr lang="en-US" sz="2600" err="1"/>
              <a:t>keandalan</a:t>
            </a:r>
            <a:r>
              <a:rPr lang="en-US" sz="2600"/>
              <a:t>.</a:t>
            </a:r>
          </a:p>
          <a:p>
            <a:pPr marL="0" indent="0">
              <a:buNone/>
            </a:pPr>
            <a:endParaRPr lang="en-US" sz="2600"/>
          </a:p>
        </p:txBody>
      </p:sp>
    </p:spTree>
    <p:extLst>
      <p:ext uri="{BB962C8B-B14F-4D97-AF65-F5344CB8AC3E}">
        <p14:creationId xmlns:p14="http://schemas.microsoft.com/office/powerpoint/2010/main" val="1833250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FBA3CC83-820D-449F-A475-74FC5B033F7B}"/>
              </a:ext>
            </a:extLst>
          </p:cNvPr>
          <p:cNvSpPr>
            <a:spLocks noGrp="1"/>
          </p:cNvSpPr>
          <p:nvPr>
            <p:ph type="title"/>
          </p:nvPr>
        </p:nvSpPr>
        <p:spPr>
          <a:xfrm>
            <a:off x="838200" y="643467"/>
            <a:ext cx="2951205" cy="5571066"/>
          </a:xfrm>
        </p:spPr>
        <p:txBody>
          <a:bodyPr>
            <a:normAutofit/>
          </a:bodyPr>
          <a:lstStyle/>
          <a:p>
            <a:endParaRPr lang="en-US">
              <a:solidFill>
                <a:srgbClr val="FFFFFF"/>
              </a:solidFill>
            </a:endParaRPr>
          </a:p>
        </p:txBody>
      </p:sp>
      <p:graphicFrame>
        <p:nvGraphicFramePr>
          <p:cNvPr id="5" name="Content Placeholder 2">
            <a:extLst>
              <a:ext uri="{FF2B5EF4-FFF2-40B4-BE49-F238E27FC236}">
                <a16:creationId xmlns:a16="http://schemas.microsoft.com/office/drawing/2014/main" id="{D5AA7E62-FC60-43FD-90F1-987CD97FA4AE}"/>
              </a:ext>
            </a:extLst>
          </p:cNvPr>
          <p:cNvGraphicFramePr>
            <a:graphicFrameLocks noGrp="1"/>
          </p:cNvGraphicFramePr>
          <p:nvPr>
            <p:ph idx="1"/>
            <p:extLst>
              <p:ext uri="{D42A27DB-BD31-4B8C-83A1-F6EECF244321}">
                <p14:modId xmlns:p14="http://schemas.microsoft.com/office/powerpoint/2010/main" val="89730251"/>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5400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TotalTime>
  <Words>238</Words>
  <Application>Microsoft Office PowerPoint</Application>
  <PresentationFormat>Widescreen</PresentationFormat>
  <Paragraphs>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Desain &amp; Branding</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Desain &amp; Branding</dc:title>
  <dc:creator>IRA WIRASARI</dc:creator>
  <cp:lastModifiedBy>IRA WIRASARI</cp:lastModifiedBy>
  <cp:revision>10</cp:revision>
  <dcterms:created xsi:type="dcterms:W3CDTF">2021-03-18T23:00:37Z</dcterms:created>
  <dcterms:modified xsi:type="dcterms:W3CDTF">2022-03-25T10:19:20Z</dcterms:modified>
</cp:coreProperties>
</file>