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360" r:id="rId3"/>
    <p:sldId id="364" r:id="rId4"/>
    <p:sldId id="378" r:id="rId5"/>
    <p:sldId id="370" r:id="rId6"/>
    <p:sldId id="373" r:id="rId7"/>
    <p:sldId id="397" r:id="rId8"/>
    <p:sldId id="368" r:id="rId9"/>
    <p:sldId id="369" r:id="rId10"/>
    <p:sldId id="398" r:id="rId11"/>
    <p:sldId id="377" r:id="rId12"/>
    <p:sldId id="383" r:id="rId13"/>
    <p:sldId id="385" r:id="rId14"/>
    <p:sldId id="388" r:id="rId15"/>
    <p:sldId id="389" r:id="rId16"/>
    <p:sldId id="391" r:id="rId17"/>
    <p:sldId id="386" r:id="rId18"/>
    <p:sldId id="390" r:id="rId19"/>
    <p:sldId id="396" r:id="rId20"/>
    <p:sldId id="392" r:id="rId21"/>
    <p:sldId id="384" r:id="rId22"/>
    <p:sldId id="393" r:id="rId23"/>
    <p:sldId id="394" r:id="rId24"/>
    <p:sldId id="395" r:id="rId25"/>
    <p:sldId id="356" r:id="rId26"/>
    <p:sldId id="382" r:id="rId27"/>
    <p:sldId id="399" r:id="rId28"/>
    <p:sldId id="376" r:id="rId29"/>
    <p:sldId id="380" r:id="rId30"/>
    <p:sldId id="374" r:id="rId31"/>
    <p:sldId id="40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A0A3"/>
    <a:srgbClr val="EC7728"/>
    <a:srgbClr val="FFCCFF"/>
    <a:srgbClr val="FF00FF"/>
    <a:srgbClr val="FF66CC"/>
    <a:srgbClr val="58595B"/>
    <a:srgbClr val="808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4434" autoAdjust="0"/>
  </p:normalViewPr>
  <p:slideViewPr>
    <p:cSldViewPr snapToGrid="0">
      <p:cViewPr varScale="1">
        <p:scale>
          <a:sx n="123" d="100"/>
          <a:sy n="123" d="100"/>
        </p:scale>
        <p:origin x="616" y="17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33BB4C-53A6-4953-AC60-9F837D348AE2}" type="datetimeFigureOut">
              <a:rPr lang="id-ID" smtClean="0"/>
              <a:t>10/02/20</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DD2EF6-431C-4D68-A7A5-45BA35FE635C}" type="slidenum">
              <a:rPr lang="id-ID" smtClean="0"/>
              <a:t>‹#›</a:t>
            </a:fld>
            <a:endParaRPr lang="id-ID"/>
          </a:p>
        </p:txBody>
      </p:sp>
    </p:spTree>
    <p:extLst>
      <p:ext uri="{BB962C8B-B14F-4D97-AF65-F5344CB8AC3E}">
        <p14:creationId xmlns:p14="http://schemas.microsoft.com/office/powerpoint/2010/main" val="27609873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10A77-BB98-4FC8-8877-4A1901593428}" type="datetimeFigureOut">
              <a:rPr lang="en-GB" smtClean="0"/>
              <a:t>10/02/2020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2197F-02D9-4FB3-A7EE-EE05CE731470}" type="slidenum">
              <a:rPr lang="en-GB" smtClean="0"/>
              <a:t>‹#›</a:t>
            </a:fld>
            <a:endParaRPr lang="en-GB"/>
          </a:p>
        </p:txBody>
      </p:sp>
    </p:spTree>
    <p:extLst>
      <p:ext uri="{BB962C8B-B14F-4D97-AF65-F5344CB8AC3E}">
        <p14:creationId xmlns:p14="http://schemas.microsoft.com/office/powerpoint/2010/main" val="299723243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60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393700" y="692150"/>
            <a:ext cx="6070600" cy="3416300"/>
          </a:xfrm>
          <a:ln cap="flat"/>
        </p:spPr>
      </p:sp>
      <p:sp>
        <p:nvSpPr>
          <p:cNvPr id="25603" name="Rectangle 3"/>
          <p:cNvSpPr>
            <a:spLocks noGrp="1" noChangeArrowheads="1"/>
          </p:cNvSpPr>
          <p:nvPr>
            <p:ph type="body" idx="1"/>
          </p:nvPr>
        </p:nvSpPr>
        <p:spPr>
          <a:ln/>
        </p:spPr>
        <p:txBody>
          <a:bodyPr/>
          <a:lstStyle/>
          <a:p>
            <a:endParaRPr lang="en-US" dirty="0"/>
          </a:p>
        </p:txBody>
      </p:sp>
      <p:sp>
        <p:nvSpPr>
          <p:cNvPr id="4" name="Footer Placeholder 3"/>
          <p:cNvSpPr>
            <a:spLocks noGrp="1"/>
          </p:cNvSpPr>
          <p:nvPr>
            <p:ph type="ftr" sz="quarter" idx="10"/>
          </p:nvPr>
        </p:nvSpPr>
        <p:spPr/>
        <p:txBody>
          <a:bodyPr/>
          <a:lstStyle/>
          <a:p>
            <a:r>
              <a:rPr lang="en-US"/>
              <a:t>#</a:t>
            </a:r>
          </a:p>
        </p:txBody>
      </p:sp>
    </p:spTree>
    <p:extLst>
      <p:ext uri="{BB962C8B-B14F-4D97-AF65-F5344CB8AC3E}">
        <p14:creationId xmlns:p14="http://schemas.microsoft.com/office/powerpoint/2010/main" val="1135361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dirty="0"/>
              <a:t>EVALUASI</a:t>
            </a:r>
          </a:p>
          <a:p>
            <a:r>
              <a:rPr lang="id-ID" dirty="0"/>
              <a:t>REVENUE COST PROGRAM MM</a:t>
            </a:r>
          </a:p>
          <a:p>
            <a:r>
              <a:rPr lang="id-ID" dirty="0"/>
              <a:t>TW1-2015</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5984" y="463824"/>
            <a:ext cx="3840032" cy="250657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525344"/>
            <a:ext cx="12192000" cy="332656"/>
          </a:xfrm>
          <a:prstGeom prst="rect">
            <a:avLst/>
          </a:prstGeom>
        </p:spPr>
      </p:pic>
    </p:spTree>
    <p:extLst>
      <p:ext uri="{BB962C8B-B14F-4D97-AF65-F5344CB8AC3E}">
        <p14:creationId xmlns:p14="http://schemas.microsoft.com/office/powerpoint/2010/main" val="372165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696798"/>
            <a:ext cx="10515600" cy="54801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79443" cy="580286"/>
          </a:xfrm>
          <a:prstGeom prst="rect">
            <a:avLst/>
          </a:prstGeom>
        </p:spPr>
      </p:pic>
      <p:sp>
        <p:nvSpPr>
          <p:cNvPr id="8" name="Rectangle 7"/>
          <p:cNvSpPr/>
          <p:nvPr userDrawn="1"/>
        </p:nvSpPr>
        <p:spPr>
          <a:xfrm>
            <a:off x="3174715" y="0"/>
            <a:ext cx="9017285" cy="5796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entagon 8"/>
          <p:cNvSpPr/>
          <p:nvPr userDrawn="1"/>
        </p:nvSpPr>
        <p:spPr>
          <a:xfrm>
            <a:off x="1179443" y="0"/>
            <a:ext cx="2293221" cy="579600"/>
          </a:xfrm>
          <a:prstGeom prst="homePlate">
            <a:avLst/>
          </a:prstGeom>
          <a:solidFill>
            <a:srgbClr val="1D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effectLst>
                  <a:outerShdw blurRad="38100" dist="38100" dir="2700000" algn="tl">
                    <a:srgbClr val="000000">
                      <a:alpha val="43137"/>
                    </a:srgbClr>
                  </a:outerShdw>
                </a:effectLst>
              </a:rPr>
              <a:t>F</a:t>
            </a:r>
            <a:r>
              <a:rPr lang="id-ID" sz="1200" b="1" dirty="0">
                <a:solidFill>
                  <a:srgbClr val="FF0000"/>
                </a:solidFill>
                <a:effectLst>
                  <a:outerShdw blurRad="38100" dist="38100" dir="2700000" algn="tl">
                    <a:srgbClr val="000000">
                      <a:alpha val="43137"/>
                    </a:srgbClr>
                  </a:outerShdw>
                </a:effectLst>
              </a:rPr>
              <a:t>akultas  </a:t>
            </a:r>
            <a:r>
              <a:rPr lang="en-GB" sz="1200" b="1" dirty="0">
                <a:solidFill>
                  <a:srgbClr val="FF0000"/>
                </a:solidFill>
                <a:effectLst>
                  <a:outerShdw blurRad="38100" dist="38100" dir="2700000" algn="tl">
                    <a:srgbClr val="000000">
                      <a:alpha val="43137"/>
                    </a:srgbClr>
                  </a:outerShdw>
                </a:effectLst>
              </a:rPr>
              <a:t>E</a:t>
            </a:r>
            <a:r>
              <a:rPr lang="id-ID" sz="1200" b="1" dirty="0">
                <a:solidFill>
                  <a:srgbClr val="FF0000"/>
                </a:solidFill>
                <a:effectLst>
                  <a:outerShdw blurRad="38100" dist="38100" dir="2700000" algn="tl">
                    <a:srgbClr val="000000">
                      <a:alpha val="43137"/>
                    </a:srgbClr>
                  </a:outerShdw>
                </a:effectLst>
              </a:rPr>
              <a:t>konomi dan </a:t>
            </a:r>
            <a:r>
              <a:rPr lang="en-GB" sz="1200" b="1" dirty="0">
                <a:solidFill>
                  <a:srgbClr val="FF0000"/>
                </a:solidFill>
                <a:effectLst>
                  <a:outerShdw blurRad="38100" dist="38100" dir="2700000" algn="tl">
                    <a:srgbClr val="000000">
                      <a:alpha val="43137"/>
                    </a:srgbClr>
                  </a:outerShdw>
                </a:effectLst>
              </a:rPr>
              <a:t>B</a:t>
            </a:r>
            <a:r>
              <a:rPr lang="id-ID" sz="1200" b="1" dirty="0">
                <a:solidFill>
                  <a:srgbClr val="FF0000"/>
                </a:solidFill>
                <a:effectLst>
                  <a:outerShdw blurRad="38100" dist="38100" dir="2700000" algn="tl">
                    <a:srgbClr val="000000">
                      <a:alpha val="43137"/>
                    </a:srgbClr>
                  </a:outerShdw>
                </a:effectLst>
              </a:rPr>
              <a:t>isnis </a:t>
            </a:r>
          </a:p>
          <a:p>
            <a:pPr algn="ctr"/>
            <a:r>
              <a:rPr lang="id-ID" sz="1000" b="1" dirty="0">
                <a:solidFill>
                  <a:schemeClr val="tx1"/>
                </a:solidFill>
                <a:effectLst>
                  <a:outerShdw blurRad="38100" dist="38100" dir="2700000" algn="tl">
                    <a:srgbClr val="000000">
                      <a:alpha val="43137"/>
                    </a:srgbClr>
                  </a:outerShdw>
                </a:effectLst>
              </a:rPr>
              <a:t>School</a:t>
            </a:r>
            <a:r>
              <a:rPr lang="id-ID" sz="1000" b="1" baseline="0" dirty="0">
                <a:solidFill>
                  <a:schemeClr val="tx1"/>
                </a:solidFill>
                <a:effectLst>
                  <a:outerShdw blurRad="38100" dist="38100" dir="2700000" algn="tl">
                    <a:srgbClr val="000000">
                      <a:alpha val="43137"/>
                    </a:srgbClr>
                  </a:outerShdw>
                </a:effectLst>
              </a:rPr>
              <a:t> Economics and Business</a:t>
            </a:r>
            <a:endParaRPr lang="en-GB" sz="1000" b="1" dirty="0">
              <a:solidFill>
                <a:schemeClr val="tx1"/>
              </a:solidFill>
              <a:effectLst>
                <a:outerShdw blurRad="38100" dist="38100" dir="2700000" algn="tl">
                  <a:srgbClr val="000000">
                    <a:alpha val="43137"/>
                  </a:srgbClr>
                </a:outerShdw>
              </a:effectLst>
            </a:endParaRPr>
          </a:p>
        </p:txBody>
      </p:sp>
      <p:sp>
        <p:nvSpPr>
          <p:cNvPr id="10" name="TextBox 9"/>
          <p:cNvSpPr txBox="1"/>
          <p:nvPr userDrawn="1"/>
        </p:nvSpPr>
        <p:spPr>
          <a:xfrm>
            <a:off x="5897868" y="6546573"/>
            <a:ext cx="396262" cy="307777"/>
          </a:xfrm>
          <a:prstGeom prst="rect">
            <a:avLst/>
          </a:prstGeom>
          <a:noFill/>
        </p:spPr>
        <p:txBody>
          <a:bodyPr wrap="none" rtlCol="0">
            <a:spAutoFit/>
          </a:bodyPr>
          <a:lstStyle/>
          <a:p>
            <a:pPr algn="ctr"/>
            <a:fld id="{4F91E16F-9A37-4EA0-BE94-494C1E1750E7}" type="slidenum">
              <a:rPr lang="en-GB" sz="1400" smtClean="0"/>
              <a:pPr algn="ctr"/>
              <a:t>‹#›</a:t>
            </a:fld>
            <a:endParaRPr lang="en-GB" sz="1400"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36" y="6429375"/>
            <a:ext cx="12192000" cy="428625"/>
          </a:xfrm>
          <a:prstGeom prst="rect">
            <a:avLst/>
          </a:prstGeom>
        </p:spPr>
      </p:pic>
      <p:sp>
        <p:nvSpPr>
          <p:cNvPr id="12" name="TextBox 11"/>
          <p:cNvSpPr txBox="1"/>
          <p:nvPr userDrawn="1"/>
        </p:nvSpPr>
        <p:spPr>
          <a:xfrm>
            <a:off x="7811888" y="6489699"/>
            <a:ext cx="3284874" cy="307777"/>
          </a:xfrm>
          <a:prstGeom prst="rect">
            <a:avLst/>
          </a:prstGeom>
          <a:noFill/>
        </p:spPr>
        <p:txBody>
          <a:bodyPr wrap="none" rtlCol="0">
            <a:spAutoFit/>
          </a:bodyPr>
          <a:lstStyle/>
          <a:p>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Creating the great</a:t>
            </a:r>
            <a:r>
              <a:rPr lang="id-ID" sz="1400" b="1" i="1" baseline="0" dirty="0">
                <a:solidFill>
                  <a:srgbClr val="FF0000"/>
                </a:solidFill>
                <a:effectLst>
                  <a:outerShdw blurRad="38100" dist="38100" dir="2700000" algn="tl">
                    <a:srgbClr val="000000">
                      <a:alpha val="43137"/>
                    </a:srgbClr>
                  </a:outerShdw>
                </a:effectLst>
                <a:latin typeface="Kristen ITC" panose="03050502040202030202" pitchFamily="66" charset="0"/>
              </a:rPr>
              <a:t> </a:t>
            </a:r>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business leaders</a:t>
            </a:r>
          </a:p>
        </p:txBody>
      </p:sp>
    </p:spTree>
    <p:extLst>
      <p:ext uri="{BB962C8B-B14F-4D97-AF65-F5344CB8AC3E}">
        <p14:creationId xmlns:p14="http://schemas.microsoft.com/office/powerpoint/2010/main" val="96464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696797"/>
            <a:ext cx="10515600" cy="54801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79443" cy="580286"/>
          </a:xfrm>
          <a:prstGeom prst="rect">
            <a:avLst/>
          </a:prstGeom>
        </p:spPr>
      </p:pic>
      <p:sp>
        <p:nvSpPr>
          <p:cNvPr id="8" name="Rectangle 7"/>
          <p:cNvSpPr/>
          <p:nvPr userDrawn="1"/>
        </p:nvSpPr>
        <p:spPr>
          <a:xfrm>
            <a:off x="3174715" y="0"/>
            <a:ext cx="9017285" cy="5796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entagon 8"/>
          <p:cNvSpPr/>
          <p:nvPr userDrawn="1"/>
        </p:nvSpPr>
        <p:spPr>
          <a:xfrm>
            <a:off x="1179443" y="0"/>
            <a:ext cx="2293221" cy="579600"/>
          </a:xfrm>
          <a:prstGeom prst="homePlate">
            <a:avLst/>
          </a:prstGeom>
          <a:solidFill>
            <a:srgbClr val="1D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effectLst>
                  <a:outerShdw blurRad="38100" dist="38100" dir="2700000" algn="tl">
                    <a:srgbClr val="000000">
                      <a:alpha val="43137"/>
                    </a:srgbClr>
                  </a:outerShdw>
                </a:effectLst>
              </a:rPr>
              <a:t>F</a:t>
            </a:r>
            <a:r>
              <a:rPr lang="id-ID" sz="1200" b="1" dirty="0">
                <a:solidFill>
                  <a:srgbClr val="FF0000"/>
                </a:solidFill>
                <a:effectLst>
                  <a:outerShdw blurRad="38100" dist="38100" dir="2700000" algn="tl">
                    <a:srgbClr val="000000">
                      <a:alpha val="43137"/>
                    </a:srgbClr>
                  </a:outerShdw>
                </a:effectLst>
              </a:rPr>
              <a:t>akultas  </a:t>
            </a:r>
            <a:r>
              <a:rPr lang="en-GB" sz="1200" b="1" dirty="0">
                <a:solidFill>
                  <a:srgbClr val="FF0000"/>
                </a:solidFill>
                <a:effectLst>
                  <a:outerShdw blurRad="38100" dist="38100" dir="2700000" algn="tl">
                    <a:srgbClr val="000000">
                      <a:alpha val="43137"/>
                    </a:srgbClr>
                  </a:outerShdw>
                </a:effectLst>
              </a:rPr>
              <a:t>E</a:t>
            </a:r>
            <a:r>
              <a:rPr lang="id-ID" sz="1200" b="1" dirty="0">
                <a:solidFill>
                  <a:srgbClr val="FF0000"/>
                </a:solidFill>
                <a:effectLst>
                  <a:outerShdw blurRad="38100" dist="38100" dir="2700000" algn="tl">
                    <a:srgbClr val="000000">
                      <a:alpha val="43137"/>
                    </a:srgbClr>
                  </a:outerShdw>
                </a:effectLst>
              </a:rPr>
              <a:t>konomi dan </a:t>
            </a:r>
            <a:r>
              <a:rPr lang="en-GB" sz="1200" b="1" dirty="0">
                <a:solidFill>
                  <a:srgbClr val="FF0000"/>
                </a:solidFill>
                <a:effectLst>
                  <a:outerShdw blurRad="38100" dist="38100" dir="2700000" algn="tl">
                    <a:srgbClr val="000000">
                      <a:alpha val="43137"/>
                    </a:srgbClr>
                  </a:outerShdw>
                </a:effectLst>
              </a:rPr>
              <a:t>B</a:t>
            </a:r>
            <a:r>
              <a:rPr lang="id-ID" sz="1200" b="1" dirty="0">
                <a:solidFill>
                  <a:srgbClr val="FF0000"/>
                </a:solidFill>
                <a:effectLst>
                  <a:outerShdw blurRad="38100" dist="38100" dir="2700000" algn="tl">
                    <a:srgbClr val="000000">
                      <a:alpha val="43137"/>
                    </a:srgbClr>
                  </a:outerShdw>
                </a:effectLst>
              </a:rPr>
              <a:t>isnis </a:t>
            </a:r>
          </a:p>
          <a:p>
            <a:pPr algn="ctr"/>
            <a:r>
              <a:rPr lang="id-ID" sz="1000" b="1" dirty="0">
                <a:solidFill>
                  <a:schemeClr val="tx1"/>
                </a:solidFill>
                <a:effectLst>
                  <a:outerShdw blurRad="38100" dist="38100" dir="2700000" algn="tl">
                    <a:srgbClr val="000000">
                      <a:alpha val="43137"/>
                    </a:srgbClr>
                  </a:outerShdw>
                </a:effectLst>
              </a:rPr>
              <a:t>School</a:t>
            </a:r>
            <a:r>
              <a:rPr lang="id-ID" sz="1000" b="1" baseline="0" dirty="0">
                <a:solidFill>
                  <a:schemeClr val="tx1"/>
                </a:solidFill>
                <a:effectLst>
                  <a:outerShdw blurRad="38100" dist="38100" dir="2700000" algn="tl">
                    <a:srgbClr val="000000">
                      <a:alpha val="43137"/>
                    </a:srgbClr>
                  </a:outerShdw>
                </a:effectLst>
              </a:rPr>
              <a:t> Economics and Business</a:t>
            </a:r>
            <a:endParaRPr lang="en-GB" sz="1000" b="1" dirty="0">
              <a:solidFill>
                <a:schemeClr val="tx1"/>
              </a:solidFill>
              <a:effectLst>
                <a:outerShdw blurRad="38100" dist="38100" dir="2700000" algn="tl">
                  <a:srgbClr val="000000">
                    <a:alpha val="43137"/>
                  </a:srgbClr>
                </a:outerShdw>
              </a:effectLst>
            </a:endParaRPr>
          </a:p>
        </p:txBody>
      </p:sp>
      <p:sp>
        <p:nvSpPr>
          <p:cNvPr id="10" name="TextBox 9"/>
          <p:cNvSpPr txBox="1"/>
          <p:nvPr userDrawn="1"/>
        </p:nvSpPr>
        <p:spPr>
          <a:xfrm>
            <a:off x="5897868" y="6546573"/>
            <a:ext cx="396262" cy="307777"/>
          </a:xfrm>
          <a:prstGeom prst="rect">
            <a:avLst/>
          </a:prstGeom>
          <a:noFill/>
        </p:spPr>
        <p:txBody>
          <a:bodyPr wrap="none" rtlCol="0">
            <a:spAutoFit/>
          </a:bodyPr>
          <a:lstStyle/>
          <a:p>
            <a:pPr algn="ctr"/>
            <a:fld id="{4F91E16F-9A37-4EA0-BE94-494C1E1750E7}" type="slidenum">
              <a:rPr lang="en-GB" sz="1400" smtClean="0"/>
              <a:pPr algn="ctr"/>
              <a:t>‹#›</a:t>
            </a:fld>
            <a:endParaRPr lang="en-GB" sz="1400"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36" y="6429375"/>
            <a:ext cx="12192000" cy="428625"/>
          </a:xfrm>
          <a:prstGeom prst="rect">
            <a:avLst/>
          </a:prstGeom>
        </p:spPr>
      </p:pic>
      <p:sp>
        <p:nvSpPr>
          <p:cNvPr id="12" name="TextBox 11"/>
          <p:cNvSpPr txBox="1"/>
          <p:nvPr userDrawn="1"/>
        </p:nvSpPr>
        <p:spPr>
          <a:xfrm>
            <a:off x="7811888" y="6489699"/>
            <a:ext cx="3284874" cy="307777"/>
          </a:xfrm>
          <a:prstGeom prst="rect">
            <a:avLst/>
          </a:prstGeom>
          <a:noFill/>
        </p:spPr>
        <p:txBody>
          <a:bodyPr wrap="none" rtlCol="0">
            <a:spAutoFit/>
          </a:bodyPr>
          <a:lstStyle/>
          <a:p>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Creating the great</a:t>
            </a:r>
            <a:r>
              <a:rPr lang="id-ID" sz="1400" b="1" i="1" baseline="0" dirty="0">
                <a:solidFill>
                  <a:srgbClr val="FF0000"/>
                </a:solidFill>
                <a:effectLst>
                  <a:outerShdw blurRad="38100" dist="38100" dir="2700000" algn="tl">
                    <a:srgbClr val="000000">
                      <a:alpha val="43137"/>
                    </a:srgbClr>
                  </a:outerShdw>
                </a:effectLst>
                <a:latin typeface="Kristen ITC" panose="03050502040202030202" pitchFamily="66" charset="0"/>
              </a:rPr>
              <a:t> </a:t>
            </a:r>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business leaders</a:t>
            </a:r>
          </a:p>
        </p:txBody>
      </p:sp>
    </p:spTree>
    <p:extLst>
      <p:ext uri="{BB962C8B-B14F-4D97-AF65-F5344CB8AC3E}">
        <p14:creationId xmlns:p14="http://schemas.microsoft.com/office/powerpoint/2010/main" val="287976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354" y="795130"/>
            <a:ext cx="10678020" cy="5634245"/>
          </a:xfrm>
        </p:spPr>
        <p:txBody>
          <a:bodyPr/>
          <a:lstStyle>
            <a:lvl1pPr marL="357188" indent="-357188">
              <a:buClr>
                <a:srgbClr val="C00000"/>
              </a:buClr>
              <a:buSzPct val="80000"/>
              <a:buFont typeface="Wingdings" panose="05000000000000000000" pitchFamily="2" charset="2"/>
              <a:buChar char="n"/>
              <a:defRPr b="1" baseline="0"/>
            </a:lvl1pPr>
            <a:lvl2pPr marL="685800" indent="-328613">
              <a:spcBef>
                <a:spcPts val="1200"/>
              </a:spcBef>
              <a:buClr>
                <a:srgbClr val="FF0000"/>
              </a:buClr>
              <a:buSzPct val="80000"/>
              <a:buFont typeface="Wingdings" panose="05000000000000000000" pitchFamily="2" charset="2"/>
              <a:buChar char="l"/>
              <a:defRPr/>
            </a:lvl2pPr>
            <a:lvl3pPr marL="1143000" indent="-228600">
              <a:buSzPct val="70000"/>
              <a:buFont typeface="Wingdings" panose="05000000000000000000" pitchFamily="2" charset="2"/>
              <a:buChar char="n"/>
              <a:defRPr sz="2200"/>
            </a:lvl3pPr>
            <a:lvl4pPr marL="1600200" indent="-228600">
              <a:buSzPct val="70000"/>
              <a:buFont typeface="Wingdings" panose="05000000000000000000" pitchFamily="2" charset="2"/>
              <a:buChar char="l"/>
              <a:defRPr/>
            </a:lvl4pPr>
            <a:lvl5pPr marL="2057400" indent="-228600">
              <a:buSzPct val="70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79443" cy="580286"/>
          </a:xfrm>
          <a:prstGeom prst="rect">
            <a:avLst/>
          </a:prstGeom>
        </p:spPr>
      </p:pic>
      <p:sp>
        <p:nvSpPr>
          <p:cNvPr id="8" name="Rectangle 7"/>
          <p:cNvSpPr/>
          <p:nvPr userDrawn="1"/>
        </p:nvSpPr>
        <p:spPr>
          <a:xfrm>
            <a:off x="3174715" y="0"/>
            <a:ext cx="9017285" cy="5796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entagon 11"/>
          <p:cNvSpPr/>
          <p:nvPr userDrawn="1"/>
        </p:nvSpPr>
        <p:spPr>
          <a:xfrm>
            <a:off x="1179443" y="0"/>
            <a:ext cx="2293221" cy="579600"/>
          </a:xfrm>
          <a:prstGeom prst="homePlate">
            <a:avLst/>
          </a:prstGeom>
          <a:solidFill>
            <a:srgbClr val="1D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effectLst>
                  <a:outerShdw blurRad="38100" dist="38100" dir="2700000" algn="tl">
                    <a:srgbClr val="000000">
                      <a:alpha val="43137"/>
                    </a:srgbClr>
                  </a:outerShdw>
                </a:effectLst>
              </a:rPr>
              <a:t>F</a:t>
            </a:r>
            <a:r>
              <a:rPr lang="id-ID" sz="1200" b="1" dirty="0">
                <a:solidFill>
                  <a:srgbClr val="FF0000"/>
                </a:solidFill>
                <a:effectLst>
                  <a:outerShdw blurRad="38100" dist="38100" dir="2700000" algn="tl">
                    <a:srgbClr val="000000">
                      <a:alpha val="43137"/>
                    </a:srgbClr>
                  </a:outerShdw>
                </a:effectLst>
              </a:rPr>
              <a:t>akultas  </a:t>
            </a:r>
            <a:r>
              <a:rPr lang="en-GB" sz="1200" b="1" dirty="0">
                <a:solidFill>
                  <a:srgbClr val="FF0000"/>
                </a:solidFill>
                <a:effectLst>
                  <a:outerShdw blurRad="38100" dist="38100" dir="2700000" algn="tl">
                    <a:srgbClr val="000000">
                      <a:alpha val="43137"/>
                    </a:srgbClr>
                  </a:outerShdw>
                </a:effectLst>
              </a:rPr>
              <a:t>E</a:t>
            </a:r>
            <a:r>
              <a:rPr lang="id-ID" sz="1200" b="1" dirty="0">
                <a:solidFill>
                  <a:srgbClr val="FF0000"/>
                </a:solidFill>
                <a:effectLst>
                  <a:outerShdw blurRad="38100" dist="38100" dir="2700000" algn="tl">
                    <a:srgbClr val="000000">
                      <a:alpha val="43137"/>
                    </a:srgbClr>
                  </a:outerShdw>
                </a:effectLst>
              </a:rPr>
              <a:t>konomi dan </a:t>
            </a:r>
            <a:r>
              <a:rPr lang="en-GB" sz="1200" b="1" dirty="0">
                <a:solidFill>
                  <a:srgbClr val="FF0000"/>
                </a:solidFill>
                <a:effectLst>
                  <a:outerShdw blurRad="38100" dist="38100" dir="2700000" algn="tl">
                    <a:srgbClr val="000000">
                      <a:alpha val="43137"/>
                    </a:srgbClr>
                  </a:outerShdw>
                </a:effectLst>
              </a:rPr>
              <a:t>B</a:t>
            </a:r>
            <a:r>
              <a:rPr lang="id-ID" sz="1200" b="1" dirty="0">
                <a:solidFill>
                  <a:srgbClr val="FF0000"/>
                </a:solidFill>
                <a:effectLst>
                  <a:outerShdw blurRad="38100" dist="38100" dir="2700000" algn="tl">
                    <a:srgbClr val="000000">
                      <a:alpha val="43137"/>
                    </a:srgbClr>
                  </a:outerShdw>
                </a:effectLst>
              </a:rPr>
              <a:t>isnis </a:t>
            </a:r>
          </a:p>
          <a:p>
            <a:pPr algn="ctr"/>
            <a:r>
              <a:rPr lang="id-ID" sz="1000" b="1" dirty="0">
                <a:solidFill>
                  <a:schemeClr val="tx1"/>
                </a:solidFill>
                <a:effectLst>
                  <a:outerShdw blurRad="38100" dist="38100" dir="2700000" algn="tl">
                    <a:srgbClr val="000000">
                      <a:alpha val="43137"/>
                    </a:srgbClr>
                  </a:outerShdw>
                </a:effectLst>
              </a:rPr>
              <a:t>School</a:t>
            </a:r>
            <a:r>
              <a:rPr lang="id-ID" sz="1000" b="1" baseline="0" dirty="0">
                <a:solidFill>
                  <a:schemeClr val="tx1"/>
                </a:solidFill>
                <a:effectLst>
                  <a:outerShdw blurRad="38100" dist="38100" dir="2700000" algn="tl">
                    <a:srgbClr val="000000">
                      <a:alpha val="43137"/>
                    </a:srgbClr>
                  </a:outerShdw>
                </a:effectLst>
              </a:rPr>
              <a:t> Economics and Business</a:t>
            </a:r>
            <a:endParaRPr lang="en-GB" sz="1000" b="1" dirty="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472665" y="-3744"/>
            <a:ext cx="8719334" cy="579600"/>
          </a:xfrm>
        </p:spPr>
        <p:txBody>
          <a:bodyPr>
            <a:normAutofit/>
          </a:bodyPr>
          <a:lstStyle>
            <a:lvl1pPr>
              <a:defRPr sz="2800" b="1">
                <a:solidFill>
                  <a:schemeClr val="bg1"/>
                </a:solidFill>
                <a:effectLst>
                  <a:outerShdw blurRad="38100" dist="38100" dir="2700000" algn="tl">
                    <a:srgbClr val="000000">
                      <a:alpha val="43137"/>
                    </a:srgbClr>
                  </a:outerShdw>
                </a:effectLst>
              </a:defRPr>
            </a:lvl1pPr>
          </a:lstStyle>
          <a:p>
            <a:endParaRPr lang="en-GB" dirty="0"/>
          </a:p>
        </p:txBody>
      </p:sp>
      <p:sp>
        <p:nvSpPr>
          <p:cNvPr id="4" name="TextBox 3"/>
          <p:cNvSpPr txBox="1"/>
          <p:nvPr userDrawn="1"/>
        </p:nvSpPr>
        <p:spPr>
          <a:xfrm>
            <a:off x="0" y="611329"/>
            <a:ext cx="1858535" cy="338554"/>
          </a:xfrm>
          <a:prstGeom prst="rect">
            <a:avLst/>
          </a:prstGeom>
          <a:noFill/>
        </p:spPr>
        <p:txBody>
          <a:bodyPr wrap="square" rtlCol="0">
            <a:spAutoFit/>
          </a:bodyPr>
          <a:lstStyle/>
          <a:p>
            <a:pPr algn="ctr"/>
            <a:r>
              <a:rPr lang="en-GB" sz="1600" dirty="0">
                <a:solidFill>
                  <a:schemeClr val="bg1"/>
                </a:solidFill>
              </a:rPr>
              <a:t>Telkom University</a:t>
            </a:r>
          </a:p>
        </p:txBody>
      </p:sp>
      <p:sp>
        <p:nvSpPr>
          <p:cNvPr id="5" name="TextBox 4"/>
          <p:cNvSpPr txBox="1"/>
          <p:nvPr userDrawn="1"/>
        </p:nvSpPr>
        <p:spPr>
          <a:xfrm>
            <a:off x="5897868" y="6546573"/>
            <a:ext cx="396262" cy="307777"/>
          </a:xfrm>
          <a:prstGeom prst="rect">
            <a:avLst/>
          </a:prstGeom>
          <a:noFill/>
        </p:spPr>
        <p:txBody>
          <a:bodyPr wrap="none" rtlCol="0">
            <a:spAutoFit/>
          </a:bodyPr>
          <a:lstStyle/>
          <a:p>
            <a:pPr algn="ctr"/>
            <a:fld id="{4F91E16F-9A37-4EA0-BE94-494C1E1750E7}" type="slidenum">
              <a:rPr lang="en-GB" sz="1400" smtClean="0"/>
              <a:pPr algn="ctr"/>
              <a:t>‹#›</a:t>
            </a:fld>
            <a:endParaRPr lang="en-GB" sz="140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36" y="6429375"/>
            <a:ext cx="12192000" cy="428625"/>
          </a:xfrm>
          <a:prstGeom prst="rect">
            <a:avLst/>
          </a:prstGeom>
        </p:spPr>
      </p:pic>
      <p:sp>
        <p:nvSpPr>
          <p:cNvPr id="11" name="TextBox 10"/>
          <p:cNvSpPr txBox="1"/>
          <p:nvPr userDrawn="1"/>
        </p:nvSpPr>
        <p:spPr>
          <a:xfrm>
            <a:off x="7811888" y="6489699"/>
            <a:ext cx="3284874" cy="307777"/>
          </a:xfrm>
          <a:prstGeom prst="rect">
            <a:avLst/>
          </a:prstGeom>
          <a:noFill/>
        </p:spPr>
        <p:txBody>
          <a:bodyPr wrap="none" rtlCol="0">
            <a:spAutoFit/>
          </a:bodyPr>
          <a:lstStyle/>
          <a:p>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Creating the great</a:t>
            </a:r>
            <a:r>
              <a:rPr lang="id-ID" sz="1400" b="1" i="1" baseline="0" dirty="0">
                <a:solidFill>
                  <a:srgbClr val="FF0000"/>
                </a:solidFill>
                <a:effectLst>
                  <a:outerShdw blurRad="38100" dist="38100" dir="2700000" algn="tl">
                    <a:srgbClr val="000000">
                      <a:alpha val="43137"/>
                    </a:srgbClr>
                  </a:outerShdw>
                </a:effectLst>
                <a:latin typeface="Kristen ITC" panose="03050502040202030202" pitchFamily="66" charset="0"/>
              </a:rPr>
              <a:t> </a:t>
            </a:r>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business leaders</a:t>
            </a:r>
          </a:p>
        </p:txBody>
      </p:sp>
    </p:spTree>
    <p:extLst>
      <p:ext uri="{BB962C8B-B14F-4D97-AF65-F5344CB8AC3E}">
        <p14:creationId xmlns:p14="http://schemas.microsoft.com/office/powerpoint/2010/main" val="240009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79443" cy="580286"/>
          </a:xfrm>
          <a:prstGeom prst="rect">
            <a:avLst/>
          </a:prstGeom>
        </p:spPr>
      </p:pic>
      <p:sp>
        <p:nvSpPr>
          <p:cNvPr id="8" name="Rectangle 7"/>
          <p:cNvSpPr/>
          <p:nvPr userDrawn="1"/>
        </p:nvSpPr>
        <p:spPr>
          <a:xfrm>
            <a:off x="3174715" y="0"/>
            <a:ext cx="9017285" cy="5796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entagon 8"/>
          <p:cNvSpPr/>
          <p:nvPr userDrawn="1"/>
        </p:nvSpPr>
        <p:spPr>
          <a:xfrm>
            <a:off x="1179443" y="0"/>
            <a:ext cx="2293221" cy="579600"/>
          </a:xfrm>
          <a:prstGeom prst="homePlate">
            <a:avLst/>
          </a:prstGeom>
          <a:solidFill>
            <a:srgbClr val="1D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effectLst>
                  <a:outerShdw blurRad="38100" dist="38100" dir="2700000" algn="tl">
                    <a:srgbClr val="000000">
                      <a:alpha val="43137"/>
                    </a:srgbClr>
                  </a:outerShdw>
                </a:effectLst>
              </a:rPr>
              <a:t>F</a:t>
            </a:r>
            <a:r>
              <a:rPr lang="id-ID" sz="1200" b="1" dirty="0">
                <a:solidFill>
                  <a:srgbClr val="FF0000"/>
                </a:solidFill>
                <a:effectLst>
                  <a:outerShdw blurRad="38100" dist="38100" dir="2700000" algn="tl">
                    <a:srgbClr val="000000">
                      <a:alpha val="43137"/>
                    </a:srgbClr>
                  </a:outerShdw>
                </a:effectLst>
              </a:rPr>
              <a:t>akultas  </a:t>
            </a:r>
            <a:r>
              <a:rPr lang="en-GB" sz="1200" b="1" dirty="0">
                <a:solidFill>
                  <a:srgbClr val="FF0000"/>
                </a:solidFill>
                <a:effectLst>
                  <a:outerShdw blurRad="38100" dist="38100" dir="2700000" algn="tl">
                    <a:srgbClr val="000000">
                      <a:alpha val="43137"/>
                    </a:srgbClr>
                  </a:outerShdw>
                </a:effectLst>
              </a:rPr>
              <a:t>E</a:t>
            </a:r>
            <a:r>
              <a:rPr lang="id-ID" sz="1200" b="1" dirty="0">
                <a:solidFill>
                  <a:srgbClr val="FF0000"/>
                </a:solidFill>
                <a:effectLst>
                  <a:outerShdw blurRad="38100" dist="38100" dir="2700000" algn="tl">
                    <a:srgbClr val="000000">
                      <a:alpha val="43137"/>
                    </a:srgbClr>
                  </a:outerShdw>
                </a:effectLst>
              </a:rPr>
              <a:t>konomi dan </a:t>
            </a:r>
            <a:r>
              <a:rPr lang="en-GB" sz="1200" b="1" dirty="0">
                <a:solidFill>
                  <a:srgbClr val="FF0000"/>
                </a:solidFill>
                <a:effectLst>
                  <a:outerShdw blurRad="38100" dist="38100" dir="2700000" algn="tl">
                    <a:srgbClr val="000000">
                      <a:alpha val="43137"/>
                    </a:srgbClr>
                  </a:outerShdw>
                </a:effectLst>
              </a:rPr>
              <a:t>B</a:t>
            </a:r>
            <a:r>
              <a:rPr lang="id-ID" sz="1200" b="1" dirty="0">
                <a:solidFill>
                  <a:srgbClr val="FF0000"/>
                </a:solidFill>
                <a:effectLst>
                  <a:outerShdw blurRad="38100" dist="38100" dir="2700000" algn="tl">
                    <a:srgbClr val="000000">
                      <a:alpha val="43137"/>
                    </a:srgbClr>
                  </a:outerShdw>
                </a:effectLst>
              </a:rPr>
              <a:t>isnis </a:t>
            </a:r>
          </a:p>
          <a:p>
            <a:pPr algn="ctr"/>
            <a:r>
              <a:rPr lang="id-ID" sz="1000" b="1" dirty="0">
                <a:solidFill>
                  <a:schemeClr val="tx1"/>
                </a:solidFill>
                <a:effectLst>
                  <a:outerShdw blurRad="38100" dist="38100" dir="2700000" algn="tl">
                    <a:srgbClr val="000000">
                      <a:alpha val="43137"/>
                    </a:srgbClr>
                  </a:outerShdw>
                </a:effectLst>
              </a:rPr>
              <a:t>School</a:t>
            </a:r>
            <a:r>
              <a:rPr lang="id-ID" sz="1000" b="1" baseline="0" dirty="0">
                <a:solidFill>
                  <a:schemeClr val="tx1"/>
                </a:solidFill>
                <a:effectLst>
                  <a:outerShdw blurRad="38100" dist="38100" dir="2700000" algn="tl">
                    <a:srgbClr val="000000">
                      <a:alpha val="43137"/>
                    </a:srgbClr>
                  </a:outerShdw>
                </a:effectLst>
              </a:rPr>
              <a:t> Economics and Business</a:t>
            </a:r>
            <a:endParaRPr lang="en-GB" sz="1000" b="1" dirty="0">
              <a:solidFill>
                <a:schemeClr val="tx1"/>
              </a:solidFill>
              <a:effectLst>
                <a:outerShdw blurRad="38100" dist="38100" dir="2700000" algn="tl">
                  <a:srgbClr val="000000">
                    <a:alpha val="43137"/>
                  </a:srgbClr>
                </a:outerShdw>
              </a:effectLst>
            </a:endParaRPr>
          </a:p>
        </p:txBody>
      </p:sp>
      <p:sp>
        <p:nvSpPr>
          <p:cNvPr id="10" name="TextBox 9"/>
          <p:cNvSpPr txBox="1"/>
          <p:nvPr userDrawn="1"/>
        </p:nvSpPr>
        <p:spPr>
          <a:xfrm>
            <a:off x="5897868" y="6546573"/>
            <a:ext cx="396262" cy="307777"/>
          </a:xfrm>
          <a:prstGeom prst="rect">
            <a:avLst/>
          </a:prstGeom>
          <a:noFill/>
        </p:spPr>
        <p:txBody>
          <a:bodyPr wrap="none" rtlCol="0">
            <a:spAutoFit/>
          </a:bodyPr>
          <a:lstStyle/>
          <a:p>
            <a:pPr algn="ctr"/>
            <a:fld id="{4F91E16F-9A37-4EA0-BE94-494C1E1750E7}" type="slidenum">
              <a:rPr lang="en-GB" sz="1400" smtClean="0"/>
              <a:pPr algn="ctr"/>
              <a:t>‹#›</a:t>
            </a:fld>
            <a:endParaRPr lang="en-GB" sz="1400"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36" y="6429375"/>
            <a:ext cx="12192000" cy="428625"/>
          </a:xfrm>
          <a:prstGeom prst="rect">
            <a:avLst/>
          </a:prstGeom>
        </p:spPr>
      </p:pic>
      <p:sp>
        <p:nvSpPr>
          <p:cNvPr id="12" name="TextBox 11"/>
          <p:cNvSpPr txBox="1"/>
          <p:nvPr userDrawn="1"/>
        </p:nvSpPr>
        <p:spPr>
          <a:xfrm>
            <a:off x="7811888" y="6489699"/>
            <a:ext cx="3284874" cy="307777"/>
          </a:xfrm>
          <a:prstGeom prst="rect">
            <a:avLst/>
          </a:prstGeom>
          <a:noFill/>
        </p:spPr>
        <p:txBody>
          <a:bodyPr wrap="none" rtlCol="0">
            <a:spAutoFit/>
          </a:bodyPr>
          <a:lstStyle/>
          <a:p>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Creating the great</a:t>
            </a:r>
            <a:r>
              <a:rPr lang="id-ID" sz="1400" b="1" i="1" baseline="0" dirty="0">
                <a:solidFill>
                  <a:srgbClr val="FF0000"/>
                </a:solidFill>
                <a:effectLst>
                  <a:outerShdw blurRad="38100" dist="38100" dir="2700000" algn="tl">
                    <a:srgbClr val="000000">
                      <a:alpha val="43137"/>
                    </a:srgbClr>
                  </a:outerShdw>
                </a:effectLst>
                <a:latin typeface="Kristen ITC" panose="03050502040202030202" pitchFamily="66" charset="0"/>
              </a:rPr>
              <a:t> </a:t>
            </a:r>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business leaders</a:t>
            </a:r>
          </a:p>
        </p:txBody>
      </p:sp>
    </p:spTree>
    <p:extLst>
      <p:ext uri="{BB962C8B-B14F-4D97-AF65-F5344CB8AC3E}">
        <p14:creationId xmlns:p14="http://schemas.microsoft.com/office/powerpoint/2010/main" val="406923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758987"/>
            <a:ext cx="5181600" cy="5417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758987"/>
            <a:ext cx="5181600" cy="5417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79443" cy="580286"/>
          </a:xfrm>
          <a:prstGeom prst="rect">
            <a:avLst/>
          </a:prstGeom>
        </p:spPr>
      </p:pic>
      <p:sp>
        <p:nvSpPr>
          <p:cNvPr id="9" name="Rectangle 8"/>
          <p:cNvSpPr/>
          <p:nvPr userDrawn="1"/>
        </p:nvSpPr>
        <p:spPr>
          <a:xfrm>
            <a:off x="3174715" y="0"/>
            <a:ext cx="9017285" cy="5796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9"/>
          <p:cNvSpPr/>
          <p:nvPr userDrawn="1"/>
        </p:nvSpPr>
        <p:spPr>
          <a:xfrm>
            <a:off x="1179443" y="0"/>
            <a:ext cx="2293221" cy="579600"/>
          </a:xfrm>
          <a:prstGeom prst="homePlate">
            <a:avLst/>
          </a:prstGeom>
          <a:solidFill>
            <a:srgbClr val="1D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effectLst>
                  <a:outerShdw blurRad="38100" dist="38100" dir="2700000" algn="tl">
                    <a:srgbClr val="000000">
                      <a:alpha val="43137"/>
                    </a:srgbClr>
                  </a:outerShdw>
                </a:effectLst>
              </a:rPr>
              <a:t>F</a:t>
            </a:r>
            <a:r>
              <a:rPr lang="id-ID" sz="1200" b="1" dirty="0">
                <a:solidFill>
                  <a:srgbClr val="FF0000"/>
                </a:solidFill>
                <a:effectLst>
                  <a:outerShdw blurRad="38100" dist="38100" dir="2700000" algn="tl">
                    <a:srgbClr val="000000">
                      <a:alpha val="43137"/>
                    </a:srgbClr>
                  </a:outerShdw>
                </a:effectLst>
              </a:rPr>
              <a:t>akultas  </a:t>
            </a:r>
            <a:r>
              <a:rPr lang="en-GB" sz="1200" b="1" dirty="0">
                <a:solidFill>
                  <a:srgbClr val="FF0000"/>
                </a:solidFill>
                <a:effectLst>
                  <a:outerShdw blurRad="38100" dist="38100" dir="2700000" algn="tl">
                    <a:srgbClr val="000000">
                      <a:alpha val="43137"/>
                    </a:srgbClr>
                  </a:outerShdw>
                </a:effectLst>
              </a:rPr>
              <a:t>E</a:t>
            </a:r>
            <a:r>
              <a:rPr lang="id-ID" sz="1200" b="1" dirty="0">
                <a:solidFill>
                  <a:srgbClr val="FF0000"/>
                </a:solidFill>
                <a:effectLst>
                  <a:outerShdw blurRad="38100" dist="38100" dir="2700000" algn="tl">
                    <a:srgbClr val="000000">
                      <a:alpha val="43137"/>
                    </a:srgbClr>
                  </a:outerShdw>
                </a:effectLst>
              </a:rPr>
              <a:t>konomi dan </a:t>
            </a:r>
            <a:r>
              <a:rPr lang="en-GB" sz="1200" b="1" dirty="0">
                <a:solidFill>
                  <a:srgbClr val="FF0000"/>
                </a:solidFill>
                <a:effectLst>
                  <a:outerShdw blurRad="38100" dist="38100" dir="2700000" algn="tl">
                    <a:srgbClr val="000000">
                      <a:alpha val="43137"/>
                    </a:srgbClr>
                  </a:outerShdw>
                </a:effectLst>
              </a:rPr>
              <a:t>B</a:t>
            </a:r>
            <a:r>
              <a:rPr lang="id-ID" sz="1200" b="1" dirty="0">
                <a:solidFill>
                  <a:srgbClr val="FF0000"/>
                </a:solidFill>
                <a:effectLst>
                  <a:outerShdw blurRad="38100" dist="38100" dir="2700000" algn="tl">
                    <a:srgbClr val="000000">
                      <a:alpha val="43137"/>
                    </a:srgbClr>
                  </a:outerShdw>
                </a:effectLst>
              </a:rPr>
              <a:t>isnis </a:t>
            </a:r>
          </a:p>
          <a:p>
            <a:pPr algn="ctr"/>
            <a:r>
              <a:rPr lang="id-ID" sz="1000" b="1" dirty="0">
                <a:solidFill>
                  <a:schemeClr val="tx1"/>
                </a:solidFill>
                <a:effectLst>
                  <a:outerShdw blurRad="38100" dist="38100" dir="2700000" algn="tl">
                    <a:srgbClr val="000000">
                      <a:alpha val="43137"/>
                    </a:srgbClr>
                  </a:outerShdw>
                </a:effectLst>
              </a:rPr>
              <a:t>School</a:t>
            </a:r>
            <a:r>
              <a:rPr lang="id-ID" sz="1000" b="1" baseline="0" dirty="0">
                <a:solidFill>
                  <a:schemeClr val="tx1"/>
                </a:solidFill>
                <a:effectLst>
                  <a:outerShdw blurRad="38100" dist="38100" dir="2700000" algn="tl">
                    <a:srgbClr val="000000">
                      <a:alpha val="43137"/>
                    </a:srgbClr>
                  </a:outerShdw>
                </a:effectLst>
              </a:rPr>
              <a:t> Economics and Business</a:t>
            </a:r>
            <a:endParaRPr lang="en-GB" sz="1000" b="1" dirty="0">
              <a:solidFill>
                <a:schemeClr val="tx1"/>
              </a:solidFill>
              <a:effectLst>
                <a:outerShdw blurRad="38100" dist="38100" dir="2700000" algn="tl">
                  <a:srgbClr val="000000">
                    <a:alpha val="43137"/>
                  </a:srgbClr>
                </a:outerShdw>
              </a:effectLst>
            </a:endParaRPr>
          </a:p>
        </p:txBody>
      </p:sp>
      <p:sp>
        <p:nvSpPr>
          <p:cNvPr id="11" name="TextBox 10"/>
          <p:cNvSpPr txBox="1"/>
          <p:nvPr userDrawn="1"/>
        </p:nvSpPr>
        <p:spPr>
          <a:xfrm>
            <a:off x="5897868" y="6546573"/>
            <a:ext cx="396262" cy="307777"/>
          </a:xfrm>
          <a:prstGeom prst="rect">
            <a:avLst/>
          </a:prstGeom>
          <a:noFill/>
        </p:spPr>
        <p:txBody>
          <a:bodyPr wrap="none" rtlCol="0">
            <a:spAutoFit/>
          </a:bodyPr>
          <a:lstStyle/>
          <a:p>
            <a:pPr algn="ctr"/>
            <a:fld id="{4F91E16F-9A37-4EA0-BE94-494C1E1750E7}" type="slidenum">
              <a:rPr lang="en-GB" sz="1400" smtClean="0"/>
              <a:pPr algn="ctr"/>
              <a:t>‹#›</a:t>
            </a:fld>
            <a:endParaRPr lang="en-GB" sz="1400"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36" y="6429375"/>
            <a:ext cx="12192000" cy="428625"/>
          </a:xfrm>
          <a:prstGeom prst="rect">
            <a:avLst/>
          </a:prstGeom>
        </p:spPr>
      </p:pic>
      <p:sp>
        <p:nvSpPr>
          <p:cNvPr id="13" name="TextBox 12"/>
          <p:cNvSpPr txBox="1"/>
          <p:nvPr userDrawn="1"/>
        </p:nvSpPr>
        <p:spPr>
          <a:xfrm>
            <a:off x="7811888" y="6489699"/>
            <a:ext cx="3284874" cy="307777"/>
          </a:xfrm>
          <a:prstGeom prst="rect">
            <a:avLst/>
          </a:prstGeom>
          <a:noFill/>
        </p:spPr>
        <p:txBody>
          <a:bodyPr wrap="none" rtlCol="0">
            <a:spAutoFit/>
          </a:bodyPr>
          <a:lstStyle/>
          <a:p>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Creating the great</a:t>
            </a:r>
            <a:r>
              <a:rPr lang="id-ID" sz="1400" b="1" i="1" baseline="0" dirty="0">
                <a:solidFill>
                  <a:srgbClr val="FF0000"/>
                </a:solidFill>
                <a:effectLst>
                  <a:outerShdw blurRad="38100" dist="38100" dir="2700000" algn="tl">
                    <a:srgbClr val="000000">
                      <a:alpha val="43137"/>
                    </a:srgbClr>
                  </a:outerShdw>
                </a:effectLst>
                <a:latin typeface="Kristen ITC" panose="03050502040202030202" pitchFamily="66" charset="0"/>
              </a:rPr>
              <a:t> </a:t>
            </a:r>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business leaders</a:t>
            </a:r>
          </a:p>
        </p:txBody>
      </p:sp>
    </p:spTree>
    <p:extLst>
      <p:ext uri="{BB962C8B-B14F-4D97-AF65-F5344CB8AC3E}">
        <p14:creationId xmlns:p14="http://schemas.microsoft.com/office/powerpoint/2010/main" val="339906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74628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1687397"/>
            <a:ext cx="5157787" cy="45022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74628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687397"/>
            <a:ext cx="5183188" cy="4502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79443" cy="580286"/>
          </a:xfrm>
          <a:prstGeom prst="rect">
            <a:avLst/>
          </a:prstGeom>
        </p:spPr>
      </p:pic>
      <p:sp>
        <p:nvSpPr>
          <p:cNvPr id="11" name="Rectangle 10"/>
          <p:cNvSpPr/>
          <p:nvPr userDrawn="1"/>
        </p:nvSpPr>
        <p:spPr>
          <a:xfrm>
            <a:off x="3174715" y="0"/>
            <a:ext cx="9017285" cy="5796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entagon 11"/>
          <p:cNvSpPr/>
          <p:nvPr userDrawn="1"/>
        </p:nvSpPr>
        <p:spPr>
          <a:xfrm>
            <a:off x="1179443" y="0"/>
            <a:ext cx="2293221" cy="579600"/>
          </a:xfrm>
          <a:prstGeom prst="homePlate">
            <a:avLst/>
          </a:prstGeom>
          <a:solidFill>
            <a:srgbClr val="1D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effectLst>
                  <a:outerShdw blurRad="38100" dist="38100" dir="2700000" algn="tl">
                    <a:srgbClr val="000000">
                      <a:alpha val="43137"/>
                    </a:srgbClr>
                  </a:outerShdw>
                </a:effectLst>
              </a:rPr>
              <a:t>F</a:t>
            </a:r>
            <a:r>
              <a:rPr lang="id-ID" sz="1200" b="1" dirty="0">
                <a:solidFill>
                  <a:srgbClr val="FF0000"/>
                </a:solidFill>
                <a:effectLst>
                  <a:outerShdw blurRad="38100" dist="38100" dir="2700000" algn="tl">
                    <a:srgbClr val="000000">
                      <a:alpha val="43137"/>
                    </a:srgbClr>
                  </a:outerShdw>
                </a:effectLst>
              </a:rPr>
              <a:t>akultas  </a:t>
            </a:r>
            <a:r>
              <a:rPr lang="en-GB" sz="1200" b="1" dirty="0">
                <a:solidFill>
                  <a:srgbClr val="FF0000"/>
                </a:solidFill>
                <a:effectLst>
                  <a:outerShdw blurRad="38100" dist="38100" dir="2700000" algn="tl">
                    <a:srgbClr val="000000">
                      <a:alpha val="43137"/>
                    </a:srgbClr>
                  </a:outerShdw>
                </a:effectLst>
              </a:rPr>
              <a:t>E</a:t>
            </a:r>
            <a:r>
              <a:rPr lang="id-ID" sz="1200" b="1" dirty="0">
                <a:solidFill>
                  <a:srgbClr val="FF0000"/>
                </a:solidFill>
                <a:effectLst>
                  <a:outerShdw blurRad="38100" dist="38100" dir="2700000" algn="tl">
                    <a:srgbClr val="000000">
                      <a:alpha val="43137"/>
                    </a:srgbClr>
                  </a:outerShdw>
                </a:effectLst>
              </a:rPr>
              <a:t>konomi dan </a:t>
            </a:r>
            <a:r>
              <a:rPr lang="en-GB" sz="1200" b="1" dirty="0">
                <a:solidFill>
                  <a:srgbClr val="FF0000"/>
                </a:solidFill>
                <a:effectLst>
                  <a:outerShdw blurRad="38100" dist="38100" dir="2700000" algn="tl">
                    <a:srgbClr val="000000">
                      <a:alpha val="43137"/>
                    </a:srgbClr>
                  </a:outerShdw>
                </a:effectLst>
              </a:rPr>
              <a:t>B</a:t>
            </a:r>
            <a:r>
              <a:rPr lang="id-ID" sz="1200" b="1" dirty="0">
                <a:solidFill>
                  <a:srgbClr val="FF0000"/>
                </a:solidFill>
                <a:effectLst>
                  <a:outerShdw blurRad="38100" dist="38100" dir="2700000" algn="tl">
                    <a:srgbClr val="000000">
                      <a:alpha val="43137"/>
                    </a:srgbClr>
                  </a:outerShdw>
                </a:effectLst>
              </a:rPr>
              <a:t>isnis </a:t>
            </a:r>
          </a:p>
          <a:p>
            <a:pPr algn="ctr"/>
            <a:r>
              <a:rPr lang="id-ID" sz="1000" b="1" dirty="0">
                <a:solidFill>
                  <a:schemeClr val="tx1"/>
                </a:solidFill>
                <a:effectLst>
                  <a:outerShdw blurRad="38100" dist="38100" dir="2700000" algn="tl">
                    <a:srgbClr val="000000">
                      <a:alpha val="43137"/>
                    </a:srgbClr>
                  </a:outerShdw>
                </a:effectLst>
              </a:rPr>
              <a:t>School</a:t>
            </a:r>
            <a:r>
              <a:rPr lang="id-ID" sz="1000" b="1" baseline="0" dirty="0">
                <a:solidFill>
                  <a:schemeClr val="tx1"/>
                </a:solidFill>
                <a:effectLst>
                  <a:outerShdw blurRad="38100" dist="38100" dir="2700000" algn="tl">
                    <a:srgbClr val="000000">
                      <a:alpha val="43137"/>
                    </a:srgbClr>
                  </a:outerShdw>
                </a:effectLst>
              </a:rPr>
              <a:t> Economics and Business</a:t>
            </a:r>
            <a:endParaRPr lang="en-GB" sz="1000" b="1" dirty="0">
              <a:solidFill>
                <a:schemeClr val="tx1"/>
              </a:solidFill>
              <a:effectLst>
                <a:outerShdw blurRad="38100" dist="38100" dir="2700000" algn="tl">
                  <a:srgbClr val="000000">
                    <a:alpha val="43137"/>
                  </a:srgbClr>
                </a:outerShdw>
              </a:effectLst>
            </a:endParaRPr>
          </a:p>
        </p:txBody>
      </p:sp>
      <p:sp>
        <p:nvSpPr>
          <p:cNvPr id="13" name="TextBox 12"/>
          <p:cNvSpPr txBox="1"/>
          <p:nvPr userDrawn="1"/>
        </p:nvSpPr>
        <p:spPr>
          <a:xfrm>
            <a:off x="5897868" y="6546573"/>
            <a:ext cx="396262" cy="307777"/>
          </a:xfrm>
          <a:prstGeom prst="rect">
            <a:avLst/>
          </a:prstGeom>
          <a:noFill/>
        </p:spPr>
        <p:txBody>
          <a:bodyPr wrap="none" rtlCol="0">
            <a:spAutoFit/>
          </a:bodyPr>
          <a:lstStyle/>
          <a:p>
            <a:pPr algn="ctr"/>
            <a:fld id="{4F91E16F-9A37-4EA0-BE94-494C1E1750E7}" type="slidenum">
              <a:rPr lang="en-GB" sz="1400" smtClean="0"/>
              <a:pPr algn="ctr"/>
              <a:t>‹#›</a:t>
            </a:fld>
            <a:endParaRPr lang="en-GB" sz="1400"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36" y="6429375"/>
            <a:ext cx="12192000" cy="428625"/>
          </a:xfrm>
          <a:prstGeom prst="rect">
            <a:avLst/>
          </a:prstGeom>
        </p:spPr>
      </p:pic>
      <p:sp>
        <p:nvSpPr>
          <p:cNvPr id="15" name="TextBox 14"/>
          <p:cNvSpPr txBox="1"/>
          <p:nvPr userDrawn="1"/>
        </p:nvSpPr>
        <p:spPr>
          <a:xfrm>
            <a:off x="7811888" y="6489699"/>
            <a:ext cx="3284874" cy="307777"/>
          </a:xfrm>
          <a:prstGeom prst="rect">
            <a:avLst/>
          </a:prstGeom>
          <a:noFill/>
        </p:spPr>
        <p:txBody>
          <a:bodyPr wrap="none" rtlCol="0">
            <a:spAutoFit/>
          </a:bodyPr>
          <a:lstStyle/>
          <a:p>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Creating the great</a:t>
            </a:r>
            <a:r>
              <a:rPr lang="id-ID" sz="1400" b="1" i="1" baseline="0" dirty="0">
                <a:solidFill>
                  <a:srgbClr val="FF0000"/>
                </a:solidFill>
                <a:effectLst>
                  <a:outerShdw blurRad="38100" dist="38100" dir="2700000" algn="tl">
                    <a:srgbClr val="000000">
                      <a:alpha val="43137"/>
                    </a:srgbClr>
                  </a:outerShdw>
                </a:effectLst>
                <a:latin typeface="Kristen ITC" panose="03050502040202030202" pitchFamily="66" charset="0"/>
              </a:rPr>
              <a:t> </a:t>
            </a:r>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business leaders</a:t>
            </a:r>
          </a:p>
        </p:txBody>
      </p:sp>
    </p:spTree>
    <p:extLst>
      <p:ext uri="{BB962C8B-B14F-4D97-AF65-F5344CB8AC3E}">
        <p14:creationId xmlns:p14="http://schemas.microsoft.com/office/powerpoint/2010/main" val="188587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79443" cy="580286"/>
          </a:xfrm>
          <a:prstGeom prst="rect">
            <a:avLst/>
          </a:prstGeom>
        </p:spPr>
      </p:pic>
      <p:sp>
        <p:nvSpPr>
          <p:cNvPr id="7" name="Rectangle 6"/>
          <p:cNvSpPr/>
          <p:nvPr userDrawn="1"/>
        </p:nvSpPr>
        <p:spPr>
          <a:xfrm>
            <a:off x="3174715" y="0"/>
            <a:ext cx="9017285" cy="5796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entagon 7"/>
          <p:cNvSpPr/>
          <p:nvPr userDrawn="1"/>
        </p:nvSpPr>
        <p:spPr>
          <a:xfrm>
            <a:off x="1179443" y="0"/>
            <a:ext cx="2293221" cy="579600"/>
          </a:xfrm>
          <a:prstGeom prst="homePlate">
            <a:avLst/>
          </a:prstGeom>
          <a:solidFill>
            <a:srgbClr val="1D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effectLst>
                  <a:outerShdw blurRad="38100" dist="38100" dir="2700000" algn="tl">
                    <a:srgbClr val="000000">
                      <a:alpha val="43137"/>
                    </a:srgbClr>
                  </a:outerShdw>
                </a:effectLst>
              </a:rPr>
              <a:t>F</a:t>
            </a:r>
            <a:r>
              <a:rPr lang="id-ID" sz="1200" b="1" dirty="0">
                <a:solidFill>
                  <a:srgbClr val="FF0000"/>
                </a:solidFill>
                <a:effectLst>
                  <a:outerShdw blurRad="38100" dist="38100" dir="2700000" algn="tl">
                    <a:srgbClr val="000000">
                      <a:alpha val="43137"/>
                    </a:srgbClr>
                  </a:outerShdw>
                </a:effectLst>
              </a:rPr>
              <a:t>akultas  </a:t>
            </a:r>
            <a:r>
              <a:rPr lang="en-GB" sz="1200" b="1" dirty="0">
                <a:solidFill>
                  <a:srgbClr val="FF0000"/>
                </a:solidFill>
                <a:effectLst>
                  <a:outerShdw blurRad="38100" dist="38100" dir="2700000" algn="tl">
                    <a:srgbClr val="000000">
                      <a:alpha val="43137"/>
                    </a:srgbClr>
                  </a:outerShdw>
                </a:effectLst>
              </a:rPr>
              <a:t>E</a:t>
            </a:r>
            <a:r>
              <a:rPr lang="id-ID" sz="1200" b="1" dirty="0">
                <a:solidFill>
                  <a:srgbClr val="FF0000"/>
                </a:solidFill>
                <a:effectLst>
                  <a:outerShdw blurRad="38100" dist="38100" dir="2700000" algn="tl">
                    <a:srgbClr val="000000">
                      <a:alpha val="43137"/>
                    </a:srgbClr>
                  </a:outerShdw>
                </a:effectLst>
              </a:rPr>
              <a:t>konomi dan </a:t>
            </a:r>
            <a:r>
              <a:rPr lang="en-GB" sz="1200" b="1" dirty="0">
                <a:solidFill>
                  <a:srgbClr val="FF0000"/>
                </a:solidFill>
                <a:effectLst>
                  <a:outerShdw blurRad="38100" dist="38100" dir="2700000" algn="tl">
                    <a:srgbClr val="000000">
                      <a:alpha val="43137"/>
                    </a:srgbClr>
                  </a:outerShdw>
                </a:effectLst>
              </a:rPr>
              <a:t>B</a:t>
            </a:r>
            <a:r>
              <a:rPr lang="id-ID" sz="1200" b="1" dirty="0">
                <a:solidFill>
                  <a:srgbClr val="FF0000"/>
                </a:solidFill>
                <a:effectLst>
                  <a:outerShdw blurRad="38100" dist="38100" dir="2700000" algn="tl">
                    <a:srgbClr val="000000">
                      <a:alpha val="43137"/>
                    </a:srgbClr>
                  </a:outerShdw>
                </a:effectLst>
              </a:rPr>
              <a:t>isnis </a:t>
            </a:r>
          </a:p>
          <a:p>
            <a:pPr algn="ctr"/>
            <a:r>
              <a:rPr lang="id-ID" sz="1000" b="1" dirty="0">
                <a:solidFill>
                  <a:schemeClr val="tx1"/>
                </a:solidFill>
                <a:effectLst>
                  <a:outerShdw blurRad="38100" dist="38100" dir="2700000" algn="tl">
                    <a:srgbClr val="000000">
                      <a:alpha val="43137"/>
                    </a:srgbClr>
                  </a:outerShdw>
                </a:effectLst>
              </a:rPr>
              <a:t>School</a:t>
            </a:r>
            <a:r>
              <a:rPr lang="id-ID" sz="1000" b="1" baseline="0" dirty="0">
                <a:solidFill>
                  <a:schemeClr val="tx1"/>
                </a:solidFill>
                <a:effectLst>
                  <a:outerShdw blurRad="38100" dist="38100" dir="2700000" algn="tl">
                    <a:srgbClr val="000000">
                      <a:alpha val="43137"/>
                    </a:srgbClr>
                  </a:outerShdw>
                </a:effectLst>
              </a:rPr>
              <a:t> Economics and Business</a:t>
            </a:r>
            <a:endParaRPr lang="en-GB" sz="1000" b="1" dirty="0">
              <a:solidFill>
                <a:schemeClr val="tx1"/>
              </a:solidFill>
              <a:effectLst>
                <a:outerShdw blurRad="38100" dist="38100" dir="2700000" algn="tl">
                  <a:srgbClr val="000000">
                    <a:alpha val="43137"/>
                  </a:srgbClr>
                </a:outerShdw>
              </a:effectLst>
            </a:endParaRPr>
          </a:p>
        </p:txBody>
      </p:sp>
      <p:sp>
        <p:nvSpPr>
          <p:cNvPr id="9" name="TextBox 8"/>
          <p:cNvSpPr txBox="1"/>
          <p:nvPr userDrawn="1"/>
        </p:nvSpPr>
        <p:spPr>
          <a:xfrm>
            <a:off x="5897868" y="6546573"/>
            <a:ext cx="396262" cy="307777"/>
          </a:xfrm>
          <a:prstGeom prst="rect">
            <a:avLst/>
          </a:prstGeom>
          <a:noFill/>
        </p:spPr>
        <p:txBody>
          <a:bodyPr wrap="none" rtlCol="0">
            <a:spAutoFit/>
          </a:bodyPr>
          <a:lstStyle/>
          <a:p>
            <a:pPr algn="ctr"/>
            <a:fld id="{4F91E16F-9A37-4EA0-BE94-494C1E1750E7}" type="slidenum">
              <a:rPr lang="en-GB" sz="1400" smtClean="0"/>
              <a:pPr algn="ctr"/>
              <a:t>‹#›</a:t>
            </a:fld>
            <a:endParaRPr lang="en-GB" sz="140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36" y="6429375"/>
            <a:ext cx="12192000" cy="428625"/>
          </a:xfrm>
          <a:prstGeom prst="rect">
            <a:avLst/>
          </a:prstGeom>
        </p:spPr>
      </p:pic>
      <p:sp>
        <p:nvSpPr>
          <p:cNvPr id="11" name="TextBox 10"/>
          <p:cNvSpPr txBox="1"/>
          <p:nvPr userDrawn="1"/>
        </p:nvSpPr>
        <p:spPr>
          <a:xfrm>
            <a:off x="7811888" y="6489699"/>
            <a:ext cx="3284874" cy="307777"/>
          </a:xfrm>
          <a:prstGeom prst="rect">
            <a:avLst/>
          </a:prstGeom>
          <a:noFill/>
        </p:spPr>
        <p:txBody>
          <a:bodyPr wrap="none" rtlCol="0">
            <a:spAutoFit/>
          </a:bodyPr>
          <a:lstStyle/>
          <a:p>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Creating the great</a:t>
            </a:r>
            <a:r>
              <a:rPr lang="id-ID" sz="1400" b="1" i="1" baseline="0" dirty="0">
                <a:solidFill>
                  <a:srgbClr val="FF0000"/>
                </a:solidFill>
                <a:effectLst>
                  <a:outerShdw blurRad="38100" dist="38100" dir="2700000" algn="tl">
                    <a:srgbClr val="000000">
                      <a:alpha val="43137"/>
                    </a:srgbClr>
                  </a:outerShdw>
                </a:effectLst>
                <a:latin typeface="Kristen ITC" panose="03050502040202030202" pitchFamily="66" charset="0"/>
              </a:rPr>
              <a:t> </a:t>
            </a:r>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business leaders</a:t>
            </a:r>
          </a:p>
        </p:txBody>
      </p:sp>
    </p:spTree>
    <p:extLst>
      <p:ext uri="{BB962C8B-B14F-4D97-AF65-F5344CB8AC3E}">
        <p14:creationId xmlns:p14="http://schemas.microsoft.com/office/powerpoint/2010/main" val="213399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79443" cy="580286"/>
          </a:xfrm>
          <a:prstGeom prst="rect">
            <a:avLst/>
          </a:prstGeom>
        </p:spPr>
      </p:pic>
      <p:sp>
        <p:nvSpPr>
          <p:cNvPr id="6" name="Rectangle 5"/>
          <p:cNvSpPr/>
          <p:nvPr userDrawn="1"/>
        </p:nvSpPr>
        <p:spPr>
          <a:xfrm>
            <a:off x="3174715" y="0"/>
            <a:ext cx="9017285" cy="5796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entagon 6"/>
          <p:cNvSpPr/>
          <p:nvPr userDrawn="1"/>
        </p:nvSpPr>
        <p:spPr>
          <a:xfrm>
            <a:off x="1179443" y="0"/>
            <a:ext cx="2293221" cy="579600"/>
          </a:xfrm>
          <a:prstGeom prst="homePlate">
            <a:avLst/>
          </a:prstGeom>
          <a:solidFill>
            <a:srgbClr val="1D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effectLst>
                  <a:outerShdw blurRad="38100" dist="38100" dir="2700000" algn="tl">
                    <a:srgbClr val="000000">
                      <a:alpha val="43137"/>
                    </a:srgbClr>
                  </a:outerShdw>
                </a:effectLst>
              </a:rPr>
              <a:t>F</a:t>
            </a:r>
            <a:r>
              <a:rPr lang="id-ID" sz="1200" b="1" dirty="0">
                <a:solidFill>
                  <a:srgbClr val="FF0000"/>
                </a:solidFill>
                <a:effectLst>
                  <a:outerShdw blurRad="38100" dist="38100" dir="2700000" algn="tl">
                    <a:srgbClr val="000000">
                      <a:alpha val="43137"/>
                    </a:srgbClr>
                  </a:outerShdw>
                </a:effectLst>
              </a:rPr>
              <a:t>akultas  </a:t>
            </a:r>
            <a:r>
              <a:rPr lang="en-GB" sz="1200" b="1" dirty="0">
                <a:solidFill>
                  <a:srgbClr val="FF0000"/>
                </a:solidFill>
                <a:effectLst>
                  <a:outerShdw blurRad="38100" dist="38100" dir="2700000" algn="tl">
                    <a:srgbClr val="000000">
                      <a:alpha val="43137"/>
                    </a:srgbClr>
                  </a:outerShdw>
                </a:effectLst>
              </a:rPr>
              <a:t>E</a:t>
            </a:r>
            <a:r>
              <a:rPr lang="id-ID" sz="1200" b="1" dirty="0">
                <a:solidFill>
                  <a:srgbClr val="FF0000"/>
                </a:solidFill>
                <a:effectLst>
                  <a:outerShdw blurRad="38100" dist="38100" dir="2700000" algn="tl">
                    <a:srgbClr val="000000">
                      <a:alpha val="43137"/>
                    </a:srgbClr>
                  </a:outerShdw>
                </a:effectLst>
              </a:rPr>
              <a:t>konomi dan </a:t>
            </a:r>
            <a:r>
              <a:rPr lang="en-GB" sz="1200" b="1" dirty="0">
                <a:solidFill>
                  <a:srgbClr val="FF0000"/>
                </a:solidFill>
                <a:effectLst>
                  <a:outerShdw blurRad="38100" dist="38100" dir="2700000" algn="tl">
                    <a:srgbClr val="000000">
                      <a:alpha val="43137"/>
                    </a:srgbClr>
                  </a:outerShdw>
                </a:effectLst>
              </a:rPr>
              <a:t>B</a:t>
            </a:r>
            <a:r>
              <a:rPr lang="id-ID" sz="1200" b="1" dirty="0">
                <a:solidFill>
                  <a:srgbClr val="FF0000"/>
                </a:solidFill>
                <a:effectLst>
                  <a:outerShdw blurRad="38100" dist="38100" dir="2700000" algn="tl">
                    <a:srgbClr val="000000">
                      <a:alpha val="43137"/>
                    </a:srgbClr>
                  </a:outerShdw>
                </a:effectLst>
              </a:rPr>
              <a:t>isnis </a:t>
            </a:r>
          </a:p>
          <a:p>
            <a:pPr algn="ctr"/>
            <a:r>
              <a:rPr lang="id-ID" sz="1000" b="1" dirty="0">
                <a:solidFill>
                  <a:schemeClr val="tx1"/>
                </a:solidFill>
                <a:effectLst>
                  <a:outerShdw blurRad="38100" dist="38100" dir="2700000" algn="tl">
                    <a:srgbClr val="000000">
                      <a:alpha val="43137"/>
                    </a:srgbClr>
                  </a:outerShdw>
                </a:effectLst>
              </a:rPr>
              <a:t>School</a:t>
            </a:r>
            <a:r>
              <a:rPr lang="id-ID" sz="1000" b="1" baseline="0" dirty="0">
                <a:solidFill>
                  <a:schemeClr val="tx1"/>
                </a:solidFill>
                <a:effectLst>
                  <a:outerShdw blurRad="38100" dist="38100" dir="2700000" algn="tl">
                    <a:srgbClr val="000000">
                      <a:alpha val="43137"/>
                    </a:srgbClr>
                  </a:outerShdw>
                </a:effectLst>
              </a:rPr>
              <a:t> Economics and Business</a:t>
            </a:r>
            <a:endParaRPr lang="en-GB" sz="1000" b="1" dirty="0">
              <a:solidFill>
                <a:schemeClr val="tx1"/>
              </a:solidFill>
              <a:effectLst>
                <a:outerShdw blurRad="38100" dist="38100" dir="2700000" algn="tl">
                  <a:srgbClr val="000000">
                    <a:alpha val="43137"/>
                  </a:srgbClr>
                </a:outerShdw>
              </a:effectLst>
            </a:endParaRPr>
          </a:p>
        </p:txBody>
      </p:sp>
      <p:sp>
        <p:nvSpPr>
          <p:cNvPr id="8" name="Title 1"/>
          <p:cNvSpPr>
            <a:spLocks noGrp="1"/>
          </p:cNvSpPr>
          <p:nvPr>
            <p:ph type="title"/>
          </p:nvPr>
        </p:nvSpPr>
        <p:spPr>
          <a:xfrm>
            <a:off x="3472665" y="-3744"/>
            <a:ext cx="8719334" cy="579600"/>
          </a:xfrm>
        </p:spPr>
        <p:txBody>
          <a:bodyPr>
            <a:normAutofit/>
          </a:bodyPr>
          <a:lstStyle>
            <a:lvl1pPr>
              <a:defRPr sz="2800" b="1">
                <a:solidFill>
                  <a:schemeClr val="bg1"/>
                </a:solidFill>
                <a:effectLst>
                  <a:outerShdw blurRad="38100" dist="38100" dir="2700000" algn="tl">
                    <a:srgbClr val="000000">
                      <a:alpha val="43137"/>
                    </a:srgbClr>
                  </a:outerShdw>
                </a:effectLst>
              </a:defRPr>
            </a:lvl1pPr>
          </a:lstStyle>
          <a:p>
            <a:endParaRPr lang="en-GB" dirty="0"/>
          </a:p>
        </p:txBody>
      </p:sp>
      <p:sp>
        <p:nvSpPr>
          <p:cNvPr id="9" name="TextBox 8"/>
          <p:cNvSpPr txBox="1"/>
          <p:nvPr userDrawn="1"/>
        </p:nvSpPr>
        <p:spPr>
          <a:xfrm>
            <a:off x="5897868" y="6546573"/>
            <a:ext cx="396262" cy="307777"/>
          </a:xfrm>
          <a:prstGeom prst="rect">
            <a:avLst/>
          </a:prstGeom>
          <a:noFill/>
        </p:spPr>
        <p:txBody>
          <a:bodyPr wrap="none" rtlCol="0">
            <a:spAutoFit/>
          </a:bodyPr>
          <a:lstStyle/>
          <a:p>
            <a:pPr algn="ctr"/>
            <a:fld id="{4F91E16F-9A37-4EA0-BE94-494C1E1750E7}" type="slidenum">
              <a:rPr lang="en-GB" sz="1400" smtClean="0"/>
              <a:pPr algn="ctr"/>
              <a:t>‹#›</a:t>
            </a:fld>
            <a:endParaRPr lang="en-GB" sz="140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36" y="6429375"/>
            <a:ext cx="12192000" cy="428625"/>
          </a:xfrm>
          <a:prstGeom prst="rect">
            <a:avLst/>
          </a:prstGeom>
        </p:spPr>
      </p:pic>
      <p:sp>
        <p:nvSpPr>
          <p:cNvPr id="11" name="TextBox 10"/>
          <p:cNvSpPr txBox="1"/>
          <p:nvPr userDrawn="1"/>
        </p:nvSpPr>
        <p:spPr>
          <a:xfrm>
            <a:off x="7811888" y="6489699"/>
            <a:ext cx="3284874" cy="307777"/>
          </a:xfrm>
          <a:prstGeom prst="rect">
            <a:avLst/>
          </a:prstGeom>
          <a:noFill/>
        </p:spPr>
        <p:txBody>
          <a:bodyPr wrap="none" rtlCol="0">
            <a:spAutoFit/>
          </a:bodyPr>
          <a:lstStyle/>
          <a:p>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Creating the great</a:t>
            </a:r>
            <a:r>
              <a:rPr lang="id-ID" sz="1400" b="1" i="1" baseline="0" dirty="0">
                <a:solidFill>
                  <a:srgbClr val="FF0000"/>
                </a:solidFill>
                <a:effectLst>
                  <a:outerShdw blurRad="38100" dist="38100" dir="2700000" algn="tl">
                    <a:srgbClr val="000000">
                      <a:alpha val="43137"/>
                    </a:srgbClr>
                  </a:outerShdw>
                </a:effectLst>
                <a:latin typeface="Kristen ITC" panose="03050502040202030202" pitchFamily="66" charset="0"/>
              </a:rPr>
              <a:t> </a:t>
            </a:r>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business leaders</a:t>
            </a:r>
          </a:p>
        </p:txBody>
      </p:sp>
    </p:spTree>
    <p:extLst>
      <p:ext uri="{BB962C8B-B14F-4D97-AF65-F5344CB8AC3E}">
        <p14:creationId xmlns:p14="http://schemas.microsoft.com/office/powerpoint/2010/main" val="245971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987425"/>
            <a:ext cx="3932237"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79443" cy="580286"/>
          </a:xfrm>
          <a:prstGeom prst="rect">
            <a:avLst/>
          </a:prstGeom>
        </p:spPr>
      </p:pic>
      <p:sp>
        <p:nvSpPr>
          <p:cNvPr id="9" name="Rectangle 8"/>
          <p:cNvSpPr/>
          <p:nvPr userDrawn="1"/>
        </p:nvSpPr>
        <p:spPr>
          <a:xfrm>
            <a:off x="3174715" y="0"/>
            <a:ext cx="9017285" cy="5796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9"/>
          <p:cNvSpPr/>
          <p:nvPr userDrawn="1"/>
        </p:nvSpPr>
        <p:spPr>
          <a:xfrm>
            <a:off x="1179443" y="0"/>
            <a:ext cx="2293221" cy="579600"/>
          </a:xfrm>
          <a:prstGeom prst="homePlate">
            <a:avLst/>
          </a:prstGeom>
          <a:solidFill>
            <a:srgbClr val="1D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effectLst>
                  <a:outerShdw blurRad="38100" dist="38100" dir="2700000" algn="tl">
                    <a:srgbClr val="000000">
                      <a:alpha val="43137"/>
                    </a:srgbClr>
                  </a:outerShdw>
                </a:effectLst>
              </a:rPr>
              <a:t>F</a:t>
            </a:r>
            <a:r>
              <a:rPr lang="id-ID" sz="1200" b="1" dirty="0">
                <a:solidFill>
                  <a:srgbClr val="FF0000"/>
                </a:solidFill>
                <a:effectLst>
                  <a:outerShdw blurRad="38100" dist="38100" dir="2700000" algn="tl">
                    <a:srgbClr val="000000">
                      <a:alpha val="43137"/>
                    </a:srgbClr>
                  </a:outerShdw>
                </a:effectLst>
              </a:rPr>
              <a:t>akultas  </a:t>
            </a:r>
            <a:r>
              <a:rPr lang="en-GB" sz="1200" b="1" dirty="0">
                <a:solidFill>
                  <a:srgbClr val="FF0000"/>
                </a:solidFill>
                <a:effectLst>
                  <a:outerShdw blurRad="38100" dist="38100" dir="2700000" algn="tl">
                    <a:srgbClr val="000000">
                      <a:alpha val="43137"/>
                    </a:srgbClr>
                  </a:outerShdw>
                </a:effectLst>
              </a:rPr>
              <a:t>E</a:t>
            </a:r>
            <a:r>
              <a:rPr lang="id-ID" sz="1200" b="1" dirty="0">
                <a:solidFill>
                  <a:srgbClr val="FF0000"/>
                </a:solidFill>
                <a:effectLst>
                  <a:outerShdw blurRad="38100" dist="38100" dir="2700000" algn="tl">
                    <a:srgbClr val="000000">
                      <a:alpha val="43137"/>
                    </a:srgbClr>
                  </a:outerShdw>
                </a:effectLst>
              </a:rPr>
              <a:t>konomi dan </a:t>
            </a:r>
            <a:r>
              <a:rPr lang="en-GB" sz="1200" b="1" dirty="0">
                <a:solidFill>
                  <a:srgbClr val="FF0000"/>
                </a:solidFill>
                <a:effectLst>
                  <a:outerShdw blurRad="38100" dist="38100" dir="2700000" algn="tl">
                    <a:srgbClr val="000000">
                      <a:alpha val="43137"/>
                    </a:srgbClr>
                  </a:outerShdw>
                </a:effectLst>
              </a:rPr>
              <a:t>B</a:t>
            </a:r>
            <a:r>
              <a:rPr lang="id-ID" sz="1200" b="1" dirty="0">
                <a:solidFill>
                  <a:srgbClr val="FF0000"/>
                </a:solidFill>
                <a:effectLst>
                  <a:outerShdw blurRad="38100" dist="38100" dir="2700000" algn="tl">
                    <a:srgbClr val="000000">
                      <a:alpha val="43137"/>
                    </a:srgbClr>
                  </a:outerShdw>
                </a:effectLst>
              </a:rPr>
              <a:t>isnis </a:t>
            </a:r>
          </a:p>
          <a:p>
            <a:pPr algn="ctr"/>
            <a:r>
              <a:rPr lang="id-ID" sz="1000" b="1" dirty="0">
                <a:solidFill>
                  <a:schemeClr val="tx1"/>
                </a:solidFill>
                <a:effectLst>
                  <a:outerShdw blurRad="38100" dist="38100" dir="2700000" algn="tl">
                    <a:srgbClr val="000000">
                      <a:alpha val="43137"/>
                    </a:srgbClr>
                  </a:outerShdw>
                </a:effectLst>
              </a:rPr>
              <a:t>School</a:t>
            </a:r>
            <a:r>
              <a:rPr lang="id-ID" sz="1000" b="1" baseline="0" dirty="0">
                <a:solidFill>
                  <a:schemeClr val="tx1"/>
                </a:solidFill>
                <a:effectLst>
                  <a:outerShdw blurRad="38100" dist="38100" dir="2700000" algn="tl">
                    <a:srgbClr val="000000">
                      <a:alpha val="43137"/>
                    </a:srgbClr>
                  </a:outerShdw>
                </a:effectLst>
              </a:rPr>
              <a:t> Economics and Business</a:t>
            </a:r>
            <a:endParaRPr lang="en-GB" sz="1000" b="1" dirty="0">
              <a:solidFill>
                <a:schemeClr val="tx1"/>
              </a:solidFill>
              <a:effectLst>
                <a:outerShdw blurRad="38100" dist="38100" dir="2700000" algn="tl">
                  <a:srgbClr val="000000">
                    <a:alpha val="43137"/>
                  </a:srgbClr>
                </a:outerShdw>
              </a:effectLst>
            </a:endParaRPr>
          </a:p>
        </p:txBody>
      </p:sp>
      <p:sp>
        <p:nvSpPr>
          <p:cNvPr id="11" name="TextBox 10"/>
          <p:cNvSpPr txBox="1"/>
          <p:nvPr userDrawn="1"/>
        </p:nvSpPr>
        <p:spPr>
          <a:xfrm>
            <a:off x="5897868" y="6546573"/>
            <a:ext cx="396262" cy="307777"/>
          </a:xfrm>
          <a:prstGeom prst="rect">
            <a:avLst/>
          </a:prstGeom>
          <a:noFill/>
        </p:spPr>
        <p:txBody>
          <a:bodyPr wrap="none" rtlCol="0">
            <a:spAutoFit/>
          </a:bodyPr>
          <a:lstStyle/>
          <a:p>
            <a:pPr algn="ctr"/>
            <a:fld id="{4F91E16F-9A37-4EA0-BE94-494C1E1750E7}" type="slidenum">
              <a:rPr lang="en-GB" sz="1400" smtClean="0"/>
              <a:pPr algn="ctr"/>
              <a:t>‹#›</a:t>
            </a:fld>
            <a:endParaRPr lang="en-GB" sz="1400"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36" y="6429375"/>
            <a:ext cx="12192000" cy="428625"/>
          </a:xfrm>
          <a:prstGeom prst="rect">
            <a:avLst/>
          </a:prstGeom>
        </p:spPr>
      </p:pic>
      <p:sp>
        <p:nvSpPr>
          <p:cNvPr id="13" name="TextBox 12"/>
          <p:cNvSpPr txBox="1"/>
          <p:nvPr userDrawn="1"/>
        </p:nvSpPr>
        <p:spPr>
          <a:xfrm>
            <a:off x="7811888" y="6489699"/>
            <a:ext cx="3284874" cy="307777"/>
          </a:xfrm>
          <a:prstGeom prst="rect">
            <a:avLst/>
          </a:prstGeom>
          <a:noFill/>
        </p:spPr>
        <p:txBody>
          <a:bodyPr wrap="none" rtlCol="0">
            <a:spAutoFit/>
          </a:bodyPr>
          <a:lstStyle/>
          <a:p>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Creating the great</a:t>
            </a:r>
            <a:r>
              <a:rPr lang="id-ID" sz="1400" b="1" i="1" baseline="0" dirty="0">
                <a:solidFill>
                  <a:srgbClr val="FF0000"/>
                </a:solidFill>
                <a:effectLst>
                  <a:outerShdw blurRad="38100" dist="38100" dir="2700000" algn="tl">
                    <a:srgbClr val="000000">
                      <a:alpha val="43137"/>
                    </a:srgbClr>
                  </a:outerShdw>
                </a:effectLst>
                <a:latin typeface="Kristen ITC" panose="03050502040202030202" pitchFamily="66" charset="0"/>
              </a:rPr>
              <a:t> </a:t>
            </a:r>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business leaders</a:t>
            </a:r>
          </a:p>
        </p:txBody>
      </p:sp>
    </p:spTree>
    <p:extLst>
      <p:ext uri="{BB962C8B-B14F-4D97-AF65-F5344CB8AC3E}">
        <p14:creationId xmlns:p14="http://schemas.microsoft.com/office/powerpoint/2010/main" val="132245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53414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987425"/>
            <a:ext cx="3932237" cy="53414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179443" cy="580286"/>
          </a:xfrm>
          <a:prstGeom prst="rect">
            <a:avLst/>
          </a:prstGeom>
        </p:spPr>
      </p:pic>
      <p:sp>
        <p:nvSpPr>
          <p:cNvPr id="9" name="Rectangle 8"/>
          <p:cNvSpPr/>
          <p:nvPr userDrawn="1"/>
        </p:nvSpPr>
        <p:spPr>
          <a:xfrm>
            <a:off x="3174715" y="0"/>
            <a:ext cx="9017285" cy="5796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9"/>
          <p:cNvSpPr/>
          <p:nvPr userDrawn="1"/>
        </p:nvSpPr>
        <p:spPr>
          <a:xfrm>
            <a:off x="1179443" y="0"/>
            <a:ext cx="2293221" cy="579600"/>
          </a:xfrm>
          <a:prstGeom prst="homePlate">
            <a:avLst/>
          </a:prstGeom>
          <a:solidFill>
            <a:srgbClr val="1D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effectLst>
                  <a:outerShdw blurRad="38100" dist="38100" dir="2700000" algn="tl">
                    <a:srgbClr val="000000">
                      <a:alpha val="43137"/>
                    </a:srgbClr>
                  </a:outerShdw>
                </a:effectLst>
              </a:rPr>
              <a:t>F</a:t>
            </a:r>
            <a:r>
              <a:rPr lang="id-ID" sz="1200" b="1" dirty="0">
                <a:solidFill>
                  <a:srgbClr val="FF0000"/>
                </a:solidFill>
                <a:effectLst>
                  <a:outerShdw blurRad="38100" dist="38100" dir="2700000" algn="tl">
                    <a:srgbClr val="000000">
                      <a:alpha val="43137"/>
                    </a:srgbClr>
                  </a:outerShdw>
                </a:effectLst>
              </a:rPr>
              <a:t>akultas  </a:t>
            </a:r>
            <a:r>
              <a:rPr lang="en-GB" sz="1200" b="1" dirty="0">
                <a:solidFill>
                  <a:srgbClr val="FF0000"/>
                </a:solidFill>
                <a:effectLst>
                  <a:outerShdw blurRad="38100" dist="38100" dir="2700000" algn="tl">
                    <a:srgbClr val="000000">
                      <a:alpha val="43137"/>
                    </a:srgbClr>
                  </a:outerShdw>
                </a:effectLst>
              </a:rPr>
              <a:t>E</a:t>
            </a:r>
            <a:r>
              <a:rPr lang="id-ID" sz="1200" b="1" dirty="0">
                <a:solidFill>
                  <a:srgbClr val="FF0000"/>
                </a:solidFill>
                <a:effectLst>
                  <a:outerShdw blurRad="38100" dist="38100" dir="2700000" algn="tl">
                    <a:srgbClr val="000000">
                      <a:alpha val="43137"/>
                    </a:srgbClr>
                  </a:outerShdw>
                </a:effectLst>
              </a:rPr>
              <a:t>konomi dan </a:t>
            </a:r>
            <a:r>
              <a:rPr lang="en-GB" sz="1200" b="1" dirty="0">
                <a:solidFill>
                  <a:srgbClr val="FF0000"/>
                </a:solidFill>
                <a:effectLst>
                  <a:outerShdw blurRad="38100" dist="38100" dir="2700000" algn="tl">
                    <a:srgbClr val="000000">
                      <a:alpha val="43137"/>
                    </a:srgbClr>
                  </a:outerShdw>
                </a:effectLst>
              </a:rPr>
              <a:t>B</a:t>
            </a:r>
            <a:r>
              <a:rPr lang="id-ID" sz="1200" b="1" dirty="0">
                <a:solidFill>
                  <a:srgbClr val="FF0000"/>
                </a:solidFill>
                <a:effectLst>
                  <a:outerShdw blurRad="38100" dist="38100" dir="2700000" algn="tl">
                    <a:srgbClr val="000000">
                      <a:alpha val="43137"/>
                    </a:srgbClr>
                  </a:outerShdw>
                </a:effectLst>
              </a:rPr>
              <a:t>isnis </a:t>
            </a:r>
          </a:p>
          <a:p>
            <a:pPr algn="ctr"/>
            <a:r>
              <a:rPr lang="id-ID" sz="1000" b="1" dirty="0">
                <a:solidFill>
                  <a:schemeClr val="tx1"/>
                </a:solidFill>
                <a:effectLst>
                  <a:outerShdw blurRad="38100" dist="38100" dir="2700000" algn="tl">
                    <a:srgbClr val="000000">
                      <a:alpha val="43137"/>
                    </a:srgbClr>
                  </a:outerShdw>
                </a:effectLst>
              </a:rPr>
              <a:t>School</a:t>
            </a:r>
            <a:r>
              <a:rPr lang="id-ID" sz="1000" b="1" baseline="0" dirty="0">
                <a:solidFill>
                  <a:schemeClr val="tx1"/>
                </a:solidFill>
                <a:effectLst>
                  <a:outerShdw blurRad="38100" dist="38100" dir="2700000" algn="tl">
                    <a:srgbClr val="000000">
                      <a:alpha val="43137"/>
                    </a:srgbClr>
                  </a:outerShdw>
                </a:effectLst>
              </a:rPr>
              <a:t> Economics and Business</a:t>
            </a:r>
            <a:endParaRPr lang="en-GB" sz="1000" b="1" dirty="0">
              <a:solidFill>
                <a:schemeClr val="tx1"/>
              </a:solidFill>
              <a:effectLst>
                <a:outerShdw blurRad="38100" dist="38100" dir="2700000" algn="tl">
                  <a:srgbClr val="000000">
                    <a:alpha val="43137"/>
                  </a:srgbClr>
                </a:outerShdw>
              </a:effectLst>
            </a:endParaRPr>
          </a:p>
        </p:txBody>
      </p:sp>
      <p:sp>
        <p:nvSpPr>
          <p:cNvPr id="11" name="TextBox 10"/>
          <p:cNvSpPr txBox="1"/>
          <p:nvPr userDrawn="1"/>
        </p:nvSpPr>
        <p:spPr>
          <a:xfrm>
            <a:off x="5897868" y="6546573"/>
            <a:ext cx="396262" cy="307777"/>
          </a:xfrm>
          <a:prstGeom prst="rect">
            <a:avLst/>
          </a:prstGeom>
          <a:noFill/>
        </p:spPr>
        <p:txBody>
          <a:bodyPr wrap="none" rtlCol="0">
            <a:spAutoFit/>
          </a:bodyPr>
          <a:lstStyle/>
          <a:p>
            <a:pPr algn="ctr"/>
            <a:fld id="{4F91E16F-9A37-4EA0-BE94-494C1E1750E7}" type="slidenum">
              <a:rPr lang="en-GB" sz="1400" smtClean="0"/>
              <a:pPr algn="ctr"/>
              <a:t>‹#›</a:t>
            </a:fld>
            <a:endParaRPr lang="en-GB" sz="1400"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36" y="6429375"/>
            <a:ext cx="12192000" cy="428625"/>
          </a:xfrm>
          <a:prstGeom prst="rect">
            <a:avLst/>
          </a:prstGeom>
        </p:spPr>
      </p:pic>
      <p:sp>
        <p:nvSpPr>
          <p:cNvPr id="13" name="TextBox 12"/>
          <p:cNvSpPr txBox="1"/>
          <p:nvPr userDrawn="1"/>
        </p:nvSpPr>
        <p:spPr>
          <a:xfrm>
            <a:off x="7811888" y="6489699"/>
            <a:ext cx="3284874" cy="307777"/>
          </a:xfrm>
          <a:prstGeom prst="rect">
            <a:avLst/>
          </a:prstGeom>
          <a:noFill/>
        </p:spPr>
        <p:txBody>
          <a:bodyPr wrap="none" rtlCol="0">
            <a:spAutoFit/>
          </a:bodyPr>
          <a:lstStyle/>
          <a:p>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Creating the great</a:t>
            </a:r>
            <a:r>
              <a:rPr lang="id-ID" sz="1400" b="1" i="1" baseline="0" dirty="0">
                <a:solidFill>
                  <a:srgbClr val="FF0000"/>
                </a:solidFill>
                <a:effectLst>
                  <a:outerShdw blurRad="38100" dist="38100" dir="2700000" algn="tl">
                    <a:srgbClr val="000000">
                      <a:alpha val="43137"/>
                    </a:srgbClr>
                  </a:outerShdw>
                </a:effectLst>
                <a:latin typeface="Kristen ITC" panose="03050502040202030202" pitchFamily="66" charset="0"/>
              </a:rPr>
              <a:t> </a:t>
            </a:r>
            <a:r>
              <a:rPr lang="id-ID" sz="1400" b="1" i="1" dirty="0">
                <a:solidFill>
                  <a:srgbClr val="FF0000"/>
                </a:solidFill>
                <a:effectLst>
                  <a:outerShdw blurRad="38100" dist="38100" dir="2700000" algn="tl">
                    <a:srgbClr val="000000">
                      <a:alpha val="43137"/>
                    </a:srgbClr>
                  </a:outerShdw>
                </a:effectLst>
                <a:latin typeface="Kristen ITC" panose="03050502040202030202" pitchFamily="66" charset="0"/>
              </a:rPr>
              <a:t>business leaders</a:t>
            </a:r>
          </a:p>
        </p:txBody>
      </p:sp>
    </p:spTree>
    <p:extLst>
      <p:ext uri="{BB962C8B-B14F-4D97-AF65-F5344CB8AC3E}">
        <p14:creationId xmlns:p14="http://schemas.microsoft.com/office/powerpoint/2010/main" val="350874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2FD44-09AF-42B5-9E96-5568EB374F02}" type="datetime1">
              <a:rPr lang="en-GB" smtClean="0"/>
              <a:t>10/02/2020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75DB5-9276-46C8-A10C-DF702028AF66}" type="slidenum">
              <a:rPr lang="en-GB" smtClean="0"/>
              <a:t>‹#›</a:t>
            </a:fld>
            <a:endParaRPr lang="en-GB"/>
          </a:p>
        </p:txBody>
      </p:sp>
    </p:spTree>
    <p:extLst>
      <p:ext uri="{BB962C8B-B14F-4D97-AF65-F5344CB8AC3E}">
        <p14:creationId xmlns:p14="http://schemas.microsoft.com/office/powerpoint/2010/main" val="2513293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6.jpg"/><Relationship Id="rId4" Type="http://schemas.openxmlformats.org/officeDocument/2006/relationships/image" Target="../media/image15.jpe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gif"/><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8.jpeg"/><Relationship Id="rId7"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6.jpeg"/><Relationship Id="rId10" Type="http://schemas.openxmlformats.org/officeDocument/2006/relationships/image" Target="../media/image6.jpg"/><Relationship Id="rId4" Type="http://schemas.openxmlformats.org/officeDocument/2006/relationships/image" Target="../media/image17.jpe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3013365"/>
            <a:ext cx="9144000" cy="15720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sz="3600" b="1" dirty="0">
                <a:solidFill>
                  <a:srgbClr val="FF0000"/>
                </a:solidFill>
                <a:effectLst>
                  <a:outerShdw blurRad="38100" dist="38100" dir="2700000" algn="tl">
                    <a:srgbClr val="000000">
                      <a:alpha val="43137"/>
                    </a:srgbClr>
                  </a:outerShdw>
                </a:effectLst>
              </a:rPr>
              <a:t>Week 3 Strategic Management</a:t>
            </a:r>
          </a:p>
          <a:p>
            <a:r>
              <a:rPr lang="id-ID" sz="3600" b="1" dirty="0" err="1">
                <a:solidFill>
                  <a:schemeClr val="accent5">
                    <a:lumMod val="50000"/>
                  </a:schemeClr>
                </a:solidFill>
                <a:effectLst>
                  <a:outerShdw blurRad="38100" dist="38100" dir="2700000" algn="tl">
                    <a:srgbClr val="000000">
                      <a:alpha val="43137"/>
                    </a:srgbClr>
                  </a:outerShdw>
                </a:effectLst>
              </a:rPr>
              <a:t>Strategic</a:t>
            </a:r>
            <a:r>
              <a:rPr lang="id-ID" sz="3600" b="1" dirty="0">
                <a:solidFill>
                  <a:schemeClr val="accent5">
                    <a:lumMod val="50000"/>
                  </a:schemeClr>
                </a:solidFill>
                <a:effectLst>
                  <a:outerShdw blurRad="38100" dist="38100" dir="2700000" algn="tl">
                    <a:srgbClr val="000000">
                      <a:alpha val="43137"/>
                    </a:srgbClr>
                  </a:outerShdw>
                </a:effectLst>
              </a:rPr>
              <a:t> </a:t>
            </a:r>
            <a:r>
              <a:rPr lang="id-ID" sz="3600" b="1" dirty="0" err="1">
                <a:solidFill>
                  <a:schemeClr val="accent5">
                    <a:lumMod val="50000"/>
                  </a:schemeClr>
                </a:solidFill>
                <a:effectLst>
                  <a:outerShdw blurRad="38100" dist="38100" dir="2700000" algn="tl">
                    <a:srgbClr val="000000">
                      <a:alpha val="43137"/>
                    </a:srgbClr>
                  </a:outerShdw>
                </a:effectLst>
              </a:rPr>
              <a:t>Management</a:t>
            </a:r>
            <a:r>
              <a:rPr lang="id-ID" sz="3600" b="1" dirty="0">
                <a:solidFill>
                  <a:schemeClr val="accent5">
                    <a:lumMod val="50000"/>
                  </a:schemeClr>
                </a:solidFill>
                <a:effectLst>
                  <a:outerShdw blurRad="38100" dist="38100" dir="2700000" algn="tl">
                    <a:srgbClr val="000000">
                      <a:alpha val="43137"/>
                    </a:srgbClr>
                  </a:outerShdw>
                </a:effectLst>
              </a:rPr>
              <a:t> </a:t>
            </a:r>
            <a:r>
              <a:rPr lang="id-ID" sz="3600" b="1" dirty="0" err="1">
                <a:solidFill>
                  <a:schemeClr val="accent5">
                    <a:lumMod val="50000"/>
                  </a:schemeClr>
                </a:solidFill>
                <a:effectLst>
                  <a:outerShdw blurRad="38100" dist="38100" dir="2700000" algn="tl">
                    <a:srgbClr val="000000">
                      <a:alpha val="43137"/>
                    </a:srgbClr>
                  </a:outerShdw>
                </a:effectLst>
              </a:rPr>
              <a:t>Process</a:t>
            </a:r>
            <a:r>
              <a:rPr lang="id-ID" sz="3600" b="1" dirty="0">
                <a:solidFill>
                  <a:schemeClr val="accent5">
                    <a:lumMod val="50000"/>
                  </a:schemeClr>
                </a:solidFill>
                <a:effectLst>
                  <a:outerShdw blurRad="38100" dist="38100" dir="2700000" algn="tl">
                    <a:srgbClr val="000000">
                      <a:alpha val="43137"/>
                    </a:srgbClr>
                  </a:outerShdw>
                </a:effectLst>
              </a:rPr>
              <a:t> &amp;</a:t>
            </a:r>
          </a:p>
          <a:p>
            <a:r>
              <a:rPr lang="id-ID" sz="3600" b="1" dirty="0" err="1">
                <a:solidFill>
                  <a:schemeClr val="accent5">
                    <a:lumMod val="50000"/>
                  </a:schemeClr>
                </a:solidFill>
                <a:effectLst>
                  <a:outerShdw blurRad="38100" dist="38100" dir="2700000" algn="tl">
                    <a:srgbClr val="000000">
                      <a:alpha val="43137"/>
                    </a:srgbClr>
                  </a:outerShdw>
                </a:effectLst>
              </a:rPr>
              <a:t>Environmental</a:t>
            </a:r>
            <a:r>
              <a:rPr lang="id-ID" sz="3600" b="1" dirty="0">
                <a:solidFill>
                  <a:schemeClr val="accent5">
                    <a:lumMod val="50000"/>
                  </a:schemeClr>
                </a:solidFill>
                <a:effectLst>
                  <a:outerShdw blurRad="38100" dist="38100" dir="2700000" algn="tl">
                    <a:srgbClr val="000000">
                      <a:alpha val="43137"/>
                    </a:srgbClr>
                  </a:outerShdw>
                </a:effectLst>
              </a:rPr>
              <a:t> </a:t>
            </a:r>
            <a:r>
              <a:rPr lang="id-ID" sz="3600" b="1" dirty="0" err="1">
                <a:solidFill>
                  <a:schemeClr val="accent5">
                    <a:lumMod val="50000"/>
                  </a:schemeClr>
                </a:solidFill>
                <a:effectLst>
                  <a:outerShdw blurRad="38100" dist="38100" dir="2700000" algn="tl">
                    <a:srgbClr val="000000">
                      <a:alpha val="43137"/>
                    </a:srgbClr>
                  </a:outerShdw>
                </a:effectLst>
              </a:rPr>
              <a:t>Analysis</a:t>
            </a:r>
            <a:endParaRPr lang="en-GB" sz="3600" b="1" dirty="0">
              <a:solidFill>
                <a:schemeClr val="accent5">
                  <a:lumMod val="50000"/>
                </a:schemeClr>
              </a:solidFill>
              <a:effectLst>
                <a:outerShdw blurRad="38100" dist="38100" dir="2700000" algn="tl">
                  <a:srgbClr val="000000">
                    <a:alpha val="43137"/>
                  </a:srgbClr>
                </a:outerShdw>
              </a:effectLst>
            </a:endParaRPr>
          </a:p>
        </p:txBody>
      </p:sp>
      <p:sp>
        <p:nvSpPr>
          <p:cNvPr id="3" name="Title 1"/>
          <p:cNvSpPr txBox="1">
            <a:spLocks/>
          </p:cNvSpPr>
          <p:nvPr/>
        </p:nvSpPr>
        <p:spPr>
          <a:xfrm>
            <a:off x="1524000" y="4585449"/>
            <a:ext cx="9144000" cy="6608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sz="3600" b="1" dirty="0"/>
              <a:t>Dodie Tricahyono, Ph.D.</a:t>
            </a:r>
            <a:endParaRPr lang="en-GB" sz="36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549" y="5010409"/>
            <a:ext cx="532568" cy="5325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49" y="5586608"/>
            <a:ext cx="532568" cy="532568"/>
          </a:xfrm>
          <a:prstGeom prst="rect">
            <a:avLst/>
          </a:prstGeom>
        </p:spPr>
      </p:pic>
    </p:spTree>
    <p:extLst>
      <p:ext uri="{BB962C8B-B14F-4D97-AF65-F5344CB8AC3E}">
        <p14:creationId xmlns:p14="http://schemas.microsoft.com/office/powerpoint/2010/main" val="308654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id-ID" sz="3200" dirty="0"/>
              <a:t>The I/O Model of</a:t>
            </a:r>
            <a:r>
              <a:rPr lang="id-ID" altLang="id-ID" sz="3200" dirty="0"/>
              <a:t> </a:t>
            </a:r>
            <a:r>
              <a:rPr lang="en-US" altLang="id-ID" sz="3200" dirty="0"/>
              <a:t>Above-Average Returns</a:t>
            </a:r>
            <a:endParaRPr lang="id-ID" sz="3200" dirty="0"/>
          </a:p>
        </p:txBody>
      </p:sp>
      <p:grpSp>
        <p:nvGrpSpPr>
          <p:cNvPr id="3" name="Group 98"/>
          <p:cNvGrpSpPr>
            <a:grpSpLocks/>
          </p:cNvGrpSpPr>
          <p:nvPr/>
        </p:nvGrpSpPr>
        <p:grpSpPr bwMode="auto">
          <a:xfrm>
            <a:off x="1599102" y="5477400"/>
            <a:ext cx="3668184" cy="692150"/>
            <a:chOff x="366" y="3525"/>
            <a:chExt cx="1733" cy="436"/>
          </a:xfrm>
        </p:grpSpPr>
        <p:pic>
          <p:nvPicPr>
            <p:cNvPr id="4" name="Picture 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 y="3525"/>
              <a:ext cx="1733"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0"/>
            <p:cNvSpPr txBox="1">
              <a:spLocks noChangeArrowheads="1"/>
            </p:cNvSpPr>
            <p:nvPr/>
          </p:nvSpPr>
          <p:spPr bwMode="auto">
            <a:xfrm>
              <a:off x="410" y="3618"/>
              <a:ext cx="16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r>
                <a:rPr lang="en-US" altLang="id-ID" sz="2000" b="1"/>
                <a:t>Superior Returns</a:t>
              </a:r>
              <a:endParaRPr lang="en-US" altLang="id-ID" sz="2400" b="1"/>
            </a:p>
          </p:txBody>
        </p:sp>
      </p:grpSp>
      <p:sp useBgFill="1">
        <p:nvSpPr>
          <p:cNvPr id="6" name="Oval 82"/>
          <p:cNvSpPr>
            <a:spLocks noChangeArrowheads="1"/>
          </p:cNvSpPr>
          <p:nvPr/>
        </p:nvSpPr>
        <p:spPr bwMode="auto">
          <a:xfrm>
            <a:off x="6597656" y="4331225"/>
            <a:ext cx="237067" cy="747712"/>
          </a:xfrm>
          <a:prstGeom prst="ellipse">
            <a:avLst/>
          </a:prstGeom>
          <a:ln>
            <a:noFill/>
          </a:ln>
          <a:effectLst/>
          <a:extLs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id-ID" altLang="id-ID"/>
          </a:p>
        </p:txBody>
      </p:sp>
      <p:grpSp>
        <p:nvGrpSpPr>
          <p:cNvPr id="7" name="Group 83"/>
          <p:cNvGrpSpPr>
            <a:grpSpLocks/>
          </p:cNvGrpSpPr>
          <p:nvPr/>
        </p:nvGrpSpPr>
        <p:grpSpPr bwMode="auto">
          <a:xfrm>
            <a:off x="1599102" y="930801"/>
            <a:ext cx="3666067" cy="871537"/>
            <a:chOff x="366" y="274"/>
            <a:chExt cx="1732" cy="549"/>
          </a:xfrm>
        </p:grpSpPr>
        <p:pic>
          <p:nvPicPr>
            <p:cNvPr id="8"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 y="274"/>
              <a:ext cx="1732"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5"/>
            <p:cNvSpPr txBox="1">
              <a:spLocks noChangeArrowheads="1"/>
            </p:cNvSpPr>
            <p:nvPr/>
          </p:nvSpPr>
          <p:spPr bwMode="auto">
            <a:xfrm>
              <a:off x="409" y="327"/>
              <a:ext cx="164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r>
                <a:rPr lang="en-US" altLang="id-ID" sz="2000" b="1"/>
                <a:t>The External Environment</a:t>
              </a:r>
              <a:endParaRPr lang="en-US" altLang="id-ID" sz="2400" b="1"/>
            </a:p>
          </p:txBody>
        </p:sp>
      </p:grpSp>
      <p:grpSp>
        <p:nvGrpSpPr>
          <p:cNvPr id="10" name="Group 86"/>
          <p:cNvGrpSpPr>
            <a:grpSpLocks/>
          </p:cNvGrpSpPr>
          <p:nvPr/>
        </p:nvGrpSpPr>
        <p:grpSpPr bwMode="auto">
          <a:xfrm>
            <a:off x="1599102" y="1880125"/>
            <a:ext cx="3676651" cy="844550"/>
            <a:chOff x="366" y="937"/>
            <a:chExt cx="1737" cy="532"/>
          </a:xfrm>
        </p:grpSpPr>
        <p:pic>
          <p:nvPicPr>
            <p:cNvPr id="11" name="Picture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 y="937"/>
              <a:ext cx="1737"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8"/>
            <p:cNvSpPr txBox="1">
              <a:spLocks noChangeArrowheads="1"/>
            </p:cNvSpPr>
            <p:nvPr/>
          </p:nvSpPr>
          <p:spPr bwMode="auto">
            <a:xfrm>
              <a:off x="412" y="982"/>
              <a:ext cx="164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r>
                <a:rPr lang="en-US" altLang="id-ID" sz="2000" b="1"/>
                <a:t>An Attractive Industry</a:t>
              </a:r>
              <a:endParaRPr lang="en-US" altLang="id-ID" sz="2400" b="1"/>
            </a:p>
          </p:txBody>
        </p:sp>
      </p:grpSp>
      <p:grpSp>
        <p:nvGrpSpPr>
          <p:cNvPr id="13" name="Group 89"/>
          <p:cNvGrpSpPr>
            <a:grpSpLocks/>
          </p:cNvGrpSpPr>
          <p:nvPr/>
        </p:nvGrpSpPr>
        <p:grpSpPr bwMode="auto">
          <a:xfrm>
            <a:off x="1599102" y="2804050"/>
            <a:ext cx="3676651" cy="844550"/>
            <a:chOff x="366" y="1591"/>
            <a:chExt cx="1737" cy="532"/>
          </a:xfrm>
        </p:grpSpPr>
        <p:pic>
          <p:nvPicPr>
            <p:cNvPr id="14" name="Picture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 y="1591"/>
              <a:ext cx="1737"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91"/>
            <p:cNvSpPr txBox="1">
              <a:spLocks noChangeArrowheads="1"/>
            </p:cNvSpPr>
            <p:nvPr/>
          </p:nvSpPr>
          <p:spPr bwMode="auto">
            <a:xfrm>
              <a:off x="412" y="1636"/>
              <a:ext cx="164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r>
                <a:rPr lang="en-US" altLang="id-ID" sz="2000" b="1"/>
                <a:t>Strategy Formulation</a:t>
              </a:r>
              <a:endParaRPr lang="en-US" altLang="id-ID" sz="2400" b="1"/>
            </a:p>
          </p:txBody>
        </p:sp>
      </p:grpSp>
      <p:grpSp>
        <p:nvGrpSpPr>
          <p:cNvPr id="16" name="Group 92"/>
          <p:cNvGrpSpPr>
            <a:grpSpLocks/>
          </p:cNvGrpSpPr>
          <p:nvPr/>
        </p:nvGrpSpPr>
        <p:grpSpPr bwMode="auto">
          <a:xfrm>
            <a:off x="1599102" y="3726387"/>
            <a:ext cx="3683000" cy="755650"/>
            <a:chOff x="366" y="2256"/>
            <a:chExt cx="1740" cy="476"/>
          </a:xfrm>
        </p:grpSpPr>
        <p:pic>
          <p:nvPicPr>
            <p:cNvPr id="17" name="Picture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 y="2256"/>
              <a:ext cx="174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94"/>
            <p:cNvSpPr txBox="1">
              <a:spLocks noChangeArrowheads="1"/>
            </p:cNvSpPr>
            <p:nvPr/>
          </p:nvSpPr>
          <p:spPr bwMode="auto">
            <a:xfrm>
              <a:off x="413" y="2369"/>
              <a:ext cx="16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r>
                <a:rPr lang="en-US" altLang="id-ID" sz="2000" b="1"/>
                <a:t>Assets and Skills</a:t>
              </a:r>
              <a:endParaRPr lang="en-US" altLang="id-ID" sz="2400" b="1"/>
            </a:p>
          </p:txBody>
        </p:sp>
      </p:grpSp>
      <p:grpSp>
        <p:nvGrpSpPr>
          <p:cNvPr id="19" name="Group 95"/>
          <p:cNvGrpSpPr>
            <a:grpSpLocks/>
          </p:cNvGrpSpPr>
          <p:nvPr/>
        </p:nvGrpSpPr>
        <p:grpSpPr bwMode="auto">
          <a:xfrm>
            <a:off x="1599102" y="4561414"/>
            <a:ext cx="3683000" cy="733424"/>
            <a:chOff x="366" y="2856"/>
            <a:chExt cx="1740" cy="527"/>
          </a:xfrm>
        </p:grpSpPr>
        <p:pic>
          <p:nvPicPr>
            <p:cNvPr id="20" name="Picture 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 y="2856"/>
              <a:ext cx="1740"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97"/>
            <p:cNvSpPr txBox="1">
              <a:spLocks noChangeArrowheads="1"/>
            </p:cNvSpPr>
            <p:nvPr/>
          </p:nvSpPr>
          <p:spPr bwMode="auto">
            <a:xfrm>
              <a:off x="413" y="2898"/>
              <a:ext cx="164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r>
                <a:rPr lang="en-US" altLang="id-ID" sz="2000" b="1"/>
                <a:t>Strategy Implementation</a:t>
              </a:r>
              <a:endParaRPr lang="en-US" altLang="id-ID" sz="2400" b="1"/>
            </a:p>
          </p:txBody>
        </p:sp>
      </p:grpSp>
      <p:sp>
        <p:nvSpPr>
          <p:cNvPr id="22" name="Rectangle 101"/>
          <p:cNvSpPr>
            <a:spLocks noChangeArrowheads="1"/>
          </p:cNvSpPr>
          <p:nvPr/>
        </p:nvSpPr>
        <p:spPr bwMode="auto">
          <a:xfrm>
            <a:off x="5335557" y="5562595"/>
            <a:ext cx="6405599" cy="60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defRPr/>
            </a:pPr>
            <a:r>
              <a:rPr lang="en-US" sz="2000" dirty="0"/>
              <a:t>Superior returns: earning of above-average returns</a:t>
            </a:r>
          </a:p>
        </p:txBody>
      </p:sp>
      <p:sp>
        <p:nvSpPr>
          <p:cNvPr id="23" name="Rectangle 59"/>
          <p:cNvSpPr>
            <a:spLocks noChangeArrowheads="1"/>
          </p:cNvSpPr>
          <p:nvPr/>
        </p:nvSpPr>
        <p:spPr bwMode="auto">
          <a:xfrm>
            <a:off x="5344343" y="979219"/>
            <a:ext cx="6517461" cy="900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r>
              <a:rPr kumimoji="1" lang="en-US" sz="2000" dirty="0"/>
              <a:t>Study the external environment, especially the industry environment</a:t>
            </a:r>
            <a:r>
              <a:rPr kumimoji="1" lang="id-ID" sz="2000" dirty="0"/>
              <a:t> </a:t>
            </a:r>
            <a:r>
              <a:rPr kumimoji="1" lang="id-ID" sz="1400" dirty="0"/>
              <a:t>(</a:t>
            </a:r>
            <a:r>
              <a:rPr lang="en-US" sz="1400" dirty="0"/>
              <a:t>The general environment</a:t>
            </a:r>
            <a:r>
              <a:rPr lang="id-ID" sz="1400" dirty="0"/>
              <a:t>, </a:t>
            </a:r>
            <a:r>
              <a:rPr lang="en-US" sz="1400" dirty="0"/>
              <a:t>The industry environment</a:t>
            </a:r>
            <a:r>
              <a:rPr lang="id-ID" sz="1400" dirty="0"/>
              <a:t>, </a:t>
            </a:r>
            <a:r>
              <a:rPr lang="en-US" sz="1400" dirty="0"/>
              <a:t>The competitor environment</a:t>
            </a:r>
            <a:r>
              <a:rPr lang="id-ID" sz="1400" dirty="0"/>
              <a:t>)</a:t>
            </a:r>
            <a:endParaRPr lang="en-US" sz="2000" dirty="0"/>
          </a:p>
          <a:p>
            <a:pPr eaLnBrk="0" hangingPunct="0">
              <a:lnSpc>
                <a:spcPct val="90000"/>
              </a:lnSpc>
              <a:buClr>
                <a:schemeClr val="bg2"/>
              </a:buClr>
              <a:defRPr/>
            </a:pPr>
            <a:endParaRPr lang="en-US" sz="2000" dirty="0"/>
          </a:p>
        </p:txBody>
      </p:sp>
      <p:sp>
        <p:nvSpPr>
          <p:cNvPr id="24" name="Rectangle 79"/>
          <p:cNvSpPr>
            <a:spLocks noChangeArrowheads="1"/>
          </p:cNvSpPr>
          <p:nvPr/>
        </p:nvSpPr>
        <p:spPr bwMode="auto">
          <a:xfrm>
            <a:off x="5335557" y="4628088"/>
            <a:ext cx="6405598" cy="66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90000"/>
              </a:lnSpc>
              <a:buClr>
                <a:schemeClr val="bg2"/>
              </a:buClr>
              <a:defRPr/>
            </a:pPr>
            <a:r>
              <a:rPr lang="en-US" sz="2000" dirty="0"/>
              <a:t>Use the firm’s strengths (its developed or acquired assets and skills) to implement the strategy</a:t>
            </a:r>
          </a:p>
        </p:txBody>
      </p:sp>
      <p:sp>
        <p:nvSpPr>
          <p:cNvPr id="25" name="Rectangle 73"/>
          <p:cNvSpPr>
            <a:spLocks noChangeArrowheads="1"/>
          </p:cNvSpPr>
          <p:nvPr/>
        </p:nvSpPr>
        <p:spPr bwMode="auto">
          <a:xfrm>
            <a:off x="5331086" y="3775600"/>
            <a:ext cx="6348686"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90000"/>
              </a:lnSpc>
              <a:buClr>
                <a:schemeClr val="bg2"/>
              </a:buClr>
              <a:defRPr/>
            </a:pPr>
            <a:r>
              <a:rPr lang="en-US" sz="2000" dirty="0"/>
              <a:t>Develop or acquire assets and skills needed to implement the strategy</a:t>
            </a:r>
          </a:p>
        </p:txBody>
      </p:sp>
      <p:sp>
        <p:nvSpPr>
          <p:cNvPr id="26" name="Rectangle 70"/>
          <p:cNvSpPr>
            <a:spLocks noChangeArrowheads="1"/>
          </p:cNvSpPr>
          <p:nvPr/>
        </p:nvSpPr>
        <p:spPr bwMode="auto">
          <a:xfrm>
            <a:off x="5332859" y="2836593"/>
            <a:ext cx="6371254"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buClr>
                <a:schemeClr val="bg2"/>
              </a:buClr>
              <a:defRPr/>
            </a:pPr>
            <a:r>
              <a:rPr lang="en-US" sz="2000" dirty="0"/>
              <a:t>Identify the strategy called for by the attractive industry to earn above-average returns</a:t>
            </a:r>
            <a:r>
              <a:rPr lang="id-ID" sz="2000" dirty="0"/>
              <a:t> (relates with industry’s KSFs)</a:t>
            </a:r>
            <a:endParaRPr lang="en-US" sz="2000" dirty="0"/>
          </a:p>
        </p:txBody>
      </p:sp>
      <p:sp>
        <p:nvSpPr>
          <p:cNvPr id="27" name="Rectangle 61"/>
          <p:cNvSpPr>
            <a:spLocks noChangeArrowheads="1"/>
          </p:cNvSpPr>
          <p:nvPr/>
        </p:nvSpPr>
        <p:spPr bwMode="auto">
          <a:xfrm>
            <a:off x="5339257" y="1951563"/>
            <a:ext cx="6452699" cy="66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90000"/>
              </a:lnSpc>
              <a:buClr>
                <a:schemeClr val="bg2"/>
              </a:buClr>
              <a:defRPr/>
            </a:pPr>
            <a:r>
              <a:rPr lang="en-US" sz="2000" dirty="0"/>
              <a:t>Locate an attractive industry with a high potential for above-average returns</a:t>
            </a:r>
          </a:p>
        </p:txBody>
      </p:sp>
      <p:sp>
        <p:nvSpPr>
          <p:cNvPr id="28" name="Down Arrow 27"/>
          <p:cNvSpPr/>
          <p:nvPr/>
        </p:nvSpPr>
        <p:spPr>
          <a:xfrm>
            <a:off x="985264" y="979219"/>
            <a:ext cx="550334" cy="5125248"/>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5549" y="4496843"/>
            <a:ext cx="532568" cy="532568"/>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5549" y="5586608"/>
            <a:ext cx="532568" cy="532568"/>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5548" y="5079091"/>
            <a:ext cx="532569" cy="532569"/>
          </a:xfrm>
          <a:prstGeom prst="rect">
            <a:avLst/>
          </a:prstGeom>
        </p:spPr>
      </p:pic>
    </p:spTree>
    <p:extLst>
      <p:ext uri="{BB962C8B-B14F-4D97-AF65-F5344CB8AC3E}">
        <p14:creationId xmlns:p14="http://schemas.microsoft.com/office/powerpoint/2010/main" val="7254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wipe(left)">
                                      <p:cBhvr>
                                        <p:cTn id="15" dur="500"/>
                                        <p:tgtEl>
                                          <p:spTgt spid="23">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wipe(left)">
                                      <p:cBhvr>
                                        <p:cTn id="19" dur="500"/>
                                        <p:tgtEl>
                                          <p:spTgt spid="24">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Effect transition="in" filter="wipe(left)">
                                      <p:cBhvr>
                                        <p:cTn id="23" dur="500"/>
                                        <p:tgtEl>
                                          <p:spTgt spid="25">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wipe(left)">
                                      <p:cBhvr>
                                        <p:cTn id="27" dur="500"/>
                                        <p:tgtEl>
                                          <p:spTgt spid="26">
                                            <p:txEl>
                                              <p:pRg st="0" end="0"/>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7">
                                            <p:txEl>
                                              <p:pRg st="0" end="0"/>
                                            </p:txEl>
                                          </p:spTgt>
                                        </p:tgtEl>
                                        <p:attrNameLst>
                                          <p:attrName>style.visibility</p:attrName>
                                        </p:attrNameLst>
                                      </p:cBhvr>
                                      <p:to>
                                        <p:strVal val="visible"/>
                                      </p:to>
                                    </p:set>
                                    <p:animEffect transition="in" filter="wipe(left)">
                                      <p:cBhvr>
                                        <p:cTn id="31"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P spid="23" grpId="0" build="p" bldLvl="3" autoUpdateAnimBg="0" advAuto="0"/>
      <p:bldP spid="24" grpId="0" build="p" bldLvl="3" autoUpdateAnimBg="0" advAuto="0"/>
      <p:bldP spid="25" grpId="0" build="p" bldLvl="3" autoUpdateAnimBg="0" advAuto="0"/>
      <p:bldP spid="26" grpId="0" build="p" bldLvl="3" autoUpdateAnimBg="0" advAuto="0"/>
      <p:bldP spid="27" grpId="0" build="p" bldLvl="3"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Internal Environment Analysis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609599"/>
            <a:ext cx="8863496" cy="5774307"/>
          </a:xfrm>
          <a:prstGeom prst="rect">
            <a:avLst/>
          </a:prstGeom>
        </p:spPr>
      </p:pic>
      <p:sp>
        <p:nvSpPr>
          <p:cNvPr id="2" name="Frame 1"/>
          <p:cNvSpPr/>
          <p:nvPr/>
        </p:nvSpPr>
        <p:spPr>
          <a:xfrm>
            <a:off x="1731481" y="965771"/>
            <a:ext cx="8956534" cy="5260368"/>
          </a:xfrm>
          <a:prstGeom prst="frame">
            <a:avLst>
              <a:gd name="adj1" fmla="val 326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9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Internal Environment Analysis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665" y="575856"/>
            <a:ext cx="8679587" cy="5760000"/>
          </a:xfrm>
          <a:prstGeom prst="rect">
            <a:avLst/>
          </a:prstGeom>
        </p:spPr>
      </p:pic>
      <p:grpSp>
        <p:nvGrpSpPr>
          <p:cNvPr id="19" name="Group 18"/>
          <p:cNvGrpSpPr/>
          <p:nvPr/>
        </p:nvGrpSpPr>
        <p:grpSpPr>
          <a:xfrm>
            <a:off x="150649" y="687361"/>
            <a:ext cx="6516851" cy="5455040"/>
            <a:chOff x="150649" y="700061"/>
            <a:chExt cx="6516851" cy="5455040"/>
          </a:xfrm>
        </p:grpSpPr>
        <p:sp>
          <p:nvSpPr>
            <p:cNvPr id="5" name="Text Box 6"/>
            <p:cNvSpPr txBox="1">
              <a:spLocks noChangeArrowheads="1"/>
            </p:cNvSpPr>
            <p:nvPr/>
          </p:nvSpPr>
          <p:spPr bwMode="auto">
            <a:xfrm>
              <a:off x="150649" y="2329126"/>
              <a:ext cx="3621251" cy="2092881"/>
            </a:xfrm>
            <a:prstGeom prst="rect">
              <a:avLst/>
            </a:prstGeom>
            <a:solidFill>
              <a:schemeClr val="accent1">
                <a:lumMod val="40000"/>
                <a:lumOff val="60000"/>
              </a:schemeClr>
            </a:solidFill>
            <a:ln>
              <a:noFill/>
            </a:ln>
            <a:effectLst/>
            <a:extLst/>
          </p:spPr>
          <p:txBody>
            <a:bodyPr wrap="square">
              <a:spAutoFit/>
            </a:bodyPr>
            <a:lstStyle>
              <a:lvl1pPr defTabSz="228600" eaLnBrk="0" hangingPunct="0">
                <a:defRPr sz="2000" b="1">
                  <a:solidFill>
                    <a:schemeClr val="tx1"/>
                  </a:solidFill>
                  <a:latin typeface="Arial" charset="0"/>
                </a:defRPr>
              </a:lvl1pPr>
              <a:lvl2pPr marL="742950" indent="-285750" defTabSz="228600" eaLnBrk="0" hangingPunct="0">
                <a:defRPr sz="2000" b="1">
                  <a:solidFill>
                    <a:schemeClr val="tx1"/>
                  </a:solidFill>
                  <a:latin typeface="Arial" charset="0"/>
                </a:defRPr>
              </a:lvl2pPr>
              <a:lvl3pPr marL="1143000" indent="-228600" defTabSz="228600" eaLnBrk="0" hangingPunct="0">
                <a:defRPr sz="2000" b="1">
                  <a:solidFill>
                    <a:schemeClr val="tx1"/>
                  </a:solidFill>
                  <a:latin typeface="Arial" charset="0"/>
                </a:defRPr>
              </a:lvl3pPr>
              <a:lvl4pPr marL="1600200" indent="-228600" defTabSz="228600" eaLnBrk="0" hangingPunct="0">
                <a:defRPr sz="2000" b="1">
                  <a:solidFill>
                    <a:schemeClr val="tx1"/>
                  </a:solidFill>
                  <a:latin typeface="Arial" charset="0"/>
                </a:defRPr>
              </a:lvl4pPr>
              <a:lvl5pPr marL="2057400" indent="-228600" defTabSz="228600" eaLnBrk="0" hangingPunct="0">
                <a:defRPr sz="2000" b="1">
                  <a:solidFill>
                    <a:schemeClr val="tx1"/>
                  </a:solidFill>
                  <a:latin typeface="Arial" charset="0"/>
                </a:defRPr>
              </a:lvl5pPr>
              <a:lvl6pPr marL="2514600" indent="-228600" defTabSz="228600" eaLnBrk="0" fontAlgn="base" hangingPunct="0">
                <a:spcBef>
                  <a:spcPct val="0"/>
                </a:spcBef>
                <a:spcAft>
                  <a:spcPct val="0"/>
                </a:spcAft>
                <a:defRPr sz="2000" b="1">
                  <a:solidFill>
                    <a:schemeClr val="tx1"/>
                  </a:solidFill>
                  <a:latin typeface="Arial" charset="0"/>
                </a:defRPr>
              </a:lvl6pPr>
              <a:lvl7pPr marL="2971800" indent="-228600" defTabSz="228600" eaLnBrk="0" fontAlgn="base" hangingPunct="0">
                <a:spcBef>
                  <a:spcPct val="0"/>
                </a:spcBef>
                <a:spcAft>
                  <a:spcPct val="0"/>
                </a:spcAft>
                <a:defRPr sz="2000" b="1">
                  <a:solidFill>
                    <a:schemeClr val="tx1"/>
                  </a:solidFill>
                  <a:latin typeface="Arial" charset="0"/>
                </a:defRPr>
              </a:lvl7pPr>
              <a:lvl8pPr marL="3429000" indent="-228600" defTabSz="228600" eaLnBrk="0" fontAlgn="base" hangingPunct="0">
                <a:spcBef>
                  <a:spcPct val="0"/>
                </a:spcBef>
                <a:spcAft>
                  <a:spcPct val="0"/>
                </a:spcAft>
                <a:defRPr sz="2000" b="1">
                  <a:solidFill>
                    <a:schemeClr val="tx1"/>
                  </a:solidFill>
                  <a:latin typeface="Arial" charset="0"/>
                </a:defRPr>
              </a:lvl8pPr>
              <a:lvl9pPr marL="3886200" indent="-228600" defTabSz="228600" eaLnBrk="0" fontAlgn="base" hangingPunct="0">
                <a:spcBef>
                  <a:spcPct val="0"/>
                </a:spcBef>
                <a:spcAft>
                  <a:spcPct val="0"/>
                </a:spcAft>
                <a:defRPr sz="2000" b="1">
                  <a:solidFill>
                    <a:schemeClr val="tx1"/>
                  </a:solidFill>
                  <a:latin typeface="Arial" charset="0"/>
                </a:defRPr>
              </a:lvl9pPr>
            </a:lstStyle>
            <a:p>
              <a:pPr eaLnBrk="1" hangingPunct="1"/>
              <a:r>
                <a:rPr lang="en-US" altLang="id-ID" sz="1800" b="0" dirty="0"/>
                <a:t>Four Categories of Resources:</a:t>
              </a:r>
            </a:p>
            <a:p>
              <a:pPr marL="190500" indent="-190500" eaLnBrk="1" hangingPunct="1">
                <a:buFont typeface="Arial" charset="0"/>
                <a:buChar char="•"/>
              </a:pPr>
              <a:r>
                <a:rPr lang="en-US" altLang="id-ID" sz="1600" b="0" dirty="0"/>
                <a:t>Financial (cash, retained earnings) </a:t>
              </a:r>
            </a:p>
            <a:p>
              <a:pPr marL="190500" indent="-190500" eaLnBrk="1" hangingPunct="1">
                <a:buFont typeface="Arial" charset="0"/>
                <a:buChar char="•"/>
              </a:pPr>
              <a:r>
                <a:rPr lang="en-US" altLang="id-ID" sz="1600" b="0" dirty="0"/>
                <a:t>Physical (plant &amp; equipment, geographic location)</a:t>
              </a:r>
            </a:p>
            <a:p>
              <a:pPr marL="190500" indent="-190500" eaLnBrk="1" hangingPunct="1">
                <a:buFont typeface="Arial" charset="0"/>
                <a:buChar char="•"/>
              </a:pPr>
              <a:r>
                <a:rPr lang="en-US" altLang="id-ID" sz="1600" b="0" dirty="0"/>
                <a:t>Human (skills &amp; abilities of individuals)</a:t>
              </a:r>
            </a:p>
            <a:p>
              <a:pPr marL="190500" indent="-190500" eaLnBrk="1" hangingPunct="1">
                <a:buFont typeface="Arial" charset="0"/>
                <a:buChar char="•"/>
              </a:pPr>
              <a:r>
                <a:rPr lang="en-US" altLang="id-ID" sz="1600" b="0" dirty="0"/>
                <a:t>Organizational (reporting structures, relationships)</a:t>
              </a:r>
            </a:p>
          </p:txBody>
        </p:sp>
        <p:sp>
          <p:nvSpPr>
            <p:cNvPr id="2" name="TextBox 1"/>
            <p:cNvSpPr txBox="1"/>
            <p:nvPr/>
          </p:nvSpPr>
          <p:spPr>
            <a:xfrm>
              <a:off x="150649" y="4954772"/>
              <a:ext cx="6135851" cy="1200329"/>
            </a:xfrm>
            <a:prstGeom prst="rect">
              <a:avLst/>
            </a:prstGeom>
            <a:solidFill>
              <a:schemeClr val="accent4">
                <a:lumMod val="40000"/>
                <a:lumOff val="60000"/>
              </a:schemeClr>
            </a:solidFill>
          </p:spPr>
          <p:txBody>
            <a:bodyPr wrap="square" rtlCol="0">
              <a:spAutoFit/>
            </a:bodyPr>
            <a:lstStyle/>
            <a:p>
              <a:r>
                <a:rPr lang="en-US" b="1" dirty="0">
                  <a:solidFill>
                    <a:srgbClr val="FF0000"/>
                  </a:solidFill>
                </a:rPr>
                <a:t>Organizational capability </a:t>
              </a:r>
              <a:r>
                <a:rPr lang="en-US" dirty="0"/>
                <a:t>is the ability of a firm to perform a coordinated task, utilizing organizational resources, for the purpose of achieving a particular end result </a:t>
              </a:r>
            </a:p>
            <a:p>
              <a:r>
                <a:rPr lang="en-US" dirty="0"/>
                <a:t>(</a:t>
              </a:r>
              <a:r>
                <a:rPr lang="en-US" dirty="0" err="1"/>
                <a:t>O`Regan</a:t>
              </a:r>
              <a:r>
                <a:rPr lang="en-US" dirty="0"/>
                <a:t> &amp; </a:t>
              </a:r>
              <a:r>
                <a:rPr lang="en-US" dirty="0" err="1"/>
                <a:t>Ghobadian</a:t>
              </a:r>
              <a:r>
                <a:rPr lang="en-US" dirty="0"/>
                <a:t>, 2004)</a:t>
              </a:r>
            </a:p>
          </p:txBody>
        </p:sp>
        <p:sp>
          <p:nvSpPr>
            <p:cNvPr id="6" name="TextBox 5"/>
            <p:cNvSpPr txBox="1"/>
            <p:nvPr/>
          </p:nvSpPr>
          <p:spPr>
            <a:xfrm>
              <a:off x="150649" y="700061"/>
              <a:ext cx="5373851" cy="1200329"/>
            </a:xfrm>
            <a:prstGeom prst="rect">
              <a:avLst/>
            </a:prstGeom>
            <a:solidFill>
              <a:schemeClr val="accent6">
                <a:lumMod val="40000"/>
                <a:lumOff val="60000"/>
              </a:schemeClr>
            </a:solidFill>
          </p:spPr>
          <p:txBody>
            <a:bodyPr wrap="square" rtlCol="0">
              <a:spAutoFit/>
            </a:bodyPr>
            <a:lstStyle/>
            <a:p>
              <a:r>
                <a:rPr lang="en-US" b="1" dirty="0">
                  <a:solidFill>
                    <a:srgbClr val="FF0000"/>
                  </a:solidFill>
                </a:rPr>
                <a:t>Organizational competency </a:t>
              </a:r>
              <a:r>
                <a:rPr lang="en-US" dirty="0"/>
                <a:t>is the collective learning in the organization, especially how to co-ordinate diverse production skills and integrate multiple streams of technologies’ (</a:t>
              </a:r>
              <a:r>
                <a:rPr lang="en-US" dirty="0" err="1"/>
                <a:t>Prahalad</a:t>
              </a:r>
              <a:r>
                <a:rPr lang="en-US" dirty="0"/>
                <a:t> &amp;Hamel, 1990: 82) </a:t>
              </a:r>
            </a:p>
          </p:txBody>
        </p:sp>
        <p:cxnSp>
          <p:nvCxnSpPr>
            <p:cNvPr id="8" name="Straight Connector 7"/>
            <p:cNvCxnSpPr/>
            <p:nvPr/>
          </p:nvCxnSpPr>
          <p:spPr>
            <a:xfrm>
              <a:off x="3606800" y="4318000"/>
              <a:ext cx="457200" cy="0"/>
            </a:xfrm>
            <a:prstGeom prst="line">
              <a:avLst/>
            </a:prstGeom>
            <a:ln>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70600" y="4089400"/>
              <a:ext cx="0" cy="1079500"/>
            </a:xfrm>
            <a:prstGeom prst="line">
              <a:avLst/>
            </a:prstGeom>
            <a:ln>
              <a:solidFill>
                <a:schemeClr val="accent4">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59400" y="1778000"/>
              <a:ext cx="1308100" cy="1574800"/>
            </a:xfrm>
            <a:prstGeom prst="line">
              <a:avLst/>
            </a:prstGeom>
            <a:ln>
              <a:solidFill>
                <a:schemeClr val="accent6"/>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893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9512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Tree>
    <p:extLst>
      <p:ext uri="{BB962C8B-B14F-4D97-AF65-F5344CB8AC3E}">
        <p14:creationId xmlns:p14="http://schemas.microsoft.com/office/powerpoint/2010/main" val="540006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404"/>
            <a:ext cx="11942617" cy="6899564"/>
          </a:xfrm>
        </p:spPr>
      </p:pic>
    </p:spTree>
    <p:extLst>
      <p:ext uri="{BB962C8B-B14F-4D97-AF65-F5344CB8AC3E}">
        <p14:creationId xmlns:p14="http://schemas.microsoft.com/office/powerpoint/2010/main" val="77323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DC: Exploitation and Exploration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9" y="674462"/>
            <a:ext cx="7287490" cy="5434386"/>
          </a:xfrm>
          <a:prstGeom prst="rect">
            <a:avLst/>
          </a:prstGeom>
        </p:spPr>
      </p:pic>
    </p:spTree>
    <p:extLst>
      <p:ext uri="{BB962C8B-B14F-4D97-AF65-F5344CB8AC3E}">
        <p14:creationId xmlns:p14="http://schemas.microsoft.com/office/powerpoint/2010/main" val="20390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441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DC and Innovation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99" y="889000"/>
            <a:ext cx="10662227" cy="5017518"/>
          </a:xfrm>
          <a:prstGeom prst="rect">
            <a:avLst/>
          </a:prstGeom>
        </p:spPr>
      </p:pic>
    </p:spTree>
    <p:extLst>
      <p:ext uri="{BB962C8B-B14F-4D97-AF65-F5344CB8AC3E}">
        <p14:creationId xmlns:p14="http://schemas.microsoft.com/office/powerpoint/2010/main" val="1450209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575856"/>
            <a:ext cx="6096000" cy="6282144"/>
          </a:xfrm>
        </p:spPr>
      </p:pic>
      <p:pic>
        <p:nvPicPr>
          <p:cNvPr id="5" name="Picture 4"/>
          <p:cNvPicPr>
            <a:picLocks noChangeAspect="1"/>
          </p:cNvPicPr>
          <p:nvPr/>
        </p:nvPicPr>
        <p:blipFill>
          <a:blip r:embed="rId3"/>
          <a:stretch>
            <a:fillRect/>
          </a:stretch>
        </p:blipFill>
        <p:spPr>
          <a:xfrm>
            <a:off x="0" y="-19050"/>
            <a:ext cx="6197600" cy="6877050"/>
          </a:xfrm>
          <a:prstGeom prst="rect">
            <a:avLst/>
          </a:prstGeom>
        </p:spPr>
      </p:pic>
    </p:spTree>
    <p:extLst>
      <p:ext uri="{BB962C8B-B14F-4D97-AF65-F5344CB8AC3E}">
        <p14:creationId xmlns:p14="http://schemas.microsoft.com/office/powerpoint/2010/main" val="44914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Factors  Shaping  the Choice  of  Company  Strategy</a:t>
            </a:r>
            <a:endParaRPr lang="id-ID" dirty="0"/>
          </a:p>
        </p:txBody>
      </p:sp>
      <p:sp>
        <p:nvSpPr>
          <p:cNvPr id="3" name="Slide Number Placeholder 1"/>
          <p:cNvSpPr txBox="1">
            <a:spLocks/>
          </p:cNvSpPr>
          <p:nvPr/>
        </p:nvSpPr>
        <p:spPr>
          <a:xfrm>
            <a:off x="8848594" y="583025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47801C1-EA81-47D4-BB26-FD4196D0A008}" type="slidenum">
              <a:rPr lang="en-US" smtClean="0"/>
              <a:pPr>
                <a:defRPr/>
              </a:pPr>
              <a:t>2</a:t>
            </a:fld>
            <a:endParaRPr lang="en-US"/>
          </a:p>
        </p:txBody>
      </p:sp>
      <p:sp>
        <p:nvSpPr>
          <p:cNvPr id="4" name="AutoShape 3"/>
          <p:cNvSpPr>
            <a:spLocks noChangeArrowheads="1"/>
          </p:cNvSpPr>
          <p:nvPr/>
        </p:nvSpPr>
        <p:spPr bwMode="auto">
          <a:xfrm rot="5400000">
            <a:off x="3324888" y="1224399"/>
            <a:ext cx="2127250" cy="1579562"/>
          </a:xfrm>
          <a:prstGeom prst="homePlate">
            <a:avLst>
              <a:gd name="adj" fmla="val 33668"/>
            </a:avLst>
          </a:prstGeom>
          <a:solidFill>
            <a:srgbClr val="800000"/>
          </a:solidFill>
          <a:ln w="19050">
            <a:solidFill>
              <a:schemeClr val="accent2"/>
            </a:solidFill>
            <a:miter lim="800000"/>
            <a:headEnd/>
            <a:tailEnd/>
          </a:ln>
        </p:spPr>
        <p:txBody>
          <a:bodyPr rot="10800000" vert="eaVert" wrap="none" lIns="88900" tIns="42862" rIns="88900" bIns="42862" anchor="ctr"/>
          <a:lstStyle>
            <a:lvl1pPr defTabSz="877888" eaLnBrk="0" hangingPunct="0">
              <a:defRPr>
                <a:solidFill>
                  <a:schemeClr val="tx1"/>
                </a:solidFill>
                <a:latin typeface="Arial" panose="020B0604020202020204" pitchFamily="34" charset="0"/>
              </a:defRPr>
            </a:lvl1pPr>
            <a:lvl2pPr marL="742950" indent="-285750" defTabSz="877888" eaLnBrk="0" hangingPunct="0">
              <a:defRPr>
                <a:solidFill>
                  <a:schemeClr val="tx1"/>
                </a:solidFill>
                <a:latin typeface="Arial" panose="020B0604020202020204" pitchFamily="34" charset="0"/>
              </a:defRPr>
            </a:lvl2pPr>
            <a:lvl3pPr marL="1143000" indent="-228600" defTabSz="877888" eaLnBrk="0" hangingPunct="0">
              <a:defRPr>
                <a:solidFill>
                  <a:schemeClr val="tx1"/>
                </a:solidFill>
                <a:latin typeface="Arial" panose="020B0604020202020204" pitchFamily="34" charset="0"/>
              </a:defRPr>
            </a:lvl3pPr>
            <a:lvl4pPr marL="1600200" indent="-228600" defTabSz="877888" eaLnBrk="0" hangingPunct="0">
              <a:defRPr>
                <a:solidFill>
                  <a:schemeClr val="tx1"/>
                </a:solidFill>
                <a:latin typeface="Arial" panose="020B0604020202020204" pitchFamily="34" charset="0"/>
              </a:defRPr>
            </a:lvl4pPr>
            <a:lvl5pPr marL="2057400" indent="-228600" defTabSz="877888" eaLnBrk="0" hangingPunct="0">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1500">
              <a:solidFill>
                <a:schemeClr val="bg1"/>
              </a:solidFill>
            </a:endParaRPr>
          </a:p>
        </p:txBody>
      </p:sp>
      <p:sp>
        <p:nvSpPr>
          <p:cNvPr id="5" name="AutoShape 4"/>
          <p:cNvSpPr>
            <a:spLocks noChangeArrowheads="1"/>
          </p:cNvSpPr>
          <p:nvPr/>
        </p:nvSpPr>
        <p:spPr bwMode="auto">
          <a:xfrm rot="5400000">
            <a:off x="1643726" y="1224399"/>
            <a:ext cx="2127250" cy="1579563"/>
          </a:xfrm>
          <a:prstGeom prst="homePlate">
            <a:avLst>
              <a:gd name="adj" fmla="val 33668"/>
            </a:avLst>
          </a:prstGeom>
          <a:solidFill>
            <a:srgbClr val="000040"/>
          </a:solidFill>
          <a:ln w="19050">
            <a:solidFill>
              <a:schemeClr val="accent2"/>
            </a:solidFill>
            <a:miter lim="800000"/>
            <a:headEnd/>
            <a:tailEnd/>
          </a:ln>
        </p:spPr>
        <p:txBody>
          <a:bodyPr rot="10800000" vert="eaVert" wrap="none" lIns="88900" tIns="42862" rIns="88900" bIns="42862" anchor="ctr"/>
          <a:lstStyle>
            <a:lvl1pPr defTabSz="877888" eaLnBrk="0" hangingPunct="0">
              <a:defRPr>
                <a:solidFill>
                  <a:schemeClr val="tx1"/>
                </a:solidFill>
                <a:latin typeface="Arial" panose="020B0604020202020204" pitchFamily="34" charset="0"/>
              </a:defRPr>
            </a:lvl1pPr>
            <a:lvl2pPr marL="742950" indent="-285750" defTabSz="877888" eaLnBrk="0" hangingPunct="0">
              <a:defRPr>
                <a:solidFill>
                  <a:schemeClr val="tx1"/>
                </a:solidFill>
                <a:latin typeface="Arial" panose="020B0604020202020204" pitchFamily="34" charset="0"/>
              </a:defRPr>
            </a:lvl2pPr>
            <a:lvl3pPr marL="1143000" indent="-228600" defTabSz="877888" eaLnBrk="0" hangingPunct="0">
              <a:defRPr>
                <a:solidFill>
                  <a:schemeClr val="tx1"/>
                </a:solidFill>
                <a:latin typeface="Arial" panose="020B0604020202020204" pitchFamily="34" charset="0"/>
              </a:defRPr>
            </a:lvl3pPr>
            <a:lvl4pPr marL="1600200" indent="-228600" defTabSz="877888" eaLnBrk="0" hangingPunct="0">
              <a:defRPr>
                <a:solidFill>
                  <a:schemeClr val="tx1"/>
                </a:solidFill>
                <a:latin typeface="Arial" panose="020B0604020202020204" pitchFamily="34" charset="0"/>
              </a:defRPr>
            </a:lvl4pPr>
            <a:lvl5pPr marL="2057400" indent="-228600" defTabSz="877888" eaLnBrk="0" hangingPunct="0">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1500">
              <a:solidFill>
                <a:schemeClr val="bg1"/>
              </a:solidFill>
            </a:endParaRPr>
          </a:p>
        </p:txBody>
      </p:sp>
      <p:sp>
        <p:nvSpPr>
          <p:cNvPr id="6" name="AutoShape 5"/>
          <p:cNvSpPr>
            <a:spLocks noChangeArrowheads="1"/>
          </p:cNvSpPr>
          <p:nvPr/>
        </p:nvSpPr>
        <p:spPr bwMode="auto">
          <a:xfrm rot="5400000">
            <a:off x="4994145" y="1223606"/>
            <a:ext cx="2125663" cy="1579563"/>
          </a:xfrm>
          <a:prstGeom prst="homePlate">
            <a:avLst>
              <a:gd name="adj" fmla="val 33643"/>
            </a:avLst>
          </a:prstGeom>
          <a:solidFill>
            <a:srgbClr val="FF9900">
              <a:alpha val="98038"/>
            </a:srgbClr>
          </a:solidFill>
          <a:ln w="19050">
            <a:solidFill>
              <a:schemeClr val="accent2"/>
            </a:solidFill>
            <a:miter lim="800000"/>
            <a:headEnd/>
            <a:tailEnd/>
          </a:ln>
        </p:spPr>
        <p:txBody>
          <a:bodyPr rot="10800000" vert="eaVert" wrap="none" lIns="88900" tIns="42862" rIns="88900" bIns="42862" anchor="ctr"/>
          <a:lstStyle>
            <a:lvl1pPr defTabSz="877888" eaLnBrk="0" hangingPunct="0">
              <a:defRPr>
                <a:solidFill>
                  <a:schemeClr val="tx1"/>
                </a:solidFill>
                <a:latin typeface="Arial" panose="020B0604020202020204" pitchFamily="34" charset="0"/>
              </a:defRPr>
            </a:lvl1pPr>
            <a:lvl2pPr marL="742950" indent="-285750" defTabSz="877888" eaLnBrk="0" hangingPunct="0">
              <a:defRPr>
                <a:solidFill>
                  <a:schemeClr val="tx1"/>
                </a:solidFill>
                <a:latin typeface="Arial" panose="020B0604020202020204" pitchFamily="34" charset="0"/>
              </a:defRPr>
            </a:lvl2pPr>
            <a:lvl3pPr marL="1143000" indent="-228600" defTabSz="877888" eaLnBrk="0" hangingPunct="0">
              <a:defRPr>
                <a:solidFill>
                  <a:schemeClr val="tx1"/>
                </a:solidFill>
                <a:latin typeface="Arial" panose="020B0604020202020204" pitchFamily="34" charset="0"/>
              </a:defRPr>
            </a:lvl3pPr>
            <a:lvl4pPr marL="1600200" indent="-228600" defTabSz="877888" eaLnBrk="0" hangingPunct="0">
              <a:defRPr>
                <a:solidFill>
                  <a:schemeClr val="tx1"/>
                </a:solidFill>
                <a:latin typeface="Arial" panose="020B0604020202020204" pitchFamily="34" charset="0"/>
              </a:defRPr>
            </a:lvl4pPr>
            <a:lvl5pPr marL="2057400" indent="-228600" defTabSz="877888" eaLnBrk="0" hangingPunct="0">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1500">
              <a:solidFill>
                <a:schemeClr val="bg1"/>
              </a:solidFill>
            </a:endParaRPr>
          </a:p>
        </p:txBody>
      </p:sp>
      <p:sp>
        <p:nvSpPr>
          <p:cNvPr id="7" name="AutoShape 6"/>
          <p:cNvSpPr>
            <a:spLocks noChangeArrowheads="1"/>
          </p:cNvSpPr>
          <p:nvPr/>
        </p:nvSpPr>
        <p:spPr bwMode="auto">
          <a:xfrm>
            <a:off x="1919157" y="2834919"/>
            <a:ext cx="4640262" cy="1423987"/>
          </a:xfrm>
          <a:prstGeom prst="rightArrow">
            <a:avLst>
              <a:gd name="adj1" fmla="val 50000"/>
              <a:gd name="adj2" fmla="val 81466"/>
            </a:avLst>
          </a:prstGeom>
          <a:solidFill>
            <a:srgbClr val="004400"/>
          </a:solidFill>
          <a:ln w="19050">
            <a:solidFill>
              <a:schemeClr val="accent2"/>
            </a:solidFill>
            <a:miter lim="800000"/>
            <a:headEnd/>
            <a:tailEnd/>
          </a:ln>
        </p:spPr>
        <p:txBody>
          <a:bodyPr wrap="none" lIns="88900" tIns="42862" rIns="88900" bIns="42862" anchor="ctr"/>
          <a:lstStyle>
            <a:lvl1pPr defTabSz="877888" eaLnBrk="0" hangingPunct="0">
              <a:defRPr>
                <a:solidFill>
                  <a:schemeClr val="tx1"/>
                </a:solidFill>
                <a:latin typeface="Arial" panose="020B0604020202020204" pitchFamily="34" charset="0"/>
              </a:defRPr>
            </a:lvl1pPr>
            <a:lvl2pPr marL="742950" indent="-285750" defTabSz="877888" eaLnBrk="0" hangingPunct="0">
              <a:defRPr>
                <a:solidFill>
                  <a:schemeClr val="tx1"/>
                </a:solidFill>
                <a:latin typeface="Arial" panose="020B0604020202020204" pitchFamily="34" charset="0"/>
              </a:defRPr>
            </a:lvl2pPr>
            <a:lvl3pPr marL="1143000" indent="-228600" defTabSz="877888" eaLnBrk="0" hangingPunct="0">
              <a:defRPr>
                <a:solidFill>
                  <a:schemeClr val="tx1"/>
                </a:solidFill>
                <a:latin typeface="Arial" panose="020B0604020202020204" pitchFamily="34" charset="0"/>
              </a:defRPr>
            </a:lvl3pPr>
            <a:lvl4pPr marL="1600200" indent="-228600" defTabSz="877888" eaLnBrk="0" hangingPunct="0">
              <a:defRPr>
                <a:solidFill>
                  <a:schemeClr val="tx1"/>
                </a:solidFill>
                <a:latin typeface="Arial" panose="020B0604020202020204" pitchFamily="34" charset="0"/>
              </a:defRPr>
            </a:lvl4pPr>
            <a:lvl5pPr marL="2057400" indent="-228600" defTabSz="877888" eaLnBrk="0" hangingPunct="0">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a:solidFill>
                  <a:schemeClr val="bg1"/>
                </a:solidFill>
              </a:rPr>
              <a:t>Company’s Strategic Situation</a:t>
            </a:r>
          </a:p>
        </p:txBody>
      </p:sp>
      <p:sp>
        <p:nvSpPr>
          <p:cNvPr id="8" name="Rectangle 7"/>
          <p:cNvSpPr>
            <a:spLocks noChangeArrowheads="1"/>
          </p:cNvSpPr>
          <p:nvPr/>
        </p:nvSpPr>
        <p:spPr bwMode="auto">
          <a:xfrm flipH="1">
            <a:off x="9745533" y="2687281"/>
            <a:ext cx="1044575" cy="1719263"/>
          </a:xfrm>
          <a:prstGeom prst="rect">
            <a:avLst/>
          </a:prstGeom>
          <a:solidFill>
            <a:srgbClr val="FF9900"/>
          </a:solidFill>
          <a:ln w="19050">
            <a:solidFill>
              <a:schemeClr val="accent2"/>
            </a:solidFill>
            <a:miter lim="800000"/>
            <a:headEnd/>
            <a:tailEnd/>
          </a:ln>
        </p:spPr>
        <p:txBody>
          <a:bodyPr wrap="none" lIns="88900" tIns="42862" rIns="88900" bIns="42862" anchor="ctr"/>
          <a:lstStyle>
            <a:lvl1pPr defTabSz="877888" eaLnBrk="0" hangingPunct="0">
              <a:defRPr>
                <a:solidFill>
                  <a:schemeClr val="tx1"/>
                </a:solidFill>
                <a:latin typeface="Arial" panose="020B0604020202020204" pitchFamily="34" charset="0"/>
              </a:defRPr>
            </a:lvl1pPr>
            <a:lvl2pPr marL="742950" indent="-285750" defTabSz="877888" eaLnBrk="0" hangingPunct="0">
              <a:defRPr>
                <a:solidFill>
                  <a:schemeClr val="tx1"/>
                </a:solidFill>
                <a:latin typeface="Arial" panose="020B0604020202020204" pitchFamily="34" charset="0"/>
              </a:defRPr>
            </a:lvl2pPr>
            <a:lvl3pPr marL="1143000" indent="-228600" defTabSz="877888" eaLnBrk="0" hangingPunct="0">
              <a:defRPr>
                <a:solidFill>
                  <a:schemeClr val="tx1"/>
                </a:solidFill>
                <a:latin typeface="Arial" panose="020B0604020202020204" pitchFamily="34" charset="0"/>
              </a:defRPr>
            </a:lvl3pPr>
            <a:lvl4pPr marL="1600200" indent="-228600" defTabSz="877888" eaLnBrk="0" hangingPunct="0">
              <a:defRPr>
                <a:solidFill>
                  <a:schemeClr val="tx1"/>
                </a:solidFill>
                <a:latin typeface="Arial" panose="020B0604020202020204" pitchFamily="34" charset="0"/>
              </a:defRPr>
            </a:lvl4pPr>
            <a:lvl5pPr marL="2057400" indent="-228600" defTabSz="877888" eaLnBrk="0" hangingPunct="0">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en-US" sz="1600">
                <a:solidFill>
                  <a:schemeClr val="bg1"/>
                </a:solidFill>
              </a:rPr>
              <a:t>Craft</a:t>
            </a:r>
          </a:p>
          <a:p>
            <a:pPr algn="ctr" eaLnBrk="1" hangingPunct="1">
              <a:lnSpc>
                <a:spcPct val="110000"/>
              </a:lnSpc>
            </a:pPr>
            <a:r>
              <a:rPr lang="en-US" sz="1600">
                <a:solidFill>
                  <a:schemeClr val="bg1"/>
                </a:solidFill>
              </a:rPr>
              <a:t>the</a:t>
            </a:r>
          </a:p>
          <a:p>
            <a:pPr algn="ctr" eaLnBrk="1" hangingPunct="1">
              <a:lnSpc>
                <a:spcPct val="110000"/>
              </a:lnSpc>
            </a:pPr>
            <a:r>
              <a:rPr lang="en-US" sz="1600">
                <a:solidFill>
                  <a:schemeClr val="bg1"/>
                </a:solidFill>
              </a:rPr>
              <a:t>strategy</a:t>
            </a:r>
          </a:p>
        </p:txBody>
      </p:sp>
      <p:sp>
        <p:nvSpPr>
          <p:cNvPr id="9" name="Rectangle 8"/>
          <p:cNvSpPr>
            <a:spLocks noChangeArrowheads="1"/>
          </p:cNvSpPr>
          <p:nvPr/>
        </p:nvSpPr>
        <p:spPr bwMode="auto">
          <a:xfrm>
            <a:off x="7029319" y="1025169"/>
            <a:ext cx="3479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2862" rIns="88900" bIns="42862">
            <a:spAutoFit/>
          </a:bodyPr>
          <a:lstStyle>
            <a:lvl1pPr defTabSz="877888" eaLnBrk="0" hangingPunct="0">
              <a:defRPr>
                <a:solidFill>
                  <a:schemeClr val="tx1"/>
                </a:solidFill>
                <a:latin typeface="Arial" panose="020B0604020202020204" pitchFamily="34" charset="0"/>
              </a:defRPr>
            </a:lvl1pPr>
            <a:lvl2pPr marL="742950" indent="-285750" defTabSz="877888" eaLnBrk="0" hangingPunct="0">
              <a:defRPr>
                <a:solidFill>
                  <a:schemeClr val="tx1"/>
                </a:solidFill>
                <a:latin typeface="Arial" panose="020B0604020202020204" pitchFamily="34" charset="0"/>
              </a:defRPr>
            </a:lvl2pPr>
            <a:lvl3pPr marL="1143000" indent="-228600" defTabSz="877888" eaLnBrk="0" hangingPunct="0">
              <a:defRPr>
                <a:solidFill>
                  <a:schemeClr val="tx1"/>
                </a:solidFill>
                <a:latin typeface="Arial" panose="020B0604020202020204" pitchFamily="34" charset="0"/>
              </a:defRPr>
            </a:lvl3pPr>
            <a:lvl4pPr marL="1600200" indent="-228600" defTabSz="877888" eaLnBrk="0" hangingPunct="0">
              <a:defRPr>
                <a:solidFill>
                  <a:schemeClr val="tx1"/>
                </a:solidFill>
                <a:latin typeface="Arial" panose="020B0604020202020204" pitchFamily="34" charset="0"/>
              </a:defRPr>
            </a:lvl4pPr>
            <a:lvl5pPr marL="2057400" indent="-228600" defTabSz="877888" eaLnBrk="0" hangingPunct="0">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dirty="0">
                <a:sym typeface="Wingdings" panose="05000000000000000000" pitchFamily="2" charset="2"/>
              </a:rPr>
              <a:t> </a:t>
            </a:r>
            <a:r>
              <a:rPr lang="en-US" sz="2800" b="1" dirty="0"/>
              <a:t>External Factors</a:t>
            </a:r>
          </a:p>
        </p:txBody>
      </p:sp>
      <p:sp>
        <p:nvSpPr>
          <p:cNvPr id="10" name="Rectangle 9"/>
          <p:cNvSpPr>
            <a:spLocks noChangeArrowheads="1"/>
          </p:cNvSpPr>
          <p:nvPr/>
        </p:nvSpPr>
        <p:spPr bwMode="auto">
          <a:xfrm>
            <a:off x="6980108" y="5343168"/>
            <a:ext cx="3449637" cy="512762"/>
          </a:xfrm>
          <a:prstGeom prst="rect">
            <a:avLst/>
          </a:prstGeom>
          <a:noFill/>
          <a:ln>
            <a:noFill/>
          </a:ln>
          <a:extLst/>
        </p:spPr>
        <p:txBody>
          <a:bodyPr lIns="88900" tIns="42862" rIns="88900" bIns="42862">
            <a:spAutoFit/>
          </a:bodyPr>
          <a:lstStyle/>
          <a:p>
            <a:pPr defTabSz="877888">
              <a:defRPr/>
            </a:pPr>
            <a:r>
              <a:rPr lang="en-US" sz="2800" b="1" dirty="0">
                <a:latin typeface="Arial" charset="0"/>
                <a:sym typeface="Wingdings" pitchFamily="2" charset="2"/>
              </a:rPr>
              <a:t> </a:t>
            </a:r>
            <a:r>
              <a:rPr lang="en-US" sz="2800" b="1" dirty="0">
                <a:latin typeface="Arial" charset="0"/>
              </a:rPr>
              <a:t>Internal Factors</a:t>
            </a:r>
          </a:p>
        </p:txBody>
      </p:sp>
      <p:sp>
        <p:nvSpPr>
          <p:cNvPr id="11" name="Rectangle 10"/>
          <p:cNvSpPr>
            <a:spLocks noChangeArrowheads="1"/>
          </p:cNvSpPr>
          <p:nvPr/>
        </p:nvSpPr>
        <p:spPr bwMode="auto">
          <a:xfrm>
            <a:off x="1923919" y="1074380"/>
            <a:ext cx="15684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5000"/>
              </a:lnSpc>
              <a:spcBef>
                <a:spcPct val="15000"/>
              </a:spcBef>
              <a:spcAft>
                <a:spcPct val="20000"/>
              </a:spcAft>
            </a:pPr>
            <a:r>
              <a:rPr lang="en-US" sz="1600">
                <a:solidFill>
                  <a:schemeClr val="bg1"/>
                </a:solidFill>
              </a:rPr>
              <a:t>Social, political, regulatory and community factors</a:t>
            </a:r>
          </a:p>
        </p:txBody>
      </p:sp>
      <p:sp>
        <p:nvSpPr>
          <p:cNvPr id="12" name="Rectangle 11"/>
          <p:cNvSpPr>
            <a:spLocks noChangeArrowheads="1"/>
          </p:cNvSpPr>
          <p:nvPr/>
        </p:nvSpPr>
        <p:spPr bwMode="auto">
          <a:xfrm>
            <a:off x="3605082" y="1074380"/>
            <a:ext cx="15684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5000"/>
              </a:lnSpc>
              <a:spcBef>
                <a:spcPct val="15000"/>
              </a:spcBef>
              <a:spcAft>
                <a:spcPct val="20000"/>
              </a:spcAft>
            </a:pPr>
            <a:r>
              <a:rPr lang="en-US" sz="1600">
                <a:solidFill>
                  <a:schemeClr val="bg1"/>
                </a:solidFill>
              </a:rPr>
              <a:t>Competitive conditions and industry attractiveness</a:t>
            </a:r>
          </a:p>
        </p:txBody>
      </p:sp>
      <p:sp>
        <p:nvSpPr>
          <p:cNvPr id="13" name="Rectangle 12"/>
          <p:cNvSpPr>
            <a:spLocks noChangeArrowheads="1"/>
          </p:cNvSpPr>
          <p:nvPr/>
        </p:nvSpPr>
        <p:spPr bwMode="auto">
          <a:xfrm>
            <a:off x="5271957" y="1074380"/>
            <a:ext cx="15684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5000"/>
              </a:lnSpc>
              <a:spcBef>
                <a:spcPct val="15000"/>
              </a:spcBef>
              <a:spcAft>
                <a:spcPct val="20000"/>
              </a:spcAft>
            </a:pPr>
            <a:r>
              <a:rPr lang="en-US" sz="1600">
                <a:solidFill>
                  <a:schemeClr val="bg1"/>
                </a:solidFill>
              </a:rPr>
              <a:t>Company opportunities and threats to company’s well-being</a:t>
            </a:r>
          </a:p>
        </p:txBody>
      </p:sp>
      <p:sp>
        <p:nvSpPr>
          <p:cNvPr id="14" name="AutoShape 13"/>
          <p:cNvSpPr>
            <a:spLocks noChangeArrowheads="1"/>
          </p:cNvSpPr>
          <p:nvPr/>
        </p:nvSpPr>
        <p:spPr bwMode="auto">
          <a:xfrm rot="16200000">
            <a:off x="3324888" y="4289862"/>
            <a:ext cx="2127250" cy="1579562"/>
          </a:xfrm>
          <a:prstGeom prst="homePlate">
            <a:avLst>
              <a:gd name="adj" fmla="val 33668"/>
            </a:avLst>
          </a:prstGeom>
          <a:solidFill>
            <a:srgbClr val="800000"/>
          </a:solidFill>
          <a:ln w="19050">
            <a:solidFill>
              <a:schemeClr val="accent2"/>
            </a:solidFill>
            <a:miter lim="800000"/>
            <a:headEnd/>
            <a:tailEnd/>
          </a:ln>
        </p:spPr>
        <p:txBody>
          <a:bodyPr vert="eaVert" wrap="none" lIns="88900" tIns="42862" rIns="88900" bIns="42862" anchor="ctr"/>
          <a:lstStyle>
            <a:lvl1pPr defTabSz="877888" eaLnBrk="0" hangingPunct="0">
              <a:defRPr>
                <a:solidFill>
                  <a:schemeClr val="tx1"/>
                </a:solidFill>
                <a:latin typeface="Arial" panose="020B0604020202020204" pitchFamily="34" charset="0"/>
              </a:defRPr>
            </a:lvl1pPr>
            <a:lvl2pPr marL="742950" indent="-285750" defTabSz="877888" eaLnBrk="0" hangingPunct="0">
              <a:defRPr>
                <a:solidFill>
                  <a:schemeClr val="tx1"/>
                </a:solidFill>
                <a:latin typeface="Arial" panose="020B0604020202020204" pitchFamily="34" charset="0"/>
              </a:defRPr>
            </a:lvl2pPr>
            <a:lvl3pPr marL="1143000" indent="-228600" defTabSz="877888" eaLnBrk="0" hangingPunct="0">
              <a:defRPr>
                <a:solidFill>
                  <a:schemeClr val="tx1"/>
                </a:solidFill>
                <a:latin typeface="Arial" panose="020B0604020202020204" pitchFamily="34" charset="0"/>
              </a:defRPr>
            </a:lvl3pPr>
            <a:lvl4pPr marL="1600200" indent="-228600" defTabSz="877888" eaLnBrk="0" hangingPunct="0">
              <a:defRPr>
                <a:solidFill>
                  <a:schemeClr val="tx1"/>
                </a:solidFill>
                <a:latin typeface="Arial" panose="020B0604020202020204" pitchFamily="34" charset="0"/>
              </a:defRPr>
            </a:lvl4pPr>
            <a:lvl5pPr marL="2057400" indent="-228600" defTabSz="877888" eaLnBrk="0" hangingPunct="0">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1500">
              <a:solidFill>
                <a:schemeClr val="bg1"/>
              </a:solidFill>
            </a:endParaRPr>
          </a:p>
        </p:txBody>
      </p:sp>
      <p:sp>
        <p:nvSpPr>
          <p:cNvPr id="15" name="AutoShape 14"/>
          <p:cNvSpPr>
            <a:spLocks noChangeArrowheads="1"/>
          </p:cNvSpPr>
          <p:nvPr/>
        </p:nvSpPr>
        <p:spPr bwMode="auto">
          <a:xfrm rot="16200000">
            <a:off x="4993351" y="4289862"/>
            <a:ext cx="2127250" cy="1579563"/>
          </a:xfrm>
          <a:prstGeom prst="homePlate">
            <a:avLst>
              <a:gd name="adj" fmla="val 33668"/>
            </a:avLst>
          </a:prstGeom>
          <a:solidFill>
            <a:srgbClr val="FF9900"/>
          </a:solidFill>
          <a:ln w="19050">
            <a:solidFill>
              <a:schemeClr val="accent2"/>
            </a:solidFill>
            <a:miter lim="800000"/>
            <a:headEnd/>
            <a:tailEnd/>
          </a:ln>
        </p:spPr>
        <p:txBody>
          <a:bodyPr vert="eaVert" wrap="none" lIns="88900" tIns="42862" rIns="88900" bIns="42862" anchor="ctr"/>
          <a:lstStyle>
            <a:lvl1pPr defTabSz="877888" eaLnBrk="0" hangingPunct="0">
              <a:defRPr>
                <a:solidFill>
                  <a:schemeClr val="tx1"/>
                </a:solidFill>
                <a:latin typeface="Arial" panose="020B0604020202020204" pitchFamily="34" charset="0"/>
              </a:defRPr>
            </a:lvl1pPr>
            <a:lvl2pPr marL="742950" indent="-285750" defTabSz="877888" eaLnBrk="0" hangingPunct="0">
              <a:defRPr>
                <a:solidFill>
                  <a:schemeClr val="tx1"/>
                </a:solidFill>
                <a:latin typeface="Arial" panose="020B0604020202020204" pitchFamily="34" charset="0"/>
              </a:defRPr>
            </a:lvl2pPr>
            <a:lvl3pPr marL="1143000" indent="-228600" defTabSz="877888" eaLnBrk="0" hangingPunct="0">
              <a:defRPr>
                <a:solidFill>
                  <a:schemeClr val="tx1"/>
                </a:solidFill>
                <a:latin typeface="Arial" panose="020B0604020202020204" pitchFamily="34" charset="0"/>
              </a:defRPr>
            </a:lvl3pPr>
            <a:lvl4pPr marL="1600200" indent="-228600" defTabSz="877888" eaLnBrk="0" hangingPunct="0">
              <a:defRPr>
                <a:solidFill>
                  <a:schemeClr val="tx1"/>
                </a:solidFill>
                <a:latin typeface="Arial" panose="020B0604020202020204" pitchFamily="34" charset="0"/>
              </a:defRPr>
            </a:lvl4pPr>
            <a:lvl5pPr marL="2057400" indent="-228600" defTabSz="877888" eaLnBrk="0" hangingPunct="0">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1500">
              <a:solidFill>
                <a:schemeClr val="bg1"/>
              </a:solidFill>
            </a:endParaRPr>
          </a:p>
        </p:txBody>
      </p:sp>
      <p:sp>
        <p:nvSpPr>
          <p:cNvPr id="16" name="AutoShape 15"/>
          <p:cNvSpPr>
            <a:spLocks noChangeArrowheads="1"/>
          </p:cNvSpPr>
          <p:nvPr/>
        </p:nvSpPr>
        <p:spPr bwMode="auto">
          <a:xfrm rot="16200000">
            <a:off x="1644520" y="4289068"/>
            <a:ext cx="2125662" cy="1579563"/>
          </a:xfrm>
          <a:prstGeom prst="homePlate">
            <a:avLst>
              <a:gd name="adj" fmla="val 33643"/>
            </a:avLst>
          </a:prstGeom>
          <a:solidFill>
            <a:srgbClr val="000040"/>
          </a:solidFill>
          <a:ln w="19050">
            <a:solidFill>
              <a:schemeClr val="accent2"/>
            </a:solidFill>
            <a:miter lim="800000"/>
            <a:headEnd/>
            <a:tailEnd/>
          </a:ln>
        </p:spPr>
        <p:txBody>
          <a:bodyPr vert="eaVert" wrap="none" lIns="88900" tIns="42862" rIns="88900" bIns="42862" anchor="ctr"/>
          <a:lstStyle>
            <a:lvl1pPr defTabSz="877888" eaLnBrk="0" hangingPunct="0">
              <a:defRPr>
                <a:solidFill>
                  <a:schemeClr val="tx1"/>
                </a:solidFill>
                <a:latin typeface="Arial" panose="020B0604020202020204" pitchFamily="34" charset="0"/>
              </a:defRPr>
            </a:lvl1pPr>
            <a:lvl2pPr marL="742950" indent="-285750" defTabSz="877888" eaLnBrk="0" hangingPunct="0">
              <a:defRPr>
                <a:solidFill>
                  <a:schemeClr val="tx1"/>
                </a:solidFill>
                <a:latin typeface="Arial" panose="020B0604020202020204" pitchFamily="34" charset="0"/>
              </a:defRPr>
            </a:lvl2pPr>
            <a:lvl3pPr marL="1143000" indent="-228600" defTabSz="877888" eaLnBrk="0" hangingPunct="0">
              <a:defRPr>
                <a:solidFill>
                  <a:schemeClr val="tx1"/>
                </a:solidFill>
                <a:latin typeface="Arial" panose="020B0604020202020204" pitchFamily="34" charset="0"/>
              </a:defRPr>
            </a:lvl3pPr>
            <a:lvl4pPr marL="1600200" indent="-228600" defTabSz="877888" eaLnBrk="0" hangingPunct="0">
              <a:defRPr>
                <a:solidFill>
                  <a:schemeClr val="tx1"/>
                </a:solidFill>
                <a:latin typeface="Arial" panose="020B0604020202020204" pitchFamily="34" charset="0"/>
              </a:defRPr>
            </a:lvl4pPr>
            <a:lvl5pPr marL="2057400" indent="-228600" defTabSz="877888" eaLnBrk="0" hangingPunct="0">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1500">
              <a:solidFill>
                <a:schemeClr val="bg1"/>
              </a:solidFill>
            </a:endParaRPr>
          </a:p>
        </p:txBody>
      </p:sp>
      <p:sp>
        <p:nvSpPr>
          <p:cNvPr id="17" name="Rectangle 16"/>
          <p:cNvSpPr>
            <a:spLocks noChangeArrowheads="1"/>
          </p:cNvSpPr>
          <p:nvPr/>
        </p:nvSpPr>
        <p:spPr bwMode="auto">
          <a:xfrm>
            <a:off x="1923919" y="4522430"/>
            <a:ext cx="156845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5000"/>
              </a:lnSpc>
              <a:spcBef>
                <a:spcPct val="15000"/>
              </a:spcBef>
              <a:spcAft>
                <a:spcPct val="20000"/>
              </a:spcAft>
            </a:pPr>
            <a:r>
              <a:rPr lang="en-US" sz="1600">
                <a:solidFill>
                  <a:schemeClr val="bg1"/>
                </a:solidFill>
              </a:rPr>
              <a:t>Resource strengths, capabilities, and weaknesses</a:t>
            </a:r>
          </a:p>
        </p:txBody>
      </p:sp>
      <p:sp>
        <p:nvSpPr>
          <p:cNvPr id="18" name="Rectangle 17"/>
          <p:cNvSpPr>
            <a:spLocks noChangeArrowheads="1"/>
          </p:cNvSpPr>
          <p:nvPr/>
        </p:nvSpPr>
        <p:spPr bwMode="auto">
          <a:xfrm>
            <a:off x="3605082" y="4541480"/>
            <a:ext cx="156845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5000"/>
              </a:lnSpc>
              <a:spcBef>
                <a:spcPct val="15000"/>
              </a:spcBef>
              <a:spcAft>
                <a:spcPct val="20000"/>
              </a:spcAft>
            </a:pPr>
            <a:r>
              <a:rPr lang="en-US" sz="1600">
                <a:solidFill>
                  <a:schemeClr val="bg1"/>
                </a:solidFill>
              </a:rPr>
              <a:t>Influences of key executives</a:t>
            </a:r>
          </a:p>
        </p:txBody>
      </p:sp>
      <p:sp>
        <p:nvSpPr>
          <p:cNvPr id="19" name="Rectangle 18"/>
          <p:cNvSpPr>
            <a:spLocks noChangeArrowheads="1"/>
          </p:cNvSpPr>
          <p:nvPr/>
        </p:nvSpPr>
        <p:spPr bwMode="auto">
          <a:xfrm>
            <a:off x="5271957" y="4560530"/>
            <a:ext cx="156845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5000"/>
              </a:lnSpc>
              <a:spcBef>
                <a:spcPct val="15000"/>
              </a:spcBef>
              <a:spcAft>
                <a:spcPct val="20000"/>
              </a:spcAft>
            </a:pPr>
            <a:r>
              <a:rPr lang="en-US" sz="1600">
                <a:solidFill>
                  <a:schemeClr val="bg1"/>
                </a:solidFill>
              </a:rPr>
              <a:t>Shared values and company culture</a:t>
            </a:r>
          </a:p>
        </p:txBody>
      </p:sp>
      <p:sp>
        <p:nvSpPr>
          <p:cNvPr id="20" name="AutoShape 19"/>
          <p:cNvSpPr>
            <a:spLocks noChangeArrowheads="1"/>
          </p:cNvSpPr>
          <p:nvPr/>
        </p:nvSpPr>
        <p:spPr bwMode="auto">
          <a:xfrm rot="10800000" flipH="1">
            <a:off x="8229469" y="2703156"/>
            <a:ext cx="1462088" cy="1685925"/>
          </a:xfrm>
          <a:prstGeom prst="homePlate">
            <a:avLst>
              <a:gd name="adj" fmla="val 25000"/>
            </a:avLst>
          </a:prstGeom>
          <a:solidFill>
            <a:srgbClr val="800000"/>
          </a:solidFill>
          <a:ln w="19050">
            <a:solidFill>
              <a:schemeClr val="accent2"/>
            </a:solidFill>
            <a:miter lim="800000"/>
            <a:headEnd/>
            <a:tailEnd/>
          </a:ln>
        </p:spPr>
        <p:txBody>
          <a:bodyPr rot="10800000" lIns="88900" tIns="42862" rIns="88900" bIns="42862" anchor="ctr"/>
          <a:lstStyle>
            <a:lvl1pPr defTabSz="877888" eaLnBrk="0" hangingPunct="0">
              <a:defRPr>
                <a:solidFill>
                  <a:schemeClr val="tx1"/>
                </a:solidFill>
                <a:latin typeface="Arial" panose="020B0604020202020204" pitchFamily="34" charset="0"/>
              </a:defRPr>
            </a:lvl1pPr>
            <a:lvl2pPr marL="742950" indent="-285750" defTabSz="877888" eaLnBrk="0" hangingPunct="0">
              <a:defRPr>
                <a:solidFill>
                  <a:schemeClr val="tx1"/>
                </a:solidFill>
                <a:latin typeface="Arial" panose="020B0604020202020204" pitchFamily="34" charset="0"/>
              </a:defRPr>
            </a:lvl2pPr>
            <a:lvl3pPr marL="1143000" indent="-228600" defTabSz="877888" eaLnBrk="0" hangingPunct="0">
              <a:defRPr>
                <a:solidFill>
                  <a:schemeClr val="tx1"/>
                </a:solidFill>
                <a:latin typeface="Arial" panose="020B0604020202020204" pitchFamily="34" charset="0"/>
              </a:defRPr>
            </a:lvl3pPr>
            <a:lvl4pPr marL="1600200" indent="-228600" defTabSz="877888" eaLnBrk="0" hangingPunct="0">
              <a:defRPr>
                <a:solidFill>
                  <a:schemeClr val="tx1"/>
                </a:solidFill>
                <a:latin typeface="Arial" panose="020B0604020202020204" pitchFamily="34" charset="0"/>
              </a:defRPr>
            </a:lvl4pPr>
            <a:lvl5pPr marL="2057400" indent="-228600" defTabSz="877888" eaLnBrk="0" hangingPunct="0">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endParaRPr lang="en-US" sz="1600">
              <a:solidFill>
                <a:schemeClr val="bg1"/>
              </a:solidFill>
            </a:endParaRPr>
          </a:p>
        </p:txBody>
      </p:sp>
      <p:sp>
        <p:nvSpPr>
          <p:cNvPr id="21" name="Rectangle 20"/>
          <p:cNvSpPr>
            <a:spLocks noChangeArrowheads="1"/>
          </p:cNvSpPr>
          <p:nvPr/>
        </p:nvSpPr>
        <p:spPr bwMode="auto">
          <a:xfrm>
            <a:off x="8200894" y="2746018"/>
            <a:ext cx="1352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10000"/>
              </a:lnSpc>
              <a:spcBef>
                <a:spcPct val="15000"/>
              </a:spcBef>
              <a:spcAft>
                <a:spcPct val="20000"/>
              </a:spcAft>
            </a:pPr>
            <a:r>
              <a:rPr lang="en-US" sz="1600">
                <a:solidFill>
                  <a:schemeClr val="bg1"/>
                </a:solidFill>
              </a:rPr>
              <a:t>Identify  and evaluate alternatives</a:t>
            </a:r>
          </a:p>
        </p:txBody>
      </p:sp>
      <p:sp>
        <p:nvSpPr>
          <p:cNvPr id="22" name="AutoShape 21"/>
          <p:cNvSpPr>
            <a:spLocks noChangeArrowheads="1"/>
          </p:cNvSpPr>
          <p:nvPr/>
        </p:nvSpPr>
        <p:spPr bwMode="auto">
          <a:xfrm rot="10800000" flipH="1">
            <a:off x="6686419" y="2703156"/>
            <a:ext cx="1462088" cy="1685925"/>
          </a:xfrm>
          <a:prstGeom prst="homePlate">
            <a:avLst>
              <a:gd name="adj" fmla="val 25000"/>
            </a:avLst>
          </a:prstGeom>
          <a:solidFill>
            <a:srgbClr val="000040"/>
          </a:solidFill>
          <a:ln w="19050">
            <a:solidFill>
              <a:schemeClr val="accent2"/>
            </a:solidFill>
            <a:miter lim="800000"/>
            <a:headEnd/>
            <a:tailEnd/>
          </a:ln>
        </p:spPr>
        <p:txBody>
          <a:bodyPr rot="10800000" lIns="88900" tIns="42862" rIns="88900" bIns="42862" anchor="ctr"/>
          <a:lstStyle>
            <a:lvl1pPr defTabSz="877888" eaLnBrk="0" hangingPunct="0">
              <a:defRPr>
                <a:solidFill>
                  <a:schemeClr val="tx1"/>
                </a:solidFill>
                <a:latin typeface="Arial" panose="020B0604020202020204" pitchFamily="34" charset="0"/>
              </a:defRPr>
            </a:lvl1pPr>
            <a:lvl2pPr marL="742950" indent="-285750" defTabSz="877888" eaLnBrk="0" hangingPunct="0">
              <a:defRPr>
                <a:solidFill>
                  <a:schemeClr val="tx1"/>
                </a:solidFill>
                <a:latin typeface="Arial" panose="020B0604020202020204" pitchFamily="34" charset="0"/>
              </a:defRPr>
            </a:lvl2pPr>
            <a:lvl3pPr marL="1143000" indent="-228600" defTabSz="877888" eaLnBrk="0" hangingPunct="0">
              <a:defRPr>
                <a:solidFill>
                  <a:schemeClr val="tx1"/>
                </a:solidFill>
                <a:latin typeface="Arial" panose="020B0604020202020204" pitchFamily="34" charset="0"/>
              </a:defRPr>
            </a:lvl3pPr>
            <a:lvl4pPr marL="1600200" indent="-228600" defTabSz="877888" eaLnBrk="0" hangingPunct="0">
              <a:defRPr>
                <a:solidFill>
                  <a:schemeClr val="tx1"/>
                </a:solidFill>
                <a:latin typeface="Arial" panose="020B0604020202020204" pitchFamily="34" charset="0"/>
              </a:defRPr>
            </a:lvl4pPr>
            <a:lvl5pPr marL="2057400" indent="-228600" defTabSz="877888" eaLnBrk="0" hangingPunct="0">
              <a:defRPr>
                <a:solidFill>
                  <a:schemeClr val="tx1"/>
                </a:solidFill>
                <a:latin typeface="Arial" panose="020B0604020202020204" pitchFamily="34" charset="0"/>
              </a:defRPr>
            </a:lvl5pPr>
            <a:lvl6pPr marL="2514600" indent="-228600" defTabSz="877888" eaLnBrk="0" fontAlgn="base" hangingPunct="0">
              <a:spcBef>
                <a:spcPct val="0"/>
              </a:spcBef>
              <a:spcAft>
                <a:spcPct val="0"/>
              </a:spcAft>
              <a:defRPr>
                <a:solidFill>
                  <a:schemeClr val="tx1"/>
                </a:solidFill>
                <a:latin typeface="Arial" panose="020B0604020202020204" pitchFamily="34" charset="0"/>
              </a:defRPr>
            </a:lvl6pPr>
            <a:lvl7pPr marL="2971800" indent="-228600" defTabSz="877888" eaLnBrk="0" fontAlgn="base" hangingPunct="0">
              <a:spcBef>
                <a:spcPct val="0"/>
              </a:spcBef>
              <a:spcAft>
                <a:spcPct val="0"/>
              </a:spcAft>
              <a:defRPr>
                <a:solidFill>
                  <a:schemeClr val="tx1"/>
                </a:solidFill>
                <a:latin typeface="Arial" panose="020B0604020202020204" pitchFamily="34" charset="0"/>
              </a:defRPr>
            </a:lvl7pPr>
            <a:lvl8pPr marL="3429000" indent="-228600" defTabSz="877888" eaLnBrk="0" fontAlgn="base" hangingPunct="0">
              <a:spcBef>
                <a:spcPct val="0"/>
              </a:spcBef>
              <a:spcAft>
                <a:spcPct val="0"/>
              </a:spcAft>
              <a:defRPr>
                <a:solidFill>
                  <a:schemeClr val="tx1"/>
                </a:solidFill>
                <a:latin typeface="Arial" panose="020B0604020202020204" pitchFamily="34" charset="0"/>
              </a:defRPr>
            </a:lvl8pPr>
            <a:lvl9pPr marL="3886200" indent="-228600" defTabSz="877888"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5000"/>
              </a:lnSpc>
            </a:pPr>
            <a:endParaRPr lang="en-US" sz="1600">
              <a:solidFill>
                <a:schemeClr val="bg1"/>
              </a:solidFill>
            </a:endParaRPr>
          </a:p>
        </p:txBody>
      </p:sp>
      <p:sp>
        <p:nvSpPr>
          <p:cNvPr id="23" name="Rectangle 22"/>
          <p:cNvSpPr>
            <a:spLocks noChangeArrowheads="1"/>
          </p:cNvSpPr>
          <p:nvPr/>
        </p:nvSpPr>
        <p:spPr bwMode="auto">
          <a:xfrm>
            <a:off x="6657844" y="2746018"/>
            <a:ext cx="1238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5000"/>
              </a:lnSpc>
            </a:pPr>
            <a:r>
              <a:rPr lang="en-US" sz="1600">
                <a:solidFill>
                  <a:schemeClr val="bg1"/>
                </a:solidFill>
              </a:rPr>
              <a:t>Determine relevance of internal and external factors</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549" y="4496843"/>
            <a:ext cx="532568" cy="532568"/>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549" y="5586608"/>
            <a:ext cx="532568" cy="532568"/>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48" y="5079091"/>
            <a:ext cx="532569" cy="532569"/>
          </a:xfrm>
          <a:prstGeom prst="rect">
            <a:avLst/>
          </a:prstGeom>
        </p:spPr>
      </p:pic>
    </p:spTree>
    <p:extLst>
      <p:ext uri="{BB962C8B-B14F-4D97-AF65-F5344CB8AC3E}">
        <p14:creationId xmlns:p14="http://schemas.microsoft.com/office/powerpoint/2010/main" val="4091177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Digital Capabilities</a:t>
            </a:r>
          </a:p>
        </p:txBody>
      </p:sp>
      <p:pic>
        <p:nvPicPr>
          <p:cNvPr id="5" name="Picture 4"/>
          <p:cNvPicPr>
            <a:picLocks noChangeAspect="1"/>
          </p:cNvPicPr>
          <p:nvPr/>
        </p:nvPicPr>
        <p:blipFill>
          <a:blip r:embed="rId2"/>
          <a:stretch>
            <a:fillRect/>
          </a:stretch>
        </p:blipFill>
        <p:spPr>
          <a:xfrm>
            <a:off x="0" y="-3744"/>
            <a:ext cx="12179615" cy="6861744"/>
          </a:xfrm>
          <a:prstGeom prst="rect">
            <a:avLst/>
          </a:prstGeom>
        </p:spPr>
      </p:pic>
    </p:spTree>
    <p:extLst>
      <p:ext uri="{BB962C8B-B14F-4D97-AF65-F5344CB8AC3E}">
        <p14:creationId xmlns:p14="http://schemas.microsoft.com/office/powerpoint/2010/main" val="1734170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2815" y="575856"/>
            <a:ext cx="5429185" cy="5583644"/>
          </a:xfrm>
        </p:spPr>
      </p:pic>
      <p:sp>
        <p:nvSpPr>
          <p:cNvPr id="3" name="Title 2"/>
          <p:cNvSpPr>
            <a:spLocks noGrp="1"/>
          </p:cNvSpPr>
          <p:nvPr>
            <p:ph type="title"/>
          </p:nvPr>
        </p:nvSpPr>
        <p:spPr/>
        <p:txBody>
          <a:bodyPr/>
          <a:lstStyle/>
          <a:p>
            <a:r>
              <a:rPr lang="en-US" dirty="0"/>
              <a:t>Competency Model</a:t>
            </a:r>
          </a:p>
        </p:txBody>
      </p:sp>
      <p:sp>
        <p:nvSpPr>
          <p:cNvPr id="2" name="TextBox 1"/>
          <p:cNvSpPr txBox="1"/>
          <p:nvPr/>
        </p:nvSpPr>
        <p:spPr>
          <a:xfrm>
            <a:off x="495301" y="575856"/>
            <a:ext cx="6121399" cy="2246769"/>
          </a:xfrm>
          <a:prstGeom prst="rect">
            <a:avLst/>
          </a:prstGeom>
          <a:noFill/>
        </p:spPr>
        <p:txBody>
          <a:bodyPr wrap="square" rtlCol="0">
            <a:spAutoFit/>
          </a:bodyPr>
          <a:lstStyle/>
          <a:p>
            <a:r>
              <a:rPr lang="en-US" sz="2000" dirty="0"/>
              <a:t>Organizational competencies are the unique factors that make an organization competitive. Organizational competencies (</a:t>
            </a:r>
            <a:r>
              <a:rPr lang="en-US" sz="2000" dirty="0" err="1"/>
              <a:t>Prahalad</a:t>
            </a:r>
            <a:r>
              <a:rPr lang="en-US" sz="2000" dirty="0"/>
              <a:t> &amp; Hamel, 1990, pp. 83–84):</a:t>
            </a:r>
          </a:p>
          <a:p>
            <a:pPr marL="342900" indent="-342900">
              <a:buAutoNum type="alphaLcParenBoth"/>
            </a:pPr>
            <a:r>
              <a:rPr lang="en-US" sz="2000" dirty="0"/>
              <a:t>provide potential access to a wide variety of markets, </a:t>
            </a:r>
          </a:p>
          <a:p>
            <a:pPr marL="342900" indent="-342900">
              <a:buAutoNum type="alphaLcParenBoth"/>
            </a:pPr>
            <a:r>
              <a:rPr lang="en-US" sz="2000" dirty="0"/>
              <a:t>make a significant contribution to the perceived customer benefits of the end product, and </a:t>
            </a:r>
          </a:p>
          <a:p>
            <a:pPr marL="342900" indent="-342900">
              <a:buAutoNum type="alphaLcParenBoth"/>
            </a:pPr>
            <a:r>
              <a:rPr lang="en-US" sz="2000" dirty="0"/>
              <a:t>are difficult for competitors to imitate.</a:t>
            </a:r>
          </a:p>
        </p:txBody>
      </p:sp>
      <p:graphicFrame>
        <p:nvGraphicFramePr>
          <p:cNvPr id="6" name="Table 5"/>
          <p:cNvGraphicFramePr>
            <a:graphicFrameLocks noGrp="1"/>
          </p:cNvGraphicFramePr>
          <p:nvPr>
            <p:extLst>
              <p:ext uri="{D42A27DB-BD31-4B8C-83A1-F6EECF244321}">
                <p14:modId xmlns:p14="http://schemas.microsoft.com/office/powerpoint/2010/main" val="1403735772"/>
              </p:ext>
            </p:extLst>
          </p:nvPr>
        </p:nvGraphicFramePr>
        <p:xfrm>
          <a:off x="495300" y="2822625"/>
          <a:ext cx="6121399" cy="3500120"/>
        </p:xfrm>
        <a:graphic>
          <a:graphicData uri="http://schemas.openxmlformats.org/drawingml/2006/table">
            <a:tbl>
              <a:tblPr firstRow="1" bandRow="1">
                <a:tableStyleId>{5C22544A-7EE6-4342-B048-85BDC9FD1C3A}</a:tableStyleId>
              </a:tblPr>
              <a:tblGrid>
                <a:gridCol w="1084135">
                  <a:extLst>
                    <a:ext uri="{9D8B030D-6E8A-4147-A177-3AD203B41FA5}">
                      <a16:colId xmlns:a16="http://schemas.microsoft.com/office/drawing/2014/main" val="20000"/>
                    </a:ext>
                  </a:extLst>
                </a:gridCol>
                <a:gridCol w="5037264">
                  <a:extLst>
                    <a:ext uri="{9D8B030D-6E8A-4147-A177-3AD203B41FA5}">
                      <a16:colId xmlns:a16="http://schemas.microsoft.com/office/drawing/2014/main" val="20001"/>
                    </a:ext>
                  </a:extLst>
                </a:gridCol>
              </a:tblGrid>
              <a:tr h="352653">
                <a:tc>
                  <a:txBody>
                    <a:bodyPr/>
                    <a:lstStyle/>
                    <a:p>
                      <a:r>
                        <a:rPr lang="en-US" b="0" dirty="0">
                          <a:solidFill>
                            <a:schemeClr val="tx1"/>
                          </a:solidFill>
                        </a:rPr>
                        <a:t>Sony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Miniaturization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b="0" dirty="0">
                          <a:solidFill>
                            <a:schemeClr val="tx1"/>
                          </a:solidFill>
                        </a:rPr>
                        <a:t>Philips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Optical media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b="0" dirty="0">
                          <a:solidFill>
                            <a:schemeClr val="tx1"/>
                          </a:solidFill>
                        </a:rPr>
                        <a:t>Citicorp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Operating system providing 24-hour access to world markets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b="0" dirty="0">
                          <a:solidFill>
                            <a:schemeClr val="tx1"/>
                          </a:solidFill>
                        </a:rPr>
                        <a:t>NEC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Digital technology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b="0" dirty="0">
                          <a:solidFill>
                            <a:schemeClr val="tx1"/>
                          </a:solidFill>
                        </a:rPr>
                        <a:t>Honda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Engines and power trains </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b="0" dirty="0">
                          <a:solidFill>
                            <a:schemeClr val="tx1"/>
                          </a:solidFill>
                        </a:rPr>
                        <a:t>Canon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Optics, imaging, and microprocessor controls </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b="0" dirty="0">
                          <a:solidFill>
                            <a:schemeClr val="tx1"/>
                          </a:solidFill>
                        </a:rPr>
                        <a:t>Apple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User-friendly interfaces, powerful software architectures, and effective distribution </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en-US" b="0" dirty="0">
                          <a:solidFill>
                            <a:schemeClr val="tx1"/>
                          </a:solidFill>
                        </a:rPr>
                        <a:t>3M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Pressure-sensitive tapes and coated abrasives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01990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549" y="4496843"/>
            <a:ext cx="532568" cy="53256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549" y="5586608"/>
            <a:ext cx="532568" cy="53256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48" y="5079091"/>
            <a:ext cx="532569" cy="53256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
            <a:ext cx="7620000" cy="68580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701800"/>
            <a:ext cx="4221856" cy="4546600"/>
          </a:xfrm>
          <a:prstGeom prst="rect">
            <a:avLst/>
          </a:prstGeom>
        </p:spPr>
      </p:pic>
    </p:spTree>
    <p:extLst>
      <p:ext uri="{BB962C8B-B14F-4D97-AF65-F5344CB8AC3E}">
        <p14:creationId xmlns:p14="http://schemas.microsoft.com/office/powerpoint/2010/main" val="1892333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487711" y="-272035"/>
            <a:ext cx="10972800" cy="1143000"/>
          </a:xfrm>
        </p:spPr>
        <p:txBody>
          <a:bodyPr/>
          <a:lstStyle/>
          <a:p>
            <a:pPr eaLnBrk="1" hangingPunct="1"/>
            <a:r>
              <a:rPr lang="en-US" altLang="id-ID" sz="4000" dirty="0"/>
              <a:t>Porter’s Generic Internal Value Chain</a:t>
            </a:r>
          </a:p>
        </p:txBody>
      </p:sp>
      <p:sp>
        <p:nvSpPr>
          <p:cNvPr id="16387" name="Rectangle 3"/>
          <p:cNvSpPr>
            <a:spLocks noGrp="1" noChangeArrowheads="1"/>
          </p:cNvSpPr>
          <p:nvPr>
            <p:ph type="body" idx="1"/>
          </p:nvPr>
        </p:nvSpPr>
        <p:spPr>
          <a:xfrm>
            <a:off x="1249251" y="870966"/>
            <a:ext cx="4431962" cy="3369529"/>
          </a:xfrm>
        </p:spPr>
        <p:txBody>
          <a:bodyPr>
            <a:normAutofit lnSpcReduction="10000"/>
          </a:bodyPr>
          <a:lstStyle/>
          <a:p>
            <a:pPr marL="0" eaLnBrk="1" hangingPunct="1">
              <a:lnSpc>
                <a:spcPct val="120000"/>
              </a:lnSpc>
              <a:spcBef>
                <a:spcPts val="0"/>
              </a:spcBef>
            </a:pPr>
            <a:r>
              <a:rPr lang="en-US" altLang="id-ID" sz="2000" dirty="0"/>
              <a:t>Primary Activities</a:t>
            </a:r>
          </a:p>
          <a:p>
            <a:pPr marL="457200" lvl="2">
              <a:lnSpc>
                <a:spcPct val="120000"/>
              </a:lnSpc>
              <a:spcBef>
                <a:spcPts val="0"/>
              </a:spcBef>
            </a:pPr>
            <a:r>
              <a:rPr lang="en-US" altLang="id-ID" sz="1600" dirty="0"/>
              <a:t>Inbound Logistics</a:t>
            </a:r>
          </a:p>
          <a:p>
            <a:pPr marL="457200" lvl="2">
              <a:lnSpc>
                <a:spcPct val="120000"/>
              </a:lnSpc>
              <a:spcBef>
                <a:spcPts val="0"/>
              </a:spcBef>
            </a:pPr>
            <a:r>
              <a:rPr lang="en-US" altLang="id-ID" sz="1600" dirty="0"/>
              <a:t>Production</a:t>
            </a:r>
          </a:p>
          <a:p>
            <a:pPr marL="457200" lvl="2">
              <a:lnSpc>
                <a:spcPct val="120000"/>
              </a:lnSpc>
              <a:spcBef>
                <a:spcPts val="0"/>
              </a:spcBef>
            </a:pPr>
            <a:r>
              <a:rPr lang="en-US" altLang="id-ID" sz="1600" dirty="0"/>
              <a:t>Warehousing &amp; Distribution</a:t>
            </a:r>
          </a:p>
          <a:p>
            <a:pPr marL="457200" lvl="2">
              <a:lnSpc>
                <a:spcPct val="120000"/>
              </a:lnSpc>
              <a:spcBef>
                <a:spcPts val="0"/>
              </a:spcBef>
            </a:pPr>
            <a:r>
              <a:rPr lang="en-US" altLang="id-ID" sz="1600" dirty="0"/>
              <a:t>Sales &amp; Marketing</a:t>
            </a:r>
          </a:p>
          <a:p>
            <a:pPr marL="457200" lvl="2">
              <a:lnSpc>
                <a:spcPct val="120000"/>
              </a:lnSpc>
              <a:spcBef>
                <a:spcPts val="0"/>
              </a:spcBef>
            </a:pPr>
            <a:r>
              <a:rPr lang="en-US" altLang="id-ID" sz="1600" dirty="0"/>
              <a:t>Dealer Support &amp; Customer Service</a:t>
            </a:r>
          </a:p>
          <a:p>
            <a:pPr marL="0" eaLnBrk="1" hangingPunct="1">
              <a:lnSpc>
                <a:spcPct val="120000"/>
              </a:lnSpc>
              <a:spcBef>
                <a:spcPts val="0"/>
              </a:spcBef>
            </a:pPr>
            <a:r>
              <a:rPr lang="en-US" altLang="id-ID" sz="2000" dirty="0"/>
              <a:t>Support Activities</a:t>
            </a:r>
          </a:p>
          <a:p>
            <a:pPr marL="457200" lvl="2">
              <a:lnSpc>
                <a:spcPct val="120000"/>
              </a:lnSpc>
              <a:spcBef>
                <a:spcPts val="0"/>
              </a:spcBef>
            </a:pPr>
            <a:r>
              <a:rPr lang="en-US" altLang="id-ID" sz="1600" dirty="0"/>
              <a:t>Procurement</a:t>
            </a:r>
          </a:p>
          <a:p>
            <a:pPr marL="457200" lvl="2">
              <a:lnSpc>
                <a:spcPct val="120000"/>
              </a:lnSpc>
              <a:spcBef>
                <a:spcPts val="0"/>
              </a:spcBef>
            </a:pPr>
            <a:r>
              <a:rPr lang="en-US" altLang="id-ID" sz="1600" dirty="0"/>
              <a:t>Infrastructure</a:t>
            </a:r>
          </a:p>
          <a:p>
            <a:pPr marL="457200" lvl="2">
              <a:lnSpc>
                <a:spcPct val="120000"/>
              </a:lnSpc>
              <a:spcBef>
                <a:spcPts val="0"/>
              </a:spcBef>
            </a:pPr>
            <a:r>
              <a:rPr lang="en-US" altLang="id-ID" sz="1600" dirty="0"/>
              <a:t>Technology: R&amp;D</a:t>
            </a:r>
          </a:p>
          <a:p>
            <a:pPr marL="457200" lvl="2">
              <a:lnSpc>
                <a:spcPct val="120000"/>
              </a:lnSpc>
              <a:spcBef>
                <a:spcPts val="0"/>
              </a:spcBef>
            </a:pPr>
            <a:r>
              <a:rPr lang="en-US" altLang="id-ID" sz="1600" dirty="0"/>
              <a:t>Human Resource Management</a:t>
            </a:r>
          </a:p>
        </p:txBody>
      </p:sp>
      <p:sp>
        <p:nvSpPr>
          <p:cNvPr id="4" name="Rectangle 3"/>
          <p:cNvSpPr>
            <a:spLocks noChangeArrowheads="1"/>
          </p:cNvSpPr>
          <p:nvPr/>
        </p:nvSpPr>
        <p:spPr bwMode="auto">
          <a:xfrm>
            <a:off x="8636952" y="1014898"/>
            <a:ext cx="387350" cy="330200"/>
          </a:xfrm>
          <a:prstGeom prst="rect">
            <a:avLst/>
          </a:prstGeom>
          <a:solidFill>
            <a:srgbClr val="CC0000"/>
          </a:solidFill>
          <a:ln w="12700">
            <a:solidFill>
              <a:schemeClr val="tx1"/>
            </a:solidFill>
            <a:miter lim="800000"/>
            <a:headEnd/>
            <a:tailEnd/>
          </a:ln>
          <a:effectLst/>
        </p:spPr>
        <p:txBody>
          <a:bodyPr wrap="none" anchor="ctr"/>
          <a:lstStyle/>
          <a:p>
            <a:endParaRPr lang="id-ID"/>
          </a:p>
        </p:txBody>
      </p:sp>
      <p:sp>
        <p:nvSpPr>
          <p:cNvPr id="5" name="Rectangle 4"/>
          <p:cNvSpPr>
            <a:spLocks noChangeArrowheads="1"/>
          </p:cNvSpPr>
          <p:nvPr/>
        </p:nvSpPr>
        <p:spPr bwMode="auto">
          <a:xfrm>
            <a:off x="9048116" y="976799"/>
            <a:ext cx="2045433" cy="397545"/>
          </a:xfrm>
          <a:prstGeom prst="rect">
            <a:avLst/>
          </a:prstGeom>
          <a:noFill/>
          <a:ln w="12700">
            <a:noFill/>
            <a:miter lim="800000"/>
            <a:headEnd/>
            <a:tailEnd/>
          </a:ln>
          <a:effectLst/>
        </p:spPr>
        <p:txBody>
          <a:bodyPr wrap="none" lIns="90488" tIns="44450" rIns="90488" bIns="44450">
            <a:spAutoFit/>
          </a:bodyPr>
          <a:lstStyle/>
          <a:p>
            <a:pPr eaLnBrk="0" hangingPunct="0"/>
            <a:r>
              <a:rPr lang="en-GB" sz="2000" b="1"/>
              <a:t>Support activities</a:t>
            </a:r>
          </a:p>
        </p:txBody>
      </p:sp>
      <p:sp>
        <p:nvSpPr>
          <p:cNvPr id="6" name="Rectangle 5"/>
          <p:cNvSpPr>
            <a:spLocks noChangeArrowheads="1"/>
          </p:cNvSpPr>
          <p:nvPr/>
        </p:nvSpPr>
        <p:spPr bwMode="auto">
          <a:xfrm>
            <a:off x="5855652" y="1014898"/>
            <a:ext cx="387350" cy="330200"/>
          </a:xfrm>
          <a:prstGeom prst="rect">
            <a:avLst/>
          </a:prstGeom>
          <a:solidFill>
            <a:schemeClr val="accent1"/>
          </a:solidFill>
          <a:ln w="12700">
            <a:solidFill>
              <a:schemeClr val="tx1"/>
            </a:solidFill>
            <a:miter lim="800000"/>
            <a:headEnd/>
            <a:tailEnd/>
          </a:ln>
          <a:effectLst/>
        </p:spPr>
        <p:txBody>
          <a:bodyPr wrap="none" anchor="ctr"/>
          <a:lstStyle/>
          <a:p>
            <a:endParaRPr lang="id-ID"/>
          </a:p>
        </p:txBody>
      </p:sp>
      <p:sp>
        <p:nvSpPr>
          <p:cNvPr id="7" name="Rectangle 6"/>
          <p:cNvSpPr>
            <a:spLocks noChangeArrowheads="1"/>
          </p:cNvSpPr>
          <p:nvPr/>
        </p:nvSpPr>
        <p:spPr bwMode="auto">
          <a:xfrm>
            <a:off x="6328727" y="978387"/>
            <a:ext cx="2032160" cy="397545"/>
          </a:xfrm>
          <a:prstGeom prst="rect">
            <a:avLst/>
          </a:prstGeom>
          <a:noFill/>
          <a:ln w="12700">
            <a:noFill/>
            <a:miter lim="800000"/>
            <a:headEnd/>
            <a:tailEnd/>
          </a:ln>
          <a:effectLst/>
        </p:spPr>
        <p:txBody>
          <a:bodyPr wrap="none" lIns="90488" tIns="44450" rIns="90488" bIns="44450">
            <a:spAutoFit/>
          </a:bodyPr>
          <a:lstStyle/>
          <a:p>
            <a:pPr eaLnBrk="0" hangingPunct="0"/>
            <a:r>
              <a:rPr lang="en-GB" sz="2000" b="1"/>
              <a:t>Primary activities</a:t>
            </a:r>
          </a:p>
        </p:txBody>
      </p:sp>
      <p:sp>
        <p:nvSpPr>
          <p:cNvPr id="8" name="AutoShape 7"/>
          <p:cNvSpPr>
            <a:spLocks noChangeArrowheads="1"/>
          </p:cNvSpPr>
          <p:nvPr/>
        </p:nvSpPr>
        <p:spPr bwMode="auto">
          <a:xfrm>
            <a:off x="10446703" y="3192949"/>
            <a:ext cx="1255713" cy="1763713"/>
          </a:xfrm>
          <a:prstGeom prst="parallelogram">
            <a:avLst>
              <a:gd name="adj" fmla="val 58028"/>
            </a:avLst>
          </a:prstGeom>
          <a:solidFill>
            <a:schemeClr val="accent2"/>
          </a:solidFill>
          <a:ln w="12700">
            <a:solidFill>
              <a:schemeClr val="tx1"/>
            </a:solidFill>
            <a:miter lim="800000"/>
            <a:headEnd/>
            <a:tailEnd/>
          </a:ln>
          <a:effectLst/>
        </p:spPr>
        <p:txBody>
          <a:bodyPr wrap="none" anchor="ctr"/>
          <a:lstStyle/>
          <a:p>
            <a:endParaRPr lang="id-ID"/>
          </a:p>
        </p:txBody>
      </p:sp>
      <p:sp>
        <p:nvSpPr>
          <p:cNvPr id="9" name="AutoShape 8"/>
          <p:cNvSpPr>
            <a:spLocks noChangeArrowheads="1"/>
          </p:cNvSpPr>
          <p:nvPr/>
        </p:nvSpPr>
        <p:spPr bwMode="auto">
          <a:xfrm flipH="1">
            <a:off x="10446703" y="1429236"/>
            <a:ext cx="1255713" cy="1763712"/>
          </a:xfrm>
          <a:prstGeom prst="parallelogram">
            <a:avLst>
              <a:gd name="adj" fmla="val 60870"/>
            </a:avLst>
          </a:prstGeom>
          <a:solidFill>
            <a:schemeClr val="accent2"/>
          </a:solidFill>
          <a:ln w="12700">
            <a:solidFill>
              <a:schemeClr val="tx1"/>
            </a:solidFill>
            <a:miter lim="800000"/>
            <a:headEnd/>
            <a:tailEnd/>
          </a:ln>
          <a:effectLst/>
        </p:spPr>
        <p:txBody>
          <a:bodyPr wrap="none" anchor="ctr"/>
          <a:lstStyle/>
          <a:p>
            <a:endParaRPr lang="id-ID"/>
          </a:p>
        </p:txBody>
      </p:sp>
      <p:grpSp>
        <p:nvGrpSpPr>
          <p:cNvPr id="10" name="Group 11"/>
          <p:cNvGrpSpPr>
            <a:grpSpLocks/>
          </p:cNvGrpSpPr>
          <p:nvPr/>
        </p:nvGrpSpPr>
        <p:grpSpPr bwMode="auto">
          <a:xfrm>
            <a:off x="5831841" y="1429236"/>
            <a:ext cx="5386387" cy="1746250"/>
            <a:chOff x="1189" y="1273"/>
            <a:chExt cx="3382" cy="1100"/>
          </a:xfrm>
        </p:grpSpPr>
        <p:sp>
          <p:nvSpPr>
            <p:cNvPr id="11" name="Rectangle 9"/>
            <p:cNvSpPr>
              <a:spLocks noChangeArrowheads="1"/>
            </p:cNvSpPr>
            <p:nvPr/>
          </p:nvSpPr>
          <p:spPr bwMode="auto">
            <a:xfrm>
              <a:off x="1189" y="1273"/>
              <a:ext cx="2908" cy="1100"/>
            </a:xfrm>
            <a:prstGeom prst="rect">
              <a:avLst/>
            </a:prstGeom>
            <a:solidFill>
              <a:srgbClr val="CC0000"/>
            </a:solidFill>
            <a:ln w="12700">
              <a:noFill/>
              <a:miter lim="800000"/>
              <a:headEnd/>
              <a:tailEnd/>
            </a:ln>
            <a:effectLst/>
          </p:spPr>
          <p:txBody>
            <a:bodyPr wrap="none" anchor="ctr"/>
            <a:lstStyle/>
            <a:p>
              <a:endParaRPr lang="id-ID"/>
            </a:p>
          </p:txBody>
        </p:sp>
        <p:sp>
          <p:nvSpPr>
            <p:cNvPr id="12" name="AutoShape 10"/>
            <p:cNvSpPr>
              <a:spLocks noChangeArrowheads="1"/>
            </p:cNvSpPr>
            <p:nvPr/>
          </p:nvSpPr>
          <p:spPr bwMode="auto">
            <a:xfrm>
              <a:off x="4097" y="1273"/>
              <a:ext cx="474" cy="1100"/>
            </a:xfrm>
            <a:prstGeom prst="rtTriangle">
              <a:avLst/>
            </a:prstGeom>
            <a:solidFill>
              <a:srgbClr val="CC0000"/>
            </a:solidFill>
            <a:ln w="12700">
              <a:noFill/>
              <a:miter lim="800000"/>
              <a:headEnd/>
              <a:tailEnd/>
            </a:ln>
            <a:effectLst/>
          </p:spPr>
          <p:txBody>
            <a:bodyPr wrap="none" anchor="ctr"/>
            <a:lstStyle/>
            <a:p>
              <a:endParaRPr lang="id-ID"/>
            </a:p>
          </p:txBody>
        </p:sp>
      </p:grpSp>
      <p:grpSp>
        <p:nvGrpSpPr>
          <p:cNvPr id="13" name="Group 12"/>
          <p:cNvGrpSpPr>
            <a:grpSpLocks/>
          </p:cNvGrpSpPr>
          <p:nvPr/>
        </p:nvGrpSpPr>
        <p:grpSpPr bwMode="auto">
          <a:xfrm>
            <a:off x="5831841" y="3177073"/>
            <a:ext cx="5368925" cy="1790700"/>
            <a:chOff x="1189" y="2399"/>
            <a:chExt cx="3382" cy="1105"/>
          </a:xfrm>
        </p:grpSpPr>
        <p:sp>
          <p:nvSpPr>
            <p:cNvPr id="14" name="Rectangle 12"/>
            <p:cNvSpPr>
              <a:spLocks noChangeArrowheads="1"/>
            </p:cNvSpPr>
            <p:nvPr/>
          </p:nvSpPr>
          <p:spPr bwMode="auto">
            <a:xfrm>
              <a:off x="1189" y="2399"/>
              <a:ext cx="2908" cy="1105"/>
            </a:xfrm>
            <a:prstGeom prst="rect">
              <a:avLst/>
            </a:prstGeom>
            <a:solidFill>
              <a:schemeClr val="accent1"/>
            </a:solidFill>
            <a:ln w="12700">
              <a:noFill/>
              <a:miter lim="800000"/>
              <a:headEnd/>
              <a:tailEnd/>
            </a:ln>
            <a:effectLst/>
          </p:spPr>
          <p:txBody>
            <a:bodyPr wrap="none" anchor="ctr"/>
            <a:lstStyle/>
            <a:p>
              <a:endParaRPr lang="id-ID"/>
            </a:p>
          </p:txBody>
        </p:sp>
        <p:sp>
          <p:nvSpPr>
            <p:cNvPr id="15" name="AutoShape 13"/>
            <p:cNvSpPr>
              <a:spLocks noChangeArrowheads="1"/>
            </p:cNvSpPr>
            <p:nvPr/>
          </p:nvSpPr>
          <p:spPr bwMode="auto">
            <a:xfrm rot="5400000">
              <a:off x="3782" y="2714"/>
              <a:ext cx="1104" cy="474"/>
            </a:xfrm>
            <a:prstGeom prst="rtTriangle">
              <a:avLst/>
            </a:prstGeom>
            <a:solidFill>
              <a:schemeClr val="accent1"/>
            </a:solidFill>
            <a:ln w="12700">
              <a:noFill/>
              <a:miter lim="800000"/>
              <a:headEnd/>
              <a:tailEnd/>
            </a:ln>
            <a:effectLst/>
          </p:spPr>
          <p:txBody>
            <a:bodyPr wrap="none" anchor="ctr"/>
            <a:lstStyle/>
            <a:p>
              <a:endParaRPr lang="id-ID"/>
            </a:p>
          </p:txBody>
        </p:sp>
      </p:grpSp>
      <p:sp>
        <p:nvSpPr>
          <p:cNvPr id="16" name="Line 19"/>
          <p:cNvSpPr>
            <a:spLocks noChangeShapeType="1"/>
          </p:cNvSpPr>
          <p:nvPr/>
        </p:nvSpPr>
        <p:spPr bwMode="auto">
          <a:xfrm flipH="1" flipV="1">
            <a:off x="5831840" y="4956661"/>
            <a:ext cx="5135562" cy="12700"/>
          </a:xfrm>
          <a:prstGeom prst="line">
            <a:avLst/>
          </a:prstGeom>
          <a:noFill/>
          <a:ln w="25400">
            <a:solidFill>
              <a:srgbClr val="000000"/>
            </a:solidFill>
            <a:round/>
            <a:headEnd/>
            <a:tailEnd/>
          </a:ln>
          <a:effectLst/>
        </p:spPr>
        <p:txBody>
          <a:bodyPr/>
          <a:lstStyle/>
          <a:p>
            <a:endParaRPr lang="id-ID"/>
          </a:p>
        </p:txBody>
      </p:sp>
      <p:sp>
        <p:nvSpPr>
          <p:cNvPr id="17" name="Line 20"/>
          <p:cNvSpPr>
            <a:spLocks noChangeShapeType="1"/>
          </p:cNvSpPr>
          <p:nvPr/>
        </p:nvSpPr>
        <p:spPr bwMode="auto">
          <a:xfrm flipH="1" flipV="1">
            <a:off x="5823902" y="1429237"/>
            <a:ext cx="0" cy="3527425"/>
          </a:xfrm>
          <a:prstGeom prst="line">
            <a:avLst/>
          </a:prstGeom>
          <a:noFill/>
          <a:ln w="25400">
            <a:solidFill>
              <a:srgbClr val="000000"/>
            </a:solidFill>
            <a:round/>
            <a:headEnd/>
            <a:tailEnd/>
          </a:ln>
          <a:effectLst/>
        </p:spPr>
        <p:txBody>
          <a:bodyPr/>
          <a:lstStyle/>
          <a:p>
            <a:endParaRPr lang="id-ID"/>
          </a:p>
        </p:txBody>
      </p:sp>
      <p:sp>
        <p:nvSpPr>
          <p:cNvPr id="18" name="Line 21"/>
          <p:cNvSpPr>
            <a:spLocks noChangeShapeType="1"/>
          </p:cNvSpPr>
          <p:nvPr/>
        </p:nvSpPr>
        <p:spPr bwMode="auto">
          <a:xfrm>
            <a:off x="5817553" y="3177073"/>
            <a:ext cx="5383213" cy="0"/>
          </a:xfrm>
          <a:prstGeom prst="line">
            <a:avLst/>
          </a:prstGeom>
          <a:noFill/>
          <a:ln w="25400">
            <a:solidFill>
              <a:srgbClr val="000000"/>
            </a:solidFill>
            <a:round/>
            <a:headEnd/>
            <a:tailEnd/>
          </a:ln>
          <a:effectLst/>
        </p:spPr>
        <p:txBody>
          <a:bodyPr/>
          <a:lstStyle/>
          <a:p>
            <a:endParaRPr lang="id-ID"/>
          </a:p>
        </p:txBody>
      </p:sp>
      <p:sp>
        <p:nvSpPr>
          <p:cNvPr id="19" name="Line 22"/>
          <p:cNvSpPr>
            <a:spLocks noChangeShapeType="1"/>
          </p:cNvSpPr>
          <p:nvPr/>
        </p:nvSpPr>
        <p:spPr bwMode="auto">
          <a:xfrm>
            <a:off x="5839777" y="1856273"/>
            <a:ext cx="4776788" cy="0"/>
          </a:xfrm>
          <a:prstGeom prst="line">
            <a:avLst/>
          </a:prstGeom>
          <a:noFill/>
          <a:ln w="12700">
            <a:solidFill>
              <a:srgbClr val="000000"/>
            </a:solidFill>
            <a:round/>
            <a:headEnd/>
            <a:tailEnd/>
          </a:ln>
          <a:effectLst/>
        </p:spPr>
        <p:txBody>
          <a:bodyPr/>
          <a:lstStyle/>
          <a:p>
            <a:endParaRPr lang="id-ID"/>
          </a:p>
        </p:txBody>
      </p:sp>
      <p:sp>
        <p:nvSpPr>
          <p:cNvPr id="20" name="Line 23"/>
          <p:cNvSpPr>
            <a:spLocks noChangeShapeType="1"/>
          </p:cNvSpPr>
          <p:nvPr/>
        </p:nvSpPr>
        <p:spPr bwMode="auto">
          <a:xfrm>
            <a:off x="5839778" y="2313473"/>
            <a:ext cx="4981575" cy="0"/>
          </a:xfrm>
          <a:prstGeom prst="line">
            <a:avLst/>
          </a:prstGeom>
          <a:noFill/>
          <a:ln w="12700">
            <a:solidFill>
              <a:srgbClr val="000000"/>
            </a:solidFill>
            <a:round/>
            <a:headEnd/>
            <a:tailEnd/>
          </a:ln>
          <a:effectLst/>
        </p:spPr>
        <p:txBody>
          <a:bodyPr/>
          <a:lstStyle/>
          <a:p>
            <a:endParaRPr lang="id-ID"/>
          </a:p>
        </p:txBody>
      </p:sp>
      <p:sp>
        <p:nvSpPr>
          <p:cNvPr id="21" name="Line 24"/>
          <p:cNvSpPr>
            <a:spLocks noChangeShapeType="1"/>
          </p:cNvSpPr>
          <p:nvPr/>
        </p:nvSpPr>
        <p:spPr bwMode="auto">
          <a:xfrm>
            <a:off x="5852478" y="2770673"/>
            <a:ext cx="5148263" cy="0"/>
          </a:xfrm>
          <a:prstGeom prst="line">
            <a:avLst/>
          </a:prstGeom>
          <a:noFill/>
          <a:ln w="12700">
            <a:solidFill>
              <a:srgbClr val="000000"/>
            </a:solidFill>
            <a:round/>
            <a:headEnd/>
            <a:tailEnd/>
          </a:ln>
          <a:effectLst/>
        </p:spPr>
        <p:txBody>
          <a:bodyPr/>
          <a:lstStyle/>
          <a:p>
            <a:endParaRPr lang="id-ID"/>
          </a:p>
        </p:txBody>
      </p:sp>
      <p:sp>
        <p:nvSpPr>
          <p:cNvPr id="22" name="Line 25"/>
          <p:cNvSpPr>
            <a:spLocks noChangeShapeType="1"/>
          </p:cNvSpPr>
          <p:nvPr/>
        </p:nvSpPr>
        <p:spPr bwMode="auto">
          <a:xfrm>
            <a:off x="6885940" y="3175487"/>
            <a:ext cx="0" cy="1760537"/>
          </a:xfrm>
          <a:prstGeom prst="line">
            <a:avLst/>
          </a:prstGeom>
          <a:noFill/>
          <a:ln w="12700">
            <a:solidFill>
              <a:srgbClr val="000000"/>
            </a:solidFill>
            <a:round/>
            <a:headEnd/>
            <a:tailEnd/>
          </a:ln>
          <a:effectLst/>
        </p:spPr>
        <p:txBody>
          <a:bodyPr/>
          <a:lstStyle/>
          <a:p>
            <a:endParaRPr lang="id-ID"/>
          </a:p>
        </p:txBody>
      </p:sp>
      <p:sp>
        <p:nvSpPr>
          <p:cNvPr id="23" name="Line 26"/>
          <p:cNvSpPr>
            <a:spLocks noChangeShapeType="1"/>
          </p:cNvSpPr>
          <p:nvPr/>
        </p:nvSpPr>
        <p:spPr bwMode="auto">
          <a:xfrm>
            <a:off x="8005127" y="3227874"/>
            <a:ext cx="1588" cy="1724025"/>
          </a:xfrm>
          <a:prstGeom prst="line">
            <a:avLst/>
          </a:prstGeom>
          <a:noFill/>
          <a:ln w="12700">
            <a:solidFill>
              <a:srgbClr val="000000"/>
            </a:solidFill>
            <a:round/>
            <a:headEnd/>
            <a:tailEnd/>
          </a:ln>
          <a:effectLst/>
        </p:spPr>
        <p:txBody>
          <a:bodyPr/>
          <a:lstStyle/>
          <a:p>
            <a:endParaRPr lang="id-ID"/>
          </a:p>
        </p:txBody>
      </p:sp>
      <p:sp>
        <p:nvSpPr>
          <p:cNvPr id="24" name="Line 27"/>
          <p:cNvSpPr>
            <a:spLocks noChangeShapeType="1"/>
          </p:cNvSpPr>
          <p:nvPr/>
        </p:nvSpPr>
        <p:spPr bwMode="auto">
          <a:xfrm>
            <a:off x="9027477" y="3192949"/>
            <a:ext cx="1588" cy="1751013"/>
          </a:xfrm>
          <a:prstGeom prst="line">
            <a:avLst/>
          </a:prstGeom>
          <a:noFill/>
          <a:ln w="12700">
            <a:solidFill>
              <a:srgbClr val="000000"/>
            </a:solidFill>
            <a:round/>
            <a:headEnd/>
            <a:tailEnd/>
          </a:ln>
          <a:effectLst/>
        </p:spPr>
        <p:txBody>
          <a:bodyPr/>
          <a:lstStyle/>
          <a:p>
            <a:endParaRPr lang="id-ID"/>
          </a:p>
        </p:txBody>
      </p:sp>
      <p:sp>
        <p:nvSpPr>
          <p:cNvPr id="25" name="Line 28"/>
          <p:cNvSpPr>
            <a:spLocks noChangeShapeType="1"/>
          </p:cNvSpPr>
          <p:nvPr/>
        </p:nvSpPr>
        <p:spPr bwMode="auto">
          <a:xfrm>
            <a:off x="10086340" y="3192949"/>
            <a:ext cx="4762" cy="1757363"/>
          </a:xfrm>
          <a:prstGeom prst="line">
            <a:avLst/>
          </a:prstGeom>
          <a:noFill/>
          <a:ln w="12700">
            <a:solidFill>
              <a:srgbClr val="000000"/>
            </a:solidFill>
            <a:round/>
            <a:headEnd/>
            <a:tailEnd/>
          </a:ln>
          <a:effectLst/>
        </p:spPr>
        <p:txBody>
          <a:bodyPr/>
          <a:lstStyle/>
          <a:p>
            <a:endParaRPr lang="id-ID"/>
          </a:p>
        </p:txBody>
      </p:sp>
      <p:sp>
        <p:nvSpPr>
          <p:cNvPr id="26" name="Rectangle 29"/>
          <p:cNvSpPr>
            <a:spLocks noChangeArrowheads="1"/>
          </p:cNvSpPr>
          <p:nvPr/>
        </p:nvSpPr>
        <p:spPr bwMode="auto">
          <a:xfrm>
            <a:off x="5871527" y="3797786"/>
            <a:ext cx="815930" cy="274434"/>
          </a:xfrm>
          <a:prstGeom prst="rect">
            <a:avLst/>
          </a:prstGeom>
          <a:noFill/>
          <a:ln w="12700">
            <a:noFill/>
            <a:miter lim="800000"/>
            <a:headEnd/>
            <a:tailEnd/>
          </a:ln>
          <a:effectLst/>
        </p:spPr>
        <p:txBody>
          <a:bodyPr wrap="none" lIns="90488" tIns="44450" rIns="90488" bIns="44450">
            <a:spAutoFit/>
          </a:bodyPr>
          <a:lstStyle/>
          <a:p>
            <a:pPr eaLnBrk="0" hangingPunct="0"/>
            <a:r>
              <a:rPr lang="en-GB" sz="1200" b="1">
                <a:solidFill>
                  <a:srgbClr val="000066"/>
                </a:solidFill>
              </a:rPr>
              <a:t>INBOUND</a:t>
            </a:r>
          </a:p>
        </p:txBody>
      </p:sp>
      <p:sp>
        <p:nvSpPr>
          <p:cNvPr id="27" name="Rectangle 30"/>
          <p:cNvSpPr>
            <a:spLocks noChangeArrowheads="1"/>
          </p:cNvSpPr>
          <p:nvPr/>
        </p:nvSpPr>
        <p:spPr bwMode="auto">
          <a:xfrm>
            <a:off x="5823903" y="3966061"/>
            <a:ext cx="832601" cy="274434"/>
          </a:xfrm>
          <a:prstGeom prst="rect">
            <a:avLst/>
          </a:prstGeom>
          <a:noFill/>
          <a:ln w="12700">
            <a:noFill/>
            <a:miter lim="800000"/>
            <a:headEnd/>
            <a:tailEnd/>
          </a:ln>
          <a:effectLst/>
        </p:spPr>
        <p:txBody>
          <a:bodyPr wrap="none" lIns="90488" tIns="44450" rIns="90488" bIns="44450">
            <a:spAutoFit/>
          </a:bodyPr>
          <a:lstStyle/>
          <a:p>
            <a:pPr eaLnBrk="0" hangingPunct="0"/>
            <a:r>
              <a:rPr lang="en-GB" sz="1200" b="1">
                <a:solidFill>
                  <a:srgbClr val="000066"/>
                </a:solidFill>
              </a:rPr>
              <a:t>LOGISTICS</a:t>
            </a:r>
          </a:p>
        </p:txBody>
      </p:sp>
      <p:sp>
        <p:nvSpPr>
          <p:cNvPr id="28" name="Rectangle 31"/>
          <p:cNvSpPr>
            <a:spLocks noChangeArrowheads="1"/>
          </p:cNvSpPr>
          <p:nvPr/>
        </p:nvSpPr>
        <p:spPr bwMode="auto">
          <a:xfrm>
            <a:off x="6817677" y="3905736"/>
            <a:ext cx="1007456" cy="274434"/>
          </a:xfrm>
          <a:prstGeom prst="rect">
            <a:avLst/>
          </a:prstGeom>
          <a:noFill/>
          <a:ln w="12700">
            <a:noFill/>
            <a:miter lim="800000"/>
            <a:headEnd/>
            <a:tailEnd/>
          </a:ln>
          <a:effectLst/>
        </p:spPr>
        <p:txBody>
          <a:bodyPr wrap="none" lIns="90488" tIns="44450" rIns="90488" bIns="44450">
            <a:spAutoFit/>
          </a:bodyPr>
          <a:lstStyle/>
          <a:p>
            <a:pPr eaLnBrk="0" hangingPunct="0"/>
            <a:r>
              <a:rPr lang="en-GB" sz="1200" b="1">
                <a:solidFill>
                  <a:srgbClr val="000066"/>
                </a:solidFill>
              </a:rPr>
              <a:t>OPERATIONS</a:t>
            </a:r>
          </a:p>
        </p:txBody>
      </p:sp>
      <p:sp>
        <p:nvSpPr>
          <p:cNvPr id="29" name="Rectangle 32"/>
          <p:cNvSpPr>
            <a:spLocks noChangeArrowheads="1"/>
          </p:cNvSpPr>
          <p:nvPr/>
        </p:nvSpPr>
        <p:spPr bwMode="auto">
          <a:xfrm>
            <a:off x="7955916" y="3772386"/>
            <a:ext cx="955391" cy="274434"/>
          </a:xfrm>
          <a:prstGeom prst="rect">
            <a:avLst/>
          </a:prstGeom>
          <a:noFill/>
          <a:ln w="12700">
            <a:noFill/>
            <a:miter lim="800000"/>
            <a:headEnd/>
            <a:tailEnd/>
          </a:ln>
          <a:effectLst/>
        </p:spPr>
        <p:txBody>
          <a:bodyPr wrap="none" lIns="90488" tIns="44450" rIns="90488" bIns="44450">
            <a:spAutoFit/>
          </a:bodyPr>
          <a:lstStyle/>
          <a:p>
            <a:pPr eaLnBrk="0" hangingPunct="0"/>
            <a:r>
              <a:rPr lang="en-GB" sz="1200" b="1">
                <a:solidFill>
                  <a:srgbClr val="000066"/>
                </a:solidFill>
              </a:rPr>
              <a:t>OUTBOUND</a:t>
            </a:r>
          </a:p>
        </p:txBody>
      </p:sp>
      <p:sp>
        <p:nvSpPr>
          <p:cNvPr id="30" name="Rectangle 33"/>
          <p:cNvSpPr>
            <a:spLocks noChangeArrowheads="1"/>
          </p:cNvSpPr>
          <p:nvPr/>
        </p:nvSpPr>
        <p:spPr bwMode="auto">
          <a:xfrm>
            <a:off x="7979728" y="3951773"/>
            <a:ext cx="832601" cy="274434"/>
          </a:xfrm>
          <a:prstGeom prst="rect">
            <a:avLst/>
          </a:prstGeom>
          <a:noFill/>
          <a:ln w="12700">
            <a:noFill/>
            <a:miter lim="800000"/>
            <a:headEnd/>
            <a:tailEnd/>
          </a:ln>
          <a:effectLst/>
        </p:spPr>
        <p:txBody>
          <a:bodyPr wrap="none" lIns="90488" tIns="44450" rIns="90488" bIns="44450">
            <a:spAutoFit/>
          </a:bodyPr>
          <a:lstStyle/>
          <a:p>
            <a:pPr eaLnBrk="0" hangingPunct="0"/>
            <a:r>
              <a:rPr lang="en-GB" sz="1200" b="1">
                <a:solidFill>
                  <a:srgbClr val="000066"/>
                </a:solidFill>
              </a:rPr>
              <a:t>LOGISTICS</a:t>
            </a:r>
          </a:p>
        </p:txBody>
      </p:sp>
      <p:sp>
        <p:nvSpPr>
          <p:cNvPr id="31" name="Rectangle 34"/>
          <p:cNvSpPr>
            <a:spLocks noChangeArrowheads="1"/>
          </p:cNvSpPr>
          <p:nvPr/>
        </p:nvSpPr>
        <p:spPr bwMode="auto">
          <a:xfrm>
            <a:off x="8951278" y="3758098"/>
            <a:ext cx="974627" cy="274434"/>
          </a:xfrm>
          <a:prstGeom prst="rect">
            <a:avLst/>
          </a:prstGeom>
          <a:noFill/>
          <a:ln w="12700">
            <a:noFill/>
            <a:miter lim="800000"/>
            <a:headEnd/>
            <a:tailEnd/>
          </a:ln>
          <a:effectLst/>
        </p:spPr>
        <p:txBody>
          <a:bodyPr wrap="none" lIns="90488" tIns="44450" rIns="90488" bIns="44450">
            <a:spAutoFit/>
          </a:bodyPr>
          <a:lstStyle/>
          <a:p>
            <a:pPr eaLnBrk="0" hangingPunct="0"/>
            <a:r>
              <a:rPr lang="en-GB" sz="1200" b="1">
                <a:solidFill>
                  <a:srgbClr val="000066"/>
                </a:solidFill>
              </a:rPr>
              <a:t>MARKETING</a:t>
            </a:r>
          </a:p>
        </p:txBody>
      </p:sp>
      <p:sp>
        <p:nvSpPr>
          <p:cNvPr id="32" name="Rectangle 35"/>
          <p:cNvSpPr>
            <a:spLocks noChangeArrowheads="1"/>
          </p:cNvSpPr>
          <p:nvPr/>
        </p:nvSpPr>
        <p:spPr bwMode="auto">
          <a:xfrm>
            <a:off x="9027477" y="3935898"/>
            <a:ext cx="884730" cy="274434"/>
          </a:xfrm>
          <a:prstGeom prst="rect">
            <a:avLst/>
          </a:prstGeom>
          <a:noFill/>
          <a:ln w="12700">
            <a:noFill/>
            <a:miter lim="800000"/>
            <a:headEnd/>
            <a:tailEnd/>
          </a:ln>
          <a:effectLst/>
        </p:spPr>
        <p:txBody>
          <a:bodyPr wrap="none" lIns="90488" tIns="44450" rIns="90488" bIns="44450">
            <a:spAutoFit/>
          </a:bodyPr>
          <a:lstStyle/>
          <a:p>
            <a:pPr eaLnBrk="0" hangingPunct="0"/>
            <a:r>
              <a:rPr lang="en-GB" sz="1200" b="1">
                <a:solidFill>
                  <a:srgbClr val="000066"/>
                </a:solidFill>
              </a:rPr>
              <a:t>AND SALES</a:t>
            </a:r>
          </a:p>
        </p:txBody>
      </p:sp>
      <p:sp>
        <p:nvSpPr>
          <p:cNvPr id="33" name="Rectangle 36"/>
          <p:cNvSpPr>
            <a:spLocks noChangeArrowheads="1"/>
          </p:cNvSpPr>
          <p:nvPr/>
        </p:nvSpPr>
        <p:spPr bwMode="auto">
          <a:xfrm>
            <a:off x="10065702" y="3758098"/>
            <a:ext cx="705066" cy="274434"/>
          </a:xfrm>
          <a:prstGeom prst="rect">
            <a:avLst/>
          </a:prstGeom>
          <a:noFill/>
          <a:ln w="12700">
            <a:noFill/>
            <a:miter lim="800000"/>
            <a:headEnd/>
            <a:tailEnd/>
          </a:ln>
          <a:effectLst/>
        </p:spPr>
        <p:txBody>
          <a:bodyPr wrap="none" lIns="90488" tIns="44450" rIns="90488" bIns="44450">
            <a:spAutoFit/>
          </a:bodyPr>
          <a:lstStyle/>
          <a:p>
            <a:pPr eaLnBrk="0" hangingPunct="0"/>
            <a:r>
              <a:rPr lang="en-GB" sz="1200" b="1">
                <a:solidFill>
                  <a:srgbClr val="000066"/>
                </a:solidFill>
              </a:rPr>
              <a:t>SERVICE</a:t>
            </a:r>
          </a:p>
        </p:txBody>
      </p:sp>
      <p:sp>
        <p:nvSpPr>
          <p:cNvPr id="34" name="Rectangle 37"/>
          <p:cNvSpPr>
            <a:spLocks noChangeArrowheads="1"/>
          </p:cNvSpPr>
          <p:nvPr/>
        </p:nvSpPr>
        <p:spPr bwMode="auto">
          <a:xfrm>
            <a:off x="7389178" y="1513374"/>
            <a:ext cx="2079801" cy="320601"/>
          </a:xfrm>
          <a:prstGeom prst="rect">
            <a:avLst/>
          </a:prstGeom>
          <a:noFill/>
          <a:ln w="12700">
            <a:noFill/>
            <a:miter lim="800000"/>
            <a:headEnd/>
            <a:tailEnd/>
          </a:ln>
          <a:effectLst/>
        </p:spPr>
        <p:txBody>
          <a:bodyPr wrap="none" lIns="90488" tIns="44450" rIns="90488" bIns="44450">
            <a:spAutoFit/>
          </a:bodyPr>
          <a:lstStyle/>
          <a:p>
            <a:pPr eaLnBrk="0" hangingPunct="0"/>
            <a:r>
              <a:rPr lang="en-GB" sz="1500" b="1">
                <a:solidFill>
                  <a:schemeClr val="bg1"/>
                </a:solidFill>
              </a:rPr>
              <a:t>FIRM INFRASTRUCTURE</a:t>
            </a:r>
          </a:p>
        </p:txBody>
      </p:sp>
      <p:sp>
        <p:nvSpPr>
          <p:cNvPr id="35" name="Rectangle 38"/>
          <p:cNvSpPr>
            <a:spLocks noChangeArrowheads="1"/>
          </p:cNvSpPr>
          <p:nvPr/>
        </p:nvSpPr>
        <p:spPr bwMode="auto">
          <a:xfrm>
            <a:off x="6811327" y="1970574"/>
            <a:ext cx="3008004" cy="320601"/>
          </a:xfrm>
          <a:prstGeom prst="rect">
            <a:avLst/>
          </a:prstGeom>
          <a:noFill/>
          <a:ln w="12700">
            <a:noFill/>
            <a:miter lim="800000"/>
            <a:headEnd/>
            <a:tailEnd/>
          </a:ln>
          <a:effectLst/>
        </p:spPr>
        <p:txBody>
          <a:bodyPr wrap="none" lIns="90488" tIns="44450" rIns="90488" bIns="44450">
            <a:spAutoFit/>
          </a:bodyPr>
          <a:lstStyle/>
          <a:p>
            <a:pPr eaLnBrk="0" hangingPunct="0"/>
            <a:r>
              <a:rPr lang="en-GB" sz="1500" b="1">
                <a:solidFill>
                  <a:schemeClr val="bg1"/>
                </a:solidFill>
              </a:rPr>
              <a:t>HUMAN RESOURCE MANAGEMENT</a:t>
            </a:r>
          </a:p>
        </p:txBody>
      </p:sp>
      <p:sp>
        <p:nvSpPr>
          <p:cNvPr id="36" name="Rectangle 39"/>
          <p:cNvSpPr>
            <a:spLocks noChangeArrowheads="1"/>
          </p:cNvSpPr>
          <p:nvPr/>
        </p:nvSpPr>
        <p:spPr bwMode="auto">
          <a:xfrm>
            <a:off x="7060565" y="2415074"/>
            <a:ext cx="2539542" cy="320601"/>
          </a:xfrm>
          <a:prstGeom prst="rect">
            <a:avLst/>
          </a:prstGeom>
          <a:noFill/>
          <a:ln w="12700">
            <a:noFill/>
            <a:miter lim="800000"/>
            <a:headEnd/>
            <a:tailEnd/>
          </a:ln>
          <a:effectLst/>
        </p:spPr>
        <p:txBody>
          <a:bodyPr wrap="none" lIns="90488" tIns="44450" rIns="90488" bIns="44450">
            <a:spAutoFit/>
          </a:bodyPr>
          <a:lstStyle/>
          <a:p>
            <a:pPr eaLnBrk="0" hangingPunct="0"/>
            <a:r>
              <a:rPr lang="en-GB" sz="1500" b="1">
                <a:solidFill>
                  <a:schemeClr val="bg1"/>
                </a:solidFill>
              </a:rPr>
              <a:t>TECHNOLOGY DEVELOPMENT</a:t>
            </a:r>
          </a:p>
        </p:txBody>
      </p:sp>
      <p:sp>
        <p:nvSpPr>
          <p:cNvPr id="37" name="Rectangle 40"/>
          <p:cNvSpPr>
            <a:spLocks noChangeArrowheads="1"/>
          </p:cNvSpPr>
          <p:nvPr/>
        </p:nvSpPr>
        <p:spPr bwMode="auto">
          <a:xfrm>
            <a:off x="7708266" y="2826237"/>
            <a:ext cx="1437639" cy="320601"/>
          </a:xfrm>
          <a:prstGeom prst="rect">
            <a:avLst/>
          </a:prstGeom>
          <a:noFill/>
          <a:ln w="12700">
            <a:noFill/>
            <a:miter lim="800000"/>
            <a:headEnd/>
            <a:tailEnd/>
          </a:ln>
          <a:effectLst/>
        </p:spPr>
        <p:txBody>
          <a:bodyPr wrap="none" lIns="90488" tIns="44450" rIns="90488" bIns="44450">
            <a:spAutoFit/>
          </a:bodyPr>
          <a:lstStyle/>
          <a:p>
            <a:pPr eaLnBrk="0" hangingPunct="0"/>
            <a:r>
              <a:rPr lang="en-GB" sz="1500" b="1">
                <a:solidFill>
                  <a:schemeClr val="bg1"/>
                </a:solidFill>
              </a:rPr>
              <a:t>PROCUREMENT</a:t>
            </a:r>
          </a:p>
        </p:txBody>
      </p:sp>
      <p:grpSp>
        <p:nvGrpSpPr>
          <p:cNvPr id="38" name="Group 51"/>
          <p:cNvGrpSpPr>
            <a:grpSpLocks/>
          </p:cNvGrpSpPr>
          <p:nvPr/>
        </p:nvGrpSpPr>
        <p:grpSpPr bwMode="auto">
          <a:xfrm>
            <a:off x="10583227" y="1437174"/>
            <a:ext cx="1074738" cy="3533775"/>
            <a:chOff x="4183" y="1299"/>
            <a:chExt cx="676" cy="2226"/>
          </a:xfrm>
        </p:grpSpPr>
        <p:grpSp>
          <p:nvGrpSpPr>
            <p:cNvPr id="39" name="Group 43"/>
            <p:cNvGrpSpPr>
              <a:grpSpLocks/>
            </p:cNvGrpSpPr>
            <p:nvPr/>
          </p:nvGrpSpPr>
          <p:grpSpPr bwMode="auto">
            <a:xfrm>
              <a:off x="4431" y="1299"/>
              <a:ext cx="428" cy="2226"/>
              <a:chOff x="4431" y="1299"/>
              <a:chExt cx="428" cy="2226"/>
            </a:xfrm>
          </p:grpSpPr>
          <p:sp>
            <p:nvSpPr>
              <p:cNvPr id="47" name="Line 41"/>
              <p:cNvSpPr>
                <a:spLocks noChangeShapeType="1"/>
              </p:cNvSpPr>
              <p:nvPr/>
            </p:nvSpPr>
            <p:spPr bwMode="auto">
              <a:xfrm>
                <a:off x="4432" y="1299"/>
                <a:ext cx="427" cy="1065"/>
              </a:xfrm>
              <a:prstGeom prst="line">
                <a:avLst/>
              </a:prstGeom>
              <a:noFill/>
              <a:ln w="25400">
                <a:noFill/>
                <a:round/>
                <a:headEnd/>
                <a:tailEnd/>
              </a:ln>
              <a:effectLst/>
            </p:spPr>
            <p:txBody>
              <a:bodyPr/>
              <a:lstStyle/>
              <a:p>
                <a:endParaRPr lang="id-ID"/>
              </a:p>
            </p:txBody>
          </p:sp>
          <p:sp>
            <p:nvSpPr>
              <p:cNvPr id="48" name="Line 42"/>
              <p:cNvSpPr>
                <a:spLocks noChangeShapeType="1"/>
              </p:cNvSpPr>
              <p:nvPr/>
            </p:nvSpPr>
            <p:spPr bwMode="auto">
              <a:xfrm flipV="1">
                <a:off x="4431" y="2365"/>
                <a:ext cx="427" cy="1160"/>
              </a:xfrm>
              <a:prstGeom prst="line">
                <a:avLst/>
              </a:prstGeom>
              <a:noFill/>
              <a:ln w="25400">
                <a:noFill/>
                <a:round/>
                <a:headEnd/>
                <a:tailEnd/>
              </a:ln>
              <a:effectLst/>
            </p:spPr>
            <p:txBody>
              <a:bodyPr/>
              <a:lstStyle/>
              <a:p>
                <a:endParaRPr lang="id-ID"/>
              </a:p>
            </p:txBody>
          </p:sp>
        </p:grpSp>
        <p:grpSp>
          <p:nvGrpSpPr>
            <p:cNvPr id="40" name="Group 50"/>
            <p:cNvGrpSpPr>
              <a:grpSpLocks/>
            </p:cNvGrpSpPr>
            <p:nvPr/>
          </p:nvGrpSpPr>
          <p:grpSpPr bwMode="auto">
            <a:xfrm>
              <a:off x="4183" y="1317"/>
              <a:ext cx="594" cy="1066"/>
              <a:chOff x="4183" y="1317"/>
              <a:chExt cx="594" cy="1066"/>
            </a:xfrm>
          </p:grpSpPr>
          <p:sp>
            <p:nvSpPr>
              <p:cNvPr id="41" name="Rectangle 44"/>
              <p:cNvSpPr>
                <a:spLocks noChangeArrowheads="1"/>
              </p:cNvSpPr>
              <p:nvPr/>
            </p:nvSpPr>
            <p:spPr bwMode="auto">
              <a:xfrm>
                <a:off x="4183" y="1317"/>
                <a:ext cx="221" cy="202"/>
              </a:xfrm>
              <a:prstGeom prst="rect">
                <a:avLst/>
              </a:prstGeom>
              <a:noFill/>
              <a:ln w="12700">
                <a:noFill/>
                <a:miter lim="800000"/>
                <a:headEnd/>
                <a:tailEnd/>
              </a:ln>
              <a:effectLst/>
            </p:spPr>
            <p:txBody>
              <a:bodyPr wrap="none" lIns="90488" tIns="44450" rIns="90488" bIns="44450">
                <a:spAutoFit/>
              </a:bodyPr>
              <a:lstStyle/>
              <a:p>
                <a:pPr eaLnBrk="0" hangingPunct="0"/>
                <a:r>
                  <a:rPr lang="en-GB" sz="1500" b="1" dirty="0">
                    <a:solidFill>
                      <a:srgbClr val="7030A0"/>
                    </a:solidFill>
                  </a:rPr>
                  <a:t>M</a:t>
                </a:r>
              </a:p>
            </p:txBody>
          </p:sp>
          <p:sp>
            <p:nvSpPr>
              <p:cNvPr id="42" name="Rectangle 45"/>
              <p:cNvSpPr>
                <a:spLocks noChangeArrowheads="1"/>
              </p:cNvSpPr>
              <p:nvPr/>
            </p:nvSpPr>
            <p:spPr bwMode="auto">
              <a:xfrm>
                <a:off x="4271" y="1512"/>
                <a:ext cx="189" cy="202"/>
              </a:xfrm>
              <a:prstGeom prst="rect">
                <a:avLst/>
              </a:prstGeom>
              <a:noFill/>
              <a:ln w="12700">
                <a:noFill/>
                <a:miter lim="800000"/>
                <a:headEnd/>
                <a:tailEnd/>
              </a:ln>
              <a:effectLst/>
            </p:spPr>
            <p:txBody>
              <a:bodyPr wrap="none" lIns="90488" tIns="44450" rIns="90488" bIns="44450">
                <a:spAutoFit/>
              </a:bodyPr>
              <a:lstStyle/>
              <a:p>
                <a:pPr eaLnBrk="0" hangingPunct="0"/>
                <a:r>
                  <a:rPr lang="en-GB" sz="1500" b="1" dirty="0">
                    <a:solidFill>
                      <a:srgbClr val="7030A0"/>
                    </a:solidFill>
                  </a:rPr>
                  <a:t>A</a:t>
                </a:r>
              </a:p>
            </p:txBody>
          </p:sp>
          <p:sp>
            <p:nvSpPr>
              <p:cNvPr id="43" name="Rectangle 46"/>
              <p:cNvSpPr>
                <a:spLocks noChangeArrowheads="1"/>
              </p:cNvSpPr>
              <p:nvPr/>
            </p:nvSpPr>
            <p:spPr bwMode="auto">
              <a:xfrm>
                <a:off x="4372" y="1689"/>
                <a:ext cx="184" cy="202"/>
              </a:xfrm>
              <a:prstGeom prst="rect">
                <a:avLst/>
              </a:prstGeom>
              <a:noFill/>
              <a:ln w="12700">
                <a:noFill/>
                <a:miter lim="800000"/>
                <a:headEnd/>
                <a:tailEnd/>
              </a:ln>
              <a:effectLst/>
            </p:spPr>
            <p:txBody>
              <a:bodyPr wrap="none" lIns="90488" tIns="44450" rIns="90488" bIns="44450">
                <a:spAutoFit/>
              </a:bodyPr>
              <a:lstStyle/>
              <a:p>
                <a:pPr eaLnBrk="0" hangingPunct="0"/>
                <a:r>
                  <a:rPr lang="en-GB" sz="1500" b="1" dirty="0">
                    <a:solidFill>
                      <a:srgbClr val="7030A0"/>
                    </a:solidFill>
                  </a:rPr>
                  <a:t>R</a:t>
                </a:r>
              </a:p>
            </p:txBody>
          </p:sp>
          <p:sp>
            <p:nvSpPr>
              <p:cNvPr id="44" name="Rectangle 47"/>
              <p:cNvSpPr>
                <a:spLocks noChangeArrowheads="1"/>
              </p:cNvSpPr>
              <p:nvPr/>
            </p:nvSpPr>
            <p:spPr bwMode="auto">
              <a:xfrm>
                <a:off x="4430" y="1847"/>
                <a:ext cx="192" cy="202"/>
              </a:xfrm>
              <a:prstGeom prst="rect">
                <a:avLst/>
              </a:prstGeom>
              <a:noFill/>
              <a:ln w="12700">
                <a:noFill/>
                <a:miter lim="800000"/>
                <a:headEnd/>
                <a:tailEnd/>
              </a:ln>
              <a:effectLst/>
            </p:spPr>
            <p:txBody>
              <a:bodyPr wrap="none" lIns="90488" tIns="44450" rIns="90488" bIns="44450">
                <a:spAutoFit/>
              </a:bodyPr>
              <a:lstStyle/>
              <a:p>
                <a:pPr eaLnBrk="0" hangingPunct="0"/>
                <a:r>
                  <a:rPr lang="en-GB" sz="1500" b="1" dirty="0">
                    <a:solidFill>
                      <a:srgbClr val="7030A0"/>
                    </a:solidFill>
                  </a:rPr>
                  <a:t>G</a:t>
                </a:r>
              </a:p>
            </p:txBody>
          </p:sp>
          <p:sp>
            <p:nvSpPr>
              <p:cNvPr id="45" name="Rectangle 48"/>
              <p:cNvSpPr>
                <a:spLocks noChangeArrowheads="1"/>
              </p:cNvSpPr>
              <p:nvPr/>
            </p:nvSpPr>
            <p:spPr bwMode="auto">
              <a:xfrm>
                <a:off x="4519" y="1985"/>
                <a:ext cx="147" cy="202"/>
              </a:xfrm>
              <a:prstGeom prst="rect">
                <a:avLst/>
              </a:prstGeom>
              <a:noFill/>
              <a:ln w="12700">
                <a:noFill/>
                <a:miter lim="800000"/>
                <a:headEnd/>
                <a:tailEnd/>
              </a:ln>
              <a:effectLst/>
            </p:spPr>
            <p:txBody>
              <a:bodyPr wrap="none" lIns="90488" tIns="44450" rIns="90488" bIns="44450">
                <a:spAutoFit/>
              </a:bodyPr>
              <a:lstStyle/>
              <a:p>
                <a:pPr eaLnBrk="0" hangingPunct="0"/>
                <a:r>
                  <a:rPr lang="en-GB" sz="1500" b="1" dirty="0">
                    <a:solidFill>
                      <a:srgbClr val="7030A0"/>
                    </a:solidFill>
                  </a:rPr>
                  <a:t>I</a:t>
                </a:r>
              </a:p>
            </p:txBody>
          </p:sp>
          <p:sp>
            <p:nvSpPr>
              <p:cNvPr id="46" name="Rectangle 49"/>
              <p:cNvSpPr>
                <a:spLocks noChangeArrowheads="1"/>
              </p:cNvSpPr>
              <p:nvPr/>
            </p:nvSpPr>
            <p:spPr bwMode="auto">
              <a:xfrm>
                <a:off x="4582" y="2181"/>
                <a:ext cx="195" cy="202"/>
              </a:xfrm>
              <a:prstGeom prst="rect">
                <a:avLst/>
              </a:prstGeom>
              <a:noFill/>
              <a:ln w="12700">
                <a:noFill/>
                <a:miter lim="800000"/>
                <a:headEnd/>
                <a:tailEnd/>
              </a:ln>
              <a:effectLst/>
            </p:spPr>
            <p:txBody>
              <a:bodyPr wrap="none" lIns="90488" tIns="44450" rIns="90488" bIns="44450">
                <a:spAutoFit/>
              </a:bodyPr>
              <a:lstStyle/>
              <a:p>
                <a:pPr eaLnBrk="0" hangingPunct="0"/>
                <a:r>
                  <a:rPr lang="en-GB" sz="1500" b="1" dirty="0">
                    <a:solidFill>
                      <a:srgbClr val="7030A0"/>
                    </a:solidFill>
                  </a:rPr>
                  <a:t>N</a:t>
                </a:r>
              </a:p>
            </p:txBody>
          </p:sp>
        </p:grpSp>
      </p:grpSp>
      <p:grpSp>
        <p:nvGrpSpPr>
          <p:cNvPr id="49" name="Group 58"/>
          <p:cNvGrpSpPr>
            <a:grpSpLocks/>
          </p:cNvGrpSpPr>
          <p:nvPr/>
        </p:nvGrpSpPr>
        <p:grpSpPr bwMode="auto">
          <a:xfrm>
            <a:off x="10583231" y="3223113"/>
            <a:ext cx="909638" cy="1754188"/>
            <a:chOff x="4182" y="2403"/>
            <a:chExt cx="573" cy="1105"/>
          </a:xfrm>
        </p:grpSpPr>
        <p:sp>
          <p:nvSpPr>
            <p:cNvPr id="50" name="Rectangle 49"/>
            <p:cNvSpPr>
              <a:spLocks noChangeArrowheads="1"/>
            </p:cNvSpPr>
            <p:nvPr/>
          </p:nvSpPr>
          <p:spPr bwMode="auto">
            <a:xfrm>
              <a:off x="4534" y="2403"/>
              <a:ext cx="221" cy="202"/>
            </a:xfrm>
            <a:prstGeom prst="rect">
              <a:avLst/>
            </a:prstGeom>
            <a:noFill/>
            <a:ln w="12700">
              <a:noFill/>
              <a:miter lim="800000"/>
              <a:headEnd/>
              <a:tailEnd/>
            </a:ln>
            <a:effectLst/>
          </p:spPr>
          <p:txBody>
            <a:bodyPr wrap="none" lIns="90488" tIns="44450" rIns="90488" bIns="44450">
              <a:spAutoFit/>
            </a:bodyPr>
            <a:lstStyle/>
            <a:p>
              <a:pPr eaLnBrk="0" hangingPunct="0"/>
              <a:r>
                <a:rPr lang="en-GB" sz="1500" b="1" dirty="0">
                  <a:solidFill>
                    <a:srgbClr val="7030A0"/>
                  </a:solidFill>
                </a:rPr>
                <a:t>M</a:t>
              </a:r>
            </a:p>
          </p:txBody>
        </p:sp>
        <p:sp>
          <p:nvSpPr>
            <p:cNvPr id="51" name="Rectangle 50"/>
            <p:cNvSpPr>
              <a:spLocks noChangeArrowheads="1"/>
            </p:cNvSpPr>
            <p:nvPr/>
          </p:nvSpPr>
          <p:spPr bwMode="auto">
            <a:xfrm>
              <a:off x="4462" y="2599"/>
              <a:ext cx="189" cy="202"/>
            </a:xfrm>
            <a:prstGeom prst="rect">
              <a:avLst/>
            </a:prstGeom>
            <a:noFill/>
            <a:ln w="12700">
              <a:noFill/>
              <a:miter lim="800000"/>
              <a:headEnd/>
              <a:tailEnd/>
            </a:ln>
            <a:effectLst/>
          </p:spPr>
          <p:txBody>
            <a:bodyPr wrap="none" lIns="90488" tIns="44450" rIns="90488" bIns="44450">
              <a:spAutoFit/>
            </a:bodyPr>
            <a:lstStyle/>
            <a:p>
              <a:pPr eaLnBrk="0" hangingPunct="0"/>
              <a:r>
                <a:rPr lang="en-GB" sz="1500" b="1" dirty="0">
                  <a:solidFill>
                    <a:srgbClr val="7030A0"/>
                  </a:solidFill>
                </a:rPr>
                <a:t>A</a:t>
              </a:r>
            </a:p>
          </p:txBody>
        </p:sp>
        <p:sp>
          <p:nvSpPr>
            <p:cNvPr id="52" name="Rectangle 51"/>
            <p:cNvSpPr>
              <a:spLocks noChangeArrowheads="1"/>
            </p:cNvSpPr>
            <p:nvPr/>
          </p:nvSpPr>
          <p:spPr bwMode="auto">
            <a:xfrm>
              <a:off x="4396" y="2785"/>
              <a:ext cx="184" cy="202"/>
            </a:xfrm>
            <a:prstGeom prst="rect">
              <a:avLst/>
            </a:prstGeom>
            <a:noFill/>
            <a:ln w="12700">
              <a:noFill/>
              <a:miter lim="800000"/>
              <a:headEnd/>
              <a:tailEnd/>
            </a:ln>
            <a:effectLst/>
          </p:spPr>
          <p:txBody>
            <a:bodyPr wrap="none" lIns="90488" tIns="44450" rIns="90488" bIns="44450">
              <a:spAutoFit/>
            </a:bodyPr>
            <a:lstStyle/>
            <a:p>
              <a:pPr eaLnBrk="0" hangingPunct="0"/>
              <a:r>
                <a:rPr lang="en-GB" sz="1500" b="1" dirty="0">
                  <a:solidFill>
                    <a:srgbClr val="7030A0"/>
                  </a:solidFill>
                </a:rPr>
                <a:t>R</a:t>
              </a:r>
            </a:p>
          </p:txBody>
        </p:sp>
        <p:sp>
          <p:nvSpPr>
            <p:cNvPr id="53" name="Rectangle 52"/>
            <p:cNvSpPr>
              <a:spLocks noChangeArrowheads="1"/>
            </p:cNvSpPr>
            <p:nvPr/>
          </p:nvSpPr>
          <p:spPr bwMode="auto">
            <a:xfrm>
              <a:off x="4318" y="2962"/>
              <a:ext cx="192" cy="202"/>
            </a:xfrm>
            <a:prstGeom prst="rect">
              <a:avLst/>
            </a:prstGeom>
            <a:noFill/>
            <a:ln w="12700">
              <a:noFill/>
              <a:miter lim="800000"/>
              <a:headEnd/>
              <a:tailEnd/>
            </a:ln>
            <a:effectLst/>
          </p:spPr>
          <p:txBody>
            <a:bodyPr wrap="none" lIns="90488" tIns="44450" rIns="90488" bIns="44450">
              <a:spAutoFit/>
            </a:bodyPr>
            <a:lstStyle/>
            <a:p>
              <a:pPr eaLnBrk="0" hangingPunct="0"/>
              <a:r>
                <a:rPr lang="en-GB" sz="1500" b="1" dirty="0">
                  <a:solidFill>
                    <a:srgbClr val="7030A0"/>
                  </a:solidFill>
                </a:rPr>
                <a:t>G</a:t>
              </a:r>
            </a:p>
          </p:txBody>
        </p:sp>
        <p:sp>
          <p:nvSpPr>
            <p:cNvPr id="54" name="Rectangle 53"/>
            <p:cNvSpPr>
              <a:spLocks noChangeArrowheads="1"/>
            </p:cNvSpPr>
            <p:nvPr/>
          </p:nvSpPr>
          <p:spPr bwMode="auto">
            <a:xfrm>
              <a:off x="4268" y="3129"/>
              <a:ext cx="147" cy="202"/>
            </a:xfrm>
            <a:prstGeom prst="rect">
              <a:avLst/>
            </a:prstGeom>
            <a:noFill/>
            <a:ln w="12700">
              <a:noFill/>
              <a:miter lim="800000"/>
              <a:headEnd/>
              <a:tailEnd/>
            </a:ln>
            <a:effectLst/>
          </p:spPr>
          <p:txBody>
            <a:bodyPr wrap="none" lIns="90488" tIns="44450" rIns="90488" bIns="44450">
              <a:spAutoFit/>
            </a:bodyPr>
            <a:lstStyle/>
            <a:p>
              <a:pPr eaLnBrk="0" hangingPunct="0"/>
              <a:r>
                <a:rPr lang="en-GB" sz="1500" b="1" dirty="0">
                  <a:solidFill>
                    <a:srgbClr val="7030A0"/>
                  </a:solidFill>
                </a:rPr>
                <a:t>I</a:t>
              </a:r>
            </a:p>
          </p:txBody>
        </p:sp>
        <p:sp>
          <p:nvSpPr>
            <p:cNvPr id="55" name="Rectangle 54"/>
            <p:cNvSpPr>
              <a:spLocks noChangeArrowheads="1"/>
            </p:cNvSpPr>
            <p:nvPr/>
          </p:nvSpPr>
          <p:spPr bwMode="auto">
            <a:xfrm>
              <a:off x="4182" y="3306"/>
              <a:ext cx="195" cy="202"/>
            </a:xfrm>
            <a:prstGeom prst="rect">
              <a:avLst/>
            </a:prstGeom>
            <a:noFill/>
            <a:ln w="12700">
              <a:noFill/>
              <a:miter lim="800000"/>
              <a:headEnd/>
              <a:tailEnd/>
            </a:ln>
            <a:effectLst/>
          </p:spPr>
          <p:txBody>
            <a:bodyPr wrap="none" lIns="90488" tIns="44450" rIns="90488" bIns="44450">
              <a:spAutoFit/>
            </a:bodyPr>
            <a:lstStyle/>
            <a:p>
              <a:pPr eaLnBrk="0" hangingPunct="0"/>
              <a:r>
                <a:rPr lang="en-GB" sz="1500" b="1" dirty="0">
                  <a:solidFill>
                    <a:srgbClr val="7030A0"/>
                  </a:solidFill>
                </a:rPr>
                <a:t>N</a:t>
              </a:r>
            </a:p>
          </p:txBody>
        </p:sp>
      </p:grpSp>
      <p:sp>
        <p:nvSpPr>
          <p:cNvPr id="56" name="Rectangle 59"/>
          <p:cNvSpPr>
            <a:spLocks noChangeArrowheads="1"/>
          </p:cNvSpPr>
          <p:nvPr/>
        </p:nvSpPr>
        <p:spPr bwMode="auto">
          <a:xfrm>
            <a:off x="5623877" y="5312261"/>
            <a:ext cx="5149552" cy="305212"/>
          </a:xfrm>
          <a:prstGeom prst="rect">
            <a:avLst/>
          </a:prstGeom>
          <a:noFill/>
          <a:ln w="12700">
            <a:noFill/>
            <a:miter lim="800000"/>
            <a:headEnd/>
            <a:tailEnd/>
          </a:ln>
          <a:effectLst/>
        </p:spPr>
        <p:txBody>
          <a:bodyPr wrap="none" lIns="90488" tIns="44450" rIns="90488" bIns="44450">
            <a:spAutoFit/>
          </a:bodyPr>
          <a:lstStyle/>
          <a:p>
            <a:pPr eaLnBrk="0" hangingPunct="0"/>
            <a:r>
              <a:rPr lang="en-GB" sz="1400" b="1">
                <a:solidFill>
                  <a:srgbClr val="000000"/>
                </a:solidFill>
              </a:rPr>
              <a:t>Porter, M. E., (1985), </a:t>
            </a:r>
            <a:r>
              <a:rPr lang="en-GB" sz="1400" b="1" i="1">
                <a:solidFill>
                  <a:srgbClr val="000000"/>
                </a:solidFill>
              </a:rPr>
              <a:t>Competitive Advantage</a:t>
            </a:r>
            <a:r>
              <a:rPr lang="en-GB" sz="1400" b="1">
                <a:solidFill>
                  <a:srgbClr val="000000"/>
                </a:solidFill>
              </a:rPr>
              <a:t>, New York: Free Press</a:t>
            </a:r>
          </a:p>
        </p:txBody>
      </p:sp>
      <p:sp>
        <p:nvSpPr>
          <p:cNvPr id="57" name="Rectangle 56"/>
          <p:cNvSpPr/>
          <p:nvPr/>
        </p:nvSpPr>
        <p:spPr>
          <a:xfrm>
            <a:off x="5817553" y="5907962"/>
            <a:ext cx="5838822" cy="369332"/>
          </a:xfrm>
          <a:prstGeom prst="rect">
            <a:avLst/>
          </a:prstGeom>
          <a:solidFill>
            <a:schemeClr val="accent2"/>
          </a:solidFill>
        </p:spPr>
        <p:txBody>
          <a:bodyPr wrap="square">
            <a:spAutoFit/>
          </a:bodyPr>
          <a:lstStyle/>
          <a:p>
            <a:pPr algn="ctr">
              <a:lnSpc>
                <a:spcPct val="90000"/>
              </a:lnSpc>
              <a:spcBef>
                <a:spcPct val="30000"/>
              </a:spcBef>
              <a:spcAft>
                <a:spcPct val="30000"/>
              </a:spcAft>
            </a:pPr>
            <a:r>
              <a:rPr lang="id-ID" sz="2000" dirty="0"/>
              <a:t>Are the company’s prices and costs competitive?</a:t>
            </a:r>
          </a:p>
        </p:txBody>
      </p:sp>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549" y="4496843"/>
            <a:ext cx="532568" cy="532568"/>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549" y="5586608"/>
            <a:ext cx="532568" cy="532568"/>
          </a:xfrm>
          <a:prstGeom prst="rect">
            <a:avLst/>
          </a:prstGeom>
        </p:spPr>
      </p:pic>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48" y="5079091"/>
            <a:ext cx="532569" cy="532569"/>
          </a:xfrm>
          <a:prstGeom prst="rect">
            <a:avLst/>
          </a:prstGeom>
        </p:spPr>
      </p:pic>
      <p:sp>
        <p:nvSpPr>
          <p:cNvPr id="61" name="TextBox 60"/>
          <p:cNvSpPr txBox="1"/>
          <p:nvPr/>
        </p:nvSpPr>
        <p:spPr>
          <a:xfrm>
            <a:off x="1164540" y="4224795"/>
            <a:ext cx="4054508" cy="1938992"/>
          </a:xfrm>
          <a:prstGeom prst="rect">
            <a:avLst/>
          </a:prstGeom>
          <a:solidFill>
            <a:schemeClr val="accent4">
              <a:lumMod val="40000"/>
              <a:lumOff val="60000"/>
            </a:schemeClr>
          </a:solidFill>
        </p:spPr>
        <p:txBody>
          <a:bodyPr wrap="square" rtlCol="0">
            <a:spAutoFit/>
          </a:bodyPr>
          <a:lstStyle/>
          <a:p>
            <a:r>
              <a:rPr lang="id-ID" sz="2000" dirty="0"/>
              <a:t>A company’s value chain identifies the primary activities that create customer value and the related support activities—and also reflects the major componnets of its cost structure.</a:t>
            </a:r>
          </a:p>
        </p:txBody>
      </p:sp>
    </p:spTree>
    <p:extLst>
      <p:ext uri="{BB962C8B-B14F-4D97-AF65-F5344CB8AC3E}">
        <p14:creationId xmlns:p14="http://schemas.microsoft.com/office/powerpoint/2010/main" val="1614635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dirty="0"/>
              <a:t>The Value System or Industry Value Chain</a:t>
            </a:r>
          </a:p>
        </p:txBody>
      </p:sp>
      <p:sp>
        <p:nvSpPr>
          <p:cNvPr id="3" name="AutoShape 3"/>
          <p:cNvSpPr>
            <a:spLocks noChangeArrowheads="1"/>
          </p:cNvSpPr>
          <p:nvPr/>
        </p:nvSpPr>
        <p:spPr bwMode="auto">
          <a:xfrm>
            <a:off x="8470429" y="2007929"/>
            <a:ext cx="1358900" cy="787400"/>
          </a:xfrm>
          <a:prstGeom prst="homePlate">
            <a:avLst>
              <a:gd name="adj" fmla="val 57527"/>
            </a:avLst>
          </a:prstGeom>
          <a:solidFill>
            <a:schemeClr val="hlink"/>
          </a:solidFill>
          <a:ln w="12700">
            <a:solidFill>
              <a:schemeClr val="tx1"/>
            </a:solidFill>
            <a:miter lim="800000"/>
            <a:headEnd/>
            <a:tailEnd/>
          </a:ln>
          <a:effectLst/>
        </p:spPr>
        <p:txBody>
          <a:bodyPr wrap="none" anchor="ctr"/>
          <a:lstStyle/>
          <a:p>
            <a:endParaRPr lang="id-ID"/>
          </a:p>
        </p:txBody>
      </p:sp>
      <p:sp>
        <p:nvSpPr>
          <p:cNvPr id="4" name="AutoShape 4"/>
          <p:cNvSpPr>
            <a:spLocks noChangeArrowheads="1"/>
          </p:cNvSpPr>
          <p:nvPr/>
        </p:nvSpPr>
        <p:spPr bwMode="auto">
          <a:xfrm>
            <a:off x="6736879" y="2007929"/>
            <a:ext cx="1358900" cy="787400"/>
          </a:xfrm>
          <a:prstGeom prst="homePlate">
            <a:avLst>
              <a:gd name="adj" fmla="val 57527"/>
            </a:avLst>
          </a:prstGeom>
          <a:solidFill>
            <a:schemeClr val="hlink"/>
          </a:solidFill>
          <a:ln w="12700">
            <a:solidFill>
              <a:schemeClr val="tx1"/>
            </a:solidFill>
            <a:miter lim="800000"/>
            <a:headEnd/>
            <a:tailEnd/>
          </a:ln>
          <a:effectLst/>
        </p:spPr>
        <p:txBody>
          <a:bodyPr wrap="none" anchor="ctr"/>
          <a:lstStyle/>
          <a:p>
            <a:endParaRPr lang="id-ID"/>
          </a:p>
        </p:txBody>
      </p:sp>
      <p:sp>
        <p:nvSpPr>
          <p:cNvPr id="5" name="AutoShape 5"/>
          <p:cNvSpPr>
            <a:spLocks noChangeArrowheads="1"/>
          </p:cNvSpPr>
          <p:nvPr/>
        </p:nvSpPr>
        <p:spPr bwMode="auto">
          <a:xfrm>
            <a:off x="8279929" y="2084129"/>
            <a:ext cx="1358900" cy="787400"/>
          </a:xfrm>
          <a:prstGeom prst="homePlate">
            <a:avLst>
              <a:gd name="adj" fmla="val 57527"/>
            </a:avLst>
          </a:prstGeom>
          <a:solidFill>
            <a:schemeClr val="hlink"/>
          </a:solidFill>
          <a:ln w="12700">
            <a:solidFill>
              <a:schemeClr val="tx1"/>
            </a:solidFill>
            <a:miter lim="800000"/>
            <a:headEnd/>
            <a:tailEnd/>
          </a:ln>
          <a:effectLst/>
        </p:spPr>
        <p:txBody>
          <a:bodyPr wrap="none" anchor="ctr"/>
          <a:lstStyle/>
          <a:p>
            <a:endParaRPr lang="id-ID"/>
          </a:p>
        </p:txBody>
      </p:sp>
      <p:sp>
        <p:nvSpPr>
          <p:cNvPr id="6" name="AutoShape 6"/>
          <p:cNvSpPr>
            <a:spLocks noChangeArrowheads="1"/>
          </p:cNvSpPr>
          <p:nvPr/>
        </p:nvSpPr>
        <p:spPr bwMode="auto">
          <a:xfrm>
            <a:off x="6546379" y="2084129"/>
            <a:ext cx="1358900" cy="787400"/>
          </a:xfrm>
          <a:prstGeom prst="homePlate">
            <a:avLst>
              <a:gd name="adj" fmla="val 57527"/>
            </a:avLst>
          </a:prstGeom>
          <a:solidFill>
            <a:schemeClr val="hlink"/>
          </a:solidFill>
          <a:ln w="12700">
            <a:solidFill>
              <a:schemeClr val="tx1"/>
            </a:solidFill>
            <a:miter lim="800000"/>
            <a:headEnd/>
            <a:tailEnd/>
          </a:ln>
          <a:effectLst/>
        </p:spPr>
        <p:txBody>
          <a:bodyPr wrap="none" anchor="ctr"/>
          <a:lstStyle/>
          <a:p>
            <a:endParaRPr lang="id-ID"/>
          </a:p>
        </p:txBody>
      </p:sp>
      <p:grpSp>
        <p:nvGrpSpPr>
          <p:cNvPr id="7" name="Group 10"/>
          <p:cNvGrpSpPr>
            <a:grpSpLocks/>
          </p:cNvGrpSpPr>
          <p:nvPr/>
        </p:nvGrpSpPr>
        <p:grpSpPr bwMode="auto">
          <a:xfrm>
            <a:off x="2888779" y="2007929"/>
            <a:ext cx="1644650" cy="863600"/>
            <a:chOff x="856" y="2092"/>
            <a:chExt cx="1036" cy="544"/>
          </a:xfrm>
        </p:grpSpPr>
        <p:sp>
          <p:nvSpPr>
            <p:cNvPr id="8" name="AutoShape 7"/>
            <p:cNvSpPr>
              <a:spLocks noChangeArrowheads="1"/>
            </p:cNvSpPr>
            <p:nvPr/>
          </p:nvSpPr>
          <p:spPr bwMode="auto">
            <a:xfrm>
              <a:off x="1036" y="2092"/>
              <a:ext cx="856" cy="496"/>
            </a:xfrm>
            <a:prstGeom prst="homePlate">
              <a:avLst>
                <a:gd name="adj" fmla="val 57527"/>
              </a:avLst>
            </a:prstGeom>
            <a:solidFill>
              <a:schemeClr val="hlink"/>
            </a:solidFill>
            <a:ln w="12700">
              <a:solidFill>
                <a:schemeClr val="tx1"/>
              </a:solidFill>
              <a:miter lim="800000"/>
              <a:headEnd/>
              <a:tailEnd/>
            </a:ln>
            <a:effectLst/>
          </p:spPr>
          <p:txBody>
            <a:bodyPr wrap="none" anchor="ctr"/>
            <a:lstStyle/>
            <a:p>
              <a:endParaRPr lang="id-ID"/>
            </a:p>
          </p:txBody>
        </p:sp>
        <p:sp>
          <p:nvSpPr>
            <p:cNvPr id="9" name="AutoShape 8"/>
            <p:cNvSpPr>
              <a:spLocks noChangeArrowheads="1"/>
            </p:cNvSpPr>
            <p:nvPr/>
          </p:nvSpPr>
          <p:spPr bwMode="auto">
            <a:xfrm>
              <a:off x="940" y="2116"/>
              <a:ext cx="856" cy="496"/>
            </a:xfrm>
            <a:prstGeom prst="homePlate">
              <a:avLst>
                <a:gd name="adj" fmla="val 57527"/>
              </a:avLst>
            </a:prstGeom>
            <a:solidFill>
              <a:schemeClr val="hlink"/>
            </a:solidFill>
            <a:ln w="12700">
              <a:solidFill>
                <a:schemeClr val="tx1"/>
              </a:solidFill>
              <a:miter lim="800000"/>
              <a:headEnd/>
              <a:tailEnd/>
            </a:ln>
            <a:effectLst/>
          </p:spPr>
          <p:txBody>
            <a:bodyPr wrap="none" anchor="ctr"/>
            <a:lstStyle/>
            <a:p>
              <a:endParaRPr lang="id-ID"/>
            </a:p>
          </p:txBody>
        </p:sp>
        <p:sp>
          <p:nvSpPr>
            <p:cNvPr id="10" name="AutoShape 9"/>
            <p:cNvSpPr>
              <a:spLocks noChangeArrowheads="1"/>
            </p:cNvSpPr>
            <p:nvPr/>
          </p:nvSpPr>
          <p:spPr bwMode="auto">
            <a:xfrm>
              <a:off x="856" y="2140"/>
              <a:ext cx="856" cy="496"/>
            </a:xfrm>
            <a:prstGeom prst="homePlate">
              <a:avLst>
                <a:gd name="adj" fmla="val 57527"/>
              </a:avLst>
            </a:prstGeom>
            <a:solidFill>
              <a:schemeClr val="hlink"/>
            </a:solidFill>
            <a:ln w="12700">
              <a:solidFill>
                <a:schemeClr val="tx1"/>
              </a:solidFill>
              <a:miter lim="800000"/>
              <a:headEnd/>
              <a:tailEnd/>
            </a:ln>
            <a:effectLst/>
          </p:spPr>
          <p:txBody>
            <a:bodyPr wrap="none" anchor="ctr"/>
            <a:lstStyle/>
            <a:p>
              <a:endParaRPr lang="id-ID"/>
            </a:p>
          </p:txBody>
        </p:sp>
      </p:grpSp>
      <p:grpSp>
        <p:nvGrpSpPr>
          <p:cNvPr id="11" name="Group 13"/>
          <p:cNvGrpSpPr>
            <a:grpSpLocks/>
          </p:cNvGrpSpPr>
          <p:nvPr/>
        </p:nvGrpSpPr>
        <p:grpSpPr bwMode="auto">
          <a:xfrm>
            <a:off x="4831879" y="2033330"/>
            <a:ext cx="1358900" cy="828675"/>
            <a:chOff x="2080" y="2108"/>
            <a:chExt cx="856" cy="522"/>
          </a:xfrm>
        </p:grpSpPr>
        <p:sp>
          <p:nvSpPr>
            <p:cNvPr id="12" name="AutoShape 11"/>
            <p:cNvSpPr>
              <a:spLocks noChangeArrowheads="1"/>
            </p:cNvSpPr>
            <p:nvPr/>
          </p:nvSpPr>
          <p:spPr bwMode="auto">
            <a:xfrm>
              <a:off x="2080" y="2128"/>
              <a:ext cx="856" cy="496"/>
            </a:xfrm>
            <a:prstGeom prst="homePlate">
              <a:avLst>
                <a:gd name="adj" fmla="val 57527"/>
              </a:avLst>
            </a:prstGeom>
            <a:solidFill>
              <a:srgbClr val="EF9100"/>
            </a:solidFill>
            <a:ln w="12700">
              <a:solidFill>
                <a:schemeClr val="tx1"/>
              </a:solidFill>
              <a:miter lim="800000"/>
              <a:headEnd/>
              <a:tailEnd/>
            </a:ln>
            <a:effectLst/>
          </p:spPr>
          <p:txBody>
            <a:bodyPr wrap="none" anchor="ctr"/>
            <a:lstStyle/>
            <a:p>
              <a:endParaRPr lang="id-ID"/>
            </a:p>
          </p:txBody>
        </p:sp>
        <p:sp>
          <p:nvSpPr>
            <p:cNvPr id="13" name="Rectangle 12"/>
            <p:cNvSpPr>
              <a:spLocks noChangeArrowheads="1"/>
            </p:cNvSpPr>
            <p:nvPr/>
          </p:nvSpPr>
          <p:spPr bwMode="auto">
            <a:xfrm>
              <a:off x="2191" y="2108"/>
              <a:ext cx="418" cy="522"/>
            </a:xfrm>
            <a:prstGeom prst="rect">
              <a:avLst/>
            </a:prstGeom>
            <a:noFill/>
            <a:ln w="12700">
              <a:noFill/>
              <a:miter lim="800000"/>
              <a:headEnd/>
              <a:tailEnd/>
            </a:ln>
            <a:effectLst/>
          </p:spPr>
          <p:txBody>
            <a:bodyPr wrap="none" lIns="90488" tIns="44450" rIns="90488" bIns="44450">
              <a:spAutoFit/>
            </a:bodyPr>
            <a:lstStyle/>
            <a:p>
              <a:pPr algn="ctr" eaLnBrk="0" hangingPunct="0"/>
              <a:r>
                <a:rPr lang="en-GB" sz="1600" b="1">
                  <a:solidFill>
                    <a:srgbClr val="000066"/>
                  </a:solidFill>
                </a:rPr>
                <a:t>Firm</a:t>
              </a:r>
            </a:p>
            <a:p>
              <a:pPr algn="ctr" eaLnBrk="0" hangingPunct="0"/>
              <a:r>
                <a:rPr lang="en-GB" sz="1600" b="1">
                  <a:solidFill>
                    <a:srgbClr val="000066"/>
                  </a:solidFill>
                </a:rPr>
                <a:t>Value</a:t>
              </a:r>
            </a:p>
            <a:p>
              <a:pPr algn="ctr" eaLnBrk="0" hangingPunct="0"/>
              <a:r>
                <a:rPr lang="en-GB" sz="1600" b="1">
                  <a:solidFill>
                    <a:srgbClr val="000066"/>
                  </a:solidFill>
                </a:rPr>
                <a:t>Chain</a:t>
              </a:r>
            </a:p>
          </p:txBody>
        </p:sp>
      </p:grpSp>
      <p:sp>
        <p:nvSpPr>
          <p:cNvPr id="14" name="Rectangle 14"/>
          <p:cNvSpPr>
            <a:spLocks noChangeArrowheads="1"/>
          </p:cNvSpPr>
          <p:nvPr/>
        </p:nvSpPr>
        <p:spPr bwMode="auto">
          <a:xfrm>
            <a:off x="3060698" y="2090479"/>
            <a:ext cx="888065" cy="828432"/>
          </a:xfrm>
          <a:prstGeom prst="rect">
            <a:avLst/>
          </a:prstGeom>
          <a:noFill/>
          <a:ln w="12700">
            <a:noFill/>
            <a:miter lim="800000"/>
            <a:headEnd/>
            <a:tailEnd/>
          </a:ln>
          <a:effectLst/>
        </p:spPr>
        <p:txBody>
          <a:bodyPr wrap="none" lIns="90488" tIns="44450" rIns="90488" bIns="44450">
            <a:spAutoFit/>
          </a:bodyPr>
          <a:lstStyle/>
          <a:p>
            <a:pPr algn="ctr" eaLnBrk="0" hangingPunct="0"/>
            <a:r>
              <a:rPr lang="en-GB" sz="1600" b="1" dirty="0">
                <a:solidFill>
                  <a:schemeClr val="bg1"/>
                </a:solidFill>
              </a:rPr>
              <a:t>Supplier</a:t>
            </a:r>
          </a:p>
          <a:p>
            <a:pPr algn="ctr" eaLnBrk="0" hangingPunct="0"/>
            <a:r>
              <a:rPr lang="en-GB" sz="1600" b="1" dirty="0">
                <a:solidFill>
                  <a:schemeClr val="bg1"/>
                </a:solidFill>
              </a:rPr>
              <a:t>Value</a:t>
            </a:r>
          </a:p>
          <a:p>
            <a:pPr algn="ctr" eaLnBrk="0" hangingPunct="0"/>
            <a:r>
              <a:rPr lang="en-GB" sz="1600" b="1" dirty="0">
                <a:solidFill>
                  <a:schemeClr val="bg1"/>
                </a:solidFill>
              </a:rPr>
              <a:t>Chains</a:t>
            </a:r>
          </a:p>
        </p:txBody>
      </p:sp>
      <p:sp>
        <p:nvSpPr>
          <p:cNvPr id="15" name="Rectangle 15"/>
          <p:cNvSpPr>
            <a:spLocks noChangeArrowheads="1"/>
          </p:cNvSpPr>
          <p:nvPr/>
        </p:nvSpPr>
        <p:spPr bwMode="auto">
          <a:xfrm>
            <a:off x="6584209" y="2090479"/>
            <a:ext cx="876843" cy="828432"/>
          </a:xfrm>
          <a:prstGeom prst="rect">
            <a:avLst/>
          </a:prstGeom>
          <a:noFill/>
          <a:ln w="12700">
            <a:noFill/>
            <a:miter lim="800000"/>
            <a:headEnd/>
            <a:tailEnd/>
          </a:ln>
          <a:effectLst/>
        </p:spPr>
        <p:txBody>
          <a:bodyPr wrap="none" lIns="90488" tIns="44450" rIns="90488" bIns="44450">
            <a:spAutoFit/>
          </a:bodyPr>
          <a:lstStyle/>
          <a:p>
            <a:pPr algn="ctr" eaLnBrk="0" hangingPunct="0"/>
            <a:r>
              <a:rPr lang="en-GB" sz="1600" b="1">
                <a:solidFill>
                  <a:schemeClr val="bg1"/>
                </a:solidFill>
              </a:rPr>
              <a:t>Channel</a:t>
            </a:r>
          </a:p>
          <a:p>
            <a:pPr algn="ctr" eaLnBrk="0" hangingPunct="0"/>
            <a:r>
              <a:rPr lang="en-GB" sz="1600" b="1">
                <a:solidFill>
                  <a:schemeClr val="bg1"/>
                </a:solidFill>
              </a:rPr>
              <a:t>Value</a:t>
            </a:r>
          </a:p>
          <a:p>
            <a:pPr algn="ctr" eaLnBrk="0" hangingPunct="0"/>
            <a:r>
              <a:rPr lang="en-GB" sz="1600" b="1">
                <a:solidFill>
                  <a:schemeClr val="bg1"/>
                </a:solidFill>
              </a:rPr>
              <a:t>Chains</a:t>
            </a:r>
          </a:p>
        </p:txBody>
      </p:sp>
      <p:sp>
        <p:nvSpPr>
          <p:cNvPr id="16" name="Rectangle 16"/>
          <p:cNvSpPr>
            <a:spLocks noChangeArrowheads="1"/>
          </p:cNvSpPr>
          <p:nvPr/>
        </p:nvSpPr>
        <p:spPr bwMode="auto">
          <a:xfrm>
            <a:off x="8377131" y="2071429"/>
            <a:ext cx="745397" cy="828432"/>
          </a:xfrm>
          <a:prstGeom prst="rect">
            <a:avLst/>
          </a:prstGeom>
          <a:noFill/>
          <a:ln w="12700">
            <a:noFill/>
            <a:miter lim="800000"/>
            <a:headEnd/>
            <a:tailEnd/>
          </a:ln>
          <a:effectLst/>
        </p:spPr>
        <p:txBody>
          <a:bodyPr wrap="none" lIns="90488" tIns="44450" rIns="90488" bIns="44450">
            <a:spAutoFit/>
          </a:bodyPr>
          <a:lstStyle/>
          <a:p>
            <a:pPr algn="ctr" eaLnBrk="0" hangingPunct="0"/>
            <a:r>
              <a:rPr lang="en-GB" sz="1600" b="1">
                <a:solidFill>
                  <a:schemeClr val="bg1"/>
                </a:solidFill>
              </a:rPr>
              <a:t>Buyer</a:t>
            </a:r>
          </a:p>
          <a:p>
            <a:pPr algn="ctr" eaLnBrk="0" hangingPunct="0"/>
            <a:r>
              <a:rPr lang="en-GB" sz="1600" b="1">
                <a:solidFill>
                  <a:schemeClr val="bg1"/>
                </a:solidFill>
              </a:rPr>
              <a:t>Value</a:t>
            </a:r>
          </a:p>
          <a:p>
            <a:pPr algn="ctr" eaLnBrk="0" hangingPunct="0"/>
            <a:r>
              <a:rPr lang="en-GB" sz="1600" b="1">
                <a:solidFill>
                  <a:schemeClr val="bg1"/>
                </a:solidFill>
              </a:rPr>
              <a:t>Chains</a:t>
            </a:r>
          </a:p>
        </p:txBody>
      </p:sp>
      <p:grpSp>
        <p:nvGrpSpPr>
          <p:cNvPr id="17" name="Group 19"/>
          <p:cNvGrpSpPr>
            <a:grpSpLocks/>
          </p:cNvGrpSpPr>
          <p:nvPr/>
        </p:nvGrpSpPr>
        <p:grpSpPr bwMode="auto">
          <a:xfrm>
            <a:off x="4831879" y="3023930"/>
            <a:ext cx="1358900" cy="828675"/>
            <a:chOff x="2080" y="2732"/>
            <a:chExt cx="856" cy="522"/>
          </a:xfrm>
        </p:grpSpPr>
        <p:sp>
          <p:nvSpPr>
            <p:cNvPr id="18" name="AutoShape 17"/>
            <p:cNvSpPr>
              <a:spLocks noChangeArrowheads="1"/>
            </p:cNvSpPr>
            <p:nvPr/>
          </p:nvSpPr>
          <p:spPr bwMode="auto">
            <a:xfrm>
              <a:off x="2080" y="2752"/>
              <a:ext cx="856" cy="496"/>
            </a:xfrm>
            <a:prstGeom prst="homePlate">
              <a:avLst>
                <a:gd name="adj" fmla="val 57527"/>
              </a:avLst>
            </a:prstGeom>
            <a:solidFill>
              <a:srgbClr val="EF9100"/>
            </a:solidFill>
            <a:ln w="12700">
              <a:solidFill>
                <a:schemeClr val="tx1"/>
              </a:solidFill>
              <a:miter lim="800000"/>
              <a:headEnd/>
              <a:tailEnd/>
            </a:ln>
            <a:effectLst/>
          </p:spPr>
          <p:txBody>
            <a:bodyPr wrap="none" anchor="ctr"/>
            <a:lstStyle/>
            <a:p>
              <a:endParaRPr lang="id-ID"/>
            </a:p>
          </p:txBody>
        </p:sp>
        <p:sp>
          <p:nvSpPr>
            <p:cNvPr id="19" name="Rectangle 18"/>
            <p:cNvSpPr>
              <a:spLocks noChangeArrowheads="1"/>
            </p:cNvSpPr>
            <p:nvPr/>
          </p:nvSpPr>
          <p:spPr bwMode="auto">
            <a:xfrm>
              <a:off x="2191" y="2732"/>
              <a:ext cx="418" cy="522"/>
            </a:xfrm>
            <a:prstGeom prst="rect">
              <a:avLst/>
            </a:prstGeom>
            <a:noFill/>
            <a:ln w="12700">
              <a:noFill/>
              <a:miter lim="800000"/>
              <a:headEnd/>
              <a:tailEnd/>
            </a:ln>
            <a:effectLst/>
          </p:spPr>
          <p:txBody>
            <a:bodyPr wrap="none" lIns="90488" tIns="44450" rIns="90488" bIns="44450">
              <a:spAutoFit/>
            </a:bodyPr>
            <a:lstStyle/>
            <a:p>
              <a:pPr algn="ctr" eaLnBrk="0" hangingPunct="0"/>
              <a:r>
                <a:rPr lang="en-GB" sz="1600" b="1">
                  <a:solidFill>
                    <a:srgbClr val="000066"/>
                  </a:solidFill>
                </a:rPr>
                <a:t>Firm</a:t>
              </a:r>
            </a:p>
            <a:p>
              <a:pPr algn="ctr" eaLnBrk="0" hangingPunct="0"/>
              <a:r>
                <a:rPr lang="en-GB" sz="1600" b="1">
                  <a:solidFill>
                    <a:srgbClr val="000066"/>
                  </a:solidFill>
                </a:rPr>
                <a:t>Value</a:t>
              </a:r>
            </a:p>
            <a:p>
              <a:pPr algn="ctr" eaLnBrk="0" hangingPunct="0"/>
              <a:r>
                <a:rPr lang="en-GB" sz="1600" b="1">
                  <a:solidFill>
                    <a:srgbClr val="000066"/>
                  </a:solidFill>
                </a:rPr>
                <a:t>Chain</a:t>
              </a:r>
            </a:p>
          </p:txBody>
        </p:sp>
      </p:grpSp>
      <p:grpSp>
        <p:nvGrpSpPr>
          <p:cNvPr id="20" name="Group 22"/>
          <p:cNvGrpSpPr>
            <a:grpSpLocks/>
          </p:cNvGrpSpPr>
          <p:nvPr/>
        </p:nvGrpSpPr>
        <p:grpSpPr bwMode="auto">
          <a:xfrm>
            <a:off x="6603529" y="891918"/>
            <a:ext cx="1358900" cy="828675"/>
            <a:chOff x="3196" y="1389"/>
            <a:chExt cx="856" cy="522"/>
          </a:xfrm>
        </p:grpSpPr>
        <p:sp>
          <p:nvSpPr>
            <p:cNvPr id="21" name="AutoShape 20"/>
            <p:cNvSpPr>
              <a:spLocks noChangeArrowheads="1"/>
            </p:cNvSpPr>
            <p:nvPr/>
          </p:nvSpPr>
          <p:spPr bwMode="auto">
            <a:xfrm>
              <a:off x="3196" y="1408"/>
              <a:ext cx="856" cy="496"/>
            </a:xfrm>
            <a:prstGeom prst="homePlate">
              <a:avLst>
                <a:gd name="adj" fmla="val 57527"/>
              </a:avLst>
            </a:prstGeom>
            <a:solidFill>
              <a:srgbClr val="EF9100"/>
            </a:solidFill>
            <a:ln w="12700">
              <a:solidFill>
                <a:schemeClr val="tx1"/>
              </a:solidFill>
              <a:miter lim="800000"/>
              <a:headEnd/>
              <a:tailEnd/>
            </a:ln>
            <a:effectLst/>
          </p:spPr>
          <p:txBody>
            <a:bodyPr wrap="none" anchor="ctr"/>
            <a:lstStyle/>
            <a:p>
              <a:endParaRPr lang="id-ID"/>
            </a:p>
          </p:txBody>
        </p:sp>
        <p:sp>
          <p:nvSpPr>
            <p:cNvPr id="22" name="Rectangle 21"/>
            <p:cNvSpPr>
              <a:spLocks noChangeArrowheads="1"/>
            </p:cNvSpPr>
            <p:nvPr/>
          </p:nvSpPr>
          <p:spPr bwMode="auto">
            <a:xfrm>
              <a:off x="3307" y="1389"/>
              <a:ext cx="418" cy="522"/>
            </a:xfrm>
            <a:prstGeom prst="rect">
              <a:avLst/>
            </a:prstGeom>
            <a:noFill/>
            <a:ln w="12700">
              <a:noFill/>
              <a:miter lim="800000"/>
              <a:headEnd/>
              <a:tailEnd/>
            </a:ln>
            <a:effectLst/>
          </p:spPr>
          <p:txBody>
            <a:bodyPr wrap="none" lIns="90488" tIns="44450" rIns="90488" bIns="44450">
              <a:spAutoFit/>
            </a:bodyPr>
            <a:lstStyle/>
            <a:p>
              <a:pPr algn="ctr" eaLnBrk="0" hangingPunct="0"/>
              <a:r>
                <a:rPr lang="en-GB" sz="1600" b="1">
                  <a:solidFill>
                    <a:srgbClr val="000066"/>
                  </a:solidFill>
                </a:rPr>
                <a:t>Firm</a:t>
              </a:r>
            </a:p>
            <a:p>
              <a:pPr algn="ctr" eaLnBrk="0" hangingPunct="0"/>
              <a:r>
                <a:rPr lang="en-GB" sz="1600" b="1">
                  <a:solidFill>
                    <a:srgbClr val="000066"/>
                  </a:solidFill>
                </a:rPr>
                <a:t>Value</a:t>
              </a:r>
            </a:p>
            <a:p>
              <a:pPr algn="ctr" eaLnBrk="0" hangingPunct="0"/>
              <a:r>
                <a:rPr lang="en-GB" sz="1600" b="1">
                  <a:solidFill>
                    <a:srgbClr val="000066"/>
                  </a:solidFill>
                </a:rPr>
                <a:t>Chain</a:t>
              </a:r>
            </a:p>
          </p:txBody>
        </p:sp>
      </p:grpSp>
      <p:sp>
        <p:nvSpPr>
          <p:cNvPr id="26" name="Rectangle 26"/>
          <p:cNvSpPr>
            <a:spLocks noChangeArrowheads="1"/>
          </p:cNvSpPr>
          <p:nvPr/>
        </p:nvSpPr>
        <p:spPr bwMode="auto">
          <a:xfrm>
            <a:off x="2863380" y="3042980"/>
            <a:ext cx="1140057" cy="335989"/>
          </a:xfrm>
          <a:prstGeom prst="rect">
            <a:avLst/>
          </a:prstGeom>
          <a:noFill/>
          <a:ln w="12700">
            <a:noFill/>
            <a:miter lim="800000"/>
            <a:headEnd/>
            <a:tailEnd/>
          </a:ln>
          <a:effectLst/>
        </p:spPr>
        <p:txBody>
          <a:bodyPr wrap="none" lIns="90488" tIns="44450" rIns="90488" bIns="44450">
            <a:spAutoFit/>
          </a:bodyPr>
          <a:lstStyle/>
          <a:p>
            <a:pPr eaLnBrk="0" hangingPunct="0"/>
            <a:r>
              <a:rPr lang="en-GB" sz="1600" b="1"/>
              <a:t>UPSTREAM</a:t>
            </a:r>
          </a:p>
        </p:txBody>
      </p:sp>
      <p:sp>
        <p:nvSpPr>
          <p:cNvPr id="27" name="Rectangle 27"/>
          <p:cNvSpPr>
            <a:spLocks noChangeArrowheads="1"/>
          </p:cNvSpPr>
          <p:nvPr/>
        </p:nvSpPr>
        <p:spPr bwMode="auto">
          <a:xfrm>
            <a:off x="7128993" y="3023930"/>
            <a:ext cx="1483805" cy="335989"/>
          </a:xfrm>
          <a:prstGeom prst="rect">
            <a:avLst/>
          </a:prstGeom>
          <a:noFill/>
          <a:ln w="12700">
            <a:noFill/>
            <a:miter lim="800000"/>
            <a:headEnd/>
            <a:tailEnd/>
          </a:ln>
          <a:effectLst/>
        </p:spPr>
        <p:txBody>
          <a:bodyPr wrap="none" lIns="90488" tIns="44450" rIns="90488" bIns="44450">
            <a:spAutoFit/>
          </a:bodyPr>
          <a:lstStyle/>
          <a:p>
            <a:pPr eaLnBrk="0" hangingPunct="0"/>
            <a:r>
              <a:rPr lang="en-GB" sz="1600" b="1"/>
              <a:t>DOWNSTREAM</a:t>
            </a:r>
          </a:p>
        </p:txBody>
      </p:sp>
      <p:grpSp>
        <p:nvGrpSpPr>
          <p:cNvPr id="28" name="Group 34"/>
          <p:cNvGrpSpPr>
            <a:grpSpLocks/>
          </p:cNvGrpSpPr>
          <p:nvPr/>
        </p:nvGrpSpPr>
        <p:grpSpPr bwMode="auto">
          <a:xfrm>
            <a:off x="4749329" y="728404"/>
            <a:ext cx="3409950" cy="3309938"/>
            <a:chOff x="2028" y="1286"/>
            <a:chExt cx="2148" cy="2085"/>
          </a:xfrm>
        </p:grpSpPr>
        <p:sp>
          <p:nvSpPr>
            <p:cNvPr id="29" name="Line 28"/>
            <p:cNvSpPr>
              <a:spLocks noChangeShapeType="1"/>
            </p:cNvSpPr>
            <p:nvPr/>
          </p:nvSpPr>
          <p:spPr bwMode="auto">
            <a:xfrm flipV="1">
              <a:off x="2028" y="1286"/>
              <a:ext cx="0" cy="2085"/>
            </a:xfrm>
            <a:prstGeom prst="line">
              <a:avLst/>
            </a:prstGeom>
            <a:noFill/>
            <a:ln w="12700">
              <a:solidFill>
                <a:schemeClr val="tx1"/>
              </a:solidFill>
              <a:prstDash val="dash"/>
              <a:round/>
              <a:headEnd/>
              <a:tailEnd/>
            </a:ln>
            <a:effectLst/>
          </p:spPr>
          <p:txBody>
            <a:bodyPr/>
            <a:lstStyle/>
            <a:p>
              <a:endParaRPr lang="id-ID"/>
            </a:p>
          </p:txBody>
        </p:sp>
        <p:sp>
          <p:nvSpPr>
            <p:cNvPr id="30" name="Line 29"/>
            <p:cNvSpPr>
              <a:spLocks noChangeShapeType="1"/>
            </p:cNvSpPr>
            <p:nvPr/>
          </p:nvSpPr>
          <p:spPr bwMode="auto">
            <a:xfrm>
              <a:off x="2043" y="1296"/>
              <a:ext cx="2109" cy="0"/>
            </a:xfrm>
            <a:prstGeom prst="line">
              <a:avLst/>
            </a:prstGeom>
            <a:noFill/>
            <a:ln w="12700">
              <a:solidFill>
                <a:schemeClr val="tx1"/>
              </a:solidFill>
              <a:prstDash val="dash"/>
              <a:round/>
              <a:headEnd/>
              <a:tailEnd/>
            </a:ln>
            <a:effectLst/>
          </p:spPr>
          <p:txBody>
            <a:bodyPr/>
            <a:lstStyle/>
            <a:p>
              <a:endParaRPr lang="id-ID"/>
            </a:p>
          </p:txBody>
        </p:sp>
        <p:sp>
          <p:nvSpPr>
            <p:cNvPr id="31" name="Line 30"/>
            <p:cNvSpPr>
              <a:spLocks noChangeShapeType="1"/>
            </p:cNvSpPr>
            <p:nvPr/>
          </p:nvSpPr>
          <p:spPr bwMode="auto">
            <a:xfrm>
              <a:off x="4164" y="1311"/>
              <a:ext cx="0" cy="693"/>
            </a:xfrm>
            <a:prstGeom prst="line">
              <a:avLst/>
            </a:prstGeom>
            <a:noFill/>
            <a:ln w="12700">
              <a:solidFill>
                <a:schemeClr val="tx1"/>
              </a:solidFill>
              <a:prstDash val="dash"/>
              <a:round/>
              <a:headEnd/>
              <a:tailEnd/>
            </a:ln>
            <a:effectLst/>
          </p:spPr>
          <p:txBody>
            <a:bodyPr/>
            <a:lstStyle/>
            <a:p>
              <a:endParaRPr lang="id-ID"/>
            </a:p>
          </p:txBody>
        </p:sp>
        <p:sp>
          <p:nvSpPr>
            <p:cNvPr id="32" name="Line 31"/>
            <p:cNvSpPr>
              <a:spLocks noChangeShapeType="1"/>
            </p:cNvSpPr>
            <p:nvPr/>
          </p:nvSpPr>
          <p:spPr bwMode="auto">
            <a:xfrm>
              <a:off x="2043" y="3360"/>
              <a:ext cx="945" cy="0"/>
            </a:xfrm>
            <a:prstGeom prst="line">
              <a:avLst/>
            </a:prstGeom>
            <a:noFill/>
            <a:ln w="12700">
              <a:solidFill>
                <a:schemeClr val="tx1"/>
              </a:solidFill>
              <a:prstDash val="dash"/>
              <a:round/>
              <a:headEnd/>
              <a:tailEnd/>
            </a:ln>
            <a:effectLst/>
          </p:spPr>
          <p:txBody>
            <a:bodyPr/>
            <a:lstStyle/>
            <a:p>
              <a:endParaRPr lang="id-ID"/>
            </a:p>
          </p:txBody>
        </p:sp>
        <p:sp>
          <p:nvSpPr>
            <p:cNvPr id="33" name="Line 32"/>
            <p:cNvSpPr>
              <a:spLocks noChangeShapeType="1"/>
            </p:cNvSpPr>
            <p:nvPr/>
          </p:nvSpPr>
          <p:spPr bwMode="auto">
            <a:xfrm flipH="1">
              <a:off x="2998" y="2016"/>
              <a:ext cx="1178" cy="0"/>
            </a:xfrm>
            <a:prstGeom prst="line">
              <a:avLst/>
            </a:prstGeom>
            <a:noFill/>
            <a:ln w="12700">
              <a:solidFill>
                <a:schemeClr val="tx1"/>
              </a:solidFill>
              <a:prstDash val="dash"/>
              <a:round/>
              <a:headEnd/>
              <a:tailEnd/>
            </a:ln>
            <a:effectLst/>
          </p:spPr>
          <p:txBody>
            <a:bodyPr/>
            <a:lstStyle/>
            <a:p>
              <a:endParaRPr lang="id-ID"/>
            </a:p>
          </p:txBody>
        </p:sp>
        <p:sp>
          <p:nvSpPr>
            <p:cNvPr id="34" name="Line 33"/>
            <p:cNvSpPr>
              <a:spLocks noChangeShapeType="1"/>
            </p:cNvSpPr>
            <p:nvPr/>
          </p:nvSpPr>
          <p:spPr bwMode="auto">
            <a:xfrm flipV="1">
              <a:off x="3000" y="2006"/>
              <a:ext cx="0" cy="1359"/>
            </a:xfrm>
            <a:prstGeom prst="line">
              <a:avLst/>
            </a:prstGeom>
            <a:noFill/>
            <a:ln w="12700">
              <a:solidFill>
                <a:schemeClr val="tx1"/>
              </a:solidFill>
              <a:prstDash val="dash"/>
              <a:round/>
              <a:headEnd/>
              <a:tailEnd/>
            </a:ln>
            <a:effectLst/>
          </p:spPr>
          <p:txBody>
            <a:bodyPr/>
            <a:lstStyle/>
            <a:p>
              <a:endParaRPr lang="id-ID"/>
            </a:p>
          </p:txBody>
        </p:sp>
      </p:grpSp>
      <p:sp>
        <p:nvSpPr>
          <p:cNvPr id="35" name="Line 35"/>
          <p:cNvSpPr>
            <a:spLocks noChangeShapeType="1"/>
          </p:cNvSpPr>
          <p:nvPr/>
        </p:nvSpPr>
        <p:spPr bwMode="auto">
          <a:xfrm>
            <a:off x="6644805" y="3182679"/>
            <a:ext cx="441325" cy="0"/>
          </a:xfrm>
          <a:prstGeom prst="line">
            <a:avLst/>
          </a:prstGeom>
          <a:noFill/>
          <a:ln w="12700">
            <a:solidFill>
              <a:schemeClr val="tx1"/>
            </a:solidFill>
            <a:round/>
            <a:headEnd/>
            <a:tailEnd type="triangle" w="med" len="med"/>
          </a:ln>
          <a:effectLst/>
        </p:spPr>
        <p:txBody>
          <a:bodyPr/>
          <a:lstStyle/>
          <a:p>
            <a:endParaRPr lang="id-ID"/>
          </a:p>
        </p:txBody>
      </p:sp>
      <p:sp>
        <p:nvSpPr>
          <p:cNvPr id="36" name="Line 36"/>
          <p:cNvSpPr>
            <a:spLocks noChangeShapeType="1"/>
          </p:cNvSpPr>
          <p:nvPr/>
        </p:nvSpPr>
        <p:spPr bwMode="auto">
          <a:xfrm flipH="1">
            <a:off x="4193705" y="3182679"/>
            <a:ext cx="390525" cy="0"/>
          </a:xfrm>
          <a:prstGeom prst="line">
            <a:avLst/>
          </a:prstGeom>
          <a:noFill/>
          <a:ln w="12700">
            <a:solidFill>
              <a:schemeClr val="tx1"/>
            </a:solidFill>
            <a:round/>
            <a:headEnd/>
            <a:tailEnd type="triangle" w="med" len="med"/>
          </a:ln>
          <a:effectLst/>
        </p:spPr>
        <p:txBody>
          <a:bodyPr/>
          <a:lstStyle/>
          <a:p>
            <a:endParaRPr lang="id-ID"/>
          </a:p>
        </p:txBody>
      </p:sp>
      <p:sp>
        <p:nvSpPr>
          <p:cNvPr id="37" name="TextBox 36"/>
          <p:cNvSpPr txBox="1"/>
          <p:nvPr/>
        </p:nvSpPr>
        <p:spPr>
          <a:xfrm>
            <a:off x="314537" y="581016"/>
            <a:ext cx="2461216" cy="3170099"/>
          </a:xfrm>
          <a:prstGeom prst="rect">
            <a:avLst/>
          </a:prstGeom>
          <a:noFill/>
        </p:spPr>
        <p:txBody>
          <a:bodyPr wrap="square" rtlCol="0">
            <a:spAutoFit/>
          </a:bodyPr>
          <a:lstStyle/>
          <a:p>
            <a:r>
              <a:rPr lang="id-ID" sz="2000" dirty="0"/>
              <a:t>A company’s cost competitiveness depends not only on the costs of internally performed activities (its own value chain) but also on costs in the value chain of its suppliers and forward channel allies.</a:t>
            </a:r>
          </a:p>
        </p:txBody>
      </p:sp>
      <p:sp>
        <p:nvSpPr>
          <p:cNvPr id="38" name="TextBox 37"/>
          <p:cNvSpPr txBox="1"/>
          <p:nvPr/>
        </p:nvSpPr>
        <p:spPr>
          <a:xfrm>
            <a:off x="9213111" y="2918911"/>
            <a:ext cx="2766011" cy="3477875"/>
          </a:xfrm>
          <a:prstGeom prst="rect">
            <a:avLst/>
          </a:prstGeom>
          <a:solidFill>
            <a:schemeClr val="bg2">
              <a:lumMod val="90000"/>
            </a:schemeClr>
          </a:solidFill>
        </p:spPr>
        <p:txBody>
          <a:bodyPr wrap="square" rtlCol="0">
            <a:spAutoFit/>
          </a:bodyPr>
          <a:lstStyle/>
          <a:p>
            <a:pPr marL="179388" indent="-179388">
              <a:buFont typeface="Arial" pitchFamily="34" charset="0"/>
              <a:buChar char="•"/>
            </a:pPr>
            <a:r>
              <a:rPr lang="id-ID" sz="2000" dirty="0"/>
              <a:t>Activity-Based Cost Accounting: A tool for determining the costs of value chain activities</a:t>
            </a:r>
          </a:p>
          <a:p>
            <a:pPr marL="179388" indent="-179388">
              <a:buFont typeface="Arial" pitchFamily="34" charset="0"/>
              <a:buChar char="•"/>
            </a:pPr>
            <a:endParaRPr lang="id-ID" sz="2000" dirty="0"/>
          </a:p>
          <a:p>
            <a:pPr marL="179388" indent="-179388">
              <a:buFont typeface="Arial" pitchFamily="34" charset="0"/>
              <a:buChar char="•"/>
            </a:pPr>
            <a:r>
              <a:rPr lang="id-ID" sz="2000" dirty="0"/>
              <a:t>Benchmarking: A tool for assessing whether a company’s value chain activities are competitive</a:t>
            </a:r>
          </a:p>
        </p:txBody>
      </p:sp>
      <p:sp>
        <p:nvSpPr>
          <p:cNvPr id="39" name="TextBox 38"/>
          <p:cNvSpPr txBox="1"/>
          <p:nvPr/>
        </p:nvSpPr>
        <p:spPr>
          <a:xfrm>
            <a:off x="5316945" y="5532969"/>
            <a:ext cx="2972352" cy="400110"/>
          </a:xfrm>
          <a:prstGeom prst="rect">
            <a:avLst/>
          </a:prstGeom>
          <a:noFill/>
        </p:spPr>
        <p:txBody>
          <a:bodyPr wrap="none" rtlCol="0">
            <a:spAutoFit/>
          </a:bodyPr>
          <a:lstStyle/>
          <a:p>
            <a:r>
              <a:rPr lang="id-ID" sz="2000" dirty="0">
                <a:effectLst>
                  <a:outerShdw blurRad="38100" dist="38100" dir="2700000" algn="tl">
                    <a:srgbClr val="000000">
                      <a:alpha val="43137"/>
                    </a:srgbClr>
                  </a:outerShdw>
                </a:effectLst>
              </a:rPr>
              <a:t>The tools for evaluating VC</a:t>
            </a:r>
          </a:p>
        </p:txBody>
      </p:sp>
      <p:cxnSp>
        <p:nvCxnSpPr>
          <p:cNvPr id="41" name="Straight Arrow Connector 40"/>
          <p:cNvCxnSpPr>
            <a:stCxn id="39" idx="3"/>
          </p:cNvCxnSpPr>
          <p:nvPr/>
        </p:nvCxnSpPr>
        <p:spPr>
          <a:xfrm>
            <a:off x="8289297" y="5733024"/>
            <a:ext cx="9238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AutoShape 23"/>
          <p:cNvSpPr>
            <a:spLocks noChangeArrowheads="1"/>
          </p:cNvSpPr>
          <p:nvPr/>
        </p:nvSpPr>
        <p:spPr bwMode="auto">
          <a:xfrm>
            <a:off x="3212692" y="4563451"/>
            <a:ext cx="444500" cy="311150"/>
          </a:xfrm>
          <a:prstGeom prst="homePlate">
            <a:avLst>
              <a:gd name="adj" fmla="val 47619"/>
            </a:avLst>
          </a:prstGeom>
          <a:solidFill>
            <a:srgbClr val="EF9100"/>
          </a:solidFill>
          <a:ln w="12700">
            <a:solidFill>
              <a:schemeClr val="tx1"/>
            </a:solidFill>
            <a:miter lim="800000"/>
            <a:headEnd/>
            <a:tailEnd/>
          </a:ln>
          <a:effectLst/>
        </p:spPr>
        <p:txBody>
          <a:bodyPr wrap="none" anchor="ctr"/>
          <a:lstStyle/>
          <a:p>
            <a:endParaRPr lang="id-ID"/>
          </a:p>
        </p:txBody>
      </p:sp>
      <p:sp>
        <p:nvSpPr>
          <p:cNvPr id="43" name="Rectangle 24"/>
          <p:cNvSpPr>
            <a:spLocks noChangeArrowheads="1"/>
          </p:cNvSpPr>
          <p:nvPr/>
        </p:nvSpPr>
        <p:spPr bwMode="auto">
          <a:xfrm>
            <a:off x="3675386" y="4558952"/>
            <a:ext cx="4195509" cy="335989"/>
          </a:xfrm>
          <a:prstGeom prst="rect">
            <a:avLst/>
          </a:prstGeom>
          <a:noFill/>
          <a:ln w="12700">
            <a:noFill/>
            <a:miter lim="800000"/>
            <a:headEnd/>
            <a:tailEnd/>
          </a:ln>
          <a:effectLst/>
        </p:spPr>
        <p:txBody>
          <a:bodyPr wrap="none" lIns="90488" tIns="44450" rIns="90488" bIns="44450">
            <a:spAutoFit/>
          </a:bodyPr>
          <a:lstStyle/>
          <a:p>
            <a:pPr eaLnBrk="0" hangingPunct="0"/>
            <a:r>
              <a:rPr lang="en-GB" sz="1600" b="1" dirty="0"/>
              <a:t>Separate VC’s of each  SBU in a diversified firm.</a:t>
            </a:r>
          </a:p>
        </p:txBody>
      </p:sp>
      <p:sp>
        <p:nvSpPr>
          <p:cNvPr id="44" name="Rectangle 25"/>
          <p:cNvSpPr>
            <a:spLocks noChangeArrowheads="1"/>
          </p:cNvSpPr>
          <p:nvPr/>
        </p:nvSpPr>
        <p:spPr bwMode="auto">
          <a:xfrm>
            <a:off x="3188564" y="4175581"/>
            <a:ext cx="489687" cy="335989"/>
          </a:xfrm>
          <a:prstGeom prst="rect">
            <a:avLst/>
          </a:prstGeom>
          <a:noFill/>
          <a:ln w="12700">
            <a:noFill/>
            <a:miter lim="800000"/>
            <a:headEnd/>
            <a:tailEnd/>
          </a:ln>
          <a:effectLst/>
        </p:spPr>
        <p:txBody>
          <a:bodyPr wrap="none" lIns="90488" tIns="44450" rIns="90488" bIns="44450">
            <a:spAutoFit/>
          </a:bodyPr>
          <a:lstStyle/>
          <a:p>
            <a:pPr eaLnBrk="0" hangingPunct="0"/>
            <a:r>
              <a:rPr lang="en-GB" sz="1600" b="1" dirty="0"/>
              <a:t>Key</a:t>
            </a:r>
          </a:p>
        </p:txBody>
      </p:sp>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865" y="4496843"/>
            <a:ext cx="532568" cy="532568"/>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65" y="5586608"/>
            <a:ext cx="532568" cy="532568"/>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864" y="5079091"/>
            <a:ext cx="532569" cy="532569"/>
          </a:xfrm>
          <a:prstGeom prst="rect">
            <a:avLst/>
          </a:prstGeom>
        </p:spPr>
      </p:pic>
    </p:spTree>
    <p:extLst>
      <p:ext uri="{BB962C8B-B14F-4D97-AF65-F5344CB8AC3E}">
        <p14:creationId xmlns:p14="http://schemas.microsoft.com/office/powerpoint/2010/main" val="1569787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2029917" y="1076792"/>
            <a:ext cx="9178409" cy="4619469"/>
          </a:xfrm>
          <a:noFill/>
          <a:ln/>
        </p:spPr>
        <p:txBody>
          <a:bodyPr vert="horz" lIns="90488" tIns="44450" rIns="90488" bIns="44450" rtlCol="0">
            <a:noAutofit/>
          </a:bodyPr>
          <a:lstStyle/>
          <a:p>
            <a:pPr marL="454025" indent="-454025">
              <a:lnSpc>
                <a:spcPct val="200000"/>
              </a:lnSpc>
              <a:buFont typeface="Wingdings" pitchFamily="2" charset="2"/>
              <a:buChar char="u"/>
            </a:pPr>
            <a:r>
              <a:rPr lang="en-GB" sz="3600" dirty="0"/>
              <a:t>Historical analysis - are we improving?</a:t>
            </a:r>
          </a:p>
          <a:p>
            <a:pPr marL="454025" indent="-454025">
              <a:lnSpc>
                <a:spcPct val="200000"/>
              </a:lnSpc>
              <a:buFont typeface="Wingdings" pitchFamily="2" charset="2"/>
              <a:buChar char="u"/>
            </a:pPr>
            <a:r>
              <a:rPr lang="en-GB" sz="3600" dirty="0"/>
              <a:t>Industry averages - valid?</a:t>
            </a:r>
          </a:p>
          <a:p>
            <a:pPr marL="454025" indent="-454025">
              <a:lnSpc>
                <a:spcPct val="200000"/>
              </a:lnSpc>
              <a:buFont typeface="Wingdings" pitchFamily="2" charset="2"/>
              <a:buChar char="u"/>
            </a:pPr>
            <a:r>
              <a:rPr lang="en-GB" sz="3600" dirty="0"/>
              <a:t>Best practice - against best in class</a:t>
            </a:r>
          </a:p>
          <a:p>
            <a:pPr marL="454025" indent="-454025">
              <a:lnSpc>
                <a:spcPct val="200000"/>
              </a:lnSpc>
              <a:buFont typeface="Wingdings" pitchFamily="2" charset="2"/>
              <a:buChar char="u"/>
            </a:pPr>
            <a:r>
              <a:rPr lang="en-GB" sz="3600" dirty="0"/>
              <a:t>Benchmarking - what and who against?</a:t>
            </a:r>
          </a:p>
        </p:txBody>
      </p:sp>
      <p:sp>
        <p:nvSpPr>
          <p:cNvPr id="2" name="TextBox 1"/>
          <p:cNvSpPr txBox="1"/>
          <p:nvPr/>
        </p:nvSpPr>
        <p:spPr>
          <a:xfrm>
            <a:off x="3552669" y="0"/>
            <a:ext cx="4026230" cy="584775"/>
          </a:xfrm>
          <a:prstGeom prst="rect">
            <a:avLst/>
          </a:prstGeom>
          <a:noFill/>
        </p:spPr>
        <p:txBody>
          <a:bodyPr wrap="none" rtlCol="0">
            <a:spAutoFit/>
          </a:bodyPr>
          <a:lstStyle/>
          <a:p>
            <a:r>
              <a:rPr lang="id-ID" sz="3200" b="1" dirty="0">
                <a:solidFill>
                  <a:schemeClr val="bg1"/>
                </a:solidFill>
                <a:effectLst>
                  <a:outerShdw blurRad="38100" dist="38100" dir="2700000" algn="tl">
                    <a:srgbClr val="000000">
                      <a:alpha val="43137"/>
                    </a:srgbClr>
                  </a:outerShdw>
                </a:effectLst>
              </a:rPr>
              <a:t>How Do We Compare?</a:t>
            </a:r>
            <a:endParaRPr lang="en-US" sz="3200"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549" y="4496843"/>
            <a:ext cx="532568" cy="5325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49" y="5586608"/>
            <a:ext cx="532568" cy="5325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548" y="5079091"/>
            <a:ext cx="532569" cy="532569"/>
          </a:xfrm>
          <a:prstGeom prst="rect">
            <a:avLst/>
          </a:prstGeom>
        </p:spPr>
      </p:pic>
    </p:spTree>
    <p:extLst>
      <p:ext uri="{BB962C8B-B14F-4D97-AF65-F5344CB8AC3E}">
        <p14:creationId xmlns:p14="http://schemas.microsoft.com/office/powerpoint/2010/main" val="333696701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effectLst>
                  <a:outerShdw blurRad="38100" dist="38100" dir="2700000" algn="tl">
                    <a:srgbClr val="C0C0C0"/>
                  </a:outerShdw>
                </a:effectLst>
              </a:rPr>
              <a:t>The Internal Factor Evaluation (IFE) Matrix</a:t>
            </a:r>
            <a:endParaRPr lang="id-ID" dirty="0"/>
          </a:p>
        </p:txBody>
      </p:sp>
      <p:graphicFrame>
        <p:nvGraphicFramePr>
          <p:cNvPr id="3" name="Table 2"/>
          <p:cNvGraphicFramePr>
            <a:graphicFrameLocks noGrp="1"/>
          </p:cNvGraphicFramePr>
          <p:nvPr>
            <p:extLst/>
          </p:nvPr>
        </p:nvGraphicFramePr>
        <p:xfrm>
          <a:off x="2893510" y="870460"/>
          <a:ext cx="8534400" cy="3952116"/>
        </p:xfrm>
        <a:graphic>
          <a:graphicData uri="http://schemas.openxmlformats.org/drawingml/2006/table">
            <a:tbl>
              <a:tblPr firstRow="1" bandRow="1">
                <a:tableStyleId>{5C22544A-7EE6-4342-B048-85BDC9FD1C3A}</a:tableStyleId>
              </a:tblPr>
              <a:tblGrid>
                <a:gridCol w="3668995">
                  <a:extLst>
                    <a:ext uri="{9D8B030D-6E8A-4147-A177-3AD203B41FA5}">
                      <a16:colId xmlns:a16="http://schemas.microsoft.com/office/drawing/2014/main" val="20000"/>
                    </a:ext>
                  </a:extLst>
                </a:gridCol>
                <a:gridCol w="1674975">
                  <a:extLst>
                    <a:ext uri="{9D8B030D-6E8A-4147-A177-3AD203B41FA5}">
                      <a16:colId xmlns:a16="http://schemas.microsoft.com/office/drawing/2014/main" val="20001"/>
                    </a:ext>
                  </a:extLst>
                </a:gridCol>
                <a:gridCol w="1595215">
                  <a:extLst>
                    <a:ext uri="{9D8B030D-6E8A-4147-A177-3AD203B41FA5}">
                      <a16:colId xmlns:a16="http://schemas.microsoft.com/office/drawing/2014/main" val="20002"/>
                    </a:ext>
                  </a:extLst>
                </a:gridCol>
                <a:gridCol w="1595215">
                  <a:extLst>
                    <a:ext uri="{9D8B030D-6E8A-4147-A177-3AD203B41FA5}">
                      <a16:colId xmlns:a16="http://schemas.microsoft.com/office/drawing/2014/main" val="20003"/>
                    </a:ext>
                  </a:extLst>
                </a:gridCol>
              </a:tblGrid>
              <a:tr h="632716">
                <a:tc>
                  <a:txBody>
                    <a:bodyPr/>
                    <a:lstStyle/>
                    <a:p>
                      <a:pPr algn="ctr"/>
                      <a:r>
                        <a:rPr lang="id-ID" sz="1600" dirty="0"/>
                        <a:t>KEY INTERNAL FACTORS</a:t>
                      </a:r>
                    </a:p>
                  </a:txBody>
                  <a:tcPr anchor="b"/>
                </a:tc>
                <a:tc>
                  <a:txBody>
                    <a:bodyPr/>
                    <a:lstStyle/>
                    <a:p>
                      <a:pPr algn="ctr"/>
                      <a:r>
                        <a:rPr lang="id-ID" sz="1600" dirty="0"/>
                        <a:t>WEIGHT</a:t>
                      </a:r>
                      <a:r>
                        <a:rPr lang="id-ID" sz="1600" baseline="30000" dirty="0"/>
                        <a:t>1)</a:t>
                      </a:r>
                    </a:p>
                  </a:txBody>
                  <a:tcPr anchor="b"/>
                </a:tc>
                <a:tc>
                  <a:txBody>
                    <a:bodyPr/>
                    <a:lstStyle/>
                    <a:p>
                      <a:pPr algn="ctr"/>
                      <a:r>
                        <a:rPr lang="id-ID" sz="1600" dirty="0"/>
                        <a:t>RATING</a:t>
                      </a:r>
                      <a:r>
                        <a:rPr lang="id-ID" sz="1600" baseline="30000" dirty="0"/>
                        <a:t>2)</a:t>
                      </a:r>
                    </a:p>
                  </a:txBody>
                  <a:tcPr anchor="b"/>
                </a:tc>
                <a:tc>
                  <a:txBody>
                    <a:bodyPr/>
                    <a:lstStyle/>
                    <a:p>
                      <a:pPr algn="ctr"/>
                      <a:r>
                        <a:rPr lang="id-ID" dirty="0"/>
                        <a:t>WEIGHTED SCORE</a:t>
                      </a:r>
                      <a:r>
                        <a:rPr lang="id-ID" baseline="30000" dirty="0"/>
                        <a:t>3)</a:t>
                      </a:r>
                    </a:p>
                  </a:txBody>
                  <a:tcPr anchor="b"/>
                </a:tc>
                <a:extLst>
                  <a:ext uri="{0D108BD9-81ED-4DB2-BD59-A6C34878D82A}">
                    <a16:rowId xmlns:a16="http://schemas.microsoft.com/office/drawing/2014/main" val="10000"/>
                  </a:ext>
                </a:extLst>
              </a:tr>
              <a:tr h="335620">
                <a:tc gridSpan="4">
                  <a:txBody>
                    <a:bodyPr/>
                    <a:lstStyle/>
                    <a:p>
                      <a:r>
                        <a:rPr lang="id-ID" sz="1600" i="1" dirty="0"/>
                        <a:t>Internal Strengths</a:t>
                      </a:r>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extLst>
                  <a:ext uri="{0D108BD9-81ED-4DB2-BD59-A6C34878D82A}">
                    <a16:rowId xmlns:a16="http://schemas.microsoft.com/office/drawing/2014/main" val="10001"/>
                  </a:ext>
                </a:extLst>
              </a:tr>
              <a:tr h="1090764">
                <a:tc>
                  <a:txBody>
                    <a:bodyPr/>
                    <a:lstStyle/>
                    <a:p>
                      <a:r>
                        <a:rPr lang="id-ID" sz="1600" dirty="0"/>
                        <a:t>1.</a:t>
                      </a:r>
                    </a:p>
                    <a:p>
                      <a:r>
                        <a:rPr lang="id-ID" sz="1600" dirty="0"/>
                        <a:t>2.</a:t>
                      </a:r>
                    </a:p>
                    <a:p>
                      <a:r>
                        <a:rPr lang="id-ID" sz="1600" dirty="0"/>
                        <a:t>3.</a:t>
                      </a:r>
                    </a:p>
                    <a:p>
                      <a:r>
                        <a:rPr lang="id-ID" sz="1600" dirty="0"/>
                        <a:t>...</a:t>
                      </a:r>
                    </a:p>
                  </a:txBody>
                  <a:tcPr/>
                </a:tc>
                <a:tc>
                  <a:txBody>
                    <a:bodyPr/>
                    <a:lstStyle/>
                    <a:p>
                      <a:endParaRPr lang="id-ID" sz="1600" dirty="0"/>
                    </a:p>
                  </a:txBody>
                  <a:tcPr/>
                </a:tc>
                <a:tc>
                  <a:txBody>
                    <a:bodyPr/>
                    <a:lstStyle/>
                    <a:p>
                      <a:endParaRPr lang="id-ID" sz="1600" dirty="0"/>
                    </a:p>
                  </a:txBody>
                  <a:tcPr/>
                </a:tc>
                <a:tc>
                  <a:txBody>
                    <a:bodyPr/>
                    <a:lstStyle/>
                    <a:p>
                      <a:endParaRPr lang="id-ID"/>
                    </a:p>
                  </a:txBody>
                  <a:tcPr/>
                </a:tc>
                <a:extLst>
                  <a:ext uri="{0D108BD9-81ED-4DB2-BD59-A6C34878D82A}">
                    <a16:rowId xmlns:a16="http://schemas.microsoft.com/office/drawing/2014/main" val="10002"/>
                  </a:ext>
                </a:extLst>
              </a:tr>
              <a:tr h="397444">
                <a:tc gridSpan="4">
                  <a:txBody>
                    <a:bodyPr/>
                    <a:lstStyle/>
                    <a:p>
                      <a:r>
                        <a:rPr lang="id-ID" sz="1600" i="1" dirty="0"/>
                        <a:t>Internal Weaknesses</a:t>
                      </a:r>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extLst>
                  <a:ext uri="{0D108BD9-81ED-4DB2-BD59-A6C34878D82A}">
                    <a16:rowId xmlns:a16="http://schemas.microsoft.com/office/drawing/2014/main" val="10003"/>
                  </a:ext>
                </a:extLst>
              </a:tr>
              <a:tr h="1090764">
                <a:tc>
                  <a:txBody>
                    <a:bodyPr/>
                    <a:lstStyle/>
                    <a:p>
                      <a:r>
                        <a:rPr lang="id-ID" sz="1600" dirty="0"/>
                        <a:t>1.</a:t>
                      </a:r>
                    </a:p>
                    <a:p>
                      <a:r>
                        <a:rPr lang="id-ID" sz="1600" dirty="0"/>
                        <a:t>2.</a:t>
                      </a:r>
                    </a:p>
                    <a:p>
                      <a:r>
                        <a:rPr lang="id-ID" sz="1600" dirty="0"/>
                        <a:t>3.</a:t>
                      </a:r>
                      <a:r>
                        <a:rPr lang="id-ID" sz="1600" baseline="0" dirty="0"/>
                        <a:t> </a:t>
                      </a:r>
                    </a:p>
                    <a:p>
                      <a:r>
                        <a:rPr lang="id-ID" sz="1600" baseline="0" dirty="0"/>
                        <a:t>...</a:t>
                      </a:r>
                      <a:endParaRPr lang="id-ID" sz="1600" dirty="0"/>
                    </a:p>
                  </a:txBody>
                  <a:tcPr/>
                </a:tc>
                <a:tc>
                  <a:txBody>
                    <a:bodyPr/>
                    <a:lstStyle/>
                    <a:p>
                      <a:endParaRPr lang="id-ID" sz="1600"/>
                    </a:p>
                  </a:txBody>
                  <a:tcPr/>
                </a:tc>
                <a:tc>
                  <a:txBody>
                    <a:bodyPr/>
                    <a:lstStyle/>
                    <a:p>
                      <a:endParaRPr lang="id-ID" sz="1600" dirty="0"/>
                    </a:p>
                  </a:txBody>
                  <a:tcPr/>
                </a:tc>
                <a:tc>
                  <a:txBody>
                    <a:bodyPr/>
                    <a:lstStyle/>
                    <a:p>
                      <a:endParaRPr lang="id-ID" dirty="0"/>
                    </a:p>
                  </a:txBody>
                  <a:tcPr/>
                </a:tc>
                <a:extLst>
                  <a:ext uri="{0D108BD9-81ED-4DB2-BD59-A6C34878D82A}">
                    <a16:rowId xmlns:a16="http://schemas.microsoft.com/office/drawing/2014/main" val="10004"/>
                  </a:ext>
                </a:extLst>
              </a:tr>
              <a:tr h="397444">
                <a:tc>
                  <a:txBody>
                    <a:bodyPr/>
                    <a:lstStyle/>
                    <a:p>
                      <a:r>
                        <a:rPr lang="id-ID" sz="1600" dirty="0"/>
                        <a:t>TOTAL</a:t>
                      </a:r>
                    </a:p>
                  </a:txBody>
                  <a:tcPr/>
                </a:tc>
                <a:tc>
                  <a:txBody>
                    <a:bodyPr/>
                    <a:lstStyle/>
                    <a:p>
                      <a:endParaRPr lang="id-ID" sz="1600"/>
                    </a:p>
                  </a:txBody>
                  <a:tcPr/>
                </a:tc>
                <a:tc>
                  <a:txBody>
                    <a:bodyPr/>
                    <a:lstStyle/>
                    <a:p>
                      <a:endParaRPr lang="id-ID" sz="1600" dirty="0"/>
                    </a:p>
                  </a:txBody>
                  <a:tcPr/>
                </a:tc>
                <a:tc>
                  <a:txBody>
                    <a:bodyPr/>
                    <a:lstStyle/>
                    <a:p>
                      <a:endParaRPr lang="id-ID"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2893510" y="4891415"/>
            <a:ext cx="8534400" cy="1323439"/>
          </a:xfrm>
          <a:prstGeom prst="rect">
            <a:avLst/>
          </a:prstGeom>
          <a:noFill/>
          <a:ln>
            <a:solidFill>
              <a:schemeClr val="tx1"/>
            </a:solidFill>
          </a:ln>
        </p:spPr>
        <p:txBody>
          <a:bodyPr wrap="square" rtlCol="0">
            <a:spAutoFit/>
          </a:bodyPr>
          <a:lstStyle/>
          <a:p>
            <a:pPr marL="144463" indent="-200025">
              <a:buClr>
                <a:schemeClr val="tx1"/>
              </a:buClr>
              <a:buAutoNum type="arabicParenR"/>
            </a:pPr>
            <a:r>
              <a:rPr lang="id-ID" sz="1600" dirty="0"/>
              <a:t>Weighted each factor in industry success: 0,0 (not important) – 1,0 (very important). The sum of all scores should be equal to 1.</a:t>
            </a:r>
          </a:p>
          <a:p>
            <a:pPr marL="144463" indent="-200025">
              <a:buClr>
                <a:schemeClr val="tx1"/>
              </a:buClr>
              <a:buAutoNum type="arabicParenR"/>
            </a:pPr>
            <a:r>
              <a:rPr lang="id-ID" sz="1600" dirty="0"/>
              <a:t>Rating of each factor: 1 (major weakness); 2 (minor weakness); 3 (minor strength); 4 (major strength).</a:t>
            </a:r>
          </a:p>
          <a:p>
            <a:pPr marL="144463" indent="-200025">
              <a:buClr>
                <a:schemeClr val="tx1"/>
              </a:buClr>
              <a:buAutoNum type="arabicParenR"/>
            </a:pPr>
            <a:r>
              <a:rPr lang="id-ID" sz="1600" dirty="0"/>
              <a:t>Weight x rating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549" y="4496843"/>
            <a:ext cx="532568" cy="5325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549" y="5586608"/>
            <a:ext cx="532568" cy="5325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48" y="5079091"/>
            <a:ext cx="532569" cy="532569"/>
          </a:xfrm>
          <a:prstGeom prst="rect">
            <a:avLst/>
          </a:prstGeom>
        </p:spPr>
      </p:pic>
    </p:spTree>
    <p:extLst>
      <p:ext uri="{BB962C8B-B14F-4D97-AF65-F5344CB8AC3E}">
        <p14:creationId xmlns:p14="http://schemas.microsoft.com/office/powerpoint/2010/main" val="268158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id-ID" sz="3000" dirty="0"/>
              <a:t>The Resource-Based Model of Above-Average Returns</a:t>
            </a:r>
            <a:endParaRPr lang="id-ID" sz="3000" dirty="0"/>
          </a:p>
        </p:txBody>
      </p:sp>
      <p:grpSp>
        <p:nvGrpSpPr>
          <p:cNvPr id="3" name="Group 71"/>
          <p:cNvGrpSpPr>
            <a:grpSpLocks/>
          </p:cNvGrpSpPr>
          <p:nvPr/>
        </p:nvGrpSpPr>
        <p:grpSpPr bwMode="auto">
          <a:xfrm>
            <a:off x="1666140" y="5595938"/>
            <a:ext cx="3668184" cy="692150"/>
            <a:chOff x="366" y="3525"/>
            <a:chExt cx="1733" cy="436"/>
          </a:xfrm>
        </p:grpSpPr>
        <p:pic>
          <p:nvPicPr>
            <p:cNvPr id="4"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 y="3525"/>
              <a:ext cx="1733"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3"/>
            <p:cNvSpPr txBox="1">
              <a:spLocks noChangeArrowheads="1"/>
            </p:cNvSpPr>
            <p:nvPr/>
          </p:nvSpPr>
          <p:spPr bwMode="auto">
            <a:xfrm>
              <a:off x="409" y="3579"/>
              <a:ext cx="16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r>
                <a:rPr lang="en-US" altLang="id-ID" sz="2000" b="1" dirty="0"/>
                <a:t>Superior Returns</a:t>
              </a:r>
              <a:endParaRPr lang="en-US" altLang="id-ID" sz="2400" b="1" dirty="0"/>
            </a:p>
          </p:txBody>
        </p:sp>
      </p:grpSp>
      <p:sp useBgFill="1">
        <p:nvSpPr>
          <p:cNvPr id="6" name="Oval 74"/>
          <p:cNvSpPr>
            <a:spLocks noChangeArrowheads="1"/>
          </p:cNvSpPr>
          <p:nvPr/>
        </p:nvSpPr>
        <p:spPr bwMode="auto">
          <a:xfrm>
            <a:off x="6462184" y="4449763"/>
            <a:ext cx="237067" cy="747712"/>
          </a:xfrm>
          <a:prstGeom prst="ellipse">
            <a:avLst/>
          </a:prstGeom>
          <a:ln>
            <a:noFill/>
          </a:ln>
          <a:effectLst/>
          <a:extLs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endParaRPr lang="id-ID" altLang="id-ID"/>
          </a:p>
        </p:txBody>
      </p:sp>
      <p:sp>
        <p:nvSpPr>
          <p:cNvPr id="7" name="Rectangle 90"/>
          <p:cNvSpPr>
            <a:spLocks noChangeArrowheads="1"/>
          </p:cNvSpPr>
          <p:nvPr/>
        </p:nvSpPr>
        <p:spPr bwMode="auto">
          <a:xfrm>
            <a:off x="5446507" y="5668962"/>
            <a:ext cx="6339093" cy="54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defRPr/>
            </a:pPr>
            <a:r>
              <a:rPr lang="en-US" sz="2000" dirty="0"/>
              <a:t>Superior returns: earning of above-average returns</a:t>
            </a:r>
          </a:p>
        </p:txBody>
      </p:sp>
      <p:grpSp>
        <p:nvGrpSpPr>
          <p:cNvPr id="8" name="Group 95"/>
          <p:cNvGrpSpPr>
            <a:grpSpLocks/>
          </p:cNvGrpSpPr>
          <p:nvPr/>
        </p:nvGrpSpPr>
        <p:grpSpPr bwMode="auto">
          <a:xfrm>
            <a:off x="1666140" y="4679951"/>
            <a:ext cx="3683000" cy="836613"/>
            <a:chOff x="366" y="2948"/>
            <a:chExt cx="1740" cy="527"/>
          </a:xfrm>
        </p:grpSpPr>
        <p:pic>
          <p:nvPicPr>
            <p:cNvPr id="9" name="Picture 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 y="2948"/>
              <a:ext cx="1740"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7"/>
            <p:cNvSpPr txBox="1">
              <a:spLocks noChangeArrowheads="1"/>
            </p:cNvSpPr>
            <p:nvPr/>
          </p:nvSpPr>
          <p:spPr bwMode="auto">
            <a:xfrm>
              <a:off x="412" y="3073"/>
              <a:ext cx="164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r>
                <a:rPr lang="en-US" altLang="id-ID" sz="2000" b="1" dirty="0"/>
                <a:t>Strategy Implementation</a:t>
              </a:r>
              <a:endParaRPr lang="en-US" altLang="id-ID" sz="2400" b="1" dirty="0"/>
            </a:p>
          </p:txBody>
        </p:sp>
      </p:grpSp>
      <p:grpSp>
        <p:nvGrpSpPr>
          <p:cNvPr id="11" name="Group 98"/>
          <p:cNvGrpSpPr>
            <a:grpSpLocks/>
          </p:cNvGrpSpPr>
          <p:nvPr/>
        </p:nvGrpSpPr>
        <p:grpSpPr bwMode="auto">
          <a:xfrm>
            <a:off x="1666140" y="3844925"/>
            <a:ext cx="3683000" cy="755650"/>
            <a:chOff x="366" y="2422"/>
            <a:chExt cx="1740" cy="476"/>
          </a:xfrm>
        </p:grpSpPr>
        <p:pic>
          <p:nvPicPr>
            <p:cNvPr id="12" name="Picture 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 y="2422"/>
              <a:ext cx="174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0"/>
            <p:cNvSpPr txBox="1">
              <a:spLocks noChangeArrowheads="1"/>
            </p:cNvSpPr>
            <p:nvPr/>
          </p:nvSpPr>
          <p:spPr bwMode="auto">
            <a:xfrm>
              <a:off x="412" y="2495"/>
              <a:ext cx="164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r>
                <a:rPr lang="en-US" altLang="id-ID" sz="2000" b="1" dirty="0"/>
                <a:t>An Attractive Industry</a:t>
              </a:r>
              <a:endParaRPr lang="en-US" altLang="id-ID" sz="2400" b="1" dirty="0"/>
            </a:p>
          </p:txBody>
        </p:sp>
      </p:grpSp>
      <p:grpSp>
        <p:nvGrpSpPr>
          <p:cNvPr id="14" name="Group 101"/>
          <p:cNvGrpSpPr>
            <a:grpSpLocks/>
          </p:cNvGrpSpPr>
          <p:nvPr/>
        </p:nvGrpSpPr>
        <p:grpSpPr bwMode="auto">
          <a:xfrm>
            <a:off x="1666140" y="2922588"/>
            <a:ext cx="3676651" cy="844550"/>
            <a:chOff x="366" y="1841"/>
            <a:chExt cx="1737" cy="532"/>
          </a:xfrm>
        </p:grpSpPr>
        <p:pic>
          <p:nvPicPr>
            <p:cNvPr id="15" name="Picture 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 y="1841"/>
              <a:ext cx="1737"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03"/>
            <p:cNvSpPr txBox="1">
              <a:spLocks noChangeArrowheads="1"/>
            </p:cNvSpPr>
            <p:nvPr/>
          </p:nvSpPr>
          <p:spPr bwMode="auto">
            <a:xfrm>
              <a:off x="453" y="1977"/>
              <a:ext cx="164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r>
                <a:rPr lang="en-US" altLang="id-ID" sz="2000" b="1" dirty="0"/>
                <a:t>Competitive Advantage</a:t>
              </a:r>
              <a:endParaRPr lang="en-US" altLang="id-ID" sz="2400" b="1" dirty="0"/>
            </a:p>
          </p:txBody>
        </p:sp>
      </p:grpSp>
      <p:grpSp>
        <p:nvGrpSpPr>
          <p:cNvPr id="17" name="Group 104"/>
          <p:cNvGrpSpPr>
            <a:grpSpLocks/>
          </p:cNvGrpSpPr>
          <p:nvPr/>
        </p:nvGrpSpPr>
        <p:grpSpPr bwMode="auto">
          <a:xfrm>
            <a:off x="1666140" y="1998663"/>
            <a:ext cx="3676651" cy="844550"/>
            <a:chOff x="366" y="1259"/>
            <a:chExt cx="1737" cy="532"/>
          </a:xfrm>
        </p:grpSpPr>
        <p:pic>
          <p:nvPicPr>
            <p:cNvPr id="18" name="Picture 1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 y="1259"/>
              <a:ext cx="1737"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06"/>
            <p:cNvSpPr txBox="1">
              <a:spLocks noChangeArrowheads="1"/>
            </p:cNvSpPr>
            <p:nvPr/>
          </p:nvSpPr>
          <p:spPr bwMode="auto">
            <a:xfrm>
              <a:off x="412" y="1392"/>
              <a:ext cx="16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r>
                <a:rPr lang="en-US" altLang="id-ID" sz="2000" b="1"/>
                <a:t>Capability</a:t>
              </a:r>
              <a:endParaRPr lang="en-US" altLang="id-ID" sz="2400" b="1"/>
            </a:p>
          </p:txBody>
        </p:sp>
      </p:grpSp>
      <p:grpSp>
        <p:nvGrpSpPr>
          <p:cNvPr id="20" name="Group 107"/>
          <p:cNvGrpSpPr>
            <a:grpSpLocks/>
          </p:cNvGrpSpPr>
          <p:nvPr/>
        </p:nvGrpSpPr>
        <p:grpSpPr bwMode="auto">
          <a:xfrm>
            <a:off x="1666140" y="1049339"/>
            <a:ext cx="3666067" cy="871537"/>
            <a:chOff x="366" y="661"/>
            <a:chExt cx="1732" cy="549"/>
          </a:xfrm>
        </p:grpSpPr>
        <p:pic>
          <p:nvPicPr>
            <p:cNvPr id="21" name="Picture 1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 y="661"/>
              <a:ext cx="1732"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09"/>
            <p:cNvSpPr txBox="1">
              <a:spLocks noChangeArrowheads="1"/>
            </p:cNvSpPr>
            <p:nvPr/>
          </p:nvSpPr>
          <p:spPr bwMode="auto">
            <a:xfrm>
              <a:off x="409" y="802"/>
              <a:ext cx="16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a:r>
                <a:rPr lang="en-US" altLang="id-ID" sz="2000" b="1"/>
                <a:t>Resources</a:t>
              </a:r>
              <a:endParaRPr lang="en-US" altLang="id-ID" sz="2400" b="1"/>
            </a:p>
          </p:txBody>
        </p:sp>
      </p:grpSp>
      <p:sp>
        <p:nvSpPr>
          <p:cNvPr id="23" name="Rectangle 52"/>
          <p:cNvSpPr>
            <a:spLocks noChangeArrowheads="1"/>
          </p:cNvSpPr>
          <p:nvPr/>
        </p:nvSpPr>
        <p:spPr bwMode="auto">
          <a:xfrm>
            <a:off x="5446507" y="4726432"/>
            <a:ext cx="6457348" cy="66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90000"/>
              </a:lnSpc>
              <a:buClr>
                <a:schemeClr val="bg2"/>
              </a:buClr>
              <a:defRPr/>
            </a:pPr>
            <a:r>
              <a:rPr lang="en-US" sz="2000" dirty="0"/>
              <a:t>Select a strategy that best allow the firm to utilize its resources and capabilities relative to opportunities in the external environment.</a:t>
            </a:r>
          </a:p>
        </p:txBody>
      </p:sp>
      <p:sp>
        <p:nvSpPr>
          <p:cNvPr id="24" name="Rectangle 48"/>
          <p:cNvSpPr>
            <a:spLocks noChangeArrowheads="1"/>
          </p:cNvSpPr>
          <p:nvPr/>
        </p:nvSpPr>
        <p:spPr bwMode="auto">
          <a:xfrm>
            <a:off x="5431568" y="3753247"/>
            <a:ext cx="6472287" cy="59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90000"/>
              </a:lnSpc>
              <a:buClr>
                <a:schemeClr val="bg2"/>
              </a:buClr>
              <a:defRPr/>
            </a:pPr>
            <a:r>
              <a:rPr lang="en-US" sz="2000" dirty="0"/>
              <a:t>Locate an attractive industry.</a:t>
            </a:r>
            <a:r>
              <a:rPr lang="id-ID" sz="2000" dirty="0"/>
              <a:t> </a:t>
            </a:r>
            <a:r>
              <a:rPr lang="en-US" sz="2000" dirty="0"/>
              <a:t>An industry with opportunities that can be exploited by the firm’s resources and capabilities</a:t>
            </a:r>
            <a:r>
              <a:rPr lang="id-ID" sz="2000" dirty="0"/>
              <a:t>.</a:t>
            </a:r>
            <a:endParaRPr lang="en-US" sz="2000" dirty="0"/>
          </a:p>
          <a:p>
            <a:pPr eaLnBrk="0" hangingPunct="0">
              <a:lnSpc>
                <a:spcPct val="90000"/>
              </a:lnSpc>
              <a:buClr>
                <a:schemeClr val="bg2"/>
              </a:buClr>
              <a:defRPr/>
            </a:pPr>
            <a:endParaRPr lang="en-US" sz="2000" dirty="0"/>
          </a:p>
        </p:txBody>
      </p:sp>
      <p:sp>
        <p:nvSpPr>
          <p:cNvPr id="25" name="Rectangle 42"/>
          <p:cNvSpPr>
            <a:spLocks noChangeArrowheads="1"/>
          </p:cNvSpPr>
          <p:nvPr/>
        </p:nvSpPr>
        <p:spPr bwMode="auto">
          <a:xfrm>
            <a:off x="5423229" y="2969814"/>
            <a:ext cx="6480626"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buClr>
                <a:schemeClr val="bg2"/>
              </a:buClr>
              <a:defRPr/>
            </a:pPr>
            <a:r>
              <a:rPr lang="en-US" sz="2000" dirty="0"/>
              <a:t>Determine the potential of the firm’s resources and capabilities in terms of a competitive advantage.</a:t>
            </a:r>
          </a:p>
        </p:txBody>
      </p:sp>
      <p:sp>
        <p:nvSpPr>
          <p:cNvPr id="26" name="Rectangle 46"/>
          <p:cNvSpPr>
            <a:spLocks noChangeArrowheads="1"/>
          </p:cNvSpPr>
          <p:nvPr/>
        </p:nvSpPr>
        <p:spPr bwMode="auto">
          <a:xfrm>
            <a:off x="5423229" y="2079503"/>
            <a:ext cx="6480625" cy="60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90000"/>
              </a:lnSpc>
              <a:buClr>
                <a:schemeClr val="bg2"/>
              </a:buClr>
              <a:defRPr/>
            </a:pPr>
            <a:r>
              <a:rPr lang="en-US" sz="2000" dirty="0"/>
              <a:t>Determine the firm’s capabilities. What do the capabilities allow the firm to do better than its competitors.</a:t>
            </a:r>
          </a:p>
        </p:txBody>
      </p:sp>
      <p:sp>
        <p:nvSpPr>
          <p:cNvPr id="27" name="Rectangle 38"/>
          <p:cNvSpPr>
            <a:spLocks noChangeArrowheads="1"/>
          </p:cNvSpPr>
          <p:nvPr/>
        </p:nvSpPr>
        <p:spPr bwMode="auto">
          <a:xfrm>
            <a:off x="5431567" y="1112574"/>
            <a:ext cx="6472287" cy="74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90000"/>
              </a:lnSpc>
              <a:buClr>
                <a:schemeClr val="bg2"/>
              </a:buClr>
              <a:defRPr/>
            </a:pPr>
            <a:r>
              <a:rPr kumimoji="1" lang="en-US" sz="2000" dirty="0"/>
              <a:t>Identify the firm’s resources. Study its strengths and weaknesses compared with those of competitors</a:t>
            </a:r>
            <a:endParaRPr lang="en-US" sz="2400" dirty="0"/>
          </a:p>
        </p:txBody>
      </p:sp>
      <p:sp>
        <p:nvSpPr>
          <p:cNvPr id="28" name="Down Arrow 27"/>
          <p:cNvSpPr/>
          <p:nvPr/>
        </p:nvSpPr>
        <p:spPr>
          <a:xfrm>
            <a:off x="1035368" y="1106223"/>
            <a:ext cx="550334" cy="5108839"/>
          </a:xfrm>
          <a:prstGeom prst="downArrow">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5549" y="4496843"/>
            <a:ext cx="532568" cy="532568"/>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5549" y="5586608"/>
            <a:ext cx="532568" cy="532568"/>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5548" y="5079091"/>
            <a:ext cx="532569" cy="532569"/>
          </a:xfrm>
          <a:prstGeom prst="rect">
            <a:avLst/>
          </a:prstGeom>
        </p:spPr>
      </p:pic>
    </p:spTree>
    <p:extLst>
      <p:ext uri="{BB962C8B-B14F-4D97-AF65-F5344CB8AC3E}">
        <p14:creationId xmlns:p14="http://schemas.microsoft.com/office/powerpoint/2010/main" val="43756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wipe(left)">
                                      <p:cBhvr>
                                        <p:cTn id="15" dur="500"/>
                                        <p:tgtEl>
                                          <p:spTgt spid="23">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wipe(left)">
                                      <p:cBhvr>
                                        <p:cTn id="19" dur="500"/>
                                        <p:tgtEl>
                                          <p:spTgt spid="24">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Effect transition="in" filter="wipe(left)">
                                      <p:cBhvr>
                                        <p:cTn id="23" dur="500"/>
                                        <p:tgtEl>
                                          <p:spTgt spid="25">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wipe(left)">
                                      <p:cBhvr>
                                        <p:cTn id="27" dur="500"/>
                                        <p:tgtEl>
                                          <p:spTgt spid="26">
                                            <p:txEl>
                                              <p:pRg st="0" end="0"/>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7">
                                            <p:txEl>
                                              <p:pRg st="0" end="0"/>
                                            </p:txEl>
                                          </p:spTgt>
                                        </p:tgtEl>
                                        <p:attrNameLst>
                                          <p:attrName>style.visibility</p:attrName>
                                        </p:attrNameLst>
                                      </p:cBhvr>
                                      <p:to>
                                        <p:strVal val="visible"/>
                                      </p:to>
                                    </p:set>
                                    <p:animEffect transition="in" filter="wipe(left)">
                                      <p:cBhvr>
                                        <p:cTn id="31"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23" grpId="0" build="p" bldLvl="3" autoUpdateAnimBg="0" advAuto="0"/>
      <p:bldP spid="24" grpId="0" build="p" bldLvl="3" autoUpdateAnimBg="0" advAuto="0"/>
      <p:bldP spid="25" grpId="0" build="p" bldLvl="3" autoUpdateAnimBg="0" advAuto="0"/>
      <p:bldP spid="26" grpId="0" build="p" bldLvl="3" autoUpdateAnimBg="0" advAuto="0"/>
      <p:bldP spid="27" grpId="0" build="p" bldLvl="3"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SWOT Analysis: Matching Process</a:t>
            </a:r>
          </a:p>
        </p:txBody>
      </p:sp>
      <p:graphicFrame>
        <p:nvGraphicFramePr>
          <p:cNvPr id="2" name="Table 1"/>
          <p:cNvGraphicFramePr>
            <a:graphicFrameLocks noGrp="1"/>
          </p:cNvGraphicFramePr>
          <p:nvPr>
            <p:extLst>
              <p:ext uri="{D42A27DB-BD31-4B8C-83A1-F6EECF244321}">
                <p14:modId xmlns:p14="http://schemas.microsoft.com/office/powerpoint/2010/main" val="1530497806"/>
              </p:ext>
            </p:extLst>
          </p:nvPr>
        </p:nvGraphicFramePr>
        <p:xfrm>
          <a:off x="5929746" y="789708"/>
          <a:ext cx="5860473" cy="5388559"/>
        </p:xfrm>
        <a:graphic>
          <a:graphicData uri="http://schemas.openxmlformats.org/drawingml/2006/table">
            <a:tbl>
              <a:tblPr firstRow="1" bandRow="1">
                <a:tableStyleId>{5C22544A-7EE6-4342-B048-85BDC9FD1C3A}</a:tableStyleId>
              </a:tblPr>
              <a:tblGrid>
                <a:gridCol w="734291">
                  <a:extLst>
                    <a:ext uri="{9D8B030D-6E8A-4147-A177-3AD203B41FA5}">
                      <a16:colId xmlns:a16="http://schemas.microsoft.com/office/drawing/2014/main" val="20000"/>
                    </a:ext>
                  </a:extLst>
                </a:gridCol>
                <a:gridCol w="2660653">
                  <a:extLst>
                    <a:ext uri="{9D8B030D-6E8A-4147-A177-3AD203B41FA5}">
                      <a16:colId xmlns:a16="http://schemas.microsoft.com/office/drawing/2014/main" val="20001"/>
                    </a:ext>
                  </a:extLst>
                </a:gridCol>
                <a:gridCol w="2465529">
                  <a:extLst>
                    <a:ext uri="{9D8B030D-6E8A-4147-A177-3AD203B41FA5}">
                      <a16:colId xmlns:a16="http://schemas.microsoft.com/office/drawing/2014/main" val="20002"/>
                    </a:ext>
                  </a:extLst>
                </a:gridCol>
              </a:tblGrid>
              <a:tr h="692727">
                <a:tc>
                  <a:txBody>
                    <a:bodyPr/>
                    <a:lstStyle/>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ysClr val="windowText" lastClr="000000"/>
                          </a:solidFill>
                        </a:rPr>
                        <a:t>Helpful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To achieving the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solidFill>
                            <a:sysClr val="windowText" lastClr="000000"/>
                          </a:solidFill>
                        </a:rPr>
                        <a:t>Harmful </a:t>
                      </a:r>
                    </a:p>
                    <a:p>
                      <a:pPr algn="ctr"/>
                      <a:r>
                        <a:rPr lang="en-US" sz="1400" dirty="0">
                          <a:solidFill>
                            <a:sysClr val="windowText" lastClr="000000"/>
                          </a:solidFill>
                        </a:rPr>
                        <a:t>To achieving the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349744">
                <a:tc>
                  <a:txBody>
                    <a:bodyPr/>
                    <a:lstStyle/>
                    <a:p>
                      <a:pPr algn="ctr"/>
                      <a:r>
                        <a:rPr lang="en-US" sz="2000" dirty="0">
                          <a:solidFill>
                            <a:sysClr val="windowText" lastClr="000000"/>
                          </a:solidFill>
                        </a:rPr>
                        <a:t>Internal origin</a:t>
                      </a:r>
                    </a:p>
                    <a:p>
                      <a:pPr algn="ctr"/>
                      <a:r>
                        <a:rPr lang="en-US" sz="1400" dirty="0">
                          <a:solidFill>
                            <a:sysClr val="windowText" lastClr="000000"/>
                          </a:solidFill>
                        </a:rPr>
                        <a:t>Attributes of the organization</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800" dirty="0">
                          <a:solidFill>
                            <a:sysClr val="windowText" lastClr="000000"/>
                          </a:solidFill>
                        </a:rPr>
                        <a:t>Strengths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800" dirty="0">
                          <a:solidFill>
                            <a:sysClr val="windowText" lastClr="000000"/>
                          </a:solidFill>
                        </a:rPr>
                        <a:t>Weaknesses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346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ysClr val="windowText" lastClr="000000"/>
                          </a:solidFill>
                        </a:rPr>
                        <a:t>External origin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rPr>
                        <a:t>Attributes of the environment</a:t>
                      </a:r>
                    </a:p>
                    <a:p>
                      <a:pPr algn="ctr"/>
                      <a:endParaRPr lang="en-US" sz="2000" dirty="0">
                        <a:solidFill>
                          <a:sysClr val="windowText" lastClr="000000"/>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ysClr val="windowText" lastClr="000000"/>
                          </a:solidFill>
                        </a:rPr>
                        <a:t>Opportunities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800" dirty="0">
                          <a:solidFill>
                            <a:sysClr val="windowText" lastClr="000000"/>
                          </a:solidFill>
                        </a:rPr>
                        <a:t>Threats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530513" y="1335808"/>
            <a:ext cx="4958773" cy="1938992"/>
          </a:xfrm>
          <a:prstGeom prst="rect">
            <a:avLst/>
          </a:prstGeom>
          <a:solidFill>
            <a:schemeClr val="accent4">
              <a:lumMod val="40000"/>
              <a:lumOff val="60000"/>
            </a:schemeClr>
          </a:solidFill>
        </p:spPr>
        <p:txBody>
          <a:bodyPr wrap="square" rtlCol="0">
            <a:spAutoFit/>
          </a:bodyPr>
          <a:lstStyle/>
          <a:p>
            <a:pPr algn="ctr"/>
            <a:r>
              <a:rPr lang="en-US" sz="2400" dirty="0"/>
              <a:t>A SWOT analysis is a simple but widely used tool that helps in understanding the strengths, weaknesses, opportunities and threats involved in a project or business activity. </a:t>
            </a:r>
          </a:p>
        </p:txBody>
      </p:sp>
      <p:sp>
        <p:nvSpPr>
          <p:cNvPr id="6" name="Rectangle 3"/>
          <p:cNvSpPr>
            <a:spLocks noGrp="1" noChangeArrowheads="1"/>
          </p:cNvSpPr>
          <p:nvPr>
            <p:ph idx="1"/>
          </p:nvPr>
        </p:nvSpPr>
        <p:spPr>
          <a:xfrm>
            <a:off x="530514" y="3599579"/>
            <a:ext cx="4958773" cy="2267821"/>
          </a:xfrm>
        </p:spPr>
        <p:txBody>
          <a:bodyPr>
            <a:normAutofit/>
          </a:bodyPr>
          <a:lstStyle/>
          <a:p>
            <a:pPr marL="0" indent="0" algn="ctr">
              <a:spcBef>
                <a:spcPct val="50000"/>
              </a:spcBef>
              <a:spcAft>
                <a:spcPct val="50000"/>
              </a:spcAft>
              <a:buNone/>
            </a:pPr>
            <a:r>
              <a:rPr lang="id-ID" sz="2400" dirty="0">
                <a:solidFill>
                  <a:srgbClr val="FF0000"/>
                </a:solidFill>
              </a:rPr>
              <a:t>Matching process </a:t>
            </a:r>
            <a:r>
              <a:rPr lang="id-ID" sz="2400" dirty="0"/>
              <a:t>between the result of external and internal analysis will be required in order to make a basic for </a:t>
            </a:r>
            <a:r>
              <a:rPr lang="id-ID" sz="2400" dirty="0">
                <a:solidFill>
                  <a:srgbClr val="0070C0"/>
                </a:solidFill>
              </a:rPr>
              <a:t>long-term objectives </a:t>
            </a:r>
            <a:r>
              <a:rPr lang="id-ID" sz="2400" dirty="0"/>
              <a:t>decision making and for </a:t>
            </a:r>
            <a:r>
              <a:rPr lang="id-ID" sz="2400" dirty="0">
                <a:solidFill>
                  <a:srgbClr val="0070C0"/>
                </a:solidFill>
              </a:rPr>
              <a:t>crafting the strategy </a:t>
            </a:r>
            <a:r>
              <a:rPr lang="id-ID" sz="2400" dirty="0"/>
              <a:t>itself.</a:t>
            </a:r>
          </a:p>
        </p:txBody>
      </p:sp>
    </p:spTree>
    <p:extLst>
      <p:ext uri="{BB962C8B-B14F-4D97-AF65-F5344CB8AC3E}">
        <p14:creationId xmlns:p14="http://schemas.microsoft.com/office/powerpoint/2010/main" val="410269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705600" cy="634538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881745"/>
            <a:ext cx="5335271" cy="3297381"/>
          </a:xfrm>
          <a:prstGeom prst="rect">
            <a:avLst/>
          </a:prstGeom>
        </p:spPr>
      </p:pic>
      <p:sp>
        <p:nvSpPr>
          <p:cNvPr id="7" name="TextBox 6"/>
          <p:cNvSpPr txBox="1"/>
          <p:nvPr/>
        </p:nvSpPr>
        <p:spPr>
          <a:xfrm>
            <a:off x="7190509" y="1122219"/>
            <a:ext cx="4197927" cy="1323439"/>
          </a:xfrm>
          <a:prstGeom prst="rect">
            <a:avLst/>
          </a:prstGeom>
          <a:noFill/>
        </p:spPr>
        <p:txBody>
          <a:bodyPr wrap="square" rtlCol="0">
            <a:spAutoFit/>
          </a:bodyPr>
          <a:lstStyle/>
          <a:p>
            <a:pPr algn="ctr"/>
            <a:r>
              <a:rPr lang="en-US" sz="4000" b="1" dirty="0">
                <a:solidFill>
                  <a:srgbClr val="FF0000"/>
                </a:solidFill>
              </a:rPr>
              <a:t>How do we use SWOT Matrix? </a:t>
            </a:r>
          </a:p>
        </p:txBody>
      </p:sp>
    </p:spTree>
    <p:extLst>
      <p:ext uri="{BB962C8B-B14F-4D97-AF65-F5344CB8AC3E}">
        <p14:creationId xmlns:p14="http://schemas.microsoft.com/office/powerpoint/2010/main" val="124388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Strategic Environment via Competitive Forces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609599"/>
            <a:ext cx="8863496" cy="5774307"/>
          </a:xfrm>
          <a:prstGeom prst="rect">
            <a:avLst/>
          </a:prstGeom>
        </p:spPr>
      </p:pic>
    </p:spTree>
    <p:extLst>
      <p:ext uri="{BB962C8B-B14F-4D97-AF65-F5344CB8AC3E}">
        <p14:creationId xmlns:p14="http://schemas.microsoft.com/office/powerpoint/2010/main" val="921916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Another SWOT Analysis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82" y="1123373"/>
            <a:ext cx="8188036" cy="4776354"/>
          </a:xfrm>
          <a:prstGeom prst="rect">
            <a:avLst/>
          </a:prstGeom>
        </p:spPr>
      </p:pic>
    </p:spTree>
    <p:extLst>
      <p:ext uri="{BB962C8B-B14F-4D97-AF65-F5344CB8AC3E}">
        <p14:creationId xmlns:p14="http://schemas.microsoft.com/office/powerpoint/2010/main" val="150551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effectLst>
                  <a:outerShdw blurRad="38100" dist="38100" dir="2700000" algn="tl">
                    <a:srgbClr val="C0C0C0"/>
                  </a:outerShdw>
                </a:effectLst>
              </a:rPr>
              <a:t>The Quantitative Strategic Planning Matrix (QSPM)</a:t>
            </a:r>
            <a:endParaRPr lang="id-ID" dirty="0"/>
          </a:p>
        </p:txBody>
      </p:sp>
      <p:graphicFrame>
        <p:nvGraphicFramePr>
          <p:cNvPr id="3" name="Table 2"/>
          <p:cNvGraphicFramePr>
            <a:graphicFrameLocks noGrp="1"/>
          </p:cNvGraphicFramePr>
          <p:nvPr>
            <p:extLst/>
          </p:nvPr>
        </p:nvGraphicFramePr>
        <p:xfrm>
          <a:off x="2744244" y="667698"/>
          <a:ext cx="8529180" cy="4926900"/>
        </p:xfrm>
        <a:graphic>
          <a:graphicData uri="http://schemas.openxmlformats.org/drawingml/2006/table">
            <a:tbl>
              <a:tblPr firstRow="1" bandRow="1">
                <a:tableStyleId>{5C22544A-7EE6-4342-B048-85BDC9FD1C3A}</a:tableStyleId>
              </a:tblPr>
              <a:tblGrid>
                <a:gridCol w="3599472">
                  <a:extLst>
                    <a:ext uri="{9D8B030D-6E8A-4147-A177-3AD203B41FA5}">
                      <a16:colId xmlns:a16="http://schemas.microsoft.com/office/drawing/2014/main" val="20000"/>
                    </a:ext>
                  </a:extLst>
                </a:gridCol>
                <a:gridCol w="1173740">
                  <a:extLst>
                    <a:ext uri="{9D8B030D-6E8A-4147-A177-3AD203B41FA5}">
                      <a16:colId xmlns:a16="http://schemas.microsoft.com/office/drawing/2014/main" val="20001"/>
                    </a:ext>
                  </a:extLst>
                </a:gridCol>
                <a:gridCol w="938992">
                  <a:extLst>
                    <a:ext uri="{9D8B030D-6E8A-4147-A177-3AD203B41FA5}">
                      <a16:colId xmlns:a16="http://schemas.microsoft.com/office/drawing/2014/main" val="20002"/>
                    </a:ext>
                  </a:extLst>
                </a:gridCol>
                <a:gridCol w="938992">
                  <a:extLst>
                    <a:ext uri="{9D8B030D-6E8A-4147-A177-3AD203B41FA5}">
                      <a16:colId xmlns:a16="http://schemas.microsoft.com/office/drawing/2014/main" val="20003"/>
                    </a:ext>
                  </a:extLst>
                </a:gridCol>
                <a:gridCol w="938992">
                  <a:extLst>
                    <a:ext uri="{9D8B030D-6E8A-4147-A177-3AD203B41FA5}">
                      <a16:colId xmlns:a16="http://schemas.microsoft.com/office/drawing/2014/main" val="20004"/>
                    </a:ext>
                  </a:extLst>
                </a:gridCol>
                <a:gridCol w="938992">
                  <a:extLst>
                    <a:ext uri="{9D8B030D-6E8A-4147-A177-3AD203B41FA5}">
                      <a16:colId xmlns:a16="http://schemas.microsoft.com/office/drawing/2014/main" val="20005"/>
                    </a:ext>
                  </a:extLst>
                </a:gridCol>
              </a:tblGrid>
              <a:tr h="320327">
                <a:tc rowSpan="3">
                  <a:txBody>
                    <a:bodyPr/>
                    <a:lstStyle/>
                    <a:p>
                      <a:pPr algn="ctr"/>
                      <a:r>
                        <a:rPr lang="id-ID" sz="1800" dirty="0"/>
                        <a:t>KEY</a:t>
                      </a:r>
                      <a:r>
                        <a:rPr lang="id-ID" sz="1800" baseline="0" dirty="0"/>
                        <a:t> </a:t>
                      </a:r>
                      <a:r>
                        <a:rPr lang="id-ID" sz="1800" dirty="0"/>
                        <a:t>FACTORS</a:t>
                      </a:r>
                    </a:p>
                  </a:txBody>
                  <a:tcPr anchor="b"/>
                </a:tc>
                <a:tc rowSpan="3">
                  <a:txBody>
                    <a:bodyPr/>
                    <a:lstStyle/>
                    <a:p>
                      <a:pPr algn="ctr"/>
                      <a:r>
                        <a:rPr lang="id-ID" sz="1800" dirty="0"/>
                        <a:t>WEIGHT</a:t>
                      </a:r>
                      <a:endParaRPr lang="id-ID" sz="1800" baseline="30000" dirty="0"/>
                    </a:p>
                  </a:txBody>
                  <a:tcPr anchor="b"/>
                </a:tc>
                <a:tc gridSpan="4">
                  <a:txBody>
                    <a:bodyPr/>
                    <a:lstStyle/>
                    <a:p>
                      <a:pPr algn="ctr"/>
                      <a:r>
                        <a:rPr lang="id-ID" sz="1600" b="1" kern="1200" baseline="0" dirty="0">
                          <a:solidFill>
                            <a:schemeClr val="lt1"/>
                          </a:solidFill>
                          <a:latin typeface="+mn-lt"/>
                          <a:ea typeface="+mn-ea"/>
                          <a:cs typeface="+mn-cs"/>
                        </a:rPr>
                        <a:t>STRATEGIC </a:t>
                      </a:r>
                      <a:r>
                        <a:rPr lang="id-ID" sz="1600" baseline="0" dirty="0">
                          <a:latin typeface="+mj-lt"/>
                        </a:rPr>
                        <a:t>CHOICES</a:t>
                      </a:r>
                      <a:endParaRPr lang="id-ID" sz="1800" baseline="30000" dirty="0">
                        <a:latin typeface="+mj-lt"/>
                      </a:endParaRPr>
                    </a:p>
                  </a:txBody>
                  <a:tcPr anchor="b"/>
                </a:tc>
                <a:tc hMerge="1">
                  <a:txBody>
                    <a:bodyPr/>
                    <a:lstStyle/>
                    <a:p>
                      <a:endParaRPr lang="id-ID" dirty="0"/>
                    </a:p>
                  </a:txBody>
                  <a:tcPr anchor="b"/>
                </a:tc>
                <a:tc hMerge="1">
                  <a:txBody>
                    <a:bodyPr/>
                    <a:lstStyle/>
                    <a:p>
                      <a:endParaRPr lang="id-ID" dirty="0"/>
                    </a:p>
                  </a:txBody>
                  <a:tcPr anchor="b"/>
                </a:tc>
                <a:tc hMerge="1">
                  <a:txBody>
                    <a:bodyPr/>
                    <a:lstStyle/>
                    <a:p>
                      <a:endParaRPr lang="id-ID" dirty="0"/>
                    </a:p>
                  </a:txBody>
                  <a:tcPr anchor="b"/>
                </a:tc>
                <a:extLst>
                  <a:ext uri="{0D108BD9-81ED-4DB2-BD59-A6C34878D82A}">
                    <a16:rowId xmlns:a16="http://schemas.microsoft.com/office/drawing/2014/main" val="10000"/>
                  </a:ext>
                </a:extLst>
              </a:tr>
              <a:tr h="339970">
                <a:tc vMerge="1">
                  <a:txBody>
                    <a:bodyPr/>
                    <a:lstStyle/>
                    <a:p>
                      <a:pPr algn="ctr"/>
                      <a:endParaRPr lang="id-ID" sz="1600" dirty="0"/>
                    </a:p>
                  </a:txBody>
                  <a:tcPr anchor="b"/>
                </a:tc>
                <a:tc vMerge="1">
                  <a:txBody>
                    <a:bodyPr/>
                    <a:lstStyle/>
                    <a:p>
                      <a:pPr algn="ctr"/>
                      <a:endParaRPr lang="id-ID" sz="1600" baseline="30000" dirty="0"/>
                    </a:p>
                  </a:txBody>
                  <a:tcPr anchor="b"/>
                </a:tc>
                <a:tc gridSpan="2">
                  <a:txBody>
                    <a:bodyPr/>
                    <a:lstStyle/>
                    <a:p>
                      <a:pPr algn="ctr"/>
                      <a:r>
                        <a:rPr lang="id-ID" sz="1400" dirty="0"/>
                        <a:t>STRATEGY 1</a:t>
                      </a:r>
                      <a:endParaRPr lang="id-ID" sz="1400" baseline="30000" dirty="0"/>
                    </a:p>
                  </a:txBody>
                  <a:tcPr anchor="b"/>
                </a:tc>
                <a:tc hMerge="1">
                  <a:txBody>
                    <a:bodyPr/>
                    <a:lstStyle/>
                    <a:p>
                      <a:endParaRPr lang="id-ID" dirty="0"/>
                    </a:p>
                  </a:txBody>
                  <a:tcPr anchor="b"/>
                </a:tc>
                <a:tc gridSpan="2">
                  <a:txBody>
                    <a:bodyPr/>
                    <a:lstStyle/>
                    <a:p>
                      <a:r>
                        <a:rPr lang="id-ID" sz="1400" dirty="0"/>
                        <a:t>STRATEGY 2</a:t>
                      </a:r>
                    </a:p>
                  </a:txBody>
                  <a:tcPr anchor="b"/>
                </a:tc>
                <a:tc hMerge="1">
                  <a:txBody>
                    <a:bodyPr/>
                    <a:lstStyle/>
                    <a:p>
                      <a:endParaRPr lang="id-ID" dirty="0"/>
                    </a:p>
                  </a:txBody>
                  <a:tcPr anchor="b"/>
                </a:tc>
                <a:extLst>
                  <a:ext uri="{0D108BD9-81ED-4DB2-BD59-A6C34878D82A}">
                    <a16:rowId xmlns:a16="http://schemas.microsoft.com/office/drawing/2014/main" val="10001"/>
                  </a:ext>
                </a:extLst>
              </a:tr>
              <a:tr h="339970">
                <a:tc vMerge="1">
                  <a:txBody>
                    <a:bodyPr/>
                    <a:lstStyle/>
                    <a:p>
                      <a:pPr algn="ctr"/>
                      <a:endParaRPr lang="id-ID" sz="1600" dirty="0"/>
                    </a:p>
                  </a:txBody>
                  <a:tcPr anchor="b"/>
                </a:tc>
                <a:tc vMerge="1">
                  <a:txBody>
                    <a:bodyPr/>
                    <a:lstStyle/>
                    <a:p>
                      <a:pPr algn="ctr"/>
                      <a:endParaRPr lang="id-ID" sz="1600" baseline="30000" dirty="0"/>
                    </a:p>
                  </a:txBody>
                  <a:tcPr anchor="b"/>
                </a:tc>
                <a:tc>
                  <a:txBody>
                    <a:bodyPr/>
                    <a:lstStyle/>
                    <a:p>
                      <a:pPr algn="ctr"/>
                      <a:r>
                        <a:rPr lang="id-ID" sz="1600" dirty="0"/>
                        <a:t>AS</a:t>
                      </a:r>
                      <a:endParaRPr lang="id-ID" sz="1600" baseline="30000" dirty="0"/>
                    </a:p>
                  </a:txBody>
                  <a:tcPr anchor="b"/>
                </a:tc>
                <a:tc>
                  <a:txBody>
                    <a:bodyPr/>
                    <a:lstStyle/>
                    <a:p>
                      <a:pPr algn="ctr"/>
                      <a:r>
                        <a:rPr lang="id-ID" sz="1600" dirty="0"/>
                        <a:t>TAS</a:t>
                      </a:r>
                    </a:p>
                  </a:txBody>
                  <a:tcPr anchor="b"/>
                </a:tc>
                <a:tc>
                  <a:txBody>
                    <a:bodyPr/>
                    <a:lstStyle/>
                    <a:p>
                      <a:pPr algn="ctr"/>
                      <a:r>
                        <a:rPr lang="id-ID" sz="1600" dirty="0"/>
                        <a:t>AS</a:t>
                      </a:r>
                    </a:p>
                  </a:txBody>
                  <a:tcPr anchor="b"/>
                </a:tc>
                <a:tc>
                  <a:txBody>
                    <a:bodyPr/>
                    <a:lstStyle/>
                    <a:p>
                      <a:pPr algn="ctr"/>
                      <a:r>
                        <a:rPr lang="id-ID" sz="1600" dirty="0"/>
                        <a:t>TAS</a:t>
                      </a:r>
                    </a:p>
                  </a:txBody>
                  <a:tcPr anchor="b"/>
                </a:tc>
                <a:extLst>
                  <a:ext uri="{0D108BD9-81ED-4DB2-BD59-A6C34878D82A}">
                    <a16:rowId xmlns:a16="http://schemas.microsoft.com/office/drawing/2014/main" val="10002"/>
                  </a:ext>
                </a:extLst>
              </a:tr>
              <a:tr h="339970">
                <a:tc>
                  <a:txBody>
                    <a:bodyPr/>
                    <a:lstStyle/>
                    <a:p>
                      <a:r>
                        <a:rPr lang="id-ID" sz="1400" i="1" dirty="0"/>
                        <a:t>Opportunities</a:t>
                      </a:r>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extLst>
                  <a:ext uri="{0D108BD9-81ED-4DB2-BD59-A6C34878D82A}">
                    <a16:rowId xmlns:a16="http://schemas.microsoft.com/office/drawing/2014/main" val="10003"/>
                  </a:ext>
                </a:extLst>
              </a:tr>
              <a:tr h="339970">
                <a:tc>
                  <a:txBody>
                    <a:bodyPr/>
                    <a:lstStyle/>
                    <a:p>
                      <a:r>
                        <a:rPr lang="id-ID" sz="1400" dirty="0"/>
                        <a:t>...</a:t>
                      </a:r>
                    </a:p>
                  </a:txBody>
                  <a:tcPr/>
                </a:tc>
                <a:tc>
                  <a:txBody>
                    <a:bodyPr/>
                    <a:lstStyle/>
                    <a:p>
                      <a:endParaRPr lang="id-ID" sz="1400" dirty="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extLst>
                  <a:ext uri="{0D108BD9-81ED-4DB2-BD59-A6C34878D82A}">
                    <a16:rowId xmlns:a16="http://schemas.microsoft.com/office/drawing/2014/main" val="10004"/>
                  </a:ext>
                </a:extLst>
              </a:tr>
              <a:tr h="369420">
                <a:tc>
                  <a:txBody>
                    <a:bodyPr/>
                    <a:lstStyle/>
                    <a:p>
                      <a:r>
                        <a:rPr lang="id-ID" sz="1400" i="1" dirty="0"/>
                        <a:t>Threaths</a:t>
                      </a:r>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extLst>
                  <a:ext uri="{0D108BD9-81ED-4DB2-BD59-A6C34878D82A}">
                    <a16:rowId xmlns:a16="http://schemas.microsoft.com/office/drawing/2014/main" val="10005"/>
                  </a:ext>
                </a:extLst>
              </a:tr>
              <a:tr h="339970">
                <a:tc>
                  <a:txBody>
                    <a:bodyPr/>
                    <a:lstStyle/>
                    <a:p>
                      <a:r>
                        <a:rPr lang="id-ID" sz="1400" baseline="0" dirty="0"/>
                        <a:t>...</a:t>
                      </a:r>
                      <a:endParaRPr lang="id-ID" sz="1400" dirty="0"/>
                    </a:p>
                  </a:txBody>
                  <a:tcPr/>
                </a:tc>
                <a:tc>
                  <a:txBody>
                    <a:bodyPr/>
                    <a:lstStyle/>
                    <a:p>
                      <a:endParaRPr lang="id-ID" sz="1400"/>
                    </a:p>
                  </a:txBody>
                  <a:tcPr/>
                </a:tc>
                <a:tc>
                  <a:txBody>
                    <a:bodyPr/>
                    <a:lstStyle/>
                    <a:p>
                      <a:endParaRPr lang="id-ID" sz="160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extLst>
                  <a:ext uri="{0D108BD9-81ED-4DB2-BD59-A6C34878D82A}">
                    <a16:rowId xmlns:a16="http://schemas.microsoft.com/office/drawing/2014/main" val="10006"/>
                  </a:ext>
                </a:extLst>
              </a:tr>
              <a:tr h="369420">
                <a:tc>
                  <a:txBody>
                    <a:bodyPr/>
                    <a:lstStyle/>
                    <a:p>
                      <a:endParaRPr lang="id-ID" sz="1400" dirty="0"/>
                    </a:p>
                  </a:txBody>
                  <a:tcPr/>
                </a:tc>
                <a:tc>
                  <a:txBody>
                    <a:bodyPr/>
                    <a:lstStyle/>
                    <a:p>
                      <a:pPr algn="ctr"/>
                      <a:r>
                        <a:rPr lang="id-ID" sz="1400" dirty="0"/>
                        <a:t>1,0</a:t>
                      </a:r>
                    </a:p>
                  </a:txBody>
                  <a:tcPr/>
                </a:tc>
                <a:tc>
                  <a:txBody>
                    <a:bodyPr/>
                    <a:lstStyle/>
                    <a:p>
                      <a:endParaRPr lang="id-ID" sz="160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extLst>
                  <a:ext uri="{0D108BD9-81ED-4DB2-BD59-A6C34878D82A}">
                    <a16:rowId xmlns:a16="http://schemas.microsoft.com/office/drawing/2014/main" val="10007"/>
                  </a:ext>
                </a:extLst>
              </a:tr>
              <a:tr h="339970">
                <a:tc>
                  <a:txBody>
                    <a:bodyPr/>
                    <a:lstStyle/>
                    <a:p>
                      <a:r>
                        <a:rPr lang="id-ID" sz="1400" i="1" dirty="0"/>
                        <a:t>Strengths</a:t>
                      </a:r>
                    </a:p>
                  </a:txBody>
                  <a:tcPr/>
                </a:tc>
                <a:tc>
                  <a:txBody>
                    <a:bodyPr/>
                    <a:lstStyle/>
                    <a:p>
                      <a:endParaRPr lang="id-ID" sz="1400" dirty="0"/>
                    </a:p>
                  </a:txBody>
                  <a:tcPr/>
                </a:tc>
                <a:tc>
                  <a:txBody>
                    <a:bodyPr/>
                    <a:lstStyle/>
                    <a:p>
                      <a:endParaRPr lang="id-ID" sz="160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extLst>
                  <a:ext uri="{0D108BD9-81ED-4DB2-BD59-A6C34878D82A}">
                    <a16:rowId xmlns:a16="http://schemas.microsoft.com/office/drawing/2014/main" val="10008"/>
                  </a:ext>
                </a:extLst>
              </a:tr>
              <a:tr h="369420">
                <a:tc>
                  <a:txBody>
                    <a:bodyPr/>
                    <a:lstStyle/>
                    <a:p>
                      <a:r>
                        <a:rPr lang="id-ID" sz="1400" dirty="0"/>
                        <a:t>...</a:t>
                      </a:r>
                    </a:p>
                  </a:txBody>
                  <a:tcPr/>
                </a:tc>
                <a:tc>
                  <a:txBody>
                    <a:bodyPr/>
                    <a:lstStyle/>
                    <a:p>
                      <a:endParaRPr lang="id-ID" sz="1400" dirty="0"/>
                    </a:p>
                  </a:txBody>
                  <a:tcPr/>
                </a:tc>
                <a:tc>
                  <a:txBody>
                    <a:bodyPr/>
                    <a:lstStyle/>
                    <a:p>
                      <a:endParaRPr lang="id-ID" sz="160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extLst>
                  <a:ext uri="{0D108BD9-81ED-4DB2-BD59-A6C34878D82A}">
                    <a16:rowId xmlns:a16="http://schemas.microsoft.com/office/drawing/2014/main" val="10009"/>
                  </a:ext>
                </a:extLst>
              </a:tr>
              <a:tr h="369420">
                <a:tc>
                  <a:txBody>
                    <a:bodyPr/>
                    <a:lstStyle/>
                    <a:p>
                      <a:r>
                        <a:rPr lang="id-ID" sz="1400" i="1" dirty="0"/>
                        <a:t>Weaknesses</a:t>
                      </a:r>
                    </a:p>
                  </a:txBody>
                  <a:tcPr/>
                </a:tc>
                <a:tc>
                  <a:txBody>
                    <a:bodyPr/>
                    <a:lstStyle/>
                    <a:p>
                      <a:endParaRPr lang="id-ID" sz="1400" dirty="0"/>
                    </a:p>
                  </a:txBody>
                  <a:tcPr/>
                </a:tc>
                <a:tc>
                  <a:txBody>
                    <a:bodyPr/>
                    <a:lstStyle/>
                    <a:p>
                      <a:endParaRPr lang="id-ID" sz="160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extLst>
                  <a:ext uri="{0D108BD9-81ED-4DB2-BD59-A6C34878D82A}">
                    <a16:rowId xmlns:a16="http://schemas.microsoft.com/office/drawing/2014/main" val="10010"/>
                  </a:ext>
                </a:extLst>
              </a:tr>
              <a:tr h="369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d-ID" sz="1400" dirty="0"/>
                    </a:p>
                  </a:txBody>
                  <a:tcPr/>
                </a:tc>
                <a:tc>
                  <a:txBody>
                    <a:bodyPr/>
                    <a:lstStyle/>
                    <a:p>
                      <a:endParaRPr lang="id-ID" sz="160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extLst>
                  <a:ext uri="{0D108BD9-81ED-4DB2-BD59-A6C34878D82A}">
                    <a16:rowId xmlns:a16="http://schemas.microsoft.com/office/drawing/2014/main" val="10011"/>
                  </a:ext>
                </a:extLst>
              </a:tr>
              <a:tr h="369420">
                <a:tc>
                  <a:txBody>
                    <a:bodyPr/>
                    <a:lstStyle/>
                    <a:p>
                      <a:endParaRPr lang="id-ID"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dirty="0"/>
                        <a:t>1,0</a:t>
                      </a:r>
                    </a:p>
                  </a:txBody>
                  <a:tcPr/>
                </a:tc>
                <a:tc>
                  <a:txBody>
                    <a:bodyPr/>
                    <a:lstStyle/>
                    <a:p>
                      <a:endParaRPr lang="id-ID" sz="160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extLst>
                  <a:ext uri="{0D108BD9-81ED-4DB2-BD59-A6C34878D82A}">
                    <a16:rowId xmlns:a16="http://schemas.microsoft.com/office/drawing/2014/main" val="10012"/>
                  </a:ext>
                </a:extLst>
              </a:tr>
              <a:tr h="320327">
                <a:tc>
                  <a:txBody>
                    <a:bodyPr/>
                    <a:lstStyle/>
                    <a:p>
                      <a:r>
                        <a:rPr lang="id-ID" sz="1400" dirty="0"/>
                        <a:t>SUM TOTAL  ATRACTIVENESS SCORE</a:t>
                      </a:r>
                    </a:p>
                  </a:txBody>
                  <a:tcPr/>
                </a:tc>
                <a:tc>
                  <a:txBody>
                    <a:bodyPr/>
                    <a:lstStyle/>
                    <a:p>
                      <a:endParaRPr lang="id-ID" sz="1400" dirty="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tc>
                  <a:txBody>
                    <a:bodyPr/>
                    <a:lstStyle/>
                    <a:p>
                      <a:endParaRPr lang="id-ID" sz="1600" dirty="0"/>
                    </a:p>
                  </a:txBody>
                  <a:tcPr/>
                </a:tc>
                <a:extLst>
                  <a:ext uri="{0D108BD9-81ED-4DB2-BD59-A6C34878D82A}">
                    <a16:rowId xmlns:a16="http://schemas.microsoft.com/office/drawing/2014/main" val="10013"/>
                  </a:ext>
                </a:extLst>
              </a:tr>
            </a:tbl>
          </a:graphicData>
        </a:graphic>
      </p:graphicFrame>
      <p:cxnSp>
        <p:nvCxnSpPr>
          <p:cNvPr id="4" name="Straight Connector 3"/>
          <p:cNvCxnSpPr/>
          <p:nvPr/>
        </p:nvCxnSpPr>
        <p:spPr bwMode="auto">
          <a:xfrm>
            <a:off x="6325644" y="3070120"/>
            <a:ext cx="1143000" cy="1588"/>
          </a:xfrm>
          <a:prstGeom prst="line">
            <a:avLst/>
          </a:prstGeom>
          <a:noFill/>
          <a:ln w="9525" cap="flat" cmpd="sng" algn="ctr">
            <a:solidFill>
              <a:schemeClr val="tx1"/>
            </a:solidFill>
            <a:prstDash val="solid"/>
            <a:round/>
            <a:headEnd type="none" w="med" len="med"/>
            <a:tailEnd type="none" w="med" len="med"/>
          </a:ln>
          <a:effectLst>
            <a:outerShdw dist="12700" algn="ctr" rotWithShape="0">
              <a:srgbClr val="FFFFFF"/>
            </a:outerShdw>
          </a:effectLst>
        </p:spPr>
      </p:cxnSp>
      <p:cxnSp>
        <p:nvCxnSpPr>
          <p:cNvPr id="5" name="Straight Connector 4"/>
          <p:cNvCxnSpPr/>
          <p:nvPr/>
        </p:nvCxnSpPr>
        <p:spPr bwMode="auto">
          <a:xfrm>
            <a:off x="6311130" y="4889848"/>
            <a:ext cx="1143000" cy="1588"/>
          </a:xfrm>
          <a:prstGeom prst="line">
            <a:avLst/>
          </a:prstGeom>
          <a:noFill/>
          <a:ln w="9525" cap="flat" cmpd="sng" algn="ctr">
            <a:solidFill>
              <a:schemeClr val="tx1"/>
            </a:solidFill>
            <a:prstDash val="solid"/>
            <a:round/>
            <a:headEnd type="none" w="med" len="med"/>
            <a:tailEnd type="none" w="med" len="med"/>
          </a:ln>
          <a:effectLst>
            <a:outerShdw dist="12700" algn="ctr" rotWithShape="0">
              <a:srgbClr val="FFFFFF"/>
            </a:outerShdw>
          </a:effectLst>
        </p:spPr>
      </p:cxnSp>
      <p:sp>
        <p:nvSpPr>
          <p:cNvPr id="6" name="TextBox 5"/>
          <p:cNvSpPr txBox="1"/>
          <p:nvPr/>
        </p:nvSpPr>
        <p:spPr>
          <a:xfrm>
            <a:off x="2179528" y="5729615"/>
            <a:ext cx="9284918" cy="584775"/>
          </a:xfrm>
          <a:prstGeom prst="rect">
            <a:avLst/>
          </a:prstGeom>
          <a:noFill/>
        </p:spPr>
        <p:txBody>
          <a:bodyPr wrap="square" rtlCol="0">
            <a:spAutoFit/>
          </a:bodyPr>
          <a:lstStyle/>
          <a:p>
            <a:pPr marL="449263" indent="-449263"/>
            <a:r>
              <a:rPr lang="id-ID" sz="1600" dirty="0"/>
              <a:t>AS = Atractiveness Score (1=not atractive; 2= somewhat atractive; 3=reasonable atractive; 4=highly atractive). </a:t>
            </a:r>
          </a:p>
          <a:p>
            <a:pPr marL="536575" indent="-536575"/>
            <a:r>
              <a:rPr lang="id-ID" sz="1600" dirty="0"/>
              <a:t>TAS = Total Atractiveness Score (WEIGHT x AS).</a:t>
            </a:r>
          </a:p>
        </p:txBody>
      </p:sp>
      <p:cxnSp>
        <p:nvCxnSpPr>
          <p:cNvPr id="7" name="Straight Connector 6"/>
          <p:cNvCxnSpPr/>
          <p:nvPr/>
        </p:nvCxnSpPr>
        <p:spPr bwMode="auto">
          <a:xfrm>
            <a:off x="8459244" y="5283548"/>
            <a:ext cx="914400" cy="1588"/>
          </a:xfrm>
          <a:prstGeom prst="line">
            <a:avLst/>
          </a:prstGeom>
          <a:noFill/>
          <a:ln w="9525" cap="flat" cmpd="sng" algn="ctr">
            <a:solidFill>
              <a:schemeClr val="tx1"/>
            </a:solidFill>
            <a:prstDash val="solid"/>
            <a:round/>
            <a:headEnd type="none" w="med" len="med"/>
            <a:tailEnd type="none" w="med" len="med"/>
          </a:ln>
          <a:effectLst>
            <a:outerShdw dist="12700" algn="ctr" rotWithShape="0">
              <a:srgbClr val="FFFFFF"/>
            </a:outerShdw>
          </a:effectLst>
        </p:spPr>
      </p:cxnSp>
      <p:cxnSp>
        <p:nvCxnSpPr>
          <p:cNvPr id="8" name="Straight Connector 7"/>
          <p:cNvCxnSpPr/>
          <p:nvPr/>
        </p:nvCxnSpPr>
        <p:spPr bwMode="auto">
          <a:xfrm>
            <a:off x="10338844" y="5283548"/>
            <a:ext cx="914400" cy="1588"/>
          </a:xfrm>
          <a:prstGeom prst="line">
            <a:avLst/>
          </a:prstGeom>
          <a:noFill/>
          <a:ln w="9525" cap="flat" cmpd="sng" algn="ctr">
            <a:solidFill>
              <a:schemeClr val="tx1"/>
            </a:solidFill>
            <a:prstDash val="solid"/>
            <a:round/>
            <a:headEnd type="none" w="med" len="med"/>
            <a:tailEnd type="none" w="med" len="med"/>
          </a:ln>
          <a:effectLst>
            <a:outerShdw dist="12700" algn="ctr" rotWithShape="0">
              <a:srgbClr val="FFFFFF"/>
            </a:outerShdw>
          </a:effectLst>
        </p:spPr>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549" y="4496843"/>
            <a:ext cx="532568" cy="53256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549" y="5586608"/>
            <a:ext cx="532568" cy="53256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48" y="5079091"/>
            <a:ext cx="532569" cy="532569"/>
          </a:xfrm>
          <a:prstGeom prst="rect">
            <a:avLst/>
          </a:prstGeom>
        </p:spPr>
      </p:pic>
    </p:spTree>
    <p:extLst>
      <p:ext uri="{BB962C8B-B14F-4D97-AF65-F5344CB8AC3E}">
        <p14:creationId xmlns:p14="http://schemas.microsoft.com/office/powerpoint/2010/main" val="180709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External Environment Analysis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609599"/>
            <a:ext cx="8863496" cy="5774307"/>
          </a:xfrm>
          <a:prstGeom prst="rect">
            <a:avLst/>
          </a:prstGeom>
        </p:spPr>
      </p:pic>
      <p:sp>
        <p:nvSpPr>
          <p:cNvPr id="2" name="Rectangle 1"/>
          <p:cNvSpPr/>
          <p:nvPr/>
        </p:nvSpPr>
        <p:spPr>
          <a:xfrm>
            <a:off x="3544584" y="2712378"/>
            <a:ext cx="5311740" cy="1767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1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PEST Analysis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7771" y="668324"/>
            <a:ext cx="5910903" cy="56811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552" y="833782"/>
            <a:ext cx="3225800" cy="25273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552" y="3850708"/>
            <a:ext cx="3225800" cy="2419350"/>
          </a:xfrm>
          <a:prstGeom prst="rect">
            <a:avLst/>
          </a:prstGeom>
        </p:spPr>
      </p:pic>
    </p:spTree>
    <p:extLst>
      <p:ext uri="{BB962C8B-B14F-4D97-AF65-F5344CB8AC3E}">
        <p14:creationId xmlns:p14="http://schemas.microsoft.com/office/powerpoint/2010/main" val="179121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5 Forces Porter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26" y="575856"/>
            <a:ext cx="9064487" cy="5851448"/>
          </a:xfrm>
          <a:prstGeom prst="rect">
            <a:avLst/>
          </a:prstGeom>
        </p:spPr>
      </p:pic>
    </p:spTree>
    <p:extLst>
      <p:ext uri="{BB962C8B-B14F-4D97-AF65-F5344CB8AC3E}">
        <p14:creationId xmlns:p14="http://schemas.microsoft.com/office/powerpoint/2010/main" val="61118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Competitors Analysis</a:t>
            </a:r>
          </a:p>
        </p:txBody>
      </p:sp>
      <p:pic>
        <p:nvPicPr>
          <p:cNvPr id="4" name="Picture 3"/>
          <p:cNvPicPr>
            <a:picLocks noChangeAspect="1"/>
          </p:cNvPicPr>
          <p:nvPr/>
        </p:nvPicPr>
        <p:blipFill>
          <a:blip r:embed="rId2"/>
          <a:stretch>
            <a:fillRect/>
          </a:stretch>
        </p:blipFill>
        <p:spPr>
          <a:xfrm>
            <a:off x="443715" y="698500"/>
            <a:ext cx="6057900" cy="5643412"/>
          </a:xfrm>
          <a:prstGeom prst="rect">
            <a:avLst/>
          </a:prstGeom>
        </p:spPr>
      </p:pic>
      <p:sp>
        <p:nvSpPr>
          <p:cNvPr id="5" name="TextBox 4"/>
          <p:cNvSpPr txBox="1"/>
          <p:nvPr/>
        </p:nvSpPr>
        <p:spPr>
          <a:xfrm>
            <a:off x="6896100" y="842550"/>
            <a:ext cx="4953000" cy="5355312"/>
          </a:xfrm>
          <a:prstGeom prst="rect">
            <a:avLst/>
          </a:prstGeom>
          <a:solidFill>
            <a:schemeClr val="accent4">
              <a:lumMod val="40000"/>
              <a:lumOff val="60000"/>
            </a:schemeClr>
          </a:solidFill>
        </p:spPr>
        <p:txBody>
          <a:bodyPr wrap="square" rtlCol="0">
            <a:spAutoFit/>
          </a:bodyPr>
          <a:lstStyle/>
          <a:p>
            <a:pPr>
              <a:spcAft>
                <a:spcPts val="1200"/>
              </a:spcAft>
            </a:pPr>
            <a:r>
              <a:rPr lang="en-US" sz="2400" dirty="0"/>
              <a:t>The model can be used to: </a:t>
            </a:r>
          </a:p>
          <a:p>
            <a:pPr marL="285750" indent="-285750">
              <a:spcAft>
                <a:spcPts val="1200"/>
              </a:spcAft>
              <a:buFont typeface="Arial" charset="0"/>
              <a:buChar char="•"/>
            </a:pPr>
            <a:r>
              <a:rPr lang="en-US" sz="2400" dirty="0"/>
              <a:t>develop a profile of the likely strategy changes a competitor might make and how successful they may be </a:t>
            </a:r>
          </a:p>
          <a:p>
            <a:pPr marL="285750" indent="-285750">
              <a:spcAft>
                <a:spcPts val="1200"/>
              </a:spcAft>
              <a:buFont typeface="Arial" charset="0"/>
              <a:buChar char="•"/>
            </a:pPr>
            <a:r>
              <a:rPr lang="en-US" sz="2400" dirty="0"/>
              <a:t>determine each competitor’s probable response to the range of feasible strategic moves other competitors might make </a:t>
            </a:r>
          </a:p>
          <a:p>
            <a:pPr marL="285750" indent="-285750">
              <a:spcAft>
                <a:spcPts val="1200"/>
              </a:spcAft>
              <a:buFont typeface="Arial" charset="0"/>
              <a:buChar char="•"/>
            </a:pPr>
            <a:r>
              <a:rPr lang="en-US" sz="2400" dirty="0"/>
              <a:t>determine each competitor’s probable reaction to the range of industry shifts and environmental changes that may occur. </a:t>
            </a:r>
          </a:p>
        </p:txBody>
      </p:sp>
    </p:spTree>
    <p:extLst>
      <p:ext uri="{BB962C8B-B14F-4D97-AF65-F5344CB8AC3E}">
        <p14:creationId xmlns:p14="http://schemas.microsoft.com/office/powerpoint/2010/main" val="910187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dirty="0">
                <a:effectLst>
                  <a:outerShdw blurRad="38100" dist="38100" dir="2700000" algn="tl">
                    <a:srgbClr val="C0C0C0"/>
                  </a:outerShdw>
                </a:effectLst>
              </a:rPr>
              <a:t>The External Factor Evaluation (EFE) Matrix</a:t>
            </a:r>
            <a:endParaRPr lang="id-ID" sz="3200" dirty="0"/>
          </a:p>
        </p:txBody>
      </p:sp>
      <p:graphicFrame>
        <p:nvGraphicFramePr>
          <p:cNvPr id="3" name="Table 2"/>
          <p:cNvGraphicFramePr>
            <a:graphicFrameLocks noGrp="1"/>
          </p:cNvGraphicFramePr>
          <p:nvPr>
            <p:extLst/>
          </p:nvPr>
        </p:nvGraphicFramePr>
        <p:xfrm>
          <a:off x="2456649" y="713949"/>
          <a:ext cx="8153400" cy="4020954"/>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592562">
                <a:tc>
                  <a:txBody>
                    <a:bodyPr/>
                    <a:lstStyle/>
                    <a:p>
                      <a:pPr algn="ctr"/>
                      <a:r>
                        <a:rPr lang="id-ID" sz="1600" dirty="0"/>
                        <a:t>KEY EXTERNAL FACTORS</a:t>
                      </a:r>
                    </a:p>
                  </a:txBody>
                  <a:tcPr anchor="b"/>
                </a:tc>
                <a:tc>
                  <a:txBody>
                    <a:bodyPr/>
                    <a:lstStyle/>
                    <a:p>
                      <a:pPr algn="ctr"/>
                      <a:r>
                        <a:rPr lang="id-ID" sz="1600" dirty="0"/>
                        <a:t>WEIGHT</a:t>
                      </a:r>
                      <a:r>
                        <a:rPr lang="id-ID" sz="1600" baseline="30000" dirty="0"/>
                        <a:t>1)</a:t>
                      </a:r>
                    </a:p>
                  </a:txBody>
                  <a:tcPr anchor="b"/>
                </a:tc>
                <a:tc>
                  <a:txBody>
                    <a:bodyPr/>
                    <a:lstStyle/>
                    <a:p>
                      <a:pPr algn="ctr"/>
                      <a:r>
                        <a:rPr lang="id-ID" sz="1600" dirty="0"/>
                        <a:t>RATING</a:t>
                      </a:r>
                      <a:r>
                        <a:rPr lang="id-ID" sz="1600" baseline="30000" dirty="0"/>
                        <a:t>2)</a:t>
                      </a:r>
                    </a:p>
                  </a:txBody>
                  <a:tcPr anchor="b"/>
                </a:tc>
                <a:tc>
                  <a:txBody>
                    <a:bodyPr/>
                    <a:lstStyle/>
                    <a:p>
                      <a:pPr algn="ctr"/>
                      <a:r>
                        <a:rPr lang="id-ID" sz="1600" dirty="0"/>
                        <a:t>WEIGHTED SCORE</a:t>
                      </a:r>
                      <a:r>
                        <a:rPr lang="id-ID" sz="1600" baseline="30000" dirty="0"/>
                        <a:t>3)</a:t>
                      </a:r>
                    </a:p>
                  </a:txBody>
                  <a:tcPr anchor="b"/>
                </a:tc>
                <a:extLst>
                  <a:ext uri="{0D108BD9-81ED-4DB2-BD59-A6C34878D82A}">
                    <a16:rowId xmlns:a16="http://schemas.microsoft.com/office/drawing/2014/main" val="10000"/>
                  </a:ext>
                </a:extLst>
              </a:tr>
              <a:tr h="352715">
                <a:tc gridSpan="4">
                  <a:txBody>
                    <a:bodyPr/>
                    <a:lstStyle/>
                    <a:p>
                      <a:r>
                        <a:rPr lang="id-ID" sz="1600" i="1" dirty="0"/>
                        <a:t>Opportunities</a:t>
                      </a:r>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extLst>
                  <a:ext uri="{0D108BD9-81ED-4DB2-BD59-A6C34878D82A}">
                    <a16:rowId xmlns:a16="http://schemas.microsoft.com/office/drawing/2014/main" val="10001"/>
                  </a:ext>
                </a:extLst>
              </a:tr>
              <a:tr h="1100472">
                <a:tc>
                  <a:txBody>
                    <a:bodyPr/>
                    <a:lstStyle/>
                    <a:p>
                      <a:r>
                        <a:rPr lang="id-ID" sz="1600" dirty="0"/>
                        <a:t>1.</a:t>
                      </a:r>
                    </a:p>
                    <a:p>
                      <a:r>
                        <a:rPr lang="id-ID" sz="1600" dirty="0"/>
                        <a:t>2.</a:t>
                      </a:r>
                    </a:p>
                    <a:p>
                      <a:r>
                        <a:rPr lang="id-ID" sz="1600" dirty="0"/>
                        <a:t>3.</a:t>
                      </a:r>
                    </a:p>
                    <a:p>
                      <a:r>
                        <a:rPr lang="id-ID" sz="1600" dirty="0"/>
                        <a:t>...</a:t>
                      </a:r>
                    </a:p>
                  </a:txBody>
                  <a:tcPr/>
                </a:tc>
                <a:tc>
                  <a:txBody>
                    <a:bodyPr/>
                    <a:lstStyle/>
                    <a:p>
                      <a:endParaRPr lang="id-ID" sz="1600" dirty="0"/>
                    </a:p>
                  </a:txBody>
                  <a:tcPr/>
                </a:tc>
                <a:tc>
                  <a:txBody>
                    <a:bodyPr/>
                    <a:lstStyle/>
                    <a:p>
                      <a:endParaRPr lang="id-ID" sz="1600" dirty="0"/>
                    </a:p>
                  </a:txBody>
                  <a:tcPr/>
                </a:tc>
                <a:tc>
                  <a:txBody>
                    <a:bodyPr/>
                    <a:lstStyle/>
                    <a:p>
                      <a:endParaRPr lang="id-ID" sz="1600"/>
                    </a:p>
                  </a:txBody>
                  <a:tcPr/>
                </a:tc>
                <a:extLst>
                  <a:ext uri="{0D108BD9-81ED-4DB2-BD59-A6C34878D82A}">
                    <a16:rowId xmlns:a16="http://schemas.microsoft.com/office/drawing/2014/main" val="10002"/>
                  </a:ext>
                </a:extLst>
              </a:tr>
              <a:tr h="423258">
                <a:tc gridSpan="4">
                  <a:txBody>
                    <a:bodyPr/>
                    <a:lstStyle/>
                    <a:p>
                      <a:r>
                        <a:rPr lang="id-ID" sz="1600" i="1" dirty="0"/>
                        <a:t>Threats</a:t>
                      </a:r>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extLst>
                  <a:ext uri="{0D108BD9-81ED-4DB2-BD59-A6C34878D82A}">
                    <a16:rowId xmlns:a16="http://schemas.microsoft.com/office/drawing/2014/main" val="10003"/>
                  </a:ext>
                </a:extLst>
              </a:tr>
              <a:tr h="1128689">
                <a:tc>
                  <a:txBody>
                    <a:bodyPr/>
                    <a:lstStyle/>
                    <a:p>
                      <a:r>
                        <a:rPr lang="id-ID" sz="1600" dirty="0"/>
                        <a:t>1.</a:t>
                      </a:r>
                    </a:p>
                    <a:p>
                      <a:r>
                        <a:rPr lang="id-ID" sz="1600" dirty="0"/>
                        <a:t>2.</a:t>
                      </a:r>
                    </a:p>
                    <a:p>
                      <a:r>
                        <a:rPr lang="id-ID" sz="1600" dirty="0"/>
                        <a:t>3.</a:t>
                      </a:r>
                      <a:r>
                        <a:rPr lang="id-ID" sz="1600" baseline="0" dirty="0"/>
                        <a:t> </a:t>
                      </a:r>
                    </a:p>
                    <a:p>
                      <a:r>
                        <a:rPr lang="id-ID" sz="1600" baseline="0" dirty="0"/>
                        <a:t>...</a:t>
                      </a:r>
                      <a:endParaRPr lang="id-ID" sz="1600" dirty="0"/>
                    </a:p>
                  </a:txBody>
                  <a:tcPr/>
                </a:tc>
                <a:tc>
                  <a:txBody>
                    <a:bodyPr/>
                    <a:lstStyle/>
                    <a:p>
                      <a:endParaRPr lang="id-ID" sz="1600"/>
                    </a:p>
                  </a:txBody>
                  <a:tcPr/>
                </a:tc>
                <a:tc>
                  <a:txBody>
                    <a:bodyPr/>
                    <a:lstStyle/>
                    <a:p>
                      <a:endParaRPr lang="id-ID" sz="1600"/>
                    </a:p>
                  </a:txBody>
                  <a:tcPr/>
                </a:tc>
                <a:tc>
                  <a:txBody>
                    <a:bodyPr/>
                    <a:lstStyle/>
                    <a:p>
                      <a:endParaRPr lang="id-ID" sz="1600" dirty="0"/>
                    </a:p>
                  </a:txBody>
                  <a:tcPr/>
                </a:tc>
                <a:extLst>
                  <a:ext uri="{0D108BD9-81ED-4DB2-BD59-A6C34878D82A}">
                    <a16:rowId xmlns:a16="http://schemas.microsoft.com/office/drawing/2014/main" val="10004"/>
                  </a:ext>
                </a:extLst>
              </a:tr>
              <a:tr h="423258">
                <a:tc>
                  <a:txBody>
                    <a:bodyPr/>
                    <a:lstStyle/>
                    <a:p>
                      <a:r>
                        <a:rPr lang="id-ID" sz="1600" dirty="0"/>
                        <a:t>TOTAL</a:t>
                      </a:r>
                    </a:p>
                  </a:txBody>
                  <a:tcPr/>
                </a:tc>
                <a:tc>
                  <a:txBody>
                    <a:bodyPr/>
                    <a:lstStyle/>
                    <a:p>
                      <a:endParaRPr lang="id-ID" sz="1600" dirty="0"/>
                    </a:p>
                  </a:txBody>
                  <a:tcPr/>
                </a:tc>
                <a:tc>
                  <a:txBody>
                    <a:bodyPr/>
                    <a:lstStyle/>
                    <a:p>
                      <a:endParaRPr lang="id-ID" sz="1600"/>
                    </a:p>
                  </a:txBody>
                  <a:tcPr/>
                </a:tc>
                <a:tc>
                  <a:txBody>
                    <a:bodyPr/>
                    <a:lstStyle/>
                    <a:p>
                      <a:endParaRPr lang="id-ID" sz="1600"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1453243" y="4872996"/>
            <a:ext cx="10160212" cy="1477328"/>
          </a:xfrm>
          <a:prstGeom prst="rect">
            <a:avLst/>
          </a:prstGeom>
          <a:solidFill>
            <a:schemeClr val="bg2">
              <a:lumMod val="90000"/>
            </a:schemeClr>
          </a:solidFill>
          <a:ln>
            <a:solidFill>
              <a:schemeClr val="tx1"/>
            </a:solidFill>
          </a:ln>
        </p:spPr>
        <p:txBody>
          <a:bodyPr wrap="square" rtlCol="0">
            <a:spAutoFit/>
          </a:bodyPr>
          <a:lstStyle/>
          <a:p>
            <a:pPr marL="342900" indent="-342900">
              <a:buClr>
                <a:schemeClr val="tx1"/>
              </a:buClr>
              <a:buAutoNum type="arabicParenR"/>
            </a:pPr>
            <a:r>
              <a:rPr lang="id-ID" dirty="0"/>
              <a:t>Bobot setiap faktor dalam sukses di industri: 0,0 (tidak penting) – 1,0 (sangat penting). Jumlah seluruh faktor adalah 1.</a:t>
            </a:r>
          </a:p>
          <a:p>
            <a:pPr marL="342900" indent="-342900">
              <a:buClr>
                <a:schemeClr val="tx1"/>
              </a:buClr>
              <a:buAutoNum type="arabicParenR"/>
            </a:pPr>
            <a:r>
              <a:rPr lang="id-ID" dirty="0"/>
              <a:t>Respon strategi perusahaan terhadap faktor: 1,0 (buruk); 2,0 (rata-rata); 3,0 (di atas rata-rata); 4,0 (superior).</a:t>
            </a:r>
          </a:p>
          <a:p>
            <a:pPr marL="342900" indent="-342900">
              <a:buClr>
                <a:schemeClr val="tx1"/>
              </a:buClr>
              <a:buAutoNum type="arabicParenR"/>
            </a:pPr>
            <a:r>
              <a:rPr lang="id-ID" dirty="0"/>
              <a:t>Weight x rating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549" y="4496843"/>
            <a:ext cx="532568" cy="5325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549" y="5586608"/>
            <a:ext cx="532568" cy="5325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48" y="5079091"/>
            <a:ext cx="532569" cy="532569"/>
          </a:xfrm>
          <a:prstGeom prst="rect">
            <a:avLst/>
          </a:prstGeom>
        </p:spPr>
      </p:pic>
    </p:spTree>
    <p:extLst>
      <p:ext uri="{BB962C8B-B14F-4D97-AF65-F5344CB8AC3E}">
        <p14:creationId xmlns:p14="http://schemas.microsoft.com/office/powerpoint/2010/main" val="1339075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200" dirty="0"/>
              <a:t>Competitive Profile Matrix (CPM)</a:t>
            </a:r>
          </a:p>
        </p:txBody>
      </p:sp>
      <p:graphicFrame>
        <p:nvGraphicFramePr>
          <p:cNvPr id="3" name="Table 2"/>
          <p:cNvGraphicFramePr>
            <a:graphicFrameLocks noGrp="1"/>
          </p:cNvGraphicFramePr>
          <p:nvPr>
            <p:extLst/>
          </p:nvPr>
        </p:nvGraphicFramePr>
        <p:xfrm>
          <a:off x="2807041" y="950171"/>
          <a:ext cx="8435280" cy="4079240"/>
        </p:xfrm>
        <a:graphic>
          <a:graphicData uri="http://schemas.openxmlformats.org/drawingml/2006/table">
            <a:tbl>
              <a:tblPr firstRow="1" bandRow="1">
                <a:tableStyleId>{74C1A8A3-306A-4EB7-A6B1-4F7E0EB9C5D6}</a:tableStyleId>
              </a:tblPr>
              <a:tblGrid>
                <a:gridCol w="20162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874440">
                  <a:extLst>
                    <a:ext uri="{9D8B030D-6E8A-4147-A177-3AD203B41FA5}">
                      <a16:colId xmlns:a16="http://schemas.microsoft.com/office/drawing/2014/main" val="20007"/>
                    </a:ext>
                  </a:extLst>
                </a:gridCol>
              </a:tblGrid>
              <a:tr h="370840">
                <a:tc rowSpan="2">
                  <a:txBody>
                    <a:bodyPr/>
                    <a:lstStyle/>
                    <a:p>
                      <a:r>
                        <a:rPr lang="id-ID" sz="1600" dirty="0"/>
                        <a:t>Critical Success Factors</a:t>
                      </a:r>
                    </a:p>
                  </a:txBody>
                  <a:tcPr>
                    <a:solidFill>
                      <a:schemeClr val="tx2">
                        <a:lumMod val="60000"/>
                        <a:lumOff val="40000"/>
                      </a:schemeClr>
                    </a:solidFill>
                  </a:tcPr>
                </a:tc>
                <a:tc rowSpan="2">
                  <a:txBody>
                    <a:bodyPr/>
                    <a:lstStyle/>
                    <a:p>
                      <a:r>
                        <a:rPr lang="id-ID" sz="1600" dirty="0"/>
                        <a:t>Weigth</a:t>
                      </a:r>
                    </a:p>
                  </a:txBody>
                  <a:tcPr>
                    <a:solidFill>
                      <a:schemeClr val="tx2">
                        <a:lumMod val="60000"/>
                        <a:lumOff val="40000"/>
                      </a:schemeClr>
                    </a:solidFill>
                  </a:tcPr>
                </a:tc>
                <a:tc gridSpan="2">
                  <a:txBody>
                    <a:bodyPr/>
                    <a:lstStyle/>
                    <a:p>
                      <a:pPr algn="ctr"/>
                      <a:r>
                        <a:rPr lang="id-ID" sz="1600" dirty="0"/>
                        <a:t>Company 1</a:t>
                      </a:r>
                    </a:p>
                  </a:txBody>
                  <a:tcPr>
                    <a:solidFill>
                      <a:schemeClr val="tx2">
                        <a:lumMod val="60000"/>
                        <a:lumOff val="40000"/>
                      </a:schemeClr>
                    </a:solidFill>
                  </a:tcPr>
                </a:tc>
                <a:tc hMerge="1">
                  <a:txBody>
                    <a:bodyPr/>
                    <a:lstStyle/>
                    <a:p>
                      <a:endParaRPr lang="id-ID" sz="1400" dirty="0"/>
                    </a:p>
                  </a:txBody>
                  <a:tcPr/>
                </a:tc>
                <a:tc gridSpan="2">
                  <a:txBody>
                    <a:bodyPr/>
                    <a:lstStyle/>
                    <a:p>
                      <a:pPr algn="ctr"/>
                      <a:r>
                        <a:rPr lang="id-ID" sz="1600" dirty="0"/>
                        <a:t>Company 2</a:t>
                      </a:r>
                    </a:p>
                  </a:txBody>
                  <a:tcPr>
                    <a:solidFill>
                      <a:schemeClr val="tx2">
                        <a:lumMod val="60000"/>
                        <a:lumOff val="40000"/>
                      </a:schemeClr>
                    </a:solidFill>
                  </a:tcPr>
                </a:tc>
                <a:tc hMerge="1">
                  <a:txBody>
                    <a:bodyPr/>
                    <a:lstStyle/>
                    <a:p>
                      <a:endParaRPr lang="id-ID" sz="1400" dirty="0"/>
                    </a:p>
                  </a:txBody>
                  <a:tcPr/>
                </a:tc>
                <a:tc gridSpan="2">
                  <a:txBody>
                    <a:bodyPr/>
                    <a:lstStyle/>
                    <a:p>
                      <a:pPr algn="ctr"/>
                      <a:r>
                        <a:rPr lang="id-ID" sz="1600" dirty="0"/>
                        <a:t>Company 3</a:t>
                      </a:r>
                    </a:p>
                  </a:txBody>
                  <a:tcPr>
                    <a:solidFill>
                      <a:schemeClr val="tx2">
                        <a:lumMod val="60000"/>
                        <a:lumOff val="40000"/>
                      </a:schemeClr>
                    </a:solidFill>
                  </a:tcPr>
                </a:tc>
                <a:tc hMerge="1">
                  <a:txBody>
                    <a:bodyPr/>
                    <a:lstStyle/>
                    <a:p>
                      <a:endParaRPr lang="id-ID" sz="1400" dirty="0"/>
                    </a:p>
                  </a:txBody>
                  <a:tcPr/>
                </a:tc>
                <a:extLst>
                  <a:ext uri="{0D108BD9-81ED-4DB2-BD59-A6C34878D82A}">
                    <a16:rowId xmlns:a16="http://schemas.microsoft.com/office/drawing/2014/main" val="10000"/>
                  </a:ext>
                </a:extLst>
              </a:tr>
              <a:tr h="370840">
                <a:tc vMerge="1">
                  <a:txBody>
                    <a:bodyPr/>
                    <a:lstStyle/>
                    <a:p>
                      <a:endParaRPr lang="id-ID" sz="1400" dirty="0"/>
                    </a:p>
                  </a:txBody>
                  <a:tcPr/>
                </a:tc>
                <a:tc vMerge="1">
                  <a:txBody>
                    <a:bodyPr/>
                    <a:lstStyle/>
                    <a:p>
                      <a:endParaRPr lang="id-ID" sz="1400" dirty="0"/>
                    </a:p>
                  </a:txBody>
                  <a:tcPr/>
                </a:tc>
                <a:tc>
                  <a:txBody>
                    <a:bodyPr/>
                    <a:lstStyle/>
                    <a:p>
                      <a:pPr algn="ctr"/>
                      <a:r>
                        <a:rPr lang="id-ID" sz="1600" b="1" dirty="0">
                          <a:solidFill>
                            <a:schemeClr val="bg1"/>
                          </a:solidFill>
                        </a:rPr>
                        <a:t>Rating</a:t>
                      </a:r>
                    </a:p>
                  </a:txBody>
                  <a:tcPr>
                    <a:solidFill>
                      <a:schemeClr val="tx2">
                        <a:lumMod val="60000"/>
                        <a:lumOff val="40000"/>
                      </a:schemeClr>
                    </a:solidFill>
                  </a:tcPr>
                </a:tc>
                <a:tc>
                  <a:txBody>
                    <a:bodyPr/>
                    <a:lstStyle/>
                    <a:p>
                      <a:pPr algn="ctr"/>
                      <a:r>
                        <a:rPr lang="id-ID" sz="1600" b="1" dirty="0">
                          <a:solidFill>
                            <a:schemeClr val="bg1"/>
                          </a:solidFill>
                        </a:rPr>
                        <a:t>Score</a:t>
                      </a:r>
                    </a:p>
                  </a:txBody>
                  <a:tcPr>
                    <a:solidFill>
                      <a:schemeClr val="tx2">
                        <a:lumMod val="60000"/>
                        <a:lumOff val="40000"/>
                      </a:schemeClr>
                    </a:solidFill>
                  </a:tcPr>
                </a:tc>
                <a:tc>
                  <a:txBody>
                    <a:bodyPr/>
                    <a:lstStyle/>
                    <a:p>
                      <a:pPr algn="ctr"/>
                      <a:r>
                        <a:rPr lang="id-ID" sz="1600" b="1" dirty="0">
                          <a:solidFill>
                            <a:schemeClr val="bg1"/>
                          </a:solidFill>
                        </a:rPr>
                        <a:t>Rating</a:t>
                      </a:r>
                    </a:p>
                  </a:txBody>
                  <a:tcPr>
                    <a:solidFill>
                      <a:schemeClr val="tx2">
                        <a:lumMod val="60000"/>
                        <a:lumOff val="40000"/>
                      </a:schemeClr>
                    </a:solidFill>
                  </a:tcPr>
                </a:tc>
                <a:tc>
                  <a:txBody>
                    <a:bodyPr/>
                    <a:lstStyle/>
                    <a:p>
                      <a:pPr algn="ctr"/>
                      <a:r>
                        <a:rPr lang="id-ID" sz="1600" b="1" dirty="0">
                          <a:solidFill>
                            <a:schemeClr val="bg1"/>
                          </a:solidFill>
                        </a:rPr>
                        <a:t>Score</a:t>
                      </a:r>
                    </a:p>
                  </a:txBody>
                  <a:tcPr>
                    <a:solidFill>
                      <a:schemeClr val="tx2">
                        <a:lumMod val="60000"/>
                        <a:lumOff val="40000"/>
                      </a:schemeClr>
                    </a:solidFill>
                  </a:tcPr>
                </a:tc>
                <a:tc>
                  <a:txBody>
                    <a:bodyPr/>
                    <a:lstStyle/>
                    <a:p>
                      <a:pPr algn="ctr"/>
                      <a:r>
                        <a:rPr lang="id-ID" sz="1600" b="1" dirty="0">
                          <a:solidFill>
                            <a:schemeClr val="bg1"/>
                          </a:solidFill>
                        </a:rPr>
                        <a:t>Rating</a:t>
                      </a:r>
                    </a:p>
                  </a:txBody>
                  <a:tcPr>
                    <a:solidFill>
                      <a:schemeClr val="tx2">
                        <a:lumMod val="60000"/>
                        <a:lumOff val="40000"/>
                      </a:schemeClr>
                    </a:solidFill>
                  </a:tcPr>
                </a:tc>
                <a:tc>
                  <a:txBody>
                    <a:bodyPr/>
                    <a:lstStyle/>
                    <a:p>
                      <a:pPr algn="ctr"/>
                      <a:r>
                        <a:rPr lang="id-ID" sz="1600" b="1" dirty="0">
                          <a:solidFill>
                            <a:schemeClr val="bg1"/>
                          </a:solidFill>
                        </a:rPr>
                        <a:t>Score</a:t>
                      </a:r>
                    </a:p>
                  </a:txBody>
                  <a:tcPr>
                    <a:solidFill>
                      <a:schemeClr val="tx2">
                        <a:lumMod val="60000"/>
                        <a:lumOff val="40000"/>
                      </a:schemeClr>
                    </a:solidFill>
                  </a:tcPr>
                </a:tc>
                <a:extLst>
                  <a:ext uri="{0D108BD9-81ED-4DB2-BD59-A6C34878D82A}">
                    <a16:rowId xmlns:a16="http://schemas.microsoft.com/office/drawing/2014/main" val="10001"/>
                  </a:ext>
                </a:extLst>
              </a:tr>
              <a:tr h="370840">
                <a:tc>
                  <a:txBody>
                    <a:bodyPr/>
                    <a:lstStyle/>
                    <a:p>
                      <a:r>
                        <a:rPr lang="id-ID" sz="1600" dirty="0"/>
                        <a:t>Advertising</a:t>
                      </a:r>
                    </a:p>
                  </a:txBody>
                  <a:tcPr/>
                </a:tc>
                <a:tc>
                  <a:txBody>
                    <a:bodyPr/>
                    <a:lstStyle/>
                    <a:p>
                      <a:pPr algn="r"/>
                      <a:r>
                        <a:rPr lang="id-ID" sz="1600" dirty="0"/>
                        <a:t>.20</a:t>
                      </a:r>
                    </a:p>
                  </a:txBody>
                  <a:tcPr/>
                </a:tc>
                <a:tc>
                  <a:txBody>
                    <a:bodyPr/>
                    <a:lstStyle/>
                    <a:p>
                      <a:pPr algn="r"/>
                      <a:r>
                        <a:rPr lang="id-ID" sz="1600" dirty="0"/>
                        <a:t>1</a:t>
                      </a:r>
                    </a:p>
                  </a:txBody>
                  <a:tcPr/>
                </a:tc>
                <a:tc>
                  <a:txBody>
                    <a:bodyPr/>
                    <a:lstStyle/>
                    <a:p>
                      <a:pPr algn="r"/>
                      <a:r>
                        <a:rPr lang="id-ID" sz="1600" dirty="0"/>
                        <a:t>.20</a:t>
                      </a:r>
                    </a:p>
                  </a:txBody>
                  <a:tcPr/>
                </a:tc>
                <a:tc>
                  <a:txBody>
                    <a:bodyPr/>
                    <a:lstStyle/>
                    <a:p>
                      <a:pPr algn="r"/>
                      <a:r>
                        <a:rPr lang="id-ID" sz="1600" dirty="0"/>
                        <a:t>4</a:t>
                      </a:r>
                    </a:p>
                  </a:txBody>
                  <a:tcPr/>
                </a:tc>
                <a:tc>
                  <a:txBody>
                    <a:bodyPr/>
                    <a:lstStyle/>
                    <a:p>
                      <a:pPr algn="r"/>
                      <a:r>
                        <a:rPr lang="id-ID" sz="1600" dirty="0"/>
                        <a:t>.80</a:t>
                      </a:r>
                    </a:p>
                  </a:txBody>
                  <a:tcPr/>
                </a:tc>
                <a:tc>
                  <a:txBody>
                    <a:bodyPr/>
                    <a:lstStyle/>
                    <a:p>
                      <a:pPr algn="r"/>
                      <a:r>
                        <a:rPr lang="id-ID" sz="1600" dirty="0"/>
                        <a:t>3</a:t>
                      </a:r>
                    </a:p>
                  </a:txBody>
                  <a:tcPr/>
                </a:tc>
                <a:tc>
                  <a:txBody>
                    <a:bodyPr/>
                    <a:lstStyle/>
                    <a:p>
                      <a:pPr algn="r"/>
                      <a:r>
                        <a:rPr lang="id-ID" sz="1600" dirty="0"/>
                        <a:t>.60</a:t>
                      </a:r>
                    </a:p>
                  </a:txBody>
                  <a:tcPr/>
                </a:tc>
                <a:extLst>
                  <a:ext uri="{0D108BD9-81ED-4DB2-BD59-A6C34878D82A}">
                    <a16:rowId xmlns:a16="http://schemas.microsoft.com/office/drawing/2014/main" val="10002"/>
                  </a:ext>
                </a:extLst>
              </a:tr>
              <a:tr h="370840">
                <a:tc>
                  <a:txBody>
                    <a:bodyPr/>
                    <a:lstStyle/>
                    <a:p>
                      <a:r>
                        <a:rPr lang="id-ID" sz="1600" dirty="0"/>
                        <a:t>Product quality</a:t>
                      </a:r>
                    </a:p>
                  </a:txBody>
                  <a:tcPr/>
                </a:tc>
                <a:tc>
                  <a:txBody>
                    <a:bodyPr/>
                    <a:lstStyle/>
                    <a:p>
                      <a:pPr algn="r"/>
                      <a:r>
                        <a:rPr lang="id-ID" sz="1600" dirty="0"/>
                        <a:t>.10</a:t>
                      </a:r>
                    </a:p>
                  </a:txBody>
                  <a:tcPr/>
                </a:tc>
                <a:tc>
                  <a:txBody>
                    <a:bodyPr/>
                    <a:lstStyle/>
                    <a:p>
                      <a:pPr algn="r"/>
                      <a:r>
                        <a:rPr lang="id-ID" sz="1600" dirty="0"/>
                        <a:t>4</a:t>
                      </a:r>
                    </a:p>
                  </a:txBody>
                  <a:tcPr/>
                </a:tc>
                <a:tc>
                  <a:txBody>
                    <a:bodyPr/>
                    <a:lstStyle/>
                    <a:p>
                      <a:pPr algn="r"/>
                      <a:r>
                        <a:rPr lang="id-ID" sz="1600" dirty="0"/>
                        <a:t>.40</a:t>
                      </a:r>
                    </a:p>
                  </a:txBody>
                  <a:tcPr/>
                </a:tc>
                <a:tc>
                  <a:txBody>
                    <a:bodyPr/>
                    <a:lstStyle/>
                    <a:p>
                      <a:pPr algn="r"/>
                      <a:r>
                        <a:rPr lang="id-ID" sz="1600" dirty="0"/>
                        <a:t>3</a:t>
                      </a:r>
                    </a:p>
                  </a:txBody>
                  <a:tcPr/>
                </a:tc>
                <a:tc>
                  <a:txBody>
                    <a:bodyPr/>
                    <a:lstStyle/>
                    <a:p>
                      <a:pPr algn="r"/>
                      <a:r>
                        <a:rPr lang="id-ID" sz="1600" dirty="0"/>
                        <a:t>.30</a:t>
                      </a:r>
                    </a:p>
                  </a:txBody>
                  <a:tcPr/>
                </a:tc>
                <a:tc>
                  <a:txBody>
                    <a:bodyPr/>
                    <a:lstStyle/>
                    <a:p>
                      <a:pPr algn="r"/>
                      <a:r>
                        <a:rPr lang="id-ID" sz="1600" dirty="0"/>
                        <a:t>2</a:t>
                      </a:r>
                    </a:p>
                  </a:txBody>
                  <a:tcPr/>
                </a:tc>
                <a:tc>
                  <a:txBody>
                    <a:bodyPr/>
                    <a:lstStyle/>
                    <a:p>
                      <a:pPr algn="r"/>
                      <a:r>
                        <a:rPr lang="id-ID" sz="1600" dirty="0"/>
                        <a:t>.20</a:t>
                      </a:r>
                    </a:p>
                  </a:txBody>
                  <a:tcPr/>
                </a:tc>
                <a:extLst>
                  <a:ext uri="{0D108BD9-81ED-4DB2-BD59-A6C34878D82A}">
                    <a16:rowId xmlns:a16="http://schemas.microsoft.com/office/drawing/2014/main" val="10003"/>
                  </a:ext>
                </a:extLst>
              </a:tr>
              <a:tr h="370840">
                <a:tc>
                  <a:txBody>
                    <a:bodyPr/>
                    <a:lstStyle/>
                    <a:p>
                      <a:r>
                        <a:rPr lang="id-ID" sz="1600" dirty="0"/>
                        <a:t>Price competitiveness</a:t>
                      </a:r>
                    </a:p>
                  </a:txBody>
                  <a:tcPr/>
                </a:tc>
                <a:tc>
                  <a:txBody>
                    <a:bodyPr/>
                    <a:lstStyle/>
                    <a:p>
                      <a:pPr algn="r"/>
                      <a:r>
                        <a:rPr lang="id-ID" sz="1600" dirty="0"/>
                        <a:t>.10</a:t>
                      </a:r>
                    </a:p>
                  </a:txBody>
                  <a:tcPr/>
                </a:tc>
                <a:tc>
                  <a:txBody>
                    <a:bodyPr/>
                    <a:lstStyle/>
                    <a:p>
                      <a:pPr algn="r"/>
                      <a:r>
                        <a:rPr lang="id-ID" sz="1600" dirty="0"/>
                        <a:t>3</a:t>
                      </a:r>
                    </a:p>
                  </a:txBody>
                  <a:tcPr/>
                </a:tc>
                <a:tc>
                  <a:txBody>
                    <a:bodyPr/>
                    <a:lstStyle/>
                    <a:p>
                      <a:pPr algn="r"/>
                      <a:r>
                        <a:rPr lang="id-ID" sz="1600" dirty="0"/>
                        <a:t>.30</a:t>
                      </a:r>
                    </a:p>
                  </a:txBody>
                  <a:tcPr/>
                </a:tc>
                <a:tc>
                  <a:txBody>
                    <a:bodyPr/>
                    <a:lstStyle/>
                    <a:p>
                      <a:pPr algn="r"/>
                      <a:r>
                        <a:rPr lang="id-ID" sz="1600" dirty="0"/>
                        <a:t>2</a:t>
                      </a:r>
                    </a:p>
                  </a:txBody>
                  <a:tcPr/>
                </a:tc>
                <a:tc>
                  <a:txBody>
                    <a:bodyPr/>
                    <a:lstStyle/>
                    <a:p>
                      <a:pPr algn="r"/>
                      <a:r>
                        <a:rPr lang="id-ID" sz="1600" dirty="0"/>
                        <a:t>.20</a:t>
                      </a:r>
                    </a:p>
                  </a:txBody>
                  <a:tcPr/>
                </a:tc>
                <a:tc>
                  <a:txBody>
                    <a:bodyPr/>
                    <a:lstStyle/>
                    <a:p>
                      <a:pPr algn="r"/>
                      <a:r>
                        <a:rPr lang="id-ID" sz="1600" dirty="0"/>
                        <a:t>4</a:t>
                      </a:r>
                    </a:p>
                  </a:txBody>
                  <a:tcPr/>
                </a:tc>
                <a:tc>
                  <a:txBody>
                    <a:bodyPr/>
                    <a:lstStyle/>
                    <a:p>
                      <a:pPr algn="r"/>
                      <a:r>
                        <a:rPr lang="id-ID" sz="1600" dirty="0"/>
                        <a:t>.40</a:t>
                      </a:r>
                    </a:p>
                  </a:txBody>
                  <a:tcPr/>
                </a:tc>
                <a:extLst>
                  <a:ext uri="{0D108BD9-81ED-4DB2-BD59-A6C34878D82A}">
                    <a16:rowId xmlns:a16="http://schemas.microsoft.com/office/drawing/2014/main" val="10004"/>
                  </a:ext>
                </a:extLst>
              </a:tr>
              <a:tr h="370840">
                <a:tc>
                  <a:txBody>
                    <a:bodyPr/>
                    <a:lstStyle/>
                    <a:p>
                      <a:r>
                        <a:rPr lang="id-ID" sz="1600" dirty="0"/>
                        <a:t>Management</a:t>
                      </a:r>
                    </a:p>
                  </a:txBody>
                  <a:tcPr/>
                </a:tc>
                <a:tc>
                  <a:txBody>
                    <a:bodyPr/>
                    <a:lstStyle/>
                    <a:p>
                      <a:pPr algn="r"/>
                      <a:r>
                        <a:rPr lang="id-ID" sz="1600" dirty="0"/>
                        <a:t>.10</a:t>
                      </a:r>
                    </a:p>
                  </a:txBody>
                  <a:tcPr/>
                </a:tc>
                <a:tc>
                  <a:txBody>
                    <a:bodyPr/>
                    <a:lstStyle/>
                    <a:p>
                      <a:pPr algn="r"/>
                      <a:r>
                        <a:rPr lang="id-ID" sz="1600" dirty="0"/>
                        <a:t>4</a:t>
                      </a:r>
                    </a:p>
                  </a:txBody>
                  <a:tcPr/>
                </a:tc>
                <a:tc>
                  <a:txBody>
                    <a:bodyPr/>
                    <a:lstStyle/>
                    <a:p>
                      <a:pPr algn="r"/>
                      <a:r>
                        <a:rPr lang="id-ID" sz="1600" dirty="0"/>
                        <a:t>.40</a:t>
                      </a:r>
                    </a:p>
                  </a:txBody>
                  <a:tcPr/>
                </a:tc>
                <a:tc>
                  <a:txBody>
                    <a:bodyPr/>
                    <a:lstStyle/>
                    <a:p>
                      <a:pPr algn="r"/>
                      <a:r>
                        <a:rPr lang="id-ID" sz="1600" dirty="0"/>
                        <a:t>3</a:t>
                      </a:r>
                    </a:p>
                  </a:txBody>
                  <a:tcPr/>
                </a:tc>
                <a:tc>
                  <a:txBody>
                    <a:bodyPr/>
                    <a:lstStyle/>
                    <a:p>
                      <a:pPr algn="r"/>
                      <a:r>
                        <a:rPr lang="id-ID" sz="1600" dirty="0"/>
                        <a:t>.20</a:t>
                      </a:r>
                    </a:p>
                  </a:txBody>
                  <a:tcPr/>
                </a:tc>
                <a:tc>
                  <a:txBody>
                    <a:bodyPr/>
                    <a:lstStyle/>
                    <a:p>
                      <a:pPr algn="r"/>
                      <a:r>
                        <a:rPr lang="id-ID" sz="1600" dirty="0"/>
                        <a:t>3</a:t>
                      </a:r>
                    </a:p>
                  </a:txBody>
                  <a:tcPr/>
                </a:tc>
                <a:tc>
                  <a:txBody>
                    <a:bodyPr/>
                    <a:lstStyle/>
                    <a:p>
                      <a:pPr algn="r"/>
                      <a:r>
                        <a:rPr lang="id-ID" sz="1600" dirty="0"/>
                        <a:t>.30</a:t>
                      </a:r>
                    </a:p>
                  </a:txBody>
                  <a:tcPr/>
                </a:tc>
                <a:extLst>
                  <a:ext uri="{0D108BD9-81ED-4DB2-BD59-A6C34878D82A}">
                    <a16:rowId xmlns:a16="http://schemas.microsoft.com/office/drawing/2014/main" val="10005"/>
                  </a:ext>
                </a:extLst>
              </a:tr>
              <a:tr h="370840">
                <a:tc>
                  <a:txBody>
                    <a:bodyPr/>
                    <a:lstStyle/>
                    <a:p>
                      <a:r>
                        <a:rPr lang="id-ID" sz="1600" dirty="0"/>
                        <a:t>Financial position</a:t>
                      </a:r>
                    </a:p>
                  </a:txBody>
                  <a:tcPr/>
                </a:tc>
                <a:tc>
                  <a:txBody>
                    <a:bodyPr/>
                    <a:lstStyle/>
                    <a:p>
                      <a:pPr algn="r"/>
                      <a:r>
                        <a:rPr lang="id-ID" sz="1600" dirty="0"/>
                        <a:t>.15</a:t>
                      </a:r>
                    </a:p>
                  </a:txBody>
                  <a:tcPr/>
                </a:tc>
                <a:tc>
                  <a:txBody>
                    <a:bodyPr/>
                    <a:lstStyle/>
                    <a:p>
                      <a:pPr algn="r"/>
                      <a:r>
                        <a:rPr lang="id-ID" sz="1600" dirty="0"/>
                        <a:t>4</a:t>
                      </a:r>
                    </a:p>
                  </a:txBody>
                  <a:tcPr/>
                </a:tc>
                <a:tc>
                  <a:txBody>
                    <a:bodyPr/>
                    <a:lstStyle/>
                    <a:p>
                      <a:pPr algn="r"/>
                      <a:r>
                        <a:rPr lang="id-ID" sz="1600" dirty="0"/>
                        <a:t>.60</a:t>
                      </a:r>
                    </a:p>
                  </a:txBody>
                  <a:tcPr/>
                </a:tc>
                <a:tc>
                  <a:txBody>
                    <a:bodyPr/>
                    <a:lstStyle/>
                    <a:p>
                      <a:pPr algn="r"/>
                      <a:r>
                        <a:rPr lang="id-ID" sz="1600" dirty="0"/>
                        <a:t>2</a:t>
                      </a:r>
                    </a:p>
                  </a:txBody>
                  <a:tcPr/>
                </a:tc>
                <a:tc>
                  <a:txBody>
                    <a:bodyPr/>
                    <a:lstStyle/>
                    <a:p>
                      <a:pPr algn="r"/>
                      <a:r>
                        <a:rPr lang="id-ID" sz="1600" dirty="0"/>
                        <a:t>.30</a:t>
                      </a:r>
                    </a:p>
                  </a:txBody>
                  <a:tcPr/>
                </a:tc>
                <a:tc>
                  <a:txBody>
                    <a:bodyPr/>
                    <a:lstStyle/>
                    <a:p>
                      <a:pPr algn="r"/>
                      <a:r>
                        <a:rPr lang="id-ID" sz="1600" dirty="0"/>
                        <a:t>3</a:t>
                      </a:r>
                    </a:p>
                  </a:txBody>
                  <a:tcPr/>
                </a:tc>
                <a:tc>
                  <a:txBody>
                    <a:bodyPr/>
                    <a:lstStyle/>
                    <a:p>
                      <a:pPr algn="r"/>
                      <a:r>
                        <a:rPr lang="id-ID" sz="1600" dirty="0"/>
                        <a:t>.45</a:t>
                      </a:r>
                    </a:p>
                  </a:txBody>
                  <a:tcPr/>
                </a:tc>
                <a:extLst>
                  <a:ext uri="{0D108BD9-81ED-4DB2-BD59-A6C34878D82A}">
                    <a16:rowId xmlns:a16="http://schemas.microsoft.com/office/drawing/2014/main" val="10006"/>
                  </a:ext>
                </a:extLst>
              </a:tr>
              <a:tr h="370840">
                <a:tc>
                  <a:txBody>
                    <a:bodyPr/>
                    <a:lstStyle/>
                    <a:p>
                      <a:r>
                        <a:rPr lang="id-ID" sz="1600" dirty="0"/>
                        <a:t>Customer loyalty</a:t>
                      </a:r>
                    </a:p>
                  </a:txBody>
                  <a:tcPr/>
                </a:tc>
                <a:tc>
                  <a:txBody>
                    <a:bodyPr/>
                    <a:lstStyle/>
                    <a:p>
                      <a:pPr algn="r"/>
                      <a:r>
                        <a:rPr lang="id-ID" sz="1600" dirty="0"/>
                        <a:t>.10</a:t>
                      </a:r>
                    </a:p>
                  </a:txBody>
                  <a:tcPr/>
                </a:tc>
                <a:tc>
                  <a:txBody>
                    <a:bodyPr/>
                    <a:lstStyle/>
                    <a:p>
                      <a:pPr algn="r"/>
                      <a:r>
                        <a:rPr lang="id-ID" sz="1600" dirty="0"/>
                        <a:t>4</a:t>
                      </a:r>
                    </a:p>
                  </a:txBody>
                  <a:tcPr/>
                </a:tc>
                <a:tc>
                  <a:txBody>
                    <a:bodyPr/>
                    <a:lstStyle/>
                    <a:p>
                      <a:pPr algn="r"/>
                      <a:r>
                        <a:rPr lang="id-ID" sz="1600" dirty="0"/>
                        <a:t>.40</a:t>
                      </a:r>
                    </a:p>
                  </a:txBody>
                  <a:tcPr/>
                </a:tc>
                <a:tc>
                  <a:txBody>
                    <a:bodyPr/>
                    <a:lstStyle/>
                    <a:p>
                      <a:pPr algn="r"/>
                      <a:r>
                        <a:rPr lang="id-ID" sz="1600" dirty="0"/>
                        <a:t>3</a:t>
                      </a:r>
                    </a:p>
                  </a:txBody>
                  <a:tcPr/>
                </a:tc>
                <a:tc>
                  <a:txBody>
                    <a:bodyPr/>
                    <a:lstStyle/>
                    <a:p>
                      <a:pPr algn="r"/>
                      <a:r>
                        <a:rPr lang="id-ID" sz="1600" dirty="0"/>
                        <a:t>.30</a:t>
                      </a:r>
                    </a:p>
                  </a:txBody>
                  <a:tcPr/>
                </a:tc>
                <a:tc>
                  <a:txBody>
                    <a:bodyPr/>
                    <a:lstStyle/>
                    <a:p>
                      <a:pPr algn="r"/>
                      <a:r>
                        <a:rPr lang="id-ID" sz="1600" dirty="0"/>
                        <a:t>2</a:t>
                      </a:r>
                    </a:p>
                  </a:txBody>
                  <a:tcPr/>
                </a:tc>
                <a:tc>
                  <a:txBody>
                    <a:bodyPr/>
                    <a:lstStyle/>
                    <a:p>
                      <a:pPr algn="r"/>
                      <a:r>
                        <a:rPr lang="id-ID" sz="1600" dirty="0"/>
                        <a:t>.20</a:t>
                      </a:r>
                    </a:p>
                  </a:txBody>
                  <a:tcPr/>
                </a:tc>
                <a:extLst>
                  <a:ext uri="{0D108BD9-81ED-4DB2-BD59-A6C34878D82A}">
                    <a16:rowId xmlns:a16="http://schemas.microsoft.com/office/drawing/2014/main" val="10007"/>
                  </a:ext>
                </a:extLst>
              </a:tr>
              <a:tr h="370840">
                <a:tc>
                  <a:txBody>
                    <a:bodyPr/>
                    <a:lstStyle/>
                    <a:p>
                      <a:r>
                        <a:rPr lang="id-ID" sz="1600" dirty="0"/>
                        <a:t>Global expansion</a:t>
                      </a:r>
                    </a:p>
                  </a:txBody>
                  <a:tcPr/>
                </a:tc>
                <a:tc>
                  <a:txBody>
                    <a:bodyPr/>
                    <a:lstStyle/>
                    <a:p>
                      <a:pPr algn="r"/>
                      <a:r>
                        <a:rPr lang="id-ID" sz="1600" dirty="0"/>
                        <a:t>.20</a:t>
                      </a:r>
                    </a:p>
                  </a:txBody>
                  <a:tcPr/>
                </a:tc>
                <a:tc>
                  <a:txBody>
                    <a:bodyPr/>
                    <a:lstStyle/>
                    <a:p>
                      <a:pPr algn="r"/>
                      <a:r>
                        <a:rPr lang="id-ID" sz="1600" dirty="0"/>
                        <a:t>4</a:t>
                      </a:r>
                    </a:p>
                  </a:txBody>
                  <a:tcPr/>
                </a:tc>
                <a:tc>
                  <a:txBody>
                    <a:bodyPr/>
                    <a:lstStyle/>
                    <a:p>
                      <a:pPr algn="r"/>
                      <a:r>
                        <a:rPr lang="id-ID" sz="1600" dirty="0"/>
                        <a:t>.80</a:t>
                      </a:r>
                    </a:p>
                  </a:txBody>
                  <a:tcPr/>
                </a:tc>
                <a:tc>
                  <a:txBody>
                    <a:bodyPr/>
                    <a:lstStyle/>
                    <a:p>
                      <a:pPr algn="r"/>
                      <a:r>
                        <a:rPr lang="id-ID" sz="1600" dirty="0"/>
                        <a:t>1</a:t>
                      </a:r>
                    </a:p>
                  </a:txBody>
                  <a:tcPr/>
                </a:tc>
                <a:tc>
                  <a:txBody>
                    <a:bodyPr/>
                    <a:lstStyle/>
                    <a:p>
                      <a:pPr algn="r"/>
                      <a:r>
                        <a:rPr lang="id-ID" sz="1600" dirty="0"/>
                        <a:t>.20</a:t>
                      </a:r>
                    </a:p>
                  </a:txBody>
                  <a:tcPr/>
                </a:tc>
                <a:tc>
                  <a:txBody>
                    <a:bodyPr/>
                    <a:lstStyle/>
                    <a:p>
                      <a:pPr algn="r"/>
                      <a:r>
                        <a:rPr lang="id-ID" sz="1600" dirty="0"/>
                        <a:t>2</a:t>
                      </a:r>
                    </a:p>
                  </a:txBody>
                  <a:tcPr/>
                </a:tc>
                <a:tc>
                  <a:txBody>
                    <a:bodyPr/>
                    <a:lstStyle/>
                    <a:p>
                      <a:pPr algn="r"/>
                      <a:r>
                        <a:rPr lang="id-ID" sz="1600" dirty="0"/>
                        <a:t>.40</a:t>
                      </a:r>
                    </a:p>
                  </a:txBody>
                  <a:tcPr/>
                </a:tc>
                <a:extLst>
                  <a:ext uri="{0D108BD9-81ED-4DB2-BD59-A6C34878D82A}">
                    <a16:rowId xmlns:a16="http://schemas.microsoft.com/office/drawing/2014/main" val="10008"/>
                  </a:ext>
                </a:extLst>
              </a:tr>
              <a:tr h="370840">
                <a:tc>
                  <a:txBody>
                    <a:bodyPr/>
                    <a:lstStyle/>
                    <a:p>
                      <a:r>
                        <a:rPr lang="id-ID" sz="1600" dirty="0"/>
                        <a:t>Market Share</a:t>
                      </a:r>
                    </a:p>
                  </a:txBody>
                  <a:tcPr>
                    <a:lnB w="12700" cap="flat" cmpd="sng" algn="ctr">
                      <a:solidFill>
                        <a:schemeClr val="tx1"/>
                      </a:solidFill>
                      <a:prstDash val="solid"/>
                      <a:round/>
                      <a:headEnd type="none" w="med" len="med"/>
                      <a:tailEnd type="none" w="med" len="med"/>
                    </a:lnB>
                  </a:tcPr>
                </a:tc>
                <a:tc>
                  <a:txBody>
                    <a:bodyPr/>
                    <a:lstStyle/>
                    <a:p>
                      <a:pPr algn="r"/>
                      <a:r>
                        <a:rPr lang="id-ID" sz="1600" dirty="0"/>
                        <a:t>.05</a:t>
                      </a:r>
                    </a:p>
                  </a:txBody>
                  <a:tcPr>
                    <a:lnB w="12700" cap="flat" cmpd="sng" algn="ctr">
                      <a:solidFill>
                        <a:schemeClr val="tx1"/>
                      </a:solidFill>
                      <a:prstDash val="solid"/>
                      <a:round/>
                      <a:headEnd type="none" w="med" len="med"/>
                      <a:tailEnd type="none" w="med" len="med"/>
                    </a:lnB>
                  </a:tcPr>
                </a:tc>
                <a:tc>
                  <a:txBody>
                    <a:bodyPr/>
                    <a:lstStyle/>
                    <a:p>
                      <a:pPr algn="r"/>
                      <a:r>
                        <a:rPr lang="id-ID" sz="1600" dirty="0"/>
                        <a:t>1</a:t>
                      </a:r>
                    </a:p>
                  </a:txBody>
                  <a:tcPr>
                    <a:lnB w="12700" cap="flat" cmpd="sng" algn="ctr">
                      <a:solidFill>
                        <a:schemeClr val="tx1"/>
                      </a:solidFill>
                      <a:prstDash val="solid"/>
                      <a:round/>
                      <a:headEnd type="none" w="med" len="med"/>
                      <a:tailEnd type="none" w="med" len="med"/>
                    </a:lnB>
                  </a:tcPr>
                </a:tc>
                <a:tc>
                  <a:txBody>
                    <a:bodyPr/>
                    <a:lstStyle/>
                    <a:p>
                      <a:pPr algn="r"/>
                      <a:r>
                        <a:rPr lang="id-ID" sz="1600" dirty="0"/>
                        <a:t>.005</a:t>
                      </a:r>
                    </a:p>
                  </a:txBody>
                  <a:tcPr>
                    <a:lnB w="12700" cap="flat" cmpd="sng" algn="ctr">
                      <a:solidFill>
                        <a:schemeClr val="tx1"/>
                      </a:solidFill>
                      <a:prstDash val="solid"/>
                      <a:round/>
                      <a:headEnd type="none" w="med" len="med"/>
                      <a:tailEnd type="none" w="med" len="med"/>
                    </a:lnB>
                  </a:tcPr>
                </a:tc>
                <a:tc>
                  <a:txBody>
                    <a:bodyPr/>
                    <a:lstStyle/>
                    <a:p>
                      <a:pPr algn="r"/>
                      <a:r>
                        <a:rPr lang="id-ID" sz="1600" dirty="0"/>
                        <a:t>4</a:t>
                      </a:r>
                    </a:p>
                  </a:txBody>
                  <a:tcPr>
                    <a:lnB w="12700" cap="flat" cmpd="sng" algn="ctr">
                      <a:solidFill>
                        <a:schemeClr val="tx1"/>
                      </a:solidFill>
                      <a:prstDash val="solid"/>
                      <a:round/>
                      <a:headEnd type="none" w="med" len="med"/>
                      <a:tailEnd type="none" w="med" len="med"/>
                    </a:lnB>
                  </a:tcPr>
                </a:tc>
                <a:tc>
                  <a:txBody>
                    <a:bodyPr/>
                    <a:lstStyle/>
                    <a:p>
                      <a:pPr algn="r"/>
                      <a:r>
                        <a:rPr lang="id-ID" sz="1600" dirty="0"/>
                        <a:t>.20</a:t>
                      </a:r>
                    </a:p>
                  </a:txBody>
                  <a:tcPr>
                    <a:lnB w="12700" cap="flat" cmpd="sng" algn="ctr">
                      <a:solidFill>
                        <a:schemeClr val="tx1"/>
                      </a:solidFill>
                      <a:prstDash val="solid"/>
                      <a:round/>
                      <a:headEnd type="none" w="med" len="med"/>
                      <a:tailEnd type="none" w="med" len="med"/>
                    </a:lnB>
                  </a:tcPr>
                </a:tc>
                <a:tc>
                  <a:txBody>
                    <a:bodyPr/>
                    <a:lstStyle/>
                    <a:p>
                      <a:pPr algn="r"/>
                      <a:r>
                        <a:rPr lang="id-ID" sz="1600" dirty="0"/>
                        <a:t>3</a:t>
                      </a:r>
                    </a:p>
                  </a:txBody>
                  <a:tcPr>
                    <a:lnB w="12700" cap="flat" cmpd="sng" algn="ctr">
                      <a:solidFill>
                        <a:schemeClr val="tx1"/>
                      </a:solidFill>
                      <a:prstDash val="solid"/>
                      <a:round/>
                      <a:headEnd type="none" w="med" len="med"/>
                      <a:tailEnd type="none" w="med" len="med"/>
                    </a:lnB>
                  </a:tcPr>
                </a:tc>
                <a:tc>
                  <a:txBody>
                    <a:bodyPr/>
                    <a:lstStyle/>
                    <a:p>
                      <a:pPr algn="r"/>
                      <a:r>
                        <a:rPr lang="id-ID" sz="1600" dirty="0"/>
                        <a:t>.15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r>
                        <a:rPr lang="id-ID" sz="1600" b="1" dirty="0"/>
                        <a:t>Total</a:t>
                      </a:r>
                    </a:p>
                  </a:txBody>
                  <a:tcPr>
                    <a:lnT w="12700" cap="flat" cmpd="sng" algn="ctr">
                      <a:solidFill>
                        <a:schemeClr val="tx1"/>
                      </a:solidFill>
                      <a:prstDash val="solid"/>
                      <a:round/>
                      <a:headEnd type="none" w="med" len="med"/>
                      <a:tailEnd type="none" w="med" len="med"/>
                    </a:lnT>
                  </a:tcPr>
                </a:tc>
                <a:tc>
                  <a:txBody>
                    <a:bodyPr/>
                    <a:lstStyle/>
                    <a:p>
                      <a:pPr algn="r"/>
                      <a:r>
                        <a:rPr lang="id-ID" sz="1600" b="1" dirty="0"/>
                        <a:t>1.00</a:t>
                      </a:r>
                    </a:p>
                  </a:txBody>
                  <a:tcPr>
                    <a:lnT w="12700" cap="flat" cmpd="sng" algn="ctr">
                      <a:solidFill>
                        <a:schemeClr val="tx1"/>
                      </a:solidFill>
                      <a:prstDash val="solid"/>
                      <a:round/>
                      <a:headEnd type="none" w="med" len="med"/>
                      <a:tailEnd type="none" w="med" len="med"/>
                    </a:lnT>
                  </a:tcPr>
                </a:tc>
                <a:tc>
                  <a:txBody>
                    <a:bodyPr/>
                    <a:lstStyle/>
                    <a:p>
                      <a:endParaRPr lang="id-ID" sz="1600" dirty="0"/>
                    </a:p>
                  </a:txBody>
                  <a:tcPr>
                    <a:lnT w="12700" cap="flat" cmpd="sng" algn="ctr">
                      <a:solidFill>
                        <a:schemeClr val="tx1"/>
                      </a:solidFill>
                      <a:prstDash val="solid"/>
                      <a:round/>
                      <a:headEnd type="none" w="med" len="med"/>
                      <a:tailEnd type="none" w="med" len="med"/>
                    </a:lnT>
                  </a:tcPr>
                </a:tc>
                <a:tc>
                  <a:txBody>
                    <a:bodyPr/>
                    <a:lstStyle/>
                    <a:p>
                      <a:pPr algn="r"/>
                      <a:r>
                        <a:rPr lang="id-ID" sz="1600" b="1" dirty="0"/>
                        <a:t>3.15</a:t>
                      </a:r>
                    </a:p>
                  </a:txBody>
                  <a:tcPr>
                    <a:lnT w="12700" cap="flat" cmpd="sng" algn="ctr">
                      <a:solidFill>
                        <a:schemeClr val="tx1"/>
                      </a:solidFill>
                      <a:prstDash val="solid"/>
                      <a:round/>
                      <a:headEnd type="none" w="med" len="med"/>
                      <a:tailEnd type="none" w="med" len="med"/>
                    </a:lnT>
                  </a:tcPr>
                </a:tc>
                <a:tc>
                  <a:txBody>
                    <a:bodyPr/>
                    <a:lstStyle/>
                    <a:p>
                      <a:pPr algn="r"/>
                      <a:endParaRPr lang="id-ID" sz="1600" dirty="0"/>
                    </a:p>
                  </a:txBody>
                  <a:tcPr>
                    <a:lnT w="12700" cap="flat" cmpd="sng" algn="ctr">
                      <a:solidFill>
                        <a:schemeClr val="tx1"/>
                      </a:solidFill>
                      <a:prstDash val="solid"/>
                      <a:round/>
                      <a:headEnd type="none" w="med" len="med"/>
                      <a:tailEnd type="none" w="med" len="med"/>
                    </a:lnT>
                  </a:tcPr>
                </a:tc>
                <a:tc>
                  <a:txBody>
                    <a:bodyPr/>
                    <a:lstStyle/>
                    <a:p>
                      <a:pPr algn="r"/>
                      <a:r>
                        <a:rPr lang="id-ID" sz="1600" b="1" dirty="0"/>
                        <a:t>2.50</a:t>
                      </a:r>
                    </a:p>
                  </a:txBody>
                  <a:tcPr>
                    <a:lnT w="12700" cap="flat" cmpd="sng" algn="ctr">
                      <a:solidFill>
                        <a:schemeClr val="tx1"/>
                      </a:solidFill>
                      <a:prstDash val="solid"/>
                      <a:round/>
                      <a:headEnd type="none" w="med" len="med"/>
                      <a:tailEnd type="none" w="med" len="med"/>
                    </a:lnT>
                  </a:tcPr>
                </a:tc>
                <a:tc>
                  <a:txBody>
                    <a:bodyPr/>
                    <a:lstStyle/>
                    <a:p>
                      <a:pPr algn="r"/>
                      <a:endParaRPr lang="id-ID" sz="1600" b="1" dirty="0"/>
                    </a:p>
                  </a:txBody>
                  <a:tcPr>
                    <a:lnT w="12700" cap="flat" cmpd="sng" algn="ctr">
                      <a:solidFill>
                        <a:schemeClr val="tx1"/>
                      </a:solidFill>
                      <a:prstDash val="solid"/>
                      <a:round/>
                      <a:headEnd type="none" w="med" len="med"/>
                      <a:tailEnd type="none" w="med" len="med"/>
                    </a:lnT>
                  </a:tcPr>
                </a:tc>
                <a:tc>
                  <a:txBody>
                    <a:bodyPr/>
                    <a:lstStyle/>
                    <a:p>
                      <a:pPr algn="r"/>
                      <a:r>
                        <a:rPr lang="id-ID" sz="1600" b="1" dirty="0"/>
                        <a:t>2.70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0"/>
                  </a:ext>
                </a:extLst>
              </a:tr>
            </a:tbl>
          </a:graphicData>
        </a:graphic>
      </p:graphicFrame>
      <p:sp>
        <p:nvSpPr>
          <p:cNvPr id="4" name="TextBox 3"/>
          <p:cNvSpPr txBox="1"/>
          <p:nvPr/>
        </p:nvSpPr>
        <p:spPr>
          <a:xfrm>
            <a:off x="1909162" y="5271850"/>
            <a:ext cx="9683164" cy="830997"/>
          </a:xfrm>
          <a:prstGeom prst="rect">
            <a:avLst/>
          </a:prstGeom>
          <a:noFill/>
        </p:spPr>
        <p:txBody>
          <a:bodyPr wrap="none" rtlCol="0">
            <a:spAutoFit/>
          </a:bodyPr>
          <a:lstStyle/>
          <a:p>
            <a:pPr algn="ctr"/>
            <a:r>
              <a:rPr lang="id-ID" sz="2400" dirty="0"/>
              <a:t>Note on Rating Values: </a:t>
            </a:r>
          </a:p>
          <a:p>
            <a:pPr algn="ctr"/>
            <a:r>
              <a:rPr lang="id-ID" sz="2400" dirty="0"/>
              <a:t>1=major weakness, 2=minor weakness, 3=minor strength, 4= major strength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549" y="4496843"/>
            <a:ext cx="532568" cy="53256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549" y="5586608"/>
            <a:ext cx="532568" cy="5325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48" y="5079091"/>
            <a:ext cx="532569" cy="532569"/>
          </a:xfrm>
          <a:prstGeom prst="rect">
            <a:avLst/>
          </a:prstGeom>
        </p:spPr>
      </p:pic>
    </p:spTree>
    <p:extLst>
      <p:ext uri="{BB962C8B-B14F-4D97-AF65-F5344CB8AC3E}">
        <p14:creationId xmlns:p14="http://schemas.microsoft.com/office/powerpoint/2010/main" val="205543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31E108D0191D47A26C2DF4D204ABA0" ma:contentTypeVersion="4" ma:contentTypeDescription="Create a new document." ma:contentTypeScope="" ma:versionID="a88ef11ce2ddf474e79638d1b65c6b83">
  <xsd:schema xmlns:xsd="http://www.w3.org/2001/XMLSchema" xmlns:xs="http://www.w3.org/2001/XMLSchema" xmlns:p="http://schemas.microsoft.com/office/2006/metadata/properties" xmlns:ns2="6d82300f-e104-4326-8b51-f49ec31bc6cc" targetNamespace="http://schemas.microsoft.com/office/2006/metadata/properties" ma:root="true" ma:fieldsID="2f7b24f6c679a39e1148c3c4a9628a1e" ns2:_="">
    <xsd:import namespace="6d82300f-e104-4326-8b51-f49ec31bc6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82300f-e104-4326-8b51-f49ec31bc6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938457-7D7B-4DED-827C-1A26C05FFBAC}"/>
</file>

<file path=customXml/itemProps2.xml><?xml version="1.0" encoding="utf-8"?>
<ds:datastoreItem xmlns:ds="http://schemas.openxmlformats.org/officeDocument/2006/customXml" ds:itemID="{85887CC4-8DD6-4845-AC79-6B1BB04CCCF7}"/>
</file>

<file path=customXml/itemProps3.xml><?xml version="1.0" encoding="utf-8"?>
<ds:datastoreItem xmlns:ds="http://schemas.openxmlformats.org/officeDocument/2006/customXml" ds:itemID="{FBA44DF8-463E-4DEA-9A18-42CCB9535691}"/>
</file>

<file path=docProps/app.xml><?xml version="1.0" encoding="utf-8"?>
<Properties xmlns="http://schemas.openxmlformats.org/officeDocument/2006/extended-properties" xmlns:vt="http://schemas.openxmlformats.org/officeDocument/2006/docPropsVTypes">
  <TotalTime>11612</TotalTime>
  <Words>1376</Words>
  <Application>Microsoft Macintosh PowerPoint</Application>
  <PresentationFormat>Widescreen</PresentationFormat>
  <Paragraphs>325</Paragraphs>
  <Slides>31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Courier New</vt:lpstr>
      <vt:lpstr>Kristen ITC</vt:lpstr>
      <vt:lpstr>Wingdings</vt:lpstr>
      <vt:lpstr>Office Theme</vt:lpstr>
      <vt:lpstr>PowerPoint Presentation</vt:lpstr>
      <vt:lpstr>Factors  Shaping  the Choice  of  Company  Strategy</vt:lpstr>
      <vt:lpstr>Strategic Environment via Competitive Forces</vt:lpstr>
      <vt:lpstr>External Environment Analysis</vt:lpstr>
      <vt:lpstr>PEST Analysis</vt:lpstr>
      <vt:lpstr>5 Forces Porter</vt:lpstr>
      <vt:lpstr>Competitors Analysis</vt:lpstr>
      <vt:lpstr>The External Factor Evaluation (EFE) Matrix</vt:lpstr>
      <vt:lpstr>Competitive Profile Matrix (CPM)</vt:lpstr>
      <vt:lpstr>The I/O Model of Above-Average Returns</vt:lpstr>
      <vt:lpstr>Internal Environment Analysis</vt:lpstr>
      <vt:lpstr>Internal Environment Analysis</vt:lpstr>
      <vt:lpstr>PowerPoint Presentation</vt:lpstr>
      <vt:lpstr>PowerPoint Presentation</vt:lpstr>
      <vt:lpstr>PowerPoint Presentation</vt:lpstr>
      <vt:lpstr>DC: Exploitation and Exploration</vt:lpstr>
      <vt:lpstr>PowerPoint Presentation</vt:lpstr>
      <vt:lpstr>DC and Innovation</vt:lpstr>
      <vt:lpstr>PowerPoint Presentation</vt:lpstr>
      <vt:lpstr>Digital Capabilities</vt:lpstr>
      <vt:lpstr>Competency Model</vt:lpstr>
      <vt:lpstr>PowerPoint Presentation</vt:lpstr>
      <vt:lpstr>Porter’s Generic Internal Value Chain</vt:lpstr>
      <vt:lpstr>The Value System or Industry Value Chain</vt:lpstr>
      <vt:lpstr>PowerPoint Presentation</vt:lpstr>
      <vt:lpstr>The Internal Factor Evaluation (IFE) Matrix</vt:lpstr>
      <vt:lpstr>The Resource-Based Model of Above-Average Returns</vt:lpstr>
      <vt:lpstr>SWOT Analysis: Matching Process</vt:lpstr>
      <vt:lpstr>PowerPoint Presentation</vt:lpstr>
      <vt:lpstr>Another SWOT Analysis</vt:lpstr>
      <vt:lpstr>The Quantitative Strategic Planning Matrix (QSPM)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Dadan Rahadian</dc:creator>
  <cp:lastModifiedBy>Microsoft Office User</cp:lastModifiedBy>
  <cp:revision>286</cp:revision>
  <dcterms:created xsi:type="dcterms:W3CDTF">2014-08-19T01:41:41Z</dcterms:created>
  <dcterms:modified xsi:type="dcterms:W3CDTF">2020-02-10T01:23:08Z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0x010100DA31E108D0191D47A26C2DF4D204ABA0</vt:lpwstr>
  </property>
</Properties>
</file>