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1" r:id="rId4"/>
    <p:sldId id="263" r:id="rId5"/>
    <p:sldId id="262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7728"/>
    <a:srgbClr val="1DA0A3"/>
    <a:srgbClr val="FFCCFF"/>
    <a:srgbClr val="FF00FF"/>
    <a:srgbClr val="FF66CC"/>
    <a:srgbClr val="58595B"/>
    <a:srgbClr val="8082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23" autoAdjust="0"/>
    <p:restoredTop sz="92416" autoAdjust="0"/>
  </p:normalViewPr>
  <p:slideViewPr>
    <p:cSldViewPr snapToGrid="0">
      <p:cViewPr varScale="1">
        <p:scale>
          <a:sx n="110" d="100"/>
          <a:sy n="110" d="100"/>
        </p:scale>
        <p:origin x="96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3BB4C-53A6-4953-AC60-9F837D348AE2}" type="datetimeFigureOut">
              <a:rPr lang="id-ID" smtClean="0"/>
              <a:t>04/09/20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DD2EF6-431C-4D68-A7A5-45BA35FE63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6098734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810A77-BB98-4FC8-8877-4A1901593428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2197F-02D9-4FB3-A7EE-EE05CE7314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2324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608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7774C5E-E096-894B-BEEA-200F560155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984" y="463824"/>
            <a:ext cx="3840032" cy="250657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070030F-E03D-3C4B-9E1F-26A6D812D340}"/>
              </a:ext>
            </a:extLst>
          </p:cNvPr>
          <p:cNvSpPr txBox="1"/>
          <p:nvPr userDrawn="1"/>
        </p:nvSpPr>
        <p:spPr>
          <a:xfrm>
            <a:off x="5897868" y="6546573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4F91E16F-9A37-4EA0-BE94-494C1E1750E7}" type="slidenum">
              <a:rPr lang="en-GB" sz="1400" smtClean="0"/>
              <a:pPr algn="ctr"/>
              <a:t>‹#›</a:t>
            </a:fld>
            <a:endParaRPr lang="en-GB" sz="140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C9103B3-3E60-F844-AE63-61CC78FA4FC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636" y="6429375"/>
            <a:ext cx="12192000" cy="4286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7B5E9BD-992A-E947-AE51-8434CA805B26}"/>
              </a:ext>
            </a:extLst>
          </p:cNvPr>
          <p:cNvSpPr txBox="1"/>
          <p:nvPr userDrawn="1"/>
        </p:nvSpPr>
        <p:spPr>
          <a:xfrm>
            <a:off x="7811888" y="6489699"/>
            <a:ext cx="3284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Creating the great</a:t>
            </a:r>
            <a:r>
              <a:rPr lang="id-ID" sz="1400" b="1" i="1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 </a:t>
            </a:r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business leaders</a:t>
            </a:r>
          </a:p>
        </p:txBody>
      </p:sp>
    </p:spTree>
    <p:extLst>
      <p:ext uri="{BB962C8B-B14F-4D97-AF65-F5344CB8AC3E}">
        <p14:creationId xmlns:p14="http://schemas.microsoft.com/office/powerpoint/2010/main" val="3721650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96798"/>
            <a:ext cx="10515600" cy="54801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79443" cy="580286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3174715" y="0"/>
            <a:ext cx="9017285" cy="579600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Pentagon 8"/>
          <p:cNvSpPr/>
          <p:nvPr userDrawn="1"/>
        </p:nvSpPr>
        <p:spPr>
          <a:xfrm>
            <a:off x="1179443" y="0"/>
            <a:ext cx="2293221" cy="579600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akultas  </a:t>
            </a:r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konomi dan </a:t>
            </a:r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isnis </a:t>
            </a:r>
          </a:p>
          <a:p>
            <a:pPr algn="ctr"/>
            <a:r>
              <a:rPr lang="id-ID" sz="1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</a:t>
            </a:r>
            <a:r>
              <a:rPr lang="id-ID" sz="1000" b="1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Economics and Business</a:t>
            </a:r>
            <a:endParaRPr lang="en-GB" sz="10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5897868" y="6546573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4F91E16F-9A37-4EA0-BE94-494C1E1750E7}" type="slidenum">
              <a:rPr lang="en-GB" sz="1400" smtClean="0"/>
              <a:pPr algn="ctr"/>
              <a:t>‹#›</a:t>
            </a:fld>
            <a:endParaRPr lang="en-GB" sz="140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636" y="6429375"/>
            <a:ext cx="12192000" cy="428625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7811888" y="6489699"/>
            <a:ext cx="3284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Creating the great</a:t>
            </a:r>
            <a:r>
              <a:rPr lang="id-ID" sz="1400" b="1" i="1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 </a:t>
            </a:r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business leaders</a:t>
            </a:r>
          </a:p>
        </p:txBody>
      </p:sp>
    </p:spTree>
    <p:extLst>
      <p:ext uri="{BB962C8B-B14F-4D97-AF65-F5344CB8AC3E}">
        <p14:creationId xmlns:p14="http://schemas.microsoft.com/office/powerpoint/2010/main" val="964649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96797"/>
            <a:ext cx="10515600" cy="54801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79443" cy="580286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3174715" y="0"/>
            <a:ext cx="9017285" cy="579600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Pentagon 8"/>
          <p:cNvSpPr/>
          <p:nvPr userDrawn="1"/>
        </p:nvSpPr>
        <p:spPr>
          <a:xfrm>
            <a:off x="1179443" y="0"/>
            <a:ext cx="2293221" cy="579600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akultas  </a:t>
            </a:r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konomi dan </a:t>
            </a:r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isnis </a:t>
            </a:r>
          </a:p>
          <a:p>
            <a:pPr algn="ctr"/>
            <a:r>
              <a:rPr lang="id-ID" sz="1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</a:t>
            </a:r>
            <a:r>
              <a:rPr lang="id-ID" sz="1000" b="1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Economics and Business</a:t>
            </a:r>
            <a:endParaRPr lang="en-GB" sz="10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5897868" y="6546573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4F91E16F-9A37-4EA0-BE94-494C1E1750E7}" type="slidenum">
              <a:rPr lang="en-GB" sz="1400" smtClean="0"/>
              <a:pPr algn="ctr"/>
              <a:t>‹#›</a:t>
            </a:fld>
            <a:endParaRPr lang="en-GB" sz="140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636" y="6429375"/>
            <a:ext cx="12192000" cy="428625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7811888" y="6489699"/>
            <a:ext cx="3284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Creating the great</a:t>
            </a:r>
            <a:r>
              <a:rPr lang="id-ID" sz="1400" b="1" i="1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 </a:t>
            </a:r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business leaders</a:t>
            </a:r>
          </a:p>
        </p:txBody>
      </p:sp>
    </p:spTree>
    <p:extLst>
      <p:ext uri="{BB962C8B-B14F-4D97-AF65-F5344CB8AC3E}">
        <p14:creationId xmlns:p14="http://schemas.microsoft.com/office/powerpoint/2010/main" val="2879762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5354" y="795130"/>
            <a:ext cx="10678020" cy="5634245"/>
          </a:xfrm>
        </p:spPr>
        <p:txBody>
          <a:bodyPr/>
          <a:lstStyle>
            <a:lvl1pPr marL="357188" indent="-357188">
              <a:buClr>
                <a:srgbClr val="C00000"/>
              </a:buClr>
              <a:buSzPct val="80000"/>
              <a:buFont typeface="Wingdings" panose="05000000000000000000" pitchFamily="2" charset="2"/>
              <a:buChar char="n"/>
              <a:defRPr b="1" baseline="0"/>
            </a:lvl1pPr>
            <a:lvl2pPr marL="685800" indent="-328613">
              <a:spcBef>
                <a:spcPts val="1200"/>
              </a:spcBef>
              <a:buClr>
                <a:srgbClr val="FF0000"/>
              </a:buClr>
              <a:buSzPct val="80000"/>
              <a:buFont typeface="Wingdings" panose="05000000000000000000" pitchFamily="2" charset="2"/>
              <a:buChar char="l"/>
              <a:defRPr/>
            </a:lvl2pPr>
            <a:lvl3pPr marL="1143000" indent="-228600">
              <a:buSzPct val="70000"/>
              <a:buFont typeface="Wingdings" panose="05000000000000000000" pitchFamily="2" charset="2"/>
              <a:buChar char="n"/>
              <a:defRPr sz="2200"/>
            </a:lvl3pPr>
            <a:lvl4pPr marL="1600200" indent="-228600">
              <a:buSzPct val="70000"/>
              <a:buFont typeface="Wingdings" panose="05000000000000000000" pitchFamily="2" charset="2"/>
              <a:buChar char="l"/>
              <a:defRPr/>
            </a:lvl4pPr>
            <a:lvl5pPr marL="2057400" indent="-228600">
              <a:buSzPct val="70000"/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174715" y="0"/>
            <a:ext cx="9017285" cy="579600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Pentagon 11"/>
          <p:cNvSpPr/>
          <p:nvPr userDrawn="1"/>
        </p:nvSpPr>
        <p:spPr>
          <a:xfrm>
            <a:off x="1179443" y="0"/>
            <a:ext cx="2293221" cy="579600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akultas  </a:t>
            </a:r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konomi dan </a:t>
            </a:r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isnis </a:t>
            </a:r>
          </a:p>
          <a:p>
            <a:pPr algn="ctr"/>
            <a:r>
              <a:rPr lang="id-ID" sz="1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</a:t>
            </a:r>
            <a:r>
              <a:rPr lang="id-ID" sz="1000" b="1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Economics and Business</a:t>
            </a:r>
            <a:endParaRPr lang="en-GB" sz="10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2665" y="-3744"/>
            <a:ext cx="8719334" cy="579600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en-GB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0" y="611329"/>
            <a:ext cx="18585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>
                <a:solidFill>
                  <a:schemeClr val="bg1"/>
                </a:solidFill>
              </a:rPr>
              <a:t>Telkom University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5897868" y="6546573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4F91E16F-9A37-4EA0-BE94-494C1E1750E7}" type="slidenum">
              <a:rPr lang="en-GB" sz="1400" smtClean="0"/>
              <a:pPr algn="ctr"/>
              <a:t>‹#›</a:t>
            </a:fld>
            <a:endParaRPr lang="en-GB" sz="140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7811888" y="6489699"/>
            <a:ext cx="3284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Creating the great</a:t>
            </a:r>
            <a:r>
              <a:rPr lang="id-ID" sz="1400" b="1" i="1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 </a:t>
            </a:r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business leaders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A94CBBB-0AAA-F445-A82D-5E2D8C32171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430"/>
            <a:ext cx="1179443" cy="580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094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79443" cy="580286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3174715" y="0"/>
            <a:ext cx="9017285" cy="579600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Pentagon 8"/>
          <p:cNvSpPr/>
          <p:nvPr userDrawn="1"/>
        </p:nvSpPr>
        <p:spPr>
          <a:xfrm>
            <a:off x="1179443" y="0"/>
            <a:ext cx="2293221" cy="579600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akultas  </a:t>
            </a:r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konomi dan </a:t>
            </a:r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isnis </a:t>
            </a:r>
          </a:p>
          <a:p>
            <a:pPr algn="ctr"/>
            <a:r>
              <a:rPr lang="id-ID" sz="1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</a:t>
            </a:r>
            <a:r>
              <a:rPr lang="id-ID" sz="1000" b="1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Economics and Business</a:t>
            </a:r>
            <a:endParaRPr lang="en-GB" sz="10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5897868" y="6546573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4F91E16F-9A37-4EA0-BE94-494C1E1750E7}" type="slidenum">
              <a:rPr lang="en-GB" sz="1400" smtClean="0"/>
              <a:pPr algn="ctr"/>
              <a:t>‹#›</a:t>
            </a:fld>
            <a:endParaRPr lang="en-GB" sz="140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636" y="6429375"/>
            <a:ext cx="12192000" cy="428625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7811888" y="6489699"/>
            <a:ext cx="3284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Creating the great</a:t>
            </a:r>
            <a:r>
              <a:rPr lang="id-ID" sz="1400" b="1" i="1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 </a:t>
            </a:r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business leaders</a:t>
            </a:r>
          </a:p>
        </p:txBody>
      </p:sp>
    </p:spTree>
    <p:extLst>
      <p:ext uri="{BB962C8B-B14F-4D97-AF65-F5344CB8AC3E}">
        <p14:creationId xmlns:p14="http://schemas.microsoft.com/office/powerpoint/2010/main" val="406923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758987"/>
            <a:ext cx="5181600" cy="54179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758987"/>
            <a:ext cx="5181600" cy="54179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79443" cy="580286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3174715" y="0"/>
            <a:ext cx="9017285" cy="579600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Pentagon 9"/>
          <p:cNvSpPr/>
          <p:nvPr userDrawn="1"/>
        </p:nvSpPr>
        <p:spPr>
          <a:xfrm>
            <a:off x="1179443" y="0"/>
            <a:ext cx="2293221" cy="579600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akultas  </a:t>
            </a:r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konomi dan </a:t>
            </a:r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isnis </a:t>
            </a:r>
          </a:p>
          <a:p>
            <a:pPr algn="ctr"/>
            <a:r>
              <a:rPr lang="id-ID" sz="1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</a:t>
            </a:r>
            <a:r>
              <a:rPr lang="id-ID" sz="1000" b="1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Economics and Business</a:t>
            </a:r>
            <a:endParaRPr lang="en-GB" sz="10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5897868" y="6546573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4F91E16F-9A37-4EA0-BE94-494C1E1750E7}" type="slidenum">
              <a:rPr lang="en-GB" sz="1400" smtClean="0"/>
              <a:pPr algn="ctr"/>
              <a:t>‹#›</a:t>
            </a:fld>
            <a:endParaRPr lang="en-GB" sz="140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636" y="6429375"/>
            <a:ext cx="12192000" cy="428625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7811888" y="6489699"/>
            <a:ext cx="3284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Creating the great</a:t>
            </a:r>
            <a:r>
              <a:rPr lang="id-ID" sz="1400" b="1" i="1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 </a:t>
            </a:r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business leaders</a:t>
            </a:r>
          </a:p>
        </p:txBody>
      </p:sp>
    </p:spTree>
    <p:extLst>
      <p:ext uri="{BB962C8B-B14F-4D97-AF65-F5344CB8AC3E}">
        <p14:creationId xmlns:p14="http://schemas.microsoft.com/office/powerpoint/2010/main" val="3399060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746287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687397"/>
            <a:ext cx="5157787" cy="450226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746287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687397"/>
            <a:ext cx="5183188" cy="4502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79443" cy="580286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3174715" y="0"/>
            <a:ext cx="9017285" cy="579600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Pentagon 11"/>
          <p:cNvSpPr/>
          <p:nvPr userDrawn="1"/>
        </p:nvSpPr>
        <p:spPr>
          <a:xfrm>
            <a:off x="1179443" y="0"/>
            <a:ext cx="2293221" cy="579600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akultas  </a:t>
            </a:r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konomi dan </a:t>
            </a:r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isnis </a:t>
            </a:r>
          </a:p>
          <a:p>
            <a:pPr algn="ctr"/>
            <a:r>
              <a:rPr lang="id-ID" sz="1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</a:t>
            </a:r>
            <a:r>
              <a:rPr lang="id-ID" sz="1000" b="1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Economics and Business</a:t>
            </a:r>
            <a:endParaRPr lang="en-GB" sz="10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5897868" y="6546573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4F91E16F-9A37-4EA0-BE94-494C1E1750E7}" type="slidenum">
              <a:rPr lang="en-GB" sz="1400" smtClean="0"/>
              <a:pPr algn="ctr"/>
              <a:t>‹#›</a:t>
            </a:fld>
            <a:endParaRPr lang="en-GB" sz="140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636" y="6429375"/>
            <a:ext cx="12192000" cy="428625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7811888" y="6489699"/>
            <a:ext cx="3284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Creating the great</a:t>
            </a:r>
            <a:r>
              <a:rPr lang="id-ID" sz="1400" b="1" i="1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 </a:t>
            </a:r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business leaders</a:t>
            </a:r>
          </a:p>
        </p:txBody>
      </p:sp>
    </p:spTree>
    <p:extLst>
      <p:ext uri="{BB962C8B-B14F-4D97-AF65-F5344CB8AC3E}">
        <p14:creationId xmlns:p14="http://schemas.microsoft.com/office/powerpoint/2010/main" val="1885874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79443" cy="580286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3174715" y="0"/>
            <a:ext cx="9017285" cy="579600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Pentagon 7"/>
          <p:cNvSpPr/>
          <p:nvPr userDrawn="1"/>
        </p:nvSpPr>
        <p:spPr>
          <a:xfrm>
            <a:off x="1179443" y="0"/>
            <a:ext cx="2293221" cy="579600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akultas  </a:t>
            </a:r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konomi dan </a:t>
            </a:r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isnis </a:t>
            </a:r>
          </a:p>
          <a:p>
            <a:pPr algn="ctr"/>
            <a:r>
              <a:rPr lang="id-ID" sz="1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</a:t>
            </a:r>
            <a:r>
              <a:rPr lang="id-ID" sz="1000" b="1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Economics and Business</a:t>
            </a:r>
            <a:endParaRPr lang="en-GB" sz="10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5897868" y="6546573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4F91E16F-9A37-4EA0-BE94-494C1E1750E7}" type="slidenum">
              <a:rPr lang="en-GB" sz="1400" smtClean="0"/>
              <a:pPr algn="ctr"/>
              <a:t>‹#›</a:t>
            </a:fld>
            <a:endParaRPr lang="en-GB" sz="140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636" y="6429375"/>
            <a:ext cx="12192000" cy="428625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7811888" y="6489699"/>
            <a:ext cx="3284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Creating the great</a:t>
            </a:r>
            <a:r>
              <a:rPr lang="id-ID" sz="1400" b="1" i="1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 </a:t>
            </a:r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business leaders</a:t>
            </a:r>
          </a:p>
        </p:txBody>
      </p:sp>
    </p:spTree>
    <p:extLst>
      <p:ext uri="{BB962C8B-B14F-4D97-AF65-F5344CB8AC3E}">
        <p14:creationId xmlns:p14="http://schemas.microsoft.com/office/powerpoint/2010/main" val="2133998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79443" cy="580286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3174715" y="0"/>
            <a:ext cx="9017285" cy="579600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Pentagon 6"/>
          <p:cNvSpPr/>
          <p:nvPr userDrawn="1"/>
        </p:nvSpPr>
        <p:spPr>
          <a:xfrm>
            <a:off x="1179443" y="0"/>
            <a:ext cx="2293221" cy="579600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akultas  </a:t>
            </a:r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konomi dan </a:t>
            </a:r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isnis </a:t>
            </a:r>
          </a:p>
          <a:p>
            <a:pPr algn="ctr"/>
            <a:r>
              <a:rPr lang="id-ID" sz="1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</a:t>
            </a:r>
            <a:r>
              <a:rPr lang="id-ID" sz="1000" b="1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Economics and Business</a:t>
            </a:r>
            <a:endParaRPr lang="en-GB" sz="10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472665" y="-3744"/>
            <a:ext cx="8719334" cy="579600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en-GB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5897868" y="6546573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4F91E16F-9A37-4EA0-BE94-494C1E1750E7}" type="slidenum">
              <a:rPr lang="en-GB" sz="1400" smtClean="0"/>
              <a:pPr algn="ctr"/>
              <a:t>‹#›</a:t>
            </a:fld>
            <a:endParaRPr lang="en-GB" sz="140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636" y="6429375"/>
            <a:ext cx="12192000" cy="428625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7811888" y="6489699"/>
            <a:ext cx="3284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Creating the great</a:t>
            </a:r>
            <a:r>
              <a:rPr lang="id-ID" sz="1400" b="1" i="1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 </a:t>
            </a:r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business leaders</a:t>
            </a:r>
          </a:p>
        </p:txBody>
      </p:sp>
    </p:spTree>
    <p:extLst>
      <p:ext uri="{BB962C8B-B14F-4D97-AF65-F5344CB8AC3E}">
        <p14:creationId xmlns:p14="http://schemas.microsoft.com/office/powerpoint/2010/main" val="2459718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987425"/>
            <a:ext cx="3932237" cy="48815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79443" cy="580286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3174715" y="0"/>
            <a:ext cx="9017285" cy="579600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Pentagon 9"/>
          <p:cNvSpPr/>
          <p:nvPr userDrawn="1"/>
        </p:nvSpPr>
        <p:spPr>
          <a:xfrm>
            <a:off x="1179443" y="0"/>
            <a:ext cx="2293221" cy="579600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akultas  </a:t>
            </a:r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konomi dan </a:t>
            </a:r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isnis </a:t>
            </a:r>
          </a:p>
          <a:p>
            <a:pPr algn="ctr"/>
            <a:r>
              <a:rPr lang="id-ID" sz="1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</a:t>
            </a:r>
            <a:r>
              <a:rPr lang="id-ID" sz="1000" b="1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Economics and Business</a:t>
            </a:r>
            <a:endParaRPr lang="en-GB" sz="10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5897868" y="6546573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4F91E16F-9A37-4EA0-BE94-494C1E1750E7}" type="slidenum">
              <a:rPr lang="en-GB" sz="1400" smtClean="0"/>
              <a:pPr algn="ctr"/>
              <a:t>‹#›</a:t>
            </a:fld>
            <a:endParaRPr lang="en-GB" sz="140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636" y="6429375"/>
            <a:ext cx="12192000" cy="428625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7811888" y="6489699"/>
            <a:ext cx="3284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Creating the great</a:t>
            </a:r>
            <a:r>
              <a:rPr lang="id-ID" sz="1400" b="1" i="1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 </a:t>
            </a:r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business leaders</a:t>
            </a:r>
          </a:p>
        </p:txBody>
      </p:sp>
    </p:spTree>
    <p:extLst>
      <p:ext uri="{BB962C8B-B14F-4D97-AF65-F5344CB8AC3E}">
        <p14:creationId xmlns:p14="http://schemas.microsoft.com/office/powerpoint/2010/main" val="1322459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534145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987425"/>
            <a:ext cx="3932237" cy="534145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79443" cy="580286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3174715" y="0"/>
            <a:ext cx="9017285" cy="579600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Pentagon 9"/>
          <p:cNvSpPr/>
          <p:nvPr userDrawn="1"/>
        </p:nvSpPr>
        <p:spPr>
          <a:xfrm>
            <a:off x="1179443" y="0"/>
            <a:ext cx="2293221" cy="579600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akultas  </a:t>
            </a:r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konomi dan </a:t>
            </a:r>
            <a:r>
              <a:rPr lang="en-GB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id-ID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isnis </a:t>
            </a:r>
          </a:p>
          <a:p>
            <a:pPr algn="ctr"/>
            <a:r>
              <a:rPr lang="id-ID" sz="1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</a:t>
            </a:r>
            <a:r>
              <a:rPr lang="id-ID" sz="1000" b="1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Economics and Business</a:t>
            </a:r>
            <a:endParaRPr lang="en-GB" sz="10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5897868" y="6546573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4F91E16F-9A37-4EA0-BE94-494C1E1750E7}" type="slidenum">
              <a:rPr lang="en-GB" sz="1400" smtClean="0"/>
              <a:pPr algn="ctr"/>
              <a:t>‹#›</a:t>
            </a:fld>
            <a:endParaRPr lang="en-GB" sz="140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636" y="6429375"/>
            <a:ext cx="12192000" cy="428625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7811888" y="6489699"/>
            <a:ext cx="3284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Creating the great</a:t>
            </a:r>
            <a:r>
              <a:rPr lang="id-ID" sz="1400" b="1" i="1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 </a:t>
            </a:r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business leaders</a:t>
            </a:r>
          </a:p>
        </p:txBody>
      </p:sp>
    </p:spTree>
    <p:extLst>
      <p:ext uri="{BB962C8B-B14F-4D97-AF65-F5344CB8AC3E}">
        <p14:creationId xmlns:p14="http://schemas.microsoft.com/office/powerpoint/2010/main" val="3508742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9EAE1E-9441-AE47-A48B-3E9A6A722028}"/>
              </a:ext>
            </a:extLst>
          </p:cNvPr>
          <p:cNvSpPr txBox="1"/>
          <p:nvPr userDrawn="1"/>
        </p:nvSpPr>
        <p:spPr>
          <a:xfrm>
            <a:off x="5897868" y="6546573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4F91E16F-9A37-4EA0-BE94-494C1E1750E7}" type="slidenum">
              <a:rPr lang="en-GB" sz="1400" smtClean="0"/>
              <a:pPr algn="ctr"/>
              <a:t>‹#›</a:t>
            </a:fld>
            <a:endParaRPr lang="en-GB" sz="14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F146CEE-46F8-0C4F-85EF-26A652C4C53B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636" y="6429375"/>
            <a:ext cx="12192000" cy="4286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B3CF8C2-4078-8349-99F0-55AA3701660A}"/>
              </a:ext>
            </a:extLst>
          </p:cNvPr>
          <p:cNvSpPr txBox="1"/>
          <p:nvPr userDrawn="1"/>
        </p:nvSpPr>
        <p:spPr>
          <a:xfrm>
            <a:off x="7811888" y="6489699"/>
            <a:ext cx="3284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Creating the great</a:t>
            </a:r>
            <a:r>
              <a:rPr lang="id-ID" sz="1400" b="1" i="1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 </a:t>
            </a:r>
            <a:r>
              <a:rPr lang="id-ID" sz="1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anose="03050502040202030202" pitchFamily="66" charset="0"/>
              </a:rPr>
              <a:t>business leaders</a:t>
            </a:r>
          </a:p>
        </p:txBody>
      </p:sp>
    </p:spTree>
    <p:extLst>
      <p:ext uri="{BB962C8B-B14F-4D97-AF65-F5344CB8AC3E}">
        <p14:creationId xmlns:p14="http://schemas.microsoft.com/office/powerpoint/2010/main" val="2513293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mailto:dodie.tricahyono@yahoo.co.id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524000" y="3267856"/>
            <a:ext cx="9144000" cy="109991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3600" b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Strategic</a:t>
            </a:r>
            <a:r>
              <a:rPr lang="id-ID" sz="3600" b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Management &amp; Business Ecosystem Course Guideline</a:t>
            </a:r>
            <a:endParaRPr lang="en-GB" sz="3600" b="1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524000" y="4585449"/>
            <a:ext cx="9144000" cy="6608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3600" b="1"/>
              <a:t>Dodie Tricahyono, Ph.D.</a:t>
            </a:r>
            <a:endParaRPr lang="en-GB" sz="3600" b="1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D05B5F-EC35-704E-97BF-B05AF852B8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49" y="4985357"/>
            <a:ext cx="532568" cy="53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549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64920" y="779489"/>
            <a:ext cx="10467447" cy="566628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d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Memahami definisi, sejarah, lingkup, </a:t>
            </a:r>
            <a:r>
              <a:rPr lang="id-ID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hirarki</a:t>
            </a:r>
            <a:r>
              <a:rPr lang="id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en-US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prinsip-prinsip</a:t>
            </a:r>
            <a:r>
              <a:rPr 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id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dan</a:t>
            </a:r>
            <a:r>
              <a:rPr 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model</a:t>
            </a:r>
            <a:r>
              <a:rPr lang="id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pendekatan strategi </a:t>
            </a:r>
            <a:r>
              <a:rPr lang="en-US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bisnis</a:t>
            </a:r>
            <a:r>
              <a:rPr 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maupun</a:t>
            </a:r>
            <a:r>
              <a:rPr 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korporasi</a:t>
            </a:r>
            <a:r>
              <a:rPr lang="id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secara tradisional maupun pada era </a:t>
            </a:r>
            <a:r>
              <a:rPr lang="id-ID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disruptive</a:t>
            </a:r>
            <a:r>
              <a:rPr lang="id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</a:p>
          <a:p>
            <a:pPr algn="just"/>
            <a:r>
              <a:rPr lang="id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Memiliki kemampuan untuk memahami lingkungan strategis (termasuk ekosistem bisnis) secara cepat yang didapatkan dari kepekaan dalam membaca situasi strategis, melakukan analisis, </a:t>
            </a:r>
            <a:r>
              <a:rPr lang="en-US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perkiraan</a:t>
            </a:r>
            <a:r>
              <a:rPr lang="id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en-US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pembuatan</a:t>
            </a:r>
            <a:r>
              <a:rPr lang="id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skenario masa depan, dan </a:t>
            </a:r>
            <a:r>
              <a:rPr lang="en-US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pengukuran</a:t>
            </a:r>
            <a:r>
              <a:rPr lang="id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tingkat keberhasilan strategi dengan </a:t>
            </a:r>
            <a:r>
              <a:rPr lang="id-ID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mengo</a:t>
            </a:r>
            <a:r>
              <a:rPr 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</a:t>
            </a:r>
            <a:r>
              <a:rPr lang="id-ID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timalkan</a:t>
            </a:r>
            <a:r>
              <a:rPr lang="id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dan</a:t>
            </a:r>
            <a:r>
              <a:rPr 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mengembangkan</a:t>
            </a:r>
            <a:r>
              <a:rPr 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id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kompetensi perusahaan secara berkesinambungan. </a:t>
            </a:r>
          </a:p>
          <a:p>
            <a:pPr algn="just"/>
            <a:r>
              <a:rPr lang="id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Memiliki keterampilan dalam melaksanakan tahapan perencanaan strategi (yaitu: </a:t>
            </a:r>
            <a:r>
              <a:rPr lang="id-ID" i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strategic</a:t>
            </a:r>
            <a:r>
              <a:rPr lang="id-ID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id-ID" i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thinking</a:t>
            </a:r>
            <a:r>
              <a:rPr lang="id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id-ID" i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strategic</a:t>
            </a:r>
            <a:r>
              <a:rPr lang="id-ID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id-ID" i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planning</a:t>
            </a:r>
            <a:r>
              <a:rPr lang="id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dan </a:t>
            </a:r>
            <a:r>
              <a:rPr lang="id-ID" i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strategic</a:t>
            </a:r>
            <a:r>
              <a:rPr lang="id-ID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id-ID" i="1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actions</a:t>
            </a:r>
            <a:r>
              <a:rPr lang="id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) secara benar dengan </a:t>
            </a:r>
            <a:r>
              <a:rPr lang="id-ID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tools</a:t>
            </a:r>
            <a:r>
              <a:rPr lang="id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yang tepat yang didasarkan pada </a:t>
            </a:r>
            <a:r>
              <a:rPr lang="id-ID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hirarki</a:t>
            </a:r>
            <a:r>
              <a:rPr lang="id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strategi yang tepat</a:t>
            </a:r>
            <a:r>
              <a:rPr 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untuk</a:t>
            </a:r>
            <a:r>
              <a:rPr 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pencapaian</a:t>
            </a:r>
            <a:r>
              <a:rPr 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tujuan</a:t>
            </a:r>
            <a:r>
              <a:rPr lang="en-US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sustainable competitive advantage</a:t>
            </a:r>
            <a:r>
              <a:rPr lang="id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</a:t>
            </a:r>
          </a:p>
          <a:p>
            <a:pPr algn="just"/>
            <a:r>
              <a:rPr lang="id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Mampu mengkaji kebutuhan perusahaan untuk melakukan transformasi digital secara menyeluruh yang menyentuh pada kepemimpinan, struktur organisasi, proses, budaya perusahaan, dan kebutuhan </a:t>
            </a:r>
            <a:r>
              <a:rPr lang="id-ID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talent</a:t>
            </a:r>
            <a:r>
              <a:rPr lang="id-ID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 yang sesuai dengan era digital.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Learning Outcomes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F524006-FCE9-1342-A2AB-8C2FCBBB0C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49" y="4496843"/>
            <a:ext cx="532568" cy="53256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EE78E10-AC86-464E-991B-C5C44645704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49" y="5586608"/>
            <a:ext cx="532568" cy="53256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C681815-2A49-7D4E-B5E1-2345C2F0EC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48" y="5079091"/>
            <a:ext cx="532569" cy="532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681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2498" y="795130"/>
            <a:ext cx="10220875" cy="5634245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id-ID" i="1"/>
              <a:t>Lecturing</a:t>
            </a:r>
            <a:r>
              <a:rPr lang="id-ID"/>
              <a:t>: Dosen mengajar secara satu arah yang dikombinasikan dengan diskusi (± 40% waktu)</a:t>
            </a:r>
            <a:r>
              <a:rPr lang="en-US"/>
              <a:t>.</a:t>
            </a:r>
            <a:endParaRPr lang="id-ID"/>
          </a:p>
          <a:p>
            <a:pPr lvl="0" algn="just"/>
            <a:r>
              <a:rPr lang="id-ID" i="1" err="1"/>
              <a:t>Presentation</a:t>
            </a:r>
            <a:r>
              <a:rPr lang="id-ID" i="1"/>
              <a:t> &amp; </a:t>
            </a:r>
            <a:r>
              <a:rPr lang="id-ID" i="1" err="1"/>
              <a:t>Case</a:t>
            </a:r>
            <a:r>
              <a:rPr lang="id-ID" i="1"/>
              <a:t> Discussion</a:t>
            </a:r>
            <a:r>
              <a:rPr lang="id-ID"/>
              <a:t>: Dosen mengajak diskusi dalam pembahasan terhadap kasus yang sudah dipersiapkan (± 25% waktu)</a:t>
            </a:r>
          </a:p>
          <a:p>
            <a:pPr algn="just"/>
            <a:r>
              <a:rPr lang="en-US" i="1"/>
              <a:t>Guest Lecture</a:t>
            </a:r>
            <a:r>
              <a:rPr lang="id-ID"/>
              <a:t>: </a:t>
            </a:r>
            <a:r>
              <a:rPr lang="en-US" err="1"/>
              <a:t>Dosen</a:t>
            </a:r>
            <a:r>
              <a:rPr lang="en-US"/>
              <a:t> </a:t>
            </a:r>
            <a:r>
              <a:rPr lang="en-US" err="1"/>
              <a:t>tamu</a:t>
            </a:r>
            <a:r>
              <a:rPr lang="en-US"/>
              <a:t> yang </a:t>
            </a:r>
            <a:r>
              <a:rPr lang="en-US" err="1"/>
              <a:t>berasal</a:t>
            </a:r>
            <a:r>
              <a:rPr lang="en-US"/>
              <a:t> </a:t>
            </a:r>
            <a:r>
              <a:rPr lang="en-US" err="1"/>
              <a:t>dari</a:t>
            </a:r>
            <a:r>
              <a:rPr lang="en-US"/>
              <a:t> </a:t>
            </a:r>
            <a:r>
              <a:rPr lang="en-US" err="1"/>
              <a:t>kalangan</a:t>
            </a:r>
            <a:r>
              <a:rPr lang="en-US"/>
              <a:t> </a:t>
            </a:r>
            <a:r>
              <a:rPr lang="en-US" err="1"/>
              <a:t>praktisi</a:t>
            </a:r>
            <a:r>
              <a:rPr lang="en-US"/>
              <a:t> </a:t>
            </a:r>
            <a:r>
              <a:rPr lang="en-US" err="1"/>
              <a:t>diundang</a:t>
            </a:r>
            <a:r>
              <a:rPr lang="en-US"/>
              <a:t> </a:t>
            </a:r>
            <a:r>
              <a:rPr lang="en-US" err="1"/>
              <a:t>untuk</a:t>
            </a:r>
            <a:r>
              <a:rPr lang="en-US"/>
              <a:t> </a:t>
            </a:r>
            <a:r>
              <a:rPr lang="en-US" err="1"/>
              <a:t>menyampaikan</a:t>
            </a:r>
            <a:r>
              <a:rPr lang="en-US"/>
              <a:t> </a:t>
            </a:r>
            <a:r>
              <a:rPr lang="en-US" err="1"/>
              <a:t>materi</a:t>
            </a:r>
            <a:r>
              <a:rPr lang="en-US"/>
              <a:t> </a:t>
            </a:r>
            <a:r>
              <a:rPr lang="en-US" err="1"/>
              <a:t>tematik</a:t>
            </a:r>
            <a:r>
              <a:rPr lang="en-US"/>
              <a:t> (</a:t>
            </a:r>
            <a:r>
              <a:rPr lang="id-ID"/>
              <a:t>± 10% waktu</a:t>
            </a:r>
            <a:r>
              <a:rPr lang="en-US"/>
              <a:t>).</a:t>
            </a:r>
            <a:r>
              <a:rPr lang="en-US" i="1"/>
              <a:t> </a:t>
            </a:r>
          </a:p>
          <a:p>
            <a:pPr algn="just"/>
            <a:r>
              <a:rPr lang="en-US" i="1"/>
              <a:t>Self Learning</a:t>
            </a:r>
            <a:r>
              <a:rPr lang="en-US"/>
              <a:t>: </a:t>
            </a:r>
            <a:r>
              <a:rPr lang="en-US" err="1"/>
              <a:t>Mahasiswa</a:t>
            </a:r>
            <a:r>
              <a:rPr lang="en-US"/>
              <a:t> </a:t>
            </a:r>
            <a:r>
              <a:rPr lang="en-US" err="1"/>
              <a:t>melakukan</a:t>
            </a:r>
            <a:r>
              <a:rPr lang="en-US"/>
              <a:t> </a:t>
            </a:r>
            <a:r>
              <a:rPr lang="en-US" err="1"/>
              <a:t>tugas</a:t>
            </a:r>
            <a:r>
              <a:rPr lang="en-US"/>
              <a:t> </a:t>
            </a:r>
            <a:r>
              <a:rPr lang="en-US" err="1"/>
              <a:t>mandiri</a:t>
            </a:r>
            <a:r>
              <a:rPr lang="en-US"/>
              <a:t> </a:t>
            </a:r>
            <a:r>
              <a:rPr lang="en-US" err="1"/>
              <a:t>untuk</a:t>
            </a:r>
            <a:r>
              <a:rPr lang="en-US"/>
              <a:t> </a:t>
            </a:r>
            <a:r>
              <a:rPr lang="en-US" err="1"/>
              <a:t>menghasilkan</a:t>
            </a:r>
            <a:r>
              <a:rPr lang="en-US"/>
              <a:t> output </a:t>
            </a:r>
            <a:r>
              <a:rPr lang="en-US" err="1"/>
              <a:t>tulisan</a:t>
            </a:r>
            <a:r>
              <a:rPr lang="en-US"/>
              <a:t>/</a:t>
            </a:r>
            <a:r>
              <a:rPr lang="en-US" err="1"/>
              <a:t>kajian</a:t>
            </a:r>
            <a:r>
              <a:rPr lang="en-US"/>
              <a:t> </a:t>
            </a:r>
            <a:r>
              <a:rPr lang="en-US" err="1"/>
              <a:t>berdasarkan</a:t>
            </a:r>
            <a:r>
              <a:rPr lang="en-US"/>
              <a:t> </a:t>
            </a:r>
            <a:r>
              <a:rPr lang="en-US" err="1"/>
              <a:t>tugas</a:t>
            </a:r>
            <a:r>
              <a:rPr lang="en-US"/>
              <a:t> </a:t>
            </a:r>
            <a:r>
              <a:rPr lang="en-US" err="1"/>
              <a:t>terstruktur</a:t>
            </a:r>
            <a:r>
              <a:rPr lang="en-US"/>
              <a:t>* </a:t>
            </a:r>
            <a:r>
              <a:rPr lang="en-US" err="1"/>
              <a:t>dari</a:t>
            </a:r>
            <a:r>
              <a:rPr lang="en-US"/>
              <a:t> </a:t>
            </a:r>
            <a:r>
              <a:rPr lang="en-US" err="1"/>
              <a:t>dosen</a:t>
            </a:r>
            <a:r>
              <a:rPr lang="en-US"/>
              <a:t> (</a:t>
            </a:r>
            <a:r>
              <a:rPr lang="en-US" err="1"/>
              <a:t>termasuk</a:t>
            </a:r>
            <a:r>
              <a:rPr lang="en-US"/>
              <a:t> </a:t>
            </a:r>
            <a:r>
              <a:rPr lang="en-US" err="1"/>
              <a:t>tugas</a:t>
            </a:r>
            <a:r>
              <a:rPr lang="en-US"/>
              <a:t> </a:t>
            </a:r>
            <a:r>
              <a:rPr lang="en-US" err="1"/>
              <a:t>akhir</a:t>
            </a:r>
            <a:r>
              <a:rPr lang="id-ID"/>
              <a:t> mata kuliah </a:t>
            </a:r>
            <a:r>
              <a:rPr lang="en-US"/>
              <a:t>**) (</a:t>
            </a:r>
            <a:r>
              <a:rPr lang="id-ID"/>
              <a:t>± 25% waktu</a:t>
            </a:r>
            <a:r>
              <a:rPr lang="en-US"/>
              <a:t>).</a:t>
            </a:r>
            <a:endParaRPr lang="id-ID"/>
          </a:p>
          <a:p>
            <a:pPr marL="328612" lvl="1" indent="0" algn="just">
              <a:buNone/>
            </a:pPr>
            <a:r>
              <a:rPr lang="en-US"/>
              <a:t>*) 	</a:t>
            </a:r>
            <a:r>
              <a:rPr lang="id-ID"/>
              <a:t>Tugas mingguan individu: membaca kasus dan atau menonton bahan dari </a:t>
            </a:r>
            <a:r>
              <a:rPr lang="id-ID" err="1"/>
              <a:t>youtube</a:t>
            </a:r>
            <a:r>
              <a:rPr lang="id-ID"/>
              <a:t> (akan ditentukan) yang harus dibuktikan dengan </a:t>
            </a:r>
            <a:r>
              <a:rPr lang="en-US" err="1"/>
              <a:t>membuat</a:t>
            </a:r>
            <a:r>
              <a:rPr lang="en-US"/>
              <a:t> resume </a:t>
            </a:r>
            <a:r>
              <a:rPr lang="en-US" err="1"/>
              <a:t>dan</a:t>
            </a:r>
            <a:r>
              <a:rPr lang="en-US"/>
              <a:t> </a:t>
            </a:r>
            <a:r>
              <a:rPr lang="en-US" err="1"/>
              <a:t>analisis</a:t>
            </a:r>
            <a:r>
              <a:rPr lang="en-US"/>
              <a:t> </a:t>
            </a:r>
            <a:r>
              <a:rPr lang="en-US" err="1"/>
              <a:t>kritis</a:t>
            </a:r>
            <a:r>
              <a:rPr lang="en-US"/>
              <a:t> </a:t>
            </a:r>
            <a:r>
              <a:rPr lang="en-US" err="1"/>
              <a:t>untuk</a:t>
            </a:r>
            <a:r>
              <a:rPr lang="en-US"/>
              <a:t> </a:t>
            </a:r>
            <a:r>
              <a:rPr lang="en-US" err="1"/>
              <a:t>dikirimkan</a:t>
            </a:r>
            <a:r>
              <a:rPr lang="en-US"/>
              <a:t> </a:t>
            </a:r>
            <a:r>
              <a:rPr lang="en-US" err="1"/>
              <a:t>ke</a:t>
            </a:r>
            <a:r>
              <a:rPr lang="en-US"/>
              <a:t> email: </a:t>
            </a:r>
            <a:r>
              <a:rPr lang="en-US">
                <a:hlinkClick r:id="rId2"/>
              </a:rPr>
              <a:t>dodie.tricahyono@yahoo.co.id</a:t>
            </a:r>
            <a:r>
              <a:rPr lang="en-US"/>
              <a:t>, </a:t>
            </a:r>
            <a:r>
              <a:rPr lang="id-ID"/>
              <a:t>sebelum dimulainya perkuliahan (paling lambat 1 hari sebelum kelas dimulai).</a:t>
            </a:r>
          </a:p>
          <a:p>
            <a:pPr marL="328612" lvl="1" indent="0" algn="just">
              <a:buNone/>
            </a:pPr>
            <a:r>
              <a:rPr lang="en-US"/>
              <a:t>**) 	</a:t>
            </a:r>
            <a:r>
              <a:rPr lang="id-ID"/>
              <a:t>Tugas </a:t>
            </a:r>
            <a:r>
              <a:rPr lang="en-US" err="1"/>
              <a:t>akhir</a:t>
            </a:r>
            <a:r>
              <a:rPr lang="en-US"/>
              <a:t> </a:t>
            </a:r>
            <a:r>
              <a:rPr lang="id-ID"/>
              <a:t>kelompok</a:t>
            </a:r>
            <a:r>
              <a:rPr lang="en-US"/>
              <a:t>: </a:t>
            </a:r>
            <a:r>
              <a:rPr lang="en-US" err="1"/>
              <a:t>Membuat</a:t>
            </a:r>
            <a:r>
              <a:rPr lang="en-US"/>
              <a:t> </a:t>
            </a:r>
            <a:r>
              <a:rPr lang="en-US" err="1"/>
              <a:t>kajian</a:t>
            </a:r>
            <a:r>
              <a:rPr lang="en-US"/>
              <a:t> </a:t>
            </a:r>
            <a:r>
              <a:rPr lang="en-US" err="1"/>
              <a:t>kritis</a:t>
            </a:r>
            <a:r>
              <a:rPr lang="en-US"/>
              <a:t> </a:t>
            </a:r>
            <a:r>
              <a:rPr lang="en-US" err="1"/>
              <a:t>terkait</a:t>
            </a:r>
            <a:r>
              <a:rPr lang="en-US"/>
              <a:t> </a:t>
            </a:r>
            <a:r>
              <a:rPr lang="en-US" err="1"/>
              <a:t>pemikiran</a:t>
            </a:r>
            <a:r>
              <a:rPr lang="en-US"/>
              <a:t> </a:t>
            </a:r>
            <a:r>
              <a:rPr lang="en-US" err="1"/>
              <a:t>strategis</a:t>
            </a:r>
            <a:r>
              <a:rPr lang="en-US"/>
              <a:t> </a:t>
            </a:r>
            <a:r>
              <a:rPr lang="en-US" err="1"/>
              <a:t>pada</a:t>
            </a:r>
            <a:r>
              <a:rPr lang="en-US"/>
              <a:t> </a:t>
            </a:r>
            <a:r>
              <a:rPr lang="en-US" err="1"/>
              <a:t>suatu</a:t>
            </a:r>
            <a:r>
              <a:rPr lang="en-US"/>
              <a:t> </a:t>
            </a:r>
            <a:r>
              <a:rPr lang="en-US" err="1"/>
              <a:t>industri</a:t>
            </a:r>
            <a:r>
              <a:rPr lang="en-US"/>
              <a:t> yang </a:t>
            </a:r>
            <a:r>
              <a:rPr lang="en-US" err="1"/>
              <a:t>dipilih</a:t>
            </a:r>
            <a:r>
              <a:rPr lang="en-US"/>
              <a:t> </a:t>
            </a:r>
            <a:r>
              <a:rPr lang="en-US" err="1"/>
              <a:t>oleh</a:t>
            </a:r>
            <a:r>
              <a:rPr lang="en-US"/>
              <a:t> </a:t>
            </a:r>
            <a:r>
              <a:rPr lang="en-US" err="1"/>
              <a:t>tim.</a:t>
            </a:r>
            <a:r>
              <a:rPr lang="en-US"/>
              <a:t> </a:t>
            </a:r>
            <a:r>
              <a:rPr lang="en-US" err="1"/>
              <a:t>Kualitas</a:t>
            </a:r>
            <a:r>
              <a:rPr lang="en-US"/>
              <a:t> </a:t>
            </a:r>
            <a:r>
              <a:rPr lang="en-US" err="1"/>
              <a:t>kajian</a:t>
            </a:r>
            <a:r>
              <a:rPr lang="en-US"/>
              <a:t>, yang </a:t>
            </a:r>
            <a:r>
              <a:rPr lang="en-US" err="1"/>
              <a:t>mencakup</a:t>
            </a:r>
            <a:r>
              <a:rPr lang="en-US"/>
              <a:t> </a:t>
            </a:r>
            <a:r>
              <a:rPr lang="en-US" err="1"/>
              <a:t>kedalaman</a:t>
            </a:r>
            <a:r>
              <a:rPr lang="en-US"/>
              <a:t> </a:t>
            </a:r>
            <a:r>
              <a:rPr lang="en-US" err="1"/>
              <a:t>dan</a:t>
            </a:r>
            <a:r>
              <a:rPr lang="en-US"/>
              <a:t> </a:t>
            </a:r>
            <a:r>
              <a:rPr lang="en-US" err="1"/>
              <a:t>keluasan</a:t>
            </a:r>
            <a:r>
              <a:rPr lang="en-US"/>
              <a:t> </a:t>
            </a:r>
            <a:r>
              <a:rPr lang="en-US" err="1"/>
              <a:t>kajian</a:t>
            </a:r>
            <a:r>
              <a:rPr lang="en-US"/>
              <a:t>, </a:t>
            </a:r>
            <a:r>
              <a:rPr lang="en-US" err="1"/>
              <a:t>akan</a:t>
            </a:r>
            <a:r>
              <a:rPr lang="en-US"/>
              <a:t> </a:t>
            </a:r>
            <a:r>
              <a:rPr lang="en-US" err="1"/>
              <a:t>menjadi</a:t>
            </a:r>
            <a:r>
              <a:rPr lang="en-US"/>
              <a:t> </a:t>
            </a:r>
            <a:r>
              <a:rPr lang="en-US" err="1"/>
              <a:t>kunci</a:t>
            </a:r>
            <a:r>
              <a:rPr lang="en-US"/>
              <a:t> </a:t>
            </a:r>
            <a:r>
              <a:rPr lang="en-US" err="1"/>
              <a:t>sukses</a:t>
            </a:r>
            <a:r>
              <a:rPr lang="en-US"/>
              <a:t> </a:t>
            </a:r>
            <a:r>
              <a:rPr lang="en-US" err="1"/>
              <a:t>dalam</a:t>
            </a:r>
            <a:r>
              <a:rPr lang="en-US"/>
              <a:t> </a:t>
            </a:r>
            <a:r>
              <a:rPr lang="en-US" err="1"/>
              <a:t>tugas</a:t>
            </a:r>
            <a:r>
              <a:rPr lang="en-US"/>
              <a:t> </a:t>
            </a:r>
            <a:r>
              <a:rPr lang="en-US" err="1"/>
              <a:t>ini</a:t>
            </a:r>
            <a:r>
              <a:rPr lang="en-US"/>
              <a:t>.</a:t>
            </a:r>
            <a:endParaRPr lang="id-ID"/>
          </a:p>
          <a:p>
            <a:pPr marL="0" indent="0">
              <a:buNone/>
            </a:pPr>
            <a:endParaRPr lang="id-ID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Tatacara Perkuliahan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264D687-7F63-DB47-AAC6-375F8509A6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49" y="4496843"/>
            <a:ext cx="532568" cy="53256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0BDFB57-813F-3440-A86B-13AD6F69B7D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49" y="5586608"/>
            <a:ext cx="532568" cy="53256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981B163-2385-8242-B1BD-D1DA62F7091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48" y="5079091"/>
            <a:ext cx="532569" cy="532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652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6014070"/>
              </p:ext>
            </p:extLst>
          </p:nvPr>
        </p:nvGraphicFramePr>
        <p:xfrm>
          <a:off x="1385979" y="768370"/>
          <a:ext cx="4451739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5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66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/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/>
                        <a:t>Topic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err="1"/>
                        <a:t>Introduction</a:t>
                      </a:r>
                      <a:r>
                        <a:rPr lang="id-ID" sz="2000" dirty="0"/>
                        <a:t> </a:t>
                      </a:r>
                      <a:r>
                        <a:rPr lang="id-ID" sz="2000" dirty="0" err="1"/>
                        <a:t>to</a:t>
                      </a:r>
                      <a:r>
                        <a:rPr lang="id-ID" sz="2000" dirty="0"/>
                        <a:t> SMBE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The </a:t>
                      </a:r>
                      <a:r>
                        <a:rPr lang="id-ID" sz="20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Logic</a:t>
                      </a:r>
                      <a:r>
                        <a:rPr lang="id-ID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id-ID" sz="20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of</a:t>
                      </a:r>
                      <a:r>
                        <a:rPr lang="id-ID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id-ID" sz="20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Past</a:t>
                      </a:r>
                      <a:r>
                        <a:rPr lang="id-ID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id-ID" sz="20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Competition</a:t>
                      </a:r>
                      <a:r>
                        <a:rPr lang="id-ID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(</a:t>
                      </a:r>
                      <a:r>
                        <a:rPr lang="id-ID" sz="20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Conventional</a:t>
                      </a:r>
                      <a:r>
                        <a:rPr lang="id-ID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Model)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>
                          <a:solidFill>
                            <a:srgbClr val="FF0000"/>
                          </a:solidFill>
                        </a:rPr>
                        <a:t>Industrial </a:t>
                      </a:r>
                      <a:r>
                        <a:rPr lang="id-ID" sz="2000" dirty="0" err="1">
                          <a:solidFill>
                            <a:srgbClr val="FF0000"/>
                          </a:solidFill>
                        </a:rPr>
                        <a:t>Experts</a:t>
                      </a:r>
                      <a:r>
                        <a:rPr lang="id-ID" sz="2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id-ID" sz="2000" dirty="0" err="1">
                          <a:solidFill>
                            <a:srgbClr val="FF0000"/>
                          </a:solidFill>
                        </a:rPr>
                        <a:t>Week</a:t>
                      </a:r>
                      <a:r>
                        <a:rPr lang="id-ID" sz="2000" dirty="0">
                          <a:solidFill>
                            <a:srgbClr val="FF0000"/>
                          </a:solidFill>
                        </a:rPr>
                        <a:t> (</a:t>
                      </a:r>
                      <a:r>
                        <a:rPr lang="id-ID" sz="2000" dirty="0" err="1">
                          <a:solidFill>
                            <a:srgbClr val="FF0000"/>
                          </a:solidFill>
                        </a:rPr>
                        <a:t>Guest</a:t>
                      </a:r>
                      <a:r>
                        <a:rPr lang="id-ID" sz="2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id-ID" sz="2000" dirty="0" err="1">
                          <a:solidFill>
                            <a:srgbClr val="FF0000"/>
                          </a:solidFill>
                        </a:rPr>
                        <a:t>Lecturers</a:t>
                      </a:r>
                      <a:r>
                        <a:rPr lang="id-ID" sz="200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 err="1"/>
                        <a:t>Strategic</a:t>
                      </a:r>
                      <a:r>
                        <a:rPr lang="id-ID" sz="2000" dirty="0"/>
                        <a:t> </a:t>
                      </a:r>
                      <a:r>
                        <a:rPr lang="id-ID" sz="2000" dirty="0" err="1"/>
                        <a:t>Intent</a:t>
                      </a:r>
                      <a:r>
                        <a:rPr lang="id-ID" sz="2000" dirty="0"/>
                        <a:t> &amp; </a:t>
                      </a:r>
                      <a:r>
                        <a:rPr lang="id-ID" sz="2000" dirty="0" err="1"/>
                        <a:t>Strategic</a:t>
                      </a:r>
                      <a:r>
                        <a:rPr lang="id-ID" sz="2000" dirty="0"/>
                        <a:t> </a:t>
                      </a:r>
                      <a:r>
                        <a:rPr lang="id-ID" sz="2000" dirty="0" err="1"/>
                        <a:t>Environment</a:t>
                      </a:r>
                      <a:r>
                        <a:rPr lang="id-ID" sz="2000" dirty="0"/>
                        <a:t> </a:t>
                      </a:r>
                      <a:r>
                        <a:rPr lang="id-ID" sz="2000" dirty="0" err="1"/>
                        <a:t>Analysis</a:t>
                      </a:r>
                      <a:endParaRPr lang="id-ID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/>
                        <a:t>Business &amp; </a:t>
                      </a:r>
                      <a:r>
                        <a:rPr lang="id-ID" sz="2000" dirty="0" err="1"/>
                        <a:t>Corporate</a:t>
                      </a:r>
                      <a:r>
                        <a:rPr lang="id-ID" sz="2000" dirty="0"/>
                        <a:t> Level </a:t>
                      </a:r>
                      <a:r>
                        <a:rPr lang="id-ID" sz="2000" dirty="0" err="1"/>
                        <a:t>Strategy</a:t>
                      </a:r>
                      <a:endParaRPr lang="id-ID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/>
                        <a:t>Global </a:t>
                      </a:r>
                      <a:r>
                        <a:rPr lang="id-ID" sz="2000" dirty="0" err="1"/>
                        <a:t>and</a:t>
                      </a:r>
                      <a:r>
                        <a:rPr lang="id-ID" sz="2000" dirty="0"/>
                        <a:t> International </a:t>
                      </a:r>
                      <a:r>
                        <a:rPr lang="id-ID" sz="2000" dirty="0" err="1"/>
                        <a:t>strategy</a:t>
                      </a:r>
                      <a:endParaRPr lang="id-ID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 err="1"/>
                        <a:t>Social</a:t>
                      </a:r>
                      <a:r>
                        <a:rPr lang="id-ID" sz="2000" dirty="0"/>
                        <a:t> </a:t>
                      </a:r>
                      <a:r>
                        <a:rPr lang="id-ID" sz="2000" dirty="0" err="1"/>
                        <a:t>Inovation</a:t>
                      </a:r>
                      <a:r>
                        <a:rPr lang="id-ID" sz="2000" dirty="0"/>
                        <a:t>, </a:t>
                      </a:r>
                      <a:r>
                        <a:rPr lang="id-ID" sz="2000" dirty="0" err="1"/>
                        <a:t>Sociopreneur</a:t>
                      </a:r>
                      <a:r>
                        <a:rPr lang="id-ID" sz="2000" dirty="0"/>
                        <a:t>, </a:t>
                      </a:r>
                      <a:r>
                        <a:rPr lang="id-ID" sz="2000" dirty="0" err="1"/>
                        <a:t>and</a:t>
                      </a:r>
                      <a:r>
                        <a:rPr lang="id-ID" sz="2000" dirty="0"/>
                        <a:t> </a:t>
                      </a:r>
                      <a:r>
                        <a:rPr lang="id-ID" sz="2000" dirty="0" err="1"/>
                        <a:t>Social</a:t>
                      </a:r>
                      <a:r>
                        <a:rPr lang="id-ID" sz="2000" dirty="0"/>
                        <a:t> Business Model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MID TEST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/>
              <a:t>RPS of Strategic Management &amp; Business Ecosystem (SMBE) </a:t>
            </a: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4895305"/>
              </p:ext>
            </p:extLst>
          </p:nvPr>
        </p:nvGraphicFramePr>
        <p:xfrm>
          <a:off x="6153875" y="768370"/>
          <a:ext cx="5379994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1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84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/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/>
                        <a:t>Topic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The </a:t>
                      </a:r>
                      <a:r>
                        <a:rPr lang="id-ID" sz="20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Logic</a:t>
                      </a:r>
                      <a:r>
                        <a:rPr lang="id-ID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id-ID" sz="20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of</a:t>
                      </a:r>
                      <a:r>
                        <a:rPr lang="id-ID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Digital Business </a:t>
                      </a:r>
                      <a:r>
                        <a:rPr lang="id-ID" sz="20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Competition</a:t>
                      </a:r>
                      <a:r>
                        <a:rPr lang="id-ID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(Industry 4.0)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>
                          <a:solidFill>
                            <a:schemeClr val="tx1"/>
                          </a:solidFill>
                        </a:rPr>
                        <a:t>Digital Business </a:t>
                      </a:r>
                      <a:r>
                        <a:rPr lang="id-ID" sz="2000" err="1">
                          <a:solidFill>
                            <a:schemeClr val="tx1"/>
                          </a:solidFill>
                        </a:rPr>
                        <a:t>Transformation</a:t>
                      </a:r>
                      <a:endParaRPr lang="id-ID" sz="20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>
                          <a:solidFill>
                            <a:schemeClr val="tx1"/>
                          </a:solidFill>
                        </a:rPr>
                        <a:t>Digital Start-</a:t>
                      </a:r>
                      <a:r>
                        <a:rPr lang="id-ID" sz="2000" err="1">
                          <a:solidFill>
                            <a:schemeClr val="tx1"/>
                          </a:solidFill>
                        </a:rPr>
                        <a:t>ups</a:t>
                      </a:r>
                      <a:endParaRPr lang="id-ID" sz="20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>
                          <a:solidFill>
                            <a:schemeClr val="tx1"/>
                          </a:solidFill>
                        </a:rPr>
                        <a:t>Digital Business </a:t>
                      </a:r>
                      <a:r>
                        <a:rPr lang="id-ID" sz="2000" dirty="0" err="1">
                          <a:solidFill>
                            <a:schemeClr val="tx1"/>
                          </a:solidFill>
                        </a:rPr>
                        <a:t>Valuation</a:t>
                      </a:r>
                      <a:r>
                        <a:rPr lang="id-ID" sz="2000" dirty="0">
                          <a:solidFill>
                            <a:schemeClr val="tx1"/>
                          </a:solidFill>
                        </a:rPr>
                        <a:t> &amp; </a:t>
                      </a:r>
                      <a:r>
                        <a:rPr lang="id-ID" sz="2000" dirty="0" err="1">
                          <a:solidFill>
                            <a:schemeClr val="tx1"/>
                          </a:solidFill>
                        </a:rPr>
                        <a:t>Measurement</a:t>
                      </a:r>
                      <a:endParaRPr lang="id-ID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 err="1">
                          <a:solidFill>
                            <a:srgbClr val="FF0000"/>
                          </a:solidFill>
                        </a:rPr>
                        <a:t>Leadership</a:t>
                      </a:r>
                      <a:r>
                        <a:rPr lang="id-ID" sz="2000" dirty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id-ID" sz="2000" dirty="0" err="1">
                          <a:solidFill>
                            <a:srgbClr val="FF0000"/>
                          </a:solidFill>
                        </a:rPr>
                        <a:t>Culture</a:t>
                      </a:r>
                      <a:r>
                        <a:rPr lang="id-ID" sz="2000" dirty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id-ID" sz="2000" dirty="0" err="1">
                          <a:solidFill>
                            <a:srgbClr val="FF0000"/>
                          </a:solidFill>
                        </a:rPr>
                        <a:t>Corporate</a:t>
                      </a:r>
                      <a:r>
                        <a:rPr lang="id-ID" sz="2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id-ID" sz="2000" dirty="0" err="1">
                          <a:solidFill>
                            <a:srgbClr val="FF0000"/>
                          </a:solidFill>
                        </a:rPr>
                        <a:t>Social</a:t>
                      </a:r>
                      <a:r>
                        <a:rPr lang="id-ID" sz="20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id-ID" sz="2000" dirty="0" err="1">
                          <a:solidFill>
                            <a:srgbClr val="FF0000"/>
                          </a:solidFill>
                        </a:rPr>
                        <a:t>Responsibility</a:t>
                      </a:r>
                      <a:r>
                        <a:rPr lang="id-ID" sz="2000" dirty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id-ID" sz="2000" baseline="0" dirty="0">
                          <a:solidFill>
                            <a:srgbClr val="FF0000"/>
                          </a:solidFill>
                        </a:rPr>
                        <a:t>&amp; </a:t>
                      </a:r>
                      <a:r>
                        <a:rPr lang="id-ID" sz="2000" baseline="0" dirty="0" err="1">
                          <a:solidFill>
                            <a:srgbClr val="FF0000"/>
                          </a:solidFill>
                        </a:rPr>
                        <a:t>Sustainability</a:t>
                      </a:r>
                      <a:r>
                        <a:rPr lang="id-ID" sz="2000" baseline="0" dirty="0">
                          <a:solidFill>
                            <a:srgbClr val="FF0000"/>
                          </a:solidFill>
                        </a:rPr>
                        <a:t> (</a:t>
                      </a:r>
                      <a:r>
                        <a:rPr lang="id-ID" sz="2000" baseline="0" dirty="0" err="1">
                          <a:solidFill>
                            <a:srgbClr val="FF0000"/>
                          </a:solidFill>
                        </a:rPr>
                        <a:t>SDGs</a:t>
                      </a:r>
                      <a:r>
                        <a:rPr lang="id-ID" sz="2000" baseline="0" dirty="0">
                          <a:solidFill>
                            <a:srgbClr val="FF0000"/>
                          </a:solidFill>
                        </a:rPr>
                        <a:t>)</a:t>
                      </a:r>
                      <a:r>
                        <a:rPr lang="id-ID" sz="2000" dirty="0">
                          <a:solidFill>
                            <a:srgbClr val="FF0000"/>
                          </a:solidFill>
                        </a:rPr>
                        <a:t> in Digital Era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/>
                        <a:t>The AI </a:t>
                      </a:r>
                      <a:r>
                        <a:rPr lang="id-ID" sz="2000" dirty="0" err="1"/>
                        <a:t>Ethics</a:t>
                      </a:r>
                      <a:r>
                        <a:rPr lang="id-ID" sz="2000" dirty="0"/>
                        <a:t> Concepts &amp; </a:t>
                      </a:r>
                      <a:r>
                        <a:rPr lang="id-ID" sz="2000" dirty="0" err="1"/>
                        <a:t>Regulation</a:t>
                      </a:r>
                      <a:endParaRPr lang="id-ID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The </a:t>
                      </a:r>
                      <a:r>
                        <a:rPr lang="id-ID" sz="20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Logic</a:t>
                      </a:r>
                      <a:r>
                        <a:rPr lang="id-ID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id-ID" sz="20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of</a:t>
                      </a:r>
                      <a:r>
                        <a:rPr lang="id-ID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Future </a:t>
                      </a:r>
                      <a:r>
                        <a:rPr lang="id-ID" sz="20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Competition</a:t>
                      </a:r>
                      <a:r>
                        <a:rPr lang="id-ID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(The </a:t>
                      </a:r>
                      <a:r>
                        <a:rPr lang="id-ID" sz="20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Continuous</a:t>
                      </a:r>
                      <a:r>
                        <a:rPr lang="id-ID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id-ID" sz="20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Harmonization</a:t>
                      </a:r>
                      <a:r>
                        <a:rPr lang="id-ID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id-ID" sz="20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of</a:t>
                      </a:r>
                      <a:r>
                        <a:rPr lang="id-ID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Technology </a:t>
                      </a:r>
                      <a:r>
                        <a:rPr lang="id-ID" sz="20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and</a:t>
                      </a:r>
                      <a:r>
                        <a:rPr lang="id-ID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Business)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FINAL TEST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AE94A426-4523-1846-8DDD-372BDF37ED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49" y="4496843"/>
            <a:ext cx="532568" cy="53256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99963F8-8DFB-9D4B-8115-A354FC87F6D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49" y="5586608"/>
            <a:ext cx="532568" cy="53256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FD6BB34-C5EC-1F47-B524-58130BB121B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48" y="5079091"/>
            <a:ext cx="532569" cy="532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692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817" y="1002082"/>
            <a:ext cx="4039588" cy="5302033"/>
          </a:xfrm>
        </p:spPr>
        <p:txBody>
          <a:bodyPr/>
          <a:lstStyle/>
          <a:p>
            <a:pPr marL="0" indent="0">
              <a:buNone/>
            </a:pPr>
            <a:r>
              <a:rPr lang="en-US" err="1"/>
              <a:t>Sistem</a:t>
            </a:r>
            <a:r>
              <a:rPr lang="en-US"/>
              <a:t> </a:t>
            </a:r>
            <a:r>
              <a:rPr lang="en-US" err="1"/>
              <a:t>penilaian</a:t>
            </a:r>
            <a:r>
              <a:rPr lang="en-US"/>
              <a:t> </a:t>
            </a:r>
            <a:r>
              <a:rPr lang="en-US" err="1"/>
              <a:t>untuk</a:t>
            </a:r>
            <a:r>
              <a:rPr lang="en-US"/>
              <a:t> </a:t>
            </a:r>
            <a:r>
              <a:rPr lang="en-US" err="1"/>
              <a:t>nilai</a:t>
            </a:r>
            <a:r>
              <a:rPr lang="en-US"/>
              <a:t> </a:t>
            </a:r>
            <a:r>
              <a:rPr lang="en-US" err="1"/>
              <a:t>akhir</a:t>
            </a:r>
            <a:r>
              <a:rPr lang="en-US"/>
              <a:t> </a:t>
            </a:r>
            <a:r>
              <a:rPr lang="en-US" err="1"/>
              <a:t>pada</a:t>
            </a:r>
            <a:r>
              <a:rPr lang="en-US"/>
              <a:t> </a:t>
            </a:r>
            <a:r>
              <a:rPr lang="en-US" err="1"/>
              <a:t>mata</a:t>
            </a:r>
            <a:r>
              <a:rPr lang="en-US"/>
              <a:t> </a:t>
            </a:r>
            <a:r>
              <a:rPr lang="en-US" err="1"/>
              <a:t>kuliah</a:t>
            </a:r>
            <a:r>
              <a:rPr lang="en-US"/>
              <a:t> </a:t>
            </a:r>
            <a:r>
              <a:rPr lang="id-ID"/>
              <a:t>SM </a:t>
            </a:r>
            <a:r>
              <a:rPr lang="en-US" err="1"/>
              <a:t>ditentukan</a:t>
            </a:r>
            <a:r>
              <a:rPr lang="en-US"/>
              <a:t> </a:t>
            </a:r>
            <a:r>
              <a:rPr lang="en-US" err="1"/>
              <a:t>berdasarkan</a:t>
            </a:r>
            <a:r>
              <a:rPr lang="en-US"/>
              <a:t> </a:t>
            </a:r>
            <a:r>
              <a:rPr lang="en-US" err="1"/>
              <a:t>komposisi</a:t>
            </a:r>
            <a:r>
              <a:rPr lang="en-US"/>
              <a:t> </a:t>
            </a:r>
            <a:r>
              <a:rPr lang="en-US" err="1"/>
              <a:t>nilai</a:t>
            </a:r>
            <a:r>
              <a:rPr lang="en-US"/>
              <a:t> </a:t>
            </a:r>
            <a:r>
              <a:rPr lang="en-US" err="1"/>
              <a:t>sebagai</a:t>
            </a:r>
            <a:r>
              <a:rPr lang="en-US"/>
              <a:t> </a:t>
            </a:r>
            <a:r>
              <a:rPr lang="en-US" err="1"/>
              <a:t>berikut</a:t>
            </a:r>
            <a:r>
              <a:rPr lang="en-US"/>
              <a:t>: UTS </a:t>
            </a:r>
            <a:r>
              <a:rPr lang="id-ID"/>
              <a:t>25</a:t>
            </a:r>
            <a:r>
              <a:rPr lang="en-US"/>
              <a:t>%, UAS </a:t>
            </a:r>
            <a:r>
              <a:rPr lang="id-ID"/>
              <a:t>25</a:t>
            </a:r>
            <a:r>
              <a:rPr lang="en-US"/>
              <a:t>%, </a:t>
            </a:r>
            <a:r>
              <a:rPr lang="en-US" err="1"/>
              <a:t>dan</a:t>
            </a:r>
            <a:r>
              <a:rPr lang="en-US"/>
              <a:t> </a:t>
            </a:r>
            <a:r>
              <a:rPr lang="id-ID"/>
              <a:t>Nilai Aktifitas</a:t>
            </a:r>
            <a:r>
              <a:rPr lang="en-US"/>
              <a:t> (</a:t>
            </a:r>
            <a:r>
              <a:rPr lang="en-US" err="1"/>
              <a:t>Kehadiran</a:t>
            </a:r>
            <a:r>
              <a:rPr lang="en-US"/>
              <a:t>, </a:t>
            </a:r>
            <a:r>
              <a:rPr lang="id-ID"/>
              <a:t>Can Group, </a:t>
            </a:r>
            <a:r>
              <a:rPr lang="en-US" err="1"/>
              <a:t>Tugas</a:t>
            </a:r>
            <a:r>
              <a:rPr lang="en-US"/>
              <a:t> </a:t>
            </a:r>
            <a:r>
              <a:rPr lang="en-US" err="1"/>
              <a:t>individu</a:t>
            </a:r>
            <a:r>
              <a:rPr lang="en-US"/>
              <a:t> </a:t>
            </a:r>
            <a:r>
              <a:rPr lang="en-US" err="1"/>
              <a:t>dan</a:t>
            </a:r>
            <a:r>
              <a:rPr lang="en-US"/>
              <a:t> </a:t>
            </a:r>
            <a:r>
              <a:rPr lang="en-US" err="1"/>
              <a:t>kelompok</a:t>
            </a:r>
            <a:r>
              <a:rPr lang="en-US"/>
              <a:t>, </a:t>
            </a:r>
            <a:r>
              <a:rPr lang="en-US" err="1"/>
              <a:t>Presentasi</a:t>
            </a:r>
            <a:r>
              <a:rPr lang="en-US"/>
              <a:t>, </a:t>
            </a:r>
            <a:r>
              <a:rPr lang="en-US" err="1"/>
              <a:t>serta</a:t>
            </a:r>
            <a:r>
              <a:rPr lang="en-US"/>
              <a:t> </a:t>
            </a:r>
            <a:r>
              <a:rPr lang="en-US" err="1"/>
              <a:t>Partisipasi</a:t>
            </a:r>
            <a:r>
              <a:rPr lang="en-US"/>
              <a:t> </a:t>
            </a:r>
            <a:r>
              <a:rPr lang="en-US" err="1"/>
              <a:t>Kelas</a:t>
            </a:r>
            <a:r>
              <a:rPr lang="en-US"/>
              <a:t>) </a:t>
            </a:r>
            <a:r>
              <a:rPr lang="id-ID"/>
              <a:t>50</a:t>
            </a:r>
            <a:r>
              <a:rPr lang="en-US"/>
              <a:t>%. </a:t>
            </a:r>
            <a:r>
              <a:rPr lang="en-US" err="1"/>
              <a:t>Nilai</a:t>
            </a:r>
            <a:r>
              <a:rPr lang="en-US"/>
              <a:t> </a:t>
            </a:r>
            <a:r>
              <a:rPr lang="en-US" err="1"/>
              <a:t>akhir</a:t>
            </a:r>
            <a:r>
              <a:rPr lang="en-US"/>
              <a:t> </a:t>
            </a:r>
            <a:r>
              <a:rPr lang="en-US" err="1"/>
              <a:t>adalah</a:t>
            </a:r>
            <a:r>
              <a:rPr lang="en-US"/>
              <a:t> </a:t>
            </a:r>
            <a:r>
              <a:rPr lang="en-US" err="1"/>
              <a:t>agregat</a:t>
            </a:r>
            <a:r>
              <a:rPr lang="en-US"/>
              <a:t> </a:t>
            </a:r>
            <a:r>
              <a:rPr lang="en-US" err="1"/>
              <a:t>dari</a:t>
            </a:r>
            <a:r>
              <a:rPr lang="en-US"/>
              <a:t> </a:t>
            </a:r>
            <a:r>
              <a:rPr lang="en-US" err="1"/>
              <a:t>semua</a:t>
            </a:r>
            <a:r>
              <a:rPr lang="en-US"/>
              <a:t> </a:t>
            </a:r>
            <a:r>
              <a:rPr lang="en-US" err="1"/>
              <a:t>unsur</a:t>
            </a:r>
            <a:r>
              <a:rPr lang="en-US"/>
              <a:t> </a:t>
            </a:r>
            <a:r>
              <a:rPr lang="en-US" err="1"/>
              <a:t>tersebut</a:t>
            </a:r>
            <a:r>
              <a:rPr lang="en-US"/>
              <a:t>. </a:t>
            </a:r>
            <a:endParaRPr lang="id-ID"/>
          </a:p>
          <a:p>
            <a:pPr marL="0" indent="0">
              <a:buNone/>
            </a:pPr>
            <a:endParaRPr lang="id-ID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Penilaian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00175"/>
              </p:ext>
            </p:extLst>
          </p:nvPr>
        </p:nvGraphicFramePr>
        <p:xfrm>
          <a:off x="6077679" y="1991636"/>
          <a:ext cx="4807438" cy="28434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5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9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24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94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en-US" sz="1800">
                          <a:effectLst/>
                        </a:rPr>
                        <a:t>Rentang Nilai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en-US" sz="1800">
                          <a:effectLst/>
                        </a:rPr>
                        <a:t>Nilai </a:t>
                      </a:r>
                      <a:r>
                        <a:rPr lang="id-ID" sz="1800">
                          <a:effectLst/>
                        </a:rPr>
                        <a:t>MK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id-ID" sz="1800">
                          <a:effectLst/>
                        </a:rPr>
                        <a:t>Nilai Mutu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1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en-US" sz="1800">
                          <a:effectLst/>
                        </a:rPr>
                        <a:t>80</a:t>
                      </a:r>
                      <a:r>
                        <a:rPr lang="id-ID" sz="1800">
                          <a:effectLst/>
                        </a:rPr>
                        <a:t>&lt;NM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en-US" sz="1800">
                          <a:effectLst/>
                        </a:rPr>
                        <a:t>A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id-ID" sz="1800">
                          <a:effectLst/>
                        </a:rPr>
                        <a:t>4,0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1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en-US" sz="1800">
                          <a:effectLst/>
                        </a:rPr>
                        <a:t>70</a:t>
                      </a:r>
                      <a:r>
                        <a:rPr lang="id-ID" sz="1800">
                          <a:effectLst/>
                        </a:rPr>
                        <a:t>&lt;NM≤80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en-US" sz="1800">
                          <a:effectLst/>
                        </a:rPr>
                        <a:t>AB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id-ID" sz="1800">
                          <a:effectLst/>
                        </a:rPr>
                        <a:t>3,5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1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en-US" sz="1800">
                          <a:effectLst/>
                        </a:rPr>
                        <a:t>65</a:t>
                      </a:r>
                      <a:r>
                        <a:rPr lang="id-ID" sz="1800">
                          <a:effectLst/>
                        </a:rPr>
                        <a:t>&lt;NM≤70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en-US" sz="1800">
                          <a:effectLst/>
                        </a:rPr>
                        <a:t>B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id-ID" sz="1800">
                          <a:effectLst/>
                        </a:rPr>
                        <a:t>3,0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1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en-US" sz="1800">
                          <a:effectLst/>
                        </a:rPr>
                        <a:t>60</a:t>
                      </a:r>
                      <a:r>
                        <a:rPr lang="id-ID" sz="1800">
                          <a:effectLst/>
                        </a:rPr>
                        <a:t>&lt;NM≤65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en-US" sz="1800">
                          <a:effectLst/>
                        </a:rPr>
                        <a:t>B</a:t>
                      </a:r>
                      <a:r>
                        <a:rPr lang="id-ID" sz="1800">
                          <a:effectLst/>
                        </a:rPr>
                        <a:t>C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id-ID" sz="1800">
                          <a:effectLst/>
                        </a:rPr>
                        <a:t>2,5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1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en-US" sz="1800">
                          <a:effectLst/>
                        </a:rPr>
                        <a:t>50</a:t>
                      </a:r>
                      <a:r>
                        <a:rPr lang="id-ID" sz="1800">
                          <a:effectLst/>
                        </a:rPr>
                        <a:t>&lt;NM≤60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id-ID" sz="1800">
                          <a:effectLst/>
                        </a:rPr>
                        <a:t>C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id-ID" sz="1800">
                          <a:effectLst/>
                        </a:rPr>
                        <a:t>2,0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91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en-US" sz="1800">
                          <a:effectLst/>
                        </a:rPr>
                        <a:t>40</a:t>
                      </a:r>
                      <a:r>
                        <a:rPr lang="id-ID" sz="1800">
                          <a:effectLst/>
                        </a:rPr>
                        <a:t>&lt;NM≤50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id-ID" sz="1800">
                          <a:effectLst/>
                        </a:rPr>
                        <a:t>D</a:t>
                      </a:r>
                      <a:r>
                        <a:rPr lang="en-US" sz="1800">
                          <a:effectLst/>
                        </a:rPr>
                        <a:t>-Tidak Lulus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id-ID" sz="1800">
                          <a:effectLst/>
                        </a:rPr>
                        <a:t>1,0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9136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NM≤40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en-US" sz="1800">
                          <a:effectLst/>
                        </a:rPr>
                        <a:t>E-Tidak Lulus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85800" algn="l"/>
                        </a:tabLst>
                      </a:pPr>
                      <a:r>
                        <a:rPr lang="id-ID" sz="1800">
                          <a:effectLst/>
                        </a:rPr>
                        <a:t>0,0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DB2D71BE-5C1F-7D42-904D-25EB0BD2DD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49" y="5586608"/>
            <a:ext cx="532568" cy="53256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BB03A60-89F1-2B4D-A394-F6B5F260767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48" y="5079091"/>
            <a:ext cx="532569" cy="532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075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438A955-F937-4747-B5A9-5C603AAC9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354" y="2129742"/>
            <a:ext cx="10678020" cy="4299633"/>
          </a:xfrm>
        </p:spPr>
        <p:txBody>
          <a:bodyPr>
            <a:normAutofit/>
          </a:bodyPr>
          <a:lstStyle/>
          <a:p>
            <a:pPr algn="ctr">
              <a:spcAft>
                <a:spcPts val="1200"/>
              </a:spcAft>
            </a:pPr>
            <a:r>
              <a:rPr lang="en-US" sz="3200" dirty="0"/>
              <a:t>MM Regular 22 (DTM &amp; FIN)</a:t>
            </a:r>
          </a:p>
          <a:p>
            <a:pPr algn="ctr">
              <a:spcAft>
                <a:spcPts val="1200"/>
              </a:spcAft>
            </a:pPr>
            <a:r>
              <a:rPr lang="en-US" sz="3200" dirty="0"/>
              <a:t>MM Prof-12 (DTM)</a:t>
            </a:r>
          </a:p>
          <a:p>
            <a:pPr algn="ctr">
              <a:spcAft>
                <a:spcPts val="1200"/>
              </a:spcAft>
            </a:pPr>
            <a:r>
              <a:rPr lang="en-US" sz="3200" dirty="0"/>
              <a:t>MM Eks-39 (DMKT &amp; DBS)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A78867F-C5FF-E842-AB3E-F105370DC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Kelas Yang </a:t>
            </a:r>
            <a:r>
              <a:rPr lang="en-US" dirty="0" err="1"/>
              <a:t>Berjalan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913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31E108D0191D47A26C2DF4D204ABA0" ma:contentTypeVersion="4" ma:contentTypeDescription="Create a new document." ma:contentTypeScope="" ma:versionID="a88ef11ce2ddf474e79638d1b65c6b83">
  <xsd:schema xmlns:xsd="http://www.w3.org/2001/XMLSchema" xmlns:xs="http://www.w3.org/2001/XMLSchema" xmlns:p="http://schemas.microsoft.com/office/2006/metadata/properties" xmlns:ns2="6d82300f-e104-4326-8b51-f49ec31bc6cc" targetNamespace="http://schemas.microsoft.com/office/2006/metadata/properties" ma:root="true" ma:fieldsID="2f7b24f6c679a39e1148c3c4a9628a1e" ns2:_="">
    <xsd:import namespace="6d82300f-e104-4326-8b51-f49ec31bc6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82300f-e104-4326-8b51-f49ec31bc6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E688C7D-ADA0-4977-B4C4-EE3DEEA59960}"/>
</file>

<file path=customXml/itemProps2.xml><?xml version="1.0" encoding="utf-8"?>
<ds:datastoreItem xmlns:ds="http://schemas.openxmlformats.org/officeDocument/2006/customXml" ds:itemID="{BDD8B8FF-BD82-4ED0-89C2-46DAE6D18536}"/>
</file>

<file path=customXml/itemProps3.xml><?xml version="1.0" encoding="utf-8"?>
<ds:datastoreItem xmlns:ds="http://schemas.openxmlformats.org/officeDocument/2006/customXml" ds:itemID="{33674F47-7D7A-4214-AE9D-5C5C9CF3CF18}"/>
</file>

<file path=docProps/app.xml><?xml version="1.0" encoding="utf-8"?>
<Properties xmlns="http://schemas.openxmlformats.org/officeDocument/2006/extended-properties" xmlns:vt="http://schemas.openxmlformats.org/officeDocument/2006/docPropsVTypes">
  <TotalTime>53541</TotalTime>
  <Words>608</Words>
  <Application>Microsoft Macintosh PowerPoint</Application>
  <PresentationFormat>Widescreen</PresentationFormat>
  <Paragraphs>79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Kristen ITC</vt:lpstr>
      <vt:lpstr>Lato</vt:lpstr>
      <vt:lpstr>Wingdings</vt:lpstr>
      <vt:lpstr>Office Theme</vt:lpstr>
      <vt:lpstr>PowerPoint Presentation</vt:lpstr>
      <vt:lpstr>Learning Outcomes</vt:lpstr>
      <vt:lpstr>Tatacara Perkuliahan</vt:lpstr>
      <vt:lpstr>RPS of Strategic Management &amp; Business Ecosystem (SMBE) </vt:lpstr>
      <vt:lpstr>Penilaian</vt:lpstr>
      <vt:lpstr>Kelas Yang Berjalan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Dadan Rahadian</dc:creator>
  <cp:lastModifiedBy>Microsoft Office User</cp:lastModifiedBy>
  <cp:revision>320</cp:revision>
  <dcterms:created xsi:type="dcterms:W3CDTF">2014-08-19T01:41:41Z</dcterms:created>
  <dcterms:modified xsi:type="dcterms:W3CDTF">2020-09-04T04:43:35Z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0x010100DA31E108D0191D47A26C2DF4D204ABA0</vt:lpwstr>
  </property>
</Properties>
</file>