
<file path=[Content_Types].xml><?xml version="1.0" encoding="utf-8"?>
<Types xmlns="http://schemas.openxmlformats.org/package/2006/content-types">
  <Default Extension="mp3" ContentType="audio/unknown"/>
  <Default Extension="bin" ContentType="application/vnd.openxmlformats-officedocument.presentationml.printerSettings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1.bin" ContentType="application/vnd.openxmlformats-officedocument.oleObject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3" r:id="rId7"/>
    <p:sldId id="261" r:id="rId8"/>
    <p:sldId id="262" r:id="rId9"/>
    <p:sldId id="323" r:id="rId10"/>
    <p:sldId id="325" r:id="rId11"/>
    <p:sldId id="283" r:id="rId12"/>
    <p:sldId id="268" r:id="rId13"/>
    <p:sldId id="319" r:id="rId14"/>
    <p:sldId id="339" r:id="rId15"/>
    <p:sldId id="341" r:id="rId16"/>
    <p:sldId id="342" r:id="rId17"/>
    <p:sldId id="269" r:id="rId18"/>
    <p:sldId id="270" r:id="rId19"/>
    <p:sldId id="271" r:id="rId20"/>
    <p:sldId id="340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94660"/>
  </p:normalViewPr>
  <p:slideViewPr>
    <p:cSldViewPr snapToGrid="0">
      <p:cViewPr varScale="1">
        <p:scale>
          <a:sx n="53" d="100"/>
          <a:sy n="53" d="100"/>
        </p:scale>
        <p:origin x="-240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1" Type="http://schemas.openxmlformats.org/officeDocument/2006/relationships/slide" Target="slides/slide20.xml"/><Relationship Id="rId3" Type="http://schemas.openxmlformats.org/officeDocument/2006/relationships/slide" Target="slides/slide2.xml"/><Relationship Id="rId2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0" Type="http://schemas.openxmlformats.org/officeDocument/2006/relationships/slide" Target="slides/slide19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29" Type="http://schemas.openxmlformats.org/officeDocument/2006/relationships/customXml" Target="../customXml/item1.xml"/><Relationship Id="rId24" Type="http://schemas.openxmlformats.org/officeDocument/2006/relationships/printerSettings" Target="printerSettings/printerSettings1.bin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9" Type="http://schemas.openxmlformats.org/officeDocument/2006/relationships/slide" Target="slides/slide8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30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5496" y="1122363"/>
            <a:ext cx="545412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25496" y="3602038"/>
            <a:ext cx="545412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30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88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0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58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4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91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72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65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0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2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6FE76-8D16-4221-BCB9-4A529E946F59}" type="datetimeFigureOut">
              <a:rPr lang="en-GB" smtClean="0"/>
              <a:t>15/12/18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71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image" Target="../media/image3.gif"/><Relationship Id="rId5" Type="http://schemas.openxmlformats.org/officeDocument/2006/relationships/slide" Target="slide3.xml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20" Type="http://schemas.openxmlformats.org/officeDocument/2006/relationships/image" Target="../media/image14.jpeg"/><Relationship Id="rId21" Type="http://schemas.openxmlformats.org/officeDocument/2006/relationships/slide" Target="slide6.xml"/><Relationship Id="rId22" Type="http://schemas.openxmlformats.org/officeDocument/2006/relationships/slide" Target="slide18.xml"/><Relationship Id="rId23" Type="http://schemas.openxmlformats.org/officeDocument/2006/relationships/image" Target="../media/image15.png"/><Relationship Id="rId10" Type="http://schemas.openxmlformats.org/officeDocument/2006/relationships/image" Target="../media/image12.jpeg"/><Relationship Id="rId11" Type="http://schemas.openxmlformats.org/officeDocument/2006/relationships/image" Target="../media/image3.gif"/><Relationship Id="rId12" Type="http://schemas.openxmlformats.org/officeDocument/2006/relationships/image" Target="../media/image4.png"/><Relationship Id="rId13" Type="http://schemas.openxmlformats.org/officeDocument/2006/relationships/slide" Target="slide4.xml"/><Relationship Id="rId14" Type="http://schemas.openxmlformats.org/officeDocument/2006/relationships/slide" Target="slide5.xml"/><Relationship Id="rId15" Type="http://schemas.openxmlformats.org/officeDocument/2006/relationships/slide" Target="slide17.xml"/><Relationship Id="rId16" Type="http://schemas.openxmlformats.org/officeDocument/2006/relationships/slide" Target="slide21.xml"/><Relationship Id="rId17" Type="http://schemas.openxmlformats.org/officeDocument/2006/relationships/slide" Target="slide13.xml"/><Relationship Id="rId18" Type="http://schemas.openxmlformats.org/officeDocument/2006/relationships/slide" Target="slide19.xml"/><Relationship Id="rId19" Type="http://schemas.openxmlformats.org/officeDocument/2006/relationships/image" Target="../media/image13.jpg"/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3.xml"/><Relationship Id="rId5" Type="http://schemas.openxmlformats.org/officeDocument/2006/relationships/image" Target="../media/image6.jpg"/><Relationship Id="rId6" Type="http://schemas.openxmlformats.org/officeDocument/2006/relationships/slide" Target="slide5.xml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3.xml"/><Relationship Id="rId5" Type="http://schemas.openxmlformats.org/officeDocument/2006/relationships/image" Target="../media/image6.jpg"/><Relationship Id="rId6" Type="http://schemas.openxmlformats.org/officeDocument/2006/relationships/slide" Target="slide6.xml"/><Relationship Id="rId7" Type="http://schemas.openxmlformats.org/officeDocument/2006/relationships/image" Target="../media/image15.png"/><Relationship Id="rId8" Type="http://schemas.openxmlformats.org/officeDocument/2006/relationships/slide" Target="slide4.xml"/><Relationship Id="rId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slide" Target="slide7.xml"/><Relationship Id="rId5" Type="http://schemas.openxmlformats.org/officeDocument/2006/relationships/image" Target="../media/image15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image" Target="../media/image13.jpg"/><Relationship Id="rId9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6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8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8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10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image" Target="../media/image6.jpg"/><Relationship Id="rId5" Type="http://schemas.openxmlformats.org/officeDocument/2006/relationships/slide" Target="slide10.xml"/><Relationship Id="rId6" Type="http://schemas.openxmlformats.org/officeDocument/2006/relationships/image" Target="../media/image15.png"/><Relationship Id="rId7" Type="http://schemas.openxmlformats.org/officeDocument/2006/relationships/slide" Target="slide13.xml"/><Relationship Id="rId8" Type="http://schemas.openxmlformats.org/officeDocument/2006/relationships/image" Target="../media/image16.png"/><Relationship Id="rId9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4" Type="http://schemas.openxmlformats.org/officeDocument/2006/relationships/image" Target="../media/image6.jpg"/><Relationship Id="rId5" Type="http://schemas.openxmlformats.org/officeDocument/2006/relationships/slide" Target="slide16.xml"/><Relationship Id="rId6" Type="http://schemas.openxmlformats.org/officeDocument/2006/relationships/image" Target="../media/image15.png"/><Relationship Id="rId7" Type="http://schemas.openxmlformats.org/officeDocument/2006/relationships/slide" Target="slide10.xml"/><Relationship Id="rId8" Type="http://schemas.openxmlformats.org/officeDocument/2006/relationships/image" Target="../media/image16.png"/><Relationship Id="rId9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.bin"/><Relationship Id="rId12" Type="http://schemas.openxmlformats.org/officeDocument/2006/relationships/image" Target="../media/image1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gif"/><Relationship Id="rId4" Type="http://schemas.openxmlformats.org/officeDocument/2006/relationships/slide" Target="slide12.xml"/><Relationship Id="rId5" Type="http://schemas.openxmlformats.org/officeDocument/2006/relationships/image" Target="../media/image15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15.xml"/><Relationship Id="rId9" Type="http://schemas.openxmlformats.org/officeDocument/2006/relationships/image" Target="../media/image16.png"/><Relationship Id="rId10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.bin"/><Relationship Id="rId12" Type="http://schemas.openxmlformats.org/officeDocument/2006/relationships/image" Target="../media/image18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.jpg"/><Relationship Id="rId4" Type="http://schemas.openxmlformats.org/officeDocument/2006/relationships/image" Target="../media/image3.gif"/><Relationship Id="rId5" Type="http://schemas.openxmlformats.org/officeDocument/2006/relationships/slide" Target="slide11.xml"/><Relationship Id="rId6" Type="http://schemas.openxmlformats.org/officeDocument/2006/relationships/image" Target="../media/image16.png"/><Relationship Id="rId7" Type="http://schemas.openxmlformats.org/officeDocument/2006/relationships/slide" Target="slide3.xml"/><Relationship Id="rId8" Type="http://schemas.openxmlformats.org/officeDocument/2006/relationships/image" Target="../media/image6.jpg"/><Relationship Id="rId9" Type="http://schemas.openxmlformats.org/officeDocument/2006/relationships/slide" Target="slide17.xml"/><Relationship Id="rId10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18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14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13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17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9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14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18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17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19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3.gif"/><Relationship Id="rId5" Type="http://schemas.openxmlformats.org/officeDocument/2006/relationships/slide" Target="slide18.xml"/><Relationship Id="rId6" Type="http://schemas.openxmlformats.org/officeDocument/2006/relationships/image" Target="../media/image16.png"/><Relationship Id="rId7" Type="http://schemas.openxmlformats.org/officeDocument/2006/relationships/slide" Target="slide3.xml"/><Relationship Id="rId8" Type="http://schemas.openxmlformats.org/officeDocument/2006/relationships/image" Target="../media/image6.jpg"/><Relationship Id="rId9" Type="http://schemas.openxmlformats.org/officeDocument/2006/relationships/slide" Target="slide20.xml"/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lideshare.net/atifsaeedicmap/financial-management-e10-by-keow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19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21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slide" Target="slide20.xml"/><Relationship Id="rId5" Type="http://schemas.openxmlformats.org/officeDocument/2006/relationships/image" Target="../media/image16.png"/><Relationship Id="rId6" Type="http://schemas.openxmlformats.org/officeDocument/2006/relationships/slide" Target="slide3.xml"/><Relationship Id="rId7" Type="http://schemas.openxmlformats.org/officeDocument/2006/relationships/image" Target="../media/image6.jpg"/><Relationship Id="rId8" Type="http://schemas.openxmlformats.org/officeDocument/2006/relationships/slide" Target="slide22.xm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.gif"/><Relationship Id="rId5" Type="http://schemas.openxmlformats.org/officeDocument/2006/relationships/slide" Target="slide3.xml"/><Relationship Id="rId6" Type="http://schemas.openxmlformats.org/officeDocument/2006/relationships/image" Target="../media/image6.jpg"/><Relationship Id="rId7" Type="http://schemas.openxmlformats.org/officeDocument/2006/relationships/image" Target="../media/image4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>
                <a:latin typeface="Comic Sans MS" panose="030F0702030302020204" pitchFamily="66" charset="0"/>
              </a:rPr>
              <a:t>Manajemen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  <a:r>
              <a:rPr lang="en-GB" dirty="0" err="1" smtClean="0">
                <a:latin typeface="Comic Sans MS" panose="030F0702030302020204" pitchFamily="66" charset="0"/>
              </a:rPr>
              <a:t>Keuangan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>
                <a:latin typeface="Comic Sans MS" panose="030F0702030302020204" pitchFamily="66" charset="0"/>
              </a:rPr>
              <a:t>Pertemuan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11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err="1" smtClean="0">
                <a:latin typeface="Comic Sans MS" panose="030F0702030302020204" pitchFamily="66" charset="0"/>
              </a:rPr>
              <a:t>Penganggaran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Modal</a:t>
            </a:r>
            <a:endParaRPr lang="en-GB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85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751114"/>
          </a:xfrm>
        </p:spPr>
        <p:txBody>
          <a:bodyPr/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Selamat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915808" y="1738539"/>
            <a:ext cx="3932237" cy="3129552"/>
          </a:xfrm>
        </p:spPr>
        <p:txBody>
          <a:bodyPr/>
          <a:lstStyle/>
          <a:p>
            <a:pPr algn="ctr"/>
            <a:r>
              <a:rPr lang="en-US" sz="1800" dirty="0" err="1" smtClean="0"/>
              <a:t>Ini</a:t>
            </a:r>
            <a:r>
              <a:rPr lang="en-US" sz="1800" dirty="0" smtClean="0"/>
              <a:t>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mata</a:t>
            </a:r>
            <a:r>
              <a:rPr lang="en-US" sz="1800" dirty="0" smtClean="0"/>
              <a:t> </a:t>
            </a:r>
            <a:r>
              <a:rPr lang="en-US" sz="1800" dirty="0" err="1" smtClean="0"/>
              <a:t>kuliah</a:t>
            </a:r>
            <a:r>
              <a:rPr lang="en-US" sz="1800" dirty="0" smtClean="0"/>
              <a:t> </a:t>
            </a:r>
            <a:r>
              <a:rPr lang="en-US" sz="1800" dirty="0" err="1" smtClean="0"/>
              <a:t>Manajemen</a:t>
            </a:r>
            <a:r>
              <a:rPr lang="en-US" sz="1800" dirty="0" smtClean="0"/>
              <a:t> </a:t>
            </a:r>
            <a:r>
              <a:rPr lang="en-US" sz="1800" dirty="0" err="1" smtClean="0"/>
              <a:t>Keuangan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topik</a:t>
            </a:r>
            <a:r>
              <a:rPr lang="en-US" sz="1800" dirty="0" smtClean="0"/>
              <a:t>:</a:t>
            </a:r>
          </a:p>
          <a:p>
            <a:pPr algn="ctr"/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Penganggaran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Modal-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Aliran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</a:t>
            </a:r>
            <a:endParaRPr lang="en-US" u="sng" dirty="0" smtClean="0"/>
          </a:p>
          <a:p>
            <a:pPr algn="ctr"/>
            <a:r>
              <a:rPr lang="en-US" u="sng" dirty="0" err="1" smtClean="0"/>
              <a:t>Dosen</a:t>
            </a:r>
            <a:r>
              <a:rPr lang="en-US" u="sng" dirty="0" smtClean="0"/>
              <a:t> </a:t>
            </a:r>
            <a:r>
              <a:rPr lang="en-US" u="sng" dirty="0"/>
              <a:t>:</a:t>
            </a:r>
          </a:p>
          <a:p>
            <a:pPr algn="ctr"/>
            <a:r>
              <a:rPr lang="en-US" dirty="0"/>
              <a:t>Dr. Farida </a:t>
            </a:r>
            <a:r>
              <a:rPr lang="en-US" dirty="0" err="1"/>
              <a:t>Titik</a:t>
            </a:r>
            <a:r>
              <a:rPr lang="en-US" dirty="0"/>
              <a:t> K</a:t>
            </a:r>
            <a:endParaRPr lang="en-US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800" dirty="0" smtClean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83" y="5172891"/>
            <a:ext cx="762000" cy="847725"/>
          </a:xfrm>
          <a:prstGeom prst="rect">
            <a:avLst/>
          </a:prstGeom>
        </p:spPr>
      </p:pic>
      <p:sp>
        <p:nvSpPr>
          <p:cNvPr id="11" name="Flowchart: Connector 10">
            <a:hlinkClick r:id="rId5" action="ppaction://hlinksldjump"/>
          </p:cNvPr>
          <p:cNvSpPr/>
          <p:nvPr/>
        </p:nvSpPr>
        <p:spPr>
          <a:xfrm>
            <a:off x="2881926" y="5172891"/>
            <a:ext cx="1073763" cy="1017044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Mulai</a:t>
            </a:r>
            <a:endParaRPr lang="en-US" dirty="0"/>
          </a:p>
        </p:txBody>
      </p:sp>
      <p:pic>
        <p:nvPicPr>
          <p:cNvPr id="13" name="bensound-percept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7800" y="4868091"/>
            <a:ext cx="609600" cy="609600"/>
          </a:xfrm>
          <a:prstGeom prst="rect">
            <a:avLst/>
          </a:prstGeom>
        </p:spPr>
      </p:pic>
      <p:pic>
        <p:nvPicPr>
          <p:cNvPr id="3" name="Picture Placeholder 2" descr="stock-vector-big-hand-holding-budget-word-business-concept-658794541.jpg"/>
          <p:cNvPicPr>
            <a:picLocks noGrp="1" noChangeAspect="1"/>
          </p:cNvPicPr>
          <p:nvPr>
            <p:ph type="pic"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" r="11049" b="6045"/>
          <a:stretch/>
        </p:blipFill>
        <p:spPr>
          <a:xfrm>
            <a:off x="5183188" y="987425"/>
            <a:ext cx="5490224" cy="4873625"/>
          </a:xfrm>
        </p:spPr>
      </p:pic>
    </p:spTree>
    <p:extLst>
      <p:ext uri="{BB962C8B-B14F-4D97-AF65-F5344CB8AC3E}">
        <p14:creationId xmlns:p14="http://schemas.microsoft.com/office/powerpoint/2010/main" val="2166424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227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6" y="557210"/>
            <a:ext cx="1171575" cy="117157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377266" y="723617"/>
            <a:ext cx="2228850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</a:t>
            </a:r>
            <a:endParaRPr lang="en-US" sz="2000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04" y="2411319"/>
            <a:ext cx="683538" cy="6835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430" y="720448"/>
            <a:ext cx="891899" cy="6455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97" y="3953709"/>
            <a:ext cx="843899" cy="8572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819" y="4059372"/>
            <a:ext cx="710754" cy="5999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819" y="720447"/>
            <a:ext cx="658423" cy="5836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32" y="2183322"/>
            <a:ext cx="925630" cy="97917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8116" y="1570404"/>
            <a:ext cx="3516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Halo!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Selamat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bertemu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kembali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Citcit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memandu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mempelajari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Silahkan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tombol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ingin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Pelajari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6" y="3954374"/>
            <a:ext cx="762000" cy="847725"/>
          </a:xfrm>
          <a:prstGeom prst="rect">
            <a:avLst/>
          </a:prstGeom>
        </p:spPr>
      </p:pic>
      <p:pic>
        <p:nvPicPr>
          <p:cNvPr id="20" name="bensound-percept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828800" y="4991663"/>
            <a:ext cx="609600" cy="609600"/>
          </a:xfrm>
          <a:prstGeom prst="rect">
            <a:avLst/>
          </a:prstGeom>
        </p:spPr>
      </p:pic>
      <p:sp>
        <p:nvSpPr>
          <p:cNvPr id="22" name="Rounded Rectangle 21">
            <a:hlinkClick r:id="rId13" action="ppaction://hlinksldjump"/>
          </p:cNvPr>
          <p:cNvSpPr/>
          <p:nvPr/>
        </p:nvSpPr>
        <p:spPr>
          <a:xfrm>
            <a:off x="4642147" y="1570404"/>
            <a:ext cx="1920017" cy="46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Pokok</a:t>
            </a:r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ounded Rectangle 22">
            <a:hlinkClick r:id="rId14" action="ppaction://hlinksldjump"/>
          </p:cNvPr>
          <p:cNvSpPr/>
          <p:nvPr/>
        </p:nvSpPr>
        <p:spPr>
          <a:xfrm>
            <a:off x="4642148" y="3202206"/>
            <a:ext cx="1920017" cy="4300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Capaian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ounded Rectangle 23">
            <a:hlinkClick r:id="rId15" action="ppaction://hlinksldjump"/>
          </p:cNvPr>
          <p:cNvSpPr/>
          <p:nvPr/>
        </p:nvSpPr>
        <p:spPr>
          <a:xfrm>
            <a:off x="4622681" y="4766241"/>
            <a:ext cx="1939484" cy="4508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 </a:t>
            </a:r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Animasi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ounded Rectangle 24">
            <a:hlinkClick r:id="rId16" action="ppaction://hlinksldjump"/>
          </p:cNvPr>
          <p:cNvSpPr/>
          <p:nvPr/>
        </p:nvSpPr>
        <p:spPr>
          <a:xfrm>
            <a:off x="7121958" y="1577965"/>
            <a:ext cx="1920017" cy="46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Pustaka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ounded Rectangle 25">
            <a:hlinkClick r:id="rId17" action="ppaction://hlinksldjump"/>
          </p:cNvPr>
          <p:cNvSpPr/>
          <p:nvPr/>
        </p:nvSpPr>
        <p:spPr>
          <a:xfrm>
            <a:off x="7121957" y="3185876"/>
            <a:ext cx="1920017" cy="46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Kesimpulan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ounded Rectangle 26">
            <a:hlinkClick r:id="rId18" action="ppaction://hlinksldjump"/>
          </p:cNvPr>
          <p:cNvSpPr/>
          <p:nvPr/>
        </p:nvSpPr>
        <p:spPr>
          <a:xfrm>
            <a:off x="7121957" y="4760330"/>
            <a:ext cx="1920017" cy="46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277" y="1694634"/>
            <a:ext cx="901870" cy="90187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32" y="3544353"/>
            <a:ext cx="1626334" cy="890204"/>
          </a:xfrm>
          <a:prstGeom prst="rect">
            <a:avLst/>
          </a:prstGeom>
        </p:spPr>
      </p:pic>
      <p:sp>
        <p:nvSpPr>
          <p:cNvPr id="31" name="Rounded Rectangle 30">
            <a:hlinkClick r:id="rId21" action="ppaction://hlinksldjump"/>
          </p:cNvPr>
          <p:cNvSpPr/>
          <p:nvPr/>
        </p:nvSpPr>
        <p:spPr>
          <a:xfrm>
            <a:off x="9631192" y="2586002"/>
            <a:ext cx="1920017" cy="46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ounded Rectangle 31">
            <a:hlinkClick r:id="rId22" action="ppaction://hlinksldjump"/>
          </p:cNvPr>
          <p:cNvSpPr/>
          <p:nvPr/>
        </p:nvSpPr>
        <p:spPr>
          <a:xfrm>
            <a:off x="9585014" y="4495121"/>
            <a:ext cx="1920017" cy="4626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Kuis</a:t>
            </a:r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Picture 3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2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3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070" y="484094"/>
            <a:ext cx="9847729" cy="1206594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Pokok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2" y="610515"/>
            <a:ext cx="941804" cy="83478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bahasan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modul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Penganggaran</a:t>
            </a:r>
            <a:r>
              <a:rPr lang="en-US" dirty="0" smtClean="0"/>
              <a:t> Modal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676" y="547763"/>
            <a:ext cx="762000" cy="847725"/>
          </a:xfrm>
          <a:prstGeom prst="rect">
            <a:avLst/>
          </a:prstGeom>
        </p:spPr>
      </p:pic>
      <p:pic>
        <p:nvPicPr>
          <p:cNvPr id="9" name="Picture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24" y="5464940"/>
            <a:ext cx="433246" cy="433246"/>
          </a:xfrm>
          <a:prstGeom prst="rect">
            <a:avLst/>
          </a:prstGeom>
        </p:spPr>
      </p:pic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25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30824" y="484094"/>
            <a:ext cx="9022976" cy="1206594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Capaian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pokok</a:t>
            </a:r>
            <a:r>
              <a:rPr lang="en-US" sz="2400" dirty="0" smtClean="0"/>
              <a:t> </a:t>
            </a:r>
            <a:r>
              <a:rPr lang="en-US" sz="2400" dirty="0" err="1" smtClean="0"/>
              <a:t>bahasan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mahasiswa</a:t>
            </a:r>
            <a:r>
              <a:rPr lang="en-US" sz="2400" dirty="0" smtClean="0"/>
              <a:t> </a:t>
            </a:r>
            <a:r>
              <a:rPr lang="en-US" sz="2400" dirty="0" err="1" smtClean="0"/>
              <a:t>diharapkan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:</a:t>
            </a:r>
          </a:p>
          <a:p>
            <a:pPr marL="342900" lvl="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dirty="0" err="1"/>
              <a:t>Menjelaskan</a:t>
            </a:r>
            <a:r>
              <a:rPr lang="en-US" sz="2400" dirty="0"/>
              <a:t> </a:t>
            </a:r>
            <a:r>
              <a:rPr lang="en-US" sz="2400" dirty="0" err="1"/>
              <a:t>penganggaran</a:t>
            </a:r>
            <a:r>
              <a:rPr lang="en-US" sz="2400" dirty="0"/>
              <a:t> modal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endParaRPr lang="en-US" sz="2400" dirty="0"/>
          </a:p>
          <a:p>
            <a:pPr marL="0" indent="0" algn="just">
              <a:lnSpc>
                <a:spcPct val="100000"/>
              </a:lnSpc>
              <a:buNone/>
            </a:pPr>
            <a:endParaRPr lang="en-US" sz="2400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632853"/>
            <a:ext cx="1057835" cy="10578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38" y="620401"/>
            <a:ext cx="762000" cy="847725"/>
          </a:xfrm>
          <a:prstGeom prst="rect">
            <a:avLst/>
          </a:prstGeom>
        </p:spPr>
      </p:pic>
      <p:pic>
        <p:nvPicPr>
          <p:cNvPr id="15" name="Picture 1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16" name="Picture 1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824" y="5440036"/>
            <a:ext cx="433246" cy="433246"/>
          </a:xfrm>
          <a:prstGeom prst="rect">
            <a:avLst/>
          </a:prstGeom>
        </p:spPr>
      </p:pic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88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234" y="466165"/>
            <a:ext cx="9381565" cy="1224523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Pengertian</a:t>
            </a:r>
            <a:r>
              <a:rPr lang="en-US" sz="2000" dirty="0"/>
              <a:t> </a:t>
            </a:r>
            <a:r>
              <a:rPr lang="en-US" sz="2000" dirty="0" err="1"/>
              <a:t>Penganggaran</a:t>
            </a:r>
            <a:r>
              <a:rPr lang="en-US" sz="2000" dirty="0"/>
              <a:t> Modal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Keputusan</a:t>
            </a:r>
            <a:r>
              <a:rPr lang="en-US" sz="2000" dirty="0"/>
              <a:t> </a:t>
            </a:r>
            <a:r>
              <a:rPr lang="en-US" sz="2000" dirty="0" err="1"/>
              <a:t>Penganggaran</a:t>
            </a:r>
            <a:r>
              <a:rPr lang="en-US" sz="2000" dirty="0"/>
              <a:t> Modal </a:t>
            </a:r>
            <a:r>
              <a:rPr lang="en-US" sz="2000" dirty="0" err="1"/>
              <a:t>Penting</a:t>
            </a:r>
            <a:endParaRPr lang="en-US" sz="2000" dirty="0"/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Langkah-langkah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Penganggaran</a:t>
            </a:r>
            <a:r>
              <a:rPr lang="en-US" sz="2000" dirty="0"/>
              <a:t> Modal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Proyek</a:t>
            </a:r>
            <a:r>
              <a:rPr lang="en-US" sz="2000" dirty="0"/>
              <a:t>: </a:t>
            </a:r>
            <a:r>
              <a:rPr lang="en-US" sz="2000" dirty="0" err="1"/>
              <a:t>Metode</a:t>
            </a:r>
            <a:r>
              <a:rPr lang="en-US" sz="2000" dirty="0"/>
              <a:t> Payback Period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Discounted Payback Period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Proyek</a:t>
            </a:r>
            <a:r>
              <a:rPr lang="en-US" sz="2000" dirty="0"/>
              <a:t>: </a:t>
            </a:r>
            <a:r>
              <a:rPr lang="en-US" sz="2000" dirty="0" err="1"/>
              <a:t>Metode</a:t>
            </a:r>
            <a:r>
              <a:rPr lang="en-US" sz="2000" dirty="0"/>
              <a:t> Net Present Value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Proyek</a:t>
            </a:r>
            <a:r>
              <a:rPr lang="en-US" sz="2000" dirty="0"/>
              <a:t>: </a:t>
            </a:r>
            <a:r>
              <a:rPr lang="en-US" sz="2000" dirty="0" err="1"/>
              <a:t>Metode</a:t>
            </a:r>
            <a:r>
              <a:rPr lang="en-US" sz="2000" dirty="0"/>
              <a:t> Internal Rate of Return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Proyek</a:t>
            </a:r>
            <a:r>
              <a:rPr lang="en-US" sz="2000" dirty="0"/>
              <a:t>: </a:t>
            </a:r>
            <a:r>
              <a:rPr lang="en-US" sz="2000" dirty="0" err="1"/>
              <a:t>Metode</a:t>
            </a:r>
            <a:r>
              <a:rPr lang="en-US" sz="2000" dirty="0"/>
              <a:t> Profitability Index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Proyek</a:t>
            </a:r>
            <a:r>
              <a:rPr lang="en-US" sz="2000" dirty="0"/>
              <a:t>: </a:t>
            </a:r>
            <a:r>
              <a:rPr lang="en-US" sz="2000" dirty="0" err="1"/>
              <a:t>Metode</a:t>
            </a:r>
            <a:r>
              <a:rPr lang="en-US" sz="2000" dirty="0"/>
              <a:t> Modified Internal Rate of Return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8" name="Pictur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  <p:pic>
        <p:nvPicPr>
          <p:cNvPr id="10" name="Picture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84" y="466165"/>
            <a:ext cx="1428750" cy="12245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474" y="536377"/>
            <a:ext cx="762000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65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866" y="365125"/>
            <a:ext cx="9382933" cy="1325563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 1: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Penganggaran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Modal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Rencana</a:t>
            </a:r>
            <a:r>
              <a:rPr lang="en-US" dirty="0"/>
              <a:t> yang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yang </a:t>
            </a:r>
            <a:r>
              <a:rPr lang="en-US" dirty="0" err="1"/>
              <a:t>diproyeksi</a:t>
            </a:r>
            <a:r>
              <a:rPr lang="en-US" dirty="0"/>
              <a:t> (</a:t>
            </a:r>
            <a:r>
              <a:rPr lang="en-US" dirty="0" err="1"/>
              <a:t>diprediksi</a:t>
            </a:r>
            <a:r>
              <a:rPr lang="en-US" dirty="0"/>
              <a:t>)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di </a:t>
            </a:r>
            <a:r>
              <a:rPr lang="en-US" dirty="0" err="1"/>
              <a:t>masa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02" y="519953"/>
            <a:ext cx="1217543" cy="1004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560" y="519491"/>
            <a:ext cx="762000" cy="847725"/>
          </a:xfrm>
          <a:prstGeom prst="rect">
            <a:avLst/>
          </a:prstGeom>
        </p:spPr>
      </p:pic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8" name="Pictur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8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9063" y="365125"/>
            <a:ext cx="9364737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 2: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Keputusan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Penganggaran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Modal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Penting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panjang</a:t>
            </a:r>
            <a:endParaRPr lang="en-US" dirty="0"/>
          </a:p>
          <a:p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aktiva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yang </a:t>
            </a:r>
            <a:r>
              <a:rPr lang="en-US" dirty="0" err="1"/>
              <a:t>besar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0" y="466164"/>
            <a:ext cx="1224523" cy="1224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715" y="555820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8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991708" y="365125"/>
            <a:ext cx="9362091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BAHASAN 3:</a:t>
            </a:r>
            <a:br>
              <a:rPr lang="en-US" b="1" dirty="0" smtClean="0"/>
            </a:br>
            <a:r>
              <a:rPr lang="en-US" b="1" dirty="0" err="1" smtClean="0"/>
              <a:t>Langkah-langkah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Penganggaran</a:t>
            </a:r>
            <a:r>
              <a:rPr lang="en-US" b="1" dirty="0" smtClean="0"/>
              <a:t> Modal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Memperkirakan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proyek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WACC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memperkirakan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diskonto</a:t>
            </a:r>
            <a:r>
              <a:rPr lang="en-US" dirty="0"/>
              <a:t> (discount rate) </a:t>
            </a:r>
            <a:r>
              <a:rPr lang="en-US" dirty="0" err="1"/>
              <a:t>proyek</a:t>
            </a:r>
            <a:r>
              <a:rPr lang="en-US" dirty="0"/>
              <a:t>,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modal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project cost of capital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didiskonto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present value-</a:t>
            </a:r>
            <a:r>
              <a:rPr lang="en-US" dirty="0" err="1"/>
              <a:t>nya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Present value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pemasukan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present value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pengeluaran</a:t>
            </a:r>
            <a:endParaRPr lang="en-US" dirty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48" y="0"/>
            <a:ext cx="954478" cy="979083"/>
          </a:xfrm>
          <a:prstGeom prst="rect">
            <a:avLst/>
          </a:prstGeom>
        </p:spPr>
      </p:pic>
      <p:pic>
        <p:nvPicPr>
          <p:cNvPr id="21" name="Picture 2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23" name="Picture 2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0" y="466164"/>
            <a:ext cx="1224523" cy="122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1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0780" y="365125"/>
            <a:ext cx="917302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BAHASAN 4:</a:t>
            </a:r>
            <a:br>
              <a:rPr lang="en-US" b="1" dirty="0" smtClean="0"/>
            </a:br>
            <a:r>
              <a:rPr lang="en-US" b="1" dirty="0" err="1" smtClean="0"/>
              <a:t>Metode</a:t>
            </a:r>
            <a:r>
              <a:rPr lang="en-US" b="1" dirty="0" smtClean="0"/>
              <a:t> Payback Period </a:t>
            </a:r>
            <a:r>
              <a:rPr lang="en-US" b="1" dirty="0" err="1" smtClean="0"/>
              <a:t>dan</a:t>
            </a:r>
            <a:r>
              <a:rPr lang="en-US" b="1" dirty="0" smtClean="0"/>
              <a:t> Discounted Payback Period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 smtClean="0"/>
          </a:p>
          <a:p>
            <a:endParaRPr lang="id-ID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574" y="686813"/>
            <a:ext cx="762000" cy="847725"/>
          </a:xfrm>
          <a:prstGeom prst="rect">
            <a:avLst/>
          </a:prstGeom>
        </p:spPr>
      </p:pic>
      <p:pic>
        <p:nvPicPr>
          <p:cNvPr id="9" name="Picture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10" name="Picture 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0" y="466164"/>
            <a:ext cx="1224523" cy="12245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73382" y="2000801"/>
            <a:ext cx="8124006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Periode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yang </a:t>
            </a:r>
            <a:r>
              <a:rPr lang="en-US" sz="2800" dirty="0" err="1"/>
              <a:t>diperlukan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mengembalikan</a:t>
            </a:r>
            <a:r>
              <a:rPr lang="en-US" sz="2800" dirty="0"/>
              <a:t> </a:t>
            </a:r>
            <a:r>
              <a:rPr lang="en-US" sz="2800" dirty="0" err="1"/>
              <a:t>investasi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proyek</a:t>
            </a:r>
            <a:endParaRPr lang="en-US" sz="2800" dirty="0"/>
          </a:p>
          <a:p>
            <a:pPr algn="just"/>
            <a:r>
              <a:rPr lang="en-US" sz="2800" dirty="0"/>
              <a:t>Payback Period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jangka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pendek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disukai</a:t>
            </a:r>
            <a:endParaRPr lang="en-US" sz="2800" dirty="0"/>
          </a:p>
          <a:p>
            <a:pPr algn="just"/>
            <a:r>
              <a:rPr lang="en-US" sz="2800" dirty="0" err="1"/>
              <a:t>Keuntungan</a:t>
            </a:r>
            <a:r>
              <a:rPr lang="en-US" sz="2800" dirty="0"/>
              <a:t>  : </a:t>
            </a:r>
            <a:r>
              <a:rPr lang="en-US" sz="2800" dirty="0" err="1"/>
              <a:t>mudah</a:t>
            </a:r>
            <a:r>
              <a:rPr lang="en-US" sz="2800" dirty="0"/>
              <a:t> </a:t>
            </a:r>
            <a:r>
              <a:rPr lang="en-US" sz="2800" dirty="0" err="1"/>
              <a:t>dihitung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dimengerti</a:t>
            </a:r>
            <a:endParaRPr lang="en-US" sz="2800" dirty="0"/>
          </a:p>
          <a:p>
            <a:pPr algn="just"/>
            <a:r>
              <a:rPr lang="en-US" sz="2800" dirty="0" err="1"/>
              <a:t>Kelemahan</a:t>
            </a:r>
            <a:r>
              <a:rPr lang="en-US" sz="2800" dirty="0"/>
              <a:t> : </a:t>
            </a:r>
            <a:r>
              <a:rPr lang="en-US" sz="2800" dirty="0" err="1"/>
              <a:t>mengabaikan</a:t>
            </a:r>
            <a:r>
              <a:rPr lang="en-US" sz="2800" dirty="0"/>
              <a:t> </a:t>
            </a:r>
            <a:r>
              <a:rPr lang="en-US" sz="2800" dirty="0" err="1"/>
              <a:t>arus</a:t>
            </a:r>
            <a:r>
              <a:rPr lang="en-US" sz="2800" dirty="0"/>
              <a:t> </a:t>
            </a:r>
            <a:r>
              <a:rPr lang="en-US" sz="2800" dirty="0" err="1"/>
              <a:t>kas</a:t>
            </a:r>
            <a:r>
              <a:rPr lang="en-US" sz="2800" dirty="0"/>
              <a:t> </a:t>
            </a:r>
            <a:r>
              <a:rPr lang="en-US" sz="2800" dirty="0" err="1"/>
              <a:t>setelah</a:t>
            </a:r>
            <a:r>
              <a:rPr lang="en-US" sz="2800" dirty="0"/>
              <a:t> payback period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nilai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uang</a:t>
            </a:r>
            <a:r>
              <a:rPr lang="en-US" sz="2800" dirty="0"/>
              <a:t> (time value of money)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6694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170" y="365125"/>
            <a:ext cx="9246630" cy="1325563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 5: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Net Present Value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905" y="699841"/>
            <a:ext cx="762000" cy="847725"/>
          </a:xfrm>
          <a:prstGeom prst="rect">
            <a:avLst/>
          </a:prstGeom>
        </p:spPr>
      </p:pic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0" y="466164"/>
            <a:ext cx="1224523" cy="12245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(cash outflows)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notasi</a:t>
            </a:r>
            <a:r>
              <a:rPr lang="en-US" dirty="0"/>
              <a:t> “-”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(cash inflows)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notasi</a:t>
            </a:r>
            <a:r>
              <a:rPr lang="en-US" dirty="0"/>
              <a:t> “+”</a:t>
            </a:r>
          </a:p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NPV &gt; 0,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. NPV &lt; 0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ditolak</a:t>
            </a:r>
            <a:r>
              <a:rPr lang="en-US" dirty="0"/>
              <a:t>.</a:t>
            </a:r>
          </a:p>
          <a:p>
            <a:r>
              <a:rPr lang="en-US" dirty="0" err="1"/>
              <a:t>Pengukur</a:t>
            </a:r>
            <a:r>
              <a:rPr lang="en-US" dirty="0"/>
              <a:t> </a:t>
            </a:r>
            <a:r>
              <a:rPr lang="en-US" dirty="0" err="1"/>
              <a:t>profitabilitas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berfokus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kemakmuran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saham</a:t>
            </a:r>
            <a:endParaRPr lang="en-US" dirty="0"/>
          </a:p>
          <a:p>
            <a:pPr>
              <a:buNone/>
            </a:pPr>
            <a:endParaRPr lang="en-US" dirty="0"/>
          </a:p>
          <a:p>
            <a:pPr algn="just"/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287142"/>
              </p:ext>
            </p:extLst>
          </p:nvPr>
        </p:nvGraphicFramePr>
        <p:xfrm>
          <a:off x="3971461" y="4764629"/>
          <a:ext cx="3871912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11" imgW="1511280" imgH="545760" progId="Equation.3">
                  <p:embed/>
                </p:oleObj>
              </mc:Choice>
              <mc:Fallback>
                <p:oleObj name="Equation" r:id="rId11" imgW="151128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1461" y="4764629"/>
                        <a:ext cx="3871912" cy="11699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4223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4659" y="466165"/>
            <a:ext cx="8301318" cy="122452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 6: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Internal rate of Return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35" y="466165"/>
            <a:ext cx="1224523" cy="1224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417" y="393897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diskonto</a:t>
            </a:r>
            <a:r>
              <a:rPr lang="en-US" dirty="0"/>
              <a:t> (discount rate) yang </a:t>
            </a:r>
            <a:r>
              <a:rPr lang="en-US" dirty="0" err="1"/>
              <a:t>menyamakan</a:t>
            </a:r>
            <a:r>
              <a:rPr lang="en-US" dirty="0"/>
              <a:t> present value cash inflows </a:t>
            </a:r>
            <a:r>
              <a:rPr lang="en-US" dirty="0" err="1"/>
              <a:t>dengan</a:t>
            </a:r>
            <a:r>
              <a:rPr lang="en-US" dirty="0"/>
              <a:t> present value cash outflows</a:t>
            </a:r>
          </a:p>
          <a:p>
            <a:pPr algn="just"/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IRR &gt; Project Cost of Capital,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IRR &lt; Project Cost of Capital,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ditolak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229224"/>
              </p:ext>
            </p:extLst>
          </p:nvPr>
        </p:nvGraphicFramePr>
        <p:xfrm>
          <a:off x="3791465" y="3922803"/>
          <a:ext cx="4642884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11" imgW="1663560" imgH="545760" progId="Equation.3">
                  <p:embed/>
                </p:oleObj>
              </mc:Choice>
              <mc:Fallback>
                <p:oleObj name="Equation" r:id="rId11" imgW="166356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465" y="3922803"/>
                        <a:ext cx="4642884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79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3382" y="365125"/>
            <a:ext cx="9580418" cy="1325563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 7: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Profitability Index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Present Value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Present Value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.</a:t>
            </a:r>
          </a:p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, PI &gt; 1,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.    PI &lt; 1,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 smtClean="0"/>
              <a:t>ditolak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35" y="466165"/>
            <a:ext cx="1224523" cy="1224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535" y="561603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93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4659" y="663203"/>
            <a:ext cx="8301318" cy="122452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BAHASAN 8: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 Internal Rate of Return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35" y="466165"/>
            <a:ext cx="1224523" cy="1224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984" y="417855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145519"/>
            <a:ext cx="10515600" cy="403144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IRR yang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suku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re-</a:t>
            </a:r>
            <a:r>
              <a:rPr lang="en-US" dirty="0" err="1"/>
              <a:t>investasi</a:t>
            </a:r>
            <a:r>
              <a:rPr lang="en-US" dirty="0"/>
              <a:t> (reinvestment rate)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270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Metode</a:t>
            </a:r>
            <a:r>
              <a:rPr lang="en-US" dirty="0"/>
              <a:t> Modified Internal Rate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diskonto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present value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present value initial investment,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terminal </a:t>
            </a:r>
            <a:r>
              <a:rPr lang="en-US" dirty="0" err="1"/>
              <a:t>adalah</a:t>
            </a:r>
            <a:r>
              <a:rPr lang="en-US" dirty="0"/>
              <a:t> future value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(cash inflows) yang </a:t>
            </a:r>
            <a:r>
              <a:rPr lang="en-US" dirty="0" err="1"/>
              <a:t>digandakan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modal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763797"/>
              </p:ext>
            </p:extLst>
          </p:nvPr>
        </p:nvGraphicFramePr>
        <p:xfrm>
          <a:off x="2865649" y="3818623"/>
          <a:ext cx="6634162" cy="147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3" imgW="3251160" imgH="723600" progId="Equation.3">
                  <p:embed/>
                </p:oleObj>
              </mc:Choice>
              <mc:Fallback>
                <p:oleObj name="Equation" r:id="rId3" imgW="32511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649" y="3818623"/>
                        <a:ext cx="6634162" cy="1477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1448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Kriteria</a:t>
            </a:r>
            <a:r>
              <a:rPr lang="en-US" dirty="0" smtClean="0"/>
              <a:t> MIRR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MIRR ≥ Required rate of return : </a:t>
            </a:r>
            <a:r>
              <a:rPr lang="en-US" dirty="0" err="1"/>
              <a:t>Terima</a:t>
            </a:r>
            <a:endParaRPr lang="en-US" dirty="0"/>
          </a:p>
          <a:p>
            <a:r>
              <a:rPr lang="en-US" dirty="0"/>
              <a:t>MIRR &lt; Required rate of return : </a:t>
            </a:r>
            <a:r>
              <a:rPr lang="en-US" dirty="0" err="1"/>
              <a:t>Tolak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35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2894" y="484094"/>
            <a:ext cx="9040906" cy="1206594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Animasi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Klik</a:t>
            </a:r>
            <a:r>
              <a:rPr lang="en-US" dirty="0" smtClean="0"/>
              <a:t> Link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886" y="645534"/>
            <a:ext cx="1047008" cy="8837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266" y="523925"/>
            <a:ext cx="762000" cy="847725"/>
          </a:xfrm>
          <a:prstGeom prst="rect">
            <a:avLst/>
          </a:prstGeom>
        </p:spPr>
      </p:pic>
      <p:pic>
        <p:nvPicPr>
          <p:cNvPr id="8" name="Pictur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10" name="Picture 9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18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47" y="448235"/>
            <a:ext cx="7100048" cy="1242453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Pengisian</a:t>
            </a:r>
            <a:r>
              <a:rPr lang="en-US" dirty="0" smtClean="0"/>
              <a:t> </a:t>
            </a:r>
            <a:r>
              <a:rPr lang="en-US" dirty="0" err="1" smtClean="0"/>
              <a:t>kuis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Moodle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8235"/>
            <a:ext cx="1717153" cy="9399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563" y="432069"/>
            <a:ext cx="762000" cy="847725"/>
          </a:xfrm>
          <a:prstGeom prst="rect">
            <a:avLst/>
          </a:prstGeom>
        </p:spPr>
      </p:pic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8" name="Pictur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44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812" y="502024"/>
            <a:ext cx="9273988" cy="1188664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hlinkClick r:id="rId2"/>
              </a:rPr>
              <a:t>https://www.academia.edu/24447754/Principles_of_Managerial_Finance-13th_Edition_by_L._J._Gitman_and_C._J._Zutter_NoRestriction</a:t>
            </a:r>
          </a:p>
          <a:p>
            <a:pPr algn="just"/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www.slideshare.net/atifsaeedicmap/financial-management-e10-by-keown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88" y="611823"/>
            <a:ext cx="953924" cy="9690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107" y="502024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75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2894" y="448235"/>
            <a:ext cx="9040906" cy="1242453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Kesimpulan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 smtClean="0"/>
              <a:t>Penganggaran</a:t>
            </a:r>
            <a:r>
              <a:rPr lang="en-US" sz="2400" dirty="0" smtClean="0"/>
              <a:t> modal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keseluruhan</a:t>
            </a:r>
            <a:r>
              <a:rPr lang="en-US" sz="2400" dirty="0" smtClean="0"/>
              <a:t> proses </a:t>
            </a:r>
            <a:r>
              <a:rPr lang="en-US" sz="2400" dirty="0" err="1" smtClean="0"/>
              <a:t>perencanaan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pengambilan</a:t>
            </a:r>
            <a:r>
              <a:rPr lang="en-US" sz="2400" dirty="0" smtClean="0"/>
              <a:t> </a:t>
            </a:r>
            <a:r>
              <a:rPr lang="en-US" sz="2400" dirty="0" err="1" smtClean="0"/>
              <a:t>keputusan</a:t>
            </a:r>
            <a:r>
              <a:rPr lang="en-US" sz="2400" dirty="0" smtClean="0"/>
              <a:t> </a:t>
            </a:r>
            <a:r>
              <a:rPr lang="en-US" sz="2400" dirty="0" err="1" smtClean="0"/>
              <a:t>terkait</a:t>
            </a:r>
            <a:r>
              <a:rPr lang="en-US" sz="2400" dirty="0" smtClean="0"/>
              <a:t> </a:t>
            </a:r>
            <a:r>
              <a:rPr lang="en-US" sz="2400" dirty="0" err="1" smtClean="0"/>
              <a:t>dana</a:t>
            </a:r>
            <a:r>
              <a:rPr lang="en-US" sz="2400" dirty="0" smtClean="0"/>
              <a:t> </a:t>
            </a:r>
            <a:r>
              <a:rPr lang="en-US" sz="2400" dirty="0" err="1" smtClean="0"/>
              <a:t>dimana</a:t>
            </a:r>
            <a:r>
              <a:rPr lang="en-US" sz="2400" dirty="0" smtClean="0"/>
              <a:t> </a:t>
            </a: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pengembalian</a:t>
            </a:r>
            <a:r>
              <a:rPr lang="en-US" sz="2400" dirty="0" smtClean="0"/>
              <a:t> </a:t>
            </a:r>
            <a:r>
              <a:rPr lang="en-US" sz="2400" dirty="0" err="1" smtClean="0"/>
              <a:t>dana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melebihi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menganalisa</a:t>
            </a:r>
            <a:r>
              <a:rPr lang="en-US" sz="2400" dirty="0" smtClean="0"/>
              <a:t> </a:t>
            </a:r>
            <a:r>
              <a:rPr lang="en-US" sz="2400" dirty="0" err="1" smtClean="0"/>
              <a:t>potensi</a:t>
            </a:r>
            <a:r>
              <a:rPr lang="en-US" sz="2400" dirty="0" smtClean="0"/>
              <a:t> </a:t>
            </a:r>
            <a:r>
              <a:rPr lang="en-US" sz="2400" dirty="0" err="1" smtClean="0"/>
              <a:t>investasi</a:t>
            </a:r>
            <a:r>
              <a:rPr lang="en-US" sz="2400" dirty="0" smtClean="0"/>
              <a:t> </a:t>
            </a:r>
            <a:r>
              <a:rPr lang="en-US" sz="2400" dirty="0" err="1" smtClean="0"/>
              <a:t>aktiva</a:t>
            </a:r>
            <a:r>
              <a:rPr lang="en-US" sz="2400" dirty="0" smtClean="0"/>
              <a:t> </a:t>
            </a:r>
            <a:r>
              <a:rPr lang="en-US" sz="2400" dirty="0" err="1" smtClean="0"/>
              <a:t>tetap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teknik</a:t>
            </a:r>
            <a:r>
              <a:rPr lang="en-US" sz="2400" dirty="0" smtClean="0"/>
              <a:t> </a:t>
            </a:r>
            <a:r>
              <a:rPr lang="en-US" sz="2400" dirty="0" err="1" smtClean="0"/>
              <a:t>analisa</a:t>
            </a:r>
            <a:r>
              <a:rPr lang="en-US" sz="2400" dirty="0" smtClean="0"/>
              <a:t> </a:t>
            </a:r>
            <a:r>
              <a:rPr lang="en-US" sz="2400" dirty="0" err="1" smtClean="0"/>
              <a:t>penganggaran</a:t>
            </a:r>
            <a:r>
              <a:rPr lang="en-US" sz="2400" dirty="0" smtClean="0"/>
              <a:t> modal: Payback Period, Discounted Payback Period, Net Present Value, Internal Rate of Return, Profitability Index, </a:t>
            </a:r>
            <a:r>
              <a:rPr lang="en-US" sz="2400" dirty="0" err="1" smtClean="0"/>
              <a:t>dan</a:t>
            </a:r>
            <a:r>
              <a:rPr lang="en-US" sz="2400" dirty="0" smtClean="0"/>
              <a:t> Modified Internal Rate of Return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35" y="535917"/>
            <a:ext cx="837959" cy="886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462" y="511473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8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101" y="501041"/>
            <a:ext cx="7653404" cy="1189647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Pustaka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</a:t>
            </a:r>
            <a:r>
              <a:rPr lang="en-US" dirty="0" smtClean="0"/>
              <a:t>itman</a:t>
            </a:r>
            <a:r>
              <a:rPr lang="en-US" dirty="0"/>
              <a:t>, Sheridan J.; </a:t>
            </a:r>
            <a:r>
              <a:rPr lang="en-US" dirty="0" err="1"/>
              <a:t>Keown</a:t>
            </a:r>
            <a:r>
              <a:rPr lang="en-US" dirty="0"/>
              <a:t>, Arthur J.; Martin, John </a:t>
            </a:r>
            <a:r>
              <a:rPr lang="en-US" dirty="0" smtClean="0"/>
              <a:t>D. (2013). </a:t>
            </a:r>
            <a:r>
              <a:rPr lang="en-US" i="1" dirty="0"/>
              <a:t>Financial Management: Principles and Applications </a:t>
            </a:r>
            <a:r>
              <a:rPr lang="en-US" dirty="0"/>
              <a:t>(12th Edition</a:t>
            </a:r>
            <a:r>
              <a:rPr lang="en-US" dirty="0" smtClean="0"/>
              <a:t>). Prentice Hall</a:t>
            </a:r>
          </a:p>
          <a:p>
            <a:pPr algn="just"/>
            <a:r>
              <a:rPr lang="en-US" dirty="0" err="1" smtClean="0"/>
              <a:t>Gitman</a:t>
            </a:r>
            <a:r>
              <a:rPr lang="en-US" dirty="0" smtClean="0"/>
              <a:t>, Lawrence J. (2013). </a:t>
            </a:r>
            <a:r>
              <a:rPr lang="en-US" i="1" dirty="0" smtClean="0"/>
              <a:t>Principles of Managerial Finance</a:t>
            </a:r>
            <a:r>
              <a:rPr lang="en-US" dirty="0" smtClean="0"/>
              <a:t>. 12</a:t>
            </a:r>
            <a:r>
              <a:rPr lang="en-US" baseline="30000" dirty="0" smtClean="0"/>
              <a:t>th</a:t>
            </a:r>
            <a:r>
              <a:rPr lang="en-US" dirty="0" smtClean="0"/>
              <a:t> ed. </a:t>
            </a:r>
          </a:p>
          <a:p>
            <a:pPr algn="just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240" y="746314"/>
            <a:ext cx="965861" cy="6990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63" y="536378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04" y="5451611"/>
            <a:ext cx="456090" cy="456090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834" y="5440036"/>
            <a:ext cx="433246" cy="4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24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3069" y="2655518"/>
            <a:ext cx="4258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Terima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Kasih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" y="2655518"/>
            <a:ext cx="762000" cy="847725"/>
          </a:xfrm>
          <a:prstGeom prst="rect">
            <a:avLst/>
          </a:prstGeom>
        </p:spPr>
      </p:pic>
      <p:pic>
        <p:nvPicPr>
          <p:cNvPr id="6" name="Picture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94" y="5218789"/>
            <a:ext cx="875740" cy="875740"/>
          </a:xfrm>
          <a:prstGeom prst="rect">
            <a:avLst/>
          </a:prstGeom>
        </p:spPr>
      </p:pic>
      <p:pic>
        <p:nvPicPr>
          <p:cNvPr id="7" name="bensound-percept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31572" y="51116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83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6 0.099 L 0.031 0 L 0.047 0.099 L 0.063 0 L 0.078 0.099 L 0.094 0 L 0.109 0.099 L 0.125 0 L 0.141 0.099 L 0.156 0 L 0.172 0.099 L 0.187 0 L 0.203 0.099 L 0.219 0 L 0.234 0.099 L 0.25 0 E" pathEditMode="relative" ptsTypes="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2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B1757225F8BD4BA9C97FA38D29E58D" ma:contentTypeVersion="2" ma:contentTypeDescription="Create a new document." ma:contentTypeScope="" ma:versionID="f208eb978ff9ee4d5c4769eb89cd35f1">
  <xsd:schema xmlns:xsd="http://www.w3.org/2001/XMLSchema" xmlns:xs="http://www.w3.org/2001/XMLSchema" xmlns:p="http://schemas.microsoft.com/office/2006/metadata/properties" xmlns:ns2="3a906172-7a10-4999-b814-e98a432fde4c" targetNamespace="http://schemas.microsoft.com/office/2006/metadata/properties" ma:root="true" ma:fieldsID="9e82ba7243b6f0d54ee0fc77e7a6b600" ns2:_="">
    <xsd:import namespace="3a906172-7a10-4999-b814-e98a432fd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906172-7a10-4999-b814-e98a432fd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C5FB1C-2D94-4846-A158-184C18F646F5}"/>
</file>

<file path=customXml/itemProps2.xml><?xml version="1.0" encoding="utf-8"?>
<ds:datastoreItem xmlns:ds="http://schemas.openxmlformats.org/officeDocument/2006/customXml" ds:itemID="{E666DEE9-CE2E-4B7E-A908-093A12E09CC6}"/>
</file>

<file path=customXml/itemProps3.xml><?xml version="1.0" encoding="utf-8"?>
<ds:datastoreItem xmlns:ds="http://schemas.openxmlformats.org/officeDocument/2006/customXml" ds:itemID="{ED7E9536-447C-4E37-8237-967E4367BB52}"/>
</file>

<file path=docProps/app.xml><?xml version="1.0" encoding="utf-8"?>
<Properties xmlns="http://schemas.openxmlformats.org/officeDocument/2006/extended-properties" xmlns:vt="http://schemas.openxmlformats.org/officeDocument/2006/docPropsVTypes">
  <TotalTime>1697</TotalTime>
  <Words>680</Words>
  <Application>Microsoft Macintosh PowerPoint</Application>
  <PresentationFormat>Custom</PresentationFormat>
  <Paragraphs>85</Paragraphs>
  <Slides>22</Slides>
  <Notes>0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Manajemen Keuangan</vt:lpstr>
      <vt:lpstr>Selamat Datang</vt:lpstr>
      <vt:lpstr>PowerPoint Presentation</vt:lpstr>
      <vt:lpstr>Pokok Bahasan </vt:lpstr>
      <vt:lpstr>Capaian</vt:lpstr>
      <vt:lpstr>Bahasan</vt:lpstr>
      <vt:lpstr>BAHASAN 1: Penganggaran Modal</vt:lpstr>
      <vt:lpstr>BAHASAN 2: Keputusan Penganggaran Modal Penting</vt:lpstr>
      <vt:lpstr>BAHASAN 3: Langkah-langkah dalam Penganggaran Modal</vt:lpstr>
      <vt:lpstr>BAHASAN 4: Metode Payback Period dan Discounted Payback Period</vt:lpstr>
      <vt:lpstr>BAHASAN 5: Metode Net Present Value</vt:lpstr>
      <vt:lpstr>BAHASAN 6: Metode Internal rate of Return</vt:lpstr>
      <vt:lpstr>BAHASAN 7: Metode Profitability Index</vt:lpstr>
      <vt:lpstr>BAHASAN 8: Modified Internal Rate of Return</vt:lpstr>
      <vt:lpstr>Metode Modified Internal Rate of Return</vt:lpstr>
      <vt:lpstr>Keputusan Kriteria MIRR</vt:lpstr>
      <vt:lpstr>Video Animasi </vt:lpstr>
      <vt:lpstr>Kuis/Latihan</vt:lpstr>
      <vt:lpstr>Link</vt:lpstr>
      <vt:lpstr>Kesimpulan</vt:lpstr>
      <vt:lpstr>Pustaka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mdtspa</dc:creator>
  <cp:lastModifiedBy>Runny Achmad</cp:lastModifiedBy>
  <cp:revision>149</cp:revision>
  <dcterms:created xsi:type="dcterms:W3CDTF">2017-08-08T04:40:11Z</dcterms:created>
  <dcterms:modified xsi:type="dcterms:W3CDTF">2018-12-15T12:53:44Z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0x010100C9B1757225F8BD4BA9C97FA38D29E58D</vt:lpwstr>
  </property>
</Properties>
</file>