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media/image18.jpg" ContentType="image/jpeg"/>
  <Override PartName="/ppt/media/image10.jpg" ContentType="image/jpeg"/>
  <Override PartName="/ppt/media/image9.jpg" ContentType="image/jpeg"/>
  <Override PartName="/ppt/media/image8.jpg" ContentType="image/jpeg"/>
  <Override PartName="/ppt/media/image5.jpg" ContentType="image/jpeg"/>
  <Override PartName="/ppt/media/image4.jpg" ContentType="image/jpeg"/>
  <Override PartName="/ppt/media/image15.jpg" ContentType="image/jpeg"/>
  <Override PartName="/ppt/media/image14.jpg" ContentType="image/jpeg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83" r:id="rId7"/>
    <p:sldId id="281" r:id="rId8"/>
    <p:sldId id="265" r:id="rId9"/>
    <p:sldId id="267" r:id="rId10"/>
    <p:sldId id="268" r:id="rId11"/>
    <p:sldId id="282" r:id="rId12"/>
    <p:sldId id="270" r:id="rId13"/>
    <p:sldId id="272" r:id="rId14"/>
    <p:sldId id="280" r:id="rId15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748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131819" y="0"/>
            <a:ext cx="3156585" cy="10287000"/>
          </a:xfrm>
          <a:custGeom>
            <a:avLst/>
            <a:gdLst/>
            <a:ahLst/>
            <a:cxnLst/>
            <a:rect l="l" t="t" r="r" b="b"/>
            <a:pathLst>
              <a:path w="3156584" h="10287000">
                <a:moveTo>
                  <a:pt x="0" y="10286999"/>
                </a:moveTo>
                <a:lnTo>
                  <a:pt x="3156179" y="10286999"/>
                </a:lnTo>
                <a:lnTo>
                  <a:pt x="3156179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1864975" cy="10287000"/>
          </a:xfrm>
          <a:custGeom>
            <a:avLst/>
            <a:gdLst/>
            <a:ahLst/>
            <a:cxnLst/>
            <a:rect l="l" t="t" r="r" b="b"/>
            <a:pathLst>
              <a:path w="11864975" h="10287000">
                <a:moveTo>
                  <a:pt x="0" y="10286999"/>
                </a:moveTo>
                <a:lnTo>
                  <a:pt x="11864745" y="10286999"/>
                </a:lnTo>
                <a:lnTo>
                  <a:pt x="11864745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934756"/>
            <a:ext cx="16256000" cy="1739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1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"/>
            <a:ext cx="12932410" cy="10287000"/>
          </a:xfrm>
          <a:custGeom>
            <a:avLst/>
            <a:gdLst/>
            <a:ahLst/>
            <a:cxnLst/>
            <a:rect l="l" t="t" r="r" b="b"/>
            <a:pathLst>
              <a:path w="12932410" h="10287000">
                <a:moveTo>
                  <a:pt x="0" y="10286999"/>
                </a:moveTo>
                <a:lnTo>
                  <a:pt x="12932118" y="10286999"/>
                </a:lnTo>
                <a:lnTo>
                  <a:pt x="12932118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932119" y="1"/>
            <a:ext cx="5356225" cy="10287000"/>
          </a:xfrm>
          <a:custGeom>
            <a:avLst/>
            <a:gdLst/>
            <a:ahLst/>
            <a:cxnLst/>
            <a:rect l="l" t="t" r="r" b="b"/>
            <a:pathLst>
              <a:path w="5356225" h="10287000">
                <a:moveTo>
                  <a:pt x="0" y="0"/>
                </a:moveTo>
                <a:lnTo>
                  <a:pt x="5355880" y="0"/>
                </a:lnTo>
                <a:lnTo>
                  <a:pt x="5355880" y="10286998"/>
                </a:lnTo>
                <a:lnTo>
                  <a:pt x="0" y="10286998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552564" y="2786764"/>
            <a:ext cx="1112520" cy="1112520"/>
          </a:xfrm>
          <a:custGeom>
            <a:avLst/>
            <a:gdLst/>
            <a:ahLst/>
            <a:cxnLst/>
            <a:rect l="l" t="t" r="r" b="b"/>
            <a:pathLst>
              <a:path w="1112520" h="1112520">
                <a:moveTo>
                  <a:pt x="556158" y="1112316"/>
                </a:moveTo>
                <a:lnTo>
                  <a:pt x="508171" y="1110275"/>
                </a:lnTo>
                <a:lnTo>
                  <a:pt x="461317" y="1104262"/>
                </a:lnTo>
                <a:lnTo>
                  <a:pt x="415764" y="1094445"/>
                </a:lnTo>
                <a:lnTo>
                  <a:pt x="371678" y="1080989"/>
                </a:lnTo>
                <a:lnTo>
                  <a:pt x="329226" y="1064063"/>
                </a:lnTo>
                <a:lnTo>
                  <a:pt x="288576" y="1043834"/>
                </a:lnTo>
                <a:lnTo>
                  <a:pt x="249894" y="1020467"/>
                </a:lnTo>
                <a:lnTo>
                  <a:pt x="213347" y="994131"/>
                </a:lnTo>
                <a:lnTo>
                  <a:pt x="179102" y="964991"/>
                </a:lnTo>
                <a:lnTo>
                  <a:pt x="147326" y="933216"/>
                </a:lnTo>
                <a:lnTo>
                  <a:pt x="118187" y="898971"/>
                </a:lnTo>
                <a:lnTo>
                  <a:pt x="91850" y="862424"/>
                </a:lnTo>
                <a:lnTo>
                  <a:pt x="68483" y="823742"/>
                </a:lnTo>
                <a:lnTo>
                  <a:pt x="48253" y="783092"/>
                </a:lnTo>
                <a:lnTo>
                  <a:pt x="31327" y="740640"/>
                </a:lnTo>
                <a:lnTo>
                  <a:pt x="17872" y="696554"/>
                </a:lnTo>
                <a:lnTo>
                  <a:pt x="8054" y="651000"/>
                </a:lnTo>
                <a:lnTo>
                  <a:pt x="2041" y="604146"/>
                </a:lnTo>
                <a:lnTo>
                  <a:pt x="0" y="556158"/>
                </a:lnTo>
                <a:lnTo>
                  <a:pt x="2041" y="508171"/>
                </a:lnTo>
                <a:lnTo>
                  <a:pt x="8054" y="461317"/>
                </a:lnTo>
                <a:lnTo>
                  <a:pt x="17872" y="415764"/>
                </a:lnTo>
                <a:lnTo>
                  <a:pt x="31327" y="371678"/>
                </a:lnTo>
                <a:lnTo>
                  <a:pt x="48253" y="329226"/>
                </a:lnTo>
                <a:lnTo>
                  <a:pt x="68483" y="288576"/>
                </a:lnTo>
                <a:lnTo>
                  <a:pt x="91850" y="249894"/>
                </a:lnTo>
                <a:lnTo>
                  <a:pt x="118187" y="213347"/>
                </a:lnTo>
                <a:lnTo>
                  <a:pt x="147326" y="179102"/>
                </a:lnTo>
                <a:lnTo>
                  <a:pt x="179102" y="147326"/>
                </a:lnTo>
                <a:lnTo>
                  <a:pt x="213347" y="118187"/>
                </a:lnTo>
                <a:lnTo>
                  <a:pt x="249894" y="91850"/>
                </a:lnTo>
                <a:lnTo>
                  <a:pt x="288576" y="68483"/>
                </a:lnTo>
                <a:lnTo>
                  <a:pt x="329226" y="48253"/>
                </a:lnTo>
                <a:lnTo>
                  <a:pt x="371678" y="31327"/>
                </a:lnTo>
                <a:lnTo>
                  <a:pt x="415764" y="17872"/>
                </a:lnTo>
                <a:lnTo>
                  <a:pt x="461317" y="8054"/>
                </a:lnTo>
                <a:lnTo>
                  <a:pt x="508171" y="2041"/>
                </a:lnTo>
                <a:lnTo>
                  <a:pt x="556158" y="0"/>
                </a:lnTo>
                <a:lnTo>
                  <a:pt x="604146" y="2041"/>
                </a:lnTo>
                <a:lnTo>
                  <a:pt x="651001" y="8054"/>
                </a:lnTo>
                <a:lnTo>
                  <a:pt x="696554" y="17872"/>
                </a:lnTo>
                <a:lnTo>
                  <a:pt x="740641" y="31327"/>
                </a:lnTo>
                <a:lnTo>
                  <a:pt x="783092" y="48253"/>
                </a:lnTo>
                <a:lnTo>
                  <a:pt x="823743" y="68483"/>
                </a:lnTo>
                <a:lnTo>
                  <a:pt x="862425" y="91850"/>
                </a:lnTo>
                <a:lnTo>
                  <a:pt x="898971" y="118187"/>
                </a:lnTo>
                <a:lnTo>
                  <a:pt x="933216" y="147326"/>
                </a:lnTo>
                <a:lnTo>
                  <a:pt x="964991" y="179102"/>
                </a:lnTo>
                <a:lnTo>
                  <a:pt x="994130" y="213347"/>
                </a:lnTo>
                <a:lnTo>
                  <a:pt x="1020466" y="249894"/>
                </a:lnTo>
                <a:lnTo>
                  <a:pt x="1043832" y="288576"/>
                </a:lnTo>
                <a:lnTo>
                  <a:pt x="1064062" y="329226"/>
                </a:lnTo>
                <a:lnTo>
                  <a:pt x="1080988" y="371678"/>
                </a:lnTo>
                <a:lnTo>
                  <a:pt x="1094443" y="415764"/>
                </a:lnTo>
                <a:lnTo>
                  <a:pt x="1104260" y="461317"/>
                </a:lnTo>
                <a:lnTo>
                  <a:pt x="1110273" y="508171"/>
                </a:lnTo>
                <a:lnTo>
                  <a:pt x="1112314" y="556158"/>
                </a:lnTo>
                <a:lnTo>
                  <a:pt x="1110273" y="604147"/>
                </a:lnTo>
                <a:lnTo>
                  <a:pt x="1104260" y="651002"/>
                </a:lnTo>
                <a:lnTo>
                  <a:pt x="1094442" y="696556"/>
                </a:lnTo>
                <a:lnTo>
                  <a:pt x="1080987" y="740643"/>
                </a:lnTo>
                <a:lnTo>
                  <a:pt x="1064061" y="783095"/>
                </a:lnTo>
                <a:lnTo>
                  <a:pt x="1043832" y="823745"/>
                </a:lnTo>
                <a:lnTo>
                  <a:pt x="1020465" y="862427"/>
                </a:lnTo>
                <a:lnTo>
                  <a:pt x="994129" y="898974"/>
                </a:lnTo>
                <a:lnTo>
                  <a:pt x="964989" y="933218"/>
                </a:lnTo>
                <a:lnTo>
                  <a:pt x="933214" y="964994"/>
                </a:lnTo>
                <a:lnTo>
                  <a:pt x="898969" y="994133"/>
                </a:lnTo>
                <a:lnTo>
                  <a:pt x="862422" y="1020469"/>
                </a:lnTo>
                <a:lnTo>
                  <a:pt x="823741" y="1043835"/>
                </a:lnTo>
                <a:lnTo>
                  <a:pt x="783090" y="1064064"/>
                </a:lnTo>
                <a:lnTo>
                  <a:pt x="740639" y="1080990"/>
                </a:lnTo>
                <a:lnTo>
                  <a:pt x="696553" y="1094445"/>
                </a:lnTo>
                <a:lnTo>
                  <a:pt x="650999" y="1104262"/>
                </a:lnTo>
                <a:lnTo>
                  <a:pt x="604145" y="1110275"/>
                </a:lnTo>
                <a:lnTo>
                  <a:pt x="556158" y="1112316"/>
                </a:lnTo>
                <a:close/>
              </a:path>
            </a:pathLst>
          </a:custGeom>
          <a:solidFill>
            <a:srgbClr val="FAFF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798845" y="3086550"/>
            <a:ext cx="661035" cy="537210"/>
          </a:xfrm>
          <a:custGeom>
            <a:avLst/>
            <a:gdLst/>
            <a:ahLst/>
            <a:cxnLst/>
            <a:rect l="l" t="t" r="r" b="b"/>
            <a:pathLst>
              <a:path w="661035" h="537210">
                <a:moveTo>
                  <a:pt x="592607" y="166435"/>
                </a:moveTo>
                <a:lnTo>
                  <a:pt x="325400" y="166435"/>
                </a:lnTo>
                <a:lnTo>
                  <a:pt x="323878" y="158924"/>
                </a:lnTo>
                <a:lnTo>
                  <a:pt x="322783" y="151266"/>
                </a:lnTo>
                <a:lnTo>
                  <a:pt x="322122" y="143473"/>
                </a:lnTo>
                <a:lnTo>
                  <a:pt x="321900" y="135551"/>
                </a:lnTo>
                <a:lnTo>
                  <a:pt x="328811" y="92710"/>
                </a:lnTo>
                <a:lnTo>
                  <a:pt x="348055" y="55500"/>
                </a:lnTo>
                <a:lnTo>
                  <a:pt x="377401" y="26156"/>
                </a:lnTo>
                <a:lnTo>
                  <a:pt x="414614" y="6911"/>
                </a:lnTo>
                <a:lnTo>
                  <a:pt x="457463" y="0"/>
                </a:lnTo>
                <a:lnTo>
                  <a:pt x="485891" y="2983"/>
                </a:lnTo>
                <a:lnTo>
                  <a:pt x="512284" y="11523"/>
                </a:lnTo>
                <a:lnTo>
                  <a:pt x="536008" y="25005"/>
                </a:lnTo>
                <a:lnTo>
                  <a:pt x="556429" y="42815"/>
                </a:lnTo>
                <a:lnTo>
                  <a:pt x="626110" y="42815"/>
                </a:lnTo>
                <a:lnTo>
                  <a:pt x="619391" y="52984"/>
                </a:lnTo>
                <a:lnTo>
                  <a:pt x="602578" y="70557"/>
                </a:lnTo>
                <a:lnTo>
                  <a:pt x="582875" y="84902"/>
                </a:lnTo>
                <a:lnTo>
                  <a:pt x="644794" y="84902"/>
                </a:lnTo>
                <a:lnTo>
                  <a:pt x="630009" y="101673"/>
                </a:lnTo>
                <a:lnTo>
                  <a:pt x="612275" y="118520"/>
                </a:lnTo>
                <a:lnTo>
                  <a:pt x="593119" y="133707"/>
                </a:lnTo>
                <a:lnTo>
                  <a:pt x="593343" y="139563"/>
                </a:lnTo>
                <a:lnTo>
                  <a:pt x="593437" y="143473"/>
                </a:lnTo>
                <a:lnTo>
                  <a:pt x="593483" y="151266"/>
                </a:lnTo>
                <a:lnTo>
                  <a:pt x="592607" y="166435"/>
                </a:lnTo>
                <a:close/>
              </a:path>
              <a:path w="661035" h="537210">
                <a:moveTo>
                  <a:pt x="626110" y="42815"/>
                </a:moveTo>
                <a:lnTo>
                  <a:pt x="556429" y="42815"/>
                </a:lnTo>
                <a:lnTo>
                  <a:pt x="579230" y="37292"/>
                </a:lnTo>
                <a:lnTo>
                  <a:pt x="601234" y="29904"/>
                </a:lnTo>
                <a:lnTo>
                  <a:pt x="622349" y="20743"/>
                </a:lnTo>
                <a:lnTo>
                  <a:pt x="642486" y="9900"/>
                </a:lnTo>
                <a:lnTo>
                  <a:pt x="632848" y="32619"/>
                </a:lnTo>
                <a:lnTo>
                  <a:pt x="626110" y="42815"/>
                </a:lnTo>
                <a:close/>
              </a:path>
              <a:path w="661035" h="537210">
                <a:moveTo>
                  <a:pt x="588888" y="205776"/>
                </a:moveTo>
                <a:lnTo>
                  <a:pt x="87931" y="205776"/>
                </a:lnTo>
                <a:lnTo>
                  <a:pt x="63180" y="184519"/>
                </a:lnTo>
                <a:lnTo>
                  <a:pt x="44166" y="157897"/>
                </a:lnTo>
                <a:lnTo>
                  <a:pt x="31967" y="127011"/>
                </a:lnTo>
                <a:lnTo>
                  <a:pt x="27661" y="92961"/>
                </a:lnTo>
                <a:lnTo>
                  <a:pt x="28889" y="74650"/>
                </a:lnTo>
                <a:lnTo>
                  <a:pt x="32462" y="57080"/>
                </a:lnTo>
                <a:lnTo>
                  <a:pt x="38218" y="40408"/>
                </a:lnTo>
                <a:lnTo>
                  <a:pt x="45994" y="24788"/>
                </a:lnTo>
                <a:lnTo>
                  <a:pt x="76615" y="58174"/>
                </a:lnTo>
                <a:lnTo>
                  <a:pt x="110923" y="87767"/>
                </a:lnTo>
                <a:lnTo>
                  <a:pt x="148565" y="113212"/>
                </a:lnTo>
                <a:lnTo>
                  <a:pt x="189186" y="134156"/>
                </a:lnTo>
                <a:lnTo>
                  <a:pt x="232435" y="150244"/>
                </a:lnTo>
                <a:lnTo>
                  <a:pt x="277957" y="161122"/>
                </a:lnTo>
                <a:lnTo>
                  <a:pt x="325400" y="166435"/>
                </a:lnTo>
                <a:lnTo>
                  <a:pt x="592607" y="166435"/>
                </a:lnTo>
                <a:lnTo>
                  <a:pt x="591074" y="192983"/>
                </a:lnTo>
                <a:lnTo>
                  <a:pt x="588888" y="205776"/>
                </a:lnTo>
                <a:close/>
              </a:path>
              <a:path w="661035" h="537210">
                <a:moveTo>
                  <a:pt x="644794" y="84902"/>
                </a:moveTo>
                <a:lnTo>
                  <a:pt x="582875" y="84902"/>
                </a:lnTo>
                <a:lnTo>
                  <a:pt x="603186" y="81705"/>
                </a:lnTo>
                <a:lnTo>
                  <a:pt x="622968" y="77049"/>
                </a:lnTo>
                <a:lnTo>
                  <a:pt x="642168" y="70983"/>
                </a:lnTo>
                <a:lnTo>
                  <a:pt x="660735" y="63555"/>
                </a:lnTo>
                <a:lnTo>
                  <a:pt x="646201" y="83306"/>
                </a:lnTo>
                <a:lnTo>
                  <a:pt x="644794" y="84902"/>
                </a:lnTo>
                <a:close/>
              </a:path>
              <a:path w="661035" h="537210">
                <a:moveTo>
                  <a:pt x="549708" y="328239"/>
                </a:moveTo>
                <a:lnTo>
                  <a:pt x="99562" y="328239"/>
                </a:lnTo>
                <a:lnTo>
                  <a:pt x="108746" y="327925"/>
                </a:lnTo>
                <a:lnTo>
                  <a:pt x="117779" y="327004"/>
                </a:lnTo>
                <a:lnTo>
                  <a:pt x="126631" y="325502"/>
                </a:lnTo>
                <a:lnTo>
                  <a:pt x="135273" y="323450"/>
                </a:lnTo>
                <a:lnTo>
                  <a:pt x="92131" y="306666"/>
                </a:lnTo>
                <a:lnTo>
                  <a:pt x="57662" y="276950"/>
                </a:lnTo>
                <a:lnTo>
                  <a:pt x="34818" y="237254"/>
                </a:lnTo>
                <a:lnTo>
                  <a:pt x="26548" y="190527"/>
                </a:lnTo>
                <a:lnTo>
                  <a:pt x="26548" y="188812"/>
                </a:lnTo>
                <a:lnTo>
                  <a:pt x="40730" y="195648"/>
                </a:lnTo>
                <a:lnTo>
                  <a:pt x="55771" y="200846"/>
                </a:lnTo>
                <a:lnTo>
                  <a:pt x="71546" y="204268"/>
                </a:lnTo>
                <a:lnTo>
                  <a:pt x="87931" y="205776"/>
                </a:lnTo>
                <a:lnTo>
                  <a:pt x="588888" y="205776"/>
                </a:lnTo>
                <a:lnTo>
                  <a:pt x="583888" y="235041"/>
                </a:lnTo>
                <a:lnTo>
                  <a:pt x="571990" y="276792"/>
                </a:lnTo>
                <a:lnTo>
                  <a:pt x="555442" y="317598"/>
                </a:lnTo>
                <a:lnTo>
                  <a:pt x="549708" y="328239"/>
                </a:lnTo>
                <a:close/>
              </a:path>
              <a:path w="661035" h="537210">
                <a:moveTo>
                  <a:pt x="415658" y="477963"/>
                </a:moveTo>
                <a:lnTo>
                  <a:pt x="32313" y="477963"/>
                </a:lnTo>
                <a:lnTo>
                  <a:pt x="78909" y="474007"/>
                </a:lnTo>
                <a:lnTo>
                  <a:pt x="122933" y="462576"/>
                </a:lnTo>
                <a:lnTo>
                  <a:pt x="163734" y="444330"/>
                </a:lnTo>
                <a:lnTo>
                  <a:pt x="200662" y="419928"/>
                </a:lnTo>
                <a:lnTo>
                  <a:pt x="158281" y="412318"/>
                </a:lnTo>
                <a:lnTo>
                  <a:pt x="121580" y="392627"/>
                </a:lnTo>
                <a:lnTo>
                  <a:pt x="92765" y="363048"/>
                </a:lnTo>
                <a:lnTo>
                  <a:pt x="74043" y="325775"/>
                </a:lnTo>
                <a:lnTo>
                  <a:pt x="80296" y="326830"/>
                </a:lnTo>
                <a:lnTo>
                  <a:pt x="86636" y="327602"/>
                </a:lnTo>
                <a:lnTo>
                  <a:pt x="93059" y="328077"/>
                </a:lnTo>
                <a:lnTo>
                  <a:pt x="99562" y="328239"/>
                </a:lnTo>
                <a:lnTo>
                  <a:pt x="549708" y="328239"/>
                </a:lnTo>
                <a:lnTo>
                  <a:pt x="534309" y="356821"/>
                </a:lnTo>
                <a:lnTo>
                  <a:pt x="508654" y="393821"/>
                </a:lnTo>
                <a:lnTo>
                  <a:pt x="478542" y="427960"/>
                </a:lnTo>
                <a:lnTo>
                  <a:pt x="444036" y="458599"/>
                </a:lnTo>
                <a:lnTo>
                  <a:pt x="415658" y="477963"/>
                </a:lnTo>
                <a:close/>
              </a:path>
              <a:path w="661035" h="537210">
                <a:moveTo>
                  <a:pt x="207823" y="536944"/>
                </a:moveTo>
                <a:lnTo>
                  <a:pt x="151474" y="532834"/>
                </a:lnTo>
                <a:lnTo>
                  <a:pt x="97681" y="520910"/>
                </a:lnTo>
                <a:lnTo>
                  <a:pt x="47003" y="501785"/>
                </a:lnTo>
                <a:lnTo>
                  <a:pt x="0" y="476069"/>
                </a:lnTo>
                <a:lnTo>
                  <a:pt x="7986" y="476887"/>
                </a:lnTo>
                <a:lnTo>
                  <a:pt x="16035" y="477481"/>
                </a:lnTo>
                <a:lnTo>
                  <a:pt x="24145" y="477842"/>
                </a:lnTo>
                <a:lnTo>
                  <a:pt x="32313" y="477963"/>
                </a:lnTo>
                <a:lnTo>
                  <a:pt x="415658" y="477963"/>
                </a:lnTo>
                <a:lnTo>
                  <a:pt x="405199" y="485100"/>
                </a:lnTo>
                <a:lnTo>
                  <a:pt x="362095" y="506824"/>
                </a:lnTo>
                <a:lnTo>
                  <a:pt x="314789" y="523131"/>
                </a:lnTo>
                <a:lnTo>
                  <a:pt x="263344" y="533384"/>
                </a:lnTo>
                <a:lnTo>
                  <a:pt x="207823" y="536944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76911" y="1322826"/>
            <a:ext cx="4334177" cy="2191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1663" y="3050292"/>
            <a:ext cx="7425055" cy="4164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100" b="0" i="0">
                <a:solidFill>
                  <a:srgbClr val="25466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12.jf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ntimes.com/tech/gadget/shelly-salfatira/vlc-teknologi-komunikasi-tertua-yang-semakin-menjanjikan/4" TargetMode="External"/><Relationship Id="rId2" Type="http://schemas.openxmlformats.org/officeDocument/2006/relationships/hyperlink" Target="https://technonews.id/lifi-generasi-penerus-wifi-dengan-teknologi-cahaya-dan-kecepatan-hingga-224-gbp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ujO3hq0_tJ0" TargetMode="External"/><Relationship Id="rId5" Type="http://schemas.openxmlformats.org/officeDocument/2006/relationships/hyperlink" Target="https://youtu.be/i4-z0xETiUM" TargetMode="External"/><Relationship Id="rId4" Type="http://schemas.openxmlformats.org/officeDocument/2006/relationships/hyperlink" Target="https://tekno.foresteract.com/lifi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22622" y="0"/>
            <a:ext cx="7667625" cy="10287000"/>
          </a:xfrm>
          <a:custGeom>
            <a:avLst/>
            <a:gdLst/>
            <a:ahLst/>
            <a:cxnLst/>
            <a:rect l="l" t="t" r="r" b="b"/>
            <a:pathLst>
              <a:path w="7667625" h="10287000">
                <a:moveTo>
                  <a:pt x="0" y="0"/>
                </a:moveTo>
                <a:lnTo>
                  <a:pt x="7667624" y="0"/>
                </a:lnTo>
                <a:lnTo>
                  <a:pt x="766762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37910" y="2247900"/>
            <a:ext cx="6412178" cy="444737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en-US" sz="4800" dirty="0" err="1">
                <a:solidFill>
                  <a:schemeClr val="tx1"/>
                </a:solidFill>
              </a:rPr>
              <a:t>Teknologi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Komunikasi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Optik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Tanpa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Kabel</a:t>
            </a:r>
            <a:r>
              <a:rPr lang="en-US" sz="4800" dirty="0">
                <a:solidFill>
                  <a:schemeClr val="tx1"/>
                </a:solidFill>
              </a:rPr>
              <a:t> / Optical Wireless Communication (VLC </a:t>
            </a:r>
            <a:r>
              <a:rPr lang="en-US" sz="4800" dirty="0" err="1">
                <a:solidFill>
                  <a:schemeClr val="tx1"/>
                </a:solidFill>
              </a:rPr>
              <a:t>dan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LiFi</a:t>
            </a:r>
            <a:r>
              <a:rPr lang="en-US" sz="4800" dirty="0">
                <a:solidFill>
                  <a:schemeClr val="tx1"/>
                </a:solidFill>
              </a:rPr>
              <a:t>)</a:t>
            </a:r>
            <a:endParaRPr sz="4800" dirty="0">
              <a:solidFill>
                <a:schemeClr val="tx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9109" y="7757413"/>
            <a:ext cx="5454650" cy="82843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lang="en-US" sz="2600" i="1" spc="30" dirty="0" err="1" smtClean="0">
                <a:solidFill>
                  <a:srgbClr val="FAFFFB"/>
                </a:solidFill>
                <a:latin typeface="Calibri"/>
                <a:cs typeface="Calibri"/>
              </a:rPr>
              <a:t>Sistem</a:t>
            </a:r>
            <a:r>
              <a:rPr lang="en-US" sz="2600" i="1" spc="30" dirty="0" smtClean="0">
                <a:solidFill>
                  <a:srgbClr val="FAFFFB"/>
                </a:solidFill>
                <a:latin typeface="Calibri"/>
                <a:cs typeface="Calibri"/>
              </a:rPr>
              <a:t> </a:t>
            </a:r>
            <a:r>
              <a:rPr sz="2600" i="1" spc="30" dirty="0" err="1" smtClean="0">
                <a:solidFill>
                  <a:srgbClr val="FAFFFB"/>
                </a:solidFill>
                <a:latin typeface="Calibri"/>
                <a:cs typeface="Calibri"/>
              </a:rPr>
              <a:t>Komunikasi</a:t>
            </a:r>
            <a:r>
              <a:rPr sz="2600" i="1" spc="-235" dirty="0" smtClean="0">
                <a:solidFill>
                  <a:srgbClr val="FAFFFB"/>
                </a:solidFill>
                <a:latin typeface="Calibri"/>
                <a:cs typeface="Calibri"/>
              </a:rPr>
              <a:t> </a:t>
            </a:r>
            <a:r>
              <a:rPr sz="2600" i="1" spc="60" dirty="0" err="1">
                <a:solidFill>
                  <a:srgbClr val="FAFFFB"/>
                </a:solidFill>
                <a:latin typeface="Calibri"/>
                <a:cs typeface="Calibri"/>
              </a:rPr>
              <a:t>Optik</a:t>
            </a:r>
            <a:r>
              <a:rPr sz="2600" i="1" spc="60" dirty="0">
                <a:solidFill>
                  <a:srgbClr val="FAFFFB"/>
                </a:solidFill>
                <a:latin typeface="Calibri"/>
                <a:cs typeface="Calibri"/>
              </a:rPr>
              <a:t>  </a:t>
            </a:r>
            <a:endParaRPr lang="en-US" sz="2600" i="1" spc="60" dirty="0" smtClean="0">
              <a:solidFill>
                <a:srgbClr val="FAFFFB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2600" i="1" spc="20" dirty="0" err="1" smtClean="0">
                <a:solidFill>
                  <a:srgbClr val="FAFFFB"/>
                </a:solidFill>
                <a:latin typeface="Calibri"/>
                <a:cs typeface="Calibri"/>
              </a:rPr>
              <a:t>Fakultas</a:t>
            </a:r>
            <a:r>
              <a:rPr sz="2600" i="1" spc="20" dirty="0" smtClean="0">
                <a:solidFill>
                  <a:srgbClr val="FAFFFB"/>
                </a:solidFill>
                <a:latin typeface="Calibri"/>
                <a:cs typeface="Calibri"/>
              </a:rPr>
              <a:t> </a:t>
            </a:r>
            <a:r>
              <a:rPr sz="2600" i="1" spc="20" dirty="0">
                <a:solidFill>
                  <a:srgbClr val="FAFFFB"/>
                </a:solidFill>
                <a:latin typeface="Calibri"/>
                <a:cs typeface="Calibri"/>
              </a:rPr>
              <a:t>Ilmu</a:t>
            </a:r>
            <a:r>
              <a:rPr sz="2600" i="1" spc="-215" dirty="0">
                <a:solidFill>
                  <a:srgbClr val="FAFFFB"/>
                </a:solidFill>
                <a:latin typeface="Calibri"/>
                <a:cs typeface="Calibri"/>
              </a:rPr>
              <a:t> </a:t>
            </a:r>
            <a:r>
              <a:rPr sz="2600" i="1" spc="5" dirty="0">
                <a:solidFill>
                  <a:srgbClr val="FAFFFB"/>
                </a:solidFill>
                <a:latin typeface="Calibri"/>
                <a:cs typeface="Calibri"/>
              </a:rPr>
              <a:t>Terapan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9200" y="4762500"/>
            <a:ext cx="8794115" cy="1338828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84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Lucida Sans"/>
                <a:cs typeface="Lucida Sans"/>
              </a:rPr>
              <a:t>DISETIAP KELEBIHAN ADA KEKURANGAN?</a:t>
            </a:r>
            <a:endParaRPr sz="4000" b="1" dirty="0">
              <a:solidFill>
                <a:schemeClr val="bg1"/>
              </a:solidFill>
              <a:latin typeface="Lucida Sans"/>
              <a:cs typeface="Lucida San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7390" y="0"/>
            <a:ext cx="6150610" cy="1028699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" y="723900"/>
            <a:ext cx="13868400" cy="1476375"/>
          </a:xfrm>
          <a:custGeom>
            <a:avLst/>
            <a:gdLst/>
            <a:ahLst/>
            <a:cxnLst/>
            <a:rect l="l" t="t" r="r" b="b"/>
            <a:pathLst>
              <a:path w="15224125" h="1476375">
                <a:moveTo>
                  <a:pt x="0" y="0"/>
                </a:moveTo>
                <a:lnTo>
                  <a:pt x="15223725" y="0"/>
                </a:lnTo>
                <a:lnTo>
                  <a:pt x="15223725" y="1476374"/>
                </a:lnTo>
                <a:lnTo>
                  <a:pt x="0" y="1476374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</a:rPr>
              <a:t>    </a:t>
            </a:r>
            <a:r>
              <a:rPr lang="en-US" sz="6000" b="1" dirty="0" err="1" smtClean="0">
                <a:solidFill>
                  <a:schemeClr val="bg1"/>
                </a:solidFill>
              </a:rPr>
              <a:t>Kekurangan</a:t>
            </a:r>
            <a:r>
              <a:rPr lang="en-US" sz="6000" b="1" dirty="0" smtClean="0">
                <a:solidFill>
                  <a:schemeClr val="bg1"/>
                </a:solidFill>
              </a:rPr>
              <a:t> Li-Fi</a:t>
            </a:r>
            <a:endParaRPr sz="6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6" name="Right Arrow 5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378" y="723900"/>
            <a:ext cx="7882088" cy="1846659"/>
          </a:xfrm>
        </p:spPr>
        <p:txBody>
          <a:bodyPr/>
          <a:lstStyle/>
          <a:p>
            <a:r>
              <a:rPr lang="en-US" dirty="0" smtClean="0"/>
              <a:t>PHOTODETECTOR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6477000" y="1866900"/>
            <a:ext cx="1219200" cy="297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9679149" y="1866900"/>
            <a:ext cx="1219200" cy="297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10800000">
            <a:off x="10024481" y="5348670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7" name="Oval 6"/>
          <p:cNvSpPr/>
          <p:nvPr/>
        </p:nvSpPr>
        <p:spPr>
          <a:xfrm rot="10800000">
            <a:off x="6588816" y="5492860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8" name="Shape 2782"/>
          <p:cNvSpPr/>
          <p:nvPr/>
        </p:nvSpPr>
        <p:spPr>
          <a:xfrm>
            <a:off x="6814343" y="5763297"/>
            <a:ext cx="378197" cy="326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Roboto Bold" charset="0"/>
              <a:ea typeface="Roboto Bold" charset="0"/>
              <a:cs typeface="Roboto Bol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4408" y="6683886"/>
            <a:ext cx="13580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APD</a:t>
            </a:r>
            <a:endParaRPr lang="en-US" sz="4800" b="1" dirty="0">
              <a:latin typeface="Noto Sans Medium" panose="020B0502040504020204" pitchFamily="34" charset="0"/>
              <a:ea typeface="Noto Sans Medium" panose="020B0502040504020204" pitchFamily="34" charset="0"/>
              <a:cs typeface="Noto Sans Medium" panose="020B0502040504020204" pitchFamily="34" charset="0"/>
            </a:endParaRPr>
          </a:p>
        </p:txBody>
      </p:sp>
      <p:sp>
        <p:nvSpPr>
          <p:cNvPr id="11" name="Shape 2782"/>
          <p:cNvSpPr/>
          <p:nvPr/>
        </p:nvSpPr>
        <p:spPr>
          <a:xfrm>
            <a:off x="10250008" y="5581101"/>
            <a:ext cx="378197" cy="326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Roboto Bold" charset="0"/>
              <a:ea typeface="Roboto Bold" charset="0"/>
              <a:cs typeface="Roboto Bol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5769" y="6683885"/>
            <a:ext cx="11528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PIN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56357" y="7934869"/>
            <a:ext cx="43159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D" sz="4400" dirty="0"/>
              <a:t>Avalanche Photo Diode</a:t>
            </a:r>
            <a:endParaRPr lang="en-US" sz="4400" dirty="0"/>
          </a:p>
        </p:txBody>
      </p:sp>
      <p:sp>
        <p:nvSpPr>
          <p:cNvPr id="14" name="Rectangle 13"/>
          <p:cNvSpPr/>
          <p:nvPr/>
        </p:nvSpPr>
        <p:spPr>
          <a:xfrm>
            <a:off x="9220200" y="7888703"/>
            <a:ext cx="4800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D" sz="4400" dirty="0"/>
              <a:t>PIN (Positive - Intrinsic - Negative) </a:t>
            </a:r>
            <a:endParaRPr lang="en-US" sz="4400" dirty="0"/>
          </a:p>
        </p:txBody>
      </p:sp>
      <p:sp>
        <p:nvSpPr>
          <p:cNvPr id="15" name="Rectangle 14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16" name="Right Arrow 15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9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5416530" cy="10287000"/>
          </a:xfrm>
          <a:custGeom>
            <a:avLst/>
            <a:gdLst/>
            <a:ahLst/>
            <a:cxnLst/>
            <a:rect l="l" t="t" r="r" b="b"/>
            <a:pathLst>
              <a:path w="15416530" h="10287000">
                <a:moveTo>
                  <a:pt x="0" y="10286999"/>
                </a:moveTo>
                <a:lnTo>
                  <a:pt x="15416211" y="10286999"/>
                </a:lnTo>
                <a:lnTo>
                  <a:pt x="1541621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4F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416212" y="3"/>
            <a:ext cx="2872105" cy="10287000"/>
          </a:xfrm>
          <a:custGeom>
            <a:avLst/>
            <a:gdLst/>
            <a:ahLst/>
            <a:cxnLst/>
            <a:rect l="l" t="t" r="r" b="b"/>
            <a:pathLst>
              <a:path w="2872105" h="10287000">
                <a:moveTo>
                  <a:pt x="0" y="0"/>
                </a:moveTo>
                <a:lnTo>
                  <a:pt x="2871786" y="0"/>
                </a:lnTo>
                <a:lnTo>
                  <a:pt x="2871786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69317" y="8128619"/>
            <a:ext cx="550291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b="1" dirty="0" smtClean="0">
                <a:latin typeface="Arial Black"/>
                <a:cs typeface="Arial Black"/>
              </a:rPr>
              <a:t>LIFI VERSUS WIFI</a:t>
            </a:r>
            <a:endParaRPr sz="4400" b="1" dirty="0">
              <a:latin typeface="Arial Black"/>
              <a:cs typeface="Arial Black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04900"/>
            <a:ext cx="5381627" cy="22860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139" y="1104900"/>
            <a:ext cx="1666875" cy="2222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714"/>
          <a:stretch/>
        </p:blipFill>
        <p:spPr>
          <a:xfrm>
            <a:off x="6600826" y="3951044"/>
            <a:ext cx="3619500" cy="36195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950" y="1082527"/>
            <a:ext cx="3716949" cy="12049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4254502"/>
            <a:ext cx="3700883" cy="25844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3" b="22917"/>
          <a:stretch/>
        </p:blipFill>
        <p:spPr>
          <a:xfrm>
            <a:off x="11018594" y="2663126"/>
            <a:ext cx="3624889" cy="21289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3226" y="5223097"/>
            <a:ext cx="3051663" cy="212289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20" name="Right Arrow 19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400302"/>
            <a:ext cx="18288000" cy="7886958"/>
          </a:xfrm>
          <a:custGeom>
            <a:avLst/>
            <a:gdLst/>
            <a:ahLst/>
            <a:cxnLst/>
            <a:rect l="l" t="t" r="r" b="b"/>
            <a:pathLst>
              <a:path w="18288000" h="6319520">
                <a:moveTo>
                  <a:pt x="0" y="6319259"/>
                </a:moveTo>
                <a:lnTo>
                  <a:pt x="18287999" y="6319259"/>
                </a:lnTo>
                <a:lnTo>
                  <a:pt x="18287999" y="0"/>
                </a:lnTo>
                <a:lnTo>
                  <a:pt x="0" y="0"/>
                </a:lnTo>
                <a:lnTo>
                  <a:pt x="0" y="631925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 anchor="ctr"/>
          <a:lstStyle/>
          <a:p>
            <a:pPr marL="742950" indent="-742950">
              <a:buAutoNum type="arabicPeriod"/>
            </a:pPr>
            <a:r>
              <a:rPr lang="en-US" sz="3600" dirty="0" err="1" smtClean="0"/>
              <a:t>Arnon</a:t>
            </a:r>
            <a:r>
              <a:rPr lang="en-US" sz="3600" dirty="0"/>
              <a:t>, </a:t>
            </a:r>
            <a:r>
              <a:rPr lang="en-US" sz="3600" dirty="0" err="1"/>
              <a:t>Shlomi</a:t>
            </a:r>
            <a:r>
              <a:rPr lang="en-US" sz="3600" dirty="0"/>
              <a:t>, ed. </a:t>
            </a:r>
            <a:r>
              <a:rPr lang="en-US" sz="3600" i="1" dirty="0"/>
              <a:t>Visible light communication</a:t>
            </a:r>
            <a:r>
              <a:rPr lang="en-US" sz="3600" dirty="0"/>
              <a:t>. Cambridge University Press, 2015</a:t>
            </a:r>
            <a:r>
              <a:rPr lang="en-US" sz="3600" dirty="0" smtClean="0"/>
              <a:t>.</a:t>
            </a:r>
          </a:p>
          <a:p>
            <a:pPr marL="742950" indent="-742950">
              <a:buAutoNum type="arabicPeriod"/>
            </a:pPr>
            <a:r>
              <a:rPr lang="en-US" sz="3600" dirty="0"/>
              <a:t>Haas, Harald, et al. "What is </a:t>
            </a:r>
            <a:r>
              <a:rPr lang="en-US" sz="3600" dirty="0" err="1"/>
              <a:t>lifi</a:t>
            </a:r>
            <a:r>
              <a:rPr lang="en-US" sz="3600" dirty="0"/>
              <a:t>?." </a:t>
            </a:r>
            <a:r>
              <a:rPr lang="en-US" sz="3600" i="1" dirty="0"/>
              <a:t>Journal of </a:t>
            </a:r>
            <a:r>
              <a:rPr lang="en-US" sz="3600" i="1" dirty="0" err="1"/>
              <a:t>lightwave</a:t>
            </a:r>
            <a:r>
              <a:rPr lang="en-US" sz="3600" i="1" dirty="0"/>
              <a:t> technology</a:t>
            </a:r>
            <a:r>
              <a:rPr lang="en-US" sz="3600" dirty="0"/>
              <a:t> 34.6 (2015): 1533-1544</a:t>
            </a:r>
            <a:r>
              <a:rPr lang="en-US" sz="3600" dirty="0" smtClean="0"/>
              <a:t>.</a:t>
            </a:r>
          </a:p>
          <a:p>
            <a:pPr marL="742950" indent="-742950">
              <a:buAutoNum type="arabicPeriod"/>
            </a:pPr>
            <a:r>
              <a:rPr lang="en-US" sz="3600" dirty="0">
                <a:hlinkClick r:id="rId2"/>
              </a:rPr>
              <a:t>https://technonews.id/lifi-generasi-penerus-wifi-dengan-teknologi-cahaya-dan-kecepatan-hingga-224-gbps</a:t>
            </a:r>
            <a:r>
              <a:rPr lang="en-US" sz="3600" dirty="0" smtClean="0">
                <a:hlinkClick r:id="rId2"/>
              </a:rPr>
              <a:t>/</a:t>
            </a:r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>
                <a:hlinkClick r:id="rId3"/>
              </a:rPr>
              <a:t>https://</a:t>
            </a:r>
            <a:r>
              <a:rPr lang="en-US" sz="3600" dirty="0" smtClean="0">
                <a:hlinkClick r:id="rId3"/>
              </a:rPr>
              <a:t>www.idntimes.com/tech/gadget/shelly-salfatira/vlc-teknologi-komunikasi-tertua-yang-semakin-menjanjikan/4</a:t>
            </a:r>
            <a:endParaRPr lang="en-US" sz="3600" dirty="0" smtClean="0"/>
          </a:p>
          <a:p>
            <a:pPr marL="742950" indent="-742950">
              <a:buAutoNum type="arabicPeriod"/>
            </a:pPr>
            <a:r>
              <a:rPr lang="en-US" sz="3600" dirty="0">
                <a:hlinkClick r:id="rId4"/>
              </a:rPr>
              <a:t>https://tekno.foresteract.com/lifi</a:t>
            </a:r>
            <a:r>
              <a:rPr lang="en-US" sz="3600" dirty="0" smtClean="0">
                <a:hlinkClick r:id="rId4"/>
              </a:rPr>
              <a:t>/</a:t>
            </a:r>
            <a:endParaRPr lang="en-US" sz="3600" dirty="0" smtClean="0"/>
          </a:p>
          <a:p>
            <a:pPr marL="742950" indent="-742950">
              <a:buAutoNum type="arabicPeriod"/>
            </a:pPr>
            <a:r>
              <a:rPr lang="en-US" sz="3600" u="sng" dirty="0">
                <a:solidFill>
                  <a:srgbClr val="002060"/>
                </a:solidFill>
                <a:hlinkClick r:id="rId5"/>
              </a:rPr>
              <a:t>https://</a:t>
            </a:r>
            <a:r>
              <a:rPr lang="en-US" sz="3600" u="sng" dirty="0" smtClean="0">
                <a:solidFill>
                  <a:srgbClr val="002060"/>
                </a:solidFill>
                <a:hlinkClick r:id="rId5"/>
              </a:rPr>
              <a:t>youtu.be/i4-z0xETiUM</a:t>
            </a:r>
            <a:endParaRPr lang="en-US" sz="3600" u="sng" dirty="0" smtClean="0">
              <a:solidFill>
                <a:srgbClr val="002060"/>
              </a:solidFill>
            </a:endParaRPr>
          </a:p>
          <a:p>
            <a:pPr marL="742950" indent="-742950">
              <a:buAutoNum type="arabicPeriod"/>
            </a:pPr>
            <a:r>
              <a:rPr lang="en-US" sz="3600" u="sng" dirty="0">
                <a:solidFill>
                  <a:srgbClr val="002060"/>
                </a:solidFill>
                <a:hlinkClick r:id="rId6"/>
              </a:rPr>
              <a:t>https://</a:t>
            </a:r>
            <a:r>
              <a:rPr lang="en-US" sz="3600" u="sng" dirty="0" smtClean="0">
                <a:solidFill>
                  <a:srgbClr val="002060"/>
                </a:solidFill>
                <a:hlinkClick r:id="rId6"/>
              </a:rPr>
              <a:t>youtu.be/ujO3hq0_tJ0</a:t>
            </a:r>
            <a:endParaRPr lang="en-US" sz="3600" u="sng" dirty="0" smtClean="0">
              <a:solidFill>
                <a:srgbClr val="002060"/>
              </a:solidFill>
            </a:endParaRPr>
          </a:p>
          <a:p>
            <a:pPr marL="742950" indent="-742950">
              <a:buAutoNum type="arabicPeriod"/>
            </a:pPr>
            <a:r>
              <a:rPr lang="en-US" sz="3600" dirty="0" err="1"/>
              <a:t>Darlis</a:t>
            </a:r>
            <a:r>
              <a:rPr lang="en-US" sz="3600" dirty="0"/>
              <a:t>, </a:t>
            </a:r>
            <a:r>
              <a:rPr lang="en-US" sz="3600" dirty="0" err="1"/>
              <a:t>Arsyad</a:t>
            </a:r>
            <a:r>
              <a:rPr lang="en-US" sz="3600" dirty="0"/>
              <a:t> Ramadhan, </a:t>
            </a:r>
            <a:r>
              <a:rPr lang="en-US" sz="3600" dirty="0" err="1"/>
              <a:t>Lita</a:t>
            </a:r>
            <a:r>
              <a:rPr lang="en-US" sz="3600" dirty="0"/>
              <a:t> </a:t>
            </a:r>
            <a:r>
              <a:rPr lang="en-US" sz="3600" dirty="0" err="1"/>
              <a:t>Lidyawati</a:t>
            </a:r>
            <a:r>
              <a:rPr lang="en-US" sz="3600" dirty="0"/>
              <a:t>, and </a:t>
            </a:r>
            <a:r>
              <a:rPr lang="en-US" sz="3600" dirty="0" err="1"/>
              <a:t>Decy</a:t>
            </a:r>
            <a:r>
              <a:rPr lang="en-US" sz="3600" dirty="0"/>
              <a:t> </a:t>
            </a:r>
            <a:r>
              <a:rPr lang="en-US" sz="3600" dirty="0" err="1"/>
              <a:t>Nataliana</a:t>
            </a:r>
            <a:r>
              <a:rPr lang="en-US" sz="3600" dirty="0"/>
              <a:t>. "</a:t>
            </a:r>
            <a:r>
              <a:rPr lang="en-US" sz="3600" dirty="0" err="1"/>
              <a:t>Implementasi</a:t>
            </a:r>
            <a:r>
              <a:rPr lang="en-US" sz="3600" dirty="0"/>
              <a:t> Visible Light Communication (VLC)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r>
              <a:rPr lang="en-US" sz="3600" dirty="0"/>
              <a:t>." </a:t>
            </a:r>
            <a:r>
              <a:rPr lang="en-US" sz="3600" i="1" dirty="0"/>
              <a:t>ELKOMIKA: </a:t>
            </a:r>
            <a:r>
              <a:rPr lang="en-US" sz="3600" i="1" dirty="0" err="1"/>
              <a:t>Jurnal</a:t>
            </a:r>
            <a:r>
              <a:rPr lang="en-US" sz="3600" i="1" dirty="0"/>
              <a:t> </a:t>
            </a:r>
            <a:r>
              <a:rPr lang="en-US" sz="3600" i="1" dirty="0" err="1"/>
              <a:t>Teknik</a:t>
            </a:r>
            <a:r>
              <a:rPr lang="en-US" sz="3600" i="1" dirty="0"/>
              <a:t> </a:t>
            </a:r>
            <a:r>
              <a:rPr lang="en-US" sz="3600" i="1" dirty="0" err="1"/>
              <a:t>Energi</a:t>
            </a:r>
            <a:r>
              <a:rPr lang="en-US" sz="3600" i="1" dirty="0"/>
              <a:t> </a:t>
            </a:r>
            <a:r>
              <a:rPr lang="en-US" sz="3600" i="1" dirty="0" err="1"/>
              <a:t>Elektrik</a:t>
            </a:r>
            <a:r>
              <a:rPr lang="en-US" sz="3600" i="1" dirty="0"/>
              <a:t>, </a:t>
            </a:r>
            <a:r>
              <a:rPr lang="en-US" sz="3600" i="1" dirty="0" err="1"/>
              <a:t>Teknik</a:t>
            </a:r>
            <a:r>
              <a:rPr lang="en-US" sz="3600" i="1" dirty="0"/>
              <a:t> Telekomunikasi, &amp; </a:t>
            </a:r>
            <a:r>
              <a:rPr lang="en-US" sz="3600" i="1" dirty="0" err="1"/>
              <a:t>Teknik</a:t>
            </a:r>
            <a:r>
              <a:rPr lang="en-US" sz="3600" i="1" dirty="0"/>
              <a:t> </a:t>
            </a:r>
            <a:r>
              <a:rPr lang="en-US" sz="3600" i="1" dirty="0" err="1"/>
              <a:t>Elektronika</a:t>
            </a:r>
            <a:r>
              <a:rPr lang="en-US" sz="3600" dirty="0"/>
              <a:t> 1.1 (2013): 13.</a:t>
            </a:r>
            <a:endParaRPr sz="3600" u="sng" dirty="0"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8000" cy="2400300"/>
          </a:xfrm>
          <a:custGeom>
            <a:avLst/>
            <a:gdLst/>
            <a:ahLst/>
            <a:cxnLst/>
            <a:rect l="l" t="t" r="r" b="b"/>
            <a:pathLst>
              <a:path w="18288000" h="3968115">
                <a:moveTo>
                  <a:pt x="0" y="0"/>
                </a:moveTo>
                <a:lnTo>
                  <a:pt x="18287999" y="0"/>
                </a:lnTo>
                <a:lnTo>
                  <a:pt x="18287999" y="3967739"/>
                </a:lnTo>
                <a:lnTo>
                  <a:pt x="0" y="3967739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954000" y="688470"/>
            <a:ext cx="4712335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500" dirty="0" smtClean="0">
                <a:solidFill>
                  <a:schemeClr val="bg1"/>
                </a:solidFill>
              </a:rPr>
              <a:t>REFERENSI</a:t>
            </a:r>
            <a:endParaRPr sz="5500" dirty="0"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6323" y="5833396"/>
            <a:ext cx="11651615" cy="3329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4300"/>
              </a:lnSpc>
              <a:spcBef>
                <a:spcPts val="100"/>
              </a:spcBef>
            </a:pPr>
            <a:r>
              <a:rPr lang="en-US" sz="2000" dirty="0" smtClean="0">
                <a:latin typeface="Lucida Sans"/>
                <a:cs typeface="Lucida Sans"/>
              </a:rPr>
              <a:t>1. </a:t>
            </a:r>
            <a:endParaRPr sz="2000" dirty="0">
              <a:latin typeface="Lucida Sans"/>
              <a:cs typeface="Lucida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61594" y="3"/>
            <a:ext cx="7362825" cy="10287000"/>
          </a:xfrm>
          <a:custGeom>
            <a:avLst/>
            <a:gdLst/>
            <a:ahLst/>
            <a:cxnLst/>
            <a:rect l="l" t="t" r="r" b="b"/>
            <a:pathLst>
              <a:path w="7362825" h="10287000">
                <a:moveTo>
                  <a:pt x="0" y="0"/>
                </a:moveTo>
                <a:lnTo>
                  <a:pt x="7362824" y="0"/>
                </a:lnTo>
                <a:lnTo>
                  <a:pt x="7362824" y="10286996"/>
                </a:lnTo>
                <a:lnTo>
                  <a:pt x="0" y="10286996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951956" y="2850438"/>
            <a:ext cx="4334177" cy="789960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465" algn="ctr">
              <a:lnSpc>
                <a:spcPct val="100000"/>
              </a:lnSpc>
              <a:spcBef>
                <a:spcPts val="1360"/>
              </a:spcBef>
            </a:pPr>
            <a:r>
              <a:rPr lang="en-US" sz="4000" dirty="0" smtClean="0"/>
              <a:t>TERIMAKASIH</a:t>
            </a:r>
            <a:endParaRPr sz="4000" dirty="0"/>
          </a:p>
        </p:txBody>
      </p:sp>
      <p:sp>
        <p:nvSpPr>
          <p:cNvPr id="6" name="object 6"/>
          <p:cNvSpPr/>
          <p:nvPr/>
        </p:nvSpPr>
        <p:spPr>
          <a:xfrm>
            <a:off x="8047483" y="4035376"/>
            <a:ext cx="2143125" cy="0"/>
          </a:xfrm>
          <a:custGeom>
            <a:avLst/>
            <a:gdLst/>
            <a:ahLst/>
            <a:cxnLst/>
            <a:rect l="l" t="t" r="r" b="b"/>
            <a:pathLst>
              <a:path w="2143125">
                <a:moveTo>
                  <a:pt x="0" y="0"/>
                </a:moveTo>
                <a:lnTo>
                  <a:pt x="2143124" y="0"/>
                </a:lnTo>
              </a:path>
            </a:pathLst>
          </a:custGeom>
          <a:ln w="66972">
            <a:solidFill>
              <a:srgbClr val="2546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956" y="4839304"/>
            <a:ext cx="4610100" cy="4610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464043" y="1"/>
            <a:ext cx="4823956" cy="10286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355382"/>
            <a:ext cx="13465175" cy="1476375"/>
          </a:xfrm>
          <a:custGeom>
            <a:avLst/>
            <a:gdLst/>
            <a:ahLst/>
            <a:cxnLst/>
            <a:rect l="l" t="t" r="r" b="b"/>
            <a:pathLst>
              <a:path w="13465175" h="1476375">
                <a:moveTo>
                  <a:pt x="0" y="0"/>
                </a:moveTo>
                <a:lnTo>
                  <a:pt x="13464638" y="0"/>
                </a:lnTo>
                <a:lnTo>
                  <a:pt x="13464638" y="1476374"/>
                </a:lnTo>
                <a:lnTo>
                  <a:pt x="0" y="1476374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 lang="en-US" sz="4800" dirty="0" smtClean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endParaRPr lang="en-US" sz="4800" dirty="0" smtClean="0">
              <a:solidFill>
                <a:schemeClr val="bg1"/>
              </a:solidFill>
            </a:endParaRPr>
          </a:p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1752600" y="4076700"/>
            <a:ext cx="8180705" cy="142026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2341245" algn="l"/>
              </a:tabLst>
            </a:pPr>
            <a:r>
              <a:rPr lang="en-US" sz="2800" dirty="0">
                <a:solidFill>
                  <a:schemeClr val="bg1"/>
                </a:solidFill>
              </a:rPr>
              <a:t>"I have heard a ray of light laugh and sing. We may talk by light to any visible distance </a:t>
            </a:r>
            <a:r>
              <a:rPr lang="en-US" sz="2800" dirty="0" err="1">
                <a:solidFill>
                  <a:schemeClr val="bg1"/>
                </a:solidFill>
              </a:rPr>
              <a:t>withouth</a:t>
            </a:r>
            <a:r>
              <a:rPr lang="en-US" sz="2800" dirty="0">
                <a:solidFill>
                  <a:schemeClr val="bg1"/>
                </a:solidFill>
              </a:rPr>
              <a:t> any conducting wire." - </a:t>
            </a:r>
            <a:r>
              <a:rPr lang="en-US" sz="2800" b="1" dirty="0">
                <a:solidFill>
                  <a:schemeClr val="bg1"/>
                </a:solidFill>
              </a:rPr>
              <a:t>Alexander Graham </a:t>
            </a:r>
            <a:r>
              <a:rPr lang="en-US" sz="2800" b="1" dirty="0" smtClean="0">
                <a:solidFill>
                  <a:schemeClr val="bg1"/>
                </a:solidFill>
              </a:rPr>
              <a:t>Bell</a:t>
            </a:r>
            <a:endParaRPr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1434414"/>
            <a:ext cx="46487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94"/>
              </a:spcBef>
              <a:tabLst>
                <a:tab pos="2341245" algn="l"/>
              </a:tabLst>
            </a:pPr>
            <a:r>
              <a:rPr lang="en-US" sz="5400" b="1" i="1" spc="300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Apasih</a:t>
            </a:r>
            <a:r>
              <a:rPr lang="en-US" sz="5400" b="1" i="1" spc="30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5400" b="1" i="1" spc="615" dirty="0" smtClean="0">
                <a:solidFill>
                  <a:schemeClr val="bg1"/>
                </a:solidFill>
                <a:latin typeface="Times New Roman"/>
                <a:cs typeface="Times New Roman"/>
              </a:rPr>
              <a:t>VLC</a:t>
            </a:r>
            <a:r>
              <a:rPr lang="en-US" sz="5400" b="1" i="1" spc="615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 rot="5400000">
            <a:off x="15984868" y="5067299"/>
            <a:ext cx="3996663" cy="1524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8" name="Right Arrow 7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42899"/>
            <a:ext cx="17602200" cy="9599163"/>
          </a:xfrm>
          <a:custGeom>
            <a:avLst/>
            <a:gdLst/>
            <a:ahLst/>
            <a:cxnLst/>
            <a:rect l="l" t="t" r="r" b="b"/>
            <a:pathLst>
              <a:path w="16030575" h="8229600">
                <a:moveTo>
                  <a:pt x="0" y="0"/>
                </a:moveTo>
                <a:lnTo>
                  <a:pt x="16030574" y="0"/>
                </a:lnTo>
                <a:lnTo>
                  <a:pt x="16030574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828800" y="15621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28800" y="15621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095500" y="1676400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ANALOG</a:t>
            </a:r>
            <a:endParaRPr lang="en-US" sz="2800" b="1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2833178" y="2490278"/>
            <a:ext cx="277244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24100" y="2887094"/>
            <a:ext cx="1371600" cy="620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33650" y="2950535"/>
            <a:ext cx="990600" cy="42760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A/D</a:t>
            </a:r>
          </a:p>
        </p:txBody>
      </p:sp>
      <p:cxnSp>
        <p:nvCxnSpPr>
          <p:cNvPr id="17" name="Elbow Connector 16"/>
          <p:cNvCxnSpPr/>
          <p:nvPr/>
        </p:nvCxnSpPr>
        <p:spPr>
          <a:xfrm>
            <a:off x="3695700" y="3378141"/>
            <a:ext cx="914400" cy="256156"/>
          </a:xfrm>
          <a:prstGeom prst="bentConnector3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610100" y="2887094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95850" y="2997141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PHY/MAC</a:t>
            </a:r>
            <a:endParaRPr lang="en-US" sz="2800" b="1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5443027" y="4024822"/>
            <a:ext cx="696345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29150" y="4601595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95850" y="4715895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LED CONTROL</a:t>
            </a:r>
            <a:endParaRPr lang="en-US" sz="2800" b="1" dirty="0"/>
          </a:p>
        </p:txBody>
      </p:sp>
      <p:sp>
        <p:nvSpPr>
          <p:cNvPr id="25" name="Right Arrow 24"/>
          <p:cNvSpPr/>
          <p:nvPr/>
        </p:nvSpPr>
        <p:spPr>
          <a:xfrm>
            <a:off x="3875655" y="4868295"/>
            <a:ext cx="696345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513455" y="4646162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766378" y="4751958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POWER</a:t>
            </a:r>
            <a:endParaRPr lang="en-US" sz="2800" b="1" dirty="0"/>
          </a:p>
        </p:txBody>
      </p:sp>
      <p:sp>
        <p:nvSpPr>
          <p:cNvPr id="28" name="Right Arrow 27"/>
          <p:cNvSpPr/>
          <p:nvPr/>
        </p:nvSpPr>
        <p:spPr>
          <a:xfrm>
            <a:off x="7010400" y="4868295"/>
            <a:ext cx="277244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415722" y="4340343"/>
            <a:ext cx="1905000" cy="1487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777671" y="4675757"/>
            <a:ext cx="1219201" cy="7684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LED</a:t>
            </a:r>
            <a:endParaRPr lang="en-US" sz="2800" b="1" dirty="0"/>
          </a:p>
        </p:txBody>
      </p:sp>
      <p:sp>
        <p:nvSpPr>
          <p:cNvPr id="31" name="Right Arrow 30"/>
          <p:cNvSpPr/>
          <p:nvPr/>
        </p:nvSpPr>
        <p:spPr>
          <a:xfrm rot="5400000">
            <a:off x="10091227" y="4036562"/>
            <a:ext cx="696345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 rot="16200000" flipV="1">
            <a:off x="10115547" y="5363594"/>
            <a:ext cx="696345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9525000" y="4868295"/>
            <a:ext cx="1752600" cy="0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144000" y="2798909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COMMUNICATION</a:t>
            </a:r>
            <a:endParaRPr lang="en-US" sz="2000" b="1" dirty="0"/>
          </a:p>
        </p:txBody>
      </p:sp>
      <p:sp>
        <p:nvSpPr>
          <p:cNvPr id="36" name="Rectangle 35"/>
          <p:cNvSpPr/>
          <p:nvPr/>
        </p:nvSpPr>
        <p:spPr>
          <a:xfrm>
            <a:off x="9220200" y="6056882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ILUMINATION</a:t>
            </a:r>
            <a:endParaRPr lang="en-US" sz="2000" b="1" dirty="0"/>
          </a:p>
        </p:txBody>
      </p:sp>
      <p:sp>
        <p:nvSpPr>
          <p:cNvPr id="38" name="Oval 37"/>
          <p:cNvSpPr/>
          <p:nvPr/>
        </p:nvSpPr>
        <p:spPr>
          <a:xfrm>
            <a:off x="12191997" y="4592070"/>
            <a:ext cx="1219201" cy="7684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</p:txBody>
      </p:sp>
      <p:sp>
        <p:nvSpPr>
          <p:cNvPr id="39" name="Rectangle 38"/>
          <p:cNvSpPr/>
          <p:nvPr/>
        </p:nvSpPr>
        <p:spPr>
          <a:xfrm>
            <a:off x="11679689" y="4342381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946389" y="4462131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NOISE FILTERING</a:t>
            </a:r>
            <a:endParaRPr lang="en-US" sz="2800" b="1" dirty="0"/>
          </a:p>
        </p:txBody>
      </p:sp>
      <p:sp>
        <p:nvSpPr>
          <p:cNvPr id="41" name="Right Arrow 40"/>
          <p:cNvSpPr/>
          <p:nvPr/>
        </p:nvSpPr>
        <p:spPr>
          <a:xfrm>
            <a:off x="11355839" y="4694595"/>
            <a:ext cx="277244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>
            <a:off x="14088495" y="4590032"/>
            <a:ext cx="277244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4403839" y="4372995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4670539" y="4498790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PHY/MAC</a:t>
            </a:r>
            <a:endParaRPr lang="en-US" sz="2800" b="1" dirty="0"/>
          </a:p>
        </p:txBody>
      </p:sp>
      <p:cxnSp>
        <p:nvCxnSpPr>
          <p:cNvPr id="49" name="Elbow Connector 48"/>
          <p:cNvCxnSpPr/>
          <p:nvPr/>
        </p:nvCxnSpPr>
        <p:spPr>
          <a:xfrm flipH="1">
            <a:off x="15872728" y="5437512"/>
            <a:ext cx="914400" cy="256156"/>
          </a:xfrm>
          <a:prstGeom prst="bentConnector3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4365739" y="5565590"/>
            <a:ext cx="1371600" cy="610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501130" y="5657095"/>
            <a:ext cx="990600" cy="42760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D/A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4" name="Right Arrow 53"/>
          <p:cNvSpPr/>
          <p:nvPr/>
        </p:nvSpPr>
        <p:spPr>
          <a:xfrm rot="5400000">
            <a:off x="14888597" y="6086228"/>
            <a:ext cx="277244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3870439" y="6466578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4137139" y="6558686"/>
            <a:ext cx="18288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ANALOG</a:t>
            </a:r>
            <a:endParaRPr lang="en-US" sz="2800" b="1" dirty="0"/>
          </a:p>
        </p:txBody>
      </p:sp>
      <p:sp>
        <p:nvSpPr>
          <p:cNvPr id="57" name="Rectangle 56"/>
          <p:cNvSpPr/>
          <p:nvPr/>
        </p:nvSpPr>
        <p:spPr>
          <a:xfrm>
            <a:off x="8534400" y="800100"/>
            <a:ext cx="9372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ARSITEKTURE TEKNOLOGI VLC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46" name="Right Arrow 45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0" grpId="0" animBg="1"/>
      <p:bldP spid="24" grpId="0" animBg="1"/>
      <p:bldP spid="27" grpId="0" animBg="1"/>
      <p:bldP spid="30" grpId="0" animBg="1"/>
      <p:bldP spid="38" grpId="0" animBg="1"/>
      <p:bldP spid="40" grpId="0" animBg="1"/>
      <p:bldP spid="44" grpId="0" animBg="1"/>
      <p:bldP spid="53" grpId="0" animBg="1"/>
      <p:bldP spid="56" grpId="0" animBg="1"/>
      <p:bldP spid="45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285493"/>
            <a:ext cx="18288000" cy="1504950"/>
          </a:xfrm>
          <a:custGeom>
            <a:avLst/>
            <a:gdLst/>
            <a:ahLst/>
            <a:cxnLst/>
            <a:rect l="l" t="t" r="r" b="b"/>
            <a:pathLst>
              <a:path w="18288000" h="1504950">
                <a:moveTo>
                  <a:pt x="0" y="0"/>
                </a:moveTo>
                <a:lnTo>
                  <a:pt x="18287999" y="0"/>
                </a:lnTo>
                <a:lnTo>
                  <a:pt x="18287999" y="1504949"/>
                </a:lnTo>
                <a:lnTo>
                  <a:pt x="0" y="1504949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90670" y="710593"/>
            <a:ext cx="10106660" cy="6886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4400" dirty="0" smtClean="0">
                <a:solidFill>
                  <a:schemeClr val="bg1"/>
                </a:solidFill>
              </a:rPr>
              <a:t>KOMPONEN PADA VLC</a:t>
            </a:r>
            <a:endParaRPr sz="4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62800" y="2964198"/>
            <a:ext cx="3581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15200" y="3116598"/>
            <a:ext cx="3276600" cy="1219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LED</a:t>
            </a:r>
          </a:p>
          <a:p>
            <a:pPr algn="ctr"/>
            <a:r>
              <a:rPr lang="en-US" sz="2800" b="1" dirty="0" smtClean="0"/>
              <a:t>(Light </a:t>
            </a:r>
            <a:r>
              <a:rPr lang="en-US" sz="2800" b="1" dirty="0" err="1" smtClean="0"/>
              <a:t>Emiting</a:t>
            </a:r>
            <a:r>
              <a:rPr lang="en-US" sz="2800" b="1" dirty="0" smtClean="0"/>
              <a:t> Diode)</a:t>
            </a:r>
            <a:endParaRPr lang="en-US" sz="2800" b="1" dirty="0"/>
          </a:p>
        </p:txBody>
      </p:sp>
      <p:sp>
        <p:nvSpPr>
          <p:cNvPr id="10" name="Left Arrow 9"/>
          <p:cNvSpPr/>
          <p:nvPr/>
        </p:nvSpPr>
        <p:spPr>
          <a:xfrm rot="18401154">
            <a:off x="5372100" y="4953000"/>
            <a:ext cx="1905000" cy="7620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 rot="13001154">
            <a:off x="10527077" y="4879215"/>
            <a:ext cx="1868267" cy="7620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72000" y="6325452"/>
            <a:ext cx="238633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D" sz="2400" b="1" dirty="0" smtClean="0"/>
              <a:t>SURFACE LED (SLED)</a:t>
            </a:r>
            <a:endParaRPr lang="en-ID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10972800" y="6325452"/>
            <a:ext cx="238633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400" b="1" dirty="0" smtClean="0"/>
          </a:p>
          <a:p>
            <a:pPr algn="ctr"/>
            <a:r>
              <a:rPr lang="en-ID" sz="2400" b="1" dirty="0" smtClean="0"/>
              <a:t>EDGE LED</a:t>
            </a:r>
          </a:p>
          <a:p>
            <a:pPr algn="ctr"/>
            <a:r>
              <a:rPr lang="en-ID" sz="2400" b="1" dirty="0" smtClean="0"/>
              <a:t> (ELED)</a:t>
            </a:r>
          </a:p>
          <a:p>
            <a:pPr lvl="0" algn="ctr"/>
            <a:endParaRPr lang="en-ID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13" name="Right Arrow 12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3534883" y="0"/>
            <a:ext cx="4753610" cy="10287000"/>
          </a:xfrm>
          <a:custGeom>
            <a:avLst/>
            <a:gdLst/>
            <a:ahLst/>
            <a:cxnLst/>
            <a:rect l="l" t="t" r="r" b="b"/>
            <a:pathLst>
              <a:path w="4753609" h="10287000">
                <a:moveTo>
                  <a:pt x="0" y="0"/>
                </a:moveTo>
                <a:lnTo>
                  <a:pt x="0" y="10286999"/>
                </a:lnTo>
                <a:lnTo>
                  <a:pt x="4753116" y="10286999"/>
                </a:lnTo>
                <a:lnTo>
                  <a:pt x="4753116" y="0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19600" y="4610100"/>
            <a:ext cx="7791450" cy="19407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700"/>
              </a:lnSpc>
              <a:spcBef>
                <a:spcPts val="100"/>
              </a:spcBef>
            </a:pPr>
            <a:r>
              <a:rPr lang="en-US" sz="5400" dirty="0" smtClean="0"/>
              <a:t>ALASAN VLC MEMAKAI</a:t>
            </a:r>
            <a:r>
              <a:rPr lang="en-ID" sz="5400" b="1" dirty="0" smtClean="0"/>
              <a:t> LED?</a:t>
            </a:r>
            <a:endParaRPr sz="5400" dirty="0"/>
          </a:p>
        </p:txBody>
      </p:sp>
      <p:pic>
        <p:nvPicPr>
          <p:cNvPr id="9" name="Graphic 6" descr="Streetligh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0600" y="114300"/>
            <a:ext cx="9525000" cy="9525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65"/>
          <a:stretch/>
        </p:blipFill>
        <p:spPr>
          <a:xfrm>
            <a:off x="13534883" y="-20174"/>
            <a:ext cx="4753117" cy="1034527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7" name="Right Arrow 6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4076700"/>
            <a:ext cx="10244288" cy="4616648"/>
          </a:xfrm>
        </p:spPr>
        <p:txBody>
          <a:bodyPr/>
          <a:lstStyle/>
          <a:p>
            <a:r>
              <a:rPr lang="en-US" dirty="0" smtClean="0"/>
              <a:t>KELEBIHAN DAN KEKURANGAN VLC???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14800" y="2933700"/>
            <a:ext cx="99822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2060"/>
                </a:solidFill>
              </a:rPr>
              <a:t>KELEBIHAN DAN KEKURANGAN </a:t>
            </a:r>
          </a:p>
        </p:txBody>
      </p:sp>
      <p:sp>
        <p:nvSpPr>
          <p:cNvPr id="5" name="Rectangle 4"/>
          <p:cNvSpPr/>
          <p:nvPr/>
        </p:nvSpPr>
        <p:spPr>
          <a:xfrm>
            <a:off x="6781800" y="876300"/>
            <a:ext cx="4648200" cy="1676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VLC</a:t>
            </a:r>
            <a:endParaRPr 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7" name="Right Arrow 6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6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6819900"/>
            <a:ext cx="11429999" cy="738664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LI-FI (Light Fidelity)??</a:t>
            </a:r>
            <a:endParaRPr lang="en-US" sz="4800" dirty="0">
              <a:solidFill>
                <a:srgbClr val="92D050"/>
              </a:solidFill>
            </a:endParaRPr>
          </a:p>
        </p:txBody>
      </p:sp>
      <p:sp>
        <p:nvSpPr>
          <p:cNvPr id="6" name="object 2"/>
          <p:cNvSpPr/>
          <p:nvPr/>
        </p:nvSpPr>
        <p:spPr>
          <a:xfrm rot="16200000">
            <a:off x="-3438843" y="4381500"/>
            <a:ext cx="10287000" cy="1524000"/>
          </a:xfrm>
          <a:custGeom>
            <a:avLst/>
            <a:gdLst/>
            <a:ahLst/>
            <a:cxnLst/>
            <a:rect l="l" t="t" r="r" b="b"/>
            <a:pathLst>
              <a:path w="16304260" h="2171700">
                <a:moveTo>
                  <a:pt x="0" y="0"/>
                </a:moveTo>
                <a:lnTo>
                  <a:pt x="16303925" y="0"/>
                </a:lnTo>
                <a:lnTo>
                  <a:pt x="16303925" y="2171699"/>
                </a:lnTo>
                <a:lnTo>
                  <a:pt x="0" y="2171699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723900"/>
            <a:ext cx="6667500" cy="44481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76800" y="1932324"/>
            <a:ext cx="746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HARALD HASS</a:t>
            </a:r>
            <a:endParaRPr lang="en-US" sz="6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 rot="16200000">
            <a:off x="6362700" y="3733800"/>
            <a:ext cx="1981200" cy="1600200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9" name="Right Arrow 8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7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9100"/>
            <a:ext cx="8382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chemeClr val="tx1"/>
                </a:solidFill>
                <a:cs typeface="Calibri"/>
              </a:rPr>
              <a:t>Arsitekture</a:t>
            </a:r>
            <a:r>
              <a:rPr lang="en-US" sz="6000" b="1" dirty="0" smtClean="0">
                <a:solidFill>
                  <a:schemeClr val="tx1"/>
                </a:solidFill>
                <a:cs typeface="Calibri"/>
              </a:rPr>
              <a:t> Li-Fi</a:t>
            </a:r>
            <a:endParaRPr lang="en-US" sz="60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324100"/>
            <a:ext cx="17373600" cy="762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43000" y="2857500"/>
            <a:ext cx="2209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30099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SERVER</a:t>
            </a:r>
            <a:endParaRPr lang="en-US" sz="2800" b="1" dirty="0"/>
          </a:p>
        </p:txBody>
      </p:sp>
      <p:sp>
        <p:nvSpPr>
          <p:cNvPr id="13" name="Rectangle 12"/>
          <p:cNvSpPr/>
          <p:nvPr/>
        </p:nvSpPr>
        <p:spPr>
          <a:xfrm>
            <a:off x="1143000" y="4533900"/>
            <a:ext cx="2209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95400" y="46863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INTERNET</a:t>
            </a:r>
            <a:endParaRPr lang="en-US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5181600" y="2876550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34000" y="30099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STREAMING CONTENT</a:t>
            </a:r>
            <a:endParaRPr lang="en-US" sz="2400" b="1" dirty="0"/>
          </a:p>
        </p:txBody>
      </p:sp>
      <p:sp>
        <p:nvSpPr>
          <p:cNvPr id="18" name="Rectangle 17"/>
          <p:cNvSpPr/>
          <p:nvPr/>
        </p:nvSpPr>
        <p:spPr>
          <a:xfrm>
            <a:off x="8362950" y="3962400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515350" y="40767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LAMP DRIVER</a:t>
            </a:r>
            <a:endParaRPr lang="en-US" sz="2400" b="1" dirty="0"/>
          </a:p>
        </p:txBody>
      </p:sp>
      <p:cxnSp>
        <p:nvCxnSpPr>
          <p:cNvPr id="21" name="Straight Connector 20"/>
          <p:cNvCxnSpPr>
            <a:endCxn id="16" idx="1"/>
          </p:cNvCxnSpPr>
          <p:nvPr/>
        </p:nvCxnSpPr>
        <p:spPr>
          <a:xfrm>
            <a:off x="3352800" y="3429000"/>
            <a:ext cx="18288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352800" y="5105400"/>
            <a:ext cx="12954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676775" y="3429000"/>
            <a:ext cx="38100" cy="16954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72350" y="3114675"/>
            <a:ext cx="18288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9201150" y="3124200"/>
            <a:ext cx="1" cy="83820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1734800" y="3981450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887200" y="41148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LED LAMP</a:t>
            </a:r>
            <a:endParaRPr lang="en-US" sz="2400" b="1" dirty="0"/>
          </a:p>
        </p:txBody>
      </p:sp>
      <p:sp>
        <p:nvSpPr>
          <p:cNvPr id="36" name="Right Arrow 35"/>
          <p:cNvSpPr/>
          <p:nvPr/>
        </p:nvSpPr>
        <p:spPr>
          <a:xfrm>
            <a:off x="10725150" y="4191000"/>
            <a:ext cx="762000" cy="7239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1734800" y="5819775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1887200" y="5943600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PHOTO DETECTOR</a:t>
            </a:r>
            <a:endParaRPr lang="en-US" sz="2400" b="1" dirty="0"/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2839701" y="6962775"/>
            <a:ext cx="1" cy="83820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1753850" y="7800976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1906250" y="7915276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AMPLIFICATION &amp; PROCESSING</a:t>
            </a:r>
            <a:endParaRPr lang="en-US" sz="1600" b="1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9906000" y="8372476"/>
            <a:ext cx="18288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677150" y="7762876"/>
            <a:ext cx="22098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829550" y="7915276"/>
            <a:ext cx="1905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RECEIVED APP DATA</a:t>
            </a:r>
            <a:endParaRPr lang="en-US" sz="2400" b="1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5848350" y="8353426"/>
            <a:ext cx="18288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762" y="7539038"/>
            <a:ext cx="2053992" cy="136683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413" y="7113224"/>
            <a:ext cx="1257302" cy="1938051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997381" y="9551741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33" name="Right Arrow 32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7" grpId="0" animBg="1"/>
      <p:bldP spid="19" grpId="0" animBg="1"/>
      <p:bldP spid="34" grpId="0" animBg="1"/>
      <p:bldP spid="35" grpId="0" animBg="1"/>
      <p:bldP spid="36" grpId="0" animBg="1"/>
      <p:bldP spid="38" grpId="0" animBg="1"/>
      <p:bldP spid="41" grpId="0" animBg="1"/>
      <p:bldP spid="46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43200" y="6565455"/>
            <a:ext cx="68326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92960" algn="l"/>
                <a:tab pos="2541270" algn="l"/>
                <a:tab pos="4432935" algn="l"/>
              </a:tabLst>
            </a:pPr>
            <a:r>
              <a:rPr lang="en-US" sz="5400" b="1" dirty="0" smtClean="0">
                <a:solidFill>
                  <a:schemeClr val="bg1"/>
                </a:solidFill>
                <a:latin typeface="Calibri"/>
                <a:cs typeface="Calibri"/>
              </a:rPr>
              <a:t>KELEBIHAN PADA Li-Fi?</a:t>
            </a:r>
            <a:endParaRPr sz="5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64745" y="0"/>
            <a:ext cx="3267075" cy="10287000"/>
          </a:xfrm>
          <a:custGeom>
            <a:avLst/>
            <a:gdLst/>
            <a:ahLst/>
            <a:cxnLst/>
            <a:rect l="l" t="t" r="r" b="b"/>
            <a:pathLst>
              <a:path w="3267075" h="10287000">
                <a:moveTo>
                  <a:pt x="0" y="0"/>
                </a:moveTo>
                <a:lnTo>
                  <a:pt x="3267074" y="0"/>
                </a:lnTo>
                <a:lnTo>
                  <a:pt x="3267074" y="10286998"/>
                </a:lnTo>
                <a:lnTo>
                  <a:pt x="0" y="10286998"/>
                </a:lnTo>
                <a:lnTo>
                  <a:pt x="0" y="0"/>
                </a:lnTo>
                <a:close/>
              </a:path>
            </a:pathLst>
          </a:custGeom>
          <a:solidFill>
            <a:srgbClr val="2546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419100"/>
            <a:ext cx="11883795" cy="533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997381" y="9563100"/>
            <a:ext cx="4293237" cy="152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SISTEM KOMUNIKASI OPTIK</a:t>
            </a:r>
            <a:endParaRPr lang="en-US" sz="1600" dirty="0"/>
          </a:p>
        </p:txBody>
      </p:sp>
      <p:sp>
        <p:nvSpPr>
          <p:cNvPr id="6" name="Right Arrow 5"/>
          <p:cNvSpPr/>
          <p:nvPr/>
        </p:nvSpPr>
        <p:spPr>
          <a:xfrm>
            <a:off x="15821342" y="8473585"/>
            <a:ext cx="2457798" cy="1154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466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628635E0767F449400A46F66679A5C" ma:contentTypeVersion="10" ma:contentTypeDescription="Create a new document." ma:contentTypeScope="" ma:versionID="7fc27b919ee1b4fb548040a2127345f6">
  <xsd:schema xmlns:xsd="http://www.w3.org/2001/XMLSchema" xmlns:xs="http://www.w3.org/2001/XMLSchema" xmlns:p="http://schemas.microsoft.com/office/2006/metadata/properties" xmlns:ns2="89504de4-4283-4b34-b547-7331e0d4a346" xmlns:ns3="da944019-e0c0-4cbe-b9e1-79848028e4af" targetNamespace="http://schemas.microsoft.com/office/2006/metadata/properties" ma:root="true" ma:fieldsID="4fe08581906e2c2ac9ebb1703424cc21" ns2:_="" ns3:_="">
    <xsd:import namespace="89504de4-4283-4b34-b547-7331e0d4a346"/>
    <xsd:import namespace="da944019-e0c0-4cbe-b9e1-79848028e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04de4-4283-4b34-b547-7331e0d4a3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d36bd76-decb-4dd1-ad12-0d0eb5e8b8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44019-e0c0-4cbe-b9e1-79848028e4a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328c0b8-7eb1-4269-9651-4b2cb19e42d2}" ma:internalName="TaxCatchAll" ma:showField="CatchAllData" ma:web="da944019-e0c0-4cbe-b9e1-79848028e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944019-e0c0-4cbe-b9e1-79848028e4af" xsi:nil="true"/>
    <lcf76f155ced4ddcb4097134ff3c332f xmlns="89504de4-4283-4b34-b547-7331e0d4a3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C7D856-49C6-45FB-B2EF-92FEC6FEF4B5}"/>
</file>

<file path=customXml/itemProps2.xml><?xml version="1.0" encoding="utf-8"?>
<ds:datastoreItem xmlns:ds="http://schemas.openxmlformats.org/officeDocument/2006/customXml" ds:itemID="{98ABF96E-11B9-4C68-A66B-AA576FF6551D}"/>
</file>

<file path=customXml/itemProps3.xml><?xml version="1.0" encoding="utf-8"?>
<ds:datastoreItem xmlns:ds="http://schemas.openxmlformats.org/officeDocument/2006/customXml" ds:itemID="{E95BC6C2-59E3-474C-8FD1-05FBAE320EF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302</Words>
  <Application>Microsoft Office PowerPoint</Application>
  <PresentationFormat>Custom</PresentationFormat>
  <Paragraphs>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 Black</vt:lpstr>
      <vt:lpstr>Calibri</vt:lpstr>
      <vt:lpstr>Century Gothic</vt:lpstr>
      <vt:lpstr>Gill Sans</vt:lpstr>
      <vt:lpstr>Lucida Sans</vt:lpstr>
      <vt:lpstr>Noto Sans Medium</vt:lpstr>
      <vt:lpstr>Roboto Bold</vt:lpstr>
      <vt:lpstr>Times New Roman</vt:lpstr>
      <vt:lpstr>Office Theme</vt:lpstr>
      <vt:lpstr>Teknologi Komunikasi Optik Tanpa Kabel / Optical Wireless Communication (VLC dan LiFi)</vt:lpstr>
      <vt:lpstr>PowerPoint Presentation</vt:lpstr>
      <vt:lpstr>PowerPoint Presentation</vt:lpstr>
      <vt:lpstr>KOMPONEN PADA VLC</vt:lpstr>
      <vt:lpstr>ALASAN VLC MEMAKAI LED?</vt:lpstr>
      <vt:lpstr>KELEBIHAN DAN KEKURANGAN VLC???</vt:lpstr>
      <vt:lpstr>LI-FI (Light Fidelity)??</vt:lpstr>
      <vt:lpstr>PowerPoint Presentation</vt:lpstr>
      <vt:lpstr>PowerPoint Presentation</vt:lpstr>
      <vt:lpstr>PowerPoint Presentation</vt:lpstr>
      <vt:lpstr>PHOTODETECTOR</vt:lpstr>
      <vt:lpstr>PowerPoint Presentation</vt:lpstr>
      <vt:lpstr>REFERENSI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Teknologi Komunikasi Optik Tanpa Kabel / Optical Wireless Communication (VLC dan LiFi)</dc:title>
  <dc:creator>kikinugraheni27@gmail.com</dc:creator>
  <cp:lastModifiedBy>ASUS</cp:lastModifiedBy>
  <cp:revision>34</cp:revision>
  <dcterms:created xsi:type="dcterms:W3CDTF">2020-06-24T12:07:44Z</dcterms:created>
  <dcterms:modified xsi:type="dcterms:W3CDTF">2020-06-26T07:27:24Z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0x01010076628635E0767F449400A46F66679A5C</vt:lpwstr>
  </property>
  <property fmtid="{D5CDD505-2E9C-101B-9397-08002B2CF9AE}" pid="3" name="MediaServiceImageTags">
    <vt:lpwstr/>
  </property>
</Properties>
</file>