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99" r:id="rId3"/>
    <p:sldId id="260" r:id="rId4"/>
    <p:sldId id="257" r:id="rId5"/>
    <p:sldId id="259" r:id="rId6"/>
    <p:sldId id="295" r:id="rId7"/>
    <p:sldId id="261" r:id="rId8"/>
    <p:sldId id="262" r:id="rId9"/>
    <p:sldId id="264" r:id="rId10"/>
    <p:sldId id="266" r:id="rId11"/>
    <p:sldId id="267" r:id="rId12"/>
    <p:sldId id="296" r:id="rId13"/>
    <p:sldId id="297" r:id="rId14"/>
    <p:sldId id="273" r:id="rId15"/>
    <p:sldId id="268" r:id="rId16"/>
    <p:sldId id="298" r:id="rId17"/>
    <p:sldId id="269" r:id="rId18"/>
    <p:sldId id="271" r:id="rId19"/>
    <p:sldId id="291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85" r:id="rId31"/>
    <p:sldId id="290" r:id="rId32"/>
    <p:sldId id="294" r:id="rId33"/>
    <p:sldId id="293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94660"/>
  </p:normalViewPr>
  <p:slideViewPr>
    <p:cSldViewPr>
      <p:cViewPr varScale="1">
        <p:scale>
          <a:sx n="72" d="100"/>
          <a:sy n="72" d="100"/>
        </p:scale>
        <p:origin x="14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15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296CEE-5671-434B-9AB7-B589E589FF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BB9B59-C229-4E77-8F10-E3E9D486D72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charset="0"/>
              </a:defRPr>
            </a:lvl1pPr>
          </a:lstStyle>
          <a:p>
            <a:pPr>
              <a:defRPr/>
            </a:pPr>
            <a:fld id="{B7DE2931-302A-4AB8-8B10-452FDFE6966E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10435-3FA7-425A-B9EB-A9750403F1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F43FF-8CEB-4F9E-AECB-CA03F7F0A9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B8A0A21-8546-4561-82B8-9EF2C6F62B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6184B75-F0CF-4E83-BEA6-6FF381DF1A1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9EA23A2-606B-4295-8426-841D2F7DDA5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A8BBFD6-22F4-403B-ADAC-9C028551BDE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F0FA5E4A-ECD1-4D64-8B02-020FE35704A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3014" name="Rectangle 6">
            <a:extLst>
              <a:ext uri="{FF2B5EF4-FFF2-40B4-BE49-F238E27FC236}">
                <a16:creationId xmlns:a16="http://schemas.microsoft.com/office/drawing/2014/main" id="{CC8CB7F6-D36A-4747-939A-827B4AFA50A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>
            <a:extLst>
              <a:ext uri="{FF2B5EF4-FFF2-40B4-BE49-F238E27FC236}">
                <a16:creationId xmlns:a16="http://schemas.microsoft.com/office/drawing/2014/main" id="{8C6C9815-3029-44F1-9F2C-B427D96F06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9748A17-9A25-433C-BCD3-8E412B388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7943B09-B5C8-4629-A1A0-9023A30EDC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950" y="2514600"/>
            <a:ext cx="530225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AF140855-3E94-455F-AABE-5EEDB6740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endParaRPr lang="id-ID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3733800" cy="2133600"/>
          </a:xfrm>
        </p:spPr>
        <p:txBody>
          <a:bodyPr/>
          <a:lstStyle>
            <a:lvl1pPr algn="l"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895600"/>
            <a:ext cx="3733800" cy="1752600"/>
          </a:xfrm>
        </p:spPr>
        <p:txBody>
          <a:bodyPr/>
          <a:lstStyle>
            <a:lvl1pPr marL="0" indent="0">
              <a:buFontTx/>
              <a:buNone/>
              <a:defRPr sz="2800" b="1" i="1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26650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1D3C37-2BEB-44EB-A1D7-DB57A7A16C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364A7E-4955-4362-8A7B-AF91E9A9D9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3163 - MPTI_D3- IMD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215656-0F74-4880-9082-015C37C2E5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EBC50-A4A9-41AB-8DDD-5D77206A2B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07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AB495E-E5F0-46CD-8756-BCE4C9B937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89A6A97-D808-423E-AB8C-8D81B7B259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3163 - MPTI_D3- IMD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14D1DD-764E-454A-BB01-E5E1FD7B9F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E80F2-7F18-4861-A920-8402C24E6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648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F44D99-5122-4B20-8037-9B875B5E46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6B9FE2-5399-42D5-97B3-519BA263F6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3163 - MPTI_D3- IMD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039359-108E-4E05-AA86-F0E90DBBC6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C5C10-3527-4FA5-9485-B82BBB2269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96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14EBBF4-4C96-4D57-B729-0D0F3B288F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B9931E6-72F2-43A9-BB07-0A44137E73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3163 - MPTI_D3- IMD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F4910-FD40-4B40-9C67-3A71A4EA3A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8A63-474C-401D-918A-41109CE72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56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0C0A7A-209B-4F1A-A4D4-1E4C7A6FBC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1A62C35-2D87-4A12-A43E-52CB816C63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3163 - MPTI_D3- IMD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2F8A22E-E4A7-444C-8A06-A66DBF1C18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1AF23-4307-4772-98C2-8A65E48CAE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018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CCF22C7-85E5-4364-AAEE-B70E9D9EF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C85823A-D34E-4DC7-B8DC-781C525232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3163 - MPTI_D3- IMD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36D205A-8127-46E0-988B-F9529DA259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682A1-17D0-4500-A987-A0309C0CD1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03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73207A-7C85-4F29-8689-804099E0AA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1888D7-304A-46A7-A366-91ABC3D629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3163 - MPTI_D3- IMD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D0F7D2-AB71-48AE-9E10-EA22240464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264B85-E565-49D7-8798-597B57D111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8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01DC6C-1ADF-402E-AF78-D9920496E8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285D3-E981-4E28-8257-1659DDB6F6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3163 - MPTI_D3- IMD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7F48EC-430D-4689-8A2E-58AF1C9AAF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7580B-A67D-42B5-A794-EBFA3998F0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291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ED0D551-EB30-46AD-B464-C3BF2F19AD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D89D5B-2D81-45DC-8759-A48CA95867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3163 - MPTI_D3- IMD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B383A1-772D-4B19-9A9B-C841865016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D5C36-4F3E-41D8-A4C4-D182800253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69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049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049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E09A7D7-E3CE-420C-BB56-F11D61BCDB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1447B8-D7E3-4AFB-9E00-BAC8143B3F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3163 - MPTI_D3- IMD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35FEF9-BF43-427F-9D93-0F3BA0168F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B68AE-119B-47A9-8173-4BE04E5EF2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1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>
            <a:extLst>
              <a:ext uri="{FF2B5EF4-FFF2-40B4-BE49-F238E27FC236}">
                <a16:creationId xmlns:a16="http://schemas.microsoft.com/office/drawing/2014/main" id="{A669F293-01EF-4881-9400-97B814708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endParaRPr lang="id-ID"/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2587F442-06C9-4AB4-835C-88BCC7C583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80C15B09-6B53-4C6F-A3EC-C6BBA855E0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1ECF1D87-4BBD-4E3C-865D-7AC6498796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3300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AA5C01D-5AA5-4A6A-9ADC-85ED19A1BF1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4876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3300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US"/>
              <a:t>PI 3163 - MPTI_D3- IMD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F99DDB9-61AE-4B79-B3FE-5859723CC72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20000" y="655320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33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CA0714D-1773-4002-BC36-47F9A9CA34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Picture 9">
            <a:extLst>
              <a:ext uri="{FF2B5EF4-FFF2-40B4-BE49-F238E27FC236}">
                <a16:creationId xmlns:a16="http://schemas.microsoft.com/office/drawing/2014/main" id="{5D334938-D78E-42E7-A7EA-99273AB722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4648200"/>
            <a:ext cx="2516187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33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33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33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33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DDE799B-A5D5-464F-AD5D-AE0AFCA4EEF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15617" y="652670"/>
            <a:ext cx="3733800" cy="2133600"/>
          </a:xfrm>
        </p:spPr>
        <p:txBody>
          <a:bodyPr/>
          <a:lstStyle/>
          <a:p>
            <a:pPr eaLnBrk="1" hangingPunct="1"/>
            <a:r>
              <a:rPr lang="en-US" altLang="en-US" sz="4800" dirty="0" err="1"/>
              <a:t>Manajemen</a:t>
            </a:r>
            <a:r>
              <a:rPr lang="en-US" altLang="en-US" sz="4800" dirty="0"/>
              <a:t> </a:t>
            </a:r>
            <a:r>
              <a:rPr lang="en-US" altLang="en-US" sz="4800" dirty="0" err="1"/>
              <a:t>Komunikasi</a:t>
            </a:r>
            <a:endParaRPr lang="en-US" altLang="en-US" sz="4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4384BB-848D-4492-A661-82106A5B7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203" y="4393096"/>
            <a:ext cx="4267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Tx/>
              <a:buNone/>
              <a:defRPr sz="2800" b="1" i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endParaRPr lang="en-US" altLang="id-ID" kern="0" dirty="0">
              <a:latin typeface="Century Gothic" panose="020B0502020202020204" pitchFamily="34" charset="0"/>
            </a:endParaRPr>
          </a:p>
          <a:p>
            <a:pPr eaLnBrk="1" hangingPunct="1"/>
            <a:r>
              <a:rPr lang="en-US" altLang="id-ID" sz="1600" kern="0" dirty="0">
                <a:latin typeface="Cambria" panose="02040503050406030204" pitchFamily="18" charset="0"/>
                <a:ea typeface="Cambria" panose="02040503050406030204" pitchFamily="18" charset="0"/>
              </a:rPr>
              <a:t>D3 Teknik </a:t>
            </a:r>
            <a:r>
              <a:rPr lang="en-US" altLang="id-ID" sz="1600" kern="0" dirty="0" err="1">
                <a:latin typeface="Cambria" panose="02040503050406030204" pitchFamily="18" charset="0"/>
                <a:ea typeface="Cambria" panose="02040503050406030204" pitchFamily="18" charset="0"/>
              </a:rPr>
              <a:t>Informatika</a:t>
            </a:r>
            <a:endParaRPr lang="en-US" altLang="id-ID" sz="1600" kern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hangingPunct="1"/>
            <a:r>
              <a:rPr lang="en-US" altLang="id-ID" sz="1600" kern="0" dirty="0" err="1">
                <a:latin typeface="Cambria" panose="02040503050406030204" pitchFamily="18" charset="0"/>
                <a:ea typeface="Cambria" panose="02040503050406030204" pitchFamily="18" charset="0"/>
              </a:rPr>
              <a:t>Fakultas</a:t>
            </a:r>
            <a:r>
              <a:rPr lang="en-US" altLang="id-ID" sz="1600" kern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id-ID" sz="1600" kern="0" dirty="0" err="1">
                <a:latin typeface="Cambria" panose="02040503050406030204" pitchFamily="18" charset="0"/>
                <a:ea typeface="Cambria" panose="02040503050406030204" pitchFamily="18" charset="0"/>
              </a:rPr>
              <a:t>Ilmu</a:t>
            </a:r>
            <a:r>
              <a:rPr lang="en-US" altLang="id-ID" sz="1600" kern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id-ID" sz="1600" kern="0" dirty="0" err="1">
                <a:latin typeface="Cambria" panose="02040503050406030204" pitchFamily="18" charset="0"/>
                <a:ea typeface="Cambria" panose="02040503050406030204" pitchFamily="18" charset="0"/>
              </a:rPr>
              <a:t>Terapan</a:t>
            </a:r>
            <a:endParaRPr lang="en-US" altLang="id-ID" sz="1600" kern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hangingPunct="1"/>
            <a:r>
              <a:rPr lang="en-US" altLang="id-ID" sz="1600" kern="0" dirty="0">
                <a:latin typeface="Cambria" panose="02040503050406030204" pitchFamily="18" charset="0"/>
                <a:ea typeface="Cambria" panose="02040503050406030204" pitchFamily="18" charset="0"/>
              </a:rPr>
              <a:t>Telkom University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4E9A7D-A056-4062-92FB-95D50702826D}"/>
              </a:ext>
            </a:extLst>
          </p:cNvPr>
          <p:cNvSpPr/>
          <p:nvPr/>
        </p:nvSpPr>
        <p:spPr>
          <a:xfrm>
            <a:off x="715617" y="3239005"/>
            <a:ext cx="42847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id-ID" sz="1800" b="1" dirty="0">
                <a:latin typeface="Century Gothic" panose="020B0502020202020204" pitchFamily="34" charset="0"/>
              </a:rPr>
              <a:t>DPH3E3 </a:t>
            </a:r>
            <a:br>
              <a:rPr lang="en-US" altLang="id-ID" sz="1800" b="1" dirty="0">
                <a:latin typeface="Century Gothic" panose="020B0502020202020204" pitchFamily="34" charset="0"/>
              </a:rPr>
            </a:br>
            <a:r>
              <a:rPr lang="en-US" altLang="id-ID" sz="1800" b="1" dirty="0" err="1">
                <a:latin typeface="Century Gothic" panose="020B0502020202020204" pitchFamily="34" charset="0"/>
              </a:rPr>
              <a:t>Manajemen</a:t>
            </a:r>
            <a:r>
              <a:rPr lang="en-US" altLang="id-ID" sz="1800" b="1" dirty="0">
                <a:latin typeface="Century Gothic" panose="020B0502020202020204" pitchFamily="34" charset="0"/>
              </a:rPr>
              <a:t> </a:t>
            </a:r>
            <a:r>
              <a:rPr lang="en-US" altLang="id-ID" sz="1800" b="1" dirty="0" err="1">
                <a:latin typeface="Century Gothic" panose="020B0502020202020204" pitchFamily="34" charset="0"/>
              </a:rPr>
              <a:t>Proyek</a:t>
            </a:r>
            <a:r>
              <a:rPr lang="en-US" altLang="id-ID" sz="1800" b="1" dirty="0">
                <a:latin typeface="Century Gothic" panose="020B0502020202020204" pitchFamily="34" charset="0"/>
              </a:rPr>
              <a:t> </a:t>
            </a:r>
            <a:r>
              <a:rPr lang="en-US" altLang="id-ID" sz="1800" b="1" dirty="0" err="1">
                <a:latin typeface="Century Gothic" panose="020B0502020202020204" pitchFamily="34" charset="0"/>
              </a:rPr>
              <a:t>Teknologi</a:t>
            </a:r>
            <a:r>
              <a:rPr lang="en-US" altLang="id-ID" sz="1800" b="1" dirty="0">
                <a:latin typeface="Century Gothic" panose="020B0502020202020204" pitchFamily="34" charset="0"/>
              </a:rPr>
              <a:t> </a:t>
            </a:r>
            <a:r>
              <a:rPr lang="en-US" altLang="id-ID" sz="1800" b="1" dirty="0" err="1">
                <a:latin typeface="Century Gothic" panose="020B0502020202020204" pitchFamily="34" charset="0"/>
              </a:rPr>
              <a:t>Informasi</a:t>
            </a:r>
            <a:endParaRPr lang="en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37B28-D539-4B8E-B988-790E084A6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Area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/>
              <a:t>Proyek</a:t>
            </a:r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4AE807-5EE2-4387-849E-F2120505E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EBC50-A4A9-41AB-8DDD-5D77206A2B8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Picture 4" descr="D:\IMELDA\MPTI\mpframework.jpg">
            <a:extLst>
              <a:ext uri="{FF2B5EF4-FFF2-40B4-BE49-F238E27FC236}">
                <a16:creationId xmlns:a16="http://schemas.microsoft.com/office/drawing/2014/main" id="{10D4BBA3-DDC7-4983-8AA0-7B2900B982D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784323"/>
            <a:ext cx="8229600" cy="4356153"/>
          </a:xfrm>
          <a:noFill/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20D4DBA-3C44-4DA4-9F4E-4BA1325F595C}"/>
              </a:ext>
            </a:extLst>
          </p:cNvPr>
          <p:cNvSpPr/>
          <p:nvPr/>
        </p:nvSpPr>
        <p:spPr>
          <a:xfrm>
            <a:off x="2438400" y="4930762"/>
            <a:ext cx="762000" cy="7080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37799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CC42BB2-0BA0-4F01-8FEF-BDC619B60A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Tujuan Paparan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A07F208-03BC-4D18-95AF-38F9A28BB8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Memahami </a:t>
            </a:r>
            <a:r>
              <a:rPr lang="en-US" altLang="en-US" b="1">
                <a:solidFill>
                  <a:srgbClr val="C00000"/>
                </a:solidFill>
              </a:rPr>
              <a:t>proses-proses</a:t>
            </a:r>
            <a:r>
              <a:rPr lang="en-US" altLang="en-US"/>
              <a:t> yang dilakukan dalam Manajemen Komunikasi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Mengerti </a:t>
            </a:r>
            <a:r>
              <a:rPr lang="en-US" altLang="en-US" b="1">
                <a:solidFill>
                  <a:srgbClr val="C00000"/>
                </a:solidFill>
              </a:rPr>
              <a:t>manfaat</a:t>
            </a:r>
            <a:r>
              <a:rPr lang="en-US" altLang="en-US" b="1"/>
              <a:t> </a:t>
            </a:r>
            <a:r>
              <a:rPr lang="en-US" altLang="en-US"/>
              <a:t>melakukan Manajemen Komunikasi dalam MPTI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Memahami </a:t>
            </a:r>
            <a:r>
              <a:rPr lang="en-US" altLang="en-US" b="1">
                <a:solidFill>
                  <a:srgbClr val="C00000"/>
                </a:solidFill>
              </a:rPr>
              <a:t>dokumen-dokumen</a:t>
            </a:r>
            <a:r>
              <a:rPr lang="en-US" altLang="en-US"/>
              <a:t> apa saja yang diperlukan dalam Manajemen Komunikasi Proyek &amp; bagaimana cara membuat dokumen tersebut</a:t>
            </a:r>
          </a:p>
        </p:txBody>
      </p:sp>
      <p:sp>
        <p:nvSpPr>
          <p:cNvPr id="6148" name="Footer Placeholder 4">
            <a:extLst>
              <a:ext uri="{FF2B5EF4-FFF2-40B4-BE49-F238E27FC236}">
                <a16:creationId xmlns:a16="http://schemas.microsoft.com/office/drawing/2014/main" id="{944510D1-B676-47C4-B1E1-3D777A0B6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- Komunikasi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1C493C4-04F6-4E19-A722-DFA8A8073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Definisi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8A7F1BD-8C96-4CB5-A501-582A1AA1C8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14000"/>
              </a:lnSpc>
            </a:pPr>
            <a:r>
              <a:rPr lang="en-US" altLang="en-US"/>
              <a:t>Manajemen Komunikasi proyek adalah kompetensi yang harus dimiliki manajer proyek dengan tujuan utama adalah agar adanya jaminan bahwa semua </a:t>
            </a:r>
            <a:r>
              <a:rPr lang="en-US" altLang="en-US" b="1">
                <a:solidFill>
                  <a:srgbClr val="C00000"/>
                </a:solidFill>
              </a:rPr>
              <a:t>informasi</a:t>
            </a:r>
            <a:r>
              <a:rPr lang="en-US" altLang="en-US" b="1"/>
              <a:t> </a:t>
            </a:r>
            <a:r>
              <a:rPr lang="en-US" altLang="en-US"/>
              <a:t>mengenai proyek </a:t>
            </a:r>
            <a:r>
              <a:rPr lang="id-ID" altLang="en-US" b="1">
                <a:solidFill>
                  <a:srgbClr val="C00000"/>
                </a:solidFill>
              </a:rPr>
              <a:t>di</a:t>
            </a:r>
            <a:r>
              <a:rPr lang="en-US" altLang="en-US" b="1">
                <a:solidFill>
                  <a:srgbClr val="C00000"/>
                </a:solidFill>
              </a:rPr>
              <a:t>sampai</a:t>
            </a:r>
            <a:r>
              <a:rPr lang="id-ID" altLang="en-US" b="1">
                <a:solidFill>
                  <a:srgbClr val="C00000"/>
                </a:solidFill>
              </a:rPr>
              <a:t>kan</a:t>
            </a:r>
            <a:r>
              <a:rPr lang="en-US" altLang="en-US"/>
              <a:t> tepat pada waktunya, </a:t>
            </a:r>
            <a:r>
              <a:rPr lang="en-US" altLang="en-US" b="1">
                <a:solidFill>
                  <a:srgbClr val="C00000"/>
                </a:solidFill>
              </a:rPr>
              <a:t>dibuat</a:t>
            </a:r>
            <a:r>
              <a:rPr lang="en-US" altLang="en-US"/>
              <a:t> dengan tepat, </a:t>
            </a:r>
            <a:r>
              <a:rPr lang="en-US" altLang="en-US" b="1">
                <a:solidFill>
                  <a:srgbClr val="C00000"/>
                </a:solidFill>
              </a:rPr>
              <a:t>dikumpulkan, dibagikan, disimpan dan diatur dengan tepat</a:t>
            </a:r>
            <a:r>
              <a:rPr lang="en-US" altLang="en-US"/>
              <a:t> pula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en-US" sz="2000" b="1" i="1">
                <a:solidFill>
                  <a:srgbClr val="FF66FF"/>
                </a:solidFill>
                <a:latin typeface="Arial Narrow" panose="020B0606020202030204" pitchFamily="34" charset="0"/>
              </a:rPr>
              <a:t>Orang-orang IT terkenal memiliki kemampuan komunikasi yang rendah</a:t>
            </a:r>
          </a:p>
        </p:txBody>
      </p:sp>
      <p:sp>
        <p:nvSpPr>
          <p:cNvPr id="7172" name="Footer Placeholder 4">
            <a:extLst>
              <a:ext uri="{FF2B5EF4-FFF2-40B4-BE49-F238E27FC236}">
                <a16:creationId xmlns:a16="http://schemas.microsoft.com/office/drawing/2014/main" id="{AEF40AF9-6675-4D00-9768-5ED3AB4CB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 MPTI - Komunikasi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24BCA79-8272-48C0-A448-B89DDDEE34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Tinjauan Umum Manajemen Komunikasi</a:t>
            </a:r>
          </a:p>
        </p:txBody>
      </p:sp>
      <p:sp>
        <p:nvSpPr>
          <p:cNvPr id="8195" name="Footer Placeholder 4">
            <a:extLst>
              <a:ext uri="{FF2B5EF4-FFF2-40B4-BE49-F238E27FC236}">
                <a16:creationId xmlns:a16="http://schemas.microsoft.com/office/drawing/2014/main" id="{04AC72FE-12E4-434B-B95C-1B7C70C8F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  <p:sp>
        <p:nvSpPr>
          <p:cNvPr id="8196" name="Content Placeholder 1">
            <a:extLst>
              <a:ext uri="{FF2B5EF4-FFF2-40B4-BE49-F238E27FC236}">
                <a16:creationId xmlns:a16="http://schemas.microsoft.com/office/drawing/2014/main" id="{725AFED1-F1F8-4808-9EE8-24FF50D81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altLang="en-US"/>
          </a:p>
        </p:txBody>
      </p:sp>
      <p:pic>
        <p:nvPicPr>
          <p:cNvPr id="8197" name="Picture 5">
            <a:extLst>
              <a:ext uri="{FF2B5EF4-FFF2-40B4-BE49-F238E27FC236}">
                <a16:creationId xmlns:a16="http://schemas.microsoft.com/office/drawing/2014/main" id="{10781FEC-6D81-4790-A0E6-037F60A0C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08138"/>
            <a:ext cx="6286500" cy="468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E52AE3D7-4475-4942-98E7-E12155D5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altLang="en-US"/>
              <a:t>Identifikasi </a:t>
            </a:r>
            <a:r>
              <a:rPr lang="id-ID" altLang="en-US" i="1"/>
              <a:t>Stakeholders</a:t>
            </a:r>
            <a:endParaRPr lang="id-ID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5F549-42CF-4EF9-8CE4-A6FFAC28D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d-ID" sz="2400" b="1" i="1" dirty="0">
                <a:solidFill>
                  <a:srgbClr val="C00000"/>
                </a:solidFill>
              </a:rPr>
              <a:t>Stakeholders</a:t>
            </a:r>
            <a:r>
              <a:rPr lang="id-ID" dirty="0"/>
              <a:t>: orang-orang yang terlibat/ dipengaruhi oleh proyek, termasuk sponsor proyek, tim proyek, staf pendukung, pelanggan, pengguna, supplier, dan musuh proyek.</a:t>
            </a:r>
          </a:p>
          <a:p>
            <a:pPr>
              <a:defRPr/>
            </a:pPr>
            <a:r>
              <a:rPr lang="id-ID" dirty="0"/>
              <a:t>Informasi tentang stakeholders disimpan dalam dokumen: </a:t>
            </a:r>
          </a:p>
          <a:p>
            <a:pPr lvl="1">
              <a:defRPr/>
            </a:pPr>
            <a:r>
              <a:rPr lang="id-ID" sz="2400" b="1" i="1" dirty="0">
                <a:solidFill>
                  <a:srgbClr val="C00000"/>
                </a:solidFill>
              </a:rPr>
              <a:t>Stakeholder register</a:t>
            </a:r>
            <a:r>
              <a:rPr lang="id-ID" dirty="0"/>
              <a:t>, yang berisi: nama, posisi, internal/eksternal dlm organisasi, peran dan informasi kontak.</a:t>
            </a:r>
          </a:p>
          <a:p>
            <a:pPr marL="2286000" lvl="1" indent="-342900">
              <a:defRPr/>
            </a:pPr>
            <a:r>
              <a:rPr lang="id-ID" sz="2400" b="1" i="1" dirty="0">
                <a:solidFill>
                  <a:srgbClr val="C00000"/>
                </a:solidFill>
              </a:rPr>
              <a:t>Stakeholder management strategy</a:t>
            </a:r>
            <a:r>
              <a:rPr lang="id-ID" dirty="0"/>
              <a:t>: pendekatan untuk meningkatkan dukungan stakeholders selama proyek berlangsung, meliputi: nama, tingkat ketertarikan dalam proyek, tingkat pengaruh dalam proyek, dan strategi manajemen untuk memperoleh dukungan dari masing-masing stakeholder.</a:t>
            </a:r>
            <a:endParaRPr lang="id-ID" i="1" dirty="0"/>
          </a:p>
        </p:txBody>
      </p:sp>
      <p:sp>
        <p:nvSpPr>
          <p:cNvPr id="9220" name="Footer Placeholder 3">
            <a:extLst>
              <a:ext uri="{FF2B5EF4-FFF2-40B4-BE49-F238E27FC236}">
                <a16:creationId xmlns:a16="http://schemas.microsoft.com/office/drawing/2014/main" id="{72AA5472-D377-445F-B9BC-CD6DBE51D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  <p:sp>
        <p:nvSpPr>
          <p:cNvPr id="9221" name="Slide Number Placeholder 4">
            <a:extLst>
              <a:ext uri="{FF2B5EF4-FFF2-40B4-BE49-F238E27FC236}">
                <a16:creationId xmlns:a16="http://schemas.microsoft.com/office/drawing/2014/main" id="{08553DA5-8393-4648-8ADE-F92B5B578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A6586F4-4129-4E0E-87A6-1354B900ECCF}" type="slidenum">
              <a:rPr lang="en-US" altLang="en-US" sz="1000" smtClean="0">
                <a:solidFill>
                  <a:srgbClr val="FF3300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00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856300B-6C18-4452-A1D0-57D3D83CB1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Perencanaan Komunikasi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902C3B6-11D6-412B-994C-BD535C3908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Merupakan proses yang sangat penting dalam proyek, mengingat seringnya kegagalan proyek terkait dengan kegagalan komunikasi</a:t>
            </a:r>
          </a:p>
          <a:p>
            <a:pPr eaLnBrk="1" hangingPunct="1"/>
            <a:r>
              <a:rPr lang="en-US" altLang="en-US" b="1">
                <a:solidFill>
                  <a:srgbClr val="C00000"/>
                </a:solidFill>
              </a:rPr>
              <a:t>Rencana manajemen komunikasi</a:t>
            </a:r>
            <a:r>
              <a:rPr lang="en-US" altLang="en-US"/>
              <a:t> adalah dokumen yang berisi arahan/tuntunan </a:t>
            </a:r>
            <a:r>
              <a:rPr lang="en-US" altLang="en-US" b="1"/>
              <a:t>cara berkomunikasi </a:t>
            </a:r>
            <a:r>
              <a:rPr lang="en-US" altLang="en-US"/>
              <a:t>dalam suatu proyek</a:t>
            </a:r>
          </a:p>
        </p:txBody>
      </p:sp>
      <p:sp>
        <p:nvSpPr>
          <p:cNvPr id="10244" name="Footer Placeholder 4">
            <a:extLst>
              <a:ext uri="{FF2B5EF4-FFF2-40B4-BE49-F238E27FC236}">
                <a16:creationId xmlns:a16="http://schemas.microsoft.com/office/drawing/2014/main" id="{B53E1B30-C091-49E7-8669-287AE2BBC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6073931-9371-493C-A3F1-86A8704D26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Rencana Manajemen Komunikasi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8114CC7-2A86-4DE2-9433-0090D2CD51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id-ID" dirty="0"/>
              <a:t>Berisi: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d-ID" dirty="0"/>
              <a:t>Kebutuhan komunikasi stakeholders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d-ID" dirty="0"/>
              <a:t>Informasi, termasuk format, isi dan level detail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d-ID" dirty="0"/>
              <a:t>Siapa penerima dan pembuat informasi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d-ID" dirty="0"/>
              <a:t>Metode/ teknologi untuk menghasilkan informasi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d-ID" dirty="0"/>
              <a:t>Frekuensi komunikasi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d-ID" dirty="0"/>
              <a:t>Prosedur eskalasi untuk menyelesaikan masalah</a:t>
            </a:r>
          </a:p>
          <a:p>
            <a:pPr marL="3200400" indent="-457200" eaLnBrk="1" hangingPunct="1">
              <a:buFont typeface="+mj-lt"/>
              <a:buAutoNum type="arabicPeriod"/>
              <a:defRPr/>
            </a:pPr>
            <a:r>
              <a:rPr lang="id-ID" dirty="0"/>
              <a:t>Prosedur revisi untuk memperbarui rencana manj komunikasi</a:t>
            </a:r>
          </a:p>
          <a:p>
            <a:pPr marL="3200400" indent="-457200" eaLnBrk="1" hangingPunct="1">
              <a:buFont typeface="+mj-lt"/>
              <a:buAutoNum type="arabicPeriod"/>
              <a:defRPr/>
            </a:pPr>
            <a:r>
              <a:rPr lang="id-ID" dirty="0"/>
              <a:t>Daftar istilah/ terminologi</a:t>
            </a:r>
            <a:endParaRPr lang="en-US" dirty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11268" name="Footer Placeholder 4">
            <a:extLst>
              <a:ext uri="{FF2B5EF4-FFF2-40B4-BE49-F238E27FC236}">
                <a16:creationId xmlns:a16="http://schemas.microsoft.com/office/drawing/2014/main" id="{71CFB6A8-2170-454E-81DD-9CC2FF7D9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CD1FB3C-1A9D-48CC-99A4-5665CFC75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Stakeholder </a:t>
            </a:r>
            <a:r>
              <a:rPr lang="id-ID" altLang="en-US" i="1"/>
              <a:t>Communication </a:t>
            </a:r>
            <a:r>
              <a:rPr lang="en-US" altLang="en-US" i="1"/>
              <a:t>Analysis</a:t>
            </a:r>
          </a:p>
        </p:txBody>
      </p:sp>
      <p:sp>
        <p:nvSpPr>
          <p:cNvPr id="12291" name="Footer Placeholder 4">
            <a:extLst>
              <a:ext uri="{FF2B5EF4-FFF2-40B4-BE49-F238E27FC236}">
                <a16:creationId xmlns:a16="http://schemas.microsoft.com/office/drawing/2014/main" id="{8B6122A7-B50E-45C9-9C3D-C8621B4C5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98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  <p:sp>
        <p:nvSpPr>
          <p:cNvPr id="12292" name="Content Placeholder 1">
            <a:extLst>
              <a:ext uri="{FF2B5EF4-FFF2-40B4-BE49-F238E27FC236}">
                <a16:creationId xmlns:a16="http://schemas.microsoft.com/office/drawing/2014/main" id="{A653809A-2EA8-497D-B353-F17590AEB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altLang="en-US"/>
              <a:t>Contoh:</a:t>
            </a:r>
          </a:p>
        </p:txBody>
      </p:sp>
      <p:pic>
        <p:nvPicPr>
          <p:cNvPr id="12293" name="Picture 5">
            <a:extLst>
              <a:ext uri="{FF2B5EF4-FFF2-40B4-BE49-F238E27FC236}">
                <a16:creationId xmlns:a16="http://schemas.microsoft.com/office/drawing/2014/main" id="{056F5186-C32E-4805-B2C7-88DAA3A51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88" y="2057400"/>
            <a:ext cx="6818312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37D2EF5-DDE7-4D29-8804-563D74D27C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Distribusi Informasi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7D1C259-524F-4F1D-81D5-445BA92B76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Dilakukan mengingat pentingnya mendapatkan informasi proyek </a:t>
            </a:r>
            <a:r>
              <a:rPr lang="en-US" altLang="en-US" sz="2400" b="1">
                <a:solidFill>
                  <a:srgbClr val="C00000"/>
                </a:solidFill>
              </a:rPr>
              <a:t>bagi orang yang tepat, pada waktu yang tepat dengan format yang padat informasi </a:t>
            </a:r>
            <a:endParaRPr lang="en-US" altLang="en-US" b="1">
              <a:solidFill>
                <a:srgbClr val="C00000"/>
              </a:solidFill>
            </a:endParaRPr>
          </a:p>
          <a:p>
            <a:pPr eaLnBrk="1" hangingPunct="1"/>
            <a:r>
              <a:rPr lang="en-US" altLang="en-US"/>
              <a:t>Manajer proyek dan tim proyek harus dapat memutuskan </a:t>
            </a:r>
            <a:r>
              <a:rPr lang="en-US" altLang="en-US" sz="2400" b="1">
                <a:solidFill>
                  <a:srgbClr val="C00000"/>
                </a:solidFill>
              </a:rPr>
              <a:t>cara terbaik </a:t>
            </a:r>
            <a:r>
              <a:rPr lang="en-US" altLang="en-US"/>
              <a:t>untuk mendistribusikan informasi proyek</a:t>
            </a:r>
            <a:endParaRPr lang="en-US" altLang="en-US">
              <a:solidFill>
                <a:srgbClr val="FF66FF"/>
              </a:solidFill>
            </a:endParaRPr>
          </a:p>
        </p:txBody>
      </p:sp>
      <p:sp>
        <p:nvSpPr>
          <p:cNvPr id="13316" name="Footer Placeholder 4">
            <a:extLst>
              <a:ext uri="{FF2B5EF4-FFF2-40B4-BE49-F238E27FC236}">
                <a16:creationId xmlns:a16="http://schemas.microsoft.com/office/drawing/2014/main" id="{64D8322D-C101-4FD0-9C7C-4A4EB8F34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36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36405FD-A3B6-416E-8E27-939E6C285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Isu Penting dalam Distribusi Informasi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624D125-0AE5-417A-A67B-C379F624FF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Penggunaan </a:t>
            </a:r>
            <a:r>
              <a:rPr lang="en-US" altLang="en-US" sz="2400" b="1">
                <a:solidFill>
                  <a:srgbClr val="C00000"/>
                </a:solidFill>
              </a:rPr>
              <a:t>teknologi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Cara </a:t>
            </a:r>
            <a:r>
              <a:rPr lang="en-US" altLang="en-US" sz="2400" b="1">
                <a:solidFill>
                  <a:srgbClr val="C00000"/>
                </a:solidFill>
              </a:rPr>
              <a:t>formal</a:t>
            </a:r>
            <a:r>
              <a:rPr lang="en-US" altLang="en-US"/>
              <a:t> atau informal</a:t>
            </a:r>
          </a:p>
          <a:p>
            <a:pPr eaLnBrk="1" hangingPunct="1">
              <a:lnSpc>
                <a:spcPct val="80000"/>
              </a:lnSpc>
            </a:pPr>
            <a:r>
              <a:rPr lang="id-ID" altLang="en-US"/>
              <a:t>Distribusi</a:t>
            </a:r>
            <a:r>
              <a:rPr lang="en-US" altLang="en-US"/>
              <a:t> informasi yang </a:t>
            </a:r>
            <a:r>
              <a:rPr lang="en-US" altLang="en-US" sz="2400" b="1">
                <a:solidFill>
                  <a:srgbClr val="C00000"/>
                </a:solidFill>
              </a:rPr>
              <a:t>sangat penting</a:t>
            </a:r>
            <a:r>
              <a:rPr lang="en-US" altLang="en-US" b="1"/>
              <a:t> </a:t>
            </a:r>
            <a:r>
              <a:rPr lang="id-ID" altLang="en-US"/>
              <a:t>secara efektif dan tepat waktu</a:t>
            </a:r>
            <a:endParaRPr lang="en-US" altLang="en-US"/>
          </a:p>
          <a:p>
            <a:pPr eaLnBrk="1" hangingPunct="1">
              <a:lnSpc>
                <a:spcPct val="80000"/>
              </a:lnSpc>
            </a:pPr>
            <a:r>
              <a:rPr lang="id-ID" altLang="en-US"/>
              <a:t>Pemililhan</a:t>
            </a:r>
            <a:r>
              <a:rPr lang="en-US" altLang="en-US"/>
              <a:t> </a:t>
            </a:r>
            <a:r>
              <a:rPr lang="en-US" altLang="en-US" sz="2400" b="1">
                <a:solidFill>
                  <a:srgbClr val="C00000"/>
                </a:solidFill>
              </a:rPr>
              <a:t>media</a:t>
            </a:r>
            <a:r>
              <a:rPr lang="en-US" altLang="en-US"/>
              <a:t> yang cocok untuk berkomunikasi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Pemahaman akan </a:t>
            </a:r>
            <a:r>
              <a:rPr lang="id-ID" altLang="en-US" sz="2400" b="1">
                <a:solidFill>
                  <a:srgbClr val="C00000"/>
                </a:solidFill>
              </a:rPr>
              <a:t>kebutuhan</a:t>
            </a:r>
            <a:r>
              <a:rPr lang="en-US" altLang="en-US" sz="2400" b="1">
                <a:solidFill>
                  <a:srgbClr val="C00000"/>
                </a:solidFill>
              </a:rPr>
              <a:t> komunikasi</a:t>
            </a:r>
            <a:r>
              <a:rPr lang="en-US" altLang="en-US" b="1"/>
              <a:t> </a:t>
            </a:r>
            <a:r>
              <a:rPr lang="en-US" altLang="en-US"/>
              <a:t>individual atau berkelompok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Teknik menyampaikan </a:t>
            </a:r>
            <a:r>
              <a:rPr lang="en-US" altLang="en-US" sz="2400" b="1">
                <a:solidFill>
                  <a:srgbClr val="C00000"/>
                </a:solidFill>
              </a:rPr>
              <a:t>berita “buruk”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Pengaturan </a:t>
            </a:r>
            <a:r>
              <a:rPr lang="en-US" altLang="en-US" sz="2400" b="1">
                <a:solidFill>
                  <a:srgbClr val="C00000"/>
                </a:solidFill>
              </a:rPr>
              <a:t>jumlah jalur</a:t>
            </a:r>
            <a:r>
              <a:rPr lang="en-US" altLang="en-US" b="1"/>
              <a:t> </a:t>
            </a:r>
            <a:r>
              <a:rPr lang="en-US" altLang="en-US"/>
              <a:t>komunikasi</a:t>
            </a:r>
          </a:p>
        </p:txBody>
      </p:sp>
      <p:sp>
        <p:nvSpPr>
          <p:cNvPr id="14340" name="Footer Placeholder 4">
            <a:extLst>
              <a:ext uri="{FF2B5EF4-FFF2-40B4-BE49-F238E27FC236}">
                <a16:creationId xmlns:a16="http://schemas.microsoft.com/office/drawing/2014/main" id="{CEDE1C17-F556-423D-8303-14507A0BB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327F0D0-461A-48E8-AC39-D4EF1C025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2286000" cy="4144962"/>
          </a:xfrm>
        </p:spPr>
        <p:txBody>
          <a:bodyPr/>
          <a:lstStyle/>
          <a:p>
            <a:r>
              <a:rPr lang="id-ID" altLang="en-US" sz="2800"/>
              <a:t>Tabel Pemilihan Media Komunikasi</a:t>
            </a:r>
          </a:p>
        </p:txBody>
      </p:sp>
      <p:sp>
        <p:nvSpPr>
          <p:cNvPr id="15363" name="Slide Number Placeholder 4">
            <a:extLst>
              <a:ext uri="{FF2B5EF4-FFF2-40B4-BE49-F238E27FC236}">
                <a16:creationId xmlns:a16="http://schemas.microsoft.com/office/drawing/2014/main" id="{57ABB615-A0EA-49EA-8F9E-BF416725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4F3886-EDD9-4F2B-BA04-8AE709D62164}" type="slidenum">
              <a:rPr lang="en-US" altLang="en-US" sz="1000" smtClean="0">
                <a:solidFill>
                  <a:srgbClr val="FF3300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00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  <p:pic>
        <p:nvPicPr>
          <p:cNvPr id="15364" name="Picture 5">
            <a:extLst>
              <a:ext uri="{FF2B5EF4-FFF2-40B4-BE49-F238E27FC236}">
                <a16:creationId xmlns:a16="http://schemas.microsoft.com/office/drawing/2014/main" id="{A562CD25-7A5D-42F9-8BDD-3DA315AD6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613" y="0"/>
            <a:ext cx="65103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5" name="Rectangle 6">
            <a:extLst>
              <a:ext uri="{FF2B5EF4-FFF2-40B4-BE49-F238E27FC236}">
                <a16:creationId xmlns:a16="http://schemas.microsoft.com/office/drawing/2014/main" id="{1ADADE17-54A8-402E-A4CA-ABFB665B0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88113"/>
            <a:ext cx="23637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CAFCE2FD-3173-4880-A06E-F468E875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5181600"/>
            <a:ext cx="5943600" cy="1143000"/>
          </a:xfrm>
        </p:spPr>
        <p:txBody>
          <a:bodyPr/>
          <a:lstStyle/>
          <a:p>
            <a:r>
              <a:rPr lang="id-ID" altLang="en-US" i="1"/>
              <a:t>Communicating Bad News</a:t>
            </a:r>
          </a:p>
        </p:txBody>
      </p:sp>
      <p:sp>
        <p:nvSpPr>
          <p:cNvPr id="16387" name="Footer Placeholder 3">
            <a:extLst>
              <a:ext uri="{FF2B5EF4-FFF2-40B4-BE49-F238E27FC236}">
                <a16:creationId xmlns:a16="http://schemas.microsoft.com/office/drawing/2014/main" id="{73A4FB9A-93A8-41DC-8682-8FA73B987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5532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  <p:sp>
        <p:nvSpPr>
          <p:cNvPr id="16388" name="Slide Number Placeholder 4">
            <a:extLst>
              <a:ext uri="{FF2B5EF4-FFF2-40B4-BE49-F238E27FC236}">
                <a16:creationId xmlns:a16="http://schemas.microsoft.com/office/drawing/2014/main" id="{E2F92E8A-6A6F-405B-856D-1DE937C2A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7D6C83-D54B-46B8-B025-10FFD7A3CB62}" type="slidenum">
              <a:rPr lang="en-US" altLang="en-US" sz="1000" smtClean="0">
                <a:solidFill>
                  <a:srgbClr val="FF3300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00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  <p:pic>
        <p:nvPicPr>
          <p:cNvPr id="16389" name="Picture 2">
            <a:extLst>
              <a:ext uri="{FF2B5EF4-FFF2-40B4-BE49-F238E27FC236}">
                <a16:creationId xmlns:a16="http://schemas.microsoft.com/office/drawing/2014/main" id="{A5717E07-FF27-4C57-BA64-AFF2864B0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07388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F1EAAEE-F29D-41D4-884A-50BCA752A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Pengaruh Jumlah Jalur Komunikasi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3AADEC08-9DDA-4B26-A86D-95C14DD4A5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2325" y="1371600"/>
            <a:ext cx="7635875" cy="4953000"/>
          </a:xfrm>
          <a:noFill/>
        </p:spPr>
      </p:pic>
      <p:sp>
        <p:nvSpPr>
          <p:cNvPr id="17412" name="Footer Placeholder 3">
            <a:extLst>
              <a:ext uri="{FF2B5EF4-FFF2-40B4-BE49-F238E27FC236}">
                <a16:creationId xmlns:a16="http://schemas.microsoft.com/office/drawing/2014/main" id="{71298FF9-E7A8-4482-8A01-ACF6DA98C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18BCA475-1BF3-4B03-ADA3-764031A0AA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Organizational Proces Assets </a:t>
            </a:r>
            <a:br>
              <a:rPr lang="en-US" altLang="en-US" sz="3600"/>
            </a:br>
            <a:r>
              <a:rPr lang="en-US" altLang="en-US" sz="3600"/>
              <a:t>(dlm Distribusi Informasi)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F31905D-20AC-40AC-B7B9-1A0EC3A367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id-ID" dirty="0"/>
              <a:t>D</a:t>
            </a:r>
            <a:r>
              <a:rPr lang="en-US" dirty="0" err="1"/>
              <a:t>istribusi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id-ID" dirty="0"/>
              <a:t>mempengaruhi</a:t>
            </a:r>
            <a:r>
              <a:rPr lang="en-US" dirty="0"/>
              <a:t> </a:t>
            </a:r>
            <a:r>
              <a:rPr lang="en-US" sz="2400" b="1" i="1" dirty="0">
                <a:solidFill>
                  <a:srgbClr val="C00000"/>
                </a:solidFill>
              </a:rPr>
              <a:t>Organizational Process Assets</a:t>
            </a:r>
            <a:r>
              <a:rPr lang="en-US" dirty="0"/>
              <a:t>. 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diperbaharui</a:t>
            </a:r>
            <a:r>
              <a:rPr lang="en-US" dirty="0"/>
              <a:t>, </a:t>
            </a:r>
            <a:r>
              <a:rPr lang="en-US" dirty="0" err="1"/>
              <a:t>antara</a:t>
            </a:r>
            <a:r>
              <a:rPr lang="en-US" dirty="0"/>
              <a:t> lain 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i="1" dirty="0"/>
              <a:t>Lesson learned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i="1" dirty="0"/>
              <a:t>Project record </a:t>
            </a:r>
            <a:r>
              <a:rPr lang="en-US" dirty="0"/>
              <a:t>(</a:t>
            </a:r>
            <a:r>
              <a:rPr lang="en-US" dirty="0" err="1"/>
              <a:t>surat-surat</a:t>
            </a:r>
            <a:r>
              <a:rPr lang="en-US" dirty="0"/>
              <a:t> </a:t>
            </a:r>
            <a:r>
              <a:rPr lang="en-US" dirty="0" err="1"/>
              <a:t>korespondensi</a:t>
            </a:r>
            <a:r>
              <a:rPr lang="en-US" dirty="0"/>
              <a:t>, memo, </a:t>
            </a:r>
            <a:r>
              <a:rPr lang="en-US" dirty="0" err="1"/>
              <a:t>dsb</a:t>
            </a:r>
            <a:r>
              <a:rPr lang="en-US" dirty="0"/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i="1" dirty="0"/>
              <a:t>Project reports </a:t>
            </a:r>
            <a:r>
              <a:rPr lang="en-US" dirty="0"/>
              <a:t>(formal-informal </a:t>
            </a:r>
            <a:r>
              <a:rPr lang="en-US" dirty="0" err="1"/>
              <a:t>laporan</a:t>
            </a:r>
            <a:r>
              <a:rPr lang="en-US" dirty="0"/>
              <a:t> status </a:t>
            </a:r>
            <a:r>
              <a:rPr lang="en-US" dirty="0" err="1"/>
              <a:t>proyek,dsb</a:t>
            </a:r>
            <a:r>
              <a:rPr lang="en-US" dirty="0"/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i="1" dirty="0"/>
              <a:t>stakeholders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kritik</a:t>
            </a:r>
            <a:r>
              <a:rPr lang="en-US" dirty="0"/>
              <a:t>, saran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peringatan</a:t>
            </a:r>
            <a:endParaRPr lang="en-US" dirty="0"/>
          </a:p>
        </p:txBody>
      </p:sp>
      <p:sp>
        <p:nvSpPr>
          <p:cNvPr id="18436" name="Footer Placeholder 4">
            <a:extLst>
              <a:ext uri="{FF2B5EF4-FFF2-40B4-BE49-F238E27FC236}">
                <a16:creationId xmlns:a16="http://schemas.microsoft.com/office/drawing/2014/main" id="{F881C163-3651-4F01-A608-FB0BCA7DF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018F886C-20D1-4B95-A6D8-25623E952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39763"/>
          </a:xfrm>
        </p:spPr>
        <p:txBody>
          <a:bodyPr/>
          <a:lstStyle/>
          <a:p>
            <a:r>
              <a:rPr lang="id-ID" altLang="en-US" i="1"/>
              <a:t>Manage Stakeholders Expectations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AD98374A-5F56-405B-921C-419B44739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r>
              <a:rPr lang="id-ID" altLang="en-US" sz="2000"/>
              <a:t>Contoh </a:t>
            </a:r>
            <a:r>
              <a:rPr lang="id-ID" altLang="en-US" sz="2000" i="1"/>
              <a:t>expectations management matrix</a:t>
            </a:r>
            <a:r>
              <a:rPr lang="id-ID" altLang="en-US" sz="2000"/>
              <a:t>:</a:t>
            </a:r>
          </a:p>
        </p:txBody>
      </p:sp>
      <p:sp>
        <p:nvSpPr>
          <p:cNvPr id="19460" name="Footer Placeholder 3">
            <a:extLst>
              <a:ext uri="{FF2B5EF4-FFF2-40B4-BE49-F238E27FC236}">
                <a16:creationId xmlns:a16="http://schemas.microsoft.com/office/drawing/2014/main" id="{25792355-0DF8-4A47-8EAD-3D7CE9859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5532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  <p:sp>
        <p:nvSpPr>
          <p:cNvPr id="19461" name="Slide Number Placeholder 4">
            <a:extLst>
              <a:ext uri="{FF2B5EF4-FFF2-40B4-BE49-F238E27FC236}">
                <a16:creationId xmlns:a16="http://schemas.microsoft.com/office/drawing/2014/main" id="{8F5DF528-3406-4D43-BDE5-1EADD8F74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2204F9-19DF-471A-87AB-2CCAAD243AA7}" type="slidenum">
              <a:rPr lang="en-US" altLang="en-US" sz="1000" smtClean="0">
                <a:solidFill>
                  <a:srgbClr val="FF3300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00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110C29B-D026-4692-9A09-159CCD58050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1508125"/>
          <a:ext cx="8839200" cy="4664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36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272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62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>
                          <a:solidFill>
                            <a:schemeClr val="tx1"/>
                          </a:solidFill>
                        </a:rPr>
                        <a:t>Measure</a:t>
                      </a:r>
                      <a:r>
                        <a:rPr lang="id-ID" sz="1200" b="1" baseline="0" dirty="0">
                          <a:solidFill>
                            <a:schemeClr val="tx1"/>
                          </a:solidFill>
                        </a:rPr>
                        <a:t> of Success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>
                          <a:solidFill>
                            <a:schemeClr val="tx1"/>
                          </a:solidFill>
                        </a:rPr>
                        <a:t>Prior</a:t>
                      </a:r>
                    </a:p>
                  </a:txBody>
                  <a:tcPr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>
                          <a:solidFill>
                            <a:schemeClr val="tx1"/>
                          </a:solidFill>
                        </a:rPr>
                        <a:t>Expectations</a:t>
                      </a:r>
                    </a:p>
                  </a:txBody>
                  <a:tcPr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>
                          <a:solidFill>
                            <a:schemeClr val="tx1"/>
                          </a:solidFill>
                        </a:rPr>
                        <a:t>Guidelines</a:t>
                      </a:r>
                    </a:p>
                  </a:txBody>
                  <a:tcPr marT="45726" marB="4572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62">
                <a:tc>
                  <a:txBody>
                    <a:bodyPr/>
                    <a:lstStyle/>
                    <a:p>
                      <a:r>
                        <a:rPr lang="id-ID" sz="1200" dirty="0"/>
                        <a:t>Scope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2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The scope</a:t>
                      </a:r>
                      <a:r>
                        <a:rPr lang="id-ID" sz="1200" baseline="0" dirty="0"/>
                        <a:t> statement clearly defines mandatory reqs and optional reqs.</a:t>
                      </a:r>
                      <a:endParaRPr lang="id-ID" sz="1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Focus on meeting mandatory reqs before considering optional</a:t>
                      </a:r>
                      <a:r>
                        <a:rPr lang="id-ID" sz="1200" baseline="0" dirty="0"/>
                        <a:t> ones.</a:t>
                      </a:r>
                      <a:endParaRPr lang="id-ID" sz="12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167">
                <a:tc>
                  <a:txBody>
                    <a:bodyPr/>
                    <a:lstStyle/>
                    <a:p>
                      <a:r>
                        <a:rPr lang="id-ID" sz="1200" dirty="0"/>
                        <a:t>Time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1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There is no give</a:t>
                      </a:r>
                      <a:r>
                        <a:rPr lang="id-ID" sz="1200" baseline="0" dirty="0"/>
                        <a:t> in the project completion date. Every major deadline must be met, and the schedule is very realistic.</a:t>
                      </a:r>
                      <a:endParaRPr lang="id-ID" sz="1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The project sponsor and program manager must be alerted if there are any issues that might affect</a:t>
                      </a:r>
                      <a:r>
                        <a:rPr lang="id-ID" sz="1200" baseline="0" dirty="0"/>
                        <a:t> meeting schedule goals.</a:t>
                      </a:r>
                      <a:endParaRPr lang="id-ID" sz="12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072">
                <a:tc>
                  <a:txBody>
                    <a:bodyPr/>
                    <a:lstStyle/>
                    <a:p>
                      <a:r>
                        <a:rPr lang="id-ID" sz="1200" dirty="0"/>
                        <a:t>Cost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3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This project is crucial to the organization. If you can clearly justify the need</a:t>
                      </a:r>
                      <a:r>
                        <a:rPr lang="id-ID" sz="1200" baseline="0" dirty="0"/>
                        <a:t> for more funds, they can be available.</a:t>
                      </a:r>
                      <a:endParaRPr lang="id-ID" sz="1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There are strict rules for project expenditures and escalation procedures. Cost is very important, but it takes back seat to meeting schedule and then</a:t>
                      </a:r>
                      <a:r>
                        <a:rPr lang="id-ID" sz="1200" baseline="0" dirty="0"/>
                        <a:t> scope goals.</a:t>
                      </a:r>
                      <a:endParaRPr lang="id-ID" sz="12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3072">
                <a:tc>
                  <a:txBody>
                    <a:bodyPr/>
                    <a:lstStyle/>
                    <a:p>
                      <a:r>
                        <a:rPr lang="id-ID" sz="1200" dirty="0"/>
                        <a:t>Quality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6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Quality is important, and the expectation is that we follow our</a:t>
                      </a:r>
                      <a:r>
                        <a:rPr lang="id-ID" sz="1200" baseline="0" dirty="0"/>
                        <a:t> well-established process for testing this system.</a:t>
                      </a:r>
                      <a:endParaRPr lang="id-ID" sz="1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All new personnel are required to complete several in-house courses to make sure they understand our quality processes. All corporate quality</a:t>
                      </a:r>
                      <a:r>
                        <a:rPr lang="id-ID" sz="1200" baseline="0" dirty="0"/>
                        <a:t> standards must be followed.</a:t>
                      </a:r>
                      <a:endParaRPr lang="id-ID" sz="12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3072">
                <a:tc>
                  <a:txBody>
                    <a:bodyPr/>
                    <a:lstStyle/>
                    <a:p>
                      <a:r>
                        <a:rPr lang="id-ID" sz="1200" dirty="0"/>
                        <a:t>Cust satisfaction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4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Our cust expects</a:t>
                      </a:r>
                      <a:r>
                        <a:rPr lang="id-ID" sz="1200" baseline="0" dirty="0"/>
                        <a:t> us to act professionally, answer questions in a timely manner, and work collaboratively with them to get project done.</a:t>
                      </a:r>
                      <a:endParaRPr lang="id-ID" sz="1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All presentations and formal documents provided to the cuat must be edited by tech writer. Everyone should reply to cust requests within 24 hours.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167">
                <a:tc>
                  <a:txBody>
                    <a:bodyPr/>
                    <a:lstStyle/>
                    <a:p>
                      <a:r>
                        <a:rPr lang="id-ID" sz="1200" dirty="0"/>
                        <a:t>ROI projections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5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The business case for this</a:t>
                      </a:r>
                      <a:r>
                        <a:rPr lang="id-ID" sz="1200" baseline="0" dirty="0"/>
                        <a:t> project projected on ROI of 40% within two years after implementation.</a:t>
                      </a:r>
                      <a:endParaRPr lang="id-ID" sz="1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Our finance department will work with the cust to measure the ROI.</a:t>
                      </a:r>
                      <a:r>
                        <a:rPr lang="id-ID" sz="1200" baseline="0" dirty="0"/>
                        <a:t> Meeting/ exceeding this projection will help us bring in future business with this and other custs.</a:t>
                      </a:r>
                      <a:endParaRPr lang="id-ID" sz="12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12A29D1-9963-4409-B4D6-52D69E2944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Performance Reports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8563934-116B-486D-830E-E8BEBD13BE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305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Informasi yang terkandung didalamnya, antara lain 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>
                <a:solidFill>
                  <a:srgbClr val="C00000"/>
                </a:solidFill>
              </a:rPr>
              <a:t>Status reports</a:t>
            </a:r>
            <a:r>
              <a:rPr lang="en-US" altLang="en-US"/>
              <a:t>, yang berisi tentang sejauh mana proyek sudah berjalan dalam kerangka ruang lingkup, waktu dan biaya.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>
                <a:solidFill>
                  <a:srgbClr val="C00000"/>
                </a:solidFill>
              </a:rPr>
              <a:t>Progres reports</a:t>
            </a:r>
            <a:r>
              <a:rPr lang="en-US" altLang="en-US" b="1" i="1"/>
              <a:t> </a:t>
            </a:r>
            <a:r>
              <a:rPr lang="en-US" altLang="en-US"/>
              <a:t>menggambarkan sejauh mana tim proyek sudah menyelesaikan pekerjaannya.  Biasanya berupa laporan rutin.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>
                <a:solidFill>
                  <a:srgbClr val="C00000"/>
                </a:solidFill>
              </a:rPr>
              <a:t>Peramalan</a:t>
            </a:r>
            <a:r>
              <a:rPr lang="en-US" altLang="en-US"/>
              <a:t>, berisi gambaran kecenderungan proyek akan berhasil atau tidak berdasarkan apa yang sudah dikerjakan sampai titik tertentu ketika proyek sudah berjalan.</a:t>
            </a:r>
            <a:endParaRPr lang="en-US" altLang="en-US">
              <a:solidFill>
                <a:srgbClr val="0070C0"/>
              </a:solidFill>
            </a:endParaRPr>
          </a:p>
        </p:txBody>
      </p:sp>
      <p:sp>
        <p:nvSpPr>
          <p:cNvPr id="20484" name="Footer Placeholder 4">
            <a:extLst>
              <a:ext uri="{FF2B5EF4-FFF2-40B4-BE49-F238E27FC236}">
                <a16:creationId xmlns:a16="http://schemas.microsoft.com/office/drawing/2014/main" id="{5C637ECC-1E84-4A04-B67D-0DE0AC66A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C2BF0E4-D4E5-476B-9652-95619F3AEC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Saran dalam </a:t>
            </a:r>
            <a:br>
              <a:rPr lang="en-US" altLang="en-US">
                <a:solidFill>
                  <a:srgbClr val="FF0000"/>
                </a:solidFill>
              </a:rPr>
            </a:br>
            <a:r>
              <a:rPr lang="en-US" altLang="en-US">
                <a:solidFill>
                  <a:srgbClr val="FF0000"/>
                </a:solidFill>
              </a:rPr>
              <a:t>Manajemen Komunikasi Proyek IT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29B4D70-6B3F-4A1A-80BB-5B330CD647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Gunakan keterampilan berkomunikasi (khususnya dalam menangani </a:t>
            </a:r>
            <a:r>
              <a:rPr lang="en-US" altLang="en-US" sz="2400" b="1">
                <a:solidFill>
                  <a:srgbClr val="C00000"/>
                </a:solidFill>
              </a:rPr>
              <a:t>konflik</a:t>
            </a:r>
            <a:r>
              <a:rPr lang="en-US" altLang="en-US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Selalu</a:t>
            </a:r>
            <a:r>
              <a:rPr lang="id-ID" altLang="en-US"/>
              <a:t> </a:t>
            </a:r>
            <a:r>
              <a:rPr lang="en-US" altLang="en-US"/>
              <a:t>mengembangkan </a:t>
            </a:r>
            <a:r>
              <a:rPr lang="en-US" altLang="en-US" sz="2400" b="1">
                <a:solidFill>
                  <a:srgbClr val="C00000"/>
                </a:solidFill>
              </a:rPr>
              <a:t>keterampilan</a:t>
            </a:r>
            <a:r>
              <a:rPr lang="en-US" altLang="en-US"/>
              <a:t> berkomunikasi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Lakukan </a:t>
            </a:r>
            <a:r>
              <a:rPr lang="en-US" altLang="en-US" sz="2400" b="1">
                <a:solidFill>
                  <a:srgbClr val="C00000"/>
                </a:solidFill>
              </a:rPr>
              <a:t>rapat</a:t>
            </a:r>
            <a:r>
              <a:rPr lang="en-US" altLang="en-US"/>
              <a:t> dengan efektif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Gunakan </a:t>
            </a:r>
            <a:r>
              <a:rPr lang="en-US" altLang="en-US" sz="2400" b="1" i="1">
                <a:solidFill>
                  <a:srgbClr val="C00000"/>
                </a:solidFill>
              </a:rPr>
              <a:t>e-mail</a:t>
            </a:r>
            <a:r>
              <a:rPr lang="id-ID" altLang="en-US" sz="2400" b="1" i="1">
                <a:solidFill>
                  <a:srgbClr val="C00000"/>
                </a:solidFill>
              </a:rPr>
              <a:t>, instant massaging</a:t>
            </a:r>
            <a:r>
              <a:rPr lang="id-ID" altLang="en-US" b="1"/>
              <a:t> </a:t>
            </a:r>
            <a:r>
              <a:rPr lang="id-ID" altLang="en-US"/>
              <a:t>dan </a:t>
            </a:r>
            <a:r>
              <a:rPr lang="id-ID" altLang="en-US" sz="2400" b="1" i="1">
                <a:solidFill>
                  <a:srgbClr val="C00000"/>
                </a:solidFill>
              </a:rPr>
              <a:t>collaborative tools</a:t>
            </a:r>
            <a:r>
              <a:rPr lang="en-US" altLang="en-US"/>
              <a:t> secara efektif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Gunakan </a:t>
            </a:r>
            <a:r>
              <a:rPr lang="en-US" altLang="en-US" sz="2400" b="1" i="1">
                <a:solidFill>
                  <a:srgbClr val="C00000"/>
                </a:solidFill>
              </a:rPr>
              <a:t>template</a:t>
            </a:r>
            <a:r>
              <a:rPr lang="en-US" altLang="en-US"/>
              <a:t> dalam komunikasi proyek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Bangun </a:t>
            </a:r>
            <a:r>
              <a:rPr lang="en-US" altLang="en-US" sz="2400" b="1">
                <a:solidFill>
                  <a:srgbClr val="C00000"/>
                </a:solidFill>
              </a:rPr>
              <a:t>infrastruktur</a:t>
            </a:r>
            <a:r>
              <a:rPr lang="en-US" altLang="en-US"/>
              <a:t> komunikasi</a:t>
            </a:r>
          </a:p>
        </p:txBody>
      </p:sp>
      <p:sp>
        <p:nvSpPr>
          <p:cNvPr id="21508" name="Footer Placeholder 4">
            <a:extLst>
              <a:ext uri="{FF2B5EF4-FFF2-40B4-BE49-F238E27FC236}">
                <a16:creationId xmlns:a16="http://schemas.microsoft.com/office/drawing/2014/main" id="{F1E80547-0862-44F6-90A0-D05CD2B71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886B9DB-8BA9-49E0-B29C-9131D82577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315200" cy="990600"/>
          </a:xfrm>
        </p:spPr>
        <p:txBody>
          <a:bodyPr/>
          <a:lstStyle/>
          <a:p>
            <a:pPr eaLnBrk="1" hangingPunct="1"/>
            <a:r>
              <a:rPr lang="en-US" altLang="en-US"/>
              <a:t>Membangun Infrastruktur Komunikasi</a:t>
            </a:r>
            <a:endParaRPr lang="en-US" altLang="en-US" sz="440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D48C4CC-8CD3-419C-80E3-F60A482903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382000" cy="486727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Infrastruktur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komunikasi</a:t>
            </a:r>
            <a:r>
              <a:rPr lang="en-US" b="1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seperangkat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,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yang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transfer </a:t>
            </a:r>
            <a:r>
              <a:rPr lang="en-US" dirty="0" err="1"/>
              <a:t>informasi</a:t>
            </a:r>
            <a:r>
              <a:rPr lang="en-US" dirty="0"/>
              <a:t> </a:t>
            </a:r>
          </a:p>
          <a:p>
            <a:pPr lvl="1" eaLnBrk="1" hangingPunct="1">
              <a:defRPr/>
            </a:pPr>
            <a:r>
              <a:rPr lang="en-US" b="1" dirty="0" err="1">
                <a:solidFill>
                  <a:srgbClr val="C00000"/>
                </a:solidFill>
              </a:rPr>
              <a:t>Alat</a:t>
            </a:r>
            <a:r>
              <a:rPr lang="en-US" dirty="0"/>
              <a:t> yang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lain </a:t>
            </a:r>
            <a:r>
              <a:rPr lang="en-US" sz="1800" i="1" dirty="0"/>
              <a:t>e-mail, </a:t>
            </a:r>
            <a:r>
              <a:rPr lang="en-US" sz="1800" i="1" dirty="0" err="1"/>
              <a:t>PMsoftware</a:t>
            </a:r>
            <a:r>
              <a:rPr lang="en-US" sz="1800" i="1" dirty="0"/>
              <a:t>, groupware, fax machines, telephones, teleconferencing systems, document management systems, </a:t>
            </a:r>
            <a:r>
              <a:rPr lang="en-US" sz="1800" dirty="0" err="1"/>
              <a:t>dan</a:t>
            </a:r>
            <a:r>
              <a:rPr lang="en-US" sz="1800" i="1" dirty="0"/>
              <a:t> word processors</a:t>
            </a:r>
            <a:endParaRPr lang="en-US" i="1" dirty="0"/>
          </a:p>
          <a:p>
            <a:pPr marL="760413" lvl="1" eaLnBrk="1" hangingPunct="1">
              <a:defRPr/>
            </a:pPr>
            <a:r>
              <a:rPr lang="en-US" b="1" dirty="0" err="1">
                <a:solidFill>
                  <a:srgbClr val="C00000"/>
                </a:solidFill>
              </a:rPr>
              <a:t>Teknik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didalamnya</a:t>
            </a:r>
            <a:r>
              <a:rPr lang="en-US" dirty="0"/>
              <a:t> </a:t>
            </a:r>
            <a:r>
              <a:rPr lang="en-US" sz="1800" i="1" dirty="0"/>
              <a:t>reporting guidelines &amp; templates, meeting ground rules &amp; procedures, decision-making processes, problem-solving approaches, and conflict resolution and negotiation techniques</a:t>
            </a:r>
            <a:endParaRPr lang="en-US" i="1" dirty="0"/>
          </a:p>
          <a:p>
            <a:pPr marL="2751138" lvl="1" eaLnBrk="1" hangingPunct="1">
              <a:defRPr/>
            </a:pPr>
            <a:r>
              <a:rPr lang="en-US" b="1" dirty="0" err="1">
                <a:solidFill>
                  <a:srgbClr val="C00000"/>
                </a:solidFill>
              </a:rPr>
              <a:t>Prinsip</a:t>
            </a:r>
            <a:r>
              <a:rPr lang="en-US" dirty="0"/>
              <a:t> yang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b="1" dirty="0"/>
              <a:t>dialog</a:t>
            </a:r>
            <a:r>
              <a:rPr lang="en-US" sz="1800" dirty="0"/>
              <a:t> </a:t>
            </a:r>
            <a:r>
              <a:rPr lang="en-US" sz="1800" dirty="0" err="1"/>
              <a:t>terbuka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b="1" dirty="0" err="1"/>
              <a:t>etika</a:t>
            </a:r>
            <a:r>
              <a:rPr lang="en-US" sz="1800" dirty="0"/>
              <a:t> yang </a:t>
            </a:r>
            <a:r>
              <a:rPr lang="en-US" sz="1800" dirty="0" err="1"/>
              <a:t>disepakati</a:t>
            </a:r>
            <a:r>
              <a:rPr lang="en-US" sz="1800" dirty="0"/>
              <a:t> </a:t>
            </a:r>
            <a:r>
              <a:rPr lang="en-US" sz="1800" dirty="0" err="1"/>
              <a:t>bersama</a:t>
            </a:r>
            <a:endParaRPr lang="en-US" sz="1800" dirty="0"/>
          </a:p>
        </p:txBody>
      </p:sp>
      <p:sp>
        <p:nvSpPr>
          <p:cNvPr id="22532" name="Footer Placeholder 4">
            <a:extLst>
              <a:ext uri="{FF2B5EF4-FFF2-40B4-BE49-F238E27FC236}">
                <a16:creationId xmlns:a16="http://schemas.microsoft.com/office/drawing/2014/main" id="{A2DBF067-B522-471E-9A59-973B7B1F5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4770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634155DC-5A8F-4490-91D6-0D0879714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d-ID" altLang="en-US"/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0CD97831-700D-484A-8B12-E1F4CDB29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6000" b="1">
              <a:solidFill>
                <a:srgbClr val="FFC000"/>
              </a:solidFill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6000" b="1">
                <a:solidFill>
                  <a:srgbClr val="FFC000"/>
                </a:solidFill>
              </a:rPr>
              <a:t>T I P S</a:t>
            </a:r>
          </a:p>
        </p:txBody>
      </p:sp>
      <p:sp>
        <p:nvSpPr>
          <p:cNvPr id="23556" name="Footer Placeholder 3">
            <a:extLst>
              <a:ext uri="{FF2B5EF4-FFF2-40B4-BE49-F238E27FC236}">
                <a16:creationId xmlns:a16="http://schemas.microsoft.com/office/drawing/2014/main" id="{7ECE59F9-3757-47C2-98C9-B48EEABD1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BC1A26A-26F3-4B0C-82D0-589D0D020A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Cara Menghadapi Konflik </a:t>
            </a:r>
            <a:br>
              <a:rPr lang="en-US" altLang="en-US" sz="3600"/>
            </a:br>
            <a:r>
              <a:rPr lang="en-US" altLang="en-US" sz="3600"/>
              <a:t>(sesuai prioritas)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EA2D5DA-8127-4D2B-B55D-584CD6DAE3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b="1" i="1">
                <a:solidFill>
                  <a:srgbClr val="C00000"/>
                </a:solidFill>
              </a:rPr>
              <a:t>Confrontation or problem-solving</a:t>
            </a:r>
            <a:r>
              <a:rPr lang="en-US" altLang="en-US" b="1" i="1"/>
              <a:t>: </a:t>
            </a:r>
            <a:r>
              <a:rPr lang="en-US" altLang="en-US"/>
              <a:t>hadapi langsung</a:t>
            </a:r>
          </a:p>
          <a:p>
            <a:pPr eaLnBrk="1" hangingPunct="1"/>
            <a:r>
              <a:rPr lang="en-US" altLang="en-US" sz="2400" b="1" i="1">
                <a:solidFill>
                  <a:srgbClr val="C00000"/>
                </a:solidFill>
              </a:rPr>
              <a:t>Compromise</a:t>
            </a:r>
            <a:r>
              <a:rPr lang="en-US" altLang="en-US" b="1" i="1"/>
              <a:t>: </a:t>
            </a:r>
            <a:r>
              <a:rPr lang="en-US" altLang="en-US"/>
              <a:t>dengan pendekatan memberi dan menerima</a:t>
            </a:r>
          </a:p>
          <a:p>
            <a:pPr eaLnBrk="1" hangingPunct="1"/>
            <a:r>
              <a:rPr lang="en-US" altLang="en-US" sz="2400" b="1" i="1">
                <a:solidFill>
                  <a:srgbClr val="C00000"/>
                </a:solidFill>
              </a:rPr>
              <a:t>Smoothing</a:t>
            </a:r>
            <a:r>
              <a:rPr lang="en-US" altLang="en-US" i="1"/>
              <a:t>: </a:t>
            </a:r>
            <a:r>
              <a:rPr lang="en-US" altLang="en-US"/>
              <a:t>menekankan kesepakatan dan mengabaikan perbedaan</a:t>
            </a:r>
          </a:p>
          <a:p>
            <a:pPr eaLnBrk="1" hangingPunct="1"/>
            <a:r>
              <a:rPr lang="en-US" altLang="en-US" sz="2400" b="1" i="1">
                <a:solidFill>
                  <a:srgbClr val="C00000"/>
                </a:solidFill>
              </a:rPr>
              <a:t>Forcing</a:t>
            </a:r>
            <a:r>
              <a:rPr lang="en-US" altLang="en-US" i="1"/>
              <a:t>: </a:t>
            </a:r>
            <a:r>
              <a:rPr lang="en-US" altLang="en-US"/>
              <a:t>pendekatan </a:t>
            </a:r>
            <a:r>
              <a:rPr lang="en-US" altLang="en-US" i="1"/>
              <a:t>win-lose</a:t>
            </a:r>
            <a:endParaRPr lang="en-US" altLang="en-US"/>
          </a:p>
          <a:p>
            <a:pPr eaLnBrk="1" hangingPunct="1"/>
            <a:r>
              <a:rPr lang="en-US" altLang="en-US" sz="2400" b="1" i="1">
                <a:solidFill>
                  <a:srgbClr val="C00000"/>
                </a:solidFill>
              </a:rPr>
              <a:t>Withdrawal</a:t>
            </a:r>
            <a:r>
              <a:rPr lang="en-US" altLang="en-US" i="1"/>
              <a:t>: </a:t>
            </a:r>
            <a:r>
              <a:rPr lang="en-US" altLang="en-US"/>
              <a:t>menghindari potensi pertentangan</a:t>
            </a:r>
            <a:endParaRPr lang="en-US" altLang="en-US" i="1"/>
          </a:p>
        </p:txBody>
      </p:sp>
      <p:sp>
        <p:nvSpPr>
          <p:cNvPr id="24580" name="Footer Placeholder 4">
            <a:extLst>
              <a:ext uri="{FF2B5EF4-FFF2-40B4-BE49-F238E27FC236}">
                <a16:creationId xmlns:a16="http://schemas.microsoft.com/office/drawing/2014/main" id="{8B260F17-8DE2-4F81-A3D0-60D4BC891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90B8738D-4418-4105-8301-7B0C03643D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Conflict Can Be Good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376576D-BA54-45BE-8B2E-991D742A1F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Pertentangan dapat menghasilkan sesuatu yang </a:t>
            </a:r>
            <a:r>
              <a:rPr lang="en-US" altLang="en-US" sz="2400" b="1">
                <a:solidFill>
                  <a:srgbClr val="C00000"/>
                </a:solidFill>
              </a:rPr>
              <a:t>penting</a:t>
            </a:r>
            <a:r>
              <a:rPr lang="en-US" altLang="en-US"/>
              <a:t>, misalnya ide bagus, alternatif yang lebih baik, dan motivasi untuk bekerja lebih baik dan kolaboratif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>
                <a:solidFill>
                  <a:srgbClr val="C00000"/>
                </a:solidFill>
              </a:rPr>
              <a:t>Groupthink</a:t>
            </a:r>
            <a:r>
              <a:rPr lang="en-US" altLang="en-US" i="1"/>
              <a:t> </a:t>
            </a:r>
            <a:r>
              <a:rPr lang="en-US" altLang="en-US"/>
              <a:t>dapat dibangun jika tidak ada sudut pandang yang bertentangan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i="1"/>
              <a:t>[Karen Jehn] </a:t>
            </a:r>
            <a:r>
              <a:rPr lang="en-US" altLang="en-US"/>
              <a:t>Pertentangan terkait </a:t>
            </a:r>
            <a:r>
              <a:rPr lang="en-US" altLang="en-US" sz="2400" b="1" i="1">
                <a:solidFill>
                  <a:srgbClr val="C00000"/>
                </a:solidFill>
              </a:rPr>
              <a:t>task</a:t>
            </a:r>
            <a:r>
              <a:rPr lang="en-US" altLang="en-US" b="1" i="1"/>
              <a:t> </a:t>
            </a:r>
            <a:r>
              <a:rPr lang="en-US" altLang="en-US"/>
              <a:t>dapat meningkatkan performansi tim, sedangkan konflik </a:t>
            </a:r>
            <a:r>
              <a:rPr lang="en-US" altLang="en-US" sz="2400" b="1" i="1">
                <a:solidFill>
                  <a:srgbClr val="C00000"/>
                </a:solidFill>
              </a:rPr>
              <a:t>emosional</a:t>
            </a:r>
            <a:r>
              <a:rPr lang="en-US" altLang="en-US"/>
              <a:t> dapat menekan performansi tim</a:t>
            </a:r>
          </a:p>
        </p:txBody>
      </p:sp>
      <p:sp>
        <p:nvSpPr>
          <p:cNvPr id="25604" name="Footer Placeholder 4">
            <a:extLst>
              <a:ext uri="{FF2B5EF4-FFF2-40B4-BE49-F238E27FC236}">
                <a16:creationId xmlns:a16="http://schemas.microsoft.com/office/drawing/2014/main" id="{3A9189C1-1DDC-4211-9D23-D00A4B9EF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704836D-E7A8-47F5-A040-D80277C384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Meningkatkan </a:t>
            </a:r>
            <a:br>
              <a:rPr lang="en-US" altLang="en-US" sz="4000"/>
            </a:br>
            <a:r>
              <a:rPr lang="en-US" altLang="en-US" sz="4000"/>
              <a:t>Keterampilan Berkomunikasi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A68557E-B242-499C-9C52-1ECFCC640C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Perusahaan IT dan program-program pendidikan IT seringkali mengabaikan pentingnya membangun keterampilan  </a:t>
            </a:r>
            <a:r>
              <a:rPr lang="en-US" altLang="en-US" sz="2400" b="1">
                <a:solidFill>
                  <a:srgbClr val="C00000"/>
                </a:solidFill>
              </a:rPr>
              <a:t>berbicara, menulis dan mendengarkan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Organisasi yang berkembang baru akhirnya menyadari bahwa diperlukan </a:t>
            </a:r>
            <a:r>
              <a:rPr lang="en-US" altLang="en-US" sz="2400" b="1">
                <a:solidFill>
                  <a:srgbClr val="C00000"/>
                </a:solidFill>
              </a:rPr>
              <a:t>investasi dalam bidang komunikasi  </a:t>
            </a:r>
            <a:r>
              <a:rPr lang="en-US" altLang="en-US"/>
              <a:t>karena harus bertemu dengan berbagai macam individu dengan budaya dan latar belakang yang beraneka ragam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Butuh </a:t>
            </a:r>
            <a:r>
              <a:rPr lang="en-US" altLang="en-US" sz="2400" b="1">
                <a:solidFill>
                  <a:srgbClr val="C00000"/>
                </a:solidFill>
              </a:rPr>
              <a:t>kepemimpinan</a:t>
            </a:r>
            <a:r>
              <a:rPr lang="en-US" altLang="en-US"/>
              <a:t> untuk dapat meningkatkan kemampuan berkomunikasi</a:t>
            </a:r>
          </a:p>
        </p:txBody>
      </p:sp>
      <p:sp>
        <p:nvSpPr>
          <p:cNvPr id="26628" name="Footer Placeholder 4">
            <a:extLst>
              <a:ext uri="{FF2B5EF4-FFF2-40B4-BE49-F238E27FC236}">
                <a16:creationId xmlns:a16="http://schemas.microsoft.com/office/drawing/2014/main" id="{709A5517-1163-43AA-AED2-907768E2E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48A3FF6C-87FB-49D3-980E-D2FEC81AD3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Rapat yang Efektif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5087709-4E5B-4E3F-888A-996E7564CF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153400" cy="4419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rapat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dihindari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</a:p>
          <a:p>
            <a:pPr eaLnBrk="1" hangingPunct="1">
              <a:defRPr/>
            </a:pP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tujuan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dan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i="1" dirty="0">
                <a:solidFill>
                  <a:srgbClr val="C00000"/>
                </a:solidFill>
              </a:rPr>
              <a:t>outcome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/>
              <a:t>diinginkan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rapat</a:t>
            </a:r>
            <a:r>
              <a:rPr lang="en-US" dirty="0"/>
              <a:t> </a:t>
            </a:r>
          </a:p>
          <a:p>
            <a:pPr eaLnBrk="1" hangingPunct="1">
              <a:defRPr/>
            </a:pP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siapa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menghadiri</a:t>
            </a:r>
            <a:r>
              <a:rPr lang="en-US" dirty="0"/>
              <a:t> </a:t>
            </a:r>
            <a:r>
              <a:rPr lang="en-US" dirty="0" err="1"/>
              <a:t>rapat</a:t>
            </a:r>
            <a:endParaRPr lang="en-US" dirty="0"/>
          </a:p>
          <a:p>
            <a:pPr eaLnBrk="1" hangingPunct="1">
              <a:defRPr/>
            </a:pPr>
            <a:r>
              <a:rPr lang="en-US" dirty="0" err="1"/>
              <a:t>Berikan</a:t>
            </a:r>
            <a:r>
              <a:rPr lang="en-US" dirty="0"/>
              <a:t> </a:t>
            </a:r>
            <a:r>
              <a:rPr lang="en-US" sz="2400" b="1" dirty="0">
                <a:solidFill>
                  <a:srgbClr val="C00000"/>
                </a:solidFill>
              </a:rPr>
              <a:t>agenda </a:t>
            </a:r>
            <a:r>
              <a:rPr lang="en-US" sz="2400" b="1" dirty="0" err="1">
                <a:solidFill>
                  <a:srgbClr val="C00000"/>
                </a:solidFill>
              </a:rPr>
              <a:t>rapat</a:t>
            </a:r>
            <a:r>
              <a:rPr lang="en-US" b="1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rapat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rapat</a:t>
            </a:r>
            <a:endParaRPr lang="en-US" dirty="0"/>
          </a:p>
          <a:p>
            <a:pPr eaLnBrk="1" hangingPunct="1">
              <a:defRPr/>
            </a:pPr>
            <a:r>
              <a:rPr lang="en-US" dirty="0" err="1"/>
              <a:t>Persiapkan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b="1" dirty="0"/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perlengkapan</a:t>
            </a:r>
            <a:r>
              <a:rPr lang="en-US" b="1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rapat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i="1" dirty="0"/>
              <a:t>handou</a:t>
            </a:r>
            <a:r>
              <a:rPr lang="en-US" dirty="0"/>
              <a:t>t,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peraga,dsb</a:t>
            </a:r>
            <a:endParaRPr lang="en-US" dirty="0"/>
          </a:p>
          <a:p>
            <a:pPr marL="2851150" eaLnBrk="1" hangingPunct="1">
              <a:defRPr/>
            </a:pPr>
            <a:r>
              <a:rPr lang="en-US" dirty="0" err="1"/>
              <a:t>Jalankan</a:t>
            </a:r>
            <a:r>
              <a:rPr lang="en-US" dirty="0"/>
              <a:t> </a:t>
            </a:r>
            <a:r>
              <a:rPr lang="en-US" dirty="0" err="1"/>
              <a:t>rapat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profesional</a:t>
            </a:r>
            <a:endParaRPr lang="en-US" sz="2400" b="1" dirty="0">
              <a:solidFill>
                <a:srgbClr val="C00000"/>
              </a:solidFill>
            </a:endParaRPr>
          </a:p>
          <a:p>
            <a:pPr marL="2851150" eaLnBrk="1" hangingPunct="1">
              <a:defRPr/>
            </a:pPr>
            <a:r>
              <a:rPr lang="en-US" dirty="0" err="1"/>
              <a:t>Bangun</a:t>
            </a:r>
            <a:r>
              <a:rPr lang="en-US" dirty="0"/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relasi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7652" name="Footer Placeholder 4">
            <a:extLst>
              <a:ext uri="{FF2B5EF4-FFF2-40B4-BE49-F238E27FC236}">
                <a16:creationId xmlns:a16="http://schemas.microsoft.com/office/drawing/2014/main" id="{E59163D0-35C2-4B04-97BF-7900142C4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A46C91C7-CF8B-4911-8D4C-1650F472EA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Efektif E-mail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F791F50B-43CA-4EDF-B634-CC99DDABDC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8392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err="1"/>
              <a:t>Yakinkah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e-mail </a:t>
            </a:r>
            <a:r>
              <a:rPr lang="en-US" dirty="0" err="1"/>
              <a:t>merupakan</a:t>
            </a:r>
            <a:r>
              <a:rPr lang="en-US" dirty="0"/>
              <a:t> media yang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menyampaikan</a:t>
            </a:r>
            <a:r>
              <a:rPr lang="en-US" dirty="0"/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informasi</a:t>
            </a:r>
            <a:r>
              <a:rPr lang="en-US" dirty="0"/>
              <a:t> yang </a:t>
            </a:r>
            <a:r>
              <a:rPr lang="en-US" dirty="0" err="1"/>
              <a:t>diinginkan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id-ID" dirty="0"/>
              <a:t>Pastikan</a:t>
            </a:r>
            <a:r>
              <a:rPr lang="en-US" dirty="0"/>
              <a:t> </a:t>
            </a:r>
            <a:r>
              <a:rPr lang="en-US" dirty="0" err="1"/>
              <a:t>mengirim</a:t>
            </a:r>
            <a:r>
              <a:rPr lang="en-US" dirty="0"/>
              <a:t> </a:t>
            </a:r>
            <a:r>
              <a:rPr lang="en-US" sz="2400" b="1" dirty="0">
                <a:solidFill>
                  <a:srgbClr val="C00000"/>
                </a:solidFill>
              </a:rPr>
              <a:t>e-mail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sz="2400" b="1" dirty="0">
                <a:solidFill>
                  <a:srgbClr val="C00000"/>
                </a:solidFill>
              </a:rPr>
              <a:t>orang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/>
              <a:t>tepat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judul</a:t>
            </a:r>
            <a:r>
              <a:rPr lang="en-US" b="1" dirty="0"/>
              <a:t> </a:t>
            </a:r>
            <a:r>
              <a:rPr lang="en-US" dirty="0"/>
              <a:t>yang “</a:t>
            </a:r>
            <a:r>
              <a:rPr lang="en-US" dirty="0" err="1"/>
              <a:t>berarti</a:t>
            </a:r>
            <a:r>
              <a:rPr lang="en-US" dirty="0"/>
              <a:t>”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err="1"/>
              <a:t>Batasi</a:t>
            </a:r>
            <a:r>
              <a:rPr lang="en-US" dirty="0"/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isi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subyek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buat</a:t>
            </a:r>
            <a:r>
              <a:rPr lang="id-ID" dirty="0"/>
              <a:t> dengan</a:t>
            </a:r>
            <a:r>
              <a:rPr lang="en-US" dirty="0"/>
              <a:t> </a:t>
            </a:r>
            <a:r>
              <a:rPr lang="en-US" b="1" dirty="0" err="1"/>
              <a:t>jelas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ringkas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err="1"/>
              <a:t>Batasi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sz="2400" b="1" i="1" dirty="0">
                <a:solidFill>
                  <a:srgbClr val="C00000"/>
                </a:solidFill>
              </a:rPr>
              <a:t>attachments</a:t>
            </a:r>
          </a:p>
          <a:p>
            <a:pPr marL="2743200" eaLnBrk="1" hangingPunct="1">
              <a:lnSpc>
                <a:spcPct val="90000"/>
              </a:lnSpc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Hapus</a:t>
            </a:r>
            <a:r>
              <a:rPr lang="en-US" b="1" dirty="0"/>
              <a:t> </a:t>
            </a:r>
            <a:r>
              <a:rPr lang="en-US" dirty="0"/>
              <a:t>e-mail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jangan</a:t>
            </a:r>
            <a:r>
              <a:rPr lang="en-US" dirty="0"/>
              <a:t> </a:t>
            </a:r>
            <a:r>
              <a:rPr lang="en-US" dirty="0" err="1"/>
              <a:t>buka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asal</a:t>
            </a:r>
            <a:r>
              <a:rPr lang="en-US" dirty="0"/>
              <a:t> e-mail </a:t>
            </a:r>
            <a:r>
              <a:rPr lang="en-US" dirty="0" err="1"/>
              <a:t>meragukan</a:t>
            </a:r>
            <a:endParaRPr lang="en-US" dirty="0"/>
          </a:p>
          <a:p>
            <a:pPr marL="2733675" eaLnBrk="1" hangingPunct="1">
              <a:lnSpc>
                <a:spcPct val="90000"/>
              </a:lnSpc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Respons</a:t>
            </a:r>
            <a:r>
              <a:rPr lang="en-US" b="1" dirty="0"/>
              <a:t> </a:t>
            </a:r>
            <a:r>
              <a:rPr lang="en-US" dirty="0"/>
              <a:t>e-mail </a:t>
            </a:r>
            <a:r>
              <a:rPr lang="en-US" dirty="0" err="1"/>
              <a:t>secepatnya</a:t>
            </a:r>
            <a:endParaRPr lang="en-US" dirty="0"/>
          </a:p>
          <a:p>
            <a:pPr marL="2733675" eaLnBrk="1" hangingPunct="1">
              <a:lnSpc>
                <a:spcPct val="90000"/>
              </a:lnSpc>
              <a:defRPr/>
            </a:pPr>
            <a:r>
              <a:rPr lang="en-US" dirty="0" err="1"/>
              <a:t>Pelajari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fitur-fitur</a:t>
            </a:r>
            <a:r>
              <a:rPr lang="en-US" b="1" dirty="0"/>
              <a:t> </a:t>
            </a:r>
            <a:r>
              <a:rPr lang="en-US" dirty="0" err="1"/>
              <a:t>penting</a:t>
            </a:r>
            <a:endParaRPr lang="en-US" dirty="0"/>
          </a:p>
          <a:p>
            <a:pPr lvl="1" eaLnBrk="1" hangingPunct="1">
              <a:lnSpc>
                <a:spcPct val="90000"/>
              </a:lnSpc>
              <a:defRPr/>
            </a:pPr>
            <a:endParaRPr lang="en-US" sz="2200" dirty="0"/>
          </a:p>
        </p:txBody>
      </p:sp>
      <p:sp>
        <p:nvSpPr>
          <p:cNvPr id="28676" name="Footer Placeholder 4">
            <a:extLst>
              <a:ext uri="{FF2B5EF4-FFF2-40B4-BE49-F238E27FC236}">
                <a16:creationId xmlns:a16="http://schemas.microsoft.com/office/drawing/2014/main" id="{E9313D94-1E2A-47DA-AAF2-D9A47EE62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4770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7F73268-A71F-4B6D-AD29-2EB3F60707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Gunakan Template </a:t>
            </a:r>
            <a:br>
              <a:rPr lang="en-US" altLang="en-US">
                <a:solidFill>
                  <a:srgbClr val="FF0000"/>
                </a:solidFill>
              </a:rPr>
            </a:br>
            <a:r>
              <a:rPr lang="en-US" altLang="en-US">
                <a:solidFill>
                  <a:srgbClr val="FF0000"/>
                </a:solidFill>
              </a:rPr>
              <a:t>dalam Komunikasi Proyek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CDBEC10-4708-427D-9F9C-635319F6F5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Kebanyakan orang teknis enggan meminta pertolongan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Menggunakan template dalam berkomunikasi dapat membuat penggunaan </a:t>
            </a:r>
            <a:r>
              <a:rPr lang="en-US" altLang="en-US" sz="2400" b="1">
                <a:solidFill>
                  <a:srgbClr val="C00000"/>
                </a:solidFill>
              </a:rPr>
              <a:t>waktu dan uang</a:t>
            </a:r>
            <a:r>
              <a:rPr lang="en-US" altLang="en-US" b="1"/>
              <a:t> </a:t>
            </a:r>
            <a:r>
              <a:rPr lang="en-US" altLang="en-US"/>
              <a:t>menjadi lebih efisien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Organisasi dapat </a:t>
            </a:r>
            <a:r>
              <a:rPr lang="en-US" altLang="en-US" sz="2400" b="1">
                <a:solidFill>
                  <a:srgbClr val="C00000"/>
                </a:solidFill>
              </a:rPr>
              <a:t>membuat </a:t>
            </a:r>
            <a:r>
              <a:rPr lang="en-US" altLang="en-US" i="1"/>
              <a:t>template</a:t>
            </a:r>
            <a:r>
              <a:rPr lang="en-US" altLang="en-US"/>
              <a:t>-nya sendiri atau meniru dari orang lain</a:t>
            </a:r>
          </a:p>
        </p:txBody>
      </p:sp>
      <p:sp>
        <p:nvSpPr>
          <p:cNvPr id="29700" name="Footer Placeholder 4">
            <a:extLst>
              <a:ext uri="{FF2B5EF4-FFF2-40B4-BE49-F238E27FC236}">
                <a16:creationId xmlns:a16="http://schemas.microsoft.com/office/drawing/2014/main" id="{925DAA6D-99A5-4000-8603-236FA3CB7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20C875B5-464A-4BE9-854E-957D115D1D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915400" cy="762000"/>
          </a:xfrm>
        </p:spPr>
        <p:txBody>
          <a:bodyPr/>
          <a:lstStyle/>
          <a:p>
            <a:pPr eaLnBrk="1" hangingPunct="1"/>
            <a:r>
              <a:rPr lang="en-US" altLang="en-US" sz="2800"/>
              <a:t>Contoh Template Deskripsi Proyek</a:t>
            </a:r>
            <a:endParaRPr lang="en-US" altLang="en-US" sz="4000"/>
          </a:p>
        </p:txBody>
      </p:sp>
      <p:sp>
        <p:nvSpPr>
          <p:cNvPr id="30723" name="Footer Placeholder 3">
            <a:extLst>
              <a:ext uri="{FF2B5EF4-FFF2-40B4-BE49-F238E27FC236}">
                <a16:creationId xmlns:a16="http://schemas.microsoft.com/office/drawing/2014/main" id="{35D27D39-FAF9-44B1-8497-66B45B0A9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  <p:pic>
        <p:nvPicPr>
          <p:cNvPr id="30724" name="Picture 4">
            <a:extLst>
              <a:ext uri="{FF2B5EF4-FFF2-40B4-BE49-F238E27FC236}">
                <a16:creationId xmlns:a16="http://schemas.microsoft.com/office/drawing/2014/main" id="{649E6C08-951E-4E20-A4C7-CB5CB433D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8388"/>
            <a:ext cx="6705600" cy="510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2759264-A76E-407F-83BB-EA9D3B0E2B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50963" y="152400"/>
            <a:ext cx="7793037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Contoh </a:t>
            </a:r>
            <a:r>
              <a:rPr lang="en-US" altLang="en-US" sz="3600" i="1"/>
              <a:t>Template </a:t>
            </a:r>
            <a:br>
              <a:rPr lang="en-US" altLang="en-US" sz="3600"/>
            </a:br>
            <a:r>
              <a:rPr lang="en-US" altLang="en-US" sz="3600" i="1"/>
              <a:t>Progress Report </a:t>
            </a:r>
            <a:r>
              <a:rPr lang="en-US" altLang="en-US" sz="3600"/>
              <a:t>Bulanan</a:t>
            </a:r>
          </a:p>
        </p:txBody>
      </p:sp>
      <p:sp>
        <p:nvSpPr>
          <p:cNvPr id="31747" name="Footer Placeholder 3">
            <a:extLst>
              <a:ext uri="{FF2B5EF4-FFF2-40B4-BE49-F238E27FC236}">
                <a16:creationId xmlns:a16="http://schemas.microsoft.com/office/drawing/2014/main" id="{7EB4D6A0-3FEE-479A-B71A-8A634FAF0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008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  <p:pic>
        <p:nvPicPr>
          <p:cNvPr id="31748" name="Picture 3">
            <a:extLst>
              <a:ext uri="{FF2B5EF4-FFF2-40B4-BE49-F238E27FC236}">
                <a16:creationId xmlns:a16="http://schemas.microsoft.com/office/drawing/2014/main" id="{AB6C2C63-F0F9-4C09-800A-F5AE3F02E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853440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8AE9E436-0D34-4439-A0DC-B6E9CAF4A2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Contoh Outline</a:t>
            </a:r>
            <a:br>
              <a:rPr lang="en-US" altLang="en-US" sz="3600"/>
            </a:br>
            <a:r>
              <a:rPr lang="en-US" altLang="en-US" sz="3600" i="1"/>
              <a:t>Final Project Report</a:t>
            </a:r>
          </a:p>
        </p:txBody>
      </p:sp>
      <p:sp>
        <p:nvSpPr>
          <p:cNvPr id="32771" name="Footer Placeholder 3">
            <a:extLst>
              <a:ext uri="{FF2B5EF4-FFF2-40B4-BE49-F238E27FC236}">
                <a16:creationId xmlns:a16="http://schemas.microsoft.com/office/drawing/2014/main" id="{EDF664B5-C3AC-4539-9DD7-E07CB1649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008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  <p:pic>
        <p:nvPicPr>
          <p:cNvPr id="32772" name="Picture 3">
            <a:extLst>
              <a:ext uri="{FF2B5EF4-FFF2-40B4-BE49-F238E27FC236}">
                <a16:creationId xmlns:a16="http://schemas.microsoft.com/office/drawing/2014/main" id="{5A8BF70B-26DD-4786-8609-25BF70FEC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7086600" cy="350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ABE74800-F20B-4134-9A61-3DD12A27C3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Final Project Documentation Items</a:t>
            </a:r>
          </a:p>
        </p:txBody>
      </p:sp>
      <p:sp>
        <p:nvSpPr>
          <p:cNvPr id="33795" name="Footer Placeholder 3">
            <a:extLst>
              <a:ext uri="{FF2B5EF4-FFF2-40B4-BE49-F238E27FC236}">
                <a16:creationId xmlns:a16="http://schemas.microsoft.com/office/drawing/2014/main" id="{D2129160-CCAB-4C2A-944E-E07FB11E2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  <p:pic>
        <p:nvPicPr>
          <p:cNvPr id="33796" name="Picture 3">
            <a:extLst>
              <a:ext uri="{FF2B5EF4-FFF2-40B4-BE49-F238E27FC236}">
                <a16:creationId xmlns:a16="http://schemas.microsoft.com/office/drawing/2014/main" id="{B494CFBE-A5A7-40A9-8139-EB476CD3E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848600" cy="434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78BC34E-FA71-48B2-AB7B-90A94DB67C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i="1"/>
              <a:t>Using Software to Assist in Project Communications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4498354A-98D4-4561-8D3F-7E18F841AB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600200"/>
            <a:ext cx="73152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Ada banyak </a:t>
            </a:r>
            <a:r>
              <a:rPr lang="en-US" altLang="en-US" sz="2400" b="1" i="1">
                <a:solidFill>
                  <a:srgbClr val="C00000"/>
                </a:solidFill>
              </a:rPr>
              <a:t>tools</a:t>
            </a:r>
            <a:r>
              <a:rPr lang="en-US" altLang="en-US"/>
              <a:t> yang bisa dipakai untuk membantu komunikasi proyek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Lebih dari 37% orang bekerja </a:t>
            </a:r>
            <a:r>
              <a:rPr lang="en-US" altLang="en-US" sz="2400" b="1">
                <a:solidFill>
                  <a:srgbClr val="C00000"/>
                </a:solidFill>
              </a:rPr>
              <a:t>jarak jauh</a:t>
            </a:r>
            <a:r>
              <a:rPr lang="en-US" altLang="en-US"/>
              <a:t> (minimal </a:t>
            </a:r>
            <a:r>
              <a:rPr lang="en-US" altLang="en-US" i="1"/>
              <a:t>part-time</a:t>
            </a:r>
            <a:r>
              <a:rPr lang="en-US" altLang="en-US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i="1"/>
              <a:t>Project management software</a:t>
            </a:r>
            <a:r>
              <a:rPr lang="en-US" altLang="en-US"/>
              <a:t> dapat juga digunakan untuk meningkatkan </a:t>
            </a:r>
            <a:r>
              <a:rPr lang="en-US" altLang="en-US" sz="2400" b="1">
                <a:solidFill>
                  <a:srgbClr val="C00000"/>
                </a:solidFill>
              </a:rPr>
              <a:t>komunikasi virtual</a:t>
            </a:r>
            <a:r>
              <a:rPr lang="en-US" altLang="en-US"/>
              <a:t>, dilengkapi dengan fitur-fitur </a:t>
            </a:r>
            <a:r>
              <a:rPr lang="en-US" altLang="en-US" i="1"/>
              <a:t>portfolio management, resource management</a:t>
            </a:r>
            <a:r>
              <a:rPr lang="en-US" altLang="en-US"/>
              <a:t>, dan </a:t>
            </a:r>
            <a:r>
              <a:rPr lang="en-US" altLang="en-US" i="1"/>
              <a:t>collaboration</a:t>
            </a:r>
          </a:p>
        </p:txBody>
      </p:sp>
      <p:sp>
        <p:nvSpPr>
          <p:cNvPr id="34820" name="Footer Placeholder 4">
            <a:extLst>
              <a:ext uri="{FF2B5EF4-FFF2-40B4-BE49-F238E27FC236}">
                <a16:creationId xmlns:a16="http://schemas.microsoft.com/office/drawing/2014/main" id="{37CD6A1C-13AD-4B53-AA3B-6430E1B1D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4770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4">
            <a:extLst>
              <a:ext uri="{FF2B5EF4-FFF2-40B4-BE49-F238E27FC236}">
                <a16:creationId xmlns:a16="http://schemas.microsoft.com/office/drawing/2014/main" id="{3940C67D-1496-4C25-9630-23D40499D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/>
              <a:t>Lesson Learned Guidance</a:t>
            </a:r>
          </a:p>
        </p:txBody>
      </p:sp>
      <p:sp>
        <p:nvSpPr>
          <p:cNvPr id="34819" name="Content Placeholder 5">
            <a:extLst>
              <a:ext uri="{FF2B5EF4-FFF2-40B4-BE49-F238E27FC236}">
                <a16:creationId xmlns:a16="http://schemas.microsoft.com/office/drawing/2014/main" id="{3D36951B-A35B-475A-BF55-E94D347AF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8153400" cy="4953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id-ID" sz="1800" dirty="0"/>
              <a:t>Tiap 2-minggu atau setelah aktivitas penting dalam grup, tuliskan apa yang telah terjadi dan perasaan Anda tentang kejadian tersebut. Tuliskan pelajaran yang didapat</a:t>
            </a:r>
            <a:r>
              <a:rPr lang="en-US" sz="1800" dirty="0"/>
              <a:t>. </a:t>
            </a:r>
            <a:r>
              <a:rPr lang="id-ID" sz="1800" dirty="0"/>
              <a:t>Mis. Dengan menjawab pertanyaan</a:t>
            </a:r>
            <a:r>
              <a:rPr lang="en-US" sz="1800" dirty="0"/>
              <a:t>:</a:t>
            </a:r>
          </a:p>
          <a:p>
            <a:pPr marL="0" indent="0">
              <a:buFontTx/>
              <a:buAutoNum type="arabicPeriod"/>
              <a:defRPr/>
            </a:pPr>
            <a:r>
              <a:rPr lang="id-ID" sz="2000" dirty="0"/>
              <a:t>Apa </a:t>
            </a:r>
            <a:r>
              <a:rPr lang="id-ID" b="1" dirty="0">
                <a:solidFill>
                  <a:srgbClr val="C00000"/>
                </a:solidFill>
              </a:rPr>
              <a:t>peran dan tanggung jawab</a:t>
            </a:r>
            <a:r>
              <a:rPr lang="id-ID" sz="2000" dirty="0"/>
              <a:t> Anda dalam tim? Bagaimana penentuannya?</a:t>
            </a:r>
          </a:p>
          <a:p>
            <a:pPr marL="0" indent="0">
              <a:buFontTx/>
              <a:buAutoNum type="arabicPeriod"/>
              <a:defRPr/>
            </a:pPr>
            <a:r>
              <a:rPr lang="id-ID" sz="2000" dirty="0"/>
              <a:t>Apa yang Anda </a:t>
            </a:r>
            <a:r>
              <a:rPr lang="id-ID" b="1" dirty="0">
                <a:solidFill>
                  <a:srgbClr val="C00000"/>
                </a:solidFill>
              </a:rPr>
              <a:t>sukai dan tidak sukai</a:t>
            </a:r>
            <a:r>
              <a:rPr lang="id-ID" sz="2000" dirty="0"/>
              <a:t> tentang proyek ini?</a:t>
            </a:r>
          </a:p>
          <a:p>
            <a:pPr marL="0" indent="0">
              <a:buFontTx/>
              <a:buAutoNum type="arabicPeriod"/>
              <a:defRPr/>
            </a:pPr>
            <a:r>
              <a:rPr lang="id-ID" sz="2000" dirty="0"/>
              <a:t>Apa yang Anda pelajari tentang </a:t>
            </a:r>
            <a:r>
              <a:rPr lang="id-ID" b="1" dirty="0">
                <a:solidFill>
                  <a:srgbClr val="C00000"/>
                </a:solidFill>
              </a:rPr>
              <a:t>manajemen proyek dan diri sendiri</a:t>
            </a:r>
            <a:r>
              <a:rPr lang="id-ID" sz="2000" dirty="0"/>
              <a:t> melalui proyek ini?</a:t>
            </a:r>
          </a:p>
          <a:p>
            <a:pPr marL="0" indent="0">
              <a:buFontTx/>
              <a:buAutoNum type="arabicPeriod"/>
              <a:defRPr/>
            </a:pPr>
            <a:r>
              <a:rPr lang="id-ID" sz="2000" dirty="0"/>
              <a:t>Apa yang Anda pelajari tentang </a:t>
            </a:r>
            <a:r>
              <a:rPr lang="id-ID" b="1" dirty="0">
                <a:solidFill>
                  <a:srgbClr val="C00000"/>
                </a:solidFill>
              </a:rPr>
              <a:t>kerjasama dan diri sendiri</a:t>
            </a:r>
            <a:r>
              <a:rPr lang="id-ID" sz="2000" dirty="0"/>
              <a:t> melalui proyek ini?</a:t>
            </a:r>
          </a:p>
          <a:p>
            <a:pPr marL="2171700" indent="0">
              <a:buFontTx/>
              <a:buAutoNum type="arabicPeriod"/>
              <a:defRPr/>
            </a:pPr>
            <a:r>
              <a:rPr lang="id-ID" sz="2000" dirty="0"/>
              <a:t>Apa yang ingin Anda </a:t>
            </a:r>
            <a:r>
              <a:rPr lang="id-ID" b="1" dirty="0">
                <a:solidFill>
                  <a:srgbClr val="C00000"/>
                </a:solidFill>
              </a:rPr>
              <a:t>perbaiki</a:t>
            </a:r>
            <a:r>
              <a:rPr lang="id-ID" sz="2000" dirty="0"/>
              <a:t>? Apa yang akan Anda </a:t>
            </a:r>
            <a:r>
              <a:rPr lang="id-ID" b="1" dirty="0">
                <a:solidFill>
                  <a:srgbClr val="C00000"/>
                </a:solidFill>
              </a:rPr>
              <a:t>ingat</a:t>
            </a:r>
            <a:r>
              <a:rPr lang="id-ID" sz="2000" dirty="0"/>
              <a:t> dari proyek ini untuk pengalaman proyek berikutnya?</a:t>
            </a:r>
          </a:p>
        </p:txBody>
      </p:sp>
      <p:sp>
        <p:nvSpPr>
          <p:cNvPr id="35844" name="Footer Placeholder 2">
            <a:extLst>
              <a:ext uri="{FF2B5EF4-FFF2-40B4-BE49-F238E27FC236}">
                <a16:creationId xmlns:a16="http://schemas.microsoft.com/office/drawing/2014/main" id="{5CEB693D-79F9-4924-B738-951D1A3A0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5532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  <p:sp>
        <p:nvSpPr>
          <p:cNvPr id="35845" name="Slide Number Placeholder 3">
            <a:extLst>
              <a:ext uri="{FF2B5EF4-FFF2-40B4-BE49-F238E27FC236}">
                <a16:creationId xmlns:a16="http://schemas.microsoft.com/office/drawing/2014/main" id="{ED0D40B5-CE2F-40BB-9B25-163D65A0E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EAD9D21-9D83-448C-AC4A-584009092CE2}" type="slidenum">
              <a:rPr lang="en-US" altLang="en-US" sz="1000" smtClean="0">
                <a:solidFill>
                  <a:srgbClr val="FF3300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00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FC1CF2E-FCC8-439A-BAC4-D4CDF408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/>
              <a:t>TERIMA KASIH</a:t>
            </a:r>
          </a:p>
        </p:txBody>
      </p:sp>
      <p:sp>
        <p:nvSpPr>
          <p:cNvPr id="36867" name="Footer Placeholder 3">
            <a:extLst>
              <a:ext uri="{FF2B5EF4-FFF2-40B4-BE49-F238E27FC236}">
                <a16:creationId xmlns:a16="http://schemas.microsoft.com/office/drawing/2014/main" id="{4897E244-C1F6-4271-BAEA-0B9B06E04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553200"/>
            <a:ext cx="48768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FF3300"/>
                </a:solidFill>
                <a:latin typeface="Verdana" panose="020B0604030504040204" pitchFamily="34" charset="0"/>
              </a:rPr>
              <a:t>SE 3773 MPTI – Komunikasi</a:t>
            </a:r>
          </a:p>
        </p:txBody>
      </p:sp>
      <p:sp>
        <p:nvSpPr>
          <p:cNvPr id="36868" name="Slide Number Placeholder 4">
            <a:extLst>
              <a:ext uri="{FF2B5EF4-FFF2-40B4-BE49-F238E27FC236}">
                <a16:creationId xmlns:a16="http://schemas.microsoft.com/office/drawing/2014/main" id="{C926DD90-B1B7-4CC8-81ED-52F7F4A45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A905409-3D97-43BE-9B06-E96AD0672C35}" type="slidenum">
              <a:rPr lang="en-US" altLang="en-US" sz="1000" smtClean="0">
                <a:solidFill>
                  <a:srgbClr val="FF3300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00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!Design2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2A82685FF58741A4B96C7E3219639F" ma:contentTypeVersion="5" ma:contentTypeDescription="Create a new document." ma:contentTypeScope="" ma:versionID="35117115aa8e9a8993eb8244a0e7075a">
  <xsd:schema xmlns:xsd="http://www.w3.org/2001/XMLSchema" xmlns:xs="http://www.w3.org/2001/XMLSchema" xmlns:p="http://schemas.microsoft.com/office/2006/metadata/properties" xmlns:ns2="a07d1aa1-56de-4331-8b09-1568abbfc6ee" targetNamespace="http://schemas.microsoft.com/office/2006/metadata/properties" ma:root="true" ma:fieldsID="658e02ff9a07476404b6e525579dd72b" ns2:_="">
    <xsd:import namespace="a07d1aa1-56de-4331-8b09-1568abbfc6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7d1aa1-56de-4331-8b09-1568abbfc6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7B96DE-F4EC-47FC-A76F-C862CC0D8AD1}"/>
</file>

<file path=customXml/itemProps2.xml><?xml version="1.0" encoding="utf-8"?>
<ds:datastoreItem xmlns:ds="http://schemas.openxmlformats.org/officeDocument/2006/customXml" ds:itemID="{E1FAC38D-F6FE-4861-97A6-E3B4827A6B1B}"/>
</file>

<file path=customXml/itemProps3.xml><?xml version="1.0" encoding="utf-8"?>
<ds:datastoreItem xmlns:ds="http://schemas.openxmlformats.org/officeDocument/2006/customXml" ds:itemID="{ED00001C-4B71-400D-AE82-F55CD00375EE}"/>
</file>

<file path=docProps/app.xml><?xml version="1.0" encoding="utf-8"?>
<Properties xmlns="http://schemas.openxmlformats.org/officeDocument/2006/extended-properties" xmlns:vt="http://schemas.openxmlformats.org/officeDocument/2006/docPropsVTypes">
  <Template>!Design2</Template>
  <TotalTime>5386</TotalTime>
  <Words>1534</Words>
  <Application>Microsoft Office PowerPoint</Application>
  <PresentationFormat>On-screen Show (4:3)</PresentationFormat>
  <Paragraphs>193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Tahoma</vt:lpstr>
      <vt:lpstr>Arial</vt:lpstr>
      <vt:lpstr>Verdana</vt:lpstr>
      <vt:lpstr>Arial Narrow</vt:lpstr>
      <vt:lpstr>Wingdings</vt:lpstr>
      <vt:lpstr>!Design2</vt:lpstr>
      <vt:lpstr>Manajemen Komunikasi</vt:lpstr>
      <vt:lpstr>Knowledge Area Manajemen Proyek</vt:lpstr>
      <vt:lpstr>Tujuan Paparan</vt:lpstr>
      <vt:lpstr>Definisi</vt:lpstr>
      <vt:lpstr>Tinjauan Umum Manajemen Komunikasi</vt:lpstr>
      <vt:lpstr>Identifikasi Stakeholders</vt:lpstr>
      <vt:lpstr>Perencanaan Komunikasi</vt:lpstr>
      <vt:lpstr>Rencana Manajemen Komunikasi</vt:lpstr>
      <vt:lpstr>Stakeholder Communication Analysis</vt:lpstr>
      <vt:lpstr>Distribusi Informasi</vt:lpstr>
      <vt:lpstr>Isu Penting dalam Distribusi Informasi</vt:lpstr>
      <vt:lpstr>Tabel Pemilihan Media Komunikasi</vt:lpstr>
      <vt:lpstr>Communicating Bad News</vt:lpstr>
      <vt:lpstr>Pengaruh Jumlah Jalur Komunikasi</vt:lpstr>
      <vt:lpstr>Organizational Proces Assets  (dlm Distribusi Informasi)</vt:lpstr>
      <vt:lpstr>Manage Stakeholders Expectations</vt:lpstr>
      <vt:lpstr>Performance Reports</vt:lpstr>
      <vt:lpstr>Saran dalam  Manajemen Komunikasi Proyek IT</vt:lpstr>
      <vt:lpstr>Membangun Infrastruktur Komunikasi</vt:lpstr>
      <vt:lpstr>PowerPoint Presentation</vt:lpstr>
      <vt:lpstr>Cara Menghadapi Konflik  (sesuai prioritas)</vt:lpstr>
      <vt:lpstr>Conflict Can Be Good</vt:lpstr>
      <vt:lpstr>Meningkatkan  Keterampilan Berkomunikasi</vt:lpstr>
      <vt:lpstr>Rapat yang Efektif</vt:lpstr>
      <vt:lpstr>Efektif E-mail</vt:lpstr>
      <vt:lpstr>Gunakan Template  dalam Komunikasi Proyek</vt:lpstr>
      <vt:lpstr>Contoh Template Deskripsi Proyek</vt:lpstr>
      <vt:lpstr>Contoh Template  Progress Report Bulanan</vt:lpstr>
      <vt:lpstr>Contoh Outline Final Project Report</vt:lpstr>
      <vt:lpstr>Final Project Documentation Items</vt:lpstr>
      <vt:lpstr>Using Software to Assist in Project Communications</vt:lpstr>
      <vt:lpstr>Lesson Learned Guidance</vt:lpstr>
      <vt:lpstr>TERIMA KASIH</vt:lpstr>
    </vt:vector>
  </TitlesOfParts>
  <Company>nbv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Komunikasi</dc:title>
  <dc:creator>Imelda</dc:creator>
  <cp:lastModifiedBy>HETTI HIDAYATI</cp:lastModifiedBy>
  <cp:revision>48</cp:revision>
  <dcterms:created xsi:type="dcterms:W3CDTF">2009-11-12T04:32:09Z</dcterms:created>
  <dcterms:modified xsi:type="dcterms:W3CDTF">2018-12-26T01:55:00Z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0x010100E32A82685FF58741A4B96C7E3219639F</vt:lpwstr>
  </property>
</Properties>
</file>