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handoutMasterIdLst>
    <p:handoutMasterId r:id="rId37"/>
  </p:handoutMasterIdLst>
  <p:sldIdLst>
    <p:sldId id="347" r:id="rId3"/>
    <p:sldId id="352" r:id="rId4"/>
    <p:sldId id="353" r:id="rId5"/>
    <p:sldId id="356" r:id="rId6"/>
    <p:sldId id="390" r:id="rId8"/>
    <p:sldId id="357" r:id="rId9"/>
    <p:sldId id="358" r:id="rId10"/>
    <p:sldId id="359" r:id="rId11"/>
    <p:sldId id="360" r:id="rId12"/>
    <p:sldId id="361" r:id="rId13"/>
    <p:sldId id="362" r:id="rId14"/>
    <p:sldId id="363" r:id="rId15"/>
    <p:sldId id="364" r:id="rId16"/>
    <p:sldId id="365" r:id="rId17"/>
    <p:sldId id="366" r:id="rId18"/>
    <p:sldId id="367" r:id="rId19"/>
    <p:sldId id="368" r:id="rId20"/>
    <p:sldId id="369" r:id="rId21"/>
    <p:sldId id="370" r:id="rId22"/>
    <p:sldId id="371" r:id="rId23"/>
    <p:sldId id="372" r:id="rId24"/>
    <p:sldId id="373" r:id="rId25"/>
    <p:sldId id="374" r:id="rId26"/>
    <p:sldId id="375" r:id="rId27"/>
    <p:sldId id="377" r:id="rId28"/>
    <p:sldId id="378" r:id="rId29"/>
    <p:sldId id="379" r:id="rId30"/>
    <p:sldId id="380" r:id="rId31"/>
    <p:sldId id="381" r:id="rId32"/>
    <p:sldId id="348" r:id="rId33"/>
    <p:sldId id="349" r:id="rId34"/>
    <p:sldId id="389" r:id="rId35"/>
    <p:sldId id="388" r:id="rId36"/>
  </p:sldIdLst>
  <p:sldSz cx="9144000" cy="6858000" type="letter"/>
  <p:notesSz cx="6858000" cy="9144000"/>
  <p:defaultTextStyle>
    <a:defPPr>
      <a:defRPr lang="id-ID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000066"/>
    <a:srgbClr val="FFFF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6792"/>
    <p:restoredTop sz="94660"/>
  </p:normalViewPr>
  <p:slideViewPr>
    <p:cSldViewPr showGuides="1">
      <p:cViewPr>
        <p:scale>
          <a:sx n="120" d="100"/>
          <a:sy n="120" d="100"/>
        </p:scale>
        <p:origin x="1854" y="84"/>
      </p:cViewPr>
      <p:guideLst>
        <p:guide orient="horz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709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0" Type="http://schemas.openxmlformats.org/officeDocument/2006/relationships/tableStyles" Target="tableStyles.xml"/><Relationship Id="rId4" Type="http://schemas.openxmlformats.org/officeDocument/2006/relationships/slide" Target="slides/slide2.xml"/><Relationship Id="rId39" Type="http://schemas.openxmlformats.org/officeDocument/2006/relationships/viewProps" Target="viewProps.xml"/><Relationship Id="rId38" Type="http://schemas.openxmlformats.org/officeDocument/2006/relationships/presProps" Target="presProps.xml"/><Relationship Id="rId37" Type="http://schemas.openxmlformats.org/officeDocument/2006/relationships/handoutMaster" Target="handoutMasters/handoutMaster1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D3ABE4-83F5-41D9-8B27-490AAE50D0B9}" type="doc">
      <dgm:prSet loTypeId="urn:microsoft.com/office/officeart/2005/8/layout/hierarchy4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id-ID"/>
        </a:p>
      </dgm:t>
    </dgm:pt>
    <dgm:pt modelId="{151D7C40-49BF-4D8B-ABFE-FB6F595F8309}">
      <dgm:prSet phldrT="[Text]"/>
      <dgm:spPr/>
      <dgm:t>
        <a:bodyPr/>
        <a:lstStyle/>
        <a:p>
          <a:r>
            <a:rPr lang="id-ID" dirty="0">
              <a:solidFill>
                <a:srgbClr val="C00000"/>
              </a:solidFill>
            </a:rPr>
            <a:t>Total cost</a:t>
          </a:r>
        </a:p>
      </dgm:t>
    </dgm:pt>
    <dgm:pt modelId="{91663ED5-6074-4951-A400-50982281FB83}" cxnId="{207573FC-D6B5-4024-BE85-1B48538664DB}" type="parTrans">
      <dgm:prSet/>
      <dgm:spPr/>
      <dgm:t>
        <a:bodyPr/>
        <a:lstStyle/>
        <a:p>
          <a:endParaRPr lang="id-ID"/>
        </a:p>
      </dgm:t>
    </dgm:pt>
    <dgm:pt modelId="{EF92CA32-B708-4D40-A719-7CCAC6B9E90B}" cxnId="{207573FC-D6B5-4024-BE85-1B48538664DB}" type="sibTrans">
      <dgm:prSet/>
      <dgm:spPr/>
      <dgm:t>
        <a:bodyPr/>
        <a:lstStyle/>
        <a:p>
          <a:endParaRPr lang="id-ID"/>
        </a:p>
      </dgm:t>
    </dgm:pt>
    <dgm:pt modelId="{1B49501C-B097-46C2-8C79-8737D7CD9A02}">
      <dgm:prSet phldrT="[Text]"/>
      <dgm:spPr/>
      <dgm:t>
        <a:bodyPr/>
        <a:lstStyle/>
        <a:p>
          <a:r>
            <a:rPr lang="id-ID" dirty="0">
              <a:solidFill>
                <a:schemeClr val="bg1"/>
              </a:solidFill>
            </a:rPr>
            <a:t>Fixed cost</a:t>
          </a:r>
        </a:p>
      </dgm:t>
    </dgm:pt>
    <dgm:pt modelId="{C1D0C5C9-60DE-4006-8EFD-88AA82598132}" cxnId="{1AAB4D78-04E4-488D-85D7-9183EB14ADF0}" type="parTrans">
      <dgm:prSet/>
      <dgm:spPr/>
      <dgm:t>
        <a:bodyPr/>
        <a:lstStyle/>
        <a:p>
          <a:endParaRPr lang="id-ID"/>
        </a:p>
      </dgm:t>
    </dgm:pt>
    <dgm:pt modelId="{53980447-BF62-4F64-8624-F2C361837EC1}" cxnId="{1AAB4D78-04E4-488D-85D7-9183EB14ADF0}" type="sibTrans">
      <dgm:prSet/>
      <dgm:spPr/>
      <dgm:t>
        <a:bodyPr/>
        <a:lstStyle/>
        <a:p>
          <a:endParaRPr lang="id-ID"/>
        </a:p>
      </dgm:t>
    </dgm:pt>
    <dgm:pt modelId="{C20088FA-20C0-4540-ADEE-6696F15E9401}">
      <dgm:prSet phldrT="[Text]"/>
      <dgm:spPr/>
      <dgm:t>
        <a:bodyPr/>
        <a:lstStyle/>
        <a:p>
          <a:r>
            <a:rPr lang="id-ID" dirty="0">
              <a:solidFill>
                <a:schemeClr val="bg1"/>
              </a:solidFill>
            </a:rPr>
            <a:t>Variable cost</a:t>
          </a:r>
        </a:p>
      </dgm:t>
    </dgm:pt>
    <dgm:pt modelId="{E88A6DFC-41D5-4F27-A3F8-DDBC374FB94F}" cxnId="{E16B7338-DCE0-4AED-9DD3-FCD43B56483B}" type="parTrans">
      <dgm:prSet/>
      <dgm:spPr/>
      <dgm:t>
        <a:bodyPr/>
        <a:lstStyle/>
        <a:p>
          <a:endParaRPr lang="id-ID"/>
        </a:p>
      </dgm:t>
    </dgm:pt>
    <dgm:pt modelId="{EF333EB4-3446-4010-90BD-89CF14C4563F}" cxnId="{E16B7338-DCE0-4AED-9DD3-FCD43B56483B}" type="sibTrans">
      <dgm:prSet/>
      <dgm:spPr/>
      <dgm:t>
        <a:bodyPr/>
        <a:lstStyle/>
        <a:p>
          <a:endParaRPr lang="id-ID"/>
        </a:p>
      </dgm:t>
    </dgm:pt>
    <dgm:pt modelId="{525C7127-C746-4358-8370-7A9AADED553A}">
      <dgm:prSet phldrT="[Text]"/>
      <dgm:spPr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r>
            <a:rPr lang="id-ID" dirty="0">
              <a:solidFill>
                <a:srgbClr val="C00000"/>
              </a:solidFill>
            </a:rPr>
            <a:t>Direct labor</a:t>
          </a:r>
        </a:p>
      </dgm:t>
    </dgm:pt>
    <dgm:pt modelId="{4B722EE2-1B32-4C62-B309-E26301558369}" cxnId="{492E6AD9-1C5C-46F2-BCB6-88CBDC2F3161}" type="parTrans">
      <dgm:prSet/>
      <dgm:spPr/>
      <dgm:t>
        <a:bodyPr/>
        <a:lstStyle/>
        <a:p>
          <a:endParaRPr lang="id-ID"/>
        </a:p>
      </dgm:t>
    </dgm:pt>
    <dgm:pt modelId="{B24003AC-7F13-4B0F-8CD8-FF039BB38937}" cxnId="{492E6AD9-1C5C-46F2-BCB6-88CBDC2F3161}" type="sibTrans">
      <dgm:prSet/>
      <dgm:spPr/>
      <dgm:t>
        <a:bodyPr/>
        <a:lstStyle/>
        <a:p>
          <a:endParaRPr lang="id-ID"/>
        </a:p>
      </dgm:t>
    </dgm:pt>
    <dgm:pt modelId="{1ED97FD9-883B-4CE7-940C-D834FCDA4FC5}">
      <dgm:prSet phldrT="[Text]"/>
      <dgm:spPr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r>
            <a:rPr lang="id-ID" dirty="0">
              <a:solidFill>
                <a:srgbClr val="C00000"/>
              </a:solidFill>
            </a:rPr>
            <a:t>Insurance</a:t>
          </a:r>
        </a:p>
      </dgm:t>
    </dgm:pt>
    <dgm:pt modelId="{9DD91FE1-DB48-4112-8644-0AAE0501535B}" cxnId="{FA69CF92-F189-4993-8476-9C0FCB145438}" type="parTrans">
      <dgm:prSet/>
      <dgm:spPr/>
      <dgm:t>
        <a:bodyPr/>
        <a:lstStyle/>
        <a:p>
          <a:endParaRPr lang="id-ID"/>
        </a:p>
      </dgm:t>
    </dgm:pt>
    <dgm:pt modelId="{4B4FE592-84B1-4089-8CD9-213733FA8D24}" cxnId="{FA69CF92-F189-4993-8476-9C0FCB145438}" type="sibTrans">
      <dgm:prSet/>
      <dgm:spPr/>
      <dgm:t>
        <a:bodyPr/>
        <a:lstStyle/>
        <a:p>
          <a:endParaRPr lang="id-ID"/>
        </a:p>
      </dgm:t>
    </dgm:pt>
    <dgm:pt modelId="{6C3C7E59-E4B9-46F8-909D-32DF21CDE4D7}">
      <dgm:prSet phldrT="[Text]"/>
      <dgm:spPr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r>
            <a:rPr lang="id-ID" dirty="0">
              <a:solidFill>
                <a:srgbClr val="C00000"/>
              </a:solidFill>
            </a:rPr>
            <a:t>Depreciation</a:t>
          </a:r>
        </a:p>
      </dgm:t>
    </dgm:pt>
    <dgm:pt modelId="{4B4205A0-C896-4FA4-9BDC-D76A83BB3B31}" cxnId="{5A5E9495-9309-4B4D-8E06-3418AFD55AB2}" type="parTrans">
      <dgm:prSet/>
      <dgm:spPr/>
      <dgm:t>
        <a:bodyPr/>
        <a:lstStyle/>
        <a:p>
          <a:endParaRPr lang="id-ID"/>
        </a:p>
      </dgm:t>
    </dgm:pt>
    <dgm:pt modelId="{A6C63FE7-7B08-4903-9AD5-742A7918E86D}" cxnId="{5A5E9495-9309-4B4D-8E06-3418AFD55AB2}" type="sibTrans">
      <dgm:prSet/>
      <dgm:spPr/>
      <dgm:t>
        <a:bodyPr/>
        <a:lstStyle/>
        <a:p>
          <a:endParaRPr lang="id-ID"/>
        </a:p>
      </dgm:t>
    </dgm:pt>
    <dgm:pt modelId="{08E3C079-CA5A-43CF-A02B-104DCE0A92E7}">
      <dgm:prSet phldrT="[Text]"/>
      <dgm:spPr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r>
            <a:rPr lang="id-ID" dirty="0">
              <a:solidFill>
                <a:srgbClr val="C00000"/>
              </a:solidFill>
            </a:rPr>
            <a:t>Administrative salaries</a:t>
          </a:r>
        </a:p>
      </dgm:t>
    </dgm:pt>
    <dgm:pt modelId="{DED3B1BB-33C7-415A-BDC0-1656341E3DC2}" cxnId="{D92075A5-07A5-40B1-8C57-7C97DF7C31CA}" type="parTrans">
      <dgm:prSet/>
      <dgm:spPr/>
      <dgm:t>
        <a:bodyPr/>
        <a:lstStyle/>
        <a:p>
          <a:endParaRPr lang="id-ID"/>
        </a:p>
      </dgm:t>
    </dgm:pt>
    <dgm:pt modelId="{93B7D735-F65E-4C2C-8C3A-1D213E569EC6}" cxnId="{D92075A5-07A5-40B1-8C57-7C97DF7C31CA}" type="sibTrans">
      <dgm:prSet/>
      <dgm:spPr/>
      <dgm:t>
        <a:bodyPr/>
        <a:lstStyle/>
        <a:p>
          <a:endParaRPr lang="id-ID"/>
        </a:p>
      </dgm:t>
    </dgm:pt>
    <dgm:pt modelId="{934C4CF1-8655-4192-8F6C-647A601ABE50}">
      <dgm:prSet phldrT="[Text]"/>
      <dgm:spPr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r>
            <a:rPr lang="id-ID" dirty="0">
              <a:solidFill>
                <a:srgbClr val="C00000"/>
              </a:solidFill>
            </a:rPr>
            <a:t>Direct materials</a:t>
          </a:r>
        </a:p>
      </dgm:t>
    </dgm:pt>
    <dgm:pt modelId="{EDC3D451-E9D3-4A97-B155-0ED21E2DDD29}" cxnId="{9BEE8869-94FD-4B44-B0E6-ECD724562BA1}" type="parTrans">
      <dgm:prSet/>
      <dgm:spPr/>
      <dgm:t>
        <a:bodyPr/>
        <a:lstStyle/>
        <a:p>
          <a:endParaRPr lang="id-ID"/>
        </a:p>
      </dgm:t>
    </dgm:pt>
    <dgm:pt modelId="{866AED50-278C-48A1-9DE2-46E5909ADD37}" cxnId="{9BEE8869-94FD-4B44-B0E6-ECD724562BA1}" type="sibTrans">
      <dgm:prSet/>
      <dgm:spPr/>
      <dgm:t>
        <a:bodyPr/>
        <a:lstStyle/>
        <a:p>
          <a:endParaRPr lang="id-ID"/>
        </a:p>
      </dgm:t>
    </dgm:pt>
    <dgm:pt modelId="{F47E08E9-152A-4F6C-B70D-9AF75A53FCD5}">
      <dgm:prSet phldrT="[Text]"/>
      <dgm:spPr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r>
            <a:rPr lang="id-ID" dirty="0">
              <a:solidFill>
                <a:srgbClr val="C00000"/>
              </a:solidFill>
            </a:rPr>
            <a:t>Sales commission</a:t>
          </a:r>
        </a:p>
      </dgm:t>
    </dgm:pt>
    <dgm:pt modelId="{D412EE45-0D59-4041-8098-9213109E74C5}" cxnId="{33F016AD-5643-4A35-8CE4-46D34511164C}" type="parTrans">
      <dgm:prSet/>
      <dgm:spPr/>
      <dgm:t>
        <a:bodyPr/>
        <a:lstStyle/>
        <a:p>
          <a:endParaRPr lang="id-ID"/>
        </a:p>
      </dgm:t>
    </dgm:pt>
    <dgm:pt modelId="{D8C4C755-A483-4BC2-BE7E-9AC34AFB3E38}" cxnId="{33F016AD-5643-4A35-8CE4-46D34511164C}" type="sibTrans">
      <dgm:prSet/>
      <dgm:spPr/>
      <dgm:t>
        <a:bodyPr/>
        <a:lstStyle/>
        <a:p>
          <a:endParaRPr lang="id-ID"/>
        </a:p>
      </dgm:t>
    </dgm:pt>
    <dgm:pt modelId="{64B4CB41-3286-41A6-93D9-754856BB18F9}" type="pres">
      <dgm:prSet presAssocID="{8ED3ABE4-83F5-41D9-8B27-490AAE50D0B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4A0A41A-544B-427B-A344-94A4FE170C9C}" type="pres">
      <dgm:prSet presAssocID="{151D7C40-49BF-4D8B-ABFE-FB6F595F8309}" presName="vertOne" presStyleCnt="0"/>
      <dgm:spPr/>
    </dgm:pt>
    <dgm:pt modelId="{FED892E9-10A5-4D38-9CB5-23C5484A3361}" type="pres">
      <dgm:prSet presAssocID="{151D7C40-49BF-4D8B-ABFE-FB6F595F8309}" presName="txOne" presStyleLbl="node0" presStyleIdx="0" presStyleCnt="1">
        <dgm:presLayoutVars>
          <dgm:chPref val="3"/>
        </dgm:presLayoutVars>
      </dgm:prSet>
      <dgm:spPr/>
    </dgm:pt>
    <dgm:pt modelId="{8B4F53DC-112D-4A9C-9AAB-26FA5D9749F8}" type="pres">
      <dgm:prSet presAssocID="{151D7C40-49BF-4D8B-ABFE-FB6F595F8309}" presName="parTransOne" presStyleCnt="0"/>
      <dgm:spPr/>
    </dgm:pt>
    <dgm:pt modelId="{BF2A4A65-D17C-48FF-B44C-CD51AEB9E4BD}" type="pres">
      <dgm:prSet presAssocID="{151D7C40-49BF-4D8B-ABFE-FB6F595F8309}" presName="horzOne" presStyleCnt="0"/>
      <dgm:spPr/>
    </dgm:pt>
    <dgm:pt modelId="{BF71A39C-92D2-40AC-A903-B4622E32DD65}" type="pres">
      <dgm:prSet presAssocID="{1B49501C-B097-46C2-8C79-8737D7CD9A02}" presName="vertTwo" presStyleCnt="0"/>
      <dgm:spPr/>
    </dgm:pt>
    <dgm:pt modelId="{C606F4E4-CF63-4C8C-835F-2AFE3E3DD659}" type="pres">
      <dgm:prSet presAssocID="{1B49501C-B097-46C2-8C79-8737D7CD9A02}" presName="txTwo" presStyleLbl="node2" presStyleIdx="0" presStyleCnt="2">
        <dgm:presLayoutVars>
          <dgm:chPref val="3"/>
        </dgm:presLayoutVars>
      </dgm:prSet>
      <dgm:spPr/>
    </dgm:pt>
    <dgm:pt modelId="{2C78AE21-8088-40D2-8E01-94C984A65ADF}" type="pres">
      <dgm:prSet presAssocID="{1B49501C-B097-46C2-8C79-8737D7CD9A02}" presName="parTransTwo" presStyleCnt="0"/>
      <dgm:spPr/>
    </dgm:pt>
    <dgm:pt modelId="{391C8C03-B4E0-4615-9A38-36572FB07439}" type="pres">
      <dgm:prSet presAssocID="{1B49501C-B097-46C2-8C79-8737D7CD9A02}" presName="horzTwo" presStyleCnt="0"/>
      <dgm:spPr/>
    </dgm:pt>
    <dgm:pt modelId="{2D975B1B-8EED-4C6C-BE96-8B545E17B381}" type="pres">
      <dgm:prSet presAssocID="{1ED97FD9-883B-4CE7-940C-D834FCDA4FC5}" presName="vertThree" presStyleCnt="0"/>
      <dgm:spPr/>
    </dgm:pt>
    <dgm:pt modelId="{F3DAA4BE-3183-43B2-A0CA-DE87CCF2999B}" type="pres">
      <dgm:prSet presAssocID="{1ED97FD9-883B-4CE7-940C-D834FCDA4FC5}" presName="txThree" presStyleLbl="node3" presStyleIdx="0" presStyleCnt="6">
        <dgm:presLayoutVars>
          <dgm:chPref val="3"/>
        </dgm:presLayoutVars>
      </dgm:prSet>
      <dgm:spPr/>
    </dgm:pt>
    <dgm:pt modelId="{7EB6C6A9-31EC-4CE3-B9D8-EDEF9604437C}" type="pres">
      <dgm:prSet presAssocID="{1ED97FD9-883B-4CE7-940C-D834FCDA4FC5}" presName="horzThree" presStyleCnt="0"/>
      <dgm:spPr/>
    </dgm:pt>
    <dgm:pt modelId="{6E1DF16D-1BD6-4122-BC9B-C836B38C3025}" type="pres">
      <dgm:prSet presAssocID="{4B4FE592-84B1-4089-8CD9-213733FA8D24}" presName="sibSpaceThree" presStyleCnt="0"/>
      <dgm:spPr/>
    </dgm:pt>
    <dgm:pt modelId="{F0E5AB63-59A1-4237-8893-87A68D06055B}" type="pres">
      <dgm:prSet presAssocID="{6C3C7E59-E4B9-46F8-909D-32DF21CDE4D7}" presName="vertThree" presStyleCnt="0"/>
      <dgm:spPr/>
    </dgm:pt>
    <dgm:pt modelId="{6C93118F-449A-42D6-B1CC-F7F3646D9BF7}" type="pres">
      <dgm:prSet presAssocID="{6C3C7E59-E4B9-46F8-909D-32DF21CDE4D7}" presName="txThree" presStyleLbl="node3" presStyleIdx="1" presStyleCnt="6">
        <dgm:presLayoutVars>
          <dgm:chPref val="3"/>
        </dgm:presLayoutVars>
      </dgm:prSet>
      <dgm:spPr/>
    </dgm:pt>
    <dgm:pt modelId="{A44C1A01-A6DC-47E9-A938-82CFE5071A84}" type="pres">
      <dgm:prSet presAssocID="{6C3C7E59-E4B9-46F8-909D-32DF21CDE4D7}" presName="horzThree" presStyleCnt="0"/>
      <dgm:spPr/>
    </dgm:pt>
    <dgm:pt modelId="{F86FD05D-AA2C-4C58-8B36-A2907D1FAE79}" type="pres">
      <dgm:prSet presAssocID="{A6C63FE7-7B08-4903-9AD5-742A7918E86D}" presName="sibSpaceThree" presStyleCnt="0"/>
      <dgm:spPr/>
    </dgm:pt>
    <dgm:pt modelId="{AE9B3FB0-6352-4CD1-ACC8-5A4F71D5D796}" type="pres">
      <dgm:prSet presAssocID="{08E3C079-CA5A-43CF-A02B-104DCE0A92E7}" presName="vertThree" presStyleCnt="0"/>
      <dgm:spPr/>
    </dgm:pt>
    <dgm:pt modelId="{A4B3C9EE-4785-4B0A-868B-03DD29A5F64E}" type="pres">
      <dgm:prSet presAssocID="{08E3C079-CA5A-43CF-A02B-104DCE0A92E7}" presName="txThree" presStyleLbl="node3" presStyleIdx="2" presStyleCnt="6">
        <dgm:presLayoutVars>
          <dgm:chPref val="3"/>
        </dgm:presLayoutVars>
      </dgm:prSet>
      <dgm:spPr/>
    </dgm:pt>
    <dgm:pt modelId="{A7C2C05B-2D39-4373-90F5-15537EFEC6FA}" type="pres">
      <dgm:prSet presAssocID="{08E3C079-CA5A-43CF-A02B-104DCE0A92E7}" presName="horzThree" presStyleCnt="0"/>
      <dgm:spPr/>
    </dgm:pt>
    <dgm:pt modelId="{9B54EAEC-B7BC-4D72-B872-D1B1B3518F06}" type="pres">
      <dgm:prSet presAssocID="{53980447-BF62-4F64-8624-F2C361837EC1}" presName="sibSpaceTwo" presStyleCnt="0"/>
      <dgm:spPr/>
    </dgm:pt>
    <dgm:pt modelId="{284F659C-E858-4D10-BCBA-74379061BBC9}" type="pres">
      <dgm:prSet presAssocID="{C20088FA-20C0-4540-ADEE-6696F15E9401}" presName="vertTwo" presStyleCnt="0"/>
      <dgm:spPr/>
    </dgm:pt>
    <dgm:pt modelId="{003A0BF5-650B-412A-AB33-CA1E9D22CE57}" type="pres">
      <dgm:prSet presAssocID="{C20088FA-20C0-4540-ADEE-6696F15E9401}" presName="txTwo" presStyleLbl="node2" presStyleIdx="1" presStyleCnt="2">
        <dgm:presLayoutVars>
          <dgm:chPref val="3"/>
        </dgm:presLayoutVars>
      </dgm:prSet>
      <dgm:spPr/>
    </dgm:pt>
    <dgm:pt modelId="{CBC1DD8D-20AD-4D44-AD17-F88EB053C1F0}" type="pres">
      <dgm:prSet presAssocID="{C20088FA-20C0-4540-ADEE-6696F15E9401}" presName="parTransTwo" presStyleCnt="0"/>
      <dgm:spPr/>
    </dgm:pt>
    <dgm:pt modelId="{5E7C631A-6176-4B3D-BC51-A94D00A17480}" type="pres">
      <dgm:prSet presAssocID="{C20088FA-20C0-4540-ADEE-6696F15E9401}" presName="horzTwo" presStyleCnt="0"/>
      <dgm:spPr/>
    </dgm:pt>
    <dgm:pt modelId="{4F8ABBAA-C48A-4EE0-A74B-8D4DF39AF088}" type="pres">
      <dgm:prSet presAssocID="{525C7127-C746-4358-8370-7A9AADED553A}" presName="vertThree" presStyleCnt="0"/>
      <dgm:spPr/>
    </dgm:pt>
    <dgm:pt modelId="{4E3E080B-D761-45E9-9873-65FAF2DC0FE8}" type="pres">
      <dgm:prSet presAssocID="{525C7127-C746-4358-8370-7A9AADED553A}" presName="txThree" presStyleLbl="node3" presStyleIdx="3" presStyleCnt="6">
        <dgm:presLayoutVars>
          <dgm:chPref val="3"/>
        </dgm:presLayoutVars>
      </dgm:prSet>
      <dgm:spPr/>
    </dgm:pt>
    <dgm:pt modelId="{082F4B20-41CF-4E67-8D1C-C43D800632E1}" type="pres">
      <dgm:prSet presAssocID="{525C7127-C746-4358-8370-7A9AADED553A}" presName="horzThree" presStyleCnt="0"/>
      <dgm:spPr/>
    </dgm:pt>
    <dgm:pt modelId="{EB2D19E8-3D02-4D97-B1CF-2426EA98F37C}" type="pres">
      <dgm:prSet presAssocID="{B24003AC-7F13-4B0F-8CD8-FF039BB38937}" presName="sibSpaceThree" presStyleCnt="0"/>
      <dgm:spPr/>
    </dgm:pt>
    <dgm:pt modelId="{4E272B87-80A4-445E-BABB-64E6DBE8AD84}" type="pres">
      <dgm:prSet presAssocID="{934C4CF1-8655-4192-8F6C-647A601ABE50}" presName="vertThree" presStyleCnt="0"/>
      <dgm:spPr/>
    </dgm:pt>
    <dgm:pt modelId="{96ABD563-1359-44B0-AB43-48F71578F6A6}" type="pres">
      <dgm:prSet presAssocID="{934C4CF1-8655-4192-8F6C-647A601ABE50}" presName="txThree" presStyleLbl="node3" presStyleIdx="4" presStyleCnt="6">
        <dgm:presLayoutVars>
          <dgm:chPref val="3"/>
        </dgm:presLayoutVars>
      </dgm:prSet>
      <dgm:spPr/>
    </dgm:pt>
    <dgm:pt modelId="{B8D6618A-5191-4E6F-97D6-58E249D67C8B}" type="pres">
      <dgm:prSet presAssocID="{934C4CF1-8655-4192-8F6C-647A601ABE50}" presName="horzThree" presStyleCnt="0"/>
      <dgm:spPr/>
    </dgm:pt>
    <dgm:pt modelId="{BCA167A1-CF36-4F65-B329-F760B337413C}" type="pres">
      <dgm:prSet presAssocID="{866AED50-278C-48A1-9DE2-46E5909ADD37}" presName="sibSpaceThree" presStyleCnt="0"/>
      <dgm:spPr/>
    </dgm:pt>
    <dgm:pt modelId="{544D872C-0162-4BAB-B775-ACDA93F44A2D}" type="pres">
      <dgm:prSet presAssocID="{F47E08E9-152A-4F6C-B70D-9AF75A53FCD5}" presName="vertThree" presStyleCnt="0"/>
      <dgm:spPr/>
    </dgm:pt>
    <dgm:pt modelId="{24563CE4-D942-4B32-A12A-3BD144F47680}" type="pres">
      <dgm:prSet presAssocID="{F47E08E9-152A-4F6C-B70D-9AF75A53FCD5}" presName="txThree" presStyleLbl="node3" presStyleIdx="5" presStyleCnt="6">
        <dgm:presLayoutVars>
          <dgm:chPref val="3"/>
        </dgm:presLayoutVars>
      </dgm:prSet>
      <dgm:spPr/>
    </dgm:pt>
    <dgm:pt modelId="{5906BDB9-D204-4776-AAD8-E39B12190B93}" type="pres">
      <dgm:prSet presAssocID="{F47E08E9-152A-4F6C-B70D-9AF75A53FCD5}" presName="horzThree" presStyleCnt="0"/>
      <dgm:spPr/>
    </dgm:pt>
  </dgm:ptLst>
  <dgm:cxnLst>
    <dgm:cxn modelId="{1284F522-3D6A-472A-B791-779ADC4B3DE4}" type="presOf" srcId="{8ED3ABE4-83F5-41D9-8B27-490AAE50D0B9}" destId="{64B4CB41-3286-41A6-93D9-754856BB18F9}" srcOrd="0" destOrd="0" presId="urn:microsoft.com/office/officeart/2005/8/layout/hierarchy4"/>
    <dgm:cxn modelId="{8315E534-1A62-4A51-9948-F883F3F033D3}" type="presOf" srcId="{08E3C079-CA5A-43CF-A02B-104DCE0A92E7}" destId="{A4B3C9EE-4785-4B0A-868B-03DD29A5F64E}" srcOrd="0" destOrd="0" presId="urn:microsoft.com/office/officeart/2005/8/layout/hierarchy4"/>
    <dgm:cxn modelId="{E16B7338-DCE0-4AED-9DD3-FCD43B56483B}" srcId="{151D7C40-49BF-4D8B-ABFE-FB6F595F8309}" destId="{C20088FA-20C0-4540-ADEE-6696F15E9401}" srcOrd="1" destOrd="0" parTransId="{E88A6DFC-41D5-4F27-A3F8-DDBC374FB94F}" sibTransId="{EF333EB4-3446-4010-90BD-89CF14C4563F}"/>
    <dgm:cxn modelId="{D915E13B-CABF-49FB-A384-A1873CC4C004}" type="presOf" srcId="{1ED97FD9-883B-4CE7-940C-D834FCDA4FC5}" destId="{F3DAA4BE-3183-43B2-A0CA-DE87CCF2999B}" srcOrd="0" destOrd="0" presId="urn:microsoft.com/office/officeart/2005/8/layout/hierarchy4"/>
    <dgm:cxn modelId="{66E88A3D-61B8-4E2E-9F84-2EF3D39724BD}" type="presOf" srcId="{C20088FA-20C0-4540-ADEE-6696F15E9401}" destId="{003A0BF5-650B-412A-AB33-CA1E9D22CE57}" srcOrd="0" destOrd="0" presId="urn:microsoft.com/office/officeart/2005/8/layout/hierarchy4"/>
    <dgm:cxn modelId="{9BEE8869-94FD-4B44-B0E6-ECD724562BA1}" srcId="{C20088FA-20C0-4540-ADEE-6696F15E9401}" destId="{934C4CF1-8655-4192-8F6C-647A601ABE50}" srcOrd="1" destOrd="0" parTransId="{EDC3D451-E9D3-4A97-B155-0ED21E2DDD29}" sibTransId="{866AED50-278C-48A1-9DE2-46E5909ADD37}"/>
    <dgm:cxn modelId="{CC79B44E-7FBA-4742-BDA6-2AA0C4D080F0}" type="presOf" srcId="{151D7C40-49BF-4D8B-ABFE-FB6F595F8309}" destId="{FED892E9-10A5-4D38-9CB5-23C5484A3361}" srcOrd="0" destOrd="0" presId="urn:microsoft.com/office/officeart/2005/8/layout/hierarchy4"/>
    <dgm:cxn modelId="{D856D871-3D22-43A8-9239-21DA69A1E32C}" type="presOf" srcId="{525C7127-C746-4358-8370-7A9AADED553A}" destId="{4E3E080B-D761-45E9-9873-65FAF2DC0FE8}" srcOrd="0" destOrd="0" presId="urn:microsoft.com/office/officeart/2005/8/layout/hierarchy4"/>
    <dgm:cxn modelId="{1AAB4D78-04E4-488D-85D7-9183EB14ADF0}" srcId="{151D7C40-49BF-4D8B-ABFE-FB6F595F8309}" destId="{1B49501C-B097-46C2-8C79-8737D7CD9A02}" srcOrd="0" destOrd="0" parTransId="{C1D0C5C9-60DE-4006-8EFD-88AA82598132}" sibTransId="{53980447-BF62-4F64-8624-F2C361837EC1}"/>
    <dgm:cxn modelId="{FA69CF92-F189-4993-8476-9C0FCB145438}" srcId="{1B49501C-B097-46C2-8C79-8737D7CD9A02}" destId="{1ED97FD9-883B-4CE7-940C-D834FCDA4FC5}" srcOrd="0" destOrd="0" parTransId="{9DD91FE1-DB48-4112-8644-0AAE0501535B}" sibTransId="{4B4FE592-84B1-4089-8CD9-213733FA8D24}"/>
    <dgm:cxn modelId="{A12E0A95-0B12-4D30-A980-F7FDFCB7E300}" type="presOf" srcId="{F47E08E9-152A-4F6C-B70D-9AF75A53FCD5}" destId="{24563CE4-D942-4B32-A12A-3BD144F47680}" srcOrd="0" destOrd="0" presId="urn:microsoft.com/office/officeart/2005/8/layout/hierarchy4"/>
    <dgm:cxn modelId="{5A5E9495-9309-4B4D-8E06-3418AFD55AB2}" srcId="{1B49501C-B097-46C2-8C79-8737D7CD9A02}" destId="{6C3C7E59-E4B9-46F8-909D-32DF21CDE4D7}" srcOrd="1" destOrd="0" parTransId="{4B4205A0-C896-4FA4-9BDC-D76A83BB3B31}" sibTransId="{A6C63FE7-7B08-4903-9AD5-742A7918E86D}"/>
    <dgm:cxn modelId="{0A186297-B197-4062-848C-FBEEA68F9915}" type="presOf" srcId="{6C3C7E59-E4B9-46F8-909D-32DF21CDE4D7}" destId="{6C93118F-449A-42D6-B1CC-F7F3646D9BF7}" srcOrd="0" destOrd="0" presId="urn:microsoft.com/office/officeart/2005/8/layout/hierarchy4"/>
    <dgm:cxn modelId="{D92075A5-07A5-40B1-8C57-7C97DF7C31CA}" srcId="{1B49501C-B097-46C2-8C79-8737D7CD9A02}" destId="{08E3C079-CA5A-43CF-A02B-104DCE0A92E7}" srcOrd="2" destOrd="0" parTransId="{DED3B1BB-33C7-415A-BDC0-1656341E3DC2}" sibTransId="{93B7D735-F65E-4C2C-8C3A-1D213E569EC6}"/>
    <dgm:cxn modelId="{33F016AD-5643-4A35-8CE4-46D34511164C}" srcId="{C20088FA-20C0-4540-ADEE-6696F15E9401}" destId="{F47E08E9-152A-4F6C-B70D-9AF75A53FCD5}" srcOrd="2" destOrd="0" parTransId="{D412EE45-0D59-4041-8098-9213109E74C5}" sibTransId="{D8C4C755-A483-4BC2-BE7E-9AC34AFB3E38}"/>
    <dgm:cxn modelId="{492E6AD9-1C5C-46F2-BCB6-88CBDC2F3161}" srcId="{C20088FA-20C0-4540-ADEE-6696F15E9401}" destId="{525C7127-C746-4358-8370-7A9AADED553A}" srcOrd="0" destOrd="0" parTransId="{4B722EE2-1B32-4C62-B309-E26301558369}" sibTransId="{B24003AC-7F13-4B0F-8CD8-FF039BB38937}"/>
    <dgm:cxn modelId="{B2966FDE-B49F-4B19-B6F6-CC9AA1EDA202}" type="presOf" srcId="{1B49501C-B097-46C2-8C79-8737D7CD9A02}" destId="{C606F4E4-CF63-4C8C-835F-2AFE3E3DD659}" srcOrd="0" destOrd="0" presId="urn:microsoft.com/office/officeart/2005/8/layout/hierarchy4"/>
    <dgm:cxn modelId="{1E5FCCE7-B174-46F4-8F6C-87D87229B65B}" type="presOf" srcId="{934C4CF1-8655-4192-8F6C-647A601ABE50}" destId="{96ABD563-1359-44B0-AB43-48F71578F6A6}" srcOrd="0" destOrd="0" presId="urn:microsoft.com/office/officeart/2005/8/layout/hierarchy4"/>
    <dgm:cxn modelId="{207573FC-D6B5-4024-BE85-1B48538664DB}" srcId="{8ED3ABE4-83F5-41D9-8B27-490AAE50D0B9}" destId="{151D7C40-49BF-4D8B-ABFE-FB6F595F8309}" srcOrd="0" destOrd="0" parTransId="{91663ED5-6074-4951-A400-50982281FB83}" sibTransId="{EF92CA32-B708-4D40-A719-7CCAC6B9E90B}"/>
    <dgm:cxn modelId="{51251582-354D-4EBB-80B6-1051151F73FA}" type="presParOf" srcId="{64B4CB41-3286-41A6-93D9-754856BB18F9}" destId="{E4A0A41A-544B-427B-A344-94A4FE170C9C}" srcOrd="0" destOrd="0" presId="urn:microsoft.com/office/officeart/2005/8/layout/hierarchy4"/>
    <dgm:cxn modelId="{858212BF-017A-4718-8908-77D3450B4BE5}" type="presParOf" srcId="{E4A0A41A-544B-427B-A344-94A4FE170C9C}" destId="{FED892E9-10A5-4D38-9CB5-23C5484A3361}" srcOrd="0" destOrd="0" presId="urn:microsoft.com/office/officeart/2005/8/layout/hierarchy4"/>
    <dgm:cxn modelId="{E9B4033A-33F4-4475-8EDA-CECFABD571B9}" type="presParOf" srcId="{E4A0A41A-544B-427B-A344-94A4FE170C9C}" destId="{8B4F53DC-112D-4A9C-9AAB-26FA5D9749F8}" srcOrd="1" destOrd="0" presId="urn:microsoft.com/office/officeart/2005/8/layout/hierarchy4"/>
    <dgm:cxn modelId="{6F7AD742-8954-4F3D-971C-9460425262CD}" type="presParOf" srcId="{E4A0A41A-544B-427B-A344-94A4FE170C9C}" destId="{BF2A4A65-D17C-48FF-B44C-CD51AEB9E4BD}" srcOrd="2" destOrd="0" presId="urn:microsoft.com/office/officeart/2005/8/layout/hierarchy4"/>
    <dgm:cxn modelId="{7241ADFD-B9F4-4188-BA78-F9AA3A2F3588}" type="presParOf" srcId="{BF2A4A65-D17C-48FF-B44C-CD51AEB9E4BD}" destId="{BF71A39C-92D2-40AC-A903-B4622E32DD65}" srcOrd="0" destOrd="0" presId="urn:microsoft.com/office/officeart/2005/8/layout/hierarchy4"/>
    <dgm:cxn modelId="{9CDB6F48-29E9-455E-A215-E36F313AB5DC}" type="presParOf" srcId="{BF71A39C-92D2-40AC-A903-B4622E32DD65}" destId="{C606F4E4-CF63-4C8C-835F-2AFE3E3DD659}" srcOrd="0" destOrd="0" presId="urn:microsoft.com/office/officeart/2005/8/layout/hierarchy4"/>
    <dgm:cxn modelId="{C5C3EFB1-1165-439F-951C-A78F975AD80D}" type="presParOf" srcId="{BF71A39C-92D2-40AC-A903-B4622E32DD65}" destId="{2C78AE21-8088-40D2-8E01-94C984A65ADF}" srcOrd="1" destOrd="0" presId="urn:microsoft.com/office/officeart/2005/8/layout/hierarchy4"/>
    <dgm:cxn modelId="{F66155BE-B46F-4ADF-8492-C11796ECB8B7}" type="presParOf" srcId="{BF71A39C-92D2-40AC-A903-B4622E32DD65}" destId="{391C8C03-B4E0-4615-9A38-36572FB07439}" srcOrd="2" destOrd="0" presId="urn:microsoft.com/office/officeart/2005/8/layout/hierarchy4"/>
    <dgm:cxn modelId="{E156C1ED-6439-4EB8-8404-93A3EFA4A2A6}" type="presParOf" srcId="{391C8C03-B4E0-4615-9A38-36572FB07439}" destId="{2D975B1B-8EED-4C6C-BE96-8B545E17B381}" srcOrd="0" destOrd="0" presId="urn:microsoft.com/office/officeart/2005/8/layout/hierarchy4"/>
    <dgm:cxn modelId="{A9E44CE0-4587-4A87-BFCC-91C5216754DA}" type="presParOf" srcId="{2D975B1B-8EED-4C6C-BE96-8B545E17B381}" destId="{F3DAA4BE-3183-43B2-A0CA-DE87CCF2999B}" srcOrd="0" destOrd="0" presId="urn:microsoft.com/office/officeart/2005/8/layout/hierarchy4"/>
    <dgm:cxn modelId="{310651F3-CD2B-4916-B516-FA64AAD245C7}" type="presParOf" srcId="{2D975B1B-8EED-4C6C-BE96-8B545E17B381}" destId="{7EB6C6A9-31EC-4CE3-B9D8-EDEF9604437C}" srcOrd="1" destOrd="0" presId="urn:microsoft.com/office/officeart/2005/8/layout/hierarchy4"/>
    <dgm:cxn modelId="{456822A6-05F3-40A7-AD77-EAC40CE7DAF6}" type="presParOf" srcId="{391C8C03-B4E0-4615-9A38-36572FB07439}" destId="{6E1DF16D-1BD6-4122-BC9B-C836B38C3025}" srcOrd="1" destOrd="0" presId="urn:microsoft.com/office/officeart/2005/8/layout/hierarchy4"/>
    <dgm:cxn modelId="{2CB159E4-7F37-4F09-915D-981C52FD1D3F}" type="presParOf" srcId="{391C8C03-B4E0-4615-9A38-36572FB07439}" destId="{F0E5AB63-59A1-4237-8893-87A68D06055B}" srcOrd="2" destOrd="0" presId="urn:microsoft.com/office/officeart/2005/8/layout/hierarchy4"/>
    <dgm:cxn modelId="{57D79226-64B2-4FDE-8EB0-ADCDB09CDDA2}" type="presParOf" srcId="{F0E5AB63-59A1-4237-8893-87A68D06055B}" destId="{6C93118F-449A-42D6-B1CC-F7F3646D9BF7}" srcOrd="0" destOrd="0" presId="urn:microsoft.com/office/officeart/2005/8/layout/hierarchy4"/>
    <dgm:cxn modelId="{511EDFDC-370D-477E-921B-E58D4D8316AD}" type="presParOf" srcId="{F0E5AB63-59A1-4237-8893-87A68D06055B}" destId="{A44C1A01-A6DC-47E9-A938-82CFE5071A84}" srcOrd="1" destOrd="0" presId="urn:microsoft.com/office/officeart/2005/8/layout/hierarchy4"/>
    <dgm:cxn modelId="{D1C79E0C-E98B-4741-B933-209B95A6E253}" type="presParOf" srcId="{391C8C03-B4E0-4615-9A38-36572FB07439}" destId="{F86FD05D-AA2C-4C58-8B36-A2907D1FAE79}" srcOrd="3" destOrd="0" presId="urn:microsoft.com/office/officeart/2005/8/layout/hierarchy4"/>
    <dgm:cxn modelId="{6FB03CDE-410A-477D-9C04-EAF6EAF35D29}" type="presParOf" srcId="{391C8C03-B4E0-4615-9A38-36572FB07439}" destId="{AE9B3FB0-6352-4CD1-ACC8-5A4F71D5D796}" srcOrd="4" destOrd="0" presId="urn:microsoft.com/office/officeart/2005/8/layout/hierarchy4"/>
    <dgm:cxn modelId="{59C2102F-3213-4525-BBBF-AEE08CE93291}" type="presParOf" srcId="{AE9B3FB0-6352-4CD1-ACC8-5A4F71D5D796}" destId="{A4B3C9EE-4785-4B0A-868B-03DD29A5F64E}" srcOrd="0" destOrd="0" presId="urn:microsoft.com/office/officeart/2005/8/layout/hierarchy4"/>
    <dgm:cxn modelId="{42163D21-91BB-41EA-9E7D-37E036ED4E00}" type="presParOf" srcId="{AE9B3FB0-6352-4CD1-ACC8-5A4F71D5D796}" destId="{A7C2C05B-2D39-4373-90F5-15537EFEC6FA}" srcOrd="1" destOrd="0" presId="urn:microsoft.com/office/officeart/2005/8/layout/hierarchy4"/>
    <dgm:cxn modelId="{7657F2D9-98A7-4D41-A454-18C88A415E5F}" type="presParOf" srcId="{BF2A4A65-D17C-48FF-B44C-CD51AEB9E4BD}" destId="{9B54EAEC-B7BC-4D72-B872-D1B1B3518F06}" srcOrd="1" destOrd="0" presId="urn:microsoft.com/office/officeart/2005/8/layout/hierarchy4"/>
    <dgm:cxn modelId="{A7E05924-E0C9-4C64-AFD1-3E7C13DC4E2C}" type="presParOf" srcId="{BF2A4A65-D17C-48FF-B44C-CD51AEB9E4BD}" destId="{284F659C-E858-4D10-BCBA-74379061BBC9}" srcOrd="2" destOrd="0" presId="urn:microsoft.com/office/officeart/2005/8/layout/hierarchy4"/>
    <dgm:cxn modelId="{CED59457-292D-4EB1-9B77-084C1A7E8860}" type="presParOf" srcId="{284F659C-E858-4D10-BCBA-74379061BBC9}" destId="{003A0BF5-650B-412A-AB33-CA1E9D22CE57}" srcOrd="0" destOrd="0" presId="urn:microsoft.com/office/officeart/2005/8/layout/hierarchy4"/>
    <dgm:cxn modelId="{DC6F4536-6E42-4E05-AA6D-FC6AC000EC9D}" type="presParOf" srcId="{284F659C-E858-4D10-BCBA-74379061BBC9}" destId="{CBC1DD8D-20AD-4D44-AD17-F88EB053C1F0}" srcOrd="1" destOrd="0" presId="urn:microsoft.com/office/officeart/2005/8/layout/hierarchy4"/>
    <dgm:cxn modelId="{AD763995-6DD5-4572-8183-9570E6B14F1E}" type="presParOf" srcId="{284F659C-E858-4D10-BCBA-74379061BBC9}" destId="{5E7C631A-6176-4B3D-BC51-A94D00A17480}" srcOrd="2" destOrd="0" presId="urn:microsoft.com/office/officeart/2005/8/layout/hierarchy4"/>
    <dgm:cxn modelId="{5FCAF9CF-7FBA-4E02-86E0-3944D32F98C2}" type="presParOf" srcId="{5E7C631A-6176-4B3D-BC51-A94D00A17480}" destId="{4F8ABBAA-C48A-4EE0-A74B-8D4DF39AF088}" srcOrd="0" destOrd="0" presId="urn:microsoft.com/office/officeart/2005/8/layout/hierarchy4"/>
    <dgm:cxn modelId="{0BF03297-7B97-4614-A9BE-CE81DC75C272}" type="presParOf" srcId="{4F8ABBAA-C48A-4EE0-A74B-8D4DF39AF088}" destId="{4E3E080B-D761-45E9-9873-65FAF2DC0FE8}" srcOrd="0" destOrd="0" presId="urn:microsoft.com/office/officeart/2005/8/layout/hierarchy4"/>
    <dgm:cxn modelId="{ECD41F8C-BCDF-4C94-9CD8-6DE87A994253}" type="presParOf" srcId="{4F8ABBAA-C48A-4EE0-A74B-8D4DF39AF088}" destId="{082F4B20-41CF-4E67-8D1C-C43D800632E1}" srcOrd="1" destOrd="0" presId="urn:microsoft.com/office/officeart/2005/8/layout/hierarchy4"/>
    <dgm:cxn modelId="{A3EC622A-FF91-4DC1-9A94-4FA1D366474C}" type="presParOf" srcId="{5E7C631A-6176-4B3D-BC51-A94D00A17480}" destId="{EB2D19E8-3D02-4D97-B1CF-2426EA98F37C}" srcOrd="1" destOrd="0" presId="urn:microsoft.com/office/officeart/2005/8/layout/hierarchy4"/>
    <dgm:cxn modelId="{1AACCA52-7834-440C-9AA8-C4A52831575A}" type="presParOf" srcId="{5E7C631A-6176-4B3D-BC51-A94D00A17480}" destId="{4E272B87-80A4-445E-BABB-64E6DBE8AD84}" srcOrd="2" destOrd="0" presId="urn:microsoft.com/office/officeart/2005/8/layout/hierarchy4"/>
    <dgm:cxn modelId="{C21FB9E0-D988-4179-B1A2-472FA05E3291}" type="presParOf" srcId="{4E272B87-80A4-445E-BABB-64E6DBE8AD84}" destId="{96ABD563-1359-44B0-AB43-48F71578F6A6}" srcOrd="0" destOrd="0" presId="urn:microsoft.com/office/officeart/2005/8/layout/hierarchy4"/>
    <dgm:cxn modelId="{F1DDC8A9-4CAD-44A9-9D11-146ACDD60FDB}" type="presParOf" srcId="{4E272B87-80A4-445E-BABB-64E6DBE8AD84}" destId="{B8D6618A-5191-4E6F-97D6-58E249D67C8B}" srcOrd="1" destOrd="0" presId="urn:microsoft.com/office/officeart/2005/8/layout/hierarchy4"/>
    <dgm:cxn modelId="{D699D29F-5467-4C1C-8AE1-8265A153F343}" type="presParOf" srcId="{5E7C631A-6176-4B3D-BC51-A94D00A17480}" destId="{BCA167A1-CF36-4F65-B329-F760B337413C}" srcOrd="3" destOrd="0" presId="urn:microsoft.com/office/officeart/2005/8/layout/hierarchy4"/>
    <dgm:cxn modelId="{910811D6-9EE9-4DD4-B125-478F1C261B39}" type="presParOf" srcId="{5E7C631A-6176-4B3D-BC51-A94D00A17480}" destId="{544D872C-0162-4BAB-B775-ACDA93F44A2D}" srcOrd="4" destOrd="0" presId="urn:microsoft.com/office/officeart/2005/8/layout/hierarchy4"/>
    <dgm:cxn modelId="{AAD4F4D4-1B91-44EE-B553-A04D3CF94EDA}" type="presParOf" srcId="{544D872C-0162-4BAB-B775-ACDA93F44A2D}" destId="{24563CE4-D942-4B32-A12A-3BD144F47680}" srcOrd="0" destOrd="0" presId="urn:microsoft.com/office/officeart/2005/8/layout/hierarchy4"/>
    <dgm:cxn modelId="{8C2B006D-138F-4F53-B89E-FDFE8D8F4F75}" type="presParOf" srcId="{544D872C-0162-4BAB-B775-ACDA93F44A2D}" destId="{5906BDB9-D204-4776-AAD8-E39B12190B93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7786688" cy="4211637"/>
        <a:chOff x="0" y="0"/>
        <a:chExt cx="7786688" cy="4211637"/>
      </a:xfrm>
    </dsp:grpSpPr>
    <dsp:sp modelId="{FED892E9-10A5-4D38-9CB5-23C5484A3361}">
      <dsp:nvSpPr>
        <dsp:cNvPr id="3" name="Rounded Rectangle 2"/>
        <dsp:cNvSpPr/>
      </dsp:nvSpPr>
      <dsp:spPr bwMode="white">
        <a:xfrm>
          <a:off x="0" y="0"/>
          <a:ext cx="7786688" cy="1313235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01929" tIns="201929" rIns="201929" bIns="201929" anchor="ctr"/>
        <a:lstStyle>
          <a:lvl1pPr algn="ctr">
            <a:defRPr sz="5300"/>
          </a:lvl1pPr>
          <a:lvl2pPr marL="285750" indent="-285750" algn="ctr">
            <a:defRPr sz="4100"/>
          </a:lvl2pPr>
          <a:lvl3pPr marL="571500" indent="-285750" algn="ctr">
            <a:defRPr sz="4100"/>
          </a:lvl3pPr>
          <a:lvl4pPr marL="857250" indent="-285750" algn="ctr">
            <a:defRPr sz="4100"/>
          </a:lvl4pPr>
          <a:lvl5pPr marL="1143000" indent="-285750" algn="ctr">
            <a:defRPr sz="4100"/>
          </a:lvl5pPr>
          <a:lvl6pPr marL="1428750" indent="-285750" algn="ctr">
            <a:defRPr sz="4100"/>
          </a:lvl6pPr>
          <a:lvl7pPr marL="1714500" indent="-285750" algn="ctr">
            <a:defRPr sz="4100"/>
          </a:lvl7pPr>
          <a:lvl8pPr marL="2000250" indent="-285750" algn="ctr">
            <a:defRPr sz="4100"/>
          </a:lvl8pPr>
          <a:lvl9pPr marL="2286000" indent="-285750" algn="ctr">
            <a:defRPr sz="41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dirty="0">
              <a:solidFill>
                <a:srgbClr val="C00000"/>
              </a:solidFill>
            </a:rPr>
            <a:t>Total cost</a:t>
          </a:r>
        </a:p>
      </dsp:txBody>
      <dsp:txXfrm>
        <a:off x="0" y="0"/>
        <a:ext cx="7786688" cy="1313235"/>
      </dsp:txXfrm>
    </dsp:sp>
    <dsp:sp modelId="{C606F4E4-CF63-4C8C-835F-2AFE3E3DD659}">
      <dsp:nvSpPr>
        <dsp:cNvPr id="4" name="Rounded Rectangle 3"/>
        <dsp:cNvSpPr/>
      </dsp:nvSpPr>
      <dsp:spPr bwMode="white">
        <a:xfrm>
          <a:off x="0" y="1449201"/>
          <a:ext cx="3841034" cy="1313235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2">
            <a:hueOff val="0"/>
            <a:satOff val="0"/>
            <a:lumOff val="0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190500" tIns="190500" rIns="190500" bIns="190500" anchor="ctr"/>
        <a:lstStyle>
          <a:lvl1pPr algn="ctr">
            <a:defRPr sz="5000"/>
          </a:lvl1pPr>
          <a:lvl2pPr marL="285750" indent="-285750" algn="ctr">
            <a:defRPr sz="3900"/>
          </a:lvl2pPr>
          <a:lvl3pPr marL="571500" indent="-285750" algn="ctr">
            <a:defRPr sz="3900"/>
          </a:lvl3pPr>
          <a:lvl4pPr marL="857250" indent="-285750" algn="ctr">
            <a:defRPr sz="3900"/>
          </a:lvl4pPr>
          <a:lvl5pPr marL="1143000" indent="-285750" algn="ctr">
            <a:defRPr sz="3900"/>
          </a:lvl5pPr>
          <a:lvl6pPr marL="1428750" indent="-285750" algn="ctr">
            <a:defRPr sz="3900"/>
          </a:lvl6pPr>
          <a:lvl7pPr marL="1714500" indent="-285750" algn="ctr">
            <a:defRPr sz="3900"/>
          </a:lvl7pPr>
          <a:lvl8pPr marL="2000250" indent="-285750" algn="ctr">
            <a:defRPr sz="3900"/>
          </a:lvl8pPr>
          <a:lvl9pPr marL="2286000" indent="-285750" algn="ctr">
            <a:defRPr sz="3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dirty="0">
              <a:solidFill>
                <a:schemeClr val="bg1"/>
              </a:solidFill>
            </a:rPr>
            <a:t>Fixed cost</a:t>
          </a:r>
        </a:p>
      </dsp:txBody>
      <dsp:txXfrm>
        <a:off x="0" y="1449201"/>
        <a:ext cx="3841034" cy="1313235"/>
      </dsp:txXfrm>
    </dsp:sp>
    <dsp:sp modelId="{F3DAA4BE-3183-43B2-A0CA-DE87CCF2999B}">
      <dsp:nvSpPr>
        <dsp:cNvPr id="5" name="Rounded Rectangle 4"/>
        <dsp:cNvSpPr/>
      </dsp:nvSpPr>
      <dsp:spPr bwMode="white">
        <a:xfrm>
          <a:off x="0" y="2898402"/>
          <a:ext cx="1245472" cy="1313235"/>
        </a:xfrm>
        <a:prstGeom prst="roundRect">
          <a:avLst>
            <a:gd name="adj" fmla="val 10000"/>
          </a:avLst>
        </a:prstGeom>
        <a:ln>
          <a:solidFill>
            <a:schemeClr val="accent2">
              <a:lumMod val="75000"/>
            </a:schemeClr>
          </a:solidFill>
        </a:ln>
      </dsp:spPr>
      <dsp:style>
        <a:lnRef idx="2">
          <a:schemeClr val="lt1"/>
        </a:lnRef>
        <a:fillRef idx="1">
          <a:schemeClr val="accent3">
            <a:hueOff val="0"/>
            <a:satOff val="0"/>
            <a:lumOff val="0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53340" tIns="53340" rIns="53340" bIns="53340" anchor="ctr"/>
        <a:lstStyle>
          <a:lvl1pPr algn="ctr">
            <a:defRPr sz="1400"/>
          </a:lvl1pPr>
          <a:lvl2pPr marL="57150" indent="-57150" algn="ctr">
            <a:defRPr sz="1000"/>
          </a:lvl2pPr>
          <a:lvl3pPr marL="114300" indent="-57150" algn="ctr">
            <a:defRPr sz="1000"/>
          </a:lvl3pPr>
          <a:lvl4pPr marL="171450" indent="-57150" algn="ctr">
            <a:defRPr sz="1000"/>
          </a:lvl4pPr>
          <a:lvl5pPr marL="228600" indent="-57150" algn="ctr">
            <a:defRPr sz="1000"/>
          </a:lvl5pPr>
          <a:lvl6pPr marL="285750" indent="-57150" algn="ctr">
            <a:defRPr sz="1000"/>
          </a:lvl6pPr>
          <a:lvl7pPr marL="342900" indent="-57150" algn="ctr">
            <a:defRPr sz="1000"/>
          </a:lvl7pPr>
          <a:lvl8pPr marL="400050" indent="-57150" algn="ctr">
            <a:defRPr sz="1000"/>
          </a:lvl8pPr>
          <a:lvl9pPr marL="457200" indent="-57150" algn="ctr">
            <a:defRPr sz="1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dirty="0">
              <a:solidFill>
                <a:srgbClr val="C00000"/>
              </a:solidFill>
            </a:rPr>
            <a:t>Insurance</a:t>
          </a:r>
        </a:p>
      </dsp:txBody>
      <dsp:txXfrm>
        <a:off x="0" y="2898402"/>
        <a:ext cx="1245472" cy="1313235"/>
      </dsp:txXfrm>
    </dsp:sp>
    <dsp:sp modelId="{6C93118F-449A-42D6-B1CC-F7F3646D9BF7}">
      <dsp:nvSpPr>
        <dsp:cNvPr id="6" name="Rounded Rectangle 5"/>
        <dsp:cNvSpPr/>
      </dsp:nvSpPr>
      <dsp:spPr bwMode="white">
        <a:xfrm>
          <a:off x="1297781" y="2898402"/>
          <a:ext cx="1245472" cy="1313235"/>
        </a:xfrm>
        <a:prstGeom prst="roundRect">
          <a:avLst>
            <a:gd name="adj" fmla="val 10000"/>
          </a:avLst>
        </a:prstGeom>
        <a:ln>
          <a:solidFill>
            <a:schemeClr val="accent2">
              <a:lumMod val="75000"/>
            </a:schemeClr>
          </a:solidFill>
        </a:ln>
      </dsp:spPr>
      <dsp:style>
        <a:lnRef idx="2">
          <a:schemeClr val="lt1"/>
        </a:lnRef>
        <a:fillRef idx="1">
          <a:schemeClr val="accent3">
            <a:hueOff val="0"/>
            <a:satOff val="0"/>
            <a:lumOff val="0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53340" tIns="53340" rIns="53340" bIns="53340" anchor="ctr"/>
        <a:lstStyle>
          <a:lvl1pPr algn="ctr">
            <a:defRPr sz="1400"/>
          </a:lvl1pPr>
          <a:lvl2pPr marL="57150" indent="-57150" algn="ctr">
            <a:defRPr sz="1000"/>
          </a:lvl2pPr>
          <a:lvl3pPr marL="114300" indent="-57150" algn="ctr">
            <a:defRPr sz="1000"/>
          </a:lvl3pPr>
          <a:lvl4pPr marL="171450" indent="-57150" algn="ctr">
            <a:defRPr sz="1000"/>
          </a:lvl4pPr>
          <a:lvl5pPr marL="228600" indent="-57150" algn="ctr">
            <a:defRPr sz="1000"/>
          </a:lvl5pPr>
          <a:lvl6pPr marL="285750" indent="-57150" algn="ctr">
            <a:defRPr sz="1000"/>
          </a:lvl6pPr>
          <a:lvl7pPr marL="342900" indent="-57150" algn="ctr">
            <a:defRPr sz="1000"/>
          </a:lvl7pPr>
          <a:lvl8pPr marL="400050" indent="-57150" algn="ctr">
            <a:defRPr sz="1000"/>
          </a:lvl8pPr>
          <a:lvl9pPr marL="457200" indent="-57150" algn="ctr">
            <a:defRPr sz="1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dirty="0">
              <a:solidFill>
                <a:srgbClr val="C00000"/>
              </a:solidFill>
            </a:rPr>
            <a:t>Depreciation</a:t>
          </a:r>
        </a:p>
      </dsp:txBody>
      <dsp:txXfrm>
        <a:off x="1297781" y="2898402"/>
        <a:ext cx="1245472" cy="1313235"/>
      </dsp:txXfrm>
    </dsp:sp>
    <dsp:sp modelId="{A4B3C9EE-4785-4B0A-868B-03DD29A5F64E}">
      <dsp:nvSpPr>
        <dsp:cNvPr id="7" name="Rounded Rectangle 6"/>
        <dsp:cNvSpPr/>
      </dsp:nvSpPr>
      <dsp:spPr bwMode="white">
        <a:xfrm>
          <a:off x="2595563" y="2898402"/>
          <a:ext cx="1245472" cy="1313235"/>
        </a:xfrm>
        <a:prstGeom prst="roundRect">
          <a:avLst>
            <a:gd name="adj" fmla="val 10000"/>
          </a:avLst>
        </a:prstGeom>
        <a:ln>
          <a:solidFill>
            <a:schemeClr val="accent2">
              <a:lumMod val="75000"/>
            </a:schemeClr>
          </a:solidFill>
        </a:ln>
      </dsp:spPr>
      <dsp:style>
        <a:lnRef idx="2">
          <a:schemeClr val="lt1"/>
        </a:lnRef>
        <a:fillRef idx="1">
          <a:schemeClr val="accent3">
            <a:hueOff val="0"/>
            <a:satOff val="0"/>
            <a:lumOff val="0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53340" tIns="53340" rIns="53340" bIns="53340" anchor="ctr"/>
        <a:lstStyle>
          <a:lvl1pPr algn="ctr">
            <a:defRPr sz="1400"/>
          </a:lvl1pPr>
          <a:lvl2pPr marL="57150" indent="-57150" algn="ctr">
            <a:defRPr sz="1000"/>
          </a:lvl2pPr>
          <a:lvl3pPr marL="114300" indent="-57150" algn="ctr">
            <a:defRPr sz="1000"/>
          </a:lvl3pPr>
          <a:lvl4pPr marL="171450" indent="-57150" algn="ctr">
            <a:defRPr sz="1000"/>
          </a:lvl4pPr>
          <a:lvl5pPr marL="228600" indent="-57150" algn="ctr">
            <a:defRPr sz="1000"/>
          </a:lvl5pPr>
          <a:lvl6pPr marL="285750" indent="-57150" algn="ctr">
            <a:defRPr sz="1000"/>
          </a:lvl6pPr>
          <a:lvl7pPr marL="342900" indent="-57150" algn="ctr">
            <a:defRPr sz="1000"/>
          </a:lvl7pPr>
          <a:lvl8pPr marL="400050" indent="-57150" algn="ctr">
            <a:defRPr sz="1000"/>
          </a:lvl8pPr>
          <a:lvl9pPr marL="457200" indent="-57150" algn="ctr">
            <a:defRPr sz="1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dirty="0">
              <a:solidFill>
                <a:srgbClr val="C00000"/>
              </a:solidFill>
            </a:rPr>
            <a:t>Administrative salaries</a:t>
          </a:r>
        </a:p>
      </dsp:txBody>
      <dsp:txXfrm>
        <a:off x="2595563" y="2898402"/>
        <a:ext cx="1245472" cy="1313235"/>
      </dsp:txXfrm>
    </dsp:sp>
    <dsp:sp modelId="{003A0BF5-650B-412A-AB33-CA1E9D22CE57}">
      <dsp:nvSpPr>
        <dsp:cNvPr id="8" name="Rounded Rectangle 7"/>
        <dsp:cNvSpPr/>
      </dsp:nvSpPr>
      <dsp:spPr bwMode="white">
        <a:xfrm>
          <a:off x="3945654" y="1449201"/>
          <a:ext cx="3841034" cy="1313235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2">
            <a:hueOff val="0"/>
            <a:satOff val="0"/>
            <a:lumOff val="0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190500" tIns="190500" rIns="190500" bIns="190500" anchor="ctr"/>
        <a:lstStyle>
          <a:lvl1pPr algn="ctr">
            <a:defRPr sz="5000"/>
          </a:lvl1pPr>
          <a:lvl2pPr marL="285750" indent="-285750" algn="ctr">
            <a:defRPr sz="3900"/>
          </a:lvl2pPr>
          <a:lvl3pPr marL="571500" indent="-285750" algn="ctr">
            <a:defRPr sz="3900"/>
          </a:lvl3pPr>
          <a:lvl4pPr marL="857250" indent="-285750" algn="ctr">
            <a:defRPr sz="3900"/>
          </a:lvl4pPr>
          <a:lvl5pPr marL="1143000" indent="-285750" algn="ctr">
            <a:defRPr sz="3900"/>
          </a:lvl5pPr>
          <a:lvl6pPr marL="1428750" indent="-285750" algn="ctr">
            <a:defRPr sz="3900"/>
          </a:lvl6pPr>
          <a:lvl7pPr marL="1714500" indent="-285750" algn="ctr">
            <a:defRPr sz="3900"/>
          </a:lvl7pPr>
          <a:lvl8pPr marL="2000250" indent="-285750" algn="ctr">
            <a:defRPr sz="3900"/>
          </a:lvl8pPr>
          <a:lvl9pPr marL="2286000" indent="-285750" algn="ctr">
            <a:defRPr sz="3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dirty="0">
              <a:solidFill>
                <a:schemeClr val="bg1"/>
              </a:solidFill>
            </a:rPr>
            <a:t>Variable cost</a:t>
          </a:r>
        </a:p>
      </dsp:txBody>
      <dsp:txXfrm>
        <a:off x="3945654" y="1449201"/>
        <a:ext cx="3841034" cy="1313235"/>
      </dsp:txXfrm>
    </dsp:sp>
    <dsp:sp modelId="{4E3E080B-D761-45E9-9873-65FAF2DC0FE8}">
      <dsp:nvSpPr>
        <dsp:cNvPr id="9" name="Rounded Rectangle 8"/>
        <dsp:cNvSpPr/>
      </dsp:nvSpPr>
      <dsp:spPr bwMode="white">
        <a:xfrm>
          <a:off x="3945654" y="2898402"/>
          <a:ext cx="1245472" cy="1313235"/>
        </a:xfrm>
        <a:prstGeom prst="roundRect">
          <a:avLst>
            <a:gd name="adj" fmla="val 10000"/>
          </a:avLst>
        </a:prstGeom>
        <a:ln>
          <a:solidFill>
            <a:schemeClr val="accent2">
              <a:lumMod val="75000"/>
            </a:schemeClr>
          </a:solidFill>
        </a:ln>
      </dsp:spPr>
      <dsp:style>
        <a:lnRef idx="2">
          <a:schemeClr val="lt1"/>
        </a:lnRef>
        <a:fillRef idx="1">
          <a:schemeClr val="accent3">
            <a:hueOff val="0"/>
            <a:satOff val="0"/>
            <a:lumOff val="0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53340" tIns="53340" rIns="53340" bIns="53340" anchor="ctr"/>
        <a:lstStyle>
          <a:lvl1pPr algn="ctr">
            <a:defRPr sz="1400"/>
          </a:lvl1pPr>
          <a:lvl2pPr marL="57150" indent="-57150" algn="ctr">
            <a:defRPr sz="1000"/>
          </a:lvl2pPr>
          <a:lvl3pPr marL="114300" indent="-57150" algn="ctr">
            <a:defRPr sz="1000"/>
          </a:lvl3pPr>
          <a:lvl4pPr marL="171450" indent="-57150" algn="ctr">
            <a:defRPr sz="1000"/>
          </a:lvl4pPr>
          <a:lvl5pPr marL="228600" indent="-57150" algn="ctr">
            <a:defRPr sz="1000"/>
          </a:lvl5pPr>
          <a:lvl6pPr marL="285750" indent="-57150" algn="ctr">
            <a:defRPr sz="1000"/>
          </a:lvl6pPr>
          <a:lvl7pPr marL="342900" indent="-57150" algn="ctr">
            <a:defRPr sz="1000"/>
          </a:lvl7pPr>
          <a:lvl8pPr marL="400050" indent="-57150" algn="ctr">
            <a:defRPr sz="1000"/>
          </a:lvl8pPr>
          <a:lvl9pPr marL="457200" indent="-57150" algn="ctr">
            <a:defRPr sz="1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dirty="0">
              <a:solidFill>
                <a:srgbClr val="C00000"/>
              </a:solidFill>
            </a:rPr>
            <a:t>Direct labor</a:t>
          </a:r>
        </a:p>
      </dsp:txBody>
      <dsp:txXfrm>
        <a:off x="3945654" y="2898402"/>
        <a:ext cx="1245472" cy="1313235"/>
      </dsp:txXfrm>
    </dsp:sp>
    <dsp:sp modelId="{96ABD563-1359-44B0-AB43-48F71578F6A6}">
      <dsp:nvSpPr>
        <dsp:cNvPr id="10" name="Rounded Rectangle 9"/>
        <dsp:cNvSpPr/>
      </dsp:nvSpPr>
      <dsp:spPr bwMode="white">
        <a:xfrm>
          <a:off x="5243435" y="2898402"/>
          <a:ext cx="1245472" cy="1313235"/>
        </a:xfrm>
        <a:prstGeom prst="roundRect">
          <a:avLst>
            <a:gd name="adj" fmla="val 10000"/>
          </a:avLst>
        </a:prstGeom>
        <a:ln>
          <a:solidFill>
            <a:schemeClr val="accent2">
              <a:lumMod val="75000"/>
            </a:schemeClr>
          </a:solidFill>
        </a:ln>
      </dsp:spPr>
      <dsp:style>
        <a:lnRef idx="2">
          <a:schemeClr val="lt1"/>
        </a:lnRef>
        <a:fillRef idx="1">
          <a:schemeClr val="accent3">
            <a:hueOff val="0"/>
            <a:satOff val="0"/>
            <a:lumOff val="0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53340" tIns="53340" rIns="53340" bIns="53340" anchor="ctr"/>
        <a:lstStyle>
          <a:lvl1pPr algn="ctr">
            <a:defRPr sz="1400"/>
          </a:lvl1pPr>
          <a:lvl2pPr marL="57150" indent="-57150" algn="ctr">
            <a:defRPr sz="1000"/>
          </a:lvl2pPr>
          <a:lvl3pPr marL="114300" indent="-57150" algn="ctr">
            <a:defRPr sz="1000"/>
          </a:lvl3pPr>
          <a:lvl4pPr marL="171450" indent="-57150" algn="ctr">
            <a:defRPr sz="1000"/>
          </a:lvl4pPr>
          <a:lvl5pPr marL="228600" indent="-57150" algn="ctr">
            <a:defRPr sz="1000"/>
          </a:lvl5pPr>
          <a:lvl6pPr marL="285750" indent="-57150" algn="ctr">
            <a:defRPr sz="1000"/>
          </a:lvl6pPr>
          <a:lvl7pPr marL="342900" indent="-57150" algn="ctr">
            <a:defRPr sz="1000"/>
          </a:lvl7pPr>
          <a:lvl8pPr marL="400050" indent="-57150" algn="ctr">
            <a:defRPr sz="1000"/>
          </a:lvl8pPr>
          <a:lvl9pPr marL="457200" indent="-57150" algn="ctr">
            <a:defRPr sz="1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dirty="0">
              <a:solidFill>
                <a:srgbClr val="C00000"/>
              </a:solidFill>
            </a:rPr>
            <a:t>Direct materials</a:t>
          </a:r>
        </a:p>
      </dsp:txBody>
      <dsp:txXfrm>
        <a:off x="5243435" y="2898402"/>
        <a:ext cx="1245472" cy="1313235"/>
      </dsp:txXfrm>
    </dsp:sp>
    <dsp:sp modelId="{24563CE4-D942-4B32-A12A-3BD144F47680}">
      <dsp:nvSpPr>
        <dsp:cNvPr id="11" name="Rounded Rectangle 10"/>
        <dsp:cNvSpPr/>
      </dsp:nvSpPr>
      <dsp:spPr bwMode="white">
        <a:xfrm>
          <a:off x="6541216" y="2898402"/>
          <a:ext cx="1245472" cy="1313235"/>
        </a:xfrm>
        <a:prstGeom prst="roundRect">
          <a:avLst>
            <a:gd name="adj" fmla="val 10000"/>
          </a:avLst>
        </a:prstGeom>
        <a:ln>
          <a:solidFill>
            <a:schemeClr val="accent2">
              <a:lumMod val="75000"/>
            </a:schemeClr>
          </a:solidFill>
        </a:ln>
      </dsp:spPr>
      <dsp:style>
        <a:lnRef idx="2">
          <a:schemeClr val="lt1"/>
        </a:lnRef>
        <a:fillRef idx="1">
          <a:schemeClr val="accent3">
            <a:hueOff val="0"/>
            <a:satOff val="0"/>
            <a:lumOff val="0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53340" tIns="53340" rIns="53340" bIns="53340" anchor="ctr"/>
        <a:lstStyle>
          <a:lvl1pPr algn="ctr">
            <a:defRPr sz="1400"/>
          </a:lvl1pPr>
          <a:lvl2pPr marL="57150" indent="-57150" algn="ctr">
            <a:defRPr sz="1000"/>
          </a:lvl2pPr>
          <a:lvl3pPr marL="114300" indent="-57150" algn="ctr">
            <a:defRPr sz="1000"/>
          </a:lvl3pPr>
          <a:lvl4pPr marL="171450" indent="-57150" algn="ctr">
            <a:defRPr sz="1000"/>
          </a:lvl4pPr>
          <a:lvl5pPr marL="228600" indent="-57150" algn="ctr">
            <a:defRPr sz="1000"/>
          </a:lvl5pPr>
          <a:lvl6pPr marL="285750" indent="-57150" algn="ctr">
            <a:defRPr sz="1000"/>
          </a:lvl6pPr>
          <a:lvl7pPr marL="342900" indent="-57150" algn="ctr">
            <a:defRPr sz="1000"/>
          </a:lvl7pPr>
          <a:lvl8pPr marL="400050" indent="-57150" algn="ctr">
            <a:defRPr sz="1000"/>
          </a:lvl8pPr>
          <a:lvl9pPr marL="457200" indent="-57150" algn="ctr">
            <a:defRPr sz="1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dirty="0">
              <a:solidFill>
                <a:srgbClr val="C00000"/>
              </a:solidFill>
            </a:rPr>
            <a:t>Sales commission</a:t>
          </a:r>
        </a:p>
      </dsp:txBody>
      <dsp:txXfrm>
        <a:off x="6541216" y="2898402"/>
        <a:ext cx="1245472" cy="13132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t" anchorCtr="0" compatLnSpc="1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000" i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000" b="0" i="1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t" anchorCtr="0" compatLnSpc="1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i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000" b="0" i="1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b" anchorCtr="0" compatLnSpc="1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000" i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000" b="0" i="1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b" anchorCtr="0" compatLnSpc="1"/>
          <a:p>
            <a:pPr lvl="0" algn="r" eaLnBrk="1" hangingPunct="1"/>
            <a:fld id="{9A0DB2DC-4C9A-4742-B13C-FB6460FD3503}" type="slidenum">
              <a:rPr lang="en-US" altLang="id-ID" sz="1000" i="1" dirty="0">
                <a:solidFill>
                  <a:srgbClr val="FFFFFF"/>
                </a:solidFill>
                <a:latin typeface="Times New Roman" panose="02020603050405020304" pitchFamily="18" charset="0"/>
              </a:rPr>
            </a:fld>
            <a:endParaRPr lang="en-US" altLang="id-ID" sz="1000" i="1" dirty="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69638" name="Rectangle 6"/>
          <p:cNvSpPr>
            <a:spLocks noChangeArrowheads="1"/>
          </p:cNvSpPr>
          <p:nvPr/>
        </p:nvSpPr>
        <p:spPr bwMode="auto">
          <a:xfrm>
            <a:off x="3084513" y="8710613"/>
            <a:ext cx="687388" cy="2540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87312" tIns="44450" rIns="87312" bIns="44450">
            <a:spAutoFit/>
          </a:bodyPr>
          <a:p>
            <a:pPr lvl="0" algn="ctr" defTabSz="868680" eaLnBrk="1" hangingPunct="1">
              <a:lnSpc>
                <a:spcPct val="90000"/>
              </a:lnSpc>
            </a:pPr>
            <a:r>
              <a:rPr lang="en-US" altLang="id-ID" sz="1200" dirty="0">
                <a:latin typeface="Times New Roman" panose="02020603050405020304" pitchFamily="18" charset="0"/>
              </a:rPr>
              <a:t>Page </a:t>
            </a:r>
            <a:fld id="{9A0DB2DC-4C9A-4742-B13C-FB6460FD3503}" type="slidenum">
              <a:rPr lang="en-US" altLang="id-ID" sz="1200" dirty="0">
                <a:latin typeface="Times New Roman" panose="02020603050405020304" pitchFamily="18" charset="0"/>
              </a:rPr>
            </a:fld>
            <a:endParaRPr lang="en-US" altLang="id-ID" sz="1200" dirty="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t" anchorCtr="0" compatLnSpc="1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000" i="1">
                <a:latin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000" b="0" i="1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t" anchorCtr="0" compatLnSpc="1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i="1">
                <a:latin typeface="Times New Roman" panose="02020603050405020304" pitchFamily="18" charset="0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000" b="0" i="1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b" anchorCtr="0" compatLnSpc="1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000" i="1">
                <a:latin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000" b="0" i="1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b" anchorCtr="0" compatLnSpc="1"/>
          <a:p>
            <a:pPr lvl="0" algn="r" eaLnBrk="1" hangingPunct="1"/>
            <a:fld id="{9A0DB2DC-4C9A-4742-B13C-FB6460FD3503}" type="slidenum">
              <a:rPr lang="en-US" altLang="id-ID" sz="1000" i="1" dirty="0">
                <a:latin typeface="Times New Roman" panose="02020603050405020304" pitchFamily="18" charset="0"/>
              </a:rPr>
            </a:fld>
            <a:endParaRPr lang="en-US" altLang="id-ID" sz="1000" i="1" dirty="0">
              <a:latin typeface="Times New Roman" panose="02020603050405020304" pitchFamily="18" charset="0"/>
            </a:endParaRP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075" tIns="46038" rIns="92075" bIns="46038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Body Text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3084513" y="8710613"/>
            <a:ext cx="687388" cy="2540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87312" tIns="44450" rIns="87312" bIns="44450">
            <a:spAutoFit/>
          </a:bodyPr>
          <a:p>
            <a:pPr lvl="0" algn="ctr" defTabSz="868680" eaLnBrk="1" hangingPunct="1">
              <a:lnSpc>
                <a:spcPct val="90000"/>
              </a:lnSpc>
            </a:pPr>
            <a:r>
              <a:rPr lang="en-US" altLang="id-ID" sz="1200" dirty="0">
                <a:latin typeface="Times New Roman" panose="02020603050405020304" pitchFamily="18" charset="0"/>
              </a:rPr>
              <a:t>Page </a:t>
            </a:r>
            <a:fld id="{9A0DB2DC-4C9A-4742-B13C-FB6460FD3503}" type="slidenum">
              <a:rPr lang="en-US" altLang="id-ID" sz="1200" dirty="0">
                <a:latin typeface="Times New Roman" panose="02020603050405020304" pitchFamily="18" charset="0"/>
              </a:rPr>
            </a:fld>
            <a:endParaRPr lang="en-US" altLang="id-ID" sz="1200" dirty="0">
              <a:latin typeface="Times New Roman" panose="02020603050405020304" pitchFamily="18" charset="0"/>
            </a:endParaRPr>
          </a:p>
        </p:txBody>
      </p:sp>
      <p:sp>
        <p:nvSpPr>
          <p:cNvPr id="13320" name="Rectangle 8"/>
          <p:cNvSpPr>
            <a:spLocks noTextEdit="1"/>
          </p:cNvSpPr>
          <p:nvPr>
            <p:ph type="sldImg" idx="2"/>
          </p:nvPr>
        </p:nvSpPr>
        <p:spPr>
          <a:xfrm>
            <a:off x="1150938" y="695325"/>
            <a:ext cx="4556125" cy="3409950"/>
          </a:xfrm>
          <a:prstGeom prst="rect">
            <a:avLst/>
          </a:prstGeom>
          <a:noFill/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Rectangle 5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lIns="19050" tIns="0" rIns="19050" bIns="0" anchor="b" anchorCtr="0"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id-ID" sz="1000" i="1" dirty="0">
                <a:latin typeface="Times New Roman" panose="02020603050405020304" pitchFamily="18" charset="0"/>
              </a:rPr>
            </a:fld>
            <a:endParaRPr lang="en-US" altLang="id-ID" sz="1000" i="1" dirty="0">
              <a:latin typeface="Times New Roman" panose="02020603050405020304" pitchFamily="18" charset="0"/>
            </a:endParaRPr>
          </a:p>
        </p:txBody>
      </p:sp>
      <p:sp>
        <p:nvSpPr>
          <p:cNvPr id="19459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5700" y="695325"/>
            <a:ext cx="4546600" cy="3409950"/>
          </a:xfrm>
          <a:ln/>
        </p:spPr>
      </p:sp>
      <p:sp>
        <p:nvSpPr>
          <p:cNvPr id="19460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2075" tIns="46038" rIns="92075" bIns="46038" anchor="t" anchorCtr="0"/>
          <a:p>
            <a:pPr lvl="0"/>
            <a:endParaRPr lang="id-ID" altLang="id-ID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22" name="Rectangle 5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lIns="19050" tIns="0" rIns="19050" bIns="0" anchor="b" anchorCtr="0"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id-ID" sz="1000" i="1" dirty="0">
                <a:latin typeface="Times New Roman" panose="02020603050405020304" pitchFamily="18" charset="0"/>
              </a:rPr>
            </a:fld>
            <a:endParaRPr lang="en-US" altLang="id-ID" sz="1000" i="1" dirty="0">
              <a:latin typeface="Times New Roman" panose="02020603050405020304" pitchFamily="18" charset="0"/>
            </a:endParaRPr>
          </a:p>
        </p:txBody>
      </p:sp>
      <p:sp>
        <p:nvSpPr>
          <p:cNvPr id="307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5700" y="695325"/>
            <a:ext cx="4546600" cy="3409950"/>
          </a:xfrm>
          <a:ln/>
        </p:spPr>
      </p:sp>
      <p:sp>
        <p:nvSpPr>
          <p:cNvPr id="30724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2075" tIns="46038" rIns="92075" bIns="46038" anchor="t" anchorCtr="0"/>
          <a:p>
            <a:pPr lvl="0"/>
            <a:endParaRPr lang="id-ID" altLang="id-ID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6" name="Rectangle 5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lIns="19050" tIns="0" rIns="19050" bIns="0" anchor="b" anchorCtr="0"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id-ID" sz="1000" i="1" dirty="0">
                <a:latin typeface="Times New Roman" panose="02020603050405020304" pitchFamily="18" charset="0"/>
              </a:rPr>
            </a:fld>
            <a:endParaRPr lang="en-US" altLang="id-ID" sz="1000" i="1" dirty="0">
              <a:latin typeface="Times New Roman" panose="02020603050405020304" pitchFamily="18" charset="0"/>
            </a:endParaRPr>
          </a:p>
        </p:txBody>
      </p:sp>
      <p:sp>
        <p:nvSpPr>
          <p:cNvPr id="36867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5700" y="695325"/>
            <a:ext cx="4546600" cy="3409950"/>
          </a:xfrm>
          <a:ln/>
        </p:spPr>
      </p:sp>
      <p:sp>
        <p:nvSpPr>
          <p:cNvPr id="36868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2075" tIns="46038" rIns="92075" bIns="46038" anchor="t" anchorCtr="0"/>
          <a:p>
            <a:pPr lvl="0"/>
            <a:endParaRPr lang="id-ID" altLang="id-ID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62" name="Rectangle 5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lIns="19050" tIns="0" rIns="19050" bIns="0" anchor="b" anchorCtr="0"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id-ID" sz="1000" i="1" dirty="0">
                <a:latin typeface="Times New Roman" panose="02020603050405020304" pitchFamily="18" charset="0"/>
              </a:rPr>
            </a:fld>
            <a:endParaRPr lang="en-US" altLang="id-ID" sz="1000" i="1" dirty="0">
              <a:latin typeface="Times New Roman" panose="02020603050405020304" pitchFamily="18" charset="0"/>
            </a:endParaRPr>
          </a:p>
        </p:txBody>
      </p:sp>
      <p:sp>
        <p:nvSpPr>
          <p:cNvPr id="4096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5700" y="695325"/>
            <a:ext cx="4546600" cy="3409950"/>
          </a:xfrm>
          <a:ln/>
        </p:spPr>
      </p:sp>
      <p:sp>
        <p:nvSpPr>
          <p:cNvPr id="40964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2075" tIns="46038" rIns="92075" bIns="46038" anchor="t" anchorCtr="0"/>
          <a:p>
            <a:pPr lvl="0"/>
            <a:endParaRPr lang="id-ID" altLang="id-ID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4034" name="Rectangle 5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lIns="19050" tIns="0" rIns="19050" bIns="0" anchor="b" anchorCtr="0"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id-ID" sz="1000" i="1" dirty="0">
                <a:latin typeface="Times New Roman" panose="02020603050405020304" pitchFamily="18" charset="0"/>
              </a:rPr>
            </a:fld>
            <a:endParaRPr lang="en-US" altLang="id-ID" sz="1000" i="1" dirty="0">
              <a:latin typeface="Times New Roman" panose="02020603050405020304" pitchFamily="18" charset="0"/>
            </a:endParaRPr>
          </a:p>
        </p:txBody>
      </p:sp>
      <p:sp>
        <p:nvSpPr>
          <p:cNvPr id="44035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5700" y="695325"/>
            <a:ext cx="4546600" cy="3409950"/>
          </a:xfrm>
          <a:ln/>
        </p:spPr>
      </p:sp>
      <p:sp>
        <p:nvSpPr>
          <p:cNvPr id="44036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2075" tIns="46038" rIns="92075" bIns="46038" anchor="t" anchorCtr="0"/>
          <a:p>
            <a:pPr lvl="0"/>
            <a:endParaRPr lang="id-ID" altLang="id-ID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6082" name="Rectangle 5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lIns="19050" tIns="0" rIns="19050" bIns="0" anchor="b" anchorCtr="0"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id-ID" sz="1000" i="1" dirty="0">
                <a:latin typeface="Times New Roman" panose="02020603050405020304" pitchFamily="18" charset="0"/>
              </a:rPr>
            </a:fld>
            <a:endParaRPr lang="en-US" altLang="id-ID" sz="1000" i="1" dirty="0">
              <a:latin typeface="Times New Roman" panose="02020603050405020304" pitchFamily="18" charset="0"/>
            </a:endParaRPr>
          </a:p>
        </p:txBody>
      </p:sp>
      <p:sp>
        <p:nvSpPr>
          <p:cNvPr id="4608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5700" y="695325"/>
            <a:ext cx="4546600" cy="3409950"/>
          </a:xfrm>
          <a:ln/>
        </p:spPr>
      </p:sp>
      <p:sp>
        <p:nvSpPr>
          <p:cNvPr id="46084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2075" tIns="46038" rIns="92075" bIns="46038" anchor="t" anchorCtr="0"/>
          <a:p>
            <a:pPr lvl="0"/>
            <a:endParaRPr lang="id-ID" altLang="id-ID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9154" name="Rectangle 5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lIns="19050" tIns="0" rIns="19050" bIns="0" anchor="b" anchorCtr="0"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id-ID" sz="1000" i="1" dirty="0">
                <a:latin typeface="Times New Roman" panose="02020603050405020304" pitchFamily="18" charset="0"/>
              </a:rPr>
            </a:fld>
            <a:endParaRPr lang="en-US" altLang="id-ID" sz="1000" i="1" dirty="0">
              <a:latin typeface="Times New Roman" panose="02020603050405020304" pitchFamily="18" charset="0"/>
            </a:endParaRPr>
          </a:p>
        </p:txBody>
      </p:sp>
      <p:sp>
        <p:nvSpPr>
          <p:cNvPr id="49155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5700" y="695325"/>
            <a:ext cx="4546600" cy="3409950"/>
          </a:xfrm>
          <a:ln/>
        </p:spPr>
      </p:sp>
      <p:sp>
        <p:nvSpPr>
          <p:cNvPr id="49156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2075" tIns="46038" rIns="92075" bIns="46038" anchor="t" anchorCtr="0"/>
          <a:p>
            <a:pPr lvl="0"/>
            <a:endParaRPr lang="id-ID" altLang="id-ID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2226" name="Rectangle 5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lIns="19050" tIns="0" rIns="19050" bIns="0" anchor="b" anchorCtr="0"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id-ID" sz="1000" i="1" dirty="0">
                <a:latin typeface="Times New Roman" panose="02020603050405020304" pitchFamily="18" charset="0"/>
              </a:rPr>
            </a:fld>
            <a:endParaRPr lang="en-US" altLang="id-ID" sz="1000" i="1" dirty="0">
              <a:latin typeface="Times New Roman" panose="02020603050405020304" pitchFamily="18" charset="0"/>
            </a:endParaRPr>
          </a:p>
        </p:txBody>
      </p:sp>
      <p:sp>
        <p:nvSpPr>
          <p:cNvPr id="52227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5700" y="695325"/>
            <a:ext cx="4546600" cy="3409950"/>
          </a:xfrm>
          <a:ln/>
        </p:spPr>
      </p:sp>
      <p:sp>
        <p:nvSpPr>
          <p:cNvPr id="52228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2075" tIns="46038" rIns="92075" bIns="46038" anchor="t" anchorCtr="0"/>
          <a:p>
            <a:pPr lvl="0"/>
            <a:endParaRPr lang="id-ID" altLang="id-ID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id-ID" dirty="0">
                <a:latin typeface="Calibri" panose="020F0502020204030204" pitchFamily="34" charset="0"/>
              </a:rPr>
            </a:fld>
            <a:endParaRPr lang="en-US" altLang="id-ID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000" y="0"/>
            <a:ext cx="5969000" cy="579438"/>
          </a:xfrm>
          <a:prstGeom prst="rect">
            <a:avLst/>
          </a:prstGeom>
          <a:solidFill>
            <a:srgbClr val="808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ide Number Placeholder 5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p>
            <a:pPr lvl="0" algn="r" eaLnBrk="1" hangingPunct="1"/>
            <a:fld id="{9A0DB2DC-4C9A-4742-B13C-FB6460FD3503}" type="slidenum">
              <a:rPr lang="en-US" altLang="id-ID" sz="1200" dirty="0">
                <a:solidFill>
                  <a:srgbClr val="898989"/>
                </a:solidFill>
                <a:latin typeface="Arial" panose="020B0604020202020204" pitchFamily="34" charset="0"/>
              </a:rPr>
            </a:fld>
            <a:endParaRPr lang="en-US" altLang="id-ID" sz="1200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pic>
        <p:nvPicPr>
          <p:cNvPr id="10244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179513" cy="5810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Pentagon 9"/>
          <p:cNvSpPr/>
          <p:nvPr/>
        </p:nvSpPr>
        <p:spPr>
          <a:xfrm>
            <a:off x="1179513" y="0"/>
            <a:ext cx="2293938" cy="579438"/>
          </a:xfrm>
          <a:prstGeom prst="homePlate">
            <a:avLst/>
          </a:prstGeom>
          <a:solidFill>
            <a:srgbClr val="1DA0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akultas 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konomi dan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isnis </a:t>
            </a:r>
            <a:endParaRPr kumimoji="0" lang="id-ID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School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</a:t>
            </a:r>
            <a:r>
              <a:rPr kumimoji="0" lang="id-ID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Economic and Business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itle 1"/>
          <p:cNvSpPr txBox="1"/>
          <p:nvPr/>
        </p:nvSpPr>
        <p:spPr>
          <a:xfrm>
            <a:off x="3473450" y="-3175"/>
            <a:ext cx="5670550" cy="57943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Click to edit Master title style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47" name="Picture 11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1112" y="6429375"/>
            <a:ext cx="9155112" cy="428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5859463" y="6510338"/>
            <a:ext cx="3284538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risten ITC" panose="03050502040202030202" pitchFamily="66" charset="0"/>
                <a:ea typeface="+mn-ea"/>
                <a:cs typeface="+mn-cs"/>
              </a:rPr>
              <a:t>Creating the great business leaders</a:t>
            </a:r>
            <a:endParaRPr kumimoji="0" lang="id-ID" sz="1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risten ITC" panose="03050502040202030202" pitchFamily="66" charset="0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hangingPunct="1"/>
            <a:fld id="{9A0DB2DC-4C9A-4742-B13C-FB6460FD3503}" type="slidenum">
              <a:rPr lang="en-US" altLang="id-ID" dirty="0"/>
            </a:fld>
            <a:endParaRPr lang="en-US" altLang="id-ID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000" y="0"/>
            <a:ext cx="5969000" cy="579438"/>
          </a:xfrm>
          <a:prstGeom prst="rect">
            <a:avLst/>
          </a:prstGeom>
          <a:solidFill>
            <a:srgbClr val="808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ide Number Placeholder 5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p>
            <a:pPr lvl="0" algn="r" eaLnBrk="1" hangingPunct="1"/>
            <a:fld id="{9A0DB2DC-4C9A-4742-B13C-FB6460FD3503}" type="slidenum">
              <a:rPr lang="en-US" altLang="id-ID" sz="1200" dirty="0">
                <a:solidFill>
                  <a:srgbClr val="898989"/>
                </a:solidFill>
                <a:latin typeface="Arial" panose="020B0604020202020204" pitchFamily="34" charset="0"/>
              </a:rPr>
            </a:fld>
            <a:endParaRPr lang="en-US" altLang="id-ID" sz="1200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pic>
        <p:nvPicPr>
          <p:cNvPr id="11268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179513" cy="5810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Pentagon 9"/>
          <p:cNvSpPr/>
          <p:nvPr/>
        </p:nvSpPr>
        <p:spPr>
          <a:xfrm>
            <a:off x="1179513" y="0"/>
            <a:ext cx="2293938" cy="579438"/>
          </a:xfrm>
          <a:prstGeom prst="homePlate">
            <a:avLst/>
          </a:prstGeom>
          <a:solidFill>
            <a:srgbClr val="1DA0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akultas 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konomi dan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isnis </a:t>
            </a:r>
            <a:endParaRPr kumimoji="0" lang="id-ID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School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</a:t>
            </a:r>
            <a:r>
              <a:rPr kumimoji="0" lang="id-ID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Economic and Business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itle 1"/>
          <p:cNvSpPr txBox="1"/>
          <p:nvPr/>
        </p:nvSpPr>
        <p:spPr>
          <a:xfrm>
            <a:off x="3473450" y="-3175"/>
            <a:ext cx="5670550" cy="57943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Click to edit Master title style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1271" name="Picture 11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1112" y="6429375"/>
            <a:ext cx="9155112" cy="428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5859463" y="6510338"/>
            <a:ext cx="3284538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risten ITC" panose="03050502040202030202" pitchFamily="66" charset="0"/>
                <a:ea typeface="+mn-ea"/>
                <a:cs typeface="+mn-cs"/>
              </a:rPr>
              <a:t>Creating the great business leaders</a:t>
            </a:r>
            <a:endParaRPr kumimoji="0" lang="id-ID" sz="1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risten ITC" panose="03050502040202030202" pitchFamily="66" charset="0"/>
              <a:ea typeface="+mn-ea"/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hangingPunct="1"/>
            <a:fld id="{9A0DB2DC-4C9A-4742-B13C-FB6460FD3503}" type="slidenum">
              <a:rPr lang="en-US" altLang="id-ID" dirty="0"/>
            </a:fld>
            <a:endParaRPr lang="en-US" altLang="id-ID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 txBox="1"/>
          <p:nvPr/>
        </p:nvSpPr>
        <p:spPr>
          <a:xfrm>
            <a:off x="342900" y="3602038"/>
            <a:ext cx="8115300" cy="16557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2291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597650"/>
            <a:ext cx="9144000" cy="2492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292" name="Picture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770188" y="306388"/>
            <a:ext cx="3886200" cy="23606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TextBox 9"/>
          <p:cNvSpPr txBox="1"/>
          <p:nvPr/>
        </p:nvSpPr>
        <p:spPr>
          <a:xfrm>
            <a:off x="1890713" y="2728913"/>
            <a:ext cx="5483225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2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risten ITC" panose="03050502040202030202" pitchFamily="66" charset="0"/>
                <a:ea typeface="+mn-ea"/>
                <a:cs typeface="+mn-cs"/>
              </a:rPr>
              <a:t>Creating the great business leaders</a:t>
            </a:r>
            <a:endParaRPr kumimoji="0" lang="id-ID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risten ITC" panose="03050502040202030202" pitchFamily="66" charset="0"/>
              <a:ea typeface="+mn-ea"/>
              <a:cs typeface="+mn-cs"/>
            </a:endParaRP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hangingPunct="1"/>
            <a:fld id="{9A0DB2DC-4C9A-4742-B13C-FB6460FD3503}" type="slidenum">
              <a:rPr lang="en-US" altLang="id-ID" dirty="0"/>
            </a:fld>
            <a:endParaRPr lang="en-US" altLang="id-ID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179513" cy="5810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" name="Rectangle 7"/>
          <p:cNvSpPr/>
          <p:nvPr/>
        </p:nvSpPr>
        <p:spPr>
          <a:xfrm>
            <a:off x="3175000" y="0"/>
            <a:ext cx="5969000" cy="579438"/>
          </a:xfrm>
          <a:prstGeom prst="rect">
            <a:avLst/>
          </a:prstGeom>
          <a:solidFill>
            <a:srgbClr val="808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Pentagon 8"/>
          <p:cNvSpPr/>
          <p:nvPr/>
        </p:nvSpPr>
        <p:spPr>
          <a:xfrm>
            <a:off x="1179513" y="0"/>
            <a:ext cx="2293938" cy="579438"/>
          </a:xfrm>
          <a:prstGeom prst="homePlate">
            <a:avLst/>
          </a:prstGeom>
          <a:solidFill>
            <a:srgbClr val="1DA0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akultas 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konomi dan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isnis </a:t>
            </a:r>
            <a:endParaRPr kumimoji="0" lang="id-ID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School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</a:t>
            </a:r>
            <a:r>
              <a:rPr kumimoji="0" lang="id-ID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Economic and Business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itle 1"/>
          <p:cNvSpPr txBox="1"/>
          <p:nvPr/>
        </p:nvSpPr>
        <p:spPr>
          <a:xfrm>
            <a:off x="3473450" y="-3175"/>
            <a:ext cx="5670550" cy="57943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054" name="Picture 10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1112" y="6429375"/>
            <a:ext cx="9155112" cy="428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" name="TextBox 11"/>
          <p:cNvSpPr txBox="1"/>
          <p:nvPr/>
        </p:nvSpPr>
        <p:spPr>
          <a:xfrm>
            <a:off x="5859463" y="6510338"/>
            <a:ext cx="3284538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risten ITC" panose="03050502040202030202" pitchFamily="66" charset="0"/>
                <a:ea typeface="+mn-ea"/>
                <a:cs typeface="+mn-cs"/>
              </a:rPr>
              <a:t>Creating the great business leaders</a:t>
            </a:r>
            <a:endParaRPr kumimoji="0" lang="id-ID" sz="1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risten ITC" panose="03050502040202030202" pitchFamily="66" charset="0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hangingPunct="1"/>
            <a:fld id="{9A0DB2DC-4C9A-4742-B13C-FB6460FD3503}" type="slidenum">
              <a:rPr lang="en-US" altLang="id-ID" dirty="0"/>
            </a:fld>
            <a:endParaRPr lang="en-US" altLang="id-ID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000" y="0"/>
            <a:ext cx="5969000" cy="579438"/>
          </a:xfrm>
          <a:prstGeom prst="rect">
            <a:avLst/>
          </a:prstGeom>
          <a:solidFill>
            <a:srgbClr val="808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075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179513" cy="5810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" name="Pentagon 8"/>
          <p:cNvSpPr/>
          <p:nvPr/>
        </p:nvSpPr>
        <p:spPr>
          <a:xfrm>
            <a:off x="1179513" y="0"/>
            <a:ext cx="2293938" cy="579438"/>
          </a:xfrm>
          <a:prstGeom prst="homePlate">
            <a:avLst/>
          </a:prstGeom>
          <a:solidFill>
            <a:srgbClr val="1DA0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akultas 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konomi dan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isnis </a:t>
            </a:r>
            <a:endParaRPr kumimoji="0" lang="id-ID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School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</a:t>
            </a:r>
            <a:r>
              <a:rPr kumimoji="0" lang="id-ID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Economic and Business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itle 1"/>
          <p:cNvSpPr txBox="1"/>
          <p:nvPr/>
        </p:nvSpPr>
        <p:spPr>
          <a:xfrm>
            <a:off x="3473450" y="-3175"/>
            <a:ext cx="5670550" cy="57943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078" name="Picture 10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1112" y="6429375"/>
            <a:ext cx="9155112" cy="428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" name="TextBox 11"/>
          <p:cNvSpPr txBox="1"/>
          <p:nvPr/>
        </p:nvSpPr>
        <p:spPr>
          <a:xfrm>
            <a:off x="5859463" y="6510338"/>
            <a:ext cx="3284538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risten ITC" panose="03050502040202030202" pitchFamily="66" charset="0"/>
                <a:ea typeface="+mn-ea"/>
                <a:cs typeface="+mn-cs"/>
              </a:rPr>
              <a:t>Creating the great business leaders</a:t>
            </a:r>
            <a:endParaRPr kumimoji="0" lang="id-ID" sz="1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risten ITC" panose="03050502040202030202" pitchFamily="66" charset="0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hangingPunct="1"/>
            <a:fld id="{9A0DB2DC-4C9A-4742-B13C-FB6460FD3503}" type="slidenum">
              <a:rPr lang="en-US" altLang="id-ID" dirty="0"/>
            </a:fld>
            <a:endParaRPr lang="en-US" altLang="id-ID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000" y="0"/>
            <a:ext cx="5969000" cy="579438"/>
          </a:xfrm>
          <a:prstGeom prst="rect">
            <a:avLst/>
          </a:prstGeom>
          <a:solidFill>
            <a:srgbClr val="808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ide Number Placeholder 5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p>
            <a:pPr lvl="0" algn="r" eaLnBrk="1" hangingPunct="1"/>
            <a:fld id="{9A0DB2DC-4C9A-4742-B13C-FB6460FD3503}" type="slidenum">
              <a:rPr lang="en-US" altLang="id-ID" sz="1200" dirty="0">
                <a:solidFill>
                  <a:srgbClr val="898989"/>
                </a:solidFill>
                <a:latin typeface="Arial" panose="020B0604020202020204" pitchFamily="34" charset="0"/>
              </a:rPr>
            </a:fld>
            <a:endParaRPr lang="en-US" altLang="id-ID" sz="1200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pic>
        <p:nvPicPr>
          <p:cNvPr id="4100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179513" cy="5810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Pentagon 9"/>
          <p:cNvSpPr/>
          <p:nvPr/>
        </p:nvSpPr>
        <p:spPr>
          <a:xfrm>
            <a:off x="1179513" y="0"/>
            <a:ext cx="2293938" cy="579438"/>
          </a:xfrm>
          <a:prstGeom prst="homePlate">
            <a:avLst/>
          </a:prstGeom>
          <a:solidFill>
            <a:srgbClr val="1DA0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akultas 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konomi dan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isnis </a:t>
            </a:r>
            <a:endParaRPr kumimoji="0" lang="id-ID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School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</a:t>
            </a:r>
            <a:r>
              <a:rPr kumimoji="0" lang="id-ID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Economic and Business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itle 1"/>
          <p:cNvSpPr txBox="1"/>
          <p:nvPr/>
        </p:nvSpPr>
        <p:spPr>
          <a:xfrm>
            <a:off x="3473450" y="-3175"/>
            <a:ext cx="5670550" cy="57943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103" name="Picture 11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1112" y="6429375"/>
            <a:ext cx="9155112" cy="428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5859463" y="6510338"/>
            <a:ext cx="3284538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risten ITC" panose="03050502040202030202" pitchFamily="66" charset="0"/>
                <a:ea typeface="+mn-ea"/>
                <a:cs typeface="+mn-cs"/>
              </a:rPr>
              <a:t>Creating the great business leaders</a:t>
            </a:r>
            <a:endParaRPr kumimoji="0" lang="id-ID" sz="1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risten ITC" panose="03050502040202030202" pitchFamily="66" charset="0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14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hangingPunct="1"/>
            <a:fld id="{9A0DB2DC-4C9A-4742-B13C-FB6460FD3503}" type="slidenum">
              <a:rPr lang="en-US" altLang="id-ID" dirty="0"/>
            </a:fld>
            <a:endParaRPr lang="en-US" altLang="id-ID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000" y="0"/>
            <a:ext cx="5969000" cy="579438"/>
          </a:xfrm>
          <a:prstGeom prst="rect">
            <a:avLst/>
          </a:prstGeom>
          <a:solidFill>
            <a:srgbClr val="808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ide Number Placeholder 5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p>
            <a:pPr lvl="0" algn="r" eaLnBrk="1" hangingPunct="1"/>
            <a:fld id="{9A0DB2DC-4C9A-4742-B13C-FB6460FD3503}" type="slidenum">
              <a:rPr lang="en-US" altLang="id-ID" sz="1200" dirty="0">
                <a:solidFill>
                  <a:srgbClr val="898989"/>
                </a:solidFill>
                <a:latin typeface="Arial" panose="020B0604020202020204" pitchFamily="34" charset="0"/>
              </a:rPr>
            </a:fld>
            <a:endParaRPr lang="en-US" altLang="id-ID" sz="1200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pic>
        <p:nvPicPr>
          <p:cNvPr id="5124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179513" cy="5810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Pentagon 9"/>
          <p:cNvSpPr/>
          <p:nvPr/>
        </p:nvSpPr>
        <p:spPr>
          <a:xfrm>
            <a:off x="1179513" y="0"/>
            <a:ext cx="2293938" cy="579438"/>
          </a:xfrm>
          <a:prstGeom prst="homePlate">
            <a:avLst/>
          </a:prstGeom>
          <a:solidFill>
            <a:srgbClr val="1DA0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akultas 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konomi dan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isnis </a:t>
            </a:r>
            <a:endParaRPr kumimoji="0" lang="id-ID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School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</a:t>
            </a:r>
            <a:r>
              <a:rPr kumimoji="0" lang="id-ID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Economic and Business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itle 1"/>
          <p:cNvSpPr txBox="1"/>
          <p:nvPr/>
        </p:nvSpPr>
        <p:spPr>
          <a:xfrm>
            <a:off x="3473450" y="-3175"/>
            <a:ext cx="5670550" cy="57943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127" name="Picture 11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1112" y="6429375"/>
            <a:ext cx="9155112" cy="428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5859463" y="6510338"/>
            <a:ext cx="3284538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risten ITC" panose="03050502040202030202" pitchFamily="66" charset="0"/>
                <a:ea typeface="+mn-ea"/>
                <a:cs typeface="+mn-cs"/>
              </a:rPr>
              <a:t>Creating the great business leaders</a:t>
            </a:r>
            <a:endParaRPr kumimoji="0" lang="id-ID" sz="1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risten ITC" panose="03050502040202030202" pitchFamily="66" charset="0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14" name="Date Placeholder 6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Footer Placeholder 7"/>
          <p:cNvSpPr>
            <a:spLocks noGrp="1"/>
          </p:cNvSpPr>
          <p:nvPr>
            <p:ph type="ftr" sz="quarter" idx="1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Slide Number Placeholder 8"/>
          <p:cNvSpPr>
            <a:spLocks noGrp="1"/>
          </p:cNvSpPr>
          <p:nvPr>
            <p:ph type="sldNum" sz="quarter" idx="1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hangingPunct="1"/>
            <a:fld id="{9A0DB2DC-4C9A-4742-B13C-FB6460FD3503}" type="slidenum">
              <a:rPr lang="en-US" altLang="id-ID" dirty="0"/>
            </a:fld>
            <a:endParaRPr lang="en-US" altLang="id-ID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000" y="0"/>
            <a:ext cx="5969000" cy="579438"/>
          </a:xfrm>
          <a:prstGeom prst="rect">
            <a:avLst/>
          </a:prstGeom>
          <a:solidFill>
            <a:srgbClr val="808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ide Number Placeholder 5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p>
            <a:pPr lvl="0" algn="r" eaLnBrk="1" hangingPunct="1"/>
            <a:fld id="{9A0DB2DC-4C9A-4742-B13C-FB6460FD3503}" type="slidenum">
              <a:rPr lang="en-US" altLang="id-ID" sz="1200" dirty="0">
                <a:solidFill>
                  <a:srgbClr val="898989"/>
                </a:solidFill>
                <a:latin typeface="Arial" panose="020B0604020202020204" pitchFamily="34" charset="0"/>
              </a:rPr>
            </a:fld>
            <a:endParaRPr lang="en-US" altLang="id-ID" sz="1200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pic>
        <p:nvPicPr>
          <p:cNvPr id="6148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179513" cy="5810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Pentagon 9"/>
          <p:cNvSpPr/>
          <p:nvPr/>
        </p:nvSpPr>
        <p:spPr>
          <a:xfrm>
            <a:off x="1179513" y="0"/>
            <a:ext cx="2293938" cy="579438"/>
          </a:xfrm>
          <a:prstGeom prst="homePlate">
            <a:avLst/>
          </a:prstGeom>
          <a:solidFill>
            <a:srgbClr val="1DA0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akultas 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konomi dan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isnis </a:t>
            </a:r>
            <a:endParaRPr kumimoji="0" lang="id-ID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School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</a:t>
            </a:r>
            <a:r>
              <a:rPr kumimoji="0" lang="id-ID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Economic and Business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itle 1"/>
          <p:cNvSpPr txBox="1"/>
          <p:nvPr/>
        </p:nvSpPr>
        <p:spPr>
          <a:xfrm>
            <a:off x="3473450" y="-3175"/>
            <a:ext cx="5670550" cy="57943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151" name="Picture 11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1112" y="6429375"/>
            <a:ext cx="9155112" cy="428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5859463" y="6510338"/>
            <a:ext cx="3284538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risten ITC" panose="03050502040202030202" pitchFamily="66" charset="0"/>
                <a:ea typeface="+mn-ea"/>
                <a:cs typeface="+mn-cs"/>
              </a:rPr>
              <a:t>Creating the great business leaders</a:t>
            </a:r>
            <a:endParaRPr kumimoji="0" lang="id-ID" sz="1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risten ITC" panose="03050502040202030202" pitchFamily="66" charset="0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14" name="Date Placeholder 2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hangingPunct="1"/>
            <a:fld id="{9A0DB2DC-4C9A-4742-B13C-FB6460FD3503}" type="slidenum">
              <a:rPr lang="en-US" altLang="id-ID" dirty="0"/>
            </a:fld>
            <a:endParaRPr lang="en-US" altLang="id-ID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000" y="0"/>
            <a:ext cx="5969000" cy="579438"/>
          </a:xfrm>
          <a:prstGeom prst="rect">
            <a:avLst/>
          </a:prstGeom>
          <a:solidFill>
            <a:srgbClr val="808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ide Number Placeholder 5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p>
            <a:pPr lvl="0" algn="r" eaLnBrk="1" hangingPunct="1"/>
            <a:fld id="{9A0DB2DC-4C9A-4742-B13C-FB6460FD3503}" type="slidenum">
              <a:rPr lang="en-US" altLang="id-ID" sz="1200" dirty="0">
                <a:solidFill>
                  <a:srgbClr val="898989"/>
                </a:solidFill>
                <a:latin typeface="Arial" panose="020B0604020202020204" pitchFamily="34" charset="0"/>
              </a:rPr>
            </a:fld>
            <a:endParaRPr lang="en-US" altLang="id-ID" sz="1200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pic>
        <p:nvPicPr>
          <p:cNvPr id="7172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179513" cy="5810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Pentagon 9"/>
          <p:cNvSpPr/>
          <p:nvPr/>
        </p:nvSpPr>
        <p:spPr>
          <a:xfrm>
            <a:off x="1179513" y="0"/>
            <a:ext cx="2293938" cy="579438"/>
          </a:xfrm>
          <a:prstGeom prst="homePlate">
            <a:avLst/>
          </a:prstGeom>
          <a:solidFill>
            <a:srgbClr val="1DA0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akultas 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konomi dan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isnis </a:t>
            </a:r>
            <a:endParaRPr kumimoji="0" lang="id-ID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School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</a:t>
            </a:r>
            <a:r>
              <a:rPr kumimoji="0" lang="id-ID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Economic and Business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itle 1"/>
          <p:cNvSpPr txBox="1"/>
          <p:nvPr/>
        </p:nvSpPr>
        <p:spPr>
          <a:xfrm>
            <a:off x="3473450" y="-3175"/>
            <a:ext cx="5670550" cy="57943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Click to edit Master title style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175" name="Picture 11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1112" y="6429375"/>
            <a:ext cx="9155112" cy="428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5859463" y="6510338"/>
            <a:ext cx="3284538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risten ITC" panose="03050502040202030202" pitchFamily="66" charset="0"/>
                <a:ea typeface="+mn-ea"/>
                <a:cs typeface="+mn-cs"/>
              </a:rPr>
              <a:t>Creating the great business leaders</a:t>
            </a:r>
            <a:endParaRPr kumimoji="0" lang="id-ID" sz="1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risten ITC" panose="03050502040202030202" pitchFamily="66" charset="0"/>
              <a:ea typeface="+mn-ea"/>
              <a:cs typeface="+mn-cs"/>
            </a:endParaRPr>
          </a:p>
        </p:txBody>
      </p:sp>
      <p:sp>
        <p:nvSpPr>
          <p:cNvPr id="14" name="Date Placeholder 1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hangingPunct="1"/>
            <a:fld id="{9A0DB2DC-4C9A-4742-B13C-FB6460FD3503}" type="slidenum">
              <a:rPr lang="en-US" altLang="id-ID" dirty="0"/>
            </a:fld>
            <a:endParaRPr lang="en-US" altLang="id-ID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000" y="0"/>
            <a:ext cx="5969000" cy="579438"/>
          </a:xfrm>
          <a:prstGeom prst="rect">
            <a:avLst/>
          </a:prstGeom>
          <a:solidFill>
            <a:srgbClr val="808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ide Number Placeholder 5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p>
            <a:pPr lvl="0" algn="r" eaLnBrk="1" hangingPunct="1"/>
            <a:fld id="{9A0DB2DC-4C9A-4742-B13C-FB6460FD3503}" type="slidenum">
              <a:rPr lang="en-US" altLang="id-ID" sz="1200" dirty="0">
                <a:solidFill>
                  <a:srgbClr val="898989"/>
                </a:solidFill>
                <a:latin typeface="Arial" panose="020B0604020202020204" pitchFamily="34" charset="0"/>
              </a:rPr>
            </a:fld>
            <a:endParaRPr lang="en-US" altLang="id-ID" sz="1200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pic>
        <p:nvPicPr>
          <p:cNvPr id="8196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179513" cy="5810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Pentagon 9"/>
          <p:cNvSpPr/>
          <p:nvPr/>
        </p:nvSpPr>
        <p:spPr>
          <a:xfrm>
            <a:off x="1179513" y="0"/>
            <a:ext cx="2293938" cy="579438"/>
          </a:xfrm>
          <a:prstGeom prst="homePlate">
            <a:avLst/>
          </a:prstGeom>
          <a:solidFill>
            <a:srgbClr val="1DA0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akultas 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konomi dan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isnis </a:t>
            </a:r>
            <a:endParaRPr kumimoji="0" lang="id-ID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School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</a:t>
            </a:r>
            <a:r>
              <a:rPr kumimoji="0" lang="id-ID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Economic and Business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itle 1"/>
          <p:cNvSpPr txBox="1"/>
          <p:nvPr/>
        </p:nvSpPr>
        <p:spPr>
          <a:xfrm>
            <a:off x="3473450" y="-3175"/>
            <a:ext cx="5670550" cy="57943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199" name="Picture 11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1112" y="6429375"/>
            <a:ext cx="9155112" cy="428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5859463" y="6510338"/>
            <a:ext cx="3284538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risten ITC" panose="03050502040202030202" pitchFamily="66" charset="0"/>
                <a:ea typeface="+mn-ea"/>
                <a:cs typeface="+mn-cs"/>
              </a:rPr>
              <a:t>Creating the great business leaders</a:t>
            </a:r>
            <a:endParaRPr kumimoji="0" lang="id-ID" sz="1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risten ITC" panose="03050502040202030202" pitchFamily="66" charset="0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14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hangingPunct="1"/>
            <a:fld id="{9A0DB2DC-4C9A-4742-B13C-FB6460FD3503}" type="slidenum">
              <a:rPr lang="en-US" altLang="id-ID" dirty="0"/>
            </a:fld>
            <a:endParaRPr lang="en-US" altLang="id-ID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000" y="0"/>
            <a:ext cx="5969000" cy="579438"/>
          </a:xfrm>
          <a:prstGeom prst="rect">
            <a:avLst/>
          </a:prstGeom>
          <a:solidFill>
            <a:srgbClr val="808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ide Number Placeholder 5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p>
            <a:pPr lvl="0" algn="r" eaLnBrk="1" hangingPunct="1"/>
            <a:fld id="{9A0DB2DC-4C9A-4742-B13C-FB6460FD3503}" type="slidenum">
              <a:rPr lang="en-US" altLang="id-ID" sz="1200" dirty="0">
                <a:solidFill>
                  <a:srgbClr val="898989"/>
                </a:solidFill>
                <a:latin typeface="Arial" panose="020B0604020202020204" pitchFamily="34" charset="0"/>
              </a:rPr>
            </a:fld>
            <a:endParaRPr lang="en-US" altLang="id-ID" sz="1200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pic>
        <p:nvPicPr>
          <p:cNvPr id="9220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179513" cy="5810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Pentagon 9"/>
          <p:cNvSpPr/>
          <p:nvPr/>
        </p:nvSpPr>
        <p:spPr>
          <a:xfrm>
            <a:off x="1179513" y="0"/>
            <a:ext cx="2293938" cy="579438"/>
          </a:xfrm>
          <a:prstGeom prst="homePlate">
            <a:avLst/>
          </a:prstGeom>
          <a:solidFill>
            <a:srgbClr val="1DA0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akultas 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konomi dan 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id-ID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isnis </a:t>
            </a:r>
            <a:endParaRPr kumimoji="0" lang="id-ID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School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</a:t>
            </a:r>
            <a:r>
              <a:rPr kumimoji="0" lang="id-ID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Economic and Business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itle 1"/>
          <p:cNvSpPr txBox="1"/>
          <p:nvPr/>
        </p:nvSpPr>
        <p:spPr>
          <a:xfrm>
            <a:off x="3473450" y="-3175"/>
            <a:ext cx="5670550" cy="57943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Click to edit Master title style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9223" name="Picture 11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1112" y="6429375"/>
            <a:ext cx="9155112" cy="428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5859463" y="6510338"/>
            <a:ext cx="3284538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risten ITC" panose="03050502040202030202" pitchFamily="66" charset="0"/>
                <a:ea typeface="+mn-ea"/>
                <a:cs typeface="+mn-cs"/>
              </a:rPr>
              <a:t>Creating the great business leaders</a:t>
            </a:r>
            <a:endParaRPr kumimoji="0" lang="id-ID" sz="1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risten ITC" panose="03050502040202030202" pitchFamily="66" charset="0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685800" rtl="0" eaLnBrk="0" fontAlgn="base" latinLnBrk="0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id-ID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14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hangingPunct="1"/>
            <a:fld id="{9A0DB2DC-4C9A-4742-B13C-FB6460FD3503}" type="slidenum">
              <a:rPr lang="en-US" altLang="id-ID" dirty="0"/>
            </a:fld>
            <a:endParaRPr lang="en-US" altLang="id-ID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id-ID" dirty="0"/>
              <a:t>Click to edit Master title style</a:t>
            </a:r>
            <a:endParaRPr lang="id-ID" altLang="id-ID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id-ID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900">
                <a:solidFill>
                  <a:srgbClr val="898989"/>
                </a:solidFill>
              </a:defRPr>
            </a:lvl1pPr>
          </a:lstStyle>
          <a:p>
            <a:pPr lvl="0" eaLnBrk="1" hangingPunct="1"/>
            <a:fld id="{9A0DB2DC-4C9A-4742-B13C-FB6460FD3503}" type="slidenum">
              <a:rPr lang="en-US" altLang="id-ID" dirty="0">
                <a:latin typeface="Calibri" panose="020F0502020204030204" pitchFamily="34" charset="0"/>
              </a:rPr>
            </a:fld>
            <a:endParaRPr lang="en-US" altLang="id-ID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1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10.wmf"/><Relationship Id="rId1" Type="http://schemas.openxmlformats.org/officeDocument/2006/relationships/oleObject" Target="../embeddings/oleObject1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2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3.wmf"/><Relationship Id="rId3" Type="http://schemas.openxmlformats.org/officeDocument/2006/relationships/oleObject" Target="../embeddings/oleObject4.bin"/><Relationship Id="rId2" Type="http://schemas.openxmlformats.org/officeDocument/2006/relationships/image" Target="../media/image12.wmf"/><Relationship Id="rId1" Type="http://schemas.openxmlformats.org/officeDocument/2006/relationships/oleObject" Target="../embeddings/oleObject3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3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5.wmf"/><Relationship Id="rId3" Type="http://schemas.openxmlformats.org/officeDocument/2006/relationships/oleObject" Target="../embeddings/oleObject6.bin"/><Relationship Id="rId2" Type="http://schemas.openxmlformats.org/officeDocument/2006/relationships/image" Target="../media/image14.wmf"/><Relationship Id="rId1" Type="http://schemas.openxmlformats.org/officeDocument/2006/relationships/oleObject" Target="../embeddings/oleObject5.bin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TextBox 1"/>
          <p:cNvSpPr txBox="1"/>
          <p:nvPr/>
        </p:nvSpPr>
        <p:spPr>
          <a:xfrm>
            <a:off x="1447800" y="3505200"/>
            <a:ext cx="7086600" cy="14462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id-ID" sz="4400" b="1" dirty="0">
                <a:latin typeface="Arabic Typesetting"/>
                <a:ea typeface="Arabic Typesetting"/>
              </a:rPr>
              <a:t>Analysis</a:t>
            </a:r>
            <a:r>
              <a:rPr lang="id-ID" altLang="id-ID" sz="4400" b="1" dirty="0">
                <a:latin typeface="Arabic Typesetting"/>
                <a:ea typeface="Arabic Typesetting"/>
              </a:rPr>
              <a:t> </a:t>
            </a:r>
            <a:r>
              <a:rPr lang="en-US" altLang="id-ID" sz="4400" b="1" dirty="0">
                <a:latin typeface="Arabic Typesetting"/>
                <a:ea typeface="Arabic Typesetting"/>
              </a:rPr>
              <a:t>&amp; Impact of Leverage</a:t>
            </a:r>
            <a:endParaRPr lang="en-US" altLang="id-ID" sz="44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14288" y="523875"/>
            <a:ext cx="8229600" cy="11430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en-US" altLang="id-ID" dirty="0"/>
              <a:t>Break Even Point</a:t>
            </a:r>
            <a:endParaRPr lang="en-US" altLang="id-ID" dirty="0"/>
          </a:p>
        </p:txBody>
      </p:sp>
      <p:sp>
        <p:nvSpPr>
          <p:cNvPr id="7" name="Text Placeholder 7"/>
          <p:cNvSpPr txBox="1"/>
          <p:nvPr/>
        </p:nvSpPr>
        <p:spPr bwMode="auto">
          <a:xfrm>
            <a:off x="785813" y="1643063"/>
            <a:ext cx="4041775" cy="6397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b"/>
          <a:lstStyle/>
          <a:p>
            <a:pPr marR="0" defTabSz="914400" eaLnBrk="1" fontAlgn="auto" hangingPunct="1"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2800" b="1" kern="0" cap="none" spc="0" normalizeH="0" baseline="0" noProof="0" dirty="0">
                <a:latin typeface="+mn-lt"/>
                <a:ea typeface="+mn-ea"/>
                <a:cs typeface="+mn-cs"/>
              </a:rPr>
              <a:t>Sales dollar</a:t>
            </a:r>
            <a:endParaRPr kumimoji="0" lang="id-ID" sz="2800" b="1" kern="0" cap="none" spc="0" normalizeH="0" baseline="0" noProof="0" dirty="0"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8"/>
          <p:cNvSpPr txBox="1"/>
          <p:nvPr/>
        </p:nvSpPr>
        <p:spPr bwMode="auto">
          <a:xfrm>
            <a:off x="1219200" y="2933700"/>
            <a:ext cx="6596063" cy="39512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marL="342900" marR="0" indent="-342900" defTabSz="914400" eaLnBrk="1" fontAlgn="auto" hangingPunct="1"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2400" kern="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342900" marR="0" indent="-342900" defTabSz="914400" eaLnBrk="1" fontAlgn="auto" hangingPunct="1"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2400" kern="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342900" marR="0" indent="-342900" defTabSz="914400" eaLnBrk="1" fontAlgn="auto" hangingPunct="1"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2400" kern="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342900" marR="0" indent="-342900" defTabSz="914400" eaLnBrk="1" fontAlgn="auto" hangingPunct="1"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80770" algn="l"/>
                <a:tab pos="1430020" algn="l"/>
              </a:tabLst>
              <a:defRPr/>
            </a:pPr>
            <a:r>
              <a:rPr kumimoji="0" lang="id-ID" sz="2400" kern="0" cap="none" spc="0" normalizeH="0" baseline="0" noProof="0" dirty="0">
                <a:latin typeface="+mn-lt"/>
                <a:ea typeface="+mn-ea"/>
                <a:cs typeface="+mn-cs"/>
              </a:rPr>
              <a:t>S</a:t>
            </a:r>
            <a:r>
              <a:rPr kumimoji="0" lang="en-US" sz="1600" kern="0" cap="none" spc="0" normalizeH="0" baseline="0" noProof="0" dirty="0">
                <a:latin typeface="+mn-lt"/>
                <a:ea typeface="+mn-ea"/>
                <a:cs typeface="+mn-cs"/>
              </a:rPr>
              <a:t>*</a:t>
            </a:r>
            <a:r>
              <a:rPr kumimoji="0" lang="id-ID" sz="2400" kern="0" cap="none" spc="0" normalizeH="0" baseline="0" noProof="0" dirty="0">
                <a:latin typeface="+mn-lt"/>
                <a:ea typeface="+mn-ea"/>
                <a:cs typeface="+mn-cs"/>
              </a:rPr>
              <a:t> 		= 	Sales at BEP</a:t>
            </a:r>
            <a:endParaRPr kumimoji="0" lang="id-ID" sz="2400" kern="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342900" marR="0" indent="-342900" defTabSz="914400" eaLnBrk="1" fontAlgn="auto" hangingPunct="1"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80770" algn="l"/>
                <a:tab pos="1430020" algn="l"/>
              </a:tabLst>
              <a:defRPr/>
            </a:pPr>
            <a:r>
              <a:rPr kumimoji="0" lang="id-ID" sz="2400" kern="0" cap="none" spc="0" normalizeH="0" baseline="0" noProof="0" dirty="0">
                <a:latin typeface="+mn-lt"/>
                <a:ea typeface="+mn-ea"/>
                <a:cs typeface="+mn-cs"/>
              </a:rPr>
              <a:t>F 		= 	Fixed cost</a:t>
            </a:r>
            <a:endParaRPr kumimoji="0" lang="en-US" sz="2400" kern="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342900" marR="0" indent="-342900" defTabSz="914400" eaLnBrk="1" fontAlgn="auto" hangingPunct="1"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80770" algn="l"/>
                <a:tab pos="1430020" algn="l"/>
              </a:tabLst>
              <a:defRPr/>
            </a:pPr>
            <a:r>
              <a:rPr kumimoji="0" lang="en-US" sz="2400" kern="0" cap="none" spc="0" normalizeH="0" baseline="0" noProof="0" dirty="0">
                <a:latin typeface="+mn-lt"/>
                <a:ea typeface="+mn-ea"/>
                <a:cs typeface="+mn-cs"/>
              </a:rPr>
              <a:t>VC	</a:t>
            </a:r>
            <a:r>
              <a:rPr kumimoji="0" lang="id-ID" sz="2400" kern="0" cap="none" spc="0" normalizeH="0" baseline="0" noProof="0" dirty="0">
                <a:latin typeface="+mn-lt"/>
                <a:ea typeface="+mn-ea"/>
                <a:cs typeface="+mn-cs"/>
              </a:rPr>
              <a:t>	</a:t>
            </a:r>
            <a:r>
              <a:rPr kumimoji="0" lang="en-US" sz="2400" kern="0" cap="none" spc="0" normalizeH="0" baseline="0" noProof="0" dirty="0">
                <a:latin typeface="+mn-lt"/>
                <a:ea typeface="+mn-ea"/>
                <a:cs typeface="+mn-cs"/>
              </a:rPr>
              <a:t>=  Total variable cost</a:t>
            </a:r>
            <a:endParaRPr kumimoji="0" lang="id-ID" sz="2400" kern="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342900" marR="0" indent="-342900" defTabSz="914400" eaLnBrk="1" fontAlgn="auto" hangingPunct="1"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80770" algn="l"/>
                <a:tab pos="1430020" algn="l"/>
              </a:tabLst>
              <a:defRPr/>
            </a:pPr>
            <a:r>
              <a:rPr kumimoji="0" lang="id-ID" sz="2400" kern="0" cap="none" spc="0" normalizeH="0" baseline="0" noProof="0" dirty="0">
                <a:latin typeface="+mn-lt"/>
                <a:ea typeface="+mn-ea"/>
                <a:cs typeface="+mn-cs"/>
              </a:rPr>
              <a:t>VC / S 	= 	the ratio of total VC to sales</a:t>
            </a:r>
            <a:endParaRPr kumimoji="0" lang="id-ID" sz="2400" kern="0" cap="none" spc="0" normalizeH="0" baseline="0" noProof="0" dirty="0">
              <a:latin typeface="+mn-lt"/>
              <a:ea typeface="+mn-ea"/>
              <a:cs typeface="+mn-cs"/>
            </a:endParaRPr>
          </a:p>
        </p:txBody>
      </p:sp>
      <p:pic>
        <p:nvPicPr>
          <p:cNvPr id="25605" name="Picture 4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00188" y="2428875"/>
            <a:ext cx="2228850" cy="14287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Title 1"/>
          <p:cNvSpPr txBox="1"/>
          <p:nvPr/>
        </p:nvSpPr>
        <p:spPr bwMode="auto">
          <a:xfrm>
            <a:off x="428625" y="457200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marR="0" defTabSz="9144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400" kern="0" cap="none" spc="0" normalizeH="0" baseline="0" noProof="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Contoh</a:t>
            </a:r>
            <a:r>
              <a:rPr kumimoji="0" lang="en-US" sz="4400" kern="0" cap="none" spc="0" normalizeH="0" baseline="0" noProof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:</a:t>
            </a:r>
            <a:endParaRPr kumimoji="0" lang="en-US" sz="4400" kern="0" cap="none" spc="0" normalizeH="0" baseline="0" noProof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428625" y="1357313"/>
            <a:ext cx="7912100" cy="37211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</a:ln>
          <a:effectLst/>
        </p:spPr>
        <p:txBody>
          <a:bodyPr lIns="90488" tIns="44450" rIns="90488" bIns="4445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Basket Wonders (BW) wants to determine both the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quantity and sales break-even points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when: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485900" marR="0" lvl="1" indent="-4000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20000"/>
              </a:spcAft>
              <a:buClr>
                <a:schemeClr val="tx2"/>
              </a:buClr>
              <a:buSzPct val="75000"/>
              <a:buFont typeface="Monotype Sorts" pitchFamily="2" charset="2"/>
              <a:buChar char="u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Fixed costs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are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$100,000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485900" marR="0" lvl="1" indent="-4000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20000"/>
              </a:spcAft>
              <a:buClr>
                <a:schemeClr val="tx2"/>
              </a:buClr>
              <a:buSzPct val="75000"/>
              <a:buFont typeface="Monotype Sorts" pitchFamily="2" charset="2"/>
              <a:buChar char="u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Baskets are sold for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$43.75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each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485900" marR="0" lvl="1" indent="-4000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20000"/>
              </a:spcAft>
              <a:buClr>
                <a:schemeClr val="tx2"/>
              </a:buClr>
              <a:buSzPct val="75000"/>
              <a:buFont typeface="Monotype Sorts" pitchFamily="2" charset="2"/>
              <a:buChar char="u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Variable costs are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$18.75 per basket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/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419100" y="533400"/>
            <a:ext cx="8229600" cy="11430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en-US" altLang="id-ID" dirty="0"/>
              <a:t>Contoh :</a:t>
            </a:r>
            <a:endParaRPr lang="en-US" altLang="id-ID" dirty="0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228600" y="1571625"/>
            <a:ext cx="8610600" cy="3043238"/>
          </a:xfrm>
        </p:spPr>
        <p:txBody>
          <a:bodyPr vert="horz" wrap="square" lIns="91440" tIns="45720" rIns="91440" bIns="45720" numCol="1" rtlCol="0" anchor="b" anchorCtr="0" compatLnSpc="1">
            <a:norm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Monotype Sorts" pitchFamily="2" charset="2"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Break-even occurs when: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" marR="0" lvl="1" indent="0" algn="l" defTabSz="685800" rtl="0" eaLnBrk="1" fontAlgn="auto" latinLnBrk="0" hangingPunct="1">
              <a:lnSpc>
                <a:spcPct val="9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 typeface="Monotype Sorts" pitchFamily="2" charset="2"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Q</a:t>
            </a:r>
            <a:r>
              <a:rPr kumimoji="0" lang="en-US" sz="3200" b="1" i="0" u="none" strike="noStrike" kern="1200" cap="none" spc="0" normalizeH="0" baseline="-25000" noProof="0" dirty="0">
                <a:ln>
                  <a:noFill/>
                </a:ln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BE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	=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FC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(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P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B760F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V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" marR="0" lvl="1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Monotype Sorts" pitchFamily="2" charset="2"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Q</a:t>
            </a:r>
            <a:r>
              <a:rPr kumimoji="0" lang="en-US" sz="3200" b="1" i="0" u="none" strike="noStrike" kern="1200" cap="none" spc="0" normalizeH="0" baseline="-25000" noProof="0" dirty="0">
                <a:ln>
                  <a:noFill/>
                </a:ln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BE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	=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$100,000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(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$43.75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B760F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$18.75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" marR="0" lvl="1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Monotype Sorts" pitchFamily="2" charset="2"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Q</a:t>
            </a:r>
            <a:r>
              <a:rPr kumimoji="0" lang="en-US" sz="3200" b="1" i="0" u="none" strike="noStrike" kern="1200" cap="none" spc="0" normalizeH="0" baseline="-25000" noProof="0" dirty="0">
                <a:ln>
                  <a:noFill/>
                </a:ln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BE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	=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4,000 Units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" marR="0" lvl="1" indent="0" algn="l" defTabSz="685800" rtl="0" eaLnBrk="1" fontAlgn="auto" latinLnBrk="0" hangingPunct="1">
              <a:lnSpc>
                <a:spcPct val="9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 typeface="Monotype Sorts" pitchFamily="2" charset="2"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	S</a:t>
            </a:r>
            <a:r>
              <a:rPr kumimoji="0" lang="en-US" sz="3200" b="1" i="0" u="none" strike="noStrike" kern="1200" cap="none" spc="0" normalizeH="0" baseline="-25000" noProof="0" dirty="0">
                <a:ln>
                  <a:noFill/>
                </a:ln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BE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	=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$175,000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42B2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4" name="Freeform 2" descr="Solid diamond"/>
          <p:cNvSpPr/>
          <p:nvPr/>
        </p:nvSpPr>
        <p:spPr>
          <a:xfrm>
            <a:off x="1905000" y="3271838"/>
            <a:ext cx="2973388" cy="2058987"/>
          </a:xfrm>
          <a:custGeom>
            <a:avLst/>
            <a:gdLst/>
            <a:ahLst/>
            <a:cxnLst>
              <a:cxn ang="0">
                <a:pos x="0" y="2147483646"/>
              </a:cxn>
              <a:cxn ang="0">
                <a:pos x="0" y="2147483646"/>
              </a:cxn>
              <a:cxn ang="0">
                <a:pos x="2147483646" y="0"/>
              </a:cxn>
              <a:cxn ang="0">
                <a:pos x="0" y="2147483646"/>
              </a:cxn>
            </a:cxnLst>
            <a:pathLst>
              <a:path w="1873" h="1297">
                <a:moveTo>
                  <a:pt x="0" y="528"/>
                </a:moveTo>
                <a:lnTo>
                  <a:pt x="0" y="1296"/>
                </a:lnTo>
                <a:lnTo>
                  <a:pt x="1872" y="0"/>
                </a:lnTo>
                <a:lnTo>
                  <a:pt x="0" y="528"/>
                </a:lnTo>
              </a:path>
            </a:pathLst>
          </a:custGeom>
          <a:blipFill rotWithShape="0">
            <a:blip r:embed="rId1"/>
          </a:blipFill>
          <a:ln w="12700">
            <a:noFill/>
          </a:ln>
        </p:spPr>
        <p:txBody>
          <a:bodyPr/>
          <a:p>
            <a:endParaRPr lang="en-US"/>
          </a:p>
        </p:txBody>
      </p:sp>
      <p:sp>
        <p:nvSpPr>
          <p:cNvPr id="28675" name="Freeform 3" descr="25%"/>
          <p:cNvSpPr/>
          <p:nvPr/>
        </p:nvSpPr>
        <p:spPr>
          <a:xfrm>
            <a:off x="4876800" y="1366838"/>
            <a:ext cx="2820988" cy="1906587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0" y="2147483646"/>
              </a:cxn>
              <a:cxn ang="0">
                <a:pos x="2147483646" y="0"/>
              </a:cxn>
              <a:cxn ang="0">
                <a:pos x="2147483646" y="2147483646"/>
              </a:cxn>
            </a:cxnLst>
            <a:pathLst>
              <a:path w="1777" h="1201">
                <a:moveTo>
                  <a:pt x="1728" y="720"/>
                </a:moveTo>
                <a:lnTo>
                  <a:pt x="0" y="1200"/>
                </a:lnTo>
                <a:lnTo>
                  <a:pt x="1776" y="0"/>
                </a:lnTo>
                <a:lnTo>
                  <a:pt x="1728" y="720"/>
                </a:lnTo>
              </a:path>
            </a:pathLst>
          </a:custGeom>
          <a:blipFill rotWithShape="0">
            <a:blip r:embed="rId2"/>
          </a:blipFill>
          <a:ln w="12700">
            <a:noFill/>
          </a:ln>
        </p:spPr>
        <p:txBody>
          <a:bodyPr/>
          <a:p>
            <a:endParaRPr lang="en-US"/>
          </a:p>
        </p:txBody>
      </p:sp>
      <p:sp>
        <p:nvSpPr>
          <p:cNvPr id="28676" name="Rectangle 5"/>
          <p:cNvSpPr>
            <a:spLocks noGrp="1"/>
          </p:cNvSpPr>
          <p:nvPr>
            <p:ph type="title"/>
          </p:nvPr>
        </p:nvSpPr>
        <p:spPr>
          <a:xfrm>
            <a:off x="1028700" y="428625"/>
            <a:ext cx="6781800" cy="12192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en-US" altLang="id-ID" b="1" dirty="0"/>
              <a:t>Break-Even Chart</a:t>
            </a:r>
            <a:endParaRPr lang="en-US" altLang="id-ID" b="1" dirty="0"/>
          </a:p>
        </p:txBody>
      </p:sp>
      <p:sp>
        <p:nvSpPr>
          <p:cNvPr id="19463" name="Rectangle 7"/>
          <p:cNvSpPr>
            <a:spLocks noGrp="1" noChangeArrowheads="1"/>
          </p:cNvSpPr>
          <p:nvPr>
            <p:ph idx="1"/>
          </p:nvPr>
        </p:nvSpPr>
        <p:spPr>
          <a:xfrm>
            <a:off x="533400" y="5786438"/>
            <a:ext cx="7772400" cy="304800"/>
          </a:xfrm>
        </p:spPr>
        <p:txBody>
          <a:bodyPr vert="horz" wrap="square" lIns="91440" tIns="45720" rIns="91440" bIns="45720" numCol="1" rtlCol="0" anchor="t" anchorCtr="0" compatLnSpc="1">
            <a:normAutofit fontScale="92500" lnSpcReduction="10000"/>
          </a:bodyPr>
          <a:lstStyle/>
          <a:p>
            <a:pPr marL="171450" marR="0" lvl="0" indent="-171450" algn="ct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Monotype Sorts" pitchFamily="2" charset="2"/>
              <a:buNone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QUANTITY PRODUCED AND SOLD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1917700" y="5383213"/>
            <a:ext cx="5930900" cy="363538"/>
          </a:xfrm>
          <a:prstGeom prst="rect">
            <a:avLst/>
          </a:prstGeom>
          <a:noFill/>
          <a:ln w="12700">
            <a:noFill/>
            <a:miter lim="800000"/>
          </a:ln>
          <a:effectLst/>
        </p:spPr>
        <p:txBody>
          <a:bodyPr lIns="90488" tIns="44450" rIns="90488" bIns="4445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0    1,000   2,000   3,000   </a:t>
            </a:r>
            <a:r>
              <a:rPr kumimoji="0" lang="id-ID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4,000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5,000   6,000   7,000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679" name="Line 9"/>
          <p:cNvSpPr/>
          <p:nvPr/>
        </p:nvSpPr>
        <p:spPr>
          <a:xfrm>
            <a:off x="1905000" y="1754188"/>
            <a:ext cx="0" cy="3568700"/>
          </a:xfrm>
          <a:prstGeom prst="line">
            <a:avLst/>
          </a:prstGeom>
          <a:ln w="12700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80" name="Line 10"/>
          <p:cNvSpPr/>
          <p:nvPr/>
        </p:nvSpPr>
        <p:spPr>
          <a:xfrm flipH="1">
            <a:off x="1898650" y="5329238"/>
            <a:ext cx="5499100" cy="0"/>
          </a:xfrm>
          <a:prstGeom prst="line">
            <a:avLst/>
          </a:prstGeom>
          <a:ln w="12700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81" name="Line 11"/>
          <p:cNvSpPr/>
          <p:nvPr/>
        </p:nvSpPr>
        <p:spPr>
          <a:xfrm flipV="1">
            <a:off x="1911350" y="3875088"/>
            <a:ext cx="5702300" cy="1460500"/>
          </a:xfrm>
          <a:prstGeom prst="line">
            <a:avLst/>
          </a:prstGeom>
          <a:ln w="12700" cap="flat" cmpd="sng">
            <a:solidFill>
              <a:srgbClr val="B760F9"/>
            </a:solidFill>
            <a:prstDash val="dash"/>
            <a:headEnd type="none" w="med" len="med"/>
            <a:tailEnd type="none" w="med" len="med"/>
          </a:ln>
        </p:spPr>
      </p:sp>
      <p:sp>
        <p:nvSpPr>
          <p:cNvPr id="28682" name="Line 12"/>
          <p:cNvSpPr/>
          <p:nvPr/>
        </p:nvSpPr>
        <p:spPr>
          <a:xfrm>
            <a:off x="1917700" y="4110038"/>
            <a:ext cx="5613400" cy="0"/>
          </a:xfrm>
          <a:prstGeom prst="line">
            <a:avLst/>
          </a:prstGeom>
          <a:ln w="2540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83" name="Line 13"/>
          <p:cNvSpPr/>
          <p:nvPr/>
        </p:nvSpPr>
        <p:spPr>
          <a:xfrm flipV="1">
            <a:off x="1917700" y="2497138"/>
            <a:ext cx="5689600" cy="1625600"/>
          </a:xfrm>
          <a:prstGeom prst="line">
            <a:avLst/>
          </a:prstGeom>
          <a:ln w="25400" cap="flat" cmpd="sng">
            <a:solidFill>
              <a:schemeClr val="tx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84" name="Line 14"/>
          <p:cNvSpPr/>
          <p:nvPr/>
        </p:nvSpPr>
        <p:spPr>
          <a:xfrm>
            <a:off x="4876800" y="3278188"/>
            <a:ext cx="0" cy="2044700"/>
          </a:xfrm>
          <a:prstGeom prst="line">
            <a:avLst/>
          </a:prstGeom>
          <a:ln w="12700" cap="flat" cmpd="sng">
            <a:solidFill>
              <a:schemeClr val="hlink"/>
            </a:solidFill>
            <a:prstDash val="dashDot"/>
            <a:headEnd type="none" w="med" len="med"/>
            <a:tailEnd type="none" w="med" len="med"/>
          </a:ln>
        </p:spPr>
      </p:sp>
      <p:sp>
        <p:nvSpPr>
          <p:cNvPr id="28685" name="Line 15"/>
          <p:cNvSpPr/>
          <p:nvPr/>
        </p:nvSpPr>
        <p:spPr>
          <a:xfrm flipH="1">
            <a:off x="1898650" y="3271838"/>
            <a:ext cx="2984500" cy="0"/>
          </a:xfrm>
          <a:prstGeom prst="line">
            <a:avLst/>
          </a:prstGeom>
          <a:ln w="12700" cap="flat" cmpd="sng">
            <a:solidFill>
              <a:schemeClr val="hlink"/>
            </a:solidFill>
            <a:prstDash val="dashDot"/>
            <a:headEnd type="none" w="med" len="med"/>
            <a:tailEnd type="none" w="med" len="med"/>
          </a:ln>
        </p:spPr>
      </p:sp>
      <p:sp>
        <p:nvSpPr>
          <p:cNvPr id="19472" name="Rectangle 16"/>
          <p:cNvSpPr>
            <a:spLocks noChangeArrowheads="1"/>
          </p:cNvSpPr>
          <p:nvPr/>
        </p:nvSpPr>
        <p:spPr bwMode="auto">
          <a:xfrm>
            <a:off x="4786313" y="1649413"/>
            <a:ext cx="1870075" cy="363538"/>
          </a:xfrm>
          <a:prstGeom prst="rect">
            <a:avLst/>
          </a:prstGeom>
          <a:noFill/>
          <a:ln w="12700">
            <a:noFill/>
            <a:miter lim="800000"/>
          </a:ln>
          <a:effectLst/>
        </p:spPr>
        <p:txBody>
          <a:bodyPr wrap="none" lIns="90488" tIns="44450" rIns="90488" bIns="4445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Total Revenues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42B2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473" name="Rectangle 17"/>
          <p:cNvSpPr>
            <a:spLocks noChangeArrowheads="1"/>
          </p:cNvSpPr>
          <p:nvPr/>
        </p:nvSpPr>
        <p:spPr bwMode="auto">
          <a:xfrm>
            <a:off x="6691313" y="2106613"/>
            <a:ext cx="904875" cy="363538"/>
          </a:xfrm>
          <a:prstGeom prst="rect">
            <a:avLst/>
          </a:prstGeom>
          <a:noFill/>
          <a:ln w="12700">
            <a:noFill/>
            <a:miter lim="800000"/>
          </a:ln>
          <a:effectLst/>
        </p:spPr>
        <p:txBody>
          <a:bodyPr wrap="none" lIns="90488" tIns="44450" rIns="90488" bIns="4445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Profits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474" name="Rectangle 18"/>
          <p:cNvSpPr>
            <a:spLocks noChangeArrowheads="1"/>
          </p:cNvSpPr>
          <p:nvPr/>
        </p:nvSpPr>
        <p:spPr bwMode="auto">
          <a:xfrm>
            <a:off x="4938713" y="3783013"/>
            <a:ext cx="1476375" cy="363538"/>
          </a:xfrm>
          <a:prstGeom prst="rect">
            <a:avLst/>
          </a:prstGeom>
          <a:noFill/>
          <a:ln w="12700">
            <a:noFill/>
            <a:miter lim="800000"/>
          </a:ln>
          <a:effectLst/>
        </p:spPr>
        <p:txBody>
          <a:bodyPr wrap="none" lIns="90488" tIns="44450" rIns="90488" bIns="4445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Fixed Costs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475" name="Rectangle 19"/>
          <p:cNvSpPr>
            <a:spLocks noChangeArrowheads="1"/>
          </p:cNvSpPr>
          <p:nvPr/>
        </p:nvSpPr>
        <p:spPr bwMode="auto">
          <a:xfrm>
            <a:off x="5853113" y="4316413"/>
            <a:ext cx="1768475" cy="363538"/>
          </a:xfrm>
          <a:prstGeom prst="rect">
            <a:avLst/>
          </a:prstGeom>
          <a:noFill/>
          <a:ln w="12700">
            <a:noFill/>
            <a:miter lim="800000"/>
          </a:ln>
          <a:effectLst/>
        </p:spPr>
        <p:txBody>
          <a:bodyPr wrap="none" lIns="90488" tIns="44450" rIns="90488" bIns="4445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B760F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Variable Costs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B760F9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476" name="Rectangle 20"/>
          <p:cNvSpPr>
            <a:spLocks noChangeArrowheads="1"/>
          </p:cNvSpPr>
          <p:nvPr/>
        </p:nvSpPr>
        <p:spPr bwMode="auto">
          <a:xfrm>
            <a:off x="1966913" y="4164013"/>
            <a:ext cx="968375" cy="363538"/>
          </a:xfrm>
          <a:prstGeom prst="rect">
            <a:avLst/>
          </a:prstGeom>
          <a:noFill/>
          <a:ln w="12700">
            <a:noFill/>
            <a:miter lim="800000"/>
          </a:ln>
          <a:effectLst/>
        </p:spPr>
        <p:txBody>
          <a:bodyPr wrap="none" lIns="90488" tIns="44450" rIns="90488" bIns="4445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Losses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477" name="Rectangle 21"/>
          <p:cNvSpPr>
            <a:spLocks noChangeArrowheads="1"/>
          </p:cNvSpPr>
          <p:nvPr/>
        </p:nvSpPr>
        <p:spPr bwMode="auto">
          <a:xfrm rot="16200000">
            <a:off x="-623887" y="3248025"/>
            <a:ext cx="2847975" cy="638175"/>
          </a:xfrm>
          <a:prstGeom prst="rect">
            <a:avLst/>
          </a:prstGeom>
          <a:noFill/>
          <a:ln w="12700">
            <a:noFill/>
            <a:miter lim="800000"/>
          </a:ln>
          <a:effectLst/>
        </p:spPr>
        <p:txBody>
          <a:bodyPr wrap="none" lIns="90488" tIns="44450" rIns="90488" bIns="4445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REVENUES AND COSTS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($ thousands)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478" name="Rectangle 22"/>
          <p:cNvSpPr>
            <a:spLocks noChangeArrowheads="1"/>
          </p:cNvSpPr>
          <p:nvPr/>
        </p:nvSpPr>
        <p:spPr bwMode="auto">
          <a:xfrm>
            <a:off x="1281113" y="3097213"/>
            <a:ext cx="561975" cy="363538"/>
          </a:xfrm>
          <a:prstGeom prst="rect">
            <a:avLst/>
          </a:prstGeom>
          <a:noFill/>
          <a:ln w="12700">
            <a:noFill/>
            <a:miter lim="800000"/>
          </a:ln>
          <a:effectLst/>
        </p:spPr>
        <p:txBody>
          <a:bodyPr wrap="none" lIns="90488" tIns="44450" rIns="90488" bIns="4445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175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693" name="Rectangle 23"/>
          <p:cNvSpPr/>
          <p:nvPr/>
        </p:nvSpPr>
        <p:spPr>
          <a:xfrm>
            <a:off x="1281113" y="2259013"/>
            <a:ext cx="561975" cy="363537"/>
          </a:xfrm>
          <a:prstGeom prst="rect">
            <a:avLst/>
          </a:prstGeom>
          <a:noFill/>
          <a:ln w="12700">
            <a:noFill/>
          </a:ln>
        </p:spPr>
        <p:txBody>
          <a:bodyPr wrap="none" lIns="90488" tIns="44450" rIns="90488" bIns="44450"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id-ID" sz="1800" dirty="0">
                <a:latin typeface="Arial" panose="020B0604020202020204" pitchFamily="34" charset="0"/>
              </a:rPr>
              <a:t>250</a:t>
            </a:r>
            <a:endParaRPr lang="en-US" altLang="id-ID" sz="1800" dirty="0">
              <a:latin typeface="Arial" panose="020B0604020202020204" pitchFamily="34" charset="0"/>
            </a:endParaRPr>
          </a:p>
        </p:txBody>
      </p:sp>
      <p:sp>
        <p:nvSpPr>
          <p:cNvPr id="28694" name="Rectangle 24"/>
          <p:cNvSpPr/>
          <p:nvPr/>
        </p:nvSpPr>
        <p:spPr>
          <a:xfrm>
            <a:off x="1281113" y="4011613"/>
            <a:ext cx="561975" cy="363537"/>
          </a:xfrm>
          <a:prstGeom prst="rect">
            <a:avLst/>
          </a:prstGeom>
          <a:noFill/>
          <a:ln w="12700">
            <a:noFill/>
          </a:ln>
        </p:spPr>
        <p:txBody>
          <a:bodyPr wrap="none" lIns="90488" tIns="44450" rIns="90488" bIns="44450"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id-ID" sz="1800" dirty="0">
                <a:latin typeface="Arial" panose="020B0604020202020204" pitchFamily="34" charset="0"/>
              </a:rPr>
              <a:t>100</a:t>
            </a:r>
            <a:endParaRPr lang="en-US" altLang="id-ID" sz="1800" dirty="0">
              <a:latin typeface="Arial" panose="020B0604020202020204" pitchFamily="34" charset="0"/>
            </a:endParaRPr>
          </a:p>
        </p:txBody>
      </p:sp>
      <p:sp>
        <p:nvSpPr>
          <p:cNvPr id="28695" name="Rectangle 25"/>
          <p:cNvSpPr/>
          <p:nvPr/>
        </p:nvSpPr>
        <p:spPr>
          <a:xfrm>
            <a:off x="1281113" y="4697413"/>
            <a:ext cx="561975" cy="363537"/>
          </a:xfrm>
          <a:prstGeom prst="rect">
            <a:avLst/>
          </a:prstGeom>
          <a:noFill/>
          <a:ln w="12700">
            <a:noFill/>
          </a:ln>
        </p:spPr>
        <p:txBody>
          <a:bodyPr wrap="none" lIns="90488" tIns="44450" rIns="90488" bIns="44450"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id-ID" sz="1800" dirty="0">
                <a:latin typeface="Arial" panose="020B0604020202020204" pitchFamily="34" charset="0"/>
              </a:rPr>
              <a:t>  50</a:t>
            </a:r>
            <a:endParaRPr lang="en-US" altLang="id-ID" sz="1800" dirty="0">
              <a:latin typeface="Arial" panose="020B0604020202020204" pitchFamily="34" charset="0"/>
            </a:endParaRPr>
          </a:p>
        </p:txBody>
      </p:sp>
      <p:sp>
        <p:nvSpPr>
          <p:cNvPr id="19482" name="Rectangle 26"/>
          <p:cNvSpPr>
            <a:spLocks noChangeArrowheads="1"/>
          </p:cNvSpPr>
          <p:nvPr/>
        </p:nvSpPr>
        <p:spPr bwMode="auto">
          <a:xfrm>
            <a:off x="6234113" y="2868613"/>
            <a:ext cx="1425575" cy="363538"/>
          </a:xfrm>
          <a:prstGeom prst="rect">
            <a:avLst/>
          </a:prstGeom>
          <a:noFill/>
          <a:ln w="12700">
            <a:noFill/>
            <a:miter lim="800000"/>
          </a:ln>
          <a:effectLst/>
        </p:spPr>
        <p:txBody>
          <a:bodyPr wrap="none" lIns="90488" tIns="44450" rIns="90488" bIns="4445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Total Costs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697" name="Line 27"/>
          <p:cNvSpPr/>
          <p:nvPr/>
        </p:nvSpPr>
        <p:spPr>
          <a:xfrm flipV="1">
            <a:off x="1917700" y="1354138"/>
            <a:ext cx="5765800" cy="3987800"/>
          </a:xfrm>
          <a:prstGeom prst="line">
            <a:avLst/>
          </a:prstGeom>
          <a:ln w="25400" cap="flat" cmpd="sng">
            <a:solidFill>
              <a:srgbClr val="42B200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xfrm>
            <a:off x="533400" y="457200"/>
            <a:ext cx="7715250" cy="831850"/>
          </a:xfrm>
          <a:ln/>
        </p:spPr>
        <p:txBody>
          <a:bodyPr vert="horz" wrap="square" lIns="92075" tIns="46038" rIns="92075" bIns="46038" anchor="ctr" anchorCtr="0"/>
          <a:p>
            <a:pPr eaLnBrk="1" hangingPunct="1"/>
            <a:r>
              <a:rPr lang="en-US" altLang="id-ID" sz="4000" b="1" dirty="0"/>
              <a:t>Analy</a:t>
            </a:r>
            <a:r>
              <a:rPr lang="id-ID" altLang="id-ID" sz="4000" b="1" dirty="0"/>
              <a:t>c</a:t>
            </a:r>
            <a:r>
              <a:rPr lang="en-US" altLang="id-ID" sz="4000" b="1" dirty="0"/>
              <a:t>tical Income Statement</a:t>
            </a:r>
            <a:endParaRPr lang="en-US" altLang="id-ID" sz="4000" b="1" dirty="0"/>
          </a:p>
        </p:txBody>
      </p:sp>
      <p:pic>
        <p:nvPicPr>
          <p:cNvPr id="29699" name="Picture 2"/>
          <p:cNvPicPr>
            <a:picLocks noChangeAspect="1"/>
          </p:cNvPicPr>
          <p:nvPr/>
        </p:nvPicPr>
        <p:blipFill>
          <a:blip r:embed="rId1"/>
          <a:srcRect t="11029"/>
          <a:stretch>
            <a:fillRect/>
          </a:stretch>
        </p:blipFill>
        <p:spPr>
          <a:xfrm>
            <a:off x="-228600" y="1322388"/>
            <a:ext cx="9577388" cy="4572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cover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6" name="Rectangle 11"/>
          <p:cNvSpPr>
            <a:spLocks noGrp="1"/>
          </p:cNvSpPr>
          <p:nvPr>
            <p:ph type="title"/>
          </p:nvPr>
        </p:nvSpPr>
        <p:spPr>
          <a:xfrm>
            <a:off x="471488" y="1066800"/>
            <a:ext cx="8229600" cy="11430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en-US" altLang="id-ID" sz="3200" dirty="0"/>
              <a:t>Operating Leverage: Measuring the Degree of Operating Leverage</a:t>
            </a:r>
            <a:endParaRPr lang="en-US" altLang="id-ID" sz="3200" dirty="0"/>
          </a:p>
        </p:txBody>
      </p:sp>
      <p:sp>
        <p:nvSpPr>
          <p:cNvPr id="31747" name="Rectangle 12"/>
          <p:cNvSpPr>
            <a:spLocks noGrp="1"/>
          </p:cNvSpPr>
          <p:nvPr>
            <p:ph idx="1"/>
          </p:nvPr>
        </p:nvSpPr>
        <p:spPr>
          <a:xfrm>
            <a:off x="471488" y="2971800"/>
            <a:ext cx="8229600" cy="2743200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spcBef>
                <a:spcPct val="40000"/>
              </a:spcBef>
            </a:pPr>
            <a:r>
              <a:rPr lang="id-ID" altLang="id-ID" sz="2800" dirty="0"/>
              <a:t>Operational</a:t>
            </a:r>
            <a:r>
              <a:rPr lang="en-US" altLang="id-ID" sz="2800" dirty="0"/>
              <a:t> leverage results from the presence of </a:t>
            </a:r>
            <a:r>
              <a:rPr lang="en-US" altLang="id-ID" sz="2800" b="1" dirty="0"/>
              <a:t>fixed </a:t>
            </a:r>
            <a:r>
              <a:rPr lang="id-ID" altLang="id-ID" sz="2800" b="1" dirty="0"/>
              <a:t>operational</a:t>
            </a:r>
            <a:r>
              <a:rPr lang="en-US" altLang="id-ID" sz="2800" b="1" dirty="0"/>
              <a:t> costs </a:t>
            </a:r>
            <a:r>
              <a:rPr lang="en-US" altLang="id-ID" sz="2800" dirty="0"/>
              <a:t>in the firm’s income stream.</a:t>
            </a:r>
            <a:endParaRPr lang="en-US" altLang="id-ID" sz="2800" dirty="0"/>
          </a:p>
          <a:p>
            <a:pPr eaLnBrk="1" hangingPunct="1">
              <a:spcBef>
                <a:spcPct val="40000"/>
              </a:spcBef>
            </a:pPr>
            <a:endParaRPr lang="id-ID" altLang="id-ID" sz="2800" dirty="0"/>
          </a:p>
          <a:p>
            <a:pPr eaLnBrk="1" hangingPunct="1">
              <a:spcBef>
                <a:spcPct val="40000"/>
              </a:spcBef>
            </a:pPr>
            <a:r>
              <a:rPr lang="en-US" altLang="id-ID" sz="2800" dirty="0"/>
              <a:t>The </a:t>
            </a:r>
            <a:r>
              <a:rPr lang="en-US" altLang="id-ID" sz="2800" b="1" dirty="0"/>
              <a:t>degree of operating leverage (DOL) </a:t>
            </a:r>
            <a:r>
              <a:rPr lang="en-US" altLang="id-ID" sz="2800" dirty="0"/>
              <a:t>measures the sensitivity of changes in Sales to changes in EBIT. </a:t>
            </a:r>
            <a:endParaRPr lang="en-US" altLang="id-ID" sz="2800" dirty="0"/>
          </a:p>
        </p:txBody>
      </p:sp>
    </p:spTree>
  </p:cSld>
  <p:clrMapOvr>
    <a:masterClrMapping/>
  </p:clrMapOvr>
  <p:transition spd="med"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228600" y="442913"/>
            <a:ext cx="8229600" cy="11430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id-ID" altLang="id-ID" dirty="0"/>
              <a:t>Degree of Operating Leverage</a:t>
            </a:r>
            <a:endParaRPr lang="id-ID" altLang="id-ID" dirty="0"/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marL="514350" indent="-514350" eaLnBrk="1" hangingPunct="1">
              <a:buFont typeface="Calibri" panose="020F0502020204030204" pitchFamily="34" charset="0"/>
              <a:buAutoNum type="arabicPeriod"/>
            </a:pPr>
            <a:r>
              <a:rPr lang="id-ID" altLang="id-ID" sz="2800" dirty="0"/>
              <a:t>By it’s definition DOL can be formulated as :</a:t>
            </a:r>
            <a:endParaRPr lang="id-ID" altLang="id-ID" sz="2800" dirty="0"/>
          </a:p>
          <a:p>
            <a:pPr marL="514350" indent="-514350" eaLnBrk="1" hangingPunct="1">
              <a:buFont typeface="Calibri" panose="020F0502020204030204" pitchFamily="34" charset="0"/>
              <a:buAutoNum type="arabicPeriod"/>
            </a:pPr>
            <a:endParaRPr lang="id-ID" altLang="id-ID" sz="2800" dirty="0"/>
          </a:p>
          <a:p>
            <a:pPr marL="514350" indent="-514350" eaLnBrk="1" hangingPunct="1">
              <a:buFont typeface="Calibri" panose="020F0502020204030204" pitchFamily="34" charset="0"/>
              <a:buAutoNum type="arabicPeriod"/>
            </a:pPr>
            <a:endParaRPr lang="id-ID" altLang="id-ID" sz="2800" dirty="0"/>
          </a:p>
          <a:p>
            <a:pPr marL="514350" indent="-514350" eaLnBrk="1" hangingPunct="1">
              <a:buFont typeface="Calibri" panose="020F0502020204030204" pitchFamily="34" charset="0"/>
              <a:buAutoNum type="arabicPeriod"/>
            </a:pPr>
            <a:endParaRPr lang="id-ID" altLang="id-ID" sz="2800" dirty="0"/>
          </a:p>
          <a:p>
            <a:pPr marL="514350" indent="-514350" eaLnBrk="1" hangingPunct="1">
              <a:buFont typeface="Calibri" panose="020F0502020204030204" pitchFamily="34" charset="0"/>
              <a:buAutoNum type="arabicPeriod"/>
            </a:pPr>
            <a:r>
              <a:rPr lang="id-ID" altLang="id-ID" sz="2800" dirty="0"/>
              <a:t>By it’s aplication  DOL can be formulated as :</a:t>
            </a:r>
            <a:endParaRPr lang="id-ID" altLang="id-ID" sz="2800" dirty="0"/>
          </a:p>
          <a:p>
            <a:pPr marL="514350" indent="-514350" eaLnBrk="1" hangingPunct="1">
              <a:buFont typeface="Calibri" panose="020F0502020204030204" pitchFamily="34" charset="0"/>
              <a:buAutoNum type="arabicPeriod"/>
            </a:pPr>
            <a:endParaRPr lang="id-ID" altLang="id-ID" sz="2000" dirty="0"/>
          </a:p>
          <a:p>
            <a:pPr marL="514350" indent="-514350" eaLnBrk="1" hangingPunct="1">
              <a:buNone/>
            </a:pPr>
            <a:endParaRPr lang="en-US" altLang="id-ID" sz="2000" dirty="0"/>
          </a:p>
          <a:p>
            <a:pPr marL="514350" indent="-514350" eaLnBrk="1" hangingPunct="1">
              <a:buNone/>
            </a:pPr>
            <a:endParaRPr lang="id-ID" altLang="id-ID" sz="2000" dirty="0"/>
          </a:p>
          <a:p>
            <a:pPr marL="514350" indent="-514350" eaLnBrk="1" hangingPunct="1">
              <a:buFont typeface="Calibri" panose="020F0502020204030204" pitchFamily="34" charset="0"/>
              <a:buAutoNum type="arabicPeriod"/>
            </a:pPr>
            <a:endParaRPr lang="id-ID" altLang="id-ID" sz="2000" dirty="0"/>
          </a:p>
          <a:p>
            <a:pPr marL="514350" indent="-514350" eaLnBrk="1" hangingPunct="1">
              <a:buNone/>
            </a:pPr>
            <a:endParaRPr lang="id-ID" altLang="id-ID" sz="2000" dirty="0"/>
          </a:p>
        </p:txBody>
      </p:sp>
      <p:sp>
        <p:nvSpPr>
          <p:cNvPr id="32772" name="Rectangle 2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</a:endParaRPr>
          </a:p>
        </p:txBody>
      </p:sp>
      <p:sp>
        <p:nvSpPr>
          <p:cNvPr id="32773" name="Rectangle 3"/>
          <p:cNvSpPr/>
          <p:nvPr/>
        </p:nvSpPr>
        <p:spPr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2774" name="Rectangle 5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</a:endParaRPr>
          </a:p>
        </p:txBody>
      </p:sp>
      <p:sp>
        <p:nvSpPr>
          <p:cNvPr id="32775" name="Rectangle 6"/>
          <p:cNvSpPr/>
          <p:nvPr/>
        </p:nvSpPr>
        <p:spPr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2776" name="Rectangle 8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</a:endParaRPr>
          </a:p>
        </p:txBody>
      </p:sp>
      <p:sp>
        <p:nvSpPr>
          <p:cNvPr id="32777" name="Rectangle 9"/>
          <p:cNvSpPr/>
          <p:nvPr/>
        </p:nvSpPr>
        <p:spPr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graphicFrame>
        <p:nvGraphicFramePr>
          <p:cNvPr id="32778" name="Object 1"/>
          <p:cNvGraphicFramePr>
            <a:graphicFrameLocks noChangeAspect="1"/>
          </p:cNvGraphicFramePr>
          <p:nvPr/>
        </p:nvGraphicFramePr>
        <p:xfrm>
          <a:off x="1612900" y="2262188"/>
          <a:ext cx="4787900" cy="1243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1" imgW="1663700" imgH="431800" progId="Equation.3">
                  <p:embed/>
                </p:oleObj>
              </mc:Choice>
              <mc:Fallback>
                <p:oleObj name="" r:id="rId1" imgW="1663700" imgH="431800" progId="Equation.3">
                  <p:embed/>
                  <p:pic>
                    <p:nvPicPr>
                      <p:cNvPr id="0" name="Picture 307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612900" y="2262188"/>
                        <a:ext cx="4787900" cy="12430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9" name="Object 12"/>
          <p:cNvGraphicFramePr>
            <a:graphicFrameLocks noChangeAspect="1"/>
          </p:cNvGraphicFramePr>
          <p:nvPr/>
        </p:nvGraphicFramePr>
        <p:xfrm>
          <a:off x="1143000" y="4346575"/>
          <a:ext cx="7315200" cy="97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3" imgW="3149600" imgH="419100" progId="Equation.3">
                  <p:embed/>
                </p:oleObj>
              </mc:Choice>
              <mc:Fallback>
                <p:oleObj name="" r:id="rId3" imgW="3149600" imgH="419100" progId="Equation.3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43000" y="4346575"/>
                        <a:ext cx="7315200" cy="9731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/>
      <p:sp>
        <p:nvSpPr>
          <p:cNvPr id="33794" name="Title 7"/>
          <p:cNvSpPr>
            <a:spLocks noGrp="1"/>
          </p:cNvSpPr>
          <p:nvPr>
            <p:ph type="title"/>
          </p:nvPr>
        </p:nvSpPr>
        <p:spPr>
          <a:xfrm>
            <a:off x="115888" y="458788"/>
            <a:ext cx="8229600" cy="11430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id-ID" altLang="id-ID" dirty="0"/>
              <a:t>DOL and BEP</a:t>
            </a:r>
            <a:endParaRPr lang="id-ID" altLang="id-ID" dirty="0"/>
          </a:p>
        </p:txBody>
      </p:sp>
      <p:sp>
        <p:nvSpPr>
          <p:cNvPr id="33795" name="Rectangle 2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</a:endParaRPr>
          </a:p>
        </p:txBody>
      </p:sp>
      <p:sp>
        <p:nvSpPr>
          <p:cNvPr id="33796" name="Rectangle 3"/>
          <p:cNvSpPr/>
          <p:nvPr/>
        </p:nvSpPr>
        <p:spPr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grpSp>
        <p:nvGrpSpPr>
          <p:cNvPr id="33797" name="Group 33"/>
          <p:cNvGrpSpPr/>
          <p:nvPr/>
        </p:nvGrpSpPr>
        <p:grpSpPr>
          <a:xfrm>
            <a:off x="900113" y="1520825"/>
            <a:ext cx="6662737" cy="4230688"/>
            <a:chOff x="899592" y="1808820"/>
            <a:chExt cx="6662738" cy="4230688"/>
          </a:xfrm>
        </p:grpSpPr>
        <p:grpSp>
          <p:nvGrpSpPr>
            <p:cNvPr id="33798" name="Group 1"/>
            <p:cNvGrpSpPr>
              <a:grpSpLocks noChangeAspect="1"/>
            </p:cNvGrpSpPr>
            <p:nvPr/>
          </p:nvGrpSpPr>
          <p:grpSpPr>
            <a:xfrm>
              <a:off x="899592" y="1808820"/>
              <a:ext cx="6662738" cy="4230688"/>
              <a:chOff x="3665" y="3194"/>
              <a:chExt cx="10492" cy="6662"/>
            </a:xfrm>
          </p:grpSpPr>
          <p:sp>
            <p:nvSpPr>
              <p:cNvPr id="33803" name="AutoShape 16"/>
              <p:cNvSpPr>
                <a:spLocks noChangeAspect="1" noTextEdit="1"/>
              </p:cNvSpPr>
              <p:nvPr/>
            </p:nvSpPr>
            <p:spPr>
              <a:xfrm>
                <a:off x="3665" y="3194"/>
                <a:ext cx="10492" cy="666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cxnSp>
            <p:nvCxnSpPr>
              <p:cNvPr id="33804" name="AutoShape 15"/>
              <p:cNvCxnSpPr/>
              <p:nvPr/>
            </p:nvCxnSpPr>
            <p:spPr>
              <a:xfrm flipH="1">
                <a:off x="5033" y="4026"/>
                <a:ext cx="18" cy="4638"/>
              </a:xfrm>
              <a:prstGeom prst="straightConnector1">
                <a:avLst/>
              </a:prstGeom>
              <a:ln w="381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33805" name="AutoShape 14"/>
              <p:cNvCxnSpPr/>
              <p:nvPr/>
            </p:nvCxnSpPr>
            <p:spPr>
              <a:xfrm>
                <a:off x="4994" y="8664"/>
                <a:ext cx="7164" cy="1"/>
              </a:xfrm>
              <a:prstGeom prst="straightConnector1">
                <a:avLst/>
              </a:prstGeom>
              <a:ln w="381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33806" name="AutoShape 13"/>
              <p:cNvCxnSpPr/>
              <p:nvPr/>
            </p:nvCxnSpPr>
            <p:spPr>
              <a:xfrm flipV="1">
                <a:off x="5071" y="7290"/>
                <a:ext cx="6898" cy="22"/>
              </a:xfrm>
              <a:prstGeom prst="straightConnector1">
                <a:avLst/>
              </a:prstGeom>
              <a:ln w="38100" cap="flat" cmpd="sng">
                <a:solidFill>
                  <a:srgbClr val="0000FF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33807" name="AutoShape 12"/>
              <p:cNvCxnSpPr/>
              <p:nvPr/>
            </p:nvCxnSpPr>
            <p:spPr>
              <a:xfrm flipV="1">
                <a:off x="5089" y="5536"/>
                <a:ext cx="6562" cy="3129"/>
              </a:xfrm>
              <a:prstGeom prst="straightConnector1">
                <a:avLst/>
              </a:prstGeom>
              <a:ln w="38100" cap="flat" cmpd="sng">
                <a:solidFill>
                  <a:srgbClr val="FFC000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33808" name="AutoShape 11"/>
              <p:cNvCxnSpPr/>
              <p:nvPr/>
            </p:nvCxnSpPr>
            <p:spPr>
              <a:xfrm flipV="1">
                <a:off x="5082" y="4283"/>
                <a:ext cx="5989" cy="3007"/>
              </a:xfrm>
              <a:prstGeom prst="straightConnector1">
                <a:avLst/>
              </a:prstGeom>
              <a:ln w="38100" cap="flat" cmpd="sng">
                <a:solidFill>
                  <a:srgbClr val="00B0F0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33809" name="AutoShape 10"/>
              <p:cNvCxnSpPr/>
              <p:nvPr/>
            </p:nvCxnSpPr>
            <p:spPr>
              <a:xfrm flipV="1">
                <a:off x="5089" y="3422"/>
                <a:ext cx="5739" cy="5242"/>
              </a:xfrm>
              <a:prstGeom prst="straightConnector1">
                <a:avLst/>
              </a:prstGeom>
              <a:ln w="38100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</p:spPr>
          </p:cxnSp>
          <p:sp>
            <p:nvSpPr>
              <p:cNvPr id="33810" name="Text Box 9"/>
              <p:cNvSpPr txBox="1"/>
              <p:nvPr/>
            </p:nvSpPr>
            <p:spPr>
              <a:xfrm>
                <a:off x="11071" y="3194"/>
                <a:ext cx="1045" cy="48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171450" indent="-171450" algn="l" defTabSz="685800" rtl="0" eaLnBrk="0" fontAlgn="base" hangingPunct="0">
                  <a:lnSpc>
                    <a:spcPct val="90000"/>
                  </a:lnSpc>
                  <a:spcBef>
                    <a:spcPts val="75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defTabSz="914400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id-ID" altLang="id-ID" sz="1600" b="1" dirty="0">
                    <a:cs typeface="Calibri" panose="020F0502020204030204" pitchFamily="34" charset="0"/>
                  </a:rPr>
                  <a:t>Sales</a:t>
                </a:r>
                <a:endParaRPr lang="id-ID" altLang="id-ID" sz="1800" dirty="0">
                  <a:latin typeface="Arial" panose="020B0604020202020204" pitchFamily="34" charset="0"/>
                  <a:ea typeface="Calibri" panose="020F0502020204030204" pitchFamily="34" charset="0"/>
                </a:endParaRPr>
              </a:p>
            </p:txBody>
          </p:sp>
          <p:sp>
            <p:nvSpPr>
              <p:cNvPr id="33811" name="Text Box 8"/>
              <p:cNvSpPr txBox="1"/>
              <p:nvPr/>
            </p:nvSpPr>
            <p:spPr>
              <a:xfrm>
                <a:off x="11180" y="4026"/>
                <a:ext cx="1743" cy="48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171450" indent="-171450" algn="l" defTabSz="685800" rtl="0" eaLnBrk="0" fontAlgn="base" hangingPunct="0">
                  <a:lnSpc>
                    <a:spcPct val="90000"/>
                  </a:lnSpc>
                  <a:spcBef>
                    <a:spcPts val="75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defTabSz="914400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id-ID" altLang="id-ID" sz="1600" b="1" dirty="0">
                    <a:cs typeface="Calibri" panose="020F0502020204030204" pitchFamily="34" charset="0"/>
                  </a:rPr>
                  <a:t>Total Cost</a:t>
                </a:r>
                <a:endParaRPr lang="id-ID" altLang="id-ID" sz="1800" dirty="0">
                  <a:latin typeface="Arial" panose="020B0604020202020204" pitchFamily="34" charset="0"/>
                  <a:ea typeface="Calibri" panose="020F0502020204030204" pitchFamily="34" charset="0"/>
                </a:endParaRPr>
              </a:p>
            </p:txBody>
          </p:sp>
          <p:sp>
            <p:nvSpPr>
              <p:cNvPr id="33812" name="Text Box 7"/>
              <p:cNvSpPr txBox="1"/>
              <p:nvPr/>
            </p:nvSpPr>
            <p:spPr>
              <a:xfrm>
                <a:off x="11854" y="5273"/>
                <a:ext cx="2303" cy="48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171450" indent="-171450" algn="l" defTabSz="685800" rtl="0" eaLnBrk="0" fontAlgn="base" hangingPunct="0">
                  <a:lnSpc>
                    <a:spcPct val="90000"/>
                  </a:lnSpc>
                  <a:spcBef>
                    <a:spcPts val="75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defTabSz="914400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id-ID" altLang="id-ID" sz="1600" b="1" dirty="0">
                    <a:cs typeface="Calibri" panose="020F0502020204030204" pitchFamily="34" charset="0"/>
                  </a:rPr>
                  <a:t>Variable Cost</a:t>
                </a:r>
                <a:endParaRPr lang="id-ID" altLang="id-ID" sz="1800" dirty="0">
                  <a:latin typeface="Arial" panose="020B0604020202020204" pitchFamily="34" charset="0"/>
                  <a:ea typeface="Calibri" panose="020F0502020204030204" pitchFamily="34" charset="0"/>
                </a:endParaRPr>
              </a:p>
            </p:txBody>
          </p:sp>
          <p:sp>
            <p:nvSpPr>
              <p:cNvPr id="33813" name="Text Box 6"/>
              <p:cNvSpPr txBox="1"/>
              <p:nvPr/>
            </p:nvSpPr>
            <p:spPr>
              <a:xfrm>
                <a:off x="12191" y="7012"/>
                <a:ext cx="1872" cy="48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171450" indent="-171450" algn="l" defTabSz="685800" rtl="0" eaLnBrk="0" fontAlgn="base" hangingPunct="0">
                  <a:lnSpc>
                    <a:spcPct val="90000"/>
                  </a:lnSpc>
                  <a:spcBef>
                    <a:spcPts val="75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defTabSz="914400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id-ID" altLang="id-ID" sz="1600" b="1" dirty="0">
                    <a:cs typeface="Calibri" panose="020F0502020204030204" pitchFamily="34" charset="0"/>
                  </a:rPr>
                  <a:t>Fixed Cost</a:t>
                </a:r>
                <a:endParaRPr lang="id-ID" altLang="id-ID" sz="1800" dirty="0">
                  <a:latin typeface="Arial" panose="020B0604020202020204" pitchFamily="34" charset="0"/>
                  <a:ea typeface="Calibri" panose="020F0502020204030204" pitchFamily="34" charset="0"/>
                </a:endParaRPr>
              </a:p>
            </p:txBody>
          </p:sp>
          <p:sp>
            <p:nvSpPr>
              <p:cNvPr id="33814" name="Text Box 5"/>
              <p:cNvSpPr txBox="1"/>
              <p:nvPr/>
            </p:nvSpPr>
            <p:spPr>
              <a:xfrm>
                <a:off x="6110" y="8827"/>
                <a:ext cx="4566" cy="48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171450" indent="-171450" algn="l" defTabSz="685800" rtl="0" eaLnBrk="0" fontAlgn="base" hangingPunct="0">
                  <a:lnSpc>
                    <a:spcPct val="90000"/>
                  </a:lnSpc>
                  <a:spcBef>
                    <a:spcPts val="75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defTabSz="914400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id-ID" altLang="id-ID" sz="1800" b="1" dirty="0">
                    <a:cs typeface="Calibri" panose="020F0502020204030204" pitchFamily="34" charset="0"/>
                  </a:rPr>
                  <a:t>Unit produced and sold (Q)</a:t>
                </a:r>
                <a:endParaRPr lang="id-ID" altLang="id-ID" sz="1800" dirty="0">
                  <a:latin typeface="Arial" panose="020B0604020202020204" pitchFamily="34" charset="0"/>
                  <a:ea typeface="Calibri" panose="020F0502020204030204" pitchFamily="34" charset="0"/>
                </a:endParaRPr>
              </a:p>
            </p:txBody>
          </p:sp>
          <p:sp>
            <p:nvSpPr>
              <p:cNvPr id="26" name="Text Box 4"/>
              <p:cNvSpPr txBox="1">
                <a:spLocks noChangeArrowheads="1"/>
              </p:cNvSpPr>
              <p:nvPr/>
            </p:nvSpPr>
            <p:spPr bwMode="auto">
              <a:xfrm>
                <a:off x="3871" y="5273"/>
                <a:ext cx="710" cy="275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vert="vert270"/>
              <a:lstStyle/>
              <a:p>
                <a:pPr marR="0" algn="ctr" defTabSz="914400" eaLnBrk="1" fontAlgn="auto" hangingPunct="1"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id-ID" kern="1200" cap="none" spc="0" normalizeH="0" baseline="0" noProof="0" dirty="0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Sales and cost ($)</a:t>
                </a:r>
                <a:endParaRPr kumimoji="0" lang="id-ID" kern="1200" cap="none" spc="0" normalizeH="0" baseline="0" noProof="0" dirty="0">
                  <a:latin typeface="+mn-lt"/>
                  <a:ea typeface="+mn-ea"/>
                  <a:cs typeface="Arial" panose="020B0604020202020204" pitchFamily="34" charset="0"/>
                </a:endParaRPr>
              </a:p>
            </p:txBody>
          </p:sp>
          <p:cxnSp>
            <p:nvCxnSpPr>
              <p:cNvPr id="33816" name="AutoShape 3"/>
              <p:cNvCxnSpPr/>
              <p:nvPr/>
            </p:nvCxnSpPr>
            <p:spPr>
              <a:xfrm>
                <a:off x="5089" y="5615"/>
                <a:ext cx="3345" cy="1"/>
              </a:xfrm>
              <a:prstGeom prst="straightConnector1">
                <a:avLst/>
              </a:prstGeom>
              <a:ln w="9525" cap="flat" cmpd="sng">
                <a:solidFill>
                  <a:srgbClr val="000000"/>
                </a:solidFill>
                <a:prstDash val="dash"/>
                <a:headEnd type="none" w="med" len="med"/>
                <a:tailEnd type="none" w="med" len="med"/>
              </a:ln>
            </p:spPr>
          </p:cxnSp>
          <p:cxnSp>
            <p:nvCxnSpPr>
              <p:cNvPr id="33817" name="AutoShape 2"/>
              <p:cNvCxnSpPr/>
              <p:nvPr/>
            </p:nvCxnSpPr>
            <p:spPr>
              <a:xfrm>
                <a:off x="8434" y="5615"/>
                <a:ext cx="0" cy="3049"/>
              </a:xfrm>
              <a:prstGeom prst="straightConnector1">
                <a:avLst/>
              </a:prstGeom>
              <a:ln w="9525" cap="flat" cmpd="sng">
                <a:solidFill>
                  <a:srgbClr val="000000"/>
                </a:solidFill>
                <a:prstDash val="dash"/>
                <a:headEnd type="none" w="med" len="med"/>
                <a:tailEnd type="none" w="med" len="med"/>
              </a:ln>
            </p:spPr>
          </p:cxnSp>
        </p:grpSp>
        <p:sp>
          <p:nvSpPr>
            <p:cNvPr id="29" name="Rounded Rectangle 28"/>
            <p:cNvSpPr/>
            <p:nvPr/>
          </p:nvSpPr>
          <p:spPr>
            <a:xfrm>
              <a:off x="2375967" y="2421595"/>
              <a:ext cx="1619250" cy="53975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id-ID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DOL = tak terhingga</a:t>
              </a:r>
              <a:endParaRPr kumimoji="0" lang="id-ID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31" name="Straight Arrow Connector 30"/>
            <p:cNvCxnSpPr/>
            <p:nvPr/>
          </p:nvCxnSpPr>
          <p:spPr>
            <a:xfrm flipH="1" flipV="1">
              <a:off x="3455467" y="3069295"/>
              <a:ext cx="431800" cy="28733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Rounded Rectangle 31"/>
            <p:cNvSpPr/>
            <p:nvPr/>
          </p:nvSpPr>
          <p:spPr>
            <a:xfrm>
              <a:off x="4068242" y="4653620"/>
              <a:ext cx="1871662" cy="53975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id-ID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DOL menurun mendekati 1</a:t>
              </a:r>
              <a:endParaRPr kumimoji="0" lang="id-ID" sz="1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1979092" y="4617108"/>
              <a:ext cx="1873250" cy="53975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id-ID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DOL menurun mendekati  -1</a:t>
              </a:r>
              <a:endParaRPr kumimoji="0" lang="id-ID" sz="1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en-US" altLang="id-ID" dirty="0"/>
              <a:t>Contoh :</a:t>
            </a:r>
            <a:endParaRPr lang="en-US" altLang="id-ID" dirty="0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428625" y="1500188"/>
            <a:ext cx="8216900" cy="40259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</a:ln>
          <a:effectLst/>
        </p:spPr>
        <p:txBody>
          <a:bodyPr lIns="90488" tIns="44450" rIns="90488" bIns="4445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Lisa Miller wants to determine the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degree of operating leverage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sales levels of 6,000 </a:t>
            </a:r>
            <a:r>
              <a:rPr kumimoji="0" lang="id-ID" sz="3200" b="0" i="0" u="none" strike="noStrike" kern="1200" cap="none" spc="0" normalizeH="0" baseline="0" noProof="0" dirty="0">
                <a:ln>
                  <a:noFill/>
                </a:ln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unit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 As we did earlier, we will assume that: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485900" marR="0" lvl="1" indent="-4000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20000"/>
              </a:spcAft>
              <a:buClr>
                <a:schemeClr val="tx2"/>
              </a:buClr>
              <a:buSzPct val="75000"/>
              <a:buFont typeface="Monotype Sorts" pitchFamily="2" charset="2"/>
              <a:buChar char="u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Fixed costs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are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$100,000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485900" marR="0" lvl="1" indent="-4000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20000"/>
              </a:spcAft>
              <a:buClr>
                <a:schemeClr val="tx2"/>
              </a:buClr>
              <a:buSzPct val="75000"/>
              <a:buFont typeface="Monotype Sorts" pitchFamily="2" charset="2"/>
              <a:buChar char="u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Baskets are sold for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$43.75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each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485900" marR="0" lvl="1" indent="-4000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20000"/>
              </a:spcAft>
              <a:buClr>
                <a:schemeClr val="tx2"/>
              </a:buClr>
              <a:buSzPct val="75000"/>
              <a:buFont typeface="Monotype Sorts" pitchFamily="2" charset="2"/>
              <a:buChar char="u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Variable costs are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B760F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$18.75 per basket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B760F9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2" name="Rectangle 1026"/>
          <p:cNvSpPr>
            <a:spLocks noGrp="1"/>
          </p:cNvSpPr>
          <p:nvPr>
            <p:ph type="title"/>
          </p:nvPr>
        </p:nvSpPr>
        <p:spPr>
          <a:xfrm>
            <a:off x="581025" y="465138"/>
            <a:ext cx="4357688" cy="1130300"/>
          </a:xfrm>
          <a:ln/>
        </p:spPr>
        <p:txBody>
          <a:bodyPr vert="horz" wrap="square" lIns="92075" tIns="46038" rIns="92075" bIns="46038" anchor="ctr" anchorCtr="0"/>
          <a:p>
            <a:pPr eaLnBrk="1" hangingPunct="1"/>
            <a:r>
              <a:rPr lang="en-US" altLang="id-ID" b="1" dirty="0"/>
              <a:t>Interpretasi</a:t>
            </a:r>
            <a:endParaRPr lang="en-US" altLang="id-ID" b="1" dirty="0"/>
          </a:p>
        </p:txBody>
      </p:sp>
      <p:sp>
        <p:nvSpPr>
          <p:cNvPr id="184323" name="Rectangle 1027"/>
          <p:cNvSpPr>
            <a:spLocks noGrp="1"/>
          </p:cNvSpPr>
          <p:nvPr>
            <p:ph idx="1"/>
          </p:nvPr>
        </p:nvSpPr>
        <p:spPr>
          <a:xfrm>
            <a:off x="581025" y="1598613"/>
            <a:ext cx="8181975" cy="2249487"/>
          </a:xfrm>
          <a:ln/>
        </p:spPr>
        <p:txBody>
          <a:bodyPr vert="horz" wrap="square" lIns="92075" tIns="46038" rIns="92075" bIns="46038" anchor="t" anchorCtr="0"/>
          <a:p>
            <a:pPr eaLnBrk="1" hangingPunct="1"/>
            <a:r>
              <a:rPr lang="en-US" altLang="id-ID" sz="3600" b="1" dirty="0"/>
              <a:t>If DOL = 3</a:t>
            </a:r>
            <a:r>
              <a:rPr lang="id-ID" altLang="id-ID" sz="3600" b="1" dirty="0"/>
              <a:t>x</a:t>
            </a:r>
            <a:r>
              <a:rPr lang="en-US" altLang="id-ID" sz="3600" b="1" dirty="0"/>
              <a:t>,  then a 1% increase in sales will result in a 3% increase in operating income (EBIT).</a:t>
            </a:r>
            <a:endParaRPr lang="en-US" altLang="id-ID" sz="3600" b="1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charRg st="0" end="9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23">
                                            <p:txEl>
                                              <p:charRg st="0" end="9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229600" cy="11430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id-ID" altLang="id-ID" dirty="0"/>
              <a:t>Leverage</a:t>
            </a:r>
            <a:endParaRPr lang="id-ID" altLang="id-ID" dirty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id-ID" altLang="id-ID" dirty="0"/>
              <a:t>Pengungkit</a:t>
            </a:r>
            <a:endParaRPr lang="id-ID" altLang="id-ID" dirty="0"/>
          </a:p>
          <a:p>
            <a:pPr eaLnBrk="1" hangingPunct="1"/>
            <a:r>
              <a:rPr lang="id-ID" altLang="id-ID" dirty="0"/>
              <a:t>Penggunaan biaya keuangan dan biaya tetap dalam usaha untuk meningkatkan (</a:t>
            </a:r>
            <a:r>
              <a:rPr lang="id-ID" altLang="id-ID" i="1" dirty="0"/>
              <a:t>lever up</a:t>
            </a:r>
            <a:r>
              <a:rPr lang="id-ID" altLang="id-ID" dirty="0"/>
              <a:t>) profitabilitas.</a:t>
            </a:r>
            <a:endParaRPr lang="id-ID" altLang="id-ID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7890" name="Rectangle 12"/>
          <p:cNvSpPr>
            <a:spLocks noGrp="1"/>
          </p:cNvSpPr>
          <p:nvPr>
            <p:ph type="title"/>
          </p:nvPr>
        </p:nvSpPr>
        <p:spPr>
          <a:xfrm>
            <a:off x="461963" y="369888"/>
            <a:ext cx="8229600" cy="11430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en-US" altLang="id-ID" dirty="0"/>
              <a:t>Degree of Financial Leverage</a:t>
            </a:r>
            <a:endParaRPr lang="en-US" altLang="id-ID" dirty="0"/>
          </a:p>
        </p:txBody>
      </p:sp>
      <p:sp>
        <p:nvSpPr>
          <p:cNvPr id="37891" name="Rectangle 13"/>
          <p:cNvSpPr>
            <a:spLocks noGrp="1"/>
          </p:cNvSpPr>
          <p:nvPr>
            <p:ph idx="1"/>
          </p:nvPr>
        </p:nvSpPr>
        <p:spPr>
          <a:xfrm>
            <a:off x="457200" y="1479550"/>
            <a:ext cx="8229600" cy="4525963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spcBef>
                <a:spcPct val="60000"/>
              </a:spcBef>
            </a:pPr>
            <a:r>
              <a:rPr lang="en-US" altLang="id-ID" sz="2800" dirty="0"/>
              <a:t>Financial leverage results from the presence of </a:t>
            </a:r>
            <a:r>
              <a:rPr lang="en-US" altLang="id-ID" sz="2800" b="1" dirty="0"/>
              <a:t>fixed financial costs </a:t>
            </a:r>
            <a:r>
              <a:rPr lang="en-US" altLang="id-ID" sz="2800" dirty="0"/>
              <a:t>in the firm’s income stream.</a:t>
            </a:r>
            <a:endParaRPr lang="en-US" altLang="id-ID" sz="2800" dirty="0"/>
          </a:p>
          <a:p>
            <a:pPr eaLnBrk="1" hangingPunct="1">
              <a:spcBef>
                <a:spcPct val="60000"/>
              </a:spcBef>
            </a:pPr>
            <a:r>
              <a:rPr lang="en-US" altLang="id-ID" sz="2800" dirty="0"/>
              <a:t>The </a:t>
            </a:r>
            <a:r>
              <a:rPr lang="en-US" altLang="id-ID" sz="2800" b="1" dirty="0"/>
              <a:t>degree of financial leverage (DFL) </a:t>
            </a:r>
            <a:r>
              <a:rPr lang="en-US" altLang="id-ID" sz="2800" dirty="0"/>
              <a:t>measures the sensitivity of changes in EBIT to changes in EPS. </a:t>
            </a:r>
            <a:endParaRPr lang="en-US" altLang="id-ID" sz="2800" dirty="0"/>
          </a:p>
          <a:p>
            <a:pPr eaLnBrk="1" hangingPunct="1">
              <a:spcBef>
                <a:spcPct val="60000"/>
              </a:spcBef>
            </a:pPr>
            <a:endParaRPr lang="en-US" altLang="id-ID" sz="2800" dirty="0"/>
          </a:p>
        </p:txBody>
      </p:sp>
    </p:spTree>
  </p:cSld>
  <p:clrMapOvr>
    <a:masterClrMapping/>
  </p:clrMapOvr>
  <p:transition spd="med"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457200" y="423863"/>
            <a:ext cx="8229600" cy="11430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id-ID" altLang="id-ID" dirty="0"/>
              <a:t>Degree of Financial Leverage</a:t>
            </a:r>
            <a:endParaRPr lang="id-ID" alt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44625"/>
            <a:ext cx="7886700" cy="4351338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514350" marR="0" lvl="0" indent="-5143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By it’s definition DFL can be formulated as :</a:t>
            </a:r>
            <a:endParaRPr kumimoji="0" lang="id-ID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defRPr/>
            </a:pPr>
            <a:endParaRPr kumimoji="0" lang="id-ID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defRPr/>
            </a:pPr>
            <a:endParaRPr kumimoji="0" lang="id-ID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defRPr/>
            </a:pPr>
            <a:endParaRPr kumimoji="0" lang="id-ID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defRPr/>
            </a:pPr>
            <a:endParaRPr kumimoji="0" lang="id-ID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By it’s aplication  DFL can be formulated as :</a:t>
            </a:r>
            <a:endParaRPr kumimoji="0" lang="id-ID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defRPr/>
            </a:pPr>
            <a:endParaRPr kumimoji="0" lang="id-ID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defRPr/>
            </a:pPr>
            <a:endParaRPr kumimoji="0" lang="id-ID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id-ID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720725" algn="l"/>
              </a:tabLst>
              <a:defRPr/>
            </a:pPr>
            <a:endParaRPr kumimoji="0" lang="id-ID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id-ID" sz="2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8916" name="Rectangle 2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</a:endParaRPr>
          </a:p>
        </p:txBody>
      </p:sp>
      <p:sp>
        <p:nvSpPr>
          <p:cNvPr id="38917" name="Rectangle 3"/>
          <p:cNvSpPr/>
          <p:nvPr/>
        </p:nvSpPr>
        <p:spPr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8918" name="Rectangle 5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</a:endParaRPr>
          </a:p>
        </p:txBody>
      </p:sp>
      <p:sp>
        <p:nvSpPr>
          <p:cNvPr id="38919" name="Rectangle 6"/>
          <p:cNvSpPr/>
          <p:nvPr/>
        </p:nvSpPr>
        <p:spPr>
          <a:xfrm>
            <a:off x="0" y="962025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graphicFrame>
        <p:nvGraphicFramePr>
          <p:cNvPr id="38920" name="Object 9"/>
          <p:cNvGraphicFramePr>
            <a:graphicFrameLocks noChangeAspect="1"/>
          </p:cNvGraphicFramePr>
          <p:nvPr/>
        </p:nvGraphicFramePr>
        <p:xfrm>
          <a:off x="1730375" y="2163763"/>
          <a:ext cx="4114800" cy="107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1" imgW="1651000" imgH="431800" progId="Equation.3">
                  <p:embed/>
                </p:oleObj>
              </mc:Choice>
              <mc:Fallback>
                <p:oleObj name="" r:id="rId1" imgW="1651000" imgH="431800" progId="Equation.3">
                  <p:embed/>
                  <p:pic>
                    <p:nvPicPr>
                      <p:cNvPr id="0" name="Picture 307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730375" y="2163763"/>
                        <a:ext cx="4114800" cy="10763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1" name="Object 10"/>
          <p:cNvGraphicFramePr>
            <a:graphicFrameLocks noChangeAspect="1"/>
          </p:cNvGraphicFramePr>
          <p:nvPr/>
        </p:nvGraphicFramePr>
        <p:xfrm>
          <a:off x="1476375" y="4468813"/>
          <a:ext cx="4622800" cy="1550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3" imgW="1854200" imgH="622300" progId="Equation.3">
                  <p:embed/>
                </p:oleObj>
              </mc:Choice>
              <mc:Fallback>
                <p:oleObj name="" r:id="rId3" imgW="1854200" imgH="622300" progId="Equation.3">
                  <p:embed/>
                  <p:pic>
                    <p:nvPicPr>
                      <p:cNvPr id="0" name="Picture 307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76375" y="4468813"/>
                        <a:ext cx="4622800" cy="15509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938" name="Rectangle 1026"/>
          <p:cNvSpPr>
            <a:spLocks noGrp="1"/>
          </p:cNvSpPr>
          <p:nvPr>
            <p:ph type="title"/>
          </p:nvPr>
        </p:nvSpPr>
        <p:spPr>
          <a:xfrm>
            <a:off x="152400" y="542925"/>
            <a:ext cx="8316913" cy="1130300"/>
          </a:xfrm>
          <a:ln/>
        </p:spPr>
        <p:txBody>
          <a:bodyPr vert="horz" wrap="square" lIns="92075" tIns="46038" rIns="92075" bIns="46038" anchor="ctr" anchorCtr="0"/>
          <a:p>
            <a:pPr eaLnBrk="1" hangingPunct="1"/>
            <a:r>
              <a:rPr lang="en-US" altLang="id-ID" b="1" dirty="0"/>
              <a:t>Degree of Financial Leverage </a:t>
            </a:r>
            <a:endParaRPr lang="en-US" altLang="id-ID" b="1" dirty="0"/>
          </a:p>
        </p:txBody>
      </p:sp>
      <p:sp>
        <p:nvSpPr>
          <p:cNvPr id="39939" name="Rectangle 1030"/>
          <p:cNvSpPr>
            <a:spLocks noGrp="1"/>
          </p:cNvSpPr>
          <p:nvPr>
            <p:ph idx="1"/>
          </p:nvPr>
        </p:nvSpPr>
        <p:spPr>
          <a:xfrm>
            <a:off x="601663" y="1598613"/>
            <a:ext cx="8161337" cy="957262"/>
          </a:xfrm>
          <a:ln/>
        </p:spPr>
        <p:txBody>
          <a:bodyPr vert="horz" wrap="square" lIns="92075" tIns="46038" rIns="92075" bIns="46038" anchor="t" anchorCtr="0"/>
          <a:p>
            <a:pPr eaLnBrk="1" hangingPunct="1"/>
            <a:r>
              <a:rPr lang="en-US" altLang="id-ID" b="1" dirty="0">
                <a:solidFill>
                  <a:schemeClr val="tx2"/>
                </a:solidFill>
              </a:rPr>
              <a:t>If we have the data, we can use this formula:</a:t>
            </a:r>
            <a:endParaRPr lang="en-US" altLang="id-ID" b="1" dirty="0">
              <a:solidFill>
                <a:schemeClr val="tx2"/>
              </a:solidFill>
            </a:endParaRPr>
          </a:p>
        </p:txBody>
      </p:sp>
      <p:grpSp>
        <p:nvGrpSpPr>
          <p:cNvPr id="39940" name="Group 1027"/>
          <p:cNvGrpSpPr/>
          <p:nvPr/>
        </p:nvGrpSpPr>
        <p:grpSpPr>
          <a:xfrm>
            <a:off x="2117725" y="3046413"/>
            <a:ext cx="3657600" cy="1190625"/>
            <a:chOff x="1334" y="1919"/>
            <a:chExt cx="2304" cy="750"/>
          </a:xfrm>
        </p:grpSpPr>
        <p:sp>
          <p:nvSpPr>
            <p:cNvPr id="39941" name="Rectangle 1028"/>
            <p:cNvSpPr/>
            <p:nvPr/>
          </p:nvSpPr>
          <p:spPr>
            <a:xfrm>
              <a:off x="1334" y="2051"/>
              <a:ext cx="1072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92075" tIns="46038" rIns="92075" bIns="46038">
              <a:spAutoFit/>
            </a:bodyPr>
            <a:lstStyle>
              <a:lvl1pPr marL="171450" indent="-171450" algn="l" defTabSz="685800" rtl="0" eaLnBrk="0" fontAlgn="base" hangingPunct="0">
                <a:lnSpc>
                  <a:spcPct val="90000"/>
                </a:lnSpc>
                <a:spcBef>
                  <a:spcPts val="75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defTabSz="91440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id-ID" sz="3600" b="1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DFL  = </a:t>
              </a:r>
              <a:endParaRPr lang="en-US" altLang="id-ID" sz="3600" b="1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9942" name="Rectangle 1029"/>
            <p:cNvSpPr/>
            <p:nvPr/>
          </p:nvSpPr>
          <p:spPr>
            <a:xfrm>
              <a:off x="2474" y="1919"/>
              <a:ext cx="1164" cy="75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92075" tIns="46038" rIns="92075" bIns="46038">
              <a:spAutoFit/>
            </a:bodyPr>
            <a:lstStyle>
              <a:lvl1pPr marL="171450" indent="-171450" algn="l" defTabSz="685800" rtl="0" eaLnBrk="0" fontAlgn="base" hangingPunct="0">
                <a:lnSpc>
                  <a:spcPct val="90000"/>
                </a:lnSpc>
                <a:spcBef>
                  <a:spcPts val="75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defTabSz="91440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id-ID" sz="3600" b="1" u="sng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  EBIT   </a:t>
              </a:r>
              <a:endParaRPr lang="en-US" altLang="id-ID" sz="3600" b="1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  <a:p>
              <a:pPr marL="0" lvl="0" indent="0" defTabSz="91440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id-ID" sz="3600" b="1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EBIT - I</a:t>
              </a:r>
              <a:endParaRPr lang="en-US" altLang="id-ID" sz="3600" b="1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>
    <p:wipe dir="r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11430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en-US" altLang="id-ID" dirty="0"/>
              <a:t>Contoh :</a:t>
            </a:r>
            <a:endParaRPr lang="en-US" altLang="id-ID" dirty="0"/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endParaRPr lang="id-ID" altLang="id-ID" dirty="0"/>
          </a:p>
        </p:txBody>
      </p:sp>
      <p:sp>
        <p:nvSpPr>
          <p:cNvPr id="41988" name="Text Box 4"/>
          <p:cNvSpPr txBox="1"/>
          <p:nvPr/>
        </p:nvSpPr>
        <p:spPr>
          <a:xfrm>
            <a:off x="342900" y="1682750"/>
            <a:ext cx="8458200" cy="2660650"/>
          </a:xfrm>
          <a:prstGeom prst="rect">
            <a:avLst/>
          </a:prstGeom>
          <a:solidFill>
            <a:srgbClr val="FFFFFF"/>
          </a:solidFill>
          <a:ln w="12700" cap="flat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  <p:txBody>
          <a:bodyPr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lnSpc>
                <a:spcPct val="140000"/>
              </a:lnSpc>
              <a:spcBef>
                <a:spcPct val="50000"/>
              </a:spcBef>
              <a:buFontTx/>
              <a:buNone/>
              <a:tabLst>
                <a:tab pos="571500" algn="l"/>
                <a:tab pos="1085850" algn="l"/>
              </a:tabLst>
            </a:pPr>
            <a:r>
              <a:rPr lang="en-US" altLang="id-ID" sz="2400" dirty="0">
                <a:latin typeface="Arial" panose="020B0604020202020204" pitchFamily="34" charset="0"/>
              </a:rPr>
              <a:t>Chen Foods, a small Oriental food company, expects EBIT of $10,000 in the current year.  It has a $20,000 bond with a 10% annual coupon rate and an issue of 600 shares of $4 annual dividend preferred stock.  It also has 1,000 share of common stock outstanding and company tax rate 40%.</a:t>
            </a:r>
            <a:endParaRPr lang="en-US" altLang="id-ID" sz="2400" dirty="0">
              <a:latin typeface="Arial" panose="020B0604020202020204" pitchFamily="34" charset="0"/>
            </a:endParaRPr>
          </a:p>
        </p:txBody>
      </p:sp>
      <p:sp>
        <p:nvSpPr>
          <p:cNvPr id="41989" name="Text Box 5"/>
          <p:cNvSpPr txBox="1"/>
          <p:nvPr/>
        </p:nvSpPr>
        <p:spPr>
          <a:xfrm>
            <a:off x="342900" y="4610100"/>
            <a:ext cx="8458200" cy="1638300"/>
          </a:xfrm>
          <a:prstGeom prst="rect">
            <a:avLst/>
          </a:prstGeom>
          <a:solidFill>
            <a:srgbClr val="FFFFFF"/>
          </a:solidFill>
          <a:ln w="12700" cap="flat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  <p:txBody>
          <a:bodyPr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lnSpc>
                <a:spcPct val="140000"/>
              </a:lnSpc>
              <a:spcBef>
                <a:spcPct val="50000"/>
              </a:spcBef>
              <a:buFontTx/>
              <a:buNone/>
              <a:tabLst>
                <a:tab pos="571500" algn="l"/>
                <a:tab pos="1085850" algn="l"/>
              </a:tabLst>
            </a:pPr>
            <a:r>
              <a:rPr lang="en-US" altLang="id-ID" sz="2400" dirty="0">
                <a:latin typeface="Arial" panose="020B0604020202020204" pitchFamily="34" charset="0"/>
              </a:rPr>
              <a:t>The annual interest on the bond issue is $2,000 (10% x $20,000).  The annual dividends on the preferred stock are $2,400 ($4/share x 600 shares).</a:t>
            </a:r>
            <a:endParaRPr lang="en-US" altLang="id-ID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3010" name="Rectangle 2"/>
          <p:cNvSpPr>
            <a:spLocks noGrp="1"/>
          </p:cNvSpPr>
          <p:nvPr>
            <p:ph type="title"/>
          </p:nvPr>
        </p:nvSpPr>
        <p:spPr>
          <a:xfrm>
            <a:off x="536575" y="468313"/>
            <a:ext cx="5500688" cy="1130300"/>
          </a:xfrm>
          <a:ln/>
        </p:spPr>
        <p:txBody>
          <a:bodyPr vert="horz" wrap="square" lIns="92075" tIns="46038" rIns="92075" bIns="46038" anchor="ctr" anchorCtr="0"/>
          <a:p>
            <a:pPr eaLnBrk="1" hangingPunct="1"/>
            <a:r>
              <a:rPr lang="en-US" altLang="id-ID" b="1" dirty="0"/>
              <a:t>Interpretasi</a:t>
            </a:r>
            <a:endParaRPr lang="en-US" altLang="id-ID" b="1" dirty="0"/>
          </a:p>
        </p:txBody>
      </p:sp>
      <p:sp>
        <p:nvSpPr>
          <p:cNvPr id="108547" name="Rectangle 3"/>
          <p:cNvSpPr>
            <a:spLocks noGrp="1"/>
          </p:cNvSpPr>
          <p:nvPr>
            <p:ph idx="1"/>
          </p:nvPr>
        </p:nvSpPr>
        <p:spPr>
          <a:xfrm>
            <a:off x="536575" y="1598613"/>
            <a:ext cx="8226425" cy="4497387"/>
          </a:xfrm>
          <a:ln/>
        </p:spPr>
        <p:txBody>
          <a:bodyPr vert="horz" wrap="square" lIns="92075" tIns="46038" rIns="92075" bIns="46038" anchor="t" anchorCtr="0"/>
          <a:p>
            <a:pPr eaLnBrk="1" hangingPunct="1"/>
            <a:r>
              <a:rPr lang="en-US" altLang="id-ID" sz="3600" b="1" dirty="0">
                <a:solidFill>
                  <a:schemeClr val="tx2"/>
                </a:solidFill>
              </a:rPr>
              <a:t>If </a:t>
            </a:r>
            <a:r>
              <a:rPr lang="en-US" altLang="id-ID" sz="3600" b="1" dirty="0">
                <a:solidFill>
                  <a:srgbClr val="7030A0"/>
                </a:solidFill>
              </a:rPr>
              <a:t>DFL = 2.5</a:t>
            </a:r>
            <a:r>
              <a:rPr lang="id-ID" altLang="id-ID" sz="3600" b="1" dirty="0">
                <a:solidFill>
                  <a:srgbClr val="7030A0"/>
                </a:solidFill>
              </a:rPr>
              <a:t>x</a:t>
            </a:r>
            <a:r>
              <a:rPr lang="en-US" altLang="id-ID" sz="3600" b="1" dirty="0">
                <a:solidFill>
                  <a:srgbClr val="7030A0"/>
                </a:solidFill>
              </a:rPr>
              <a:t>,  </a:t>
            </a:r>
            <a:r>
              <a:rPr lang="en-US" altLang="id-ID" sz="3600" b="1" dirty="0">
                <a:solidFill>
                  <a:schemeClr val="tx2"/>
                </a:solidFill>
              </a:rPr>
              <a:t>then a </a:t>
            </a:r>
            <a:r>
              <a:rPr lang="en-US" altLang="id-ID" sz="3600" b="1" dirty="0">
                <a:solidFill>
                  <a:srgbClr val="7030A0"/>
                </a:solidFill>
              </a:rPr>
              <a:t>1% </a:t>
            </a:r>
            <a:r>
              <a:rPr lang="en-US" altLang="id-ID" sz="3600" b="1" dirty="0">
                <a:solidFill>
                  <a:schemeClr val="tx2"/>
                </a:solidFill>
              </a:rPr>
              <a:t>increase in </a:t>
            </a:r>
            <a:r>
              <a:rPr lang="en-US" altLang="id-ID" sz="3600" b="1" dirty="0">
                <a:solidFill>
                  <a:srgbClr val="0070C0"/>
                </a:solidFill>
              </a:rPr>
              <a:t>operating income (EBIT) </a:t>
            </a:r>
            <a:r>
              <a:rPr lang="en-US" altLang="id-ID" sz="3600" b="1" dirty="0">
                <a:solidFill>
                  <a:schemeClr val="tx2"/>
                </a:solidFill>
              </a:rPr>
              <a:t>will result in a </a:t>
            </a:r>
            <a:r>
              <a:rPr lang="en-US" altLang="id-ID" sz="3600" b="1" dirty="0">
                <a:solidFill>
                  <a:srgbClr val="7030A0"/>
                </a:solidFill>
              </a:rPr>
              <a:t>2.5% </a:t>
            </a:r>
            <a:r>
              <a:rPr lang="en-US" altLang="id-ID" sz="3600" b="1" dirty="0">
                <a:solidFill>
                  <a:schemeClr val="tx2"/>
                </a:solidFill>
              </a:rPr>
              <a:t>increase in </a:t>
            </a:r>
            <a:r>
              <a:rPr lang="en-US" altLang="id-ID" sz="3600" b="1" dirty="0">
                <a:solidFill>
                  <a:srgbClr val="7030A0"/>
                </a:solidFill>
              </a:rPr>
              <a:t>earnings per share (EPS)</a:t>
            </a:r>
            <a:r>
              <a:rPr lang="en-US" altLang="id-ID" sz="3600" b="1" dirty="0">
                <a:solidFill>
                  <a:schemeClr val="tx2"/>
                </a:solidFill>
              </a:rPr>
              <a:t>.</a:t>
            </a:r>
            <a:endParaRPr lang="en-US" altLang="id-ID" sz="36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charRg st="0" end="1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8547">
                                            <p:txEl>
                                              <p:charRg st="0" end="1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7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5058" name="Rectangle 2"/>
          <p:cNvSpPr>
            <a:spLocks noGrp="1"/>
          </p:cNvSpPr>
          <p:nvPr>
            <p:ph type="title"/>
          </p:nvPr>
        </p:nvSpPr>
        <p:spPr>
          <a:xfrm>
            <a:off x="428625" y="203200"/>
            <a:ext cx="8286750" cy="1244600"/>
          </a:xfrm>
          <a:ln/>
        </p:spPr>
        <p:txBody>
          <a:bodyPr vert="horz" wrap="square" lIns="92075" tIns="46038" rIns="92075" bIns="46038" anchor="ctr" anchorCtr="0"/>
          <a:p>
            <a:pPr eaLnBrk="1" hangingPunct="1">
              <a:lnSpc>
                <a:spcPct val="150000"/>
              </a:lnSpc>
            </a:pPr>
            <a:r>
              <a:rPr lang="en-US" altLang="id-ID" sz="4000" b="1" dirty="0"/>
              <a:t>Degree of Combined Leverage </a:t>
            </a:r>
            <a:r>
              <a:rPr lang="en-US" altLang="id-ID" sz="4000" b="1" dirty="0">
                <a:solidFill>
                  <a:srgbClr val="C00000"/>
                </a:solidFill>
              </a:rPr>
              <a:t>(DCL)</a:t>
            </a:r>
            <a:endParaRPr lang="en-US" altLang="id-ID" sz="4000" b="1" dirty="0">
              <a:solidFill>
                <a:srgbClr val="C00000"/>
              </a:solidFill>
            </a:endParaRPr>
          </a:p>
        </p:txBody>
      </p:sp>
      <p:sp>
        <p:nvSpPr>
          <p:cNvPr id="110595" name="Rectangle 3"/>
          <p:cNvSpPr>
            <a:spLocks noGrp="1"/>
          </p:cNvSpPr>
          <p:nvPr>
            <p:ph idx="1"/>
          </p:nvPr>
        </p:nvSpPr>
        <p:spPr>
          <a:xfrm>
            <a:off x="428625" y="1714500"/>
            <a:ext cx="8515350" cy="4470400"/>
          </a:xfrm>
          <a:ln/>
        </p:spPr>
        <p:txBody>
          <a:bodyPr vert="horz" wrap="square" lIns="92075" tIns="46038" rIns="92075" bIns="46038" anchor="t" anchorCtr="0"/>
          <a:p>
            <a:pPr eaLnBrk="1" hangingPunct="1"/>
            <a:r>
              <a:rPr lang="en-US" altLang="id-ID" sz="3600" b="1" dirty="0">
                <a:solidFill>
                  <a:srgbClr val="C00000"/>
                </a:solidFill>
              </a:rPr>
              <a:t>Combined leverage: </a:t>
            </a:r>
            <a:r>
              <a:rPr lang="en-US" altLang="id-ID" sz="3600" b="1" dirty="0">
                <a:solidFill>
                  <a:schemeClr val="tx2"/>
                </a:solidFill>
              </a:rPr>
              <a:t>by using </a:t>
            </a:r>
            <a:r>
              <a:rPr lang="en-US" altLang="id-ID" sz="3600" b="1" i="1" dirty="0">
                <a:solidFill>
                  <a:schemeClr val="tx2"/>
                </a:solidFill>
              </a:rPr>
              <a:t>operating leverage</a:t>
            </a:r>
            <a:r>
              <a:rPr lang="en-US" altLang="id-ID" sz="3600" b="1" dirty="0">
                <a:solidFill>
                  <a:schemeClr val="tx2"/>
                </a:solidFill>
              </a:rPr>
              <a:t> and </a:t>
            </a:r>
            <a:r>
              <a:rPr lang="en-US" altLang="id-ID" sz="3600" b="1" i="1" dirty="0">
                <a:solidFill>
                  <a:schemeClr val="tx2"/>
                </a:solidFill>
              </a:rPr>
              <a:t>financial leverage</a:t>
            </a:r>
            <a:r>
              <a:rPr lang="en-US" altLang="id-ID" sz="3600" b="1" dirty="0">
                <a:solidFill>
                  <a:schemeClr val="tx2"/>
                </a:solidFill>
              </a:rPr>
              <a:t>, a small change in </a:t>
            </a:r>
            <a:r>
              <a:rPr lang="en-US" altLang="id-ID" sz="3600" b="1" u="sng" dirty="0">
                <a:solidFill>
                  <a:schemeClr val="tx2"/>
                </a:solidFill>
              </a:rPr>
              <a:t>sales</a:t>
            </a:r>
            <a:r>
              <a:rPr lang="en-US" altLang="id-ID" sz="3600" b="1" dirty="0">
                <a:solidFill>
                  <a:schemeClr val="tx2"/>
                </a:solidFill>
              </a:rPr>
              <a:t> is magnified into a larger change in </a:t>
            </a:r>
            <a:r>
              <a:rPr lang="en-US" altLang="id-ID" sz="3600" b="1" u="sng" dirty="0">
                <a:solidFill>
                  <a:schemeClr val="tx2"/>
                </a:solidFill>
              </a:rPr>
              <a:t>earnings per share</a:t>
            </a:r>
            <a:r>
              <a:rPr lang="en-US" altLang="id-ID" sz="3600" b="1" dirty="0">
                <a:solidFill>
                  <a:schemeClr val="tx2"/>
                </a:solidFill>
              </a:rPr>
              <a:t>.</a:t>
            </a:r>
            <a:endParaRPr lang="en-US" altLang="id-ID" sz="36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charRg st="0" end="15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10595">
                                            <p:txEl>
                                              <p:charRg st="0" end="15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8229600" cy="11430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id-ID" altLang="id-ID" b="1" dirty="0"/>
              <a:t>Degree of Combined Leverage</a:t>
            </a:r>
            <a:endParaRPr lang="id-ID" altLang="id-ID" b="1" dirty="0"/>
          </a:p>
        </p:txBody>
      </p:sp>
      <p:sp>
        <p:nvSpPr>
          <p:cNvPr id="47107" name="Content Placeholder 7"/>
          <p:cNvSpPr>
            <a:spLocks noGrp="1"/>
          </p:cNvSpPr>
          <p:nvPr>
            <p:ph idx="1"/>
          </p:nvPr>
        </p:nvSpPr>
        <p:spPr>
          <a:xfrm>
            <a:off x="1295400" y="4419600"/>
            <a:ext cx="5486400" cy="1747838"/>
          </a:xfrm>
          <a:ln/>
        </p:spPr>
        <p:txBody>
          <a:bodyPr vert="horz" wrap="square" lIns="91440" tIns="45720" rIns="91440" bIns="45720" anchor="t" anchorCtr="0"/>
          <a:p>
            <a:pPr defTabSz="685800" eaLnBrk="1" hangingPunct="1">
              <a:buNone/>
              <a:tabLst>
                <a:tab pos="631825" algn="l"/>
                <a:tab pos="1081405" algn="l"/>
              </a:tabLst>
            </a:pPr>
            <a:r>
              <a:rPr lang="id-ID" altLang="id-ID" sz="2400" dirty="0"/>
              <a:t>Q 		= 	Unit produced and sold</a:t>
            </a:r>
            <a:endParaRPr lang="id-ID" altLang="id-ID" sz="2400" dirty="0"/>
          </a:p>
          <a:p>
            <a:pPr defTabSz="685800" eaLnBrk="1" hangingPunct="1">
              <a:buNone/>
              <a:tabLst>
                <a:tab pos="631825" algn="l"/>
                <a:tab pos="1081405" algn="l"/>
              </a:tabLst>
            </a:pPr>
            <a:r>
              <a:rPr lang="id-ID" altLang="id-ID" sz="2400" dirty="0"/>
              <a:t>P 		= 	Price / unit</a:t>
            </a:r>
            <a:endParaRPr lang="id-ID" altLang="id-ID" sz="2400" dirty="0"/>
          </a:p>
          <a:p>
            <a:pPr defTabSz="685800" eaLnBrk="1" hangingPunct="1">
              <a:buNone/>
              <a:tabLst>
                <a:tab pos="631825" algn="l"/>
                <a:tab pos="1081405" algn="l"/>
              </a:tabLst>
            </a:pPr>
            <a:r>
              <a:rPr lang="id-ID" altLang="id-ID" sz="2400" dirty="0"/>
              <a:t>V 		= 	Variable cost / unit</a:t>
            </a:r>
            <a:endParaRPr lang="id-ID" altLang="id-ID" sz="2400" dirty="0"/>
          </a:p>
          <a:p>
            <a:pPr defTabSz="685800" eaLnBrk="1" hangingPunct="1">
              <a:buNone/>
              <a:tabLst>
                <a:tab pos="631825" algn="l"/>
                <a:tab pos="1081405" algn="l"/>
              </a:tabLst>
            </a:pPr>
            <a:r>
              <a:rPr lang="id-ID" altLang="id-ID" sz="2400" dirty="0"/>
              <a:t>F 		= 	Fixed cost</a:t>
            </a:r>
            <a:endParaRPr lang="id-ID" altLang="id-ID" sz="2400" dirty="0"/>
          </a:p>
          <a:p>
            <a:pPr defTabSz="685800" eaLnBrk="1" hangingPunct="1">
              <a:buNone/>
              <a:tabLst>
                <a:tab pos="631825" algn="l"/>
                <a:tab pos="1081405" algn="l"/>
              </a:tabLst>
            </a:pPr>
            <a:endParaRPr lang="id-ID" altLang="id-ID" sz="2000" dirty="0"/>
          </a:p>
        </p:txBody>
      </p:sp>
      <p:sp>
        <p:nvSpPr>
          <p:cNvPr id="47108" name="Rectangle 2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</a:endParaRPr>
          </a:p>
        </p:txBody>
      </p:sp>
      <p:sp>
        <p:nvSpPr>
          <p:cNvPr id="47109" name="Rectangle 5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</a:endParaRPr>
          </a:p>
        </p:txBody>
      </p:sp>
      <p:sp>
        <p:nvSpPr>
          <p:cNvPr id="47110" name="Rectangle 6"/>
          <p:cNvSpPr/>
          <p:nvPr/>
        </p:nvSpPr>
        <p:spPr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7111" name="Rectangle 8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</a:endParaRPr>
          </a:p>
        </p:txBody>
      </p:sp>
      <p:sp>
        <p:nvSpPr>
          <p:cNvPr id="47112" name="Rectangle 10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</a:endParaRPr>
          </a:p>
        </p:txBody>
      </p:sp>
      <p:sp>
        <p:nvSpPr>
          <p:cNvPr id="47113" name="Rectangle 11"/>
          <p:cNvSpPr/>
          <p:nvPr/>
        </p:nvSpPr>
        <p:spPr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7114" name="Rectangle 13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</a:endParaRPr>
          </a:p>
        </p:txBody>
      </p:sp>
      <p:sp>
        <p:nvSpPr>
          <p:cNvPr id="47115" name="Rectangle 14"/>
          <p:cNvSpPr/>
          <p:nvPr/>
        </p:nvSpPr>
        <p:spPr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7116" name="Rectangle 16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</a:endParaRPr>
          </a:p>
        </p:txBody>
      </p:sp>
      <p:sp>
        <p:nvSpPr>
          <p:cNvPr id="47117" name="Rectangle 17"/>
          <p:cNvSpPr/>
          <p:nvPr/>
        </p:nvSpPr>
        <p:spPr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graphicFrame>
        <p:nvGraphicFramePr>
          <p:cNvPr id="47118" name="Object 2"/>
          <p:cNvGraphicFramePr>
            <a:graphicFrameLocks noChangeAspect="1"/>
          </p:cNvGraphicFramePr>
          <p:nvPr/>
        </p:nvGraphicFramePr>
        <p:xfrm>
          <a:off x="1752600" y="3294063"/>
          <a:ext cx="4732338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1" imgW="1524000" imgH="419100" progId="Equation.3">
                  <p:embed/>
                </p:oleObj>
              </mc:Choice>
              <mc:Fallback>
                <p:oleObj name="" r:id="rId1" imgW="1524000" imgH="419100" progId="Equation.3">
                  <p:embed/>
                  <p:pic>
                    <p:nvPicPr>
                      <p:cNvPr id="0" name="Picture 307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752600" y="3294063"/>
                        <a:ext cx="4732338" cy="965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9" name="Object 17"/>
          <p:cNvGraphicFramePr>
            <a:graphicFrameLocks noChangeAspect="1"/>
          </p:cNvGraphicFramePr>
          <p:nvPr/>
        </p:nvGraphicFramePr>
        <p:xfrm>
          <a:off x="1547813" y="1846263"/>
          <a:ext cx="5602287" cy="982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3" imgW="2247900" imgH="393700" progId="Equation.3">
                  <p:embed/>
                </p:oleObj>
              </mc:Choice>
              <mc:Fallback>
                <p:oleObj name="" r:id="rId3" imgW="2247900" imgH="393700" progId="Equation.3">
                  <p:embed/>
                  <p:pic>
                    <p:nvPicPr>
                      <p:cNvPr id="0" name="Picture 308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47813" y="1846263"/>
                        <a:ext cx="5602287" cy="9826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8130" name="Rectangle 1028"/>
          <p:cNvSpPr>
            <a:spLocks noGrp="1"/>
          </p:cNvSpPr>
          <p:nvPr>
            <p:ph type="title"/>
          </p:nvPr>
        </p:nvSpPr>
        <p:spPr>
          <a:xfrm>
            <a:off x="428625" y="609600"/>
            <a:ext cx="8715375" cy="1130300"/>
          </a:xfrm>
          <a:ln/>
        </p:spPr>
        <p:txBody>
          <a:bodyPr vert="horz" wrap="square" lIns="92075" tIns="46038" rIns="92075" bIns="46038" anchor="ctr" anchorCtr="0"/>
          <a:p>
            <a:pPr eaLnBrk="1" hangingPunct="1"/>
            <a:r>
              <a:rPr lang="en-US" altLang="id-ID" b="1" dirty="0"/>
              <a:t>Degree of Combined Leverage </a:t>
            </a:r>
            <a:endParaRPr lang="en-US" altLang="id-ID" b="1" dirty="0"/>
          </a:p>
        </p:txBody>
      </p:sp>
      <p:grpSp>
        <p:nvGrpSpPr>
          <p:cNvPr id="48131" name="Group 10"/>
          <p:cNvGrpSpPr/>
          <p:nvPr/>
        </p:nvGrpSpPr>
        <p:grpSpPr>
          <a:xfrm>
            <a:off x="2133600" y="2209800"/>
            <a:ext cx="5435600" cy="2276475"/>
            <a:chOff x="1857388" y="1808163"/>
            <a:chExt cx="5435587" cy="2276475"/>
          </a:xfrm>
        </p:grpSpPr>
        <p:sp>
          <p:nvSpPr>
            <p:cNvPr id="48132" name="Rectangle 1026"/>
            <p:cNvSpPr/>
            <p:nvPr/>
          </p:nvSpPr>
          <p:spPr>
            <a:xfrm>
              <a:off x="1857388" y="1808163"/>
              <a:ext cx="4572000" cy="64135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92075" tIns="46038" rIns="92075" bIns="46038">
              <a:spAutoFit/>
            </a:bodyPr>
            <a:lstStyle>
              <a:lvl1pPr marL="171450" indent="-171450" algn="l" defTabSz="685800" rtl="0" eaLnBrk="0" fontAlgn="base" hangingPunct="0">
                <a:lnSpc>
                  <a:spcPct val="90000"/>
                </a:lnSpc>
                <a:spcBef>
                  <a:spcPts val="75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defTabSz="91440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id-ID" sz="3600" b="1" dirty="0">
                  <a:solidFill>
                    <a:srgbClr val="C00000"/>
                  </a:solidFill>
                  <a:latin typeface="Times New Roman" panose="02020603050405020304" pitchFamily="18" charset="0"/>
                </a:rPr>
                <a:t>DCL  =  DOL  x  DFL </a:t>
              </a:r>
              <a:endParaRPr lang="en-US" altLang="id-ID" sz="3600" b="1" dirty="0">
                <a:solidFill>
                  <a:srgbClr val="C0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48133" name="Group 1034"/>
            <p:cNvGrpSpPr/>
            <p:nvPr/>
          </p:nvGrpSpPr>
          <p:grpSpPr>
            <a:xfrm>
              <a:off x="3032125" y="2894013"/>
              <a:ext cx="4260850" cy="1190625"/>
              <a:chOff x="1910" y="1823"/>
              <a:chExt cx="2684" cy="750"/>
            </a:xfrm>
          </p:grpSpPr>
          <p:sp>
            <p:nvSpPr>
              <p:cNvPr id="48134" name="Rectangle 1029"/>
              <p:cNvSpPr/>
              <p:nvPr/>
            </p:nvSpPr>
            <p:spPr>
              <a:xfrm>
                <a:off x="1910" y="2003"/>
                <a:ext cx="280" cy="40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92075" tIns="46038" rIns="92075" bIns="46038">
                <a:spAutoFit/>
              </a:bodyPr>
              <a:lstStyle>
                <a:lvl1pPr marL="171450" indent="-171450" algn="l" defTabSz="685800" rtl="0" eaLnBrk="0" fontAlgn="base" hangingPunct="0">
                  <a:lnSpc>
                    <a:spcPct val="90000"/>
                  </a:lnSpc>
                  <a:spcBef>
                    <a:spcPts val="75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defTabSz="914400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id-ID" sz="3600" b="1" dirty="0">
                    <a:latin typeface="Times New Roman" panose="02020603050405020304" pitchFamily="18" charset="0"/>
                  </a:rPr>
                  <a:t>=</a:t>
                </a:r>
                <a:endParaRPr lang="en-US" altLang="id-ID" sz="3600" b="1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8135" name="Rectangle 1027"/>
              <p:cNvSpPr/>
              <p:nvPr/>
            </p:nvSpPr>
            <p:spPr>
              <a:xfrm>
                <a:off x="2246" y="1823"/>
                <a:ext cx="2348" cy="75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lIns="92075" tIns="46038" rIns="92075" bIns="46038">
                <a:spAutoFit/>
              </a:bodyPr>
              <a:lstStyle>
                <a:lvl1pPr marL="171450" indent="-171450" algn="l" defTabSz="685800" rtl="0" eaLnBrk="0" fontAlgn="base" hangingPunct="0">
                  <a:lnSpc>
                    <a:spcPct val="90000"/>
                  </a:lnSpc>
                  <a:spcBef>
                    <a:spcPts val="75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defTabSz="914400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id-ID" sz="3600" b="1" u="sng" dirty="0">
                    <a:latin typeface="Times New Roman" panose="02020603050405020304" pitchFamily="18" charset="0"/>
                  </a:rPr>
                  <a:t>% change in  EPS</a:t>
                </a:r>
                <a:endParaRPr lang="en-US" altLang="id-ID" sz="3600" b="1" dirty="0">
                  <a:latin typeface="Times New Roman" panose="02020603050405020304" pitchFamily="18" charset="0"/>
                </a:endParaRPr>
              </a:p>
              <a:p>
                <a:pPr marL="0" lvl="0" indent="0" defTabSz="914400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id-ID" sz="3600" b="1" dirty="0">
                    <a:latin typeface="Times New Roman" panose="02020603050405020304" pitchFamily="18" charset="0"/>
                  </a:rPr>
                  <a:t>% change in Sales</a:t>
                </a:r>
                <a:endParaRPr lang="en-US" altLang="id-ID" sz="3600" b="1" dirty="0">
                  <a:latin typeface="Times New Roman" panose="02020603050405020304" pitchFamily="18" charset="0"/>
                </a:endParaRPr>
              </a:p>
            </p:txBody>
          </p:sp>
        </p:grpSp>
      </p:grpSp>
    </p:spTree>
  </p:cSld>
  <p:clrMapOvr>
    <a:masterClrMapping/>
  </p:clrMapOvr>
  <p:transition>
    <p:wipe dir="r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8229600" cy="11430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en-US" altLang="id-ID" dirty="0"/>
              <a:t>Contoh :</a:t>
            </a:r>
            <a:endParaRPr lang="en-US" altLang="id-ID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714375" y="1428750"/>
            <a:ext cx="7872413" cy="4495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lIns="92075" tIns="46038" rIns="92075" bIns="46038"/>
          <a:lstStyle/>
          <a:p>
            <a:pPr marL="342900" marR="0" indent="-342900" defTabSz="914400" eaLnBrk="1" fontAlgn="auto" hangingPunct="1"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kern="0" cap="none" spc="0" normalizeH="0" baseline="0" noProof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   Club Corp. </a:t>
            </a:r>
            <a:r>
              <a:rPr kumimoji="0" lang="en-US" sz="3200" kern="0" cap="none" spc="0" normalizeH="0" baseline="0" noProof="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memiliki</a:t>
            </a:r>
            <a:r>
              <a:rPr kumimoji="0" lang="en-US" sz="3200" kern="0" cap="none" spc="0" normalizeH="0" baseline="0" noProof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sales </a:t>
            </a:r>
            <a:r>
              <a:rPr kumimoji="0" lang="en-US" sz="3200" kern="0" cap="none" spc="0" normalizeH="0" baseline="0" noProof="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sebesar</a:t>
            </a:r>
            <a:r>
              <a:rPr kumimoji="0" lang="en-US" sz="3200" kern="0" cap="none" spc="0" normalizeH="0" baseline="0" noProof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$300,000 </a:t>
            </a:r>
            <a:r>
              <a:rPr kumimoji="0" lang="en-US" sz="3200" kern="0" cap="none" spc="0" normalizeH="0" baseline="0" noProof="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dengan</a:t>
            </a:r>
            <a:r>
              <a:rPr kumimoji="0" lang="en-US" sz="3200" kern="0" cap="none" spc="0" normalizeH="0" baseline="0" noProof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sz="3200" kern="0" cap="none" spc="0" normalizeH="0" baseline="0" noProof="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harga</a:t>
            </a:r>
            <a:r>
              <a:rPr kumimoji="0" lang="en-US" sz="3200" kern="0" cap="none" spc="0" normalizeH="0" baseline="0" noProof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per unit $10. fixed cost </a:t>
            </a:r>
            <a:r>
              <a:rPr kumimoji="0" lang="en-US" sz="3200" kern="0" cap="none" spc="0" normalizeH="0" baseline="0" noProof="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untuk</a:t>
            </a:r>
            <a:r>
              <a:rPr kumimoji="0" lang="en-US" sz="3200" kern="0" cap="none" spc="0" normalizeH="0" baseline="0" noProof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sz="3200" kern="0" cap="none" spc="0" normalizeH="0" baseline="0" noProof="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seluruh</a:t>
            </a:r>
            <a:r>
              <a:rPr kumimoji="0" lang="en-US" sz="3200" kern="0" cap="none" spc="0" normalizeH="0" baseline="0" noProof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sz="3200" kern="0" cap="none" spc="0" normalizeH="0" baseline="0" noProof="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operasional</a:t>
            </a:r>
            <a:r>
              <a:rPr kumimoji="0" lang="en-US" sz="3200" kern="0" cap="none" spc="0" normalizeH="0" baseline="0" noProof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$100,000 </a:t>
            </a:r>
            <a:r>
              <a:rPr kumimoji="0" lang="en-US" sz="3200" kern="0" cap="none" spc="0" normalizeH="0" baseline="0" noProof="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dan</a:t>
            </a:r>
            <a:r>
              <a:rPr kumimoji="0" lang="en-US" sz="3200" kern="0" cap="none" spc="0" normalizeH="0" baseline="0" noProof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variable cost $6 per unit. Interest yang </a:t>
            </a:r>
            <a:r>
              <a:rPr kumimoji="0" lang="en-US" sz="3200" kern="0" cap="none" spc="0" normalizeH="0" baseline="0" noProof="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harus</a:t>
            </a:r>
            <a:r>
              <a:rPr kumimoji="0" lang="en-US" sz="3200" kern="0" cap="none" spc="0" normalizeH="0" baseline="0" noProof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sz="3200" kern="0" cap="none" spc="0" normalizeH="0" baseline="0" noProof="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dibayar</a:t>
            </a:r>
            <a:r>
              <a:rPr kumimoji="0" lang="en-US" sz="3200" kern="0" cap="none" spc="0" normalizeH="0" baseline="0" noProof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sz="3200" kern="0" cap="none" spc="0" normalizeH="0" baseline="0" noProof="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adalah</a:t>
            </a:r>
            <a:r>
              <a:rPr kumimoji="0" lang="en-US" sz="3200" kern="0" cap="none" spc="0" normalizeH="0" baseline="0" noProof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$4000. </a:t>
            </a:r>
            <a:r>
              <a:rPr kumimoji="0" lang="en-US" sz="3200" kern="0" cap="none" spc="0" normalizeH="0" baseline="0" noProof="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berapakah</a:t>
            </a:r>
            <a:r>
              <a:rPr kumimoji="0" lang="en-US" sz="3200" kern="0" cap="none" spc="0" normalizeH="0" baseline="0" noProof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DCL? </a:t>
            </a:r>
            <a:endParaRPr kumimoji="0" lang="en-US" sz="3200" kern="0" cap="none" spc="0" normalizeH="0" baseline="0" noProof="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  <a:p>
            <a:pPr marL="342900" marR="0" indent="-342900" defTabSz="914400" eaLnBrk="1" fontAlgn="auto" hangingPunct="1"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kern="0" cap="none" spc="0" normalizeH="0" baseline="0" noProof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  Sales = Unit yang </a:t>
            </a:r>
            <a:r>
              <a:rPr kumimoji="0" lang="en-US" sz="3200" kern="0" cap="none" spc="0" normalizeH="0" baseline="0" noProof="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dijual</a:t>
            </a:r>
            <a:r>
              <a:rPr kumimoji="0" lang="en-US" sz="3200" kern="0" cap="none" spc="0" normalizeH="0" baseline="0" noProof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x </a:t>
            </a:r>
            <a:r>
              <a:rPr kumimoji="0" lang="en-US" sz="3200" kern="0" cap="none" spc="0" normalizeH="0" baseline="0" noProof="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harga</a:t>
            </a:r>
            <a:r>
              <a:rPr kumimoji="0" lang="en-US" sz="3200" kern="0" cap="none" spc="0" normalizeH="0" baseline="0" noProof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sz="3200" kern="0" cap="none" spc="0" normalizeH="0" baseline="0" noProof="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jual</a:t>
            </a:r>
            <a:r>
              <a:rPr kumimoji="0" lang="en-US" sz="3200" kern="0" cap="none" spc="0" normalizeH="0" baseline="0" noProof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sz="3200" kern="0" cap="none" spc="0" normalizeH="0" baseline="0" noProof="0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produk</a:t>
            </a:r>
            <a:r>
              <a:rPr kumimoji="0" lang="en-US" sz="3200" kern="0" cap="none" spc="0" normalizeH="0" baseline="0" noProof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endParaRPr kumimoji="0" lang="en-US" sz="3200" kern="0" cap="none" spc="0" normalizeH="0" baseline="0" noProof="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0" end="20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charRg st="0" end="20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209" end="25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charRg st="209" end="25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02" name="Rectangle 2"/>
          <p:cNvSpPr>
            <a:spLocks noGrp="1"/>
          </p:cNvSpPr>
          <p:nvPr>
            <p:ph type="title"/>
          </p:nvPr>
        </p:nvSpPr>
        <p:spPr>
          <a:xfrm>
            <a:off x="536575" y="609600"/>
            <a:ext cx="7759700" cy="1130300"/>
          </a:xfrm>
          <a:ln/>
        </p:spPr>
        <p:txBody>
          <a:bodyPr vert="horz" wrap="square" lIns="92075" tIns="46038" rIns="92075" bIns="46038" anchor="ctr" anchorCtr="0"/>
          <a:p>
            <a:pPr eaLnBrk="1" hangingPunct="1"/>
            <a:r>
              <a:rPr lang="en-US" altLang="id-ID" b="1" dirty="0"/>
              <a:t>Interpretasi</a:t>
            </a:r>
            <a:endParaRPr lang="en-US" altLang="id-ID" b="1" dirty="0"/>
          </a:p>
        </p:txBody>
      </p:sp>
      <p:sp>
        <p:nvSpPr>
          <p:cNvPr id="120835" name="Rectangle 3"/>
          <p:cNvSpPr>
            <a:spLocks noGrp="1"/>
          </p:cNvSpPr>
          <p:nvPr>
            <p:ph idx="1"/>
          </p:nvPr>
        </p:nvSpPr>
        <p:spPr>
          <a:xfrm>
            <a:off x="536575" y="1598613"/>
            <a:ext cx="8226425" cy="4497387"/>
          </a:xfrm>
          <a:ln/>
        </p:spPr>
        <p:txBody>
          <a:bodyPr vert="horz" wrap="square" lIns="92075" tIns="46038" rIns="92075" bIns="46038" anchor="t" anchorCtr="0"/>
          <a:p>
            <a:pPr eaLnBrk="1" hangingPunct="1"/>
            <a:r>
              <a:rPr lang="en-US" altLang="id-ID" sz="3600" b="1" dirty="0">
                <a:solidFill>
                  <a:schemeClr val="tx2"/>
                </a:solidFill>
              </a:rPr>
              <a:t>If </a:t>
            </a:r>
            <a:r>
              <a:rPr lang="en-US" altLang="id-ID" sz="3600" b="1" dirty="0">
                <a:solidFill>
                  <a:srgbClr val="C00000"/>
                </a:solidFill>
              </a:rPr>
              <a:t>DCL = 7.5</a:t>
            </a:r>
            <a:r>
              <a:rPr lang="id-ID" altLang="id-ID" sz="3600" b="1" dirty="0">
                <a:solidFill>
                  <a:srgbClr val="C00000"/>
                </a:solidFill>
              </a:rPr>
              <a:t>x</a:t>
            </a:r>
            <a:r>
              <a:rPr lang="en-US" altLang="id-ID" sz="3600" b="1" dirty="0">
                <a:solidFill>
                  <a:schemeClr val="tx2"/>
                </a:solidFill>
              </a:rPr>
              <a:t>,  then a </a:t>
            </a:r>
            <a:r>
              <a:rPr lang="en-US" altLang="id-ID" sz="3600" b="1" dirty="0">
                <a:solidFill>
                  <a:srgbClr val="C00000"/>
                </a:solidFill>
              </a:rPr>
              <a:t>1%</a:t>
            </a:r>
            <a:r>
              <a:rPr lang="en-US" altLang="id-ID" sz="3600" b="1" dirty="0">
                <a:solidFill>
                  <a:schemeClr val="tx2"/>
                </a:solidFill>
              </a:rPr>
              <a:t> increase in sales will result in a </a:t>
            </a:r>
            <a:r>
              <a:rPr lang="en-US" altLang="id-ID" sz="3600" b="1" dirty="0">
                <a:solidFill>
                  <a:srgbClr val="C00000"/>
                </a:solidFill>
              </a:rPr>
              <a:t>7.5%</a:t>
            </a:r>
            <a:r>
              <a:rPr lang="en-US" altLang="id-ID" sz="3600" b="1" dirty="0">
                <a:solidFill>
                  <a:schemeClr val="tx2"/>
                </a:solidFill>
              </a:rPr>
              <a:t> increase in earnings per share.</a:t>
            </a:r>
            <a:endParaRPr lang="en-US" altLang="id-ID" sz="36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charRg st="0" end="9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0835">
                                            <p:txEl>
                                              <p:charRg st="0" end="9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19100" y="457200"/>
            <a:ext cx="8229600" cy="11430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id-ID" altLang="id-ID" dirty="0"/>
              <a:t>Leverage</a:t>
            </a:r>
            <a:endParaRPr lang="id-ID" alt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ID" sz="2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id-ID" sz="2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Operating Leverage</a:t>
            </a:r>
            <a:endParaRPr kumimoji="0" lang="id-ID" sz="2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00050" marR="0" lvl="1" indent="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id-ID" altLang="id-ID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Penggunaan biaya operasional tetap oleh perusahaan.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id-ID" sz="2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 Financial Leverage</a:t>
            </a:r>
            <a:endParaRPr kumimoji="0" lang="id-ID" sz="2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00050" marR="0" lvl="1" indent="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id-ID" altLang="id-ID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Penggunaan biaya keuangan tetap oleh perusahaan.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id-ID" sz="2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  Total/ Combined Leverage</a:t>
            </a:r>
            <a:endParaRPr kumimoji="0" lang="id-ID" sz="2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eriod"/>
              <a:defRPr/>
            </a:pPr>
            <a:endParaRPr kumimoji="0" lang="id-ID" sz="2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id-ID" sz="2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eriod"/>
              <a:defRPr/>
            </a:pPr>
            <a:endParaRPr kumimoji="0" lang="id-ID" sz="2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3250" name="Rectangle 2"/>
          <p:cNvSpPr>
            <a:spLocks noGrp="1"/>
          </p:cNvSpPr>
          <p:nvPr>
            <p:ph type="title"/>
          </p:nvPr>
        </p:nvSpPr>
        <p:spPr>
          <a:xfrm>
            <a:off x="3467100" y="-11112"/>
            <a:ext cx="5410200" cy="642937"/>
          </a:xfrm>
          <a:ln/>
        </p:spPr>
        <p:txBody>
          <a:bodyPr vert="horz" wrap="square" lIns="91440" tIns="45720" rIns="91440" bIns="45720" anchor="ctr" anchorCtr="0"/>
          <a:p>
            <a:pPr eaLnBrk="1" hangingPunct="1">
              <a:buNone/>
            </a:pPr>
            <a:r>
              <a:rPr lang="en-US" altLang="x-none" sz="2700" b="1" dirty="0"/>
              <a:t>Levered Company</a:t>
            </a:r>
            <a:endParaRPr lang="en-US" altLang="x-none" sz="2700" b="1" dirty="0"/>
          </a:p>
        </p:txBody>
      </p:sp>
      <p:sp>
        <p:nvSpPr>
          <p:cNvPr id="142339" name="Rectangle 3"/>
          <p:cNvSpPr>
            <a:spLocks noGrp="1"/>
          </p:cNvSpPr>
          <p:nvPr>
            <p:ph idx="1"/>
          </p:nvPr>
        </p:nvSpPr>
        <p:spPr>
          <a:xfrm>
            <a:off x="1104900" y="762000"/>
            <a:ext cx="8039100" cy="3371850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x-none" b="1" dirty="0"/>
              <a:t>Penjualan (100,000 units)		$1,400,000</a:t>
            </a:r>
            <a:endParaRPr lang="en-US" altLang="x-none" b="1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x-none" b="1" dirty="0"/>
              <a:t>Biaya Variabel (VC)</a:t>
            </a:r>
            <a:r>
              <a:rPr lang="en-US" altLang="x-none" b="1" dirty="0"/>
              <a:t>		              $800,000</a:t>
            </a:r>
            <a:endParaRPr lang="en-US" altLang="x-none" b="1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x-none" b="1" dirty="0"/>
              <a:t>Biaya Tetap	(F)				   $250,000</a:t>
            </a:r>
            <a:endParaRPr lang="en-US" altLang="x-none" b="1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x-none" b="1" dirty="0"/>
              <a:t>Bunga (I)				 </a:t>
            </a:r>
            <a:r>
              <a:rPr lang="en-US" altLang="x-none" b="1" dirty="0"/>
              <a:t>              $125,000</a:t>
            </a:r>
            <a:endParaRPr lang="en-US" altLang="x-none" b="1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x-none" b="1" dirty="0"/>
              <a:t>Pajak	(Tax)						   34%</a:t>
            </a:r>
            <a:endParaRPr lang="en-US" altLang="x-none" b="1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x-none" b="1" dirty="0"/>
              <a:t>Saham yang dikeluarkan perusahaan (lembar)					     100,000</a:t>
            </a:r>
            <a:endParaRPr lang="en-US" altLang="x-none" b="1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x-none" b="1" dirty="0"/>
          </a:p>
        </p:txBody>
      </p:sp>
      <p:sp>
        <p:nvSpPr>
          <p:cNvPr id="4" name="Rectangle 3"/>
          <p:cNvSpPr txBox="1"/>
          <p:nvPr/>
        </p:nvSpPr>
        <p:spPr>
          <a:xfrm>
            <a:off x="1104900" y="3581400"/>
            <a:ext cx="7658100" cy="1905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171450" lvl="0" indent="-171450" defTabSz="685800" eaLnBrk="1" hangingPunct="1">
              <a:buFont typeface="Wingdings" panose="05000000000000000000" pitchFamily="2" charset="2"/>
              <a:buNone/>
            </a:pPr>
            <a:r>
              <a:rPr lang="en-US" altLang="x-none" sz="1800" b="1" dirty="0"/>
              <a:t>Berdasarkan data levered company, Jawablah pertanyaan di bawah ini:</a:t>
            </a:r>
            <a:endParaRPr lang="en-US" altLang="x-none" sz="1800" b="1" dirty="0"/>
          </a:p>
          <a:p>
            <a:pPr marL="171450" lvl="0" indent="-171450" defTabSz="685800" eaLnBrk="1" hangingPunct="1">
              <a:buFont typeface="Arial" panose="020B0604020202020204" pitchFamily="34" charset="0"/>
              <a:buChar char="•"/>
            </a:pPr>
            <a:endParaRPr lang="en-US" altLang="x-none" sz="1800" b="1" dirty="0"/>
          </a:p>
          <a:p>
            <a:pPr marL="171450" lvl="0" indent="-171450" defTabSz="685800" eaLnBrk="1" hangingPunct="1">
              <a:buFont typeface="Wingdings" panose="05000000000000000000" pitchFamily="2" charset="2"/>
              <a:buNone/>
            </a:pPr>
            <a:r>
              <a:rPr lang="en-US" altLang="x-none" sz="1800" dirty="0"/>
              <a:t>1)  Jika Penjualan naik sebesar 10%, Berapakah pendapatan operasional? DOL</a:t>
            </a:r>
            <a:endParaRPr lang="en-US" altLang="x-none" sz="1800" dirty="0"/>
          </a:p>
          <a:p>
            <a:pPr marL="171450" lvl="0" indent="-171450" defTabSz="685800" eaLnBrk="1" hangingPunct="1">
              <a:buFont typeface="Wingdings" panose="05000000000000000000" pitchFamily="2" charset="2"/>
              <a:buNone/>
            </a:pPr>
            <a:r>
              <a:rPr lang="en-US" altLang="x-none" sz="1800" dirty="0"/>
              <a:t>2)  Jika Pendapatan Operasional naik sebesar 10%, Berapa EPS yang akan didapatkan? DFL</a:t>
            </a:r>
            <a:endParaRPr lang="en-US" altLang="x-none" sz="1800" dirty="0"/>
          </a:p>
          <a:p>
            <a:pPr marL="171450" lvl="0" indent="-171450" defTabSz="685800" eaLnBrk="1" hangingPunct="1">
              <a:buFont typeface="Wingdings" panose="05000000000000000000" pitchFamily="2" charset="2"/>
              <a:buNone/>
            </a:pPr>
            <a:r>
              <a:rPr lang="en-US" altLang="x-none" sz="1800" dirty="0"/>
              <a:t>3)  Jika Penjualan naik sebesar 10%, Bagaimana EPS yang akan didapatkan? DCL</a:t>
            </a:r>
            <a:endParaRPr lang="en-US" altLang="x-none" sz="1800" dirty="0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charRg st="0" end="3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2339">
                                            <p:txEl>
                                              <p:charRg st="0" end="3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charRg st="38" end="8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2339">
                                            <p:txEl>
                                              <p:charRg st="38" end="8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charRg st="82" end="1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2339">
                                            <p:txEl>
                                              <p:charRg st="82" end="1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charRg st="113" end="15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2339">
                                            <p:txEl>
                                              <p:charRg st="113" end="15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charRg st="150" end="17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2339">
                                            <p:txEl>
                                              <p:charRg st="150" end="17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charRg st="174" end="2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2339">
                                            <p:txEl>
                                              <p:charRg st="174" end="23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0" end="6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charRg st="0" end="6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69" end="14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charRg st="69" end="14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144" end="2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charRg st="144" end="2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231" end="30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charRg st="231" end="30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39" grpId="0" build="p"/>
      <p:bldP spid="4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4274" name="Rectangle 2"/>
          <p:cNvSpPr>
            <a:spLocks noGrp="1"/>
          </p:cNvSpPr>
          <p:nvPr>
            <p:ph type="title"/>
          </p:nvPr>
        </p:nvSpPr>
        <p:spPr>
          <a:xfrm>
            <a:off x="2057400" y="1028700"/>
            <a:ext cx="4876800" cy="588963"/>
          </a:xfrm>
          <a:ln>
            <a:solidFill>
              <a:schemeClr val="tx2">
                <a:alpha val="100000"/>
              </a:schemeClr>
            </a:solidFill>
            <a:miter/>
          </a:ln>
        </p:spPr>
        <p:txBody>
          <a:bodyPr vert="horz" wrap="square" lIns="91440" tIns="45720" rIns="91440" bIns="45720" anchor="ctr" anchorCtr="0"/>
          <a:p>
            <a:pPr eaLnBrk="1" hangingPunct="1">
              <a:buNone/>
            </a:pPr>
            <a:r>
              <a:rPr lang="en-US" altLang="x-none" b="1" dirty="0"/>
              <a:t>In-class Project:</a:t>
            </a:r>
            <a:endParaRPr lang="en-US" altLang="x-none" b="1" dirty="0"/>
          </a:p>
        </p:txBody>
      </p:sp>
      <p:sp>
        <p:nvSpPr>
          <p:cNvPr id="141315" name="Rectangle 3"/>
          <p:cNvSpPr>
            <a:spLocks noGrp="1"/>
          </p:cNvSpPr>
          <p:nvPr>
            <p:ph idx="1"/>
          </p:nvPr>
        </p:nvSpPr>
        <p:spPr>
          <a:xfrm>
            <a:off x="285750" y="1828800"/>
            <a:ext cx="8477250" cy="1905000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x-none" sz="1800" b="1" dirty="0"/>
              <a:t>Berdasarkan data levered company, Jawablah pertanyaan di bawah ini:</a:t>
            </a:r>
            <a:endParaRPr lang="en-US" altLang="x-none" sz="1800" b="1" dirty="0"/>
          </a:p>
          <a:p>
            <a:pPr eaLnBrk="1" hangingPunct="1">
              <a:buFont typeface="Arial" panose="020B0604020202020204" pitchFamily="34" charset="0"/>
              <a:buChar char="•"/>
            </a:pPr>
            <a:endParaRPr lang="en-US" altLang="x-none" sz="1800" b="1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x-none" sz="1800" dirty="0"/>
              <a:t>1)  Jika Penjualan naik sebesar 10%, Berapakah pendapatan operasional?</a:t>
            </a:r>
            <a:endParaRPr lang="en-US" altLang="x-none" sz="1800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x-none" sz="1800" dirty="0"/>
              <a:t>2)  Jika Pendapatan Operasional naik sebesar 10%, Berapa EPS yang akan didapatkan?</a:t>
            </a:r>
            <a:endParaRPr lang="en-US" altLang="x-none" sz="1800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x-none" sz="1800" dirty="0"/>
              <a:t>3)  Jika Penjualan naik sebesar 10%, Bagaimana EPS yang akan didapatkan?</a:t>
            </a:r>
            <a:endParaRPr lang="en-US" altLang="x-none" sz="1800" dirty="0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charRg st="0" end="6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1315">
                                            <p:txEl>
                                              <p:charRg st="0" end="6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charRg st="69" end="14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1315">
                                            <p:txEl>
                                              <p:charRg st="69" end="14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charRg st="140" end="2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1315">
                                            <p:txEl>
                                              <p:charRg st="140" end="2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charRg st="223" end="29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1315">
                                            <p:txEl>
                                              <p:charRg st="223" end="29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5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5298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686800" cy="3733800"/>
          </a:xfrm>
          <a:ln/>
        </p:spPr>
        <p:txBody>
          <a:bodyPr vert="horz" wrap="square" lIns="91440" tIns="45720" rIns="91440" bIns="45720" anchor="t" anchorCtr="0"/>
          <a:p>
            <a:pPr marL="0" indent="0" eaLnBrk="1" hangingPunct="1">
              <a:buNone/>
            </a:pPr>
            <a:r>
              <a:rPr lang="id-ID" altLang="id-ID" dirty="0"/>
              <a:t>At XYZ Restaurant, which sells only pepperoni pizza, the variable expenses per pizza might be </a:t>
            </a:r>
            <a:r>
              <a:rPr lang="id-ID" altLang="id-ID" b="1" dirty="0"/>
              <a:t> $5.56 and </a:t>
            </a:r>
            <a:r>
              <a:rPr lang="id-ID" altLang="id-ID" dirty="0"/>
              <a:t>Its fixed expenses per month might be </a:t>
            </a:r>
            <a:r>
              <a:rPr lang="id-ID" altLang="id-ID" b="1" dirty="0"/>
              <a:t>$5,650. </a:t>
            </a:r>
            <a:r>
              <a:rPr lang="id-ID" altLang="id-ID" dirty="0"/>
              <a:t>if the price of pizza is $10, how many pizzas does XYZ Restaurant need to sell at $10 each to cover all those fixed monthly expenses? </a:t>
            </a:r>
            <a:endParaRPr lang="id-ID" altLang="id-ID" dirty="0"/>
          </a:p>
          <a:p>
            <a:pPr marL="0" indent="0" eaLnBrk="1" hangingPunct="1">
              <a:buNone/>
            </a:pPr>
            <a:endParaRPr lang="id-ID" altLang="id-ID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6322" name="Title 1"/>
          <p:cNvSpPr>
            <a:spLocks noGrp="1"/>
          </p:cNvSpPr>
          <p:nvPr>
            <p:ph type="title"/>
          </p:nvPr>
        </p:nvSpPr>
        <p:spPr>
          <a:xfrm>
            <a:off x="571500" y="2857500"/>
            <a:ext cx="8229600" cy="11430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en-US" altLang="id-ID" dirty="0">
                <a:solidFill>
                  <a:srgbClr val="0070C0"/>
                </a:solidFill>
              </a:rPr>
              <a:t>Terima kasih</a:t>
            </a:r>
            <a:endParaRPr lang="en-US" altLang="id-ID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519113"/>
            <a:ext cx="8763000" cy="2986088"/>
          </a:xfrm>
        </p:spPr>
        <p:txBody>
          <a:bodyPr vert="horz" wrap="square" lIns="92075" tIns="46038" rIns="92075" bIns="46038" numCol="1" rtlCol="0" anchor="ctr" anchorCtr="0" compatLnSpc="1">
            <a:normAutofit fontScale="90000"/>
          </a:bodyPr>
          <a:lstStyle/>
          <a:p>
            <a:pPr marL="0" marR="0" lvl="0" indent="0" algn="l" defTabSz="6858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id-ID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Two concepts that enhance our </a:t>
            </a:r>
            <a:r>
              <a:rPr kumimoji="0" lang="en-US" altLang="id-ID" sz="4000" b="1" i="0" u="none" strike="noStrike" kern="1200" cap="none" spc="0" normalizeH="0" baseline="0" noProof="0" dirty="0">
                <a:ln>
                  <a:noFill/>
                </a:ln>
                <a:solidFill>
                  <a:srgbClr val="02519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understanding of risk...</a:t>
            </a:r>
            <a:br>
              <a:rPr kumimoji="0" lang="id-ID" altLang="id-ID" sz="4000" b="1" i="0" u="none" strike="noStrike" kern="1200" cap="none" spc="0" normalizeH="0" baseline="0" noProof="0" dirty="0">
                <a:ln>
                  <a:noFill/>
                </a:ln>
                <a:solidFill>
                  <a:srgbClr val="02519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id-ID" altLang="id-ID" sz="4000" b="1" i="0" u="sng" strike="noStrike" kern="1200" cap="none" spc="0" normalizeH="0" baseline="0" noProof="0" dirty="0">
                <a:ln>
                  <a:noFill/>
                </a:ln>
                <a:solidFill>
                  <a:srgbClr val="02519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Risk:</a:t>
            </a:r>
            <a:r>
              <a:rPr kumimoji="0" lang="id-ID" altLang="id-ID" sz="4000" b="1" i="0" u="none" strike="noStrike" kern="1200" cap="none" spc="0" normalizeH="0" baseline="0" noProof="0" dirty="0">
                <a:ln>
                  <a:noFill/>
                </a:ln>
                <a:solidFill>
                  <a:srgbClr val="02519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0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Likely variability associated with expected revenue or income streams</a:t>
            </a:r>
            <a:r>
              <a:rPr kumimoji="0" lang="id-ID" sz="40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  <a:endParaRPr kumimoji="0" lang="en-US" altLang="id-ID" sz="4000" b="1" i="0" u="none" strike="noStrike" kern="1200" cap="none" spc="0" normalizeH="0" baseline="0" noProof="0" dirty="0">
              <a:ln>
                <a:noFill/>
              </a:ln>
              <a:solidFill>
                <a:srgbClr val="025198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xfrm>
            <a:off x="228600" y="3733800"/>
            <a:ext cx="8686800" cy="2757488"/>
          </a:xfrm>
          <a:ln/>
        </p:spPr>
        <p:txBody>
          <a:bodyPr vert="horz" wrap="square" lIns="92075" tIns="46038" rIns="92075" bIns="46038" anchor="t" anchorCtr="0"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sz="4000" b="1" dirty="0">
                <a:solidFill>
                  <a:schemeClr val="tx2"/>
                </a:solidFill>
              </a:rPr>
              <a:t>1) </a:t>
            </a:r>
            <a:r>
              <a:rPr lang="id-ID" altLang="id-ID" sz="4000" b="1" i="1" dirty="0">
                <a:solidFill>
                  <a:srgbClr val="CC3399"/>
                </a:solidFill>
              </a:rPr>
              <a:t>B</a:t>
            </a:r>
            <a:r>
              <a:rPr lang="en-US" altLang="id-ID" sz="4000" b="1" i="1" dirty="0">
                <a:solidFill>
                  <a:srgbClr val="CC3399"/>
                </a:solidFill>
              </a:rPr>
              <a:t>usiness risk</a:t>
            </a:r>
            <a:r>
              <a:rPr lang="id-ID" altLang="id-ID" sz="4000" b="1" dirty="0">
                <a:solidFill>
                  <a:schemeClr val="tx2"/>
                </a:solidFill>
              </a:rPr>
              <a:t>:</a:t>
            </a:r>
            <a:r>
              <a:rPr lang="en-US" altLang="id-ID" sz="4000" b="1" dirty="0">
                <a:solidFill>
                  <a:schemeClr val="tx2"/>
                </a:solidFill>
              </a:rPr>
              <a:t> variability in the firm’s expected EBIT</a:t>
            </a:r>
            <a:r>
              <a:rPr lang="id-ID" altLang="id-ID" sz="4000" b="1" dirty="0">
                <a:solidFill>
                  <a:schemeClr val="tx2"/>
                </a:solidFill>
              </a:rPr>
              <a:t>.</a:t>
            </a:r>
            <a:endParaRPr lang="en-US" altLang="id-ID" sz="4000" b="1" dirty="0">
              <a:solidFill>
                <a:schemeClr val="tx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id-ID" sz="1800" b="1" dirty="0">
              <a:solidFill>
                <a:schemeClr val="tx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id-ID" sz="4000" b="1" dirty="0">
                <a:solidFill>
                  <a:schemeClr val="tx2"/>
                </a:solidFill>
              </a:rPr>
              <a:t>2) </a:t>
            </a:r>
            <a:r>
              <a:rPr lang="id-ID" altLang="id-ID" sz="4000" b="1" i="1" dirty="0">
                <a:solidFill>
                  <a:srgbClr val="6600FF"/>
                </a:solidFill>
              </a:rPr>
              <a:t>F</a:t>
            </a:r>
            <a:r>
              <a:rPr lang="en-US" altLang="id-ID" sz="4000" b="1" i="1" dirty="0">
                <a:solidFill>
                  <a:srgbClr val="6600FF"/>
                </a:solidFill>
              </a:rPr>
              <a:t>inancial risk</a:t>
            </a:r>
            <a:r>
              <a:rPr lang="id-ID" altLang="id-ID" sz="4000" b="1" dirty="0">
                <a:solidFill>
                  <a:schemeClr val="tx2"/>
                </a:solidFill>
              </a:rPr>
              <a:t>: </a:t>
            </a:r>
            <a:r>
              <a:rPr lang="en-US" altLang="en-US" sz="4000" b="1" dirty="0">
                <a:solidFill>
                  <a:schemeClr val="tx2"/>
                </a:solidFill>
              </a:rPr>
              <a:t>a direct result of the firm’s financing decision</a:t>
            </a:r>
            <a:endParaRPr lang="en-US" altLang="id-ID" sz="40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charRg st="0" end="5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charRg st="0" end="5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charRg st="60" end="1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6387">
                                            <p:txEl>
                                              <p:charRg st="60" end="1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Rectangle 3"/>
          <p:cNvSpPr txBox="1"/>
          <p:nvPr/>
        </p:nvSpPr>
        <p:spPr>
          <a:xfrm>
            <a:off x="1143000" y="1295400"/>
            <a:ext cx="7951788" cy="2757488"/>
          </a:xfrm>
          <a:prstGeom prst="rect">
            <a:avLst/>
          </a:prstGeom>
          <a:noFill/>
          <a:ln w="9525">
            <a:noFill/>
          </a:ln>
        </p:spPr>
        <p:txBody>
          <a:bodyPr lIns="92075" tIns="46038" rIns="92075" bIns="46038"/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171450" lvl="0" indent="-171450" defTabSz="685800" eaLnBrk="1" hangingPunct="1">
              <a:buFont typeface="Wingdings" panose="05000000000000000000" pitchFamily="2" charset="2"/>
              <a:buNone/>
            </a:pPr>
            <a:r>
              <a:rPr lang="en-US" altLang="id-ID" sz="2800" b="1" dirty="0">
                <a:solidFill>
                  <a:schemeClr val="tx2"/>
                </a:solidFill>
              </a:rPr>
              <a:t>1) </a:t>
            </a:r>
            <a:r>
              <a:rPr lang="en-US" altLang="id-ID" sz="2800" b="1" u="sng" dirty="0">
                <a:solidFill>
                  <a:srgbClr val="CC3399"/>
                </a:solidFill>
              </a:rPr>
              <a:t>Operating Leverage</a:t>
            </a:r>
            <a:r>
              <a:rPr lang="en-US" altLang="id-ID" sz="2800" b="1" dirty="0">
                <a:solidFill>
                  <a:srgbClr val="CC3399"/>
                </a:solidFill>
              </a:rPr>
              <a:t> </a:t>
            </a:r>
            <a:r>
              <a:rPr lang="en-US" altLang="id-ID" sz="2800" b="1" dirty="0">
                <a:solidFill>
                  <a:schemeClr val="tx2"/>
                </a:solidFill>
              </a:rPr>
              <a:t>- affects a firm’s </a:t>
            </a:r>
            <a:r>
              <a:rPr lang="en-US" altLang="id-ID" sz="2800" b="1" i="1" dirty="0">
                <a:solidFill>
                  <a:srgbClr val="CC3399"/>
                </a:solidFill>
              </a:rPr>
              <a:t>business risk</a:t>
            </a:r>
            <a:r>
              <a:rPr lang="en-US" altLang="id-ID" sz="2800" b="1" dirty="0">
                <a:solidFill>
                  <a:schemeClr val="tx2"/>
                </a:solidFill>
              </a:rPr>
              <a:t>.</a:t>
            </a:r>
            <a:endParaRPr lang="en-US" altLang="id-ID" sz="2800" b="1" dirty="0">
              <a:solidFill>
                <a:schemeClr val="tx2"/>
              </a:solidFill>
            </a:endParaRPr>
          </a:p>
          <a:p>
            <a:pPr marL="171450" lvl="0" indent="-171450" defTabSz="685800" eaLnBrk="1" hangingPunct="1">
              <a:buFont typeface="Wingdings" panose="05000000000000000000" pitchFamily="2" charset="2"/>
              <a:buNone/>
            </a:pPr>
            <a:endParaRPr lang="en-US" altLang="id-ID" sz="2800" b="1" dirty="0">
              <a:solidFill>
                <a:schemeClr val="tx2"/>
              </a:solidFill>
            </a:endParaRPr>
          </a:p>
          <a:p>
            <a:pPr marL="171450" lvl="0" indent="-171450" defTabSz="685800" eaLnBrk="1" hangingPunct="1">
              <a:buFont typeface="Wingdings" panose="05000000000000000000" pitchFamily="2" charset="2"/>
              <a:buNone/>
            </a:pPr>
            <a:r>
              <a:rPr lang="en-US" altLang="id-ID" sz="2800" b="1" dirty="0">
                <a:solidFill>
                  <a:schemeClr val="tx2"/>
                </a:solidFill>
              </a:rPr>
              <a:t>2) </a:t>
            </a:r>
            <a:r>
              <a:rPr lang="en-US" altLang="id-ID" sz="2800" b="1" u="sng" dirty="0">
                <a:solidFill>
                  <a:srgbClr val="6600FF"/>
                </a:solidFill>
              </a:rPr>
              <a:t>Financial Leverage</a:t>
            </a:r>
            <a:r>
              <a:rPr lang="en-US" altLang="id-ID" sz="2800" b="1" dirty="0">
                <a:solidFill>
                  <a:srgbClr val="6600FF"/>
                </a:solidFill>
              </a:rPr>
              <a:t> </a:t>
            </a:r>
            <a:r>
              <a:rPr lang="en-US" altLang="id-ID" sz="2800" b="1" dirty="0">
                <a:solidFill>
                  <a:schemeClr val="tx2"/>
                </a:solidFill>
              </a:rPr>
              <a:t>- affects a firm’s </a:t>
            </a:r>
            <a:r>
              <a:rPr lang="en-US" altLang="id-ID" sz="2800" b="1" i="1" dirty="0">
                <a:solidFill>
                  <a:srgbClr val="6600FF"/>
                </a:solidFill>
              </a:rPr>
              <a:t>financial risk</a:t>
            </a:r>
            <a:r>
              <a:rPr lang="en-US" altLang="id-ID" sz="2800" b="1" dirty="0">
                <a:solidFill>
                  <a:schemeClr val="tx2"/>
                </a:solidFill>
              </a:rPr>
              <a:t>.</a:t>
            </a:r>
            <a:endParaRPr lang="en-US" altLang="id-ID" sz="28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0" end="5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charRg st="0" end="5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57" end="1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charRg st="57" end="1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349250" y="533400"/>
            <a:ext cx="8229600" cy="11430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en-US" altLang="id-ID" sz="4400" b="1" dirty="0"/>
              <a:t>Break Even Analysis</a:t>
            </a:r>
            <a:r>
              <a:rPr lang="id-ID" altLang="id-ID" sz="4400" b="1" dirty="0"/>
              <a:t> </a:t>
            </a:r>
            <a:r>
              <a:rPr lang="en-US" altLang="id-ID" sz="4400" b="1" dirty="0"/>
              <a:t>Elemen</a:t>
            </a:r>
            <a:r>
              <a:rPr lang="id-ID" altLang="id-ID" sz="4400" b="1" dirty="0"/>
              <a:t>t</a:t>
            </a:r>
            <a:r>
              <a:rPr lang="en-US" altLang="id-ID" sz="4400" b="1" dirty="0"/>
              <a:t> </a:t>
            </a:r>
            <a:endParaRPr lang="en-US" altLang="id-ID" sz="4400" b="1" dirty="0"/>
          </a:p>
        </p:txBody>
      </p:sp>
      <p:graphicFrame>
        <p:nvGraphicFramePr>
          <p:cNvPr id="4" name="Content Placeholder 5"/>
          <p:cNvGraphicFramePr>
            <a:graphicFrameLocks noGrp="1"/>
          </p:cNvGraphicFramePr>
          <p:nvPr>
            <p:ph idx="1"/>
          </p:nvPr>
        </p:nvGraphicFramePr>
        <p:xfrm>
          <a:off x="571472" y="1646255"/>
          <a:ext cx="7786688" cy="4211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357188"/>
            <a:ext cx="8229600" cy="11430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en-US" altLang="id-ID" sz="4000" b="1" dirty="0"/>
              <a:t>Definisi</a:t>
            </a:r>
            <a:endParaRPr lang="en-US" altLang="id-ID" sz="4000" b="1" dirty="0"/>
          </a:p>
        </p:txBody>
      </p:sp>
      <p:sp>
        <p:nvSpPr>
          <p:cNvPr id="4" name="Content Placeholder 2"/>
          <p:cNvSpPr txBox="1"/>
          <p:nvPr/>
        </p:nvSpPr>
        <p:spPr bwMode="auto">
          <a:xfrm>
            <a:off x="457200" y="1503363"/>
            <a:ext cx="7786688" cy="42116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marL="342900" marR="0" indent="-342900" defTabSz="914400" eaLnBrk="1" fontAlgn="auto" hangingPunct="1"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•"/>
              <a:defRPr/>
            </a:pPr>
            <a:r>
              <a:rPr kumimoji="0" lang="id-ID" sz="3200" kern="0" cap="none" spc="0" normalizeH="0" baseline="0" noProof="0" dirty="0">
                <a:latin typeface="+mn-lt"/>
                <a:ea typeface="+mn-ea"/>
                <a:cs typeface="+mn-cs"/>
              </a:rPr>
              <a:t>Fixed cost (indirect cost)</a:t>
            </a:r>
            <a:endParaRPr kumimoji="0" lang="id-ID" sz="3200" kern="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–"/>
              <a:defRPr/>
            </a:pPr>
            <a:r>
              <a:rPr kumimoji="0" lang="id-ID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Costs that do not vary in total dollar amount as sales volume or quantity of output changes</a:t>
            </a:r>
            <a:endParaRPr kumimoji="0" lang="id-ID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indent="-342900" defTabSz="914400" eaLnBrk="1" fontAlgn="auto" hangingPunct="1"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•"/>
              <a:defRPr/>
            </a:pPr>
            <a:r>
              <a:rPr kumimoji="0" lang="id-ID" sz="3200" kern="0" cap="none" spc="0" normalizeH="0" baseline="0" noProof="0" dirty="0">
                <a:latin typeface="+mn-lt"/>
                <a:ea typeface="+mn-ea"/>
                <a:cs typeface="+mn-cs"/>
              </a:rPr>
              <a:t>Variable cost (direct costs)</a:t>
            </a:r>
            <a:endParaRPr kumimoji="0" lang="id-ID" sz="3200" kern="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–"/>
              <a:defRPr/>
            </a:pPr>
            <a:r>
              <a:rPr kumimoji="0" lang="id-ID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Costs that are fixed per unit of output but vary in total as output changes</a:t>
            </a:r>
            <a:endParaRPr kumimoji="0" lang="id-ID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1655763" y="-282575"/>
            <a:ext cx="8229600" cy="11430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id-ID" altLang="id-ID" dirty="0"/>
              <a:t>Break Even Analysis</a:t>
            </a:r>
            <a:endParaRPr lang="id-ID" altLang="id-ID" dirty="0"/>
          </a:p>
        </p:txBody>
      </p:sp>
      <p:sp>
        <p:nvSpPr>
          <p:cNvPr id="23555" name="Rectangle 17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</a:endParaRPr>
          </a:p>
        </p:txBody>
      </p:sp>
      <p:grpSp>
        <p:nvGrpSpPr>
          <p:cNvPr id="23556" name="Group 1"/>
          <p:cNvGrpSpPr>
            <a:grpSpLocks noChangeAspect="1"/>
          </p:cNvGrpSpPr>
          <p:nvPr/>
        </p:nvGrpSpPr>
        <p:grpSpPr>
          <a:xfrm>
            <a:off x="755650" y="1412875"/>
            <a:ext cx="6662738" cy="4230688"/>
            <a:chOff x="3665" y="3194"/>
            <a:chExt cx="10492" cy="6662"/>
          </a:xfrm>
        </p:grpSpPr>
        <p:sp>
          <p:nvSpPr>
            <p:cNvPr id="23562" name="AutoShape 16"/>
            <p:cNvSpPr>
              <a:spLocks noChangeAspect="1" noTextEdit="1"/>
            </p:cNvSpPr>
            <p:nvPr/>
          </p:nvSpPr>
          <p:spPr>
            <a:xfrm>
              <a:off x="3665" y="3194"/>
              <a:ext cx="10492" cy="666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en-US"/>
            </a:p>
          </p:txBody>
        </p:sp>
        <p:cxnSp>
          <p:nvCxnSpPr>
            <p:cNvPr id="23563" name="AutoShape 15"/>
            <p:cNvCxnSpPr/>
            <p:nvPr/>
          </p:nvCxnSpPr>
          <p:spPr>
            <a:xfrm flipH="1">
              <a:off x="5033" y="4026"/>
              <a:ext cx="18" cy="4638"/>
            </a:xfrm>
            <a:prstGeom prst="straightConnector1">
              <a:avLst/>
            </a:prstGeom>
            <a:ln w="3810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cxnSp>
        <p:cxnSp>
          <p:nvCxnSpPr>
            <p:cNvPr id="23564" name="AutoShape 14"/>
            <p:cNvCxnSpPr/>
            <p:nvPr/>
          </p:nvCxnSpPr>
          <p:spPr>
            <a:xfrm>
              <a:off x="4994" y="8664"/>
              <a:ext cx="7164" cy="1"/>
            </a:xfrm>
            <a:prstGeom prst="straightConnector1">
              <a:avLst/>
            </a:prstGeom>
            <a:ln w="3810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cxnSp>
        <p:cxnSp>
          <p:nvCxnSpPr>
            <p:cNvPr id="23565" name="AutoShape 13"/>
            <p:cNvCxnSpPr/>
            <p:nvPr/>
          </p:nvCxnSpPr>
          <p:spPr>
            <a:xfrm flipV="1">
              <a:off x="5071" y="7290"/>
              <a:ext cx="6898" cy="22"/>
            </a:xfrm>
            <a:prstGeom prst="straightConnector1">
              <a:avLst/>
            </a:prstGeom>
            <a:ln w="38100" cap="flat" cmpd="sng">
              <a:solidFill>
                <a:srgbClr val="0000FF"/>
              </a:solidFill>
              <a:prstDash val="solid"/>
              <a:headEnd type="none" w="med" len="med"/>
              <a:tailEnd type="none" w="med" len="med"/>
            </a:ln>
          </p:spPr>
        </p:cxnSp>
        <p:cxnSp>
          <p:nvCxnSpPr>
            <p:cNvPr id="23566" name="AutoShape 12"/>
            <p:cNvCxnSpPr/>
            <p:nvPr/>
          </p:nvCxnSpPr>
          <p:spPr>
            <a:xfrm flipV="1">
              <a:off x="5089" y="5536"/>
              <a:ext cx="6562" cy="3129"/>
            </a:xfrm>
            <a:prstGeom prst="straightConnector1">
              <a:avLst/>
            </a:prstGeom>
            <a:ln w="38100" cap="flat" cmpd="sng">
              <a:solidFill>
                <a:srgbClr val="FFC000"/>
              </a:solidFill>
              <a:prstDash val="solid"/>
              <a:headEnd type="none" w="med" len="med"/>
              <a:tailEnd type="none" w="med" len="med"/>
            </a:ln>
          </p:spPr>
        </p:cxnSp>
        <p:cxnSp>
          <p:nvCxnSpPr>
            <p:cNvPr id="23567" name="AutoShape 11"/>
            <p:cNvCxnSpPr/>
            <p:nvPr/>
          </p:nvCxnSpPr>
          <p:spPr>
            <a:xfrm flipV="1">
              <a:off x="5082" y="4283"/>
              <a:ext cx="5989" cy="3007"/>
            </a:xfrm>
            <a:prstGeom prst="straightConnector1">
              <a:avLst/>
            </a:prstGeom>
            <a:ln w="38100" cap="flat" cmpd="sng">
              <a:solidFill>
                <a:srgbClr val="00B0F0"/>
              </a:solidFill>
              <a:prstDash val="solid"/>
              <a:headEnd type="none" w="med" len="med"/>
              <a:tailEnd type="none" w="med" len="med"/>
            </a:ln>
          </p:spPr>
        </p:cxnSp>
        <p:cxnSp>
          <p:nvCxnSpPr>
            <p:cNvPr id="23568" name="AutoShape 10"/>
            <p:cNvCxnSpPr/>
            <p:nvPr/>
          </p:nvCxnSpPr>
          <p:spPr>
            <a:xfrm flipV="1">
              <a:off x="5089" y="3422"/>
              <a:ext cx="5739" cy="5242"/>
            </a:xfrm>
            <a:prstGeom prst="straightConnector1">
              <a:avLst/>
            </a:prstGeom>
            <a:ln w="38100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cxnSp>
        <p:sp>
          <p:nvSpPr>
            <p:cNvPr id="23569" name="Text Box 9"/>
            <p:cNvSpPr txBox="1"/>
            <p:nvPr/>
          </p:nvSpPr>
          <p:spPr>
            <a:xfrm>
              <a:off x="11071" y="3194"/>
              <a:ext cx="1045" cy="487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171450" indent="-171450" algn="l" defTabSz="685800" rtl="0" eaLnBrk="0" fontAlgn="base" hangingPunct="0">
                <a:lnSpc>
                  <a:spcPct val="90000"/>
                </a:lnSpc>
                <a:spcBef>
                  <a:spcPts val="75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defTabSz="91440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id-ID" altLang="id-ID" sz="1600" b="1" dirty="0">
                  <a:cs typeface="Calibri" panose="020F0502020204030204" pitchFamily="34" charset="0"/>
                </a:rPr>
                <a:t>Sales</a:t>
              </a:r>
              <a:endParaRPr lang="id-ID" altLang="id-ID" sz="1800" dirty="0">
                <a:latin typeface="Arial" panose="020B060402020202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3570" name="Text Box 8"/>
            <p:cNvSpPr txBox="1"/>
            <p:nvPr/>
          </p:nvSpPr>
          <p:spPr>
            <a:xfrm>
              <a:off x="11180" y="4026"/>
              <a:ext cx="1743" cy="487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171450" indent="-171450" algn="l" defTabSz="685800" rtl="0" eaLnBrk="0" fontAlgn="base" hangingPunct="0">
                <a:lnSpc>
                  <a:spcPct val="90000"/>
                </a:lnSpc>
                <a:spcBef>
                  <a:spcPts val="75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defTabSz="91440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id-ID" altLang="id-ID" sz="1600" b="1" dirty="0">
                  <a:cs typeface="Calibri" panose="020F0502020204030204" pitchFamily="34" charset="0"/>
                </a:rPr>
                <a:t>Total Cost</a:t>
              </a:r>
              <a:endParaRPr lang="id-ID" altLang="id-ID" sz="1800" dirty="0">
                <a:latin typeface="Arial" panose="020B060402020202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3571" name="Text Box 7"/>
            <p:cNvSpPr txBox="1"/>
            <p:nvPr/>
          </p:nvSpPr>
          <p:spPr>
            <a:xfrm>
              <a:off x="11854" y="5273"/>
              <a:ext cx="2303" cy="487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171450" indent="-171450" algn="l" defTabSz="685800" rtl="0" eaLnBrk="0" fontAlgn="base" hangingPunct="0">
                <a:lnSpc>
                  <a:spcPct val="90000"/>
                </a:lnSpc>
                <a:spcBef>
                  <a:spcPts val="75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defTabSz="91440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id-ID" altLang="id-ID" sz="1600" b="1" dirty="0">
                  <a:cs typeface="Calibri" panose="020F0502020204030204" pitchFamily="34" charset="0"/>
                </a:rPr>
                <a:t>Variable Cost</a:t>
              </a:r>
              <a:endParaRPr lang="id-ID" altLang="id-ID" sz="1800" dirty="0">
                <a:latin typeface="Arial" panose="020B060402020202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3572" name="Text Box 6"/>
            <p:cNvSpPr txBox="1"/>
            <p:nvPr/>
          </p:nvSpPr>
          <p:spPr>
            <a:xfrm>
              <a:off x="12191" y="7012"/>
              <a:ext cx="1872" cy="487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171450" indent="-171450" algn="l" defTabSz="685800" rtl="0" eaLnBrk="0" fontAlgn="base" hangingPunct="0">
                <a:lnSpc>
                  <a:spcPct val="90000"/>
                </a:lnSpc>
                <a:spcBef>
                  <a:spcPts val="75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defTabSz="91440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id-ID" altLang="id-ID" sz="1600" b="1" dirty="0">
                  <a:cs typeface="Calibri" panose="020F0502020204030204" pitchFamily="34" charset="0"/>
                </a:rPr>
                <a:t>Fixed Cost</a:t>
              </a:r>
              <a:endParaRPr lang="id-ID" altLang="id-ID" sz="1800" dirty="0">
                <a:latin typeface="Arial" panose="020B060402020202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3573" name="Text Box 5"/>
            <p:cNvSpPr txBox="1"/>
            <p:nvPr/>
          </p:nvSpPr>
          <p:spPr>
            <a:xfrm>
              <a:off x="6110" y="8827"/>
              <a:ext cx="4566" cy="487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171450" indent="-171450" algn="l" defTabSz="685800" rtl="0" eaLnBrk="0" fontAlgn="base" hangingPunct="0">
                <a:lnSpc>
                  <a:spcPct val="90000"/>
                </a:lnSpc>
                <a:spcBef>
                  <a:spcPts val="75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91440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id-ID" altLang="id-ID" sz="1800" b="1" dirty="0">
                  <a:cs typeface="Calibri" panose="020F0502020204030204" pitchFamily="34" charset="0"/>
                </a:rPr>
                <a:t>Unit produced and sold</a:t>
              </a:r>
              <a:endParaRPr lang="id-ID" altLang="id-ID" sz="1800" dirty="0">
                <a:latin typeface="Arial" panose="020B060402020202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03428" name="Text Box 4"/>
            <p:cNvSpPr txBox="1">
              <a:spLocks noChangeArrowheads="1"/>
            </p:cNvSpPr>
            <p:nvPr/>
          </p:nvSpPr>
          <p:spPr bwMode="auto">
            <a:xfrm>
              <a:off x="3871" y="5273"/>
              <a:ext cx="710" cy="275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vert="vert270"/>
            <a:lstStyle/>
            <a:p>
              <a:pPr marR="0"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id-ID" kern="1200" cap="none" spc="0" normalizeH="0" baseline="0" noProof="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Sales and cost ($)</a:t>
              </a:r>
              <a:endParaRPr kumimoji="0" lang="id-ID" kern="1200" cap="none" spc="0" normalizeH="0" baseline="0" noProof="0" dirty="0">
                <a:latin typeface="+mn-lt"/>
                <a:ea typeface="+mn-ea"/>
                <a:cs typeface="Arial" panose="020B0604020202020204" pitchFamily="34" charset="0"/>
              </a:endParaRPr>
            </a:p>
          </p:txBody>
        </p:sp>
        <p:cxnSp>
          <p:nvCxnSpPr>
            <p:cNvPr id="23575" name="AutoShape 3"/>
            <p:cNvCxnSpPr/>
            <p:nvPr/>
          </p:nvCxnSpPr>
          <p:spPr>
            <a:xfrm>
              <a:off x="5089" y="5615"/>
              <a:ext cx="3345" cy="1"/>
            </a:xfrm>
            <a:prstGeom prst="straightConnector1">
              <a:avLst/>
            </a:prstGeom>
            <a:ln w="9525" cap="flat" cmpd="sng">
              <a:solidFill>
                <a:srgbClr val="000000"/>
              </a:solidFill>
              <a:prstDash val="dash"/>
              <a:headEnd type="none" w="med" len="med"/>
              <a:tailEnd type="none" w="med" len="med"/>
            </a:ln>
          </p:spPr>
        </p:cxnSp>
        <p:cxnSp>
          <p:nvCxnSpPr>
            <p:cNvPr id="23576" name="AutoShape 2"/>
            <p:cNvCxnSpPr/>
            <p:nvPr/>
          </p:nvCxnSpPr>
          <p:spPr>
            <a:xfrm>
              <a:off x="8434" y="5615"/>
              <a:ext cx="0" cy="3049"/>
            </a:xfrm>
            <a:prstGeom prst="straightConnector1">
              <a:avLst/>
            </a:prstGeom>
            <a:ln w="9525" cap="flat" cmpd="sng">
              <a:solidFill>
                <a:srgbClr val="000000"/>
              </a:solidFill>
              <a:prstDash val="dash"/>
              <a:headEnd type="none" w="med" len="med"/>
              <a:tailEnd type="none" w="med" len="med"/>
            </a:ln>
          </p:spPr>
        </p:cxnSp>
      </p:grpSp>
      <p:sp>
        <p:nvSpPr>
          <p:cNvPr id="23557" name="Rectangle 24"/>
          <p:cNvSpPr/>
          <p:nvPr/>
        </p:nvSpPr>
        <p:spPr>
          <a:xfrm>
            <a:off x="0" y="46878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3779838" y="4292600"/>
            <a:ext cx="1439863" cy="54133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800" b="0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Positive EBIT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2159000" y="4292600"/>
            <a:ext cx="1620838" cy="54133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d-ID" sz="1800" b="0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Negative EBIT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2303463" y="1844675"/>
            <a:ext cx="1944688" cy="90011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id-ID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TC = Sales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id-ID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EBIT = 0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30" name="Straight Arrow Connector 29"/>
          <p:cNvCxnSpPr>
            <a:endCxn id="28" idx="2"/>
          </p:cNvCxnSpPr>
          <p:nvPr/>
        </p:nvCxnSpPr>
        <p:spPr>
          <a:xfrm flipH="1" flipV="1">
            <a:off x="3276600" y="2744788"/>
            <a:ext cx="466725" cy="215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229600" cy="11430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id-ID" altLang="id-ID" dirty="0"/>
              <a:t>Break Even Point</a:t>
            </a:r>
            <a:endParaRPr lang="id-ID" altLang="id-ID" dirty="0"/>
          </a:p>
        </p:txBody>
      </p:sp>
      <p:sp>
        <p:nvSpPr>
          <p:cNvPr id="24579" name="Text Placeholder 5"/>
          <p:cNvSpPr>
            <a:spLocks noGrp="1"/>
          </p:cNvSpPr>
          <p:nvPr>
            <p:ph type="body" idx="1"/>
          </p:nvPr>
        </p:nvSpPr>
        <p:spPr>
          <a:xfrm>
            <a:off x="696913" y="1265238"/>
            <a:ext cx="3868737" cy="822325"/>
          </a:xfrm>
          <a:ln/>
        </p:spPr>
        <p:txBody>
          <a:bodyPr vert="horz" wrap="square" lIns="91440" tIns="45720" rIns="91440" bIns="45720" anchor="b" anchorCtr="0"/>
          <a:p>
            <a:pPr defTabSz="685800" eaLnBrk="1" hangingPunct="1"/>
            <a:r>
              <a:rPr lang="id-ID" altLang="id-ID" kern="1200" dirty="0">
                <a:latin typeface="+mn-lt"/>
                <a:ea typeface="+mn-ea"/>
                <a:cs typeface="+mn-cs"/>
              </a:rPr>
              <a:t>Unit produced or sold</a:t>
            </a:r>
            <a:endParaRPr lang="id-ID" altLang="id-ID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24580" name="Content Placeholder 6"/>
          <p:cNvSpPr>
            <a:spLocks noGrp="1"/>
          </p:cNvSpPr>
          <p:nvPr>
            <p:ph sz="half" idx="2"/>
          </p:nvPr>
        </p:nvSpPr>
        <p:spPr>
          <a:xfrm>
            <a:off x="280988" y="2868613"/>
            <a:ext cx="6705600" cy="3952875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buClrTx/>
              <a:buSzTx/>
              <a:buFont typeface="Arial" panose="020B0604020202020204" pitchFamily="34" charset="0"/>
            </a:pPr>
            <a:endParaRPr lang="id-ID" altLang="id-ID" dirty="0"/>
          </a:p>
          <a:p>
            <a:pPr eaLnBrk="1" hangingPunct="1">
              <a:buClrTx/>
              <a:buSzTx/>
              <a:buFont typeface="Arial" panose="020B0604020202020204" pitchFamily="34" charset="0"/>
            </a:pPr>
            <a:endParaRPr lang="id-ID" altLang="id-ID" dirty="0"/>
          </a:p>
          <a:p>
            <a:pPr eaLnBrk="1" hangingPunct="1">
              <a:buClrTx/>
              <a:buSzTx/>
              <a:buFont typeface="Arial" panose="020B0604020202020204" pitchFamily="34" charset="0"/>
            </a:pPr>
            <a:endParaRPr lang="id-ID" altLang="id-ID" dirty="0"/>
          </a:p>
          <a:p>
            <a:pPr eaLnBrk="1" hangingPunct="1">
              <a:buClrTx/>
              <a:buSzTx/>
              <a:buFont typeface="Arial" panose="020B0604020202020204" pitchFamily="34" charset="0"/>
            </a:pPr>
            <a:r>
              <a:rPr lang="id-ID" altLang="id-ID" dirty="0"/>
              <a:t>Q</a:t>
            </a:r>
            <a:r>
              <a:rPr lang="id-ID" altLang="id-ID" baseline="-25000" dirty="0"/>
              <a:t>B 	</a:t>
            </a:r>
            <a:r>
              <a:rPr lang="id-ID" altLang="id-ID" dirty="0"/>
              <a:t> =	Quantity of output at BEP</a:t>
            </a:r>
            <a:endParaRPr lang="id-ID" altLang="id-ID" dirty="0"/>
          </a:p>
          <a:p>
            <a:pPr eaLnBrk="1" hangingPunct="1">
              <a:buClrTx/>
              <a:buSzTx/>
              <a:buFont typeface="Arial" panose="020B0604020202020204" pitchFamily="34" charset="0"/>
            </a:pPr>
            <a:r>
              <a:rPr lang="id-ID" altLang="id-ID" dirty="0"/>
              <a:t>F 	= 	Fixed cost</a:t>
            </a:r>
            <a:endParaRPr lang="id-ID" altLang="id-ID" dirty="0"/>
          </a:p>
          <a:p>
            <a:pPr eaLnBrk="1" hangingPunct="1">
              <a:buClrTx/>
              <a:buSzTx/>
              <a:buFont typeface="Arial" panose="020B0604020202020204" pitchFamily="34" charset="0"/>
            </a:pPr>
            <a:r>
              <a:rPr lang="id-ID" altLang="id-ID" dirty="0"/>
              <a:t>P 	= 	Price / unit</a:t>
            </a:r>
            <a:endParaRPr lang="id-ID" altLang="id-ID" dirty="0"/>
          </a:p>
          <a:p>
            <a:pPr eaLnBrk="1" hangingPunct="1">
              <a:buClrTx/>
              <a:buSzTx/>
              <a:buFont typeface="Arial" panose="020B0604020202020204" pitchFamily="34" charset="0"/>
            </a:pPr>
            <a:r>
              <a:rPr lang="id-ID" altLang="id-ID" dirty="0"/>
              <a:t>V 	= 	Variable cost / unit</a:t>
            </a:r>
            <a:endParaRPr lang="id-ID" altLang="id-ID" dirty="0"/>
          </a:p>
          <a:p>
            <a:pPr eaLnBrk="1" hangingPunct="1">
              <a:buClrTx/>
              <a:buSzTx/>
              <a:buFont typeface="Arial" panose="020B0604020202020204" pitchFamily="34" charset="0"/>
            </a:pPr>
            <a:endParaRPr lang="id-ID" altLang="id-ID" dirty="0"/>
          </a:p>
          <a:p>
            <a:pPr eaLnBrk="1" hangingPunct="1">
              <a:buClrTx/>
              <a:buSzTx/>
              <a:buFont typeface="Arial" panose="020B0604020202020204" pitchFamily="34" charset="0"/>
              <a:buNone/>
            </a:pPr>
            <a:endParaRPr lang="id-ID" altLang="id-ID" baseline="-25000" dirty="0"/>
          </a:p>
        </p:txBody>
      </p:sp>
      <p:sp>
        <p:nvSpPr>
          <p:cNvPr id="24581" name="Rectangle 2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</a:endParaRPr>
          </a:p>
        </p:txBody>
      </p:sp>
      <p:pic>
        <p:nvPicPr>
          <p:cNvPr id="24582" name="Picture 1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85875" y="2381250"/>
            <a:ext cx="1952625" cy="9763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4583" name="Rectangle 3"/>
          <p:cNvSpPr/>
          <p:nvPr/>
        </p:nvSpPr>
        <p:spPr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4584" name="Rectangle 5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</a:endParaRPr>
          </a:p>
        </p:txBody>
      </p:sp>
      <p:sp>
        <p:nvSpPr>
          <p:cNvPr id="24585" name="Rectangle 6"/>
          <p:cNvSpPr/>
          <p:nvPr/>
        </p:nvSpPr>
        <p:spPr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d-ID" altLang="id-ID" sz="1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5720</Words>
  <Application>WPS Presentation</Application>
  <PresentationFormat>Letter Paper (8.5x11 in)</PresentationFormat>
  <Paragraphs>276</Paragraphs>
  <Slides>33</Slides>
  <Notes>8</Notes>
  <HiddenSlides>2</HiddenSlides>
  <MMClips>0</MMClips>
  <ScaleCrop>false</ScaleCrop>
  <HeadingPairs>
    <vt:vector size="8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6</vt:i4>
      </vt:variant>
      <vt:variant>
        <vt:lpstr>幻灯片标题</vt:lpstr>
      </vt:variant>
      <vt:variant>
        <vt:i4>33</vt:i4>
      </vt:variant>
    </vt:vector>
  </HeadingPairs>
  <TitlesOfParts>
    <vt:vector size="54" baseType="lpstr">
      <vt:lpstr>Arial</vt:lpstr>
      <vt:lpstr>SimSun</vt:lpstr>
      <vt:lpstr>Wingdings</vt:lpstr>
      <vt:lpstr>Calibri</vt:lpstr>
      <vt:lpstr>Calibri Light</vt:lpstr>
      <vt:lpstr>Kristen ITC</vt:lpstr>
      <vt:lpstr>Times New Roman</vt:lpstr>
      <vt:lpstr>Arabic Typesetting</vt:lpstr>
      <vt:lpstr>Segoe Print</vt:lpstr>
      <vt:lpstr>Monotype Sorts</vt:lpstr>
      <vt:lpstr>Wingdings</vt:lpstr>
      <vt:lpstr>Microsoft YaHei</vt:lpstr>
      <vt:lpstr>Arial Unicode MS</vt:lpstr>
      <vt:lpstr>Monotype Sorts</vt:lpstr>
      <vt:lpstr>Office Theme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Prentice Hall</Company>
  <LinksUpToDate>false</LinksUpToDate>
  <SharedDoc>false</SharedDoc>
  <HyperlinksChanged>false</HyperlinksChanged>
  <AppVersion>14.0000</AppVersion>
  <Manager>University of Central Florida</Manager>
  <Pages>94</Page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Management</dc:title>
  <dc:creator>Anthony K. Byrd, Associate Professor of Finance</dc:creator>
  <cp:keywords>Cost of Capital</cp:keywords>
  <dc:subject>Ch. 12:  Cost of Capital</dc:subject>
  <cp:lastModifiedBy>lenovo</cp:lastModifiedBy>
  <cp:revision>104</cp:revision>
  <dcterms:created xsi:type="dcterms:W3CDTF">1995-06-12T10:59:20Z</dcterms:created>
  <dcterms:modified xsi:type="dcterms:W3CDTF">2023-03-27T02:13:46Z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2F2E1295B5E140CABB90BD13CC05A20E</vt:lpwstr>
  </property>
  <property fmtid="{D5CDD505-2E9C-101B-9397-08002B2CF9AE}" pid="3" name="KSOProductBuildVer">
    <vt:lpwstr>1033-11.2.0.11513</vt:lpwstr>
  </property>
</Properties>
</file>