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347" r:id="rId4"/>
    <p:sldId id="258" r:id="rId5"/>
    <p:sldId id="348" r:id="rId6"/>
    <p:sldId id="342" r:id="rId7"/>
    <p:sldId id="344" r:id="rId8"/>
    <p:sldId id="354" r:id="rId9"/>
    <p:sldId id="355" r:id="rId10"/>
    <p:sldId id="356" r:id="rId11"/>
    <p:sldId id="357" r:id="rId12"/>
    <p:sldId id="309" r:id="rId13"/>
    <p:sldId id="360" r:id="rId14"/>
    <p:sldId id="332" r:id="rId15"/>
    <p:sldId id="378" r:id="rId16"/>
    <p:sldId id="369" r:id="rId17"/>
    <p:sldId id="379" r:id="rId18"/>
    <p:sldId id="370" r:id="rId19"/>
    <p:sldId id="380" r:id="rId20"/>
    <p:sldId id="371" r:id="rId21"/>
    <p:sldId id="381" r:id="rId22"/>
    <p:sldId id="372" r:id="rId23"/>
    <p:sldId id="382" r:id="rId24"/>
    <p:sldId id="373" r:id="rId25"/>
    <p:sldId id="374" r:id="rId26"/>
    <p:sldId id="361" r:id="rId27"/>
    <p:sldId id="339" r:id="rId28"/>
    <p:sldId id="376" r:id="rId29"/>
    <p:sldId id="377" r:id="rId30"/>
    <p:sldId id="25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showGuides="1">
      <p:cViewPr varScale="1">
        <p:scale>
          <a:sx n="66" d="100"/>
          <a:sy n="66" d="100"/>
        </p:scale>
        <p:origin x="668" y="3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85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ND CONTENTS LAYOUT_23">
    <p:spTree>
      <p:nvGrpSpPr>
        <p:cNvPr id="1" name=""/>
        <p:cNvGrpSpPr/>
        <p:nvPr/>
      </p:nvGrpSpPr>
      <p:grpSpPr>
        <a:xfrm>
          <a:off x="0" y="0"/>
          <a:ext cx="0" cy="0"/>
          <a:chOff x="0" y="0"/>
          <a:chExt cx="0" cy="0"/>
        </a:xfrm>
      </p:grpSpPr>
      <p:sp>
        <p:nvSpPr>
          <p:cNvPr id="23" name="Rectangle 22"/>
          <p:cNvSpPr/>
          <p:nvPr userDrawn="1"/>
        </p:nvSpPr>
        <p:spPr>
          <a:xfrm>
            <a:off x="-3" y="-1"/>
            <a:ext cx="12192003" cy="3555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그림 개체 틀 2"/>
          <p:cNvSpPr>
            <a:spLocks noGrp="1"/>
          </p:cNvSpPr>
          <p:nvPr>
            <p:ph type="pic" sz="quarter" idx="65" hasCustomPrompt="1"/>
          </p:nvPr>
        </p:nvSpPr>
        <p:spPr>
          <a:xfrm>
            <a:off x="5100846"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그림 개체 틀 2"/>
          <p:cNvSpPr>
            <a:spLocks noGrp="1"/>
          </p:cNvSpPr>
          <p:nvPr>
            <p:ph type="pic" sz="quarter" idx="66" hasCustomPrompt="1"/>
          </p:nvPr>
        </p:nvSpPr>
        <p:spPr>
          <a:xfrm>
            <a:off x="8480425"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id="{F51F16FC-ECF9-4C12-8D72-49B470CFAA38}"/>
              </a:ext>
            </a:extLst>
          </p:cNvPr>
          <p:cNvSpPr>
            <a:spLocks noGrp="1"/>
          </p:cNvSpPr>
          <p:nvPr>
            <p:ph type="body" sz="quarter" idx="10" hasCustomPrompt="1"/>
          </p:nvPr>
        </p:nvSpPr>
        <p:spPr>
          <a:xfrm>
            <a:off x="467833" y="328764"/>
            <a:ext cx="1003713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2797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6455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3095449" y="3660"/>
            <a:ext cx="3600000" cy="3672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3" hasCustomPrompt="1"/>
          </p:nvPr>
        </p:nvSpPr>
        <p:spPr>
          <a:xfrm>
            <a:off x="397585" y="3870000"/>
            <a:ext cx="3600000" cy="298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4" hasCustomPrompt="1"/>
          </p:nvPr>
        </p:nvSpPr>
        <p:spPr>
          <a:xfrm>
            <a:off x="4175449" y="3870000"/>
            <a:ext cx="2520000" cy="190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397585" y="1733388"/>
            <a:ext cx="2520000" cy="1942272"/>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69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363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16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80" r:id="rId8"/>
    <p:sldLayoutId id="2147483682" r:id="rId9"/>
    <p:sldLayoutId id="2147483692" r:id="rId10"/>
    <p:sldLayoutId id="2147483684" r:id="rId11"/>
    <p:sldLayoutId id="2147483693" r:id="rId12"/>
    <p:sldLayoutId id="2147483687" r:id="rId13"/>
    <p:sldLayoutId id="2147483688" r:id="rId14"/>
    <p:sldLayoutId id="2147483671" r:id="rId15"/>
    <p:sldLayoutId id="214748367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slide" Target="slide7.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F82C53E-6891-4695-A1B4-3BB471D7FA35}"/>
              </a:ext>
            </a:extLst>
          </p:cNvPr>
          <p:cNvSpPr txBox="1"/>
          <p:nvPr/>
        </p:nvSpPr>
        <p:spPr>
          <a:xfrm>
            <a:off x="8188277" y="221974"/>
            <a:ext cx="3468936" cy="2554545"/>
          </a:xfrm>
          <a:prstGeom prst="rect">
            <a:avLst/>
          </a:prstGeom>
          <a:noFill/>
        </p:spPr>
        <p:txBody>
          <a:bodyPr wrap="square" rtlCol="0" anchor="ctr">
            <a:spAutoFit/>
          </a:bodyPr>
          <a:lstStyle/>
          <a:p>
            <a:pPr algn="r"/>
            <a:r>
              <a:rPr lang="id-ID" altLang="ko-KR" sz="4000" dirty="0">
                <a:solidFill>
                  <a:schemeClr val="bg1"/>
                </a:solidFill>
                <a:latin typeface="+mj-lt"/>
                <a:cs typeface="Arial" pitchFamily="34" charset="0"/>
              </a:rPr>
              <a:t>PERANCANGAN JARINGAN KOMUNIKASI OPTIK FTTH</a:t>
            </a:r>
            <a:endParaRPr lang="ko-KR" altLang="en-US" sz="4000" dirty="0">
              <a:solidFill>
                <a:schemeClr val="bg1"/>
              </a:solidFill>
              <a:latin typeface="+mj-lt"/>
              <a:cs typeface="Arial" pitchFamily="34" charset="0"/>
            </a:endParaRPr>
          </a:p>
        </p:txBody>
      </p:sp>
    </p:spTree>
    <p:extLst>
      <p:ext uri="{BB962C8B-B14F-4D97-AF65-F5344CB8AC3E}">
        <p14:creationId xmlns:p14="http://schemas.microsoft.com/office/powerpoint/2010/main" val="343804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id-ID" dirty="0"/>
              <a:t>Fiber to the Home (FTTH)</a:t>
            </a:r>
            <a:endParaRPr lang="en-US" dirty="0"/>
          </a:p>
        </p:txBody>
      </p:sp>
      <p:grpSp>
        <p:nvGrpSpPr>
          <p:cNvPr id="12" name="Graphic 226">
            <a:extLst>
              <a:ext uri="{FF2B5EF4-FFF2-40B4-BE49-F238E27FC236}">
                <a16:creationId xmlns:a16="http://schemas.microsoft.com/office/drawing/2014/main" id="{C69BC1F2-E923-4886-ADAE-D42A286BB76F}"/>
              </a:ext>
            </a:extLst>
          </p:cNvPr>
          <p:cNvGrpSpPr/>
          <p:nvPr/>
        </p:nvGrpSpPr>
        <p:grpSpPr>
          <a:xfrm>
            <a:off x="509831" y="215383"/>
            <a:ext cx="823896" cy="972498"/>
            <a:chOff x="3190967" y="4976140"/>
            <a:chExt cx="1594302" cy="1881859"/>
          </a:xfrm>
          <a:solidFill>
            <a:schemeClr val="accent5"/>
          </a:solidFill>
        </p:grpSpPr>
        <p:sp>
          <p:nvSpPr>
            <p:cNvPr id="13" name="Freeform: Shape 12">
              <a:extLst>
                <a:ext uri="{FF2B5EF4-FFF2-40B4-BE49-F238E27FC236}">
                  <a16:creationId xmlns:a16="http://schemas.microsoft.com/office/drawing/2014/main" id="{6DC1B9E3-A5FF-4A76-A87B-805854F2EDCF}"/>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grpFill/>
            <a:ln w="181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6F69171-FA8B-4F70-A531-A21DC25F7C51}"/>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grpFill/>
            <a:ln w="181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D003895-D195-4695-AA7C-67F28FBB7A1C}"/>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grpFill/>
            <a:ln w="181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CBAA813-4646-4998-ADE7-2F405FFF1934}"/>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grpFill/>
            <a:ln w="181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5F0EB62-C291-42AF-9AD5-6B618DDA9180}"/>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grpFill/>
            <a:ln w="1816"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6FA3B1A-A362-4A02-8B11-4221EF5CF159}"/>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grpFill/>
            <a:ln w="181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832A9EA-47C7-4F2D-B989-BCA4043A1AA6}"/>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grpFill/>
            <a:ln w="181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D7973B3-4EBF-4D34-BA96-D59FB4B171C8}"/>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grpFill/>
            <a:ln w="181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8EEE62A-D731-4E94-BF19-4FBD5EF98C3D}"/>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grpFill/>
            <a:ln w="181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2A6FF5B-1586-46C4-848D-0FAAA120A8B2}"/>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grpFill/>
            <a:ln w="181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7171565-6823-4753-91CE-10168CF1F95A}"/>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grpFill/>
            <a:ln w="1816" cap="flat">
              <a:noFill/>
              <a:prstDash val="solid"/>
              <a:miter/>
            </a:ln>
          </p:spPr>
          <p:txBody>
            <a:bodyPr rtlCol="0" anchor="ctr"/>
            <a:lstStyle/>
            <a:p>
              <a:endParaRPr lang="en-US"/>
            </a:p>
          </p:txBody>
        </p:sp>
      </p:grpSp>
      <p:sp>
        <p:nvSpPr>
          <p:cNvPr id="50" name="TextBox 49">
            <a:extLst>
              <a:ext uri="{FF2B5EF4-FFF2-40B4-BE49-F238E27FC236}">
                <a16:creationId xmlns:a16="http://schemas.microsoft.com/office/drawing/2014/main" id="{C65205A0-3EF1-477B-B543-E43C3B14BDD4}"/>
              </a:ext>
            </a:extLst>
          </p:cNvPr>
          <p:cNvSpPr txBox="1"/>
          <p:nvPr/>
        </p:nvSpPr>
        <p:spPr>
          <a:xfrm>
            <a:off x="1333405" y="4558096"/>
            <a:ext cx="9599638" cy="1815882"/>
          </a:xfrm>
          <a:prstGeom prst="rect">
            <a:avLst/>
          </a:prstGeom>
          <a:noFill/>
        </p:spPr>
        <p:txBody>
          <a:bodyPr wrap="square" rtlCol="0">
            <a:spAutoFit/>
          </a:bodyPr>
          <a:lstStyle/>
          <a:p>
            <a:pPr algn="just"/>
            <a:r>
              <a:rPr lang="id-ID" altLang="ko-KR" sz="1600" dirty="0">
                <a:solidFill>
                  <a:schemeClr val="tx1">
                    <a:lumMod val="75000"/>
                    <a:lumOff val="25000"/>
                  </a:schemeClr>
                </a:solidFill>
                <a:latin typeface="Bodoni Bk BT" panose="02070603070706020303" pitchFamily="18" charset="0"/>
                <a:cs typeface="Arial" pitchFamily="34" charset="0"/>
              </a:rPr>
              <a:t>FTTH didefinisikan sebagai </a:t>
            </a:r>
            <a:r>
              <a:rPr lang="en-US" altLang="ko-KR" sz="1600" dirty="0" err="1">
                <a:solidFill>
                  <a:schemeClr val="tx1">
                    <a:lumMod val="75000"/>
                    <a:lumOff val="25000"/>
                  </a:schemeClr>
                </a:solidFill>
                <a:latin typeface="Bodoni Bk BT" panose="02070603070706020303" pitchFamily="18" charset="0"/>
                <a:cs typeface="Arial" pitchFamily="34" charset="0"/>
              </a:rPr>
              <a:t>arsitektur</a:t>
            </a:r>
            <a:r>
              <a:rPr lang="en-US" altLang="ko-KR" sz="1600" dirty="0">
                <a:solidFill>
                  <a:schemeClr val="tx1">
                    <a:lumMod val="75000"/>
                    <a:lumOff val="25000"/>
                  </a:schemeClr>
                </a:solidFill>
                <a:latin typeface="Bodoni Bk BT" panose="02070603070706020303" pitchFamily="18" charset="0"/>
                <a:cs typeface="Arial" pitchFamily="34" charset="0"/>
              </a:rPr>
              <a:t> </a:t>
            </a:r>
            <a:r>
              <a:rPr lang="en-US" altLang="ko-KR" sz="1600" dirty="0" err="1">
                <a:solidFill>
                  <a:schemeClr val="tx1">
                    <a:lumMod val="75000"/>
                    <a:lumOff val="25000"/>
                  </a:schemeClr>
                </a:solidFill>
                <a:latin typeface="Bodoni Bk BT" panose="02070603070706020303" pitchFamily="18" charset="0"/>
                <a:cs typeface="Arial" pitchFamily="34" charset="0"/>
              </a:rPr>
              <a:t>jaringan</a:t>
            </a:r>
            <a:r>
              <a:rPr lang="en-US" altLang="ko-KR" sz="1600" dirty="0">
                <a:solidFill>
                  <a:schemeClr val="tx1">
                    <a:lumMod val="75000"/>
                    <a:lumOff val="25000"/>
                  </a:schemeClr>
                </a:solidFill>
                <a:latin typeface="Bodoni Bk BT" panose="02070603070706020303" pitchFamily="18" charset="0"/>
                <a:cs typeface="Arial" pitchFamily="34" charset="0"/>
              </a:rPr>
              <a:t> </a:t>
            </a:r>
            <a:r>
              <a:rPr lang="en-US" altLang="ko-KR" sz="1600" dirty="0" err="1">
                <a:solidFill>
                  <a:schemeClr val="tx1">
                    <a:lumMod val="75000"/>
                    <a:lumOff val="25000"/>
                  </a:schemeClr>
                </a:solidFill>
                <a:latin typeface="Bodoni Bk BT" panose="02070603070706020303" pitchFamily="18" charset="0"/>
                <a:cs typeface="Arial" pitchFamily="34" charset="0"/>
              </a:rPr>
              <a:t>optik</a:t>
            </a:r>
            <a:r>
              <a:rPr lang="en-US" altLang="ko-KR" sz="1600" dirty="0">
                <a:solidFill>
                  <a:schemeClr val="tx1">
                    <a:lumMod val="75000"/>
                    <a:lumOff val="25000"/>
                  </a:schemeClr>
                </a:solidFill>
                <a:latin typeface="Bodoni Bk BT" panose="02070603070706020303" pitchFamily="18" charset="0"/>
                <a:cs typeface="Arial" pitchFamily="34" charset="0"/>
              </a:rPr>
              <a:t> </a:t>
            </a:r>
            <a:r>
              <a:rPr lang="en-US" altLang="ko-KR" sz="1600" dirty="0" err="1">
                <a:solidFill>
                  <a:schemeClr val="tx1">
                    <a:lumMod val="75000"/>
                    <a:lumOff val="25000"/>
                  </a:schemeClr>
                </a:solidFill>
                <a:latin typeface="Bodoni Bk BT" panose="02070603070706020303" pitchFamily="18" charset="0"/>
                <a:cs typeface="Arial" pitchFamily="34" charset="0"/>
              </a:rPr>
              <a:t>mulai</a:t>
            </a:r>
            <a:r>
              <a:rPr lang="id-ID" altLang="ko-KR" sz="1600" dirty="0">
                <a:solidFill>
                  <a:schemeClr val="tx1">
                    <a:lumMod val="75000"/>
                    <a:lumOff val="25000"/>
                  </a:schemeClr>
                </a:solidFill>
                <a:latin typeface="Bodoni Bk BT" panose="02070603070706020303" pitchFamily="18" charset="0"/>
                <a:cs typeface="Arial" pitchFamily="34" charset="0"/>
              </a:rPr>
              <a:t> </a:t>
            </a:r>
            <a:r>
              <a:rPr lang="en-US" altLang="ko-KR" sz="1600" dirty="0" err="1">
                <a:solidFill>
                  <a:schemeClr val="tx1">
                    <a:lumMod val="75000"/>
                    <a:lumOff val="25000"/>
                  </a:schemeClr>
                </a:solidFill>
                <a:latin typeface="Bodoni Bk BT" panose="02070603070706020303" pitchFamily="18" charset="0"/>
                <a:cs typeface="Arial" pitchFamily="34" charset="0"/>
              </a:rPr>
              <a:t>dari</a:t>
            </a:r>
            <a:r>
              <a:rPr lang="en-US" altLang="ko-KR" sz="1600" dirty="0">
                <a:solidFill>
                  <a:schemeClr val="tx1">
                    <a:lumMod val="75000"/>
                    <a:lumOff val="25000"/>
                  </a:schemeClr>
                </a:solidFill>
                <a:latin typeface="Bodoni Bk BT" panose="02070603070706020303" pitchFamily="18" charset="0"/>
                <a:cs typeface="Arial" pitchFamily="34" charset="0"/>
              </a:rPr>
              <a:t> </a:t>
            </a:r>
            <a:r>
              <a:rPr lang="en-US" altLang="ko-KR" sz="1600" dirty="0" err="1">
                <a:solidFill>
                  <a:schemeClr val="tx1">
                    <a:lumMod val="75000"/>
                    <a:lumOff val="25000"/>
                  </a:schemeClr>
                </a:solidFill>
                <a:latin typeface="Bodoni Bk BT" panose="02070603070706020303" pitchFamily="18" charset="0"/>
                <a:cs typeface="Arial" pitchFamily="34" charset="0"/>
              </a:rPr>
              <a:t>sentral</a:t>
            </a:r>
            <a:r>
              <a:rPr lang="id-ID" altLang="ko-KR" sz="1600" dirty="0">
                <a:solidFill>
                  <a:schemeClr val="tx1">
                    <a:lumMod val="75000"/>
                    <a:lumOff val="25000"/>
                  </a:schemeClr>
                </a:solidFill>
                <a:latin typeface="Bodoni Bk BT" panose="02070603070706020303" pitchFamily="18" charset="0"/>
                <a:cs typeface="Arial" pitchFamily="34" charset="0"/>
              </a:rPr>
              <a:t> </a:t>
            </a:r>
            <a:r>
              <a:rPr lang="en-US" altLang="ko-KR" sz="1600" dirty="0">
                <a:solidFill>
                  <a:schemeClr val="tx1">
                    <a:lumMod val="75000"/>
                    <a:lumOff val="25000"/>
                  </a:schemeClr>
                </a:solidFill>
                <a:latin typeface="Bodoni Bk BT" panose="02070603070706020303" pitchFamily="18" charset="0"/>
                <a:cs typeface="Arial" pitchFamily="34" charset="0"/>
              </a:rPr>
              <a:t>office (STO) </a:t>
            </a:r>
            <a:r>
              <a:rPr lang="en-US" altLang="ko-KR" sz="1600" dirty="0" err="1">
                <a:solidFill>
                  <a:schemeClr val="tx1">
                    <a:lumMod val="75000"/>
                    <a:lumOff val="25000"/>
                  </a:schemeClr>
                </a:solidFill>
                <a:latin typeface="Bodoni Bk BT" panose="02070603070706020303" pitchFamily="18" charset="0"/>
                <a:cs typeface="Arial" pitchFamily="34" charset="0"/>
              </a:rPr>
              <a:t>hingga</a:t>
            </a:r>
            <a:r>
              <a:rPr lang="en-US" altLang="ko-KR" sz="1600" dirty="0">
                <a:solidFill>
                  <a:schemeClr val="tx1">
                    <a:lumMod val="75000"/>
                    <a:lumOff val="25000"/>
                  </a:schemeClr>
                </a:solidFill>
                <a:latin typeface="Bodoni Bk BT" panose="02070603070706020303" pitchFamily="18" charset="0"/>
                <a:cs typeface="Arial" pitchFamily="34" charset="0"/>
              </a:rPr>
              <a:t> </a:t>
            </a:r>
            <a:r>
              <a:rPr lang="en-US" altLang="ko-KR" sz="1600" dirty="0" err="1">
                <a:solidFill>
                  <a:schemeClr val="tx1">
                    <a:lumMod val="75000"/>
                    <a:lumOff val="25000"/>
                  </a:schemeClr>
                </a:solidFill>
                <a:latin typeface="Bodoni Bk BT" panose="02070603070706020303" pitchFamily="18" charset="0"/>
                <a:cs typeface="Arial" pitchFamily="34" charset="0"/>
              </a:rPr>
              <a:t>ke</a:t>
            </a:r>
            <a:r>
              <a:rPr lang="en-US" altLang="ko-KR" sz="1600" dirty="0">
                <a:solidFill>
                  <a:schemeClr val="tx1">
                    <a:lumMod val="75000"/>
                    <a:lumOff val="25000"/>
                  </a:schemeClr>
                </a:solidFill>
                <a:latin typeface="Bodoni Bk BT" panose="02070603070706020303" pitchFamily="18" charset="0"/>
                <a:cs typeface="Arial" pitchFamily="34" charset="0"/>
              </a:rPr>
              <a:t> </a:t>
            </a:r>
            <a:r>
              <a:rPr lang="en-US" altLang="ko-KR" sz="1600" dirty="0" err="1">
                <a:solidFill>
                  <a:schemeClr val="tx1">
                    <a:lumMod val="75000"/>
                    <a:lumOff val="25000"/>
                  </a:schemeClr>
                </a:solidFill>
                <a:latin typeface="Bodoni Bk BT" panose="02070603070706020303" pitchFamily="18" charset="0"/>
                <a:cs typeface="Arial" pitchFamily="34" charset="0"/>
              </a:rPr>
              <a:t>perangkat</a:t>
            </a:r>
            <a:r>
              <a:rPr lang="en-US" altLang="ko-KR" sz="1600" dirty="0">
                <a:solidFill>
                  <a:schemeClr val="tx1">
                    <a:lumMod val="75000"/>
                    <a:lumOff val="25000"/>
                  </a:schemeClr>
                </a:solidFill>
                <a:latin typeface="Bodoni Bk BT" panose="02070603070706020303" pitchFamily="18" charset="0"/>
                <a:cs typeface="Arial" pitchFamily="34" charset="0"/>
              </a:rPr>
              <a:t> </a:t>
            </a:r>
            <a:r>
              <a:rPr lang="en-US" altLang="ko-KR" sz="1600" dirty="0" err="1">
                <a:solidFill>
                  <a:schemeClr val="tx1">
                    <a:lumMod val="75000"/>
                    <a:lumOff val="25000"/>
                  </a:schemeClr>
                </a:solidFill>
                <a:latin typeface="Bodoni Bk BT" panose="02070603070706020303" pitchFamily="18" charset="0"/>
                <a:cs typeface="Arial" pitchFamily="34" charset="0"/>
              </a:rPr>
              <a:t>pelanggan</a:t>
            </a:r>
            <a:r>
              <a:rPr lang="id-ID" altLang="ko-KR" sz="1600" dirty="0">
                <a:solidFill>
                  <a:schemeClr val="tx1">
                    <a:lumMod val="75000"/>
                    <a:lumOff val="25000"/>
                  </a:schemeClr>
                </a:solidFill>
                <a:latin typeface="Bodoni Bk BT" panose="02070603070706020303" pitchFamily="18" charset="0"/>
                <a:cs typeface="Arial" pitchFamily="34" charset="0"/>
              </a:rPr>
              <a:t>. Biasanya jarak antara pusat layanan dengan pelanggan dapat mencapai jarak maksimal 20 kilometer. Pada FTTH terdapat 4 segmen catuan yaitu :</a:t>
            </a:r>
          </a:p>
          <a:p>
            <a:pPr algn="just"/>
            <a:r>
              <a:rPr lang="id-ID" altLang="ko-KR" sz="1600" dirty="0">
                <a:solidFill>
                  <a:schemeClr val="tx1">
                    <a:lumMod val="75000"/>
                    <a:lumOff val="25000"/>
                  </a:schemeClr>
                </a:solidFill>
                <a:latin typeface="Bodoni Bk BT" panose="02070603070706020303" pitchFamily="18" charset="0"/>
                <a:cs typeface="Arial" pitchFamily="34" charset="0"/>
              </a:rPr>
              <a:t>       Segmen A : Kabel feeder</a:t>
            </a:r>
          </a:p>
          <a:p>
            <a:pPr algn="just"/>
            <a:r>
              <a:rPr lang="id-ID" altLang="ko-KR" sz="1600" dirty="0">
                <a:solidFill>
                  <a:schemeClr val="tx1">
                    <a:lumMod val="75000"/>
                    <a:lumOff val="25000"/>
                  </a:schemeClr>
                </a:solidFill>
                <a:latin typeface="Bodoni Bk BT" panose="02070603070706020303" pitchFamily="18" charset="0"/>
                <a:cs typeface="Arial" pitchFamily="34" charset="0"/>
              </a:rPr>
              <a:t>       Segmen B : Kabel distribusi</a:t>
            </a:r>
          </a:p>
          <a:p>
            <a:pPr algn="just"/>
            <a:r>
              <a:rPr lang="id-ID" altLang="ko-KR" sz="1600" dirty="0">
                <a:solidFill>
                  <a:schemeClr val="tx1">
                    <a:lumMod val="75000"/>
                    <a:lumOff val="25000"/>
                  </a:schemeClr>
                </a:solidFill>
                <a:latin typeface="Bodoni Bk BT" panose="02070603070706020303" pitchFamily="18" charset="0"/>
                <a:cs typeface="Arial" pitchFamily="34" charset="0"/>
              </a:rPr>
              <a:t>       Segmen C : Kabel drop atau penanggal</a:t>
            </a:r>
          </a:p>
          <a:p>
            <a:pPr algn="just"/>
            <a:r>
              <a:rPr lang="id-ID" altLang="ko-KR" sz="1600" dirty="0">
                <a:solidFill>
                  <a:schemeClr val="tx1">
                    <a:lumMod val="75000"/>
                    <a:lumOff val="25000"/>
                  </a:schemeClr>
                </a:solidFill>
                <a:latin typeface="Bodoni Bk BT" panose="02070603070706020303" pitchFamily="18" charset="0"/>
                <a:cs typeface="Arial" pitchFamily="34" charset="0"/>
              </a:rPr>
              <a:t>       Segmen D : Kabel indoor atau kabel rumah </a:t>
            </a:r>
            <a:endParaRPr lang="ko-KR" altLang="en-US" sz="1600" dirty="0">
              <a:solidFill>
                <a:schemeClr val="tx1">
                  <a:lumMod val="75000"/>
                  <a:lumOff val="25000"/>
                </a:schemeClr>
              </a:solidFill>
              <a:latin typeface="Bodoni Bk BT" panose="02070603070706020303" pitchFamily="18" charset="0"/>
              <a:cs typeface="Arial" pitchFamily="34" charset="0"/>
            </a:endParaRPr>
          </a:p>
        </p:txBody>
      </p:sp>
      <p:pic>
        <p:nvPicPr>
          <p:cNvPr id="10" name="Picture 9">
            <a:extLst>
              <a:ext uri="{FF2B5EF4-FFF2-40B4-BE49-F238E27FC236}">
                <a16:creationId xmlns:a16="http://schemas.microsoft.com/office/drawing/2014/main" id="{D8F92B55-C2D1-4553-900D-464943DCE952}"/>
              </a:ext>
            </a:extLst>
          </p:cNvPr>
          <p:cNvPicPr>
            <a:picLocks noChangeAspect="1"/>
          </p:cNvPicPr>
          <p:nvPr/>
        </p:nvPicPr>
        <p:blipFill rotWithShape="1">
          <a:blip r:embed="rId2">
            <a:extLst>
              <a:ext uri="{28A0092B-C50C-407E-A947-70E740481C1C}">
                <a14:useLocalDpi xmlns:a14="http://schemas.microsoft.com/office/drawing/2010/main" val="0"/>
              </a:ext>
            </a:extLst>
          </a:blip>
          <a:srcRect t="2603" b="15117"/>
          <a:stretch/>
        </p:blipFill>
        <p:spPr>
          <a:xfrm>
            <a:off x="2740076" y="1444891"/>
            <a:ext cx="6711847" cy="2663551"/>
          </a:xfrm>
          <a:prstGeom prst="rect">
            <a:avLst/>
          </a:prstGeom>
          <a:ln>
            <a:noFill/>
          </a:ln>
          <a:effectLst>
            <a:outerShdw blurRad="292100" dist="139700" dir="2700000" algn="tl" rotWithShape="0">
              <a:srgbClr val="333333">
                <a:alpha val="65000"/>
              </a:srgbClr>
            </a:outerShdw>
          </a:effectLst>
        </p:spPr>
      </p:pic>
      <p:sp>
        <p:nvSpPr>
          <p:cNvPr id="40" name="Oval 39">
            <a:extLst>
              <a:ext uri="{FF2B5EF4-FFF2-40B4-BE49-F238E27FC236}">
                <a16:creationId xmlns:a16="http://schemas.microsoft.com/office/drawing/2014/main" id="{457C37A1-B5C0-4AF9-8B20-FB767C6C9606}"/>
              </a:ext>
            </a:extLst>
          </p:cNvPr>
          <p:cNvSpPr/>
          <p:nvPr/>
        </p:nvSpPr>
        <p:spPr>
          <a:xfrm>
            <a:off x="1465927" y="5882013"/>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Oval 40">
            <a:extLst>
              <a:ext uri="{FF2B5EF4-FFF2-40B4-BE49-F238E27FC236}">
                <a16:creationId xmlns:a16="http://schemas.microsoft.com/office/drawing/2014/main" id="{1482114C-66ED-400B-993F-255904083992}"/>
              </a:ext>
            </a:extLst>
          </p:cNvPr>
          <p:cNvSpPr/>
          <p:nvPr/>
        </p:nvSpPr>
        <p:spPr>
          <a:xfrm>
            <a:off x="1465927" y="6134623"/>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70">
            <a:extLst>
              <a:ext uri="{FF2B5EF4-FFF2-40B4-BE49-F238E27FC236}">
                <a16:creationId xmlns:a16="http://schemas.microsoft.com/office/drawing/2014/main" id="{E219263A-CDDE-4A0A-AD90-C7EA5FD0F5F9}"/>
              </a:ext>
            </a:extLst>
          </p:cNvPr>
          <p:cNvSpPr/>
          <p:nvPr/>
        </p:nvSpPr>
        <p:spPr>
          <a:xfrm>
            <a:off x="1465927" y="5382219"/>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Oval 71">
            <a:extLst>
              <a:ext uri="{FF2B5EF4-FFF2-40B4-BE49-F238E27FC236}">
                <a16:creationId xmlns:a16="http://schemas.microsoft.com/office/drawing/2014/main" id="{53189A0B-4BF8-4253-9F71-AA6A014D83A9}"/>
              </a:ext>
            </a:extLst>
          </p:cNvPr>
          <p:cNvSpPr/>
          <p:nvPr/>
        </p:nvSpPr>
        <p:spPr>
          <a:xfrm>
            <a:off x="1465927" y="5636366"/>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자유형 22">
            <a:extLst>
              <a:ext uri="{FF2B5EF4-FFF2-40B4-BE49-F238E27FC236}">
                <a16:creationId xmlns:a16="http://schemas.microsoft.com/office/drawing/2014/main" id="{355BA732-CC98-4F2E-89F0-41AF372C05C8}"/>
              </a:ext>
            </a:extLst>
          </p:cNvPr>
          <p:cNvSpPr/>
          <p:nvPr/>
        </p:nvSpPr>
        <p:spPr>
          <a:xfrm>
            <a:off x="742913" y="3323543"/>
            <a:ext cx="360000" cy="0"/>
          </a:xfrm>
          <a:custGeom>
            <a:avLst/>
            <a:gdLst>
              <a:gd name="connsiteX0" fmla="*/ 0 w 326572"/>
              <a:gd name="connsiteY0" fmla="*/ 0 h 0"/>
              <a:gd name="connsiteX1" fmla="*/ 326572 w 326572"/>
              <a:gd name="connsiteY1" fmla="*/ 0 h 0"/>
            </a:gdLst>
            <a:ahLst/>
            <a:cxnLst>
              <a:cxn ang="0">
                <a:pos x="connsiteX0" y="connsiteY0"/>
              </a:cxn>
              <a:cxn ang="0">
                <a:pos x="connsiteX1" y="connsiteY1"/>
              </a:cxn>
            </a:cxnLst>
            <a:rect l="l" t="t" r="r" b="b"/>
            <a:pathLst>
              <a:path w="326572">
                <a:moveTo>
                  <a:pt x="0" y="0"/>
                </a:moveTo>
                <a:lnTo>
                  <a:pt x="326572" y="0"/>
                </a:lnTo>
              </a:path>
            </a:pathLst>
          </a:custGeom>
          <a:ln w="19050">
            <a:solidFill>
              <a:schemeClr val="bg1">
                <a:lumMod val="75000"/>
              </a:schemeClr>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3" name="자유형 28">
            <a:extLst>
              <a:ext uri="{FF2B5EF4-FFF2-40B4-BE49-F238E27FC236}">
                <a16:creationId xmlns:a16="http://schemas.microsoft.com/office/drawing/2014/main" id="{CA2D8475-24BB-4964-9075-293658C5696B}"/>
              </a:ext>
            </a:extLst>
          </p:cNvPr>
          <p:cNvSpPr/>
          <p:nvPr/>
        </p:nvSpPr>
        <p:spPr>
          <a:xfrm>
            <a:off x="742913" y="3986789"/>
            <a:ext cx="360000" cy="0"/>
          </a:xfrm>
          <a:custGeom>
            <a:avLst/>
            <a:gdLst>
              <a:gd name="connsiteX0" fmla="*/ 0 w 326572"/>
              <a:gd name="connsiteY0" fmla="*/ 0 h 0"/>
              <a:gd name="connsiteX1" fmla="*/ 326572 w 326572"/>
              <a:gd name="connsiteY1" fmla="*/ 0 h 0"/>
            </a:gdLst>
            <a:ahLst/>
            <a:cxnLst>
              <a:cxn ang="0">
                <a:pos x="connsiteX0" y="connsiteY0"/>
              </a:cxn>
              <a:cxn ang="0">
                <a:pos x="connsiteX1" y="connsiteY1"/>
              </a:cxn>
            </a:cxnLst>
            <a:rect l="l" t="t" r="r" b="b"/>
            <a:pathLst>
              <a:path w="326572">
                <a:moveTo>
                  <a:pt x="0" y="0"/>
                </a:moveTo>
                <a:lnTo>
                  <a:pt x="326572" y="0"/>
                </a:lnTo>
              </a:path>
            </a:pathLst>
          </a:custGeom>
          <a:ln w="19050">
            <a:solidFill>
              <a:schemeClr val="bg1">
                <a:lumMod val="75000"/>
              </a:schemeClr>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4" name="자유형 9">
            <a:extLst>
              <a:ext uri="{FF2B5EF4-FFF2-40B4-BE49-F238E27FC236}">
                <a16:creationId xmlns:a16="http://schemas.microsoft.com/office/drawing/2014/main" id="{668B9AED-D926-463B-8E52-6C27816787AA}"/>
              </a:ext>
            </a:extLst>
          </p:cNvPr>
          <p:cNvSpPr/>
          <p:nvPr/>
        </p:nvSpPr>
        <p:spPr>
          <a:xfrm>
            <a:off x="747107" y="1851279"/>
            <a:ext cx="360000" cy="0"/>
          </a:xfrm>
          <a:custGeom>
            <a:avLst/>
            <a:gdLst>
              <a:gd name="connsiteX0" fmla="*/ 0 w 326572"/>
              <a:gd name="connsiteY0" fmla="*/ 0 h 0"/>
              <a:gd name="connsiteX1" fmla="*/ 326572 w 326572"/>
              <a:gd name="connsiteY1" fmla="*/ 0 h 0"/>
            </a:gdLst>
            <a:ahLst/>
            <a:cxnLst>
              <a:cxn ang="0">
                <a:pos x="connsiteX0" y="connsiteY0"/>
              </a:cxn>
              <a:cxn ang="0">
                <a:pos x="connsiteX1" y="connsiteY1"/>
              </a:cxn>
            </a:cxnLst>
            <a:rect l="l" t="t" r="r" b="b"/>
            <a:pathLst>
              <a:path w="326572">
                <a:moveTo>
                  <a:pt x="0" y="0"/>
                </a:moveTo>
                <a:lnTo>
                  <a:pt x="326572" y="0"/>
                </a:lnTo>
              </a:path>
            </a:pathLst>
          </a:custGeom>
          <a:ln w="19050">
            <a:solidFill>
              <a:schemeClr val="bg1">
                <a:lumMod val="75000"/>
              </a:schemeClr>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5" name="자유형 19">
            <a:extLst>
              <a:ext uri="{FF2B5EF4-FFF2-40B4-BE49-F238E27FC236}">
                <a16:creationId xmlns:a16="http://schemas.microsoft.com/office/drawing/2014/main" id="{B91E9534-E180-4980-BCC0-40D06C729425}"/>
              </a:ext>
            </a:extLst>
          </p:cNvPr>
          <p:cNvSpPr/>
          <p:nvPr/>
        </p:nvSpPr>
        <p:spPr>
          <a:xfrm>
            <a:off x="747076" y="2607288"/>
            <a:ext cx="360000" cy="0"/>
          </a:xfrm>
          <a:custGeom>
            <a:avLst/>
            <a:gdLst>
              <a:gd name="connsiteX0" fmla="*/ 0 w 326572"/>
              <a:gd name="connsiteY0" fmla="*/ 0 h 0"/>
              <a:gd name="connsiteX1" fmla="*/ 326572 w 326572"/>
              <a:gd name="connsiteY1" fmla="*/ 0 h 0"/>
            </a:gdLst>
            <a:ahLst/>
            <a:cxnLst>
              <a:cxn ang="0">
                <a:pos x="connsiteX0" y="connsiteY0"/>
              </a:cxn>
              <a:cxn ang="0">
                <a:pos x="connsiteX1" y="connsiteY1"/>
              </a:cxn>
            </a:cxnLst>
            <a:rect l="l" t="t" r="r" b="b"/>
            <a:pathLst>
              <a:path w="326572">
                <a:moveTo>
                  <a:pt x="0" y="0"/>
                </a:moveTo>
                <a:lnTo>
                  <a:pt x="326572" y="0"/>
                </a:lnTo>
              </a:path>
            </a:pathLst>
          </a:custGeom>
          <a:ln w="19050">
            <a:solidFill>
              <a:schemeClr val="bg1">
                <a:lumMod val="75000"/>
              </a:schemeClr>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46" name="직선 연결선 5">
            <a:extLst>
              <a:ext uri="{FF2B5EF4-FFF2-40B4-BE49-F238E27FC236}">
                <a16:creationId xmlns:a16="http://schemas.microsoft.com/office/drawing/2014/main" id="{DBF48C5B-1019-47E4-BCA0-76838B70392E}"/>
              </a:ext>
            </a:extLst>
          </p:cNvPr>
          <p:cNvCxnSpPr>
            <a:cxnSpLocks/>
          </p:cNvCxnSpPr>
          <p:nvPr/>
        </p:nvCxnSpPr>
        <p:spPr>
          <a:xfrm flipH="1">
            <a:off x="598522" y="1643264"/>
            <a:ext cx="6416" cy="4212000"/>
          </a:xfrm>
          <a:prstGeom prst="line">
            <a:avLst/>
          </a:prstGeom>
          <a:ln w="19050">
            <a:solidFill>
              <a:schemeClr val="bg1">
                <a:lumMod val="75000"/>
              </a:schemeClr>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47" name="자유형 22">
            <a:extLst>
              <a:ext uri="{FF2B5EF4-FFF2-40B4-BE49-F238E27FC236}">
                <a16:creationId xmlns:a16="http://schemas.microsoft.com/office/drawing/2014/main" id="{0133B699-FC72-45D1-BF82-CEA5F8A641E9}"/>
              </a:ext>
            </a:extLst>
          </p:cNvPr>
          <p:cNvSpPr/>
          <p:nvPr/>
        </p:nvSpPr>
        <p:spPr>
          <a:xfrm rot="10800000">
            <a:off x="11115434" y="3125170"/>
            <a:ext cx="360000" cy="0"/>
          </a:xfrm>
          <a:custGeom>
            <a:avLst/>
            <a:gdLst>
              <a:gd name="connsiteX0" fmla="*/ 0 w 326572"/>
              <a:gd name="connsiteY0" fmla="*/ 0 h 0"/>
              <a:gd name="connsiteX1" fmla="*/ 326572 w 326572"/>
              <a:gd name="connsiteY1" fmla="*/ 0 h 0"/>
            </a:gdLst>
            <a:ahLst/>
            <a:cxnLst>
              <a:cxn ang="0">
                <a:pos x="connsiteX0" y="connsiteY0"/>
              </a:cxn>
              <a:cxn ang="0">
                <a:pos x="connsiteX1" y="connsiteY1"/>
              </a:cxn>
            </a:cxnLst>
            <a:rect l="l" t="t" r="r" b="b"/>
            <a:pathLst>
              <a:path w="326572">
                <a:moveTo>
                  <a:pt x="0" y="0"/>
                </a:moveTo>
                <a:lnTo>
                  <a:pt x="326572" y="0"/>
                </a:lnTo>
              </a:path>
            </a:pathLst>
          </a:custGeom>
          <a:ln w="19050">
            <a:solidFill>
              <a:schemeClr val="bg1">
                <a:lumMod val="75000"/>
              </a:schemeClr>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8" name="자유형 28">
            <a:extLst>
              <a:ext uri="{FF2B5EF4-FFF2-40B4-BE49-F238E27FC236}">
                <a16:creationId xmlns:a16="http://schemas.microsoft.com/office/drawing/2014/main" id="{0EAA349B-54FC-402D-97FA-094604E44C3F}"/>
              </a:ext>
            </a:extLst>
          </p:cNvPr>
          <p:cNvSpPr/>
          <p:nvPr/>
        </p:nvSpPr>
        <p:spPr>
          <a:xfrm rot="10800000">
            <a:off x="11128686" y="3788416"/>
            <a:ext cx="360000" cy="0"/>
          </a:xfrm>
          <a:custGeom>
            <a:avLst/>
            <a:gdLst>
              <a:gd name="connsiteX0" fmla="*/ 0 w 326572"/>
              <a:gd name="connsiteY0" fmla="*/ 0 h 0"/>
              <a:gd name="connsiteX1" fmla="*/ 326572 w 326572"/>
              <a:gd name="connsiteY1" fmla="*/ 0 h 0"/>
            </a:gdLst>
            <a:ahLst/>
            <a:cxnLst>
              <a:cxn ang="0">
                <a:pos x="connsiteX0" y="connsiteY0"/>
              </a:cxn>
              <a:cxn ang="0">
                <a:pos x="connsiteX1" y="connsiteY1"/>
              </a:cxn>
            </a:cxnLst>
            <a:rect l="l" t="t" r="r" b="b"/>
            <a:pathLst>
              <a:path w="326572">
                <a:moveTo>
                  <a:pt x="0" y="0"/>
                </a:moveTo>
                <a:lnTo>
                  <a:pt x="326572" y="0"/>
                </a:lnTo>
              </a:path>
            </a:pathLst>
          </a:custGeom>
          <a:ln w="19050">
            <a:solidFill>
              <a:schemeClr val="bg1">
                <a:lumMod val="75000"/>
              </a:schemeClr>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9" name="자유형 9">
            <a:extLst>
              <a:ext uri="{FF2B5EF4-FFF2-40B4-BE49-F238E27FC236}">
                <a16:creationId xmlns:a16="http://schemas.microsoft.com/office/drawing/2014/main" id="{6AAE94AD-61E8-4A7B-A611-294745F2EDC1}"/>
              </a:ext>
            </a:extLst>
          </p:cNvPr>
          <p:cNvSpPr/>
          <p:nvPr/>
        </p:nvSpPr>
        <p:spPr>
          <a:xfrm rot="10800000">
            <a:off x="11132881" y="1652906"/>
            <a:ext cx="360000" cy="0"/>
          </a:xfrm>
          <a:custGeom>
            <a:avLst/>
            <a:gdLst>
              <a:gd name="connsiteX0" fmla="*/ 0 w 326572"/>
              <a:gd name="connsiteY0" fmla="*/ 0 h 0"/>
              <a:gd name="connsiteX1" fmla="*/ 326572 w 326572"/>
              <a:gd name="connsiteY1" fmla="*/ 0 h 0"/>
            </a:gdLst>
            <a:ahLst/>
            <a:cxnLst>
              <a:cxn ang="0">
                <a:pos x="connsiteX0" y="connsiteY0"/>
              </a:cxn>
              <a:cxn ang="0">
                <a:pos x="connsiteX1" y="connsiteY1"/>
              </a:cxn>
            </a:cxnLst>
            <a:rect l="l" t="t" r="r" b="b"/>
            <a:pathLst>
              <a:path w="326572">
                <a:moveTo>
                  <a:pt x="0" y="0"/>
                </a:moveTo>
                <a:lnTo>
                  <a:pt x="326572" y="0"/>
                </a:lnTo>
              </a:path>
            </a:pathLst>
          </a:custGeom>
          <a:ln w="19050">
            <a:solidFill>
              <a:schemeClr val="bg1">
                <a:lumMod val="75000"/>
              </a:schemeClr>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2" name="자유형 19">
            <a:extLst>
              <a:ext uri="{FF2B5EF4-FFF2-40B4-BE49-F238E27FC236}">
                <a16:creationId xmlns:a16="http://schemas.microsoft.com/office/drawing/2014/main" id="{872F18C0-7013-4EDF-B3C3-5EC385E91371}"/>
              </a:ext>
            </a:extLst>
          </p:cNvPr>
          <p:cNvSpPr/>
          <p:nvPr/>
        </p:nvSpPr>
        <p:spPr>
          <a:xfrm rot="10800000">
            <a:off x="11119598" y="2408915"/>
            <a:ext cx="360000" cy="0"/>
          </a:xfrm>
          <a:custGeom>
            <a:avLst/>
            <a:gdLst>
              <a:gd name="connsiteX0" fmla="*/ 0 w 326572"/>
              <a:gd name="connsiteY0" fmla="*/ 0 h 0"/>
              <a:gd name="connsiteX1" fmla="*/ 326572 w 326572"/>
              <a:gd name="connsiteY1" fmla="*/ 0 h 0"/>
            </a:gdLst>
            <a:ahLst/>
            <a:cxnLst>
              <a:cxn ang="0">
                <a:pos x="connsiteX0" y="connsiteY0"/>
              </a:cxn>
              <a:cxn ang="0">
                <a:pos x="connsiteX1" y="connsiteY1"/>
              </a:cxn>
            </a:cxnLst>
            <a:rect l="l" t="t" r="r" b="b"/>
            <a:pathLst>
              <a:path w="326572">
                <a:moveTo>
                  <a:pt x="0" y="0"/>
                </a:moveTo>
                <a:lnTo>
                  <a:pt x="326572" y="0"/>
                </a:lnTo>
              </a:path>
            </a:pathLst>
          </a:custGeom>
          <a:ln w="19050">
            <a:solidFill>
              <a:schemeClr val="bg1">
                <a:lumMod val="75000"/>
              </a:schemeClr>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84" name="직선 연결선 5">
            <a:extLst>
              <a:ext uri="{FF2B5EF4-FFF2-40B4-BE49-F238E27FC236}">
                <a16:creationId xmlns:a16="http://schemas.microsoft.com/office/drawing/2014/main" id="{8920FEAD-7C68-4783-838D-5037DCD15C9F}"/>
              </a:ext>
            </a:extLst>
          </p:cNvPr>
          <p:cNvCxnSpPr>
            <a:cxnSpLocks/>
          </p:cNvCxnSpPr>
          <p:nvPr/>
        </p:nvCxnSpPr>
        <p:spPr>
          <a:xfrm flipH="1">
            <a:off x="11580645" y="1444891"/>
            <a:ext cx="6416" cy="4212000"/>
          </a:xfrm>
          <a:prstGeom prst="line">
            <a:avLst/>
          </a:prstGeom>
          <a:ln w="19050">
            <a:solidFill>
              <a:schemeClr val="bg1">
                <a:lumMod val="75000"/>
              </a:schemeClr>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27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B50BDA-9DD3-47E4-8852-4E61CF2A00B0}"/>
              </a:ext>
            </a:extLst>
          </p:cNvPr>
          <p:cNvSpPr/>
          <p:nvPr/>
        </p:nvSpPr>
        <p:spPr>
          <a:xfrm>
            <a:off x="0"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4F188E-C654-4B5C-ABF1-DB0BEABF2171}"/>
              </a:ext>
            </a:extLst>
          </p:cNvPr>
          <p:cNvSpPr/>
          <p:nvPr/>
        </p:nvSpPr>
        <p:spPr>
          <a:xfrm>
            <a:off x="8296859"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751BC40-C865-4B6D-801A-87EB8D70B92E}"/>
              </a:ext>
            </a:extLst>
          </p:cNvPr>
          <p:cNvSpPr txBox="1"/>
          <p:nvPr/>
        </p:nvSpPr>
        <p:spPr>
          <a:xfrm>
            <a:off x="3707378" y="5150423"/>
            <a:ext cx="4777096" cy="523220"/>
          </a:xfrm>
          <a:prstGeom prst="rect">
            <a:avLst/>
          </a:prstGeom>
          <a:noFill/>
        </p:spPr>
        <p:txBody>
          <a:bodyPr wrap="square" rtlCol="0" anchor="ctr">
            <a:spAutoFit/>
          </a:bodyPr>
          <a:lstStyle/>
          <a:p>
            <a:pPr algn="ctr"/>
            <a:r>
              <a:rPr lang="id-ID" altLang="ko-KR" sz="2700" dirty="0">
                <a:solidFill>
                  <a:schemeClr val="bg1"/>
                </a:solidFill>
                <a:latin typeface="Bradley Hand ITC" panose="03070402050302030203" pitchFamily="66" charset="0"/>
                <a:cs typeface="Arial" pitchFamily="34" charset="0"/>
              </a:rPr>
              <a:t>Pengenalan Perangkat FTTH</a:t>
            </a:r>
            <a:endParaRPr lang="ko-KR" altLang="en-US" sz="2700" dirty="0">
              <a:solidFill>
                <a:schemeClr val="bg1"/>
              </a:solidFill>
              <a:latin typeface="Bradley Hand ITC" panose="03070402050302030203" pitchFamily="66" charset="0"/>
              <a:cs typeface="Arial" pitchFamily="34" charset="0"/>
            </a:endParaRPr>
          </a:p>
        </p:txBody>
      </p:sp>
    </p:spTree>
    <p:extLst>
      <p:ext uri="{BB962C8B-B14F-4D97-AF65-F5344CB8AC3E}">
        <p14:creationId xmlns:p14="http://schemas.microsoft.com/office/powerpoint/2010/main" val="270979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D8D9BA-FF74-4D0B-8EA1-326AB1553EF9}"/>
              </a:ext>
            </a:extLst>
          </p:cNvPr>
          <p:cNvSpPr/>
          <p:nvPr/>
        </p:nvSpPr>
        <p:spPr>
          <a:xfrm>
            <a:off x="4045186" y="596165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 name="Rounded Rectangle 5">
            <a:extLst>
              <a:ext uri="{FF2B5EF4-FFF2-40B4-BE49-F238E27FC236}">
                <a16:creationId xmlns:a16="http://schemas.microsoft.com/office/drawing/2014/main" id="{F7DFB054-C59D-44B1-A347-F98F374C12CC}"/>
              </a:ext>
            </a:extLst>
          </p:cNvPr>
          <p:cNvSpPr/>
          <p:nvPr/>
        </p:nvSpPr>
        <p:spPr>
          <a:xfrm>
            <a:off x="7846616" y="34747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sz="1600" dirty="0">
                <a:solidFill>
                  <a:schemeClr val="tx1">
                    <a:lumMod val="65000"/>
                    <a:lumOff val="35000"/>
                  </a:schemeClr>
                </a:solidFill>
                <a:latin typeface="Bodoni Bk BT" panose="02070603070706020303" pitchFamily="18" charset="0"/>
              </a:rPr>
              <a:t>OLT (Optical Line Termination)</a:t>
            </a:r>
            <a:endParaRPr lang="ko-KR" altLang="en-US" sz="1600" dirty="0">
              <a:solidFill>
                <a:schemeClr val="tx1">
                  <a:lumMod val="65000"/>
                  <a:lumOff val="35000"/>
                </a:schemeClr>
              </a:solidFill>
              <a:latin typeface="Bodoni Bk BT" panose="02070603070706020303" pitchFamily="18" charset="0"/>
            </a:endParaRPr>
          </a:p>
        </p:txBody>
      </p:sp>
      <p:sp>
        <p:nvSpPr>
          <p:cNvPr id="20" name="TextBox 19">
            <a:extLst>
              <a:ext uri="{FF2B5EF4-FFF2-40B4-BE49-F238E27FC236}">
                <a16:creationId xmlns:a16="http://schemas.microsoft.com/office/drawing/2014/main" id="{6925BAAD-49AA-4538-8FC0-B5D49E4692B2}"/>
              </a:ext>
            </a:extLst>
          </p:cNvPr>
          <p:cNvSpPr txBox="1"/>
          <p:nvPr/>
        </p:nvSpPr>
        <p:spPr>
          <a:xfrm>
            <a:off x="7246524" y="1510550"/>
            <a:ext cx="4565192" cy="3693319"/>
          </a:xfrm>
          <a:prstGeom prst="rect">
            <a:avLst/>
          </a:prstGeom>
          <a:noFill/>
        </p:spPr>
        <p:txBody>
          <a:bodyPr wrap="square" rtlCol="0">
            <a:spAutoFit/>
          </a:bodyPr>
          <a:lstStyle/>
          <a:p>
            <a:pPr algn="just"/>
            <a:r>
              <a:rPr lang="en-US" altLang="ko-KR" dirty="0">
                <a:solidFill>
                  <a:schemeClr val="tx1">
                    <a:lumMod val="75000"/>
                    <a:lumOff val="25000"/>
                  </a:schemeClr>
                </a:solidFill>
                <a:latin typeface="Bodoni Bk BT" panose="02070603070706020303" pitchFamily="18" charset="0"/>
                <a:cs typeface="Arial" pitchFamily="34" charset="0"/>
              </a:rPr>
              <a:t>Optical Line Termination (OLT) </a:t>
            </a:r>
            <a:r>
              <a:rPr lang="en-US" altLang="ko-KR" dirty="0" err="1">
                <a:solidFill>
                  <a:schemeClr val="tx1">
                    <a:lumMod val="75000"/>
                    <a:lumOff val="25000"/>
                  </a:schemeClr>
                </a:solidFill>
                <a:latin typeface="Bodoni Bk BT" panose="02070603070706020303" pitchFamily="18" charset="0"/>
                <a:cs typeface="Arial" pitchFamily="34" charset="0"/>
              </a:rPr>
              <a:t>adalah</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suatu</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perangkat</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aktif</a:t>
            </a:r>
            <a:r>
              <a:rPr lang="en-US" altLang="ko-KR" dirty="0">
                <a:solidFill>
                  <a:schemeClr val="tx1">
                    <a:lumMod val="75000"/>
                    <a:lumOff val="25000"/>
                  </a:schemeClr>
                </a:solidFill>
                <a:latin typeface="Bodoni Bk BT" panose="02070603070706020303" pitchFamily="18" charset="0"/>
                <a:cs typeface="Arial" pitchFamily="34" charset="0"/>
              </a:rPr>
              <a:t> yang</a:t>
            </a:r>
            <a:r>
              <a:rPr lang="id-ID" altLang="ko-KR" dirty="0">
                <a:solidFill>
                  <a:schemeClr val="tx1">
                    <a:lumMod val="75000"/>
                    <a:lumOff val="25000"/>
                  </a:schemeClr>
                </a:solidFill>
                <a:latin typeface="Bodoni Bk BT" panose="02070603070706020303" pitchFamily="18" charset="0"/>
                <a:cs typeface="Arial" pitchFamily="34" charset="0"/>
              </a:rPr>
              <a:t> memiliki </a:t>
            </a:r>
            <a:r>
              <a:rPr lang="en-US" altLang="ko-KR" dirty="0" err="1">
                <a:solidFill>
                  <a:schemeClr val="tx1">
                    <a:lumMod val="75000"/>
                    <a:lumOff val="25000"/>
                  </a:schemeClr>
                </a:solidFill>
                <a:latin typeface="Bodoni Bk BT" panose="02070603070706020303" pitchFamily="18" charset="0"/>
                <a:cs typeface="Arial" pitchFamily="34" charset="0"/>
              </a:rPr>
              <a:t>fungsi</a:t>
            </a:r>
            <a:r>
              <a:rPr lang="id-ID" altLang="ko-KR" dirty="0">
                <a:solidFill>
                  <a:schemeClr val="tx1">
                    <a:lumMod val="75000"/>
                    <a:lumOff val="25000"/>
                  </a:schemeClr>
                </a:solidFill>
                <a:latin typeface="Bodoni Bk BT" panose="02070603070706020303" pitchFamily="18" charset="0"/>
                <a:cs typeface="Arial" pitchFamily="34" charset="0"/>
              </a:rPr>
              <a:t> : </a:t>
            </a:r>
          </a:p>
          <a:p>
            <a:pPr algn="just"/>
            <a:r>
              <a:rPr lang="id-ID" altLang="ko-KR" dirty="0">
                <a:solidFill>
                  <a:schemeClr val="tx1">
                    <a:lumMod val="75000"/>
                    <a:lumOff val="25000"/>
                  </a:schemeClr>
                </a:solidFill>
                <a:latin typeface="Bodoni Bk BT" panose="02070603070706020303" pitchFamily="18" charset="0"/>
                <a:cs typeface="Arial" pitchFamily="34" charset="0"/>
              </a:rPr>
              <a:t> </a:t>
            </a:r>
          </a:p>
          <a:p>
            <a:pPr algn="just"/>
            <a:r>
              <a:rPr lang="id-ID" altLang="ko-KR" dirty="0">
                <a:solidFill>
                  <a:schemeClr val="tx1">
                    <a:lumMod val="75000"/>
                    <a:lumOff val="25000"/>
                  </a:schemeClr>
                </a:solidFill>
                <a:latin typeface="Bodoni Bk BT" panose="02070603070706020303" pitchFamily="18" charset="0"/>
                <a:cs typeface="Arial" pitchFamily="34" charset="0"/>
              </a:rPr>
              <a:t>Mengubah s</a:t>
            </a:r>
            <a:r>
              <a:rPr lang="en-US" altLang="ko-KR" dirty="0" err="1">
                <a:solidFill>
                  <a:schemeClr val="tx1">
                    <a:lumMod val="75000"/>
                    <a:lumOff val="25000"/>
                  </a:schemeClr>
                </a:solidFill>
                <a:latin typeface="Bodoni Bk BT" panose="02070603070706020303" pitchFamily="18" charset="0"/>
                <a:cs typeface="Arial" pitchFamily="34" charset="0"/>
              </a:rPr>
              <a:t>inyal</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elektrik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menjadi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sinyal</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opti</a:t>
            </a:r>
            <a:r>
              <a:rPr lang="id-ID" altLang="ko-KR" dirty="0">
                <a:solidFill>
                  <a:schemeClr val="tx1">
                    <a:lumMod val="75000"/>
                    <a:lumOff val="25000"/>
                  </a:schemeClr>
                </a:solidFill>
                <a:latin typeface="Bodoni Bk BT" panose="02070603070706020303" pitchFamily="18" charset="0"/>
                <a:cs typeface="Arial" pitchFamily="34" charset="0"/>
              </a:rPr>
              <a:t>k.</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Alat untuk proses multiplexing.</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T</a:t>
            </a:r>
            <a:r>
              <a:rPr lang="en-US" altLang="ko-KR" dirty="0" err="1">
                <a:solidFill>
                  <a:schemeClr val="tx1">
                    <a:lumMod val="75000"/>
                    <a:lumOff val="25000"/>
                  </a:schemeClr>
                </a:solidFill>
                <a:latin typeface="Bodoni Bk BT" panose="02070603070706020303" pitchFamily="18" charset="0"/>
                <a:cs typeface="Arial" pitchFamily="34" charset="0"/>
              </a:rPr>
              <a:t>itik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akhir</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dari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pusat</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penyedia</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layanan</a:t>
            </a:r>
            <a:r>
              <a:rPr lang="en-US" altLang="ko-KR" dirty="0">
                <a:solidFill>
                  <a:schemeClr val="tx1">
                    <a:lumMod val="75000"/>
                    <a:lumOff val="25000"/>
                  </a:schemeClr>
                </a:solidFill>
                <a:latin typeface="Bodoni Bk BT" panose="02070603070706020303" pitchFamily="18" charset="0"/>
                <a:cs typeface="Arial" pitchFamily="34" charset="0"/>
              </a:rPr>
              <a:t> PON. </a:t>
            </a:r>
            <a:endParaRPr lang="id-ID" altLang="ko-KR" dirty="0">
              <a:solidFill>
                <a:schemeClr val="tx1">
                  <a:lumMod val="75000"/>
                  <a:lumOff val="25000"/>
                </a:schemeClr>
              </a:solidFill>
              <a:latin typeface="Bodoni Bk BT" panose="02070603070706020303" pitchFamily="18" charset="0"/>
              <a:cs typeface="Arial" pitchFamily="34" charset="0"/>
            </a:endParaRP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OLT menyediakan interface antara sistem Passive Optical Network (PON) dengan penyedia layanan (service provider) data, video, maupun voice/telepon.</a:t>
            </a:r>
          </a:p>
        </p:txBody>
      </p:sp>
      <p:cxnSp>
        <p:nvCxnSpPr>
          <p:cNvPr id="6" name="Straight Arrow Connector 5">
            <a:extLst>
              <a:ext uri="{FF2B5EF4-FFF2-40B4-BE49-F238E27FC236}">
                <a16:creationId xmlns:a16="http://schemas.microsoft.com/office/drawing/2014/main" id="{A6C16BDC-6E2B-48A1-9022-CD80FEA65659}"/>
              </a:ext>
            </a:extLst>
          </p:cNvPr>
          <p:cNvCxnSpPr>
            <a:cxnSpLocks/>
          </p:cNvCxnSpPr>
          <p:nvPr/>
        </p:nvCxnSpPr>
        <p:spPr>
          <a:xfrm>
            <a:off x="6721953" y="2510385"/>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017504-6163-45A3-ABF5-AF19BCD1CA31}"/>
              </a:ext>
            </a:extLst>
          </p:cNvPr>
          <p:cNvCxnSpPr>
            <a:cxnSpLocks/>
          </p:cNvCxnSpPr>
          <p:nvPr/>
        </p:nvCxnSpPr>
        <p:spPr>
          <a:xfrm>
            <a:off x="6702076" y="3047098"/>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969470A-574C-42B7-B047-010AA65CE32F}"/>
              </a:ext>
            </a:extLst>
          </p:cNvPr>
          <p:cNvCxnSpPr>
            <a:cxnSpLocks/>
          </p:cNvCxnSpPr>
          <p:nvPr/>
        </p:nvCxnSpPr>
        <p:spPr>
          <a:xfrm>
            <a:off x="6708704" y="3610313"/>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FB97624-401B-4F3F-837A-1F82EE5B0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298" y="1653457"/>
            <a:ext cx="2764320" cy="3407503"/>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A2599F2D-E29E-4474-BA31-9361CF7EA635}"/>
              </a:ext>
            </a:extLst>
          </p:cNvPr>
          <p:cNvSpPr/>
          <p:nvPr/>
        </p:nvSpPr>
        <p:spPr>
          <a:xfrm>
            <a:off x="0" y="0"/>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Tree>
    <p:extLst>
      <p:ext uri="{BB962C8B-B14F-4D97-AF65-F5344CB8AC3E}">
        <p14:creationId xmlns:p14="http://schemas.microsoft.com/office/powerpoint/2010/main" val="211199762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D8D9BA-FF74-4D0B-8EA1-326AB1553EF9}"/>
              </a:ext>
            </a:extLst>
          </p:cNvPr>
          <p:cNvSpPr/>
          <p:nvPr/>
        </p:nvSpPr>
        <p:spPr>
          <a:xfrm>
            <a:off x="4045186" y="596165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 name="Rounded Rectangle 5">
            <a:extLst>
              <a:ext uri="{FF2B5EF4-FFF2-40B4-BE49-F238E27FC236}">
                <a16:creationId xmlns:a16="http://schemas.microsoft.com/office/drawing/2014/main" id="{F7DFB054-C59D-44B1-A347-F98F374C12CC}"/>
              </a:ext>
            </a:extLst>
          </p:cNvPr>
          <p:cNvSpPr/>
          <p:nvPr/>
        </p:nvSpPr>
        <p:spPr>
          <a:xfrm>
            <a:off x="7846616" y="34747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sz="1600" dirty="0">
                <a:solidFill>
                  <a:schemeClr val="tx1">
                    <a:lumMod val="65000"/>
                    <a:lumOff val="35000"/>
                  </a:schemeClr>
                </a:solidFill>
                <a:latin typeface="Bodoni Bk BT" panose="02070603070706020303" pitchFamily="18" charset="0"/>
              </a:rPr>
              <a:t>Kabel Patchcord</a:t>
            </a:r>
            <a:endParaRPr lang="ko-KR" altLang="en-US" sz="1600" dirty="0">
              <a:solidFill>
                <a:schemeClr val="tx1">
                  <a:lumMod val="65000"/>
                  <a:lumOff val="35000"/>
                </a:schemeClr>
              </a:solidFill>
              <a:latin typeface="Bodoni Bk BT" panose="02070603070706020303" pitchFamily="18" charset="0"/>
            </a:endParaRPr>
          </a:p>
        </p:txBody>
      </p:sp>
      <p:sp>
        <p:nvSpPr>
          <p:cNvPr id="20" name="TextBox 19">
            <a:extLst>
              <a:ext uri="{FF2B5EF4-FFF2-40B4-BE49-F238E27FC236}">
                <a16:creationId xmlns:a16="http://schemas.microsoft.com/office/drawing/2014/main" id="{6925BAAD-49AA-4538-8FC0-B5D49E4692B2}"/>
              </a:ext>
            </a:extLst>
          </p:cNvPr>
          <p:cNvSpPr txBox="1"/>
          <p:nvPr/>
        </p:nvSpPr>
        <p:spPr>
          <a:xfrm>
            <a:off x="7246524" y="1510550"/>
            <a:ext cx="4565192" cy="1200329"/>
          </a:xfrm>
          <a:prstGeom prst="rect">
            <a:avLst/>
          </a:prstGeom>
          <a:noFill/>
        </p:spPr>
        <p:txBody>
          <a:bodyPr wrap="square" rtlCol="0">
            <a:spAutoFit/>
          </a:bodyPr>
          <a:lstStyle/>
          <a:p>
            <a:pPr algn="just"/>
            <a:r>
              <a:rPr lang="id-ID" altLang="ko-KR" dirty="0">
                <a:solidFill>
                  <a:schemeClr val="tx1">
                    <a:lumMod val="75000"/>
                    <a:lumOff val="25000"/>
                  </a:schemeClr>
                </a:solidFill>
                <a:latin typeface="Bodoni Bk BT" panose="02070603070706020303" pitchFamily="18" charset="0"/>
                <a:cs typeface="Arial" pitchFamily="34" charset="0"/>
              </a:rPr>
              <a:t>S</a:t>
            </a:r>
            <a:r>
              <a:rPr lang="en-US" altLang="ko-KR" dirty="0" err="1">
                <a:solidFill>
                  <a:schemeClr val="tx1">
                    <a:lumMod val="75000"/>
                    <a:lumOff val="25000"/>
                  </a:schemeClr>
                </a:solidFill>
                <a:latin typeface="Bodoni Bk BT" panose="02070603070706020303" pitchFamily="18" charset="0"/>
                <a:cs typeface="Arial" pitchFamily="34" charset="0"/>
              </a:rPr>
              <a:t>eutas</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kabel</a:t>
            </a:r>
            <a:r>
              <a:rPr lang="en-US" altLang="ko-KR" dirty="0">
                <a:solidFill>
                  <a:schemeClr val="tx1">
                    <a:lumMod val="75000"/>
                    <a:lumOff val="25000"/>
                  </a:schemeClr>
                </a:solidFill>
                <a:latin typeface="Bodoni Bk BT" panose="02070603070706020303" pitchFamily="18" charset="0"/>
                <a:cs typeface="Arial" pitchFamily="34" charset="0"/>
              </a:rPr>
              <a:t> fiber </a:t>
            </a:r>
            <a:r>
              <a:rPr lang="en-US" altLang="ko-KR" dirty="0" err="1">
                <a:solidFill>
                  <a:schemeClr val="tx1">
                    <a:lumMod val="75000"/>
                    <a:lumOff val="25000"/>
                  </a:schemeClr>
                </a:solidFill>
                <a:latin typeface="Bodoni Bk BT" panose="02070603070706020303" pitchFamily="18" charset="0"/>
                <a:cs typeface="Arial" pitchFamily="34" charset="0"/>
              </a:rPr>
              <a:t>optik</a:t>
            </a:r>
            <a:r>
              <a:rPr lang="en-US" altLang="ko-KR" dirty="0">
                <a:solidFill>
                  <a:schemeClr val="tx1">
                    <a:lumMod val="75000"/>
                    <a:lumOff val="25000"/>
                  </a:schemeClr>
                </a:solidFill>
                <a:latin typeface="Bodoni Bk BT" panose="02070603070706020303" pitchFamily="18" charset="0"/>
                <a:cs typeface="Arial" pitchFamily="34" charset="0"/>
              </a:rPr>
              <a:t> yang </a:t>
            </a:r>
            <a:r>
              <a:rPr lang="en-US" altLang="ko-KR" dirty="0" err="1">
                <a:solidFill>
                  <a:schemeClr val="tx1">
                    <a:lumMod val="75000"/>
                    <a:lumOff val="25000"/>
                  </a:schemeClr>
                </a:solidFill>
                <a:latin typeface="Bodoni Bk BT" panose="02070603070706020303" pitchFamily="18" charset="0"/>
                <a:cs typeface="Arial" pitchFamily="34" charset="0"/>
              </a:rPr>
              <a:t>memiliki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dua</a:t>
            </a:r>
            <a:r>
              <a:rPr lang="id-ID"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konektor</a:t>
            </a:r>
            <a:r>
              <a:rPr lang="en-US" altLang="ko-KR" dirty="0">
                <a:solidFill>
                  <a:schemeClr val="tx1">
                    <a:lumMod val="75000"/>
                    <a:lumOff val="25000"/>
                  </a:schemeClr>
                </a:solidFill>
                <a:latin typeface="Bodoni Bk BT" panose="02070603070706020303" pitchFamily="18" charset="0"/>
                <a:cs typeface="Arial" pitchFamily="34" charset="0"/>
              </a:rPr>
              <a:t> pada </a:t>
            </a:r>
            <a:r>
              <a:rPr lang="en-US" altLang="ko-KR" dirty="0" err="1">
                <a:solidFill>
                  <a:schemeClr val="tx1">
                    <a:lumMod val="75000"/>
                    <a:lumOff val="25000"/>
                  </a:schemeClr>
                </a:solidFill>
                <a:latin typeface="Bodoni Bk BT" panose="02070603070706020303" pitchFamily="18" charset="0"/>
                <a:cs typeface="Arial" pitchFamily="34" charset="0"/>
              </a:rPr>
              <a:t>kedua</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ujungnya</a:t>
            </a:r>
            <a:r>
              <a:rPr lang="en-US" altLang="ko-KR" dirty="0">
                <a:solidFill>
                  <a:schemeClr val="tx1">
                    <a:lumMod val="75000"/>
                    <a:lumOff val="25000"/>
                  </a:schemeClr>
                </a:solidFill>
                <a:latin typeface="Bodoni Bk BT" panose="02070603070706020303" pitchFamily="18" charset="0"/>
                <a:cs typeface="Arial" pitchFamily="34" charset="0"/>
              </a:rPr>
              <a:t> yang </a:t>
            </a:r>
            <a:r>
              <a:rPr lang="en-US" altLang="ko-KR" dirty="0" err="1">
                <a:solidFill>
                  <a:schemeClr val="tx1">
                    <a:lumMod val="75000"/>
                    <a:lumOff val="25000"/>
                  </a:schemeClr>
                </a:solidFill>
                <a:latin typeface="Bodoni Bk BT" panose="02070603070706020303" pitchFamily="18" charset="0"/>
                <a:cs typeface="Arial" pitchFamily="34" charset="0"/>
              </a:rPr>
              <a:t>digunakan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sebagai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kabel</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interkoneksi</a:t>
            </a:r>
            <a:r>
              <a:rPr lang="en-US" altLang="ko-KR" dirty="0">
                <a:solidFill>
                  <a:schemeClr val="tx1">
                    <a:lumMod val="75000"/>
                    <a:lumOff val="25000"/>
                  </a:schemeClr>
                </a:solidFill>
                <a:latin typeface="Bodoni Bk BT" panose="02070603070706020303" pitchFamily="18" charset="0"/>
                <a:cs typeface="Arial" pitchFamily="34" charset="0"/>
              </a:rPr>
              <a:t>. </a:t>
            </a:r>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en-US" altLang="ko-KR" dirty="0" err="1">
                <a:solidFill>
                  <a:schemeClr val="tx1">
                    <a:lumMod val="75000"/>
                    <a:lumOff val="25000"/>
                  </a:schemeClr>
                </a:solidFill>
                <a:latin typeface="Bodoni Bk BT" panose="02070603070706020303" pitchFamily="18" charset="0"/>
                <a:cs typeface="Arial" pitchFamily="34" charset="0"/>
              </a:rPr>
              <a:t>Digunakan</a:t>
            </a:r>
            <a:r>
              <a:rPr lang="id-ID"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untuk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menghubungkan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dua</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perangkat</a:t>
            </a:r>
            <a:endParaRPr lang="id-ID" altLang="ko-KR" dirty="0">
              <a:solidFill>
                <a:schemeClr val="tx1">
                  <a:lumMod val="75000"/>
                  <a:lumOff val="25000"/>
                </a:schemeClr>
              </a:solidFill>
              <a:latin typeface="Bodoni Bk BT" panose="02070603070706020303" pitchFamily="18" charset="0"/>
              <a:cs typeface="Arial" pitchFamily="34" charset="0"/>
            </a:endParaRPr>
          </a:p>
        </p:txBody>
      </p:sp>
      <p:sp>
        <p:nvSpPr>
          <p:cNvPr id="22" name="Rectangle 21">
            <a:extLst>
              <a:ext uri="{FF2B5EF4-FFF2-40B4-BE49-F238E27FC236}">
                <a16:creationId xmlns:a16="http://schemas.microsoft.com/office/drawing/2014/main" id="{A2599F2D-E29E-4474-BA31-9361CF7EA635}"/>
              </a:ext>
            </a:extLst>
          </p:cNvPr>
          <p:cNvSpPr/>
          <p:nvPr/>
        </p:nvSpPr>
        <p:spPr>
          <a:xfrm>
            <a:off x="0" y="0"/>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pic>
        <p:nvPicPr>
          <p:cNvPr id="9" name="Picture 8">
            <a:extLst>
              <a:ext uri="{FF2B5EF4-FFF2-40B4-BE49-F238E27FC236}">
                <a16:creationId xmlns:a16="http://schemas.microsoft.com/office/drawing/2014/main" id="{28D17688-1149-487E-ABDA-AE7A23A25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477" y="2577227"/>
            <a:ext cx="1823706" cy="183305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43A590C6-0037-401D-991E-057A05014F41}"/>
              </a:ext>
            </a:extLst>
          </p:cNvPr>
          <p:cNvPicPr>
            <a:picLocks noChangeAspect="1"/>
          </p:cNvPicPr>
          <p:nvPr/>
        </p:nvPicPr>
        <p:blipFill rotWithShape="1">
          <a:blip r:embed="rId3">
            <a:extLst>
              <a:ext uri="{28A0092B-C50C-407E-A947-70E740481C1C}">
                <a14:useLocalDpi xmlns:a14="http://schemas.microsoft.com/office/drawing/2010/main" val="0"/>
              </a:ext>
            </a:extLst>
          </a:blip>
          <a:srcRect l="23913" t="26075" r="33043" b="19454"/>
          <a:stretch/>
        </p:blipFill>
        <p:spPr>
          <a:xfrm>
            <a:off x="333993" y="1938435"/>
            <a:ext cx="4372013" cy="31106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209210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D8D9BA-FF74-4D0B-8EA1-326AB1553EF9}"/>
              </a:ext>
            </a:extLst>
          </p:cNvPr>
          <p:cNvSpPr/>
          <p:nvPr/>
        </p:nvSpPr>
        <p:spPr>
          <a:xfrm>
            <a:off x="4042929" y="595799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 name="Rounded Rectangle 5">
            <a:extLst>
              <a:ext uri="{FF2B5EF4-FFF2-40B4-BE49-F238E27FC236}">
                <a16:creationId xmlns:a16="http://schemas.microsoft.com/office/drawing/2014/main" id="{F7DFB054-C59D-44B1-A347-F98F374C12CC}"/>
              </a:ext>
            </a:extLst>
          </p:cNvPr>
          <p:cNvSpPr/>
          <p:nvPr/>
        </p:nvSpPr>
        <p:spPr>
          <a:xfrm>
            <a:off x="7846616" y="34747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sz="1600" dirty="0">
                <a:solidFill>
                  <a:schemeClr val="tx1">
                    <a:lumMod val="65000"/>
                    <a:lumOff val="35000"/>
                  </a:schemeClr>
                </a:solidFill>
                <a:latin typeface="Bodoni Bk BT" panose="02070603070706020303" pitchFamily="18" charset="0"/>
              </a:rPr>
              <a:t>ODF (Optical Distribution Frame)</a:t>
            </a:r>
            <a:endParaRPr lang="ko-KR" altLang="en-US" sz="1600" dirty="0">
              <a:solidFill>
                <a:schemeClr val="tx1">
                  <a:lumMod val="65000"/>
                  <a:lumOff val="35000"/>
                </a:schemeClr>
              </a:solidFill>
              <a:latin typeface="Bodoni Bk BT" panose="02070603070706020303" pitchFamily="18" charset="0"/>
            </a:endParaRPr>
          </a:p>
        </p:txBody>
      </p:sp>
      <p:sp>
        <p:nvSpPr>
          <p:cNvPr id="20" name="TextBox 19">
            <a:extLst>
              <a:ext uri="{FF2B5EF4-FFF2-40B4-BE49-F238E27FC236}">
                <a16:creationId xmlns:a16="http://schemas.microsoft.com/office/drawing/2014/main" id="{6925BAAD-49AA-4538-8FC0-B5D49E4692B2}"/>
              </a:ext>
            </a:extLst>
          </p:cNvPr>
          <p:cNvSpPr txBox="1"/>
          <p:nvPr/>
        </p:nvSpPr>
        <p:spPr>
          <a:xfrm>
            <a:off x="7246524" y="1510550"/>
            <a:ext cx="4565192" cy="4801314"/>
          </a:xfrm>
          <a:prstGeom prst="rect">
            <a:avLst/>
          </a:prstGeom>
          <a:noFill/>
        </p:spPr>
        <p:txBody>
          <a:bodyPr wrap="square" rtlCol="0">
            <a:spAutoFit/>
          </a:bodyPr>
          <a:lstStyle/>
          <a:p>
            <a:pPr algn="just"/>
            <a:r>
              <a:rPr lang="en-US" altLang="ko-KR" dirty="0">
                <a:solidFill>
                  <a:schemeClr val="tx1">
                    <a:lumMod val="75000"/>
                    <a:lumOff val="25000"/>
                  </a:schemeClr>
                </a:solidFill>
                <a:latin typeface="Bodoni Bk BT" panose="02070603070706020303" pitchFamily="18" charset="0"/>
                <a:cs typeface="Arial" pitchFamily="34" charset="0"/>
              </a:rPr>
              <a:t>ODF </a:t>
            </a:r>
            <a:r>
              <a:rPr lang="en-US" altLang="ko-KR" dirty="0" err="1">
                <a:solidFill>
                  <a:schemeClr val="tx1">
                    <a:lumMod val="75000"/>
                    <a:lumOff val="25000"/>
                  </a:schemeClr>
                </a:solidFill>
                <a:latin typeface="Bodoni Bk BT" panose="02070603070706020303" pitchFamily="18" charset="0"/>
                <a:cs typeface="Arial" pitchFamily="34" charset="0"/>
              </a:rPr>
              <a:t>adalah</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perangkat</a:t>
            </a:r>
            <a:r>
              <a:rPr lang="en-US" altLang="ko-KR" dirty="0">
                <a:solidFill>
                  <a:schemeClr val="tx1">
                    <a:lumMod val="75000"/>
                    <a:lumOff val="25000"/>
                  </a:schemeClr>
                </a:solidFill>
                <a:latin typeface="Bodoni Bk BT" panose="02070603070706020303" pitchFamily="18" charset="0"/>
                <a:cs typeface="Arial" pitchFamily="34" charset="0"/>
              </a:rPr>
              <a:t> yang </a:t>
            </a:r>
            <a:r>
              <a:rPr lang="en-US" altLang="ko-KR" dirty="0" err="1">
                <a:solidFill>
                  <a:schemeClr val="tx1">
                    <a:lumMod val="75000"/>
                    <a:lumOff val="25000"/>
                  </a:schemeClr>
                </a:solidFill>
                <a:latin typeface="Bodoni Bk BT" panose="02070603070706020303" pitchFamily="18" charset="0"/>
                <a:cs typeface="Arial" pitchFamily="34" charset="0"/>
              </a:rPr>
              <a:t>masih</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bagian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dari</a:t>
            </a:r>
            <a:r>
              <a:rPr lang="en-US" altLang="ko-KR" dirty="0">
                <a:solidFill>
                  <a:schemeClr val="tx1">
                    <a:lumMod val="75000"/>
                    <a:lumOff val="25000"/>
                  </a:schemeClr>
                </a:solidFill>
                <a:latin typeface="Bodoni Bk BT" panose="02070603070706020303" pitchFamily="18" charset="0"/>
                <a:cs typeface="Arial" pitchFamily="34" charset="0"/>
              </a:rPr>
              <a:t> FTM</a:t>
            </a:r>
            <a:r>
              <a:rPr lang="id-ID" altLang="ko-KR" dirty="0">
                <a:solidFill>
                  <a:schemeClr val="tx1">
                    <a:lumMod val="75000"/>
                    <a:lumOff val="25000"/>
                  </a:schemeClr>
                </a:solidFill>
                <a:latin typeface="Bodoni Bk BT" panose="02070603070706020303" pitchFamily="18" charset="0"/>
                <a:cs typeface="Arial" pitchFamily="34" charset="0"/>
              </a:rPr>
              <a:t> (Fiber Termination Management) </a:t>
            </a:r>
            <a:r>
              <a:rPr lang="en-US" altLang="ko-KR" dirty="0" err="1">
                <a:solidFill>
                  <a:schemeClr val="tx1">
                    <a:lumMod val="75000"/>
                    <a:lumOff val="25000"/>
                  </a:schemeClr>
                </a:solidFill>
                <a:latin typeface="Bodoni Bk BT" panose="02070603070706020303" pitchFamily="18" charset="0"/>
                <a:cs typeface="Arial" pitchFamily="34" charset="0"/>
              </a:rPr>
              <a:t>dimana</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berupa</a:t>
            </a:r>
            <a:r>
              <a:rPr lang="en-US" altLang="ko-KR" dirty="0">
                <a:solidFill>
                  <a:schemeClr val="tx1">
                    <a:lumMod val="75000"/>
                    <a:lumOff val="25000"/>
                  </a:schemeClr>
                </a:solidFill>
                <a:latin typeface="Bodoni Bk BT" panose="02070603070706020303" pitchFamily="18" charset="0"/>
                <a:cs typeface="Arial" pitchFamily="34" charset="0"/>
              </a:rPr>
              <a:t> frame </a:t>
            </a:r>
            <a:r>
              <a:rPr lang="en-US" altLang="ko-KR" dirty="0" err="1">
                <a:solidFill>
                  <a:schemeClr val="tx1">
                    <a:lumMod val="75000"/>
                    <a:lumOff val="25000"/>
                  </a:schemeClr>
                </a:solidFill>
                <a:latin typeface="Bodoni Bk BT" panose="02070603070706020303" pitchFamily="18" charset="0"/>
                <a:cs typeface="Arial" pitchFamily="34" charset="0"/>
              </a:rPr>
              <a:t>tertutup</a:t>
            </a:r>
            <a:r>
              <a:rPr lang="id-ID"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dengan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struktur</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mekanik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berupa</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rak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atau</a:t>
            </a:r>
            <a:r>
              <a:rPr lang="en-US" altLang="ko-KR" dirty="0">
                <a:solidFill>
                  <a:schemeClr val="tx1">
                    <a:lumMod val="75000"/>
                    <a:lumOff val="25000"/>
                  </a:schemeClr>
                </a:solidFill>
                <a:latin typeface="Bodoni Bk BT" panose="02070603070706020303" pitchFamily="18" charset="0"/>
                <a:cs typeface="Arial" pitchFamily="34" charset="0"/>
              </a:rPr>
              <a:t> shelf.</a:t>
            </a:r>
            <a:r>
              <a:rPr lang="id-ID" altLang="ko-KR" dirty="0">
                <a:solidFill>
                  <a:schemeClr val="tx1">
                    <a:lumMod val="75000"/>
                    <a:lumOff val="25000"/>
                  </a:schemeClr>
                </a:solidFill>
                <a:latin typeface="Bodoni Bk BT" panose="02070603070706020303" pitchFamily="18" charset="0"/>
                <a:cs typeface="Arial" pitchFamily="34" charset="0"/>
              </a:rPr>
              <a:t> Memiliki fungsi :</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Tempat pegangan kabel dan passive spliter.</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Tempat titik terminasi kabel fiber optik, sebagai tempat peralihan dari kabel fiber optik outdoor dengan kabel fiber optik indoor dan sebaliknya.</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Pada ODF memiliki :</a:t>
            </a:r>
          </a:p>
          <a:p>
            <a:pPr algn="just"/>
            <a:r>
              <a:rPr lang="id-ID" altLang="ko-KR" dirty="0">
                <a:solidFill>
                  <a:schemeClr val="tx1">
                    <a:lumMod val="75000"/>
                    <a:lumOff val="25000"/>
                  </a:schemeClr>
                </a:solidFill>
                <a:latin typeface="Bodoni Bk BT" panose="02070603070706020303" pitchFamily="18" charset="0"/>
                <a:cs typeface="Arial" pitchFamily="34" charset="0"/>
              </a:rPr>
              <a:t>Fiber Termination Box (FTB)</a:t>
            </a:r>
          </a:p>
          <a:p>
            <a:pPr algn="just"/>
            <a:r>
              <a:rPr lang="id-ID" altLang="ko-KR" dirty="0">
                <a:solidFill>
                  <a:schemeClr val="tx1">
                    <a:lumMod val="75000"/>
                    <a:lumOff val="25000"/>
                  </a:schemeClr>
                </a:solidFill>
                <a:latin typeface="Bodoni Bk BT" panose="02070603070706020303" pitchFamily="18" charset="0"/>
                <a:cs typeface="Arial" pitchFamily="34" charset="0"/>
              </a:rPr>
              <a:t>Splice Room</a:t>
            </a:r>
          </a:p>
          <a:p>
            <a:pPr algn="just"/>
            <a:r>
              <a:rPr lang="id-ID" altLang="ko-KR" dirty="0">
                <a:solidFill>
                  <a:schemeClr val="tx1">
                    <a:lumMod val="75000"/>
                    <a:lumOff val="25000"/>
                  </a:schemeClr>
                </a:solidFill>
                <a:latin typeface="Bodoni Bk BT" panose="02070603070706020303" pitchFamily="18" charset="0"/>
                <a:cs typeface="Arial" pitchFamily="34" charset="0"/>
              </a:rPr>
              <a:t>Splitter</a:t>
            </a:r>
          </a:p>
          <a:p>
            <a:pPr algn="just"/>
            <a:r>
              <a:rPr lang="id-ID" altLang="ko-KR" dirty="0">
                <a:solidFill>
                  <a:schemeClr val="tx1">
                    <a:lumMod val="75000"/>
                    <a:lumOff val="25000"/>
                  </a:schemeClr>
                </a:solidFill>
                <a:latin typeface="Bodoni Bk BT" panose="02070603070706020303" pitchFamily="18" charset="0"/>
                <a:cs typeface="Arial" pitchFamily="34" charset="0"/>
              </a:rPr>
              <a:t>Pertahanan/Grounding</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p:txBody>
      </p:sp>
      <p:cxnSp>
        <p:nvCxnSpPr>
          <p:cNvPr id="6" name="Straight Arrow Connector 5">
            <a:extLst>
              <a:ext uri="{FF2B5EF4-FFF2-40B4-BE49-F238E27FC236}">
                <a16:creationId xmlns:a16="http://schemas.microsoft.com/office/drawing/2014/main" id="{A6C16BDC-6E2B-48A1-9022-CD80FEA65659}"/>
              </a:ext>
            </a:extLst>
          </p:cNvPr>
          <p:cNvCxnSpPr>
            <a:cxnSpLocks/>
          </p:cNvCxnSpPr>
          <p:nvPr/>
        </p:nvCxnSpPr>
        <p:spPr>
          <a:xfrm>
            <a:off x="6708704" y="3080229"/>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017504-6163-45A3-ABF5-AF19BCD1CA31}"/>
              </a:ext>
            </a:extLst>
          </p:cNvPr>
          <p:cNvCxnSpPr>
            <a:cxnSpLocks/>
          </p:cNvCxnSpPr>
          <p:nvPr/>
        </p:nvCxnSpPr>
        <p:spPr>
          <a:xfrm>
            <a:off x="6697167" y="3616942"/>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969470A-574C-42B7-B047-010AA65CE32F}"/>
              </a:ext>
            </a:extLst>
          </p:cNvPr>
          <p:cNvCxnSpPr>
            <a:cxnSpLocks/>
          </p:cNvCxnSpPr>
          <p:nvPr/>
        </p:nvCxnSpPr>
        <p:spPr>
          <a:xfrm>
            <a:off x="6708704" y="4988538"/>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7B2FEE3F-04D6-4FBB-AEDF-CB608A86E546}"/>
              </a:ext>
            </a:extLst>
          </p:cNvPr>
          <p:cNvCxnSpPr>
            <a:cxnSpLocks/>
          </p:cNvCxnSpPr>
          <p:nvPr/>
        </p:nvCxnSpPr>
        <p:spPr>
          <a:xfrm>
            <a:off x="6702080" y="5260208"/>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D498A8F-8D04-48B2-9580-4A6E285783E5}"/>
              </a:ext>
            </a:extLst>
          </p:cNvPr>
          <p:cNvCxnSpPr>
            <a:cxnSpLocks/>
          </p:cNvCxnSpPr>
          <p:nvPr/>
        </p:nvCxnSpPr>
        <p:spPr>
          <a:xfrm>
            <a:off x="6708708" y="5545129"/>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A5F51F8-F64D-4030-AA54-9F1BE9D6EB3D}"/>
              </a:ext>
            </a:extLst>
          </p:cNvPr>
          <p:cNvCxnSpPr>
            <a:cxnSpLocks/>
          </p:cNvCxnSpPr>
          <p:nvPr/>
        </p:nvCxnSpPr>
        <p:spPr>
          <a:xfrm>
            <a:off x="6702084" y="5790293"/>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0E42181-4631-4B67-BD95-9E679060B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615" y="1939287"/>
            <a:ext cx="3449862" cy="2979426"/>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5A8F6510-F537-4B58-929B-647E9666D601}"/>
              </a:ext>
            </a:extLst>
          </p:cNvPr>
          <p:cNvSpPr/>
          <p:nvPr/>
        </p:nvSpPr>
        <p:spPr>
          <a:xfrm>
            <a:off x="0" y="0"/>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Tree>
    <p:extLst>
      <p:ext uri="{BB962C8B-B14F-4D97-AF65-F5344CB8AC3E}">
        <p14:creationId xmlns:p14="http://schemas.microsoft.com/office/powerpoint/2010/main" val="235060823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D8D9BA-FF74-4D0B-8EA1-326AB1553EF9}"/>
              </a:ext>
            </a:extLst>
          </p:cNvPr>
          <p:cNvSpPr/>
          <p:nvPr/>
        </p:nvSpPr>
        <p:spPr>
          <a:xfrm>
            <a:off x="4042929" y="595799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 name="Rounded Rectangle 5">
            <a:extLst>
              <a:ext uri="{FF2B5EF4-FFF2-40B4-BE49-F238E27FC236}">
                <a16:creationId xmlns:a16="http://schemas.microsoft.com/office/drawing/2014/main" id="{F7DFB054-C59D-44B1-A347-F98F374C12CC}"/>
              </a:ext>
            </a:extLst>
          </p:cNvPr>
          <p:cNvSpPr/>
          <p:nvPr/>
        </p:nvSpPr>
        <p:spPr>
          <a:xfrm>
            <a:off x="7846616" y="34747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sz="1600" dirty="0">
                <a:solidFill>
                  <a:schemeClr val="tx1">
                    <a:lumMod val="65000"/>
                    <a:lumOff val="35000"/>
                  </a:schemeClr>
                </a:solidFill>
                <a:latin typeface="Bodoni Bk BT" panose="02070603070706020303" pitchFamily="18" charset="0"/>
              </a:rPr>
              <a:t>Kabel Feeder</a:t>
            </a:r>
            <a:endParaRPr lang="ko-KR" altLang="en-US" sz="1600" dirty="0">
              <a:solidFill>
                <a:schemeClr val="tx1">
                  <a:lumMod val="65000"/>
                  <a:lumOff val="35000"/>
                </a:schemeClr>
              </a:solidFill>
              <a:latin typeface="Bodoni Bk BT" panose="02070603070706020303" pitchFamily="18" charset="0"/>
            </a:endParaRPr>
          </a:p>
        </p:txBody>
      </p:sp>
      <p:sp>
        <p:nvSpPr>
          <p:cNvPr id="20" name="TextBox 19">
            <a:extLst>
              <a:ext uri="{FF2B5EF4-FFF2-40B4-BE49-F238E27FC236}">
                <a16:creationId xmlns:a16="http://schemas.microsoft.com/office/drawing/2014/main" id="{6925BAAD-49AA-4538-8FC0-B5D49E4692B2}"/>
              </a:ext>
            </a:extLst>
          </p:cNvPr>
          <p:cNvSpPr txBox="1"/>
          <p:nvPr/>
        </p:nvSpPr>
        <p:spPr>
          <a:xfrm>
            <a:off x="7246524" y="1510550"/>
            <a:ext cx="4565192" cy="2585323"/>
          </a:xfrm>
          <a:prstGeom prst="rect">
            <a:avLst/>
          </a:prstGeom>
          <a:noFill/>
        </p:spPr>
        <p:txBody>
          <a:bodyPr wrap="square" rtlCol="0">
            <a:spAutoFit/>
          </a:bodyPr>
          <a:lstStyle/>
          <a:p>
            <a:pPr algn="just"/>
            <a:r>
              <a:rPr lang="en-US" altLang="ko-KR" dirty="0" err="1">
                <a:solidFill>
                  <a:schemeClr val="tx1">
                    <a:lumMod val="75000"/>
                    <a:lumOff val="25000"/>
                  </a:schemeClr>
                </a:solidFill>
                <a:latin typeface="Bodoni Bk BT" panose="02070603070706020303" pitchFamily="18" charset="0"/>
                <a:cs typeface="Arial" pitchFamily="34" charset="0"/>
              </a:rPr>
              <a:t>kabel</a:t>
            </a:r>
            <a:r>
              <a:rPr lang="en-US" altLang="ko-KR" dirty="0">
                <a:solidFill>
                  <a:schemeClr val="tx1">
                    <a:lumMod val="75000"/>
                    <a:lumOff val="25000"/>
                  </a:schemeClr>
                </a:solidFill>
                <a:latin typeface="Bodoni Bk BT" panose="02070603070706020303" pitchFamily="18" charset="0"/>
                <a:cs typeface="Arial" pitchFamily="34" charset="0"/>
              </a:rPr>
              <a:t> fiber optic yang </a:t>
            </a:r>
            <a:r>
              <a:rPr lang="en-US" altLang="ko-KR" dirty="0" err="1">
                <a:solidFill>
                  <a:schemeClr val="tx1">
                    <a:lumMod val="75000"/>
                    <a:lumOff val="25000"/>
                  </a:schemeClr>
                </a:solidFill>
                <a:latin typeface="Bodoni Bk BT" panose="02070603070706020303" pitchFamily="18" charset="0"/>
                <a:cs typeface="Arial" pitchFamily="34" charset="0"/>
              </a:rPr>
              <a:t>diterminasi</a:t>
            </a:r>
            <a:r>
              <a:rPr lang="en-US" altLang="ko-KR" dirty="0">
                <a:solidFill>
                  <a:schemeClr val="tx1">
                    <a:lumMod val="75000"/>
                    <a:lumOff val="25000"/>
                  </a:schemeClr>
                </a:solidFill>
                <a:latin typeface="Bodoni Bk BT" panose="02070603070706020303" pitchFamily="18" charset="0"/>
                <a:cs typeface="Arial" pitchFamily="34" charset="0"/>
              </a:rPr>
              <a:t> pada Optical Distribution Frame (ODF) dan Optical Distribution Cabinet (ODC) yang </a:t>
            </a:r>
            <a:r>
              <a:rPr lang="en-US" altLang="ko-KR" dirty="0" err="1">
                <a:solidFill>
                  <a:schemeClr val="tx1">
                    <a:lumMod val="75000"/>
                    <a:lumOff val="25000"/>
                  </a:schemeClr>
                </a:solidFill>
                <a:latin typeface="Bodoni Bk BT" panose="02070603070706020303" pitchFamily="18" charset="0"/>
                <a:cs typeface="Arial" pitchFamily="34" charset="0"/>
              </a:rPr>
              <a:t>berfungsi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untuk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menyambungan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kedua</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perangkat</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tersebut</a:t>
            </a:r>
            <a:r>
              <a:rPr lang="en-US" altLang="ko-KR" dirty="0">
                <a:solidFill>
                  <a:schemeClr val="tx1">
                    <a:lumMod val="75000"/>
                    <a:lumOff val="25000"/>
                  </a:schemeClr>
                </a:solidFill>
                <a:latin typeface="Bodoni Bk BT" panose="02070603070706020303" pitchFamily="18" charset="0"/>
                <a:cs typeface="Arial" pitchFamily="34" charset="0"/>
              </a:rPr>
              <a:t>.</a:t>
            </a:r>
            <a:r>
              <a:rPr lang="id-ID" altLang="ko-KR" dirty="0">
                <a:solidFill>
                  <a:schemeClr val="tx1">
                    <a:lumMod val="75000"/>
                    <a:lumOff val="25000"/>
                  </a:schemeClr>
                </a:solidFill>
                <a:latin typeface="Bodoni Bk BT" panose="02070603070706020303" pitchFamily="18" charset="0"/>
                <a:cs typeface="Arial" pitchFamily="34" charset="0"/>
              </a:rPr>
              <a:t> </a:t>
            </a:r>
          </a:p>
          <a:p>
            <a:pPr algn="just"/>
            <a:r>
              <a:rPr lang="id-ID" altLang="ko-KR" dirty="0">
                <a:solidFill>
                  <a:schemeClr val="tx1">
                    <a:lumMod val="75000"/>
                    <a:lumOff val="25000"/>
                  </a:schemeClr>
                </a:solidFill>
                <a:latin typeface="Bodoni Bk BT" panose="02070603070706020303" pitchFamily="18" charset="0"/>
                <a:cs typeface="Arial" pitchFamily="34" charset="0"/>
              </a:rPr>
              <a:t>Terdapat 2 jenis kabel feeder :</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Kabel duct, mulai dari 48-264 core</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Kabel aerial, mulai dari 48-96 core</a:t>
            </a:r>
          </a:p>
        </p:txBody>
      </p:sp>
      <p:cxnSp>
        <p:nvCxnSpPr>
          <p:cNvPr id="6" name="Straight Arrow Connector 5">
            <a:extLst>
              <a:ext uri="{FF2B5EF4-FFF2-40B4-BE49-F238E27FC236}">
                <a16:creationId xmlns:a16="http://schemas.microsoft.com/office/drawing/2014/main" id="{A6C16BDC-6E2B-48A1-9022-CD80FEA65659}"/>
              </a:ext>
            </a:extLst>
          </p:cNvPr>
          <p:cNvCxnSpPr>
            <a:cxnSpLocks/>
          </p:cNvCxnSpPr>
          <p:nvPr/>
        </p:nvCxnSpPr>
        <p:spPr>
          <a:xfrm>
            <a:off x="6708704" y="3358528"/>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017504-6163-45A3-ABF5-AF19BCD1CA31}"/>
              </a:ext>
            </a:extLst>
          </p:cNvPr>
          <p:cNvCxnSpPr>
            <a:cxnSpLocks/>
          </p:cNvCxnSpPr>
          <p:nvPr/>
        </p:nvCxnSpPr>
        <p:spPr>
          <a:xfrm>
            <a:off x="6697167" y="3895241"/>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A8F6510-F537-4B58-929B-647E9666D601}"/>
              </a:ext>
            </a:extLst>
          </p:cNvPr>
          <p:cNvSpPr/>
          <p:nvPr/>
        </p:nvSpPr>
        <p:spPr>
          <a:xfrm>
            <a:off x="0" y="0"/>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pic>
        <p:nvPicPr>
          <p:cNvPr id="5" name="Picture 4">
            <a:extLst>
              <a:ext uri="{FF2B5EF4-FFF2-40B4-BE49-F238E27FC236}">
                <a16:creationId xmlns:a16="http://schemas.microsoft.com/office/drawing/2014/main" id="{BB0764E1-2E3D-4AC1-8391-519748FB812E}"/>
              </a:ext>
            </a:extLst>
          </p:cNvPr>
          <p:cNvPicPr>
            <a:picLocks noChangeAspect="1"/>
          </p:cNvPicPr>
          <p:nvPr/>
        </p:nvPicPr>
        <p:blipFill rotWithShape="1">
          <a:blip r:embed="rId2">
            <a:extLst>
              <a:ext uri="{28A0092B-C50C-407E-A947-70E740481C1C}">
                <a14:useLocalDpi xmlns:a14="http://schemas.microsoft.com/office/drawing/2010/main" val="0"/>
              </a:ext>
            </a:extLst>
          </a:blip>
          <a:srcRect l="1931" r="53586" b="5607"/>
          <a:stretch/>
        </p:blipFill>
        <p:spPr>
          <a:xfrm>
            <a:off x="380284" y="1136006"/>
            <a:ext cx="2277287" cy="379695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6F825D5-A191-4E55-87B7-5E29A0874C15}"/>
              </a:ext>
            </a:extLst>
          </p:cNvPr>
          <p:cNvPicPr>
            <a:picLocks noChangeAspect="1"/>
          </p:cNvPicPr>
          <p:nvPr/>
        </p:nvPicPr>
        <p:blipFill rotWithShape="1">
          <a:blip r:embed="rId3">
            <a:extLst>
              <a:ext uri="{28A0092B-C50C-407E-A947-70E740481C1C}">
                <a14:useLocalDpi xmlns:a14="http://schemas.microsoft.com/office/drawing/2010/main" val="0"/>
              </a:ext>
            </a:extLst>
          </a:blip>
          <a:srcRect l="8086" r="56802" b="15852"/>
          <a:stretch/>
        </p:blipFill>
        <p:spPr>
          <a:xfrm>
            <a:off x="3217547" y="1136006"/>
            <a:ext cx="2277287" cy="379695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5D3B2978-A8D1-4675-8869-9064E9C75A83}"/>
              </a:ext>
            </a:extLst>
          </p:cNvPr>
          <p:cNvSpPr txBox="1"/>
          <p:nvPr/>
        </p:nvSpPr>
        <p:spPr>
          <a:xfrm>
            <a:off x="876195" y="5167819"/>
            <a:ext cx="1470992" cy="369332"/>
          </a:xfrm>
          <a:prstGeom prst="rect">
            <a:avLst/>
          </a:prstGeom>
          <a:noFill/>
        </p:spPr>
        <p:txBody>
          <a:bodyPr wrap="square" rtlCol="0">
            <a:spAutoFit/>
          </a:bodyPr>
          <a:lstStyle/>
          <a:p>
            <a:r>
              <a:rPr lang="id-ID" dirty="0">
                <a:latin typeface="Bodoni Bk BT" panose="02070603070706020303" pitchFamily="18" charset="0"/>
              </a:rPr>
              <a:t>Kabel Duct</a:t>
            </a:r>
          </a:p>
        </p:txBody>
      </p:sp>
      <p:sp>
        <p:nvSpPr>
          <p:cNvPr id="15" name="TextBox 14">
            <a:extLst>
              <a:ext uri="{FF2B5EF4-FFF2-40B4-BE49-F238E27FC236}">
                <a16:creationId xmlns:a16="http://schemas.microsoft.com/office/drawing/2014/main" id="{B105D9EE-1865-4D6A-B96F-7E3A076B3868}"/>
              </a:ext>
            </a:extLst>
          </p:cNvPr>
          <p:cNvSpPr txBox="1"/>
          <p:nvPr/>
        </p:nvSpPr>
        <p:spPr>
          <a:xfrm>
            <a:off x="3700206" y="5167819"/>
            <a:ext cx="1470992" cy="369332"/>
          </a:xfrm>
          <a:prstGeom prst="rect">
            <a:avLst/>
          </a:prstGeom>
          <a:noFill/>
        </p:spPr>
        <p:txBody>
          <a:bodyPr wrap="square" rtlCol="0">
            <a:spAutoFit/>
          </a:bodyPr>
          <a:lstStyle/>
          <a:p>
            <a:r>
              <a:rPr lang="id-ID" dirty="0">
                <a:latin typeface="Bodoni Bk BT" panose="02070603070706020303" pitchFamily="18" charset="0"/>
              </a:rPr>
              <a:t>Kabel Aerial</a:t>
            </a:r>
          </a:p>
        </p:txBody>
      </p:sp>
    </p:spTree>
    <p:extLst>
      <p:ext uri="{BB962C8B-B14F-4D97-AF65-F5344CB8AC3E}">
        <p14:creationId xmlns:p14="http://schemas.microsoft.com/office/powerpoint/2010/main" val="137057340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D8D9BA-FF74-4D0B-8EA1-326AB1553EF9}"/>
              </a:ext>
            </a:extLst>
          </p:cNvPr>
          <p:cNvSpPr/>
          <p:nvPr/>
        </p:nvSpPr>
        <p:spPr>
          <a:xfrm>
            <a:off x="4042929" y="595799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 name="Rounded Rectangle 5">
            <a:extLst>
              <a:ext uri="{FF2B5EF4-FFF2-40B4-BE49-F238E27FC236}">
                <a16:creationId xmlns:a16="http://schemas.microsoft.com/office/drawing/2014/main" id="{F7DFB054-C59D-44B1-A347-F98F374C12CC}"/>
              </a:ext>
            </a:extLst>
          </p:cNvPr>
          <p:cNvSpPr/>
          <p:nvPr/>
        </p:nvSpPr>
        <p:spPr>
          <a:xfrm>
            <a:off x="7846616" y="34747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sz="1600" dirty="0">
                <a:solidFill>
                  <a:schemeClr val="tx1">
                    <a:lumMod val="65000"/>
                    <a:lumOff val="35000"/>
                  </a:schemeClr>
                </a:solidFill>
                <a:latin typeface="Bodoni Bk BT" panose="02070603070706020303" pitchFamily="18" charset="0"/>
              </a:rPr>
              <a:t>ODC (Optical Distribution Cabinet) </a:t>
            </a:r>
            <a:endParaRPr lang="ko-KR" altLang="en-US" sz="1600" dirty="0">
              <a:solidFill>
                <a:schemeClr val="tx1">
                  <a:lumMod val="65000"/>
                  <a:lumOff val="35000"/>
                </a:schemeClr>
              </a:solidFill>
              <a:latin typeface="Bodoni Bk BT" panose="02070603070706020303" pitchFamily="18" charset="0"/>
            </a:endParaRPr>
          </a:p>
        </p:txBody>
      </p:sp>
      <p:sp>
        <p:nvSpPr>
          <p:cNvPr id="20" name="TextBox 19">
            <a:extLst>
              <a:ext uri="{FF2B5EF4-FFF2-40B4-BE49-F238E27FC236}">
                <a16:creationId xmlns:a16="http://schemas.microsoft.com/office/drawing/2014/main" id="{6925BAAD-49AA-4538-8FC0-B5D49E4692B2}"/>
              </a:ext>
            </a:extLst>
          </p:cNvPr>
          <p:cNvSpPr txBox="1"/>
          <p:nvPr/>
        </p:nvSpPr>
        <p:spPr>
          <a:xfrm>
            <a:off x="7246524" y="1510550"/>
            <a:ext cx="4565192" cy="4524315"/>
          </a:xfrm>
          <a:prstGeom prst="rect">
            <a:avLst/>
          </a:prstGeom>
          <a:noFill/>
        </p:spPr>
        <p:txBody>
          <a:bodyPr wrap="square" rtlCol="0">
            <a:spAutoFit/>
          </a:bodyPr>
          <a:lstStyle/>
          <a:p>
            <a:pPr algn="just"/>
            <a:r>
              <a:rPr lang="en-US" altLang="ko-KR" dirty="0">
                <a:solidFill>
                  <a:schemeClr val="tx1">
                    <a:lumMod val="75000"/>
                    <a:lumOff val="25000"/>
                  </a:schemeClr>
                </a:solidFill>
                <a:latin typeface="Bodoni Bk BT" panose="02070603070706020303" pitchFamily="18" charset="0"/>
                <a:cs typeface="Arial" pitchFamily="34" charset="0"/>
              </a:rPr>
              <a:t>Optical Distribution Cabinet (ODC) </a:t>
            </a:r>
            <a:r>
              <a:rPr lang="en-US" altLang="ko-KR" dirty="0" err="1">
                <a:solidFill>
                  <a:schemeClr val="tx1">
                    <a:lumMod val="75000"/>
                    <a:lumOff val="25000"/>
                  </a:schemeClr>
                </a:solidFill>
                <a:latin typeface="Bodoni Bk BT" panose="02070603070706020303" pitchFamily="18" charset="0"/>
                <a:cs typeface="Arial" pitchFamily="34" charset="0"/>
              </a:rPr>
              <a:t>merupakan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suatu</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ruang</a:t>
            </a:r>
            <a:r>
              <a:rPr lang="en-US" altLang="ko-KR" dirty="0">
                <a:solidFill>
                  <a:schemeClr val="tx1">
                    <a:lumMod val="75000"/>
                    <a:lumOff val="25000"/>
                  </a:schemeClr>
                </a:solidFill>
                <a:latin typeface="Bodoni Bk BT" panose="02070603070706020303" pitchFamily="18" charset="0"/>
                <a:cs typeface="Arial" pitchFamily="34" charset="0"/>
              </a:rPr>
              <a:t> yang </a:t>
            </a:r>
            <a:r>
              <a:rPr lang="en-US" altLang="ko-KR" dirty="0" err="1">
                <a:solidFill>
                  <a:schemeClr val="tx1">
                    <a:lumMod val="75000"/>
                    <a:lumOff val="25000"/>
                  </a:schemeClr>
                </a:solidFill>
                <a:latin typeface="Bodoni Bk BT" panose="02070603070706020303" pitchFamily="18" charset="0"/>
                <a:cs typeface="Arial" pitchFamily="34" charset="0"/>
              </a:rPr>
              <a:t>berfungsi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sebagai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tempat</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untuk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melakukan</a:t>
            </a:r>
            <a:r>
              <a:rPr lang="id-ID" altLang="ko-KR" dirty="0">
                <a:solidFill>
                  <a:schemeClr val="tx1">
                    <a:lumMod val="75000"/>
                    <a:lumOff val="25000"/>
                  </a:schemeClr>
                </a:solidFill>
                <a:latin typeface="Bodoni Bk BT" panose="02070603070706020303" pitchFamily="18" charset="0"/>
                <a:cs typeface="Arial" pitchFamily="34" charset="0"/>
              </a:rPr>
              <a:t> p</a:t>
            </a:r>
            <a:r>
              <a:rPr lang="en-US" altLang="ko-KR" dirty="0">
                <a:solidFill>
                  <a:schemeClr val="tx1">
                    <a:lumMod val="75000"/>
                    <a:lumOff val="25000"/>
                  </a:schemeClr>
                </a:solidFill>
                <a:latin typeface="Bodoni Bk BT" panose="02070603070706020303" pitchFamily="18" charset="0"/>
                <a:cs typeface="Arial" pitchFamily="34" charset="0"/>
              </a:rPr>
              <a:t>roses </a:t>
            </a:r>
            <a:r>
              <a:rPr lang="en-US" altLang="ko-KR" dirty="0" err="1">
                <a:solidFill>
                  <a:schemeClr val="tx1">
                    <a:lumMod val="75000"/>
                    <a:lumOff val="25000"/>
                  </a:schemeClr>
                </a:solidFill>
                <a:latin typeface="Bodoni Bk BT" panose="02070603070706020303" pitchFamily="18" charset="0"/>
                <a:cs typeface="Arial" pitchFamily="34" charset="0"/>
              </a:rPr>
              <a:t>instalasi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sambungan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jaringan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optik</a:t>
            </a:r>
            <a:r>
              <a:rPr lang="id-ID" altLang="ko-KR" dirty="0">
                <a:solidFill>
                  <a:schemeClr val="tx1">
                    <a:lumMod val="75000"/>
                    <a:lumOff val="25000"/>
                  </a:schemeClr>
                </a:solidFill>
                <a:latin typeface="Bodoni Bk BT" panose="02070603070706020303" pitchFamily="18" charset="0"/>
                <a:cs typeface="Arial" pitchFamily="34" charset="0"/>
              </a:rPr>
              <a:t>. Di dalam ODC terdapat beberapa perangkat seperti connector, splicing, maupun splitter.</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Connector, digunakan sebagai penghubung kabel optik.</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Splice, digunakan untuk menyambung kabel optik satu sama lain.</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Splitter, merupakan perangkat pasif yang dapat memisahkan daya optik dari satu input fiber ke beberapa output fiber. </a:t>
            </a:r>
          </a:p>
        </p:txBody>
      </p:sp>
      <p:cxnSp>
        <p:nvCxnSpPr>
          <p:cNvPr id="6" name="Straight Arrow Connector 5">
            <a:extLst>
              <a:ext uri="{FF2B5EF4-FFF2-40B4-BE49-F238E27FC236}">
                <a16:creationId xmlns:a16="http://schemas.microsoft.com/office/drawing/2014/main" id="{A6C16BDC-6E2B-48A1-9022-CD80FEA65659}"/>
              </a:ext>
            </a:extLst>
          </p:cNvPr>
          <p:cNvCxnSpPr>
            <a:cxnSpLocks/>
          </p:cNvCxnSpPr>
          <p:nvPr/>
        </p:nvCxnSpPr>
        <p:spPr>
          <a:xfrm>
            <a:off x="6721953" y="3610314"/>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017504-6163-45A3-ABF5-AF19BCD1CA31}"/>
              </a:ext>
            </a:extLst>
          </p:cNvPr>
          <p:cNvCxnSpPr>
            <a:cxnSpLocks/>
          </p:cNvCxnSpPr>
          <p:nvPr/>
        </p:nvCxnSpPr>
        <p:spPr>
          <a:xfrm>
            <a:off x="6702076" y="4465085"/>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969470A-574C-42B7-B047-010AA65CE32F}"/>
              </a:ext>
            </a:extLst>
          </p:cNvPr>
          <p:cNvCxnSpPr>
            <a:cxnSpLocks/>
          </p:cNvCxnSpPr>
          <p:nvPr/>
        </p:nvCxnSpPr>
        <p:spPr>
          <a:xfrm>
            <a:off x="6708704" y="5293340"/>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714BDC3-7C9C-473E-965C-997F15CEE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898" y="1847281"/>
            <a:ext cx="2615579" cy="3163437"/>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58671E4B-5333-45C8-ADD5-ED767D429092}"/>
              </a:ext>
            </a:extLst>
          </p:cNvPr>
          <p:cNvSpPr/>
          <p:nvPr/>
        </p:nvSpPr>
        <p:spPr>
          <a:xfrm>
            <a:off x="0" y="0"/>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Tree>
    <p:extLst>
      <p:ext uri="{BB962C8B-B14F-4D97-AF65-F5344CB8AC3E}">
        <p14:creationId xmlns:p14="http://schemas.microsoft.com/office/powerpoint/2010/main" val="12637068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D8D9BA-FF74-4D0B-8EA1-326AB1553EF9}"/>
              </a:ext>
            </a:extLst>
          </p:cNvPr>
          <p:cNvSpPr/>
          <p:nvPr/>
        </p:nvSpPr>
        <p:spPr>
          <a:xfrm>
            <a:off x="4042929" y="595799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 name="Rounded Rectangle 5">
            <a:extLst>
              <a:ext uri="{FF2B5EF4-FFF2-40B4-BE49-F238E27FC236}">
                <a16:creationId xmlns:a16="http://schemas.microsoft.com/office/drawing/2014/main" id="{F7DFB054-C59D-44B1-A347-F98F374C12CC}"/>
              </a:ext>
            </a:extLst>
          </p:cNvPr>
          <p:cNvSpPr/>
          <p:nvPr/>
        </p:nvSpPr>
        <p:spPr>
          <a:xfrm>
            <a:off x="7846616" y="34747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sz="1600" dirty="0">
                <a:solidFill>
                  <a:schemeClr val="tx1">
                    <a:lumMod val="65000"/>
                    <a:lumOff val="35000"/>
                  </a:schemeClr>
                </a:solidFill>
                <a:latin typeface="Bodoni Bk BT" panose="02070603070706020303" pitchFamily="18" charset="0"/>
              </a:rPr>
              <a:t>Kabel Distribusi</a:t>
            </a:r>
            <a:endParaRPr lang="ko-KR" altLang="en-US" sz="1600" dirty="0">
              <a:solidFill>
                <a:schemeClr val="tx1">
                  <a:lumMod val="65000"/>
                  <a:lumOff val="35000"/>
                </a:schemeClr>
              </a:solidFill>
              <a:latin typeface="Bodoni Bk BT" panose="02070603070706020303" pitchFamily="18" charset="0"/>
            </a:endParaRPr>
          </a:p>
        </p:txBody>
      </p:sp>
      <p:sp>
        <p:nvSpPr>
          <p:cNvPr id="20" name="TextBox 19">
            <a:extLst>
              <a:ext uri="{FF2B5EF4-FFF2-40B4-BE49-F238E27FC236}">
                <a16:creationId xmlns:a16="http://schemas.microsoft.com/office/drawing/2014/main" id="{6925BAAD-49AA-4538-8FC0-B5D49E4692B2}"/>
              </a:ext>
            </a:extLst>
          </p:cNvPr>
          <p:cNvSpPr txBox="1"/>
          <p:nvPr/>
        </p:nvSpPr>
        <p:spPr>
          <a:xfrm>
            <a:off x="7246524" y="1510550"/>
            <a:ext cx="4565192" cy="923330"/>
          </a:xfrm>
          <a:prstGeom prst="rect">
            <a:avLst/>
          </a:prstGeom>
          <a:noFill/>
        </p:spPr>
        <p:txBody>
          <a:bodyPr wrap="square" rtlCol="0">
            <a:spAutoFit/>
          </a:bodyPr>
          <a:lstStyle/>
          <a:p>
            <a:pPr algn="just"/>
            <a:r>
              <a:rPr lang="en-US" altLang="ko-KR" dirty="0" err="1">
                <a:solidFill>
                  <a:schemeClr val="tx1">
                    <a:lumMod val="75000"/>
                    <a:lumOff val="25000"/>
                  </a:schemeClr>
                </a:solidFill>
                <a:latin typeface="Bodoni Bk BT" panose="02070603070706020303" pitchFamily="18" charset="0"/>
                <a:cs typeface="Arial" pitchFamily="34" charset="0"/>
              </a:rPr>
              <a:t>kabel</a:t>
            </a:r>
            <a:r>
              <a:rPr lang="en-US" altLang="ko-KR" dirty="0">
                <a:solidFill>
                  <a:schemeClr val="tx1">
                    <a:lumMod val="75000"/>
                    <a:lumOff val="25000"/>
                  </a:schemeClr>
                </a:solidFill>
                <a:latin typeface="Bodoni Bk BT" panose="02070603070706020303" pitchFamily="18" charset="0"/>
                <a:cs typeface="Arial" pitchFamily="34" charset="0"/>
              </a:rPr>
              <a:t> Fiber Optic yang </a:t>
            </a:r>
            <a:r>
              <a:rPr lang="en-US" altLang="ko-KR" dirty="0" err="1">
                <a:solidFill>
                  <a:schemeClr val="tx1">
                    <a:lumMod val="75000"/>
                    <a:lumOff val="25000"/>
                  </a:schemeClr>
                </a:solidFill>
                <a:latin typeface="Bodoni Bk BT" panose="02070603070706020303" pitchFamily="18" charset="0"/>
                <a:cs typeface="Arial" pitchFamily="34" charset="0"/>
              </a:rPr>
              <a:t>mempunyai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fungsi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untuk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meneruskan</a:t>
            </a:r>
            <a:r>
              <a:rPr lang="id-ID"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informasi</a:t>
            </a:r>
            <a:r>
              <a:rPr lang="en-US" altLang="ko-KR" dirty="0">
                <a:solidFill>
                  <a:schemeClr val="tx1">
                    <a:lumMod val="75000"/>
                    <a:lumOff val="25000"/>
                  </a:schemeClr>
                </a:solidFill>
                <a:latin typeface="Bodoni Bk BT" panose="02070603070706020303" pitchFamily="18" charset="0"/>
                <a:cs typeface="Arial" pitchFamily="34" charset="0"/>
              </a:rPr>
              <a:t> yang </a:t>
            </a:r>
            <a:r>
              <a:rPr lang="en-US" altLang="ko-KR" dirty="0" err="1">
                <a:solidFill>
                  <a:schemeClr val="tx1">
                    <a:lumMod val="75000"/>
                    <a:lumOff val="25000"/>
                  </a:schemeClr>
                </a:solidFill>
                <a:latin typeface="Bodoni Bk BT" panose="02070603070706020303" pitchFamily="18" charset="0"/>
                <a:cs typeface="Arial" pitchFamily="34" charset="0"/>
              </a:rPr>
              <a:t>berupa</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sinyal</a:t>
            </a:r>
            <a:r>
              <a:rPr lang="en-US" altLang="ko-KR" dirty="0">
                <a:solidFill>
                  <a:schemeClr val="tx1">
                    <a:lumMod val="75000"/>
                    <a:lumOff val="25000"/>
                  </a:schemeClr>
                </a:solidFill>
                <a:latin typeface="Bodoni Bk BT" panose="02070603070706020303" pitchFamily="18" charset="0"/>
                <a:cs typeface="Arial" pitchFamily="34" charset="0"/>
              </a:rPr>
              <a:t> optic </a:t>
            </a:r>
            <a:r>
              <a:rPr lang="en-US" altLang="ko-KR" dirty="0" err="1">
                <a:solidFill>
                  <a:schemeClr val="tx1">
                    <a:lumMod val="75000"/>
                    <a:lumOff val="25000"/>
                  </a:schemeClr>
                </a:solidFill>
                <a:latin typeface="Bodoni Bk BT" panose="02070603070706020303" pitchFamily="18" charset="0"/>
                <a:cs typeface="Arial" pitchFamily="34" charset="0"/>
              </a:rPr>
              <a:t>dari</a:t>
            </a:r>
            <a:r>
              <a:rPr lang="en-US" altLang="ko-KR" dirty="0">
                <a:solidFill>
                  <a:schemeClr val="tx1">
                    <a:lumMod val="75000"/>
                    <a:lumOff val="25000"/>
                  </a:schemeClr>
                </a:solidFill>
                <a:latin typeface="Bodoni Bk BT" panose="02070603070706020303" pitchFamily="18" charset="0"/>
                <a:cs typeface="Arial" pitchFamily="34" charset="0"/>
              </a:rPr>
              <a:t> ODC </a:t>
            </a:r>
            <a:r>
              <a:rPr lang="en-US" altLang="ko-KR" dirty="0" err="1">
                <a:solidFill>
                  <a:schemeClr val="tx1">
                    <a:lumMod val="75000"/>
                    <a:lumOff val="25000"/>
                  </a:schemeClr>
                </a:solidFill>
                <a:latin typeface="Bodoni Bk BT" panose="02070603070706020303" pitchFamily="18" charset="0"/>
                <a:cs typeface="Arial" pitchFamily="34" charset="0"/>
              </a:rPr>
              <a:t>menuju</a:t>
            </a:r>
            <a:r>
              <a:rPr lang="en-US" altLang="ko-KR" dirty="0">
                <a:solidFill>
                  <a:schemeClr val="tx1">
                    <a:lumMod val="75000"/>
                    <a:lumOff val="25000"/>
                  </a:schemeClr>
                </a:solidFill>
                <a:latin typeface="Bodoni Bk BT" panose="02070603070706020303" pitchFamily="18" charset="0"/>
                <a:cs typeface="Arial" pitchFamily="34" charset="0"/>
              </a:rPr>
              <a:t> ODP</a:t>
            </a:r>
            <a:r>
              <a:rPr lang="id-ID" altLang="ko-KR" dirty="0">
                <a:solidFill>
                  <a:schemeClr val="tx1">
                    <a:lumMod val="75000"/>
                    <a:lumOff val="25000"/>
                  </a:schemeClr>
                </a:solidFill>
                <a:latin typeface="Bodoni Bk BT" panose="02070603070706020303" pitchFamily="18" charset="0"/>
                <a:cs typeface="Arial" pitchFamily="34" charset="0"/>
              </a:rPr>
              <a:t>.</a:t>
            </a:r>
          </a:p>
        </p:txBody>
      </p:sp>
      <p:sp>
        <p:nvSpPr>
          <p:cNvPr id="18" name="Rectangle 17">
            <a:extLst>
              <a:ext uri="{FF2B5EF4-FFF2-40B4-BE49-F238E27FC236}">
                <a16:creationId xmlns:a16="http://schemas.microsoft.com/office/drawing/2014/main" id="{58671E4B-5333-45C8-ADD5-ED767D429092}"/>
              </a:ext>
            </a:extLst>
          </p:cNvPr>
          <p:cNvSpPr/>
          <p:nvPr/>
        </p:nvSpPr>
        <p:spPr>
          <a:xfrm>
            <a:off x="0" y="0"/>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pic>
        <p:nvPicPr>
          <p:cNvPr id="4" name="Picture 3">
            <a:extLst>
              <a:ext uri="{FF2B5EF4-FFF2-40B4-BE49-F238E27FC236}">
                <a16:creationId xmlns:a16="http://schemas.microsoft.com/office/drawing/2014/main" id="{684B9940-7601-46E8-9AC8-98CBD929C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035" y="1749287"/>
            <a:ext cx="3851965" cy="28889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69993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D8D9BA-FF74-4D0B-8EA1-326AB1553EF9}"/>
              </a:ext>
            </a:extLst>
          </p:cNvPr>
          <p:cNvSpPr/>
          <p:nvPr/>
        </p:nvSpPr>
        <p:spPr>
          <a:xfrm>
            <a:off x="4042929" y="595799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 name="Rounded Rectangle 5">
            <a:extLst>
              <a:ext uri="{FF2B5EF4-FFF2-40B4-BE49-F238E27FC236}">
                <a16:creationId xmlns:a16="http://schemas.microsoft.com/office/drawing/2014/main" id="{F7DFB054-C59D-44B1-A347-F98F374C12CC}"/>
              </a:ext>
            </a:extLst>
          </p:cNvPr>
          <p:cNvSpPr/>
          <p:nvPr/>
        </p:nvSpPr>
        <p:spPr>
          <a:xfrm>
            <a:off x="7846616" y="34747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sz="1600" dirty="0">
                <a:solidFill>
                  <a:schemeClr val="tx1">
                    <a:lumMod val="65000"/>
                    <a:lumOff val="35000"/>
                  </a:schemeClr>
                </a:solidFill>
                <a:latin typeface="Bodoni Bk BT" panose="02070603070706020303" pitchFamily="18" charset="0"/>
              </a:rPr>
              <a:t>ODP (Optical Distribution Point)</a:t>
            </a:r>
            <a:endParaRPr lang="ko-KR" altLang="en-US" sz="1600" dirty="0">
              <a:solidFill>
                <a:schemeClr val="tx1">
                  <a:lumMod val="65000"/>
                  <a:lumOff val="35000"/>
                </a:schemeClr>
              </a:solidFill>
              <a:latin typeface="Bodoni Bk BT" panose="02070603070706020303" pitchFamily="18" charset="0"/>
            </a:endParaRPr>
          </a:p>
        </p:txBody>
      </p:sp>
      <p:sp>
        <p:nvSpPr>
          <p:cNvPr id="20" name="TextBox 19">
            <a:extLst>
              <a:ext uri="{FF2B5EF4-FFF2-40B4-BE49-F238E27FC236}">
                <a16:creationId xmlns:a16="http://schemas.microsoft.com/office/drawing/2014/main" id="{6925BAAD-49AA-4538-8FC0-B5D49E4692B2}"/>
              </a:ext>
            </a:extLst>
          </p:cNvPr>
          <p:cNvSpPr txBox="1"/>
          <p:nvPr/>
        </p:nvSpPr>
        <p:spPr>
          <a:xfrm>
            <a:off x="7246524" y="1510550"/>
            <a:ext cx="4565192" cy="5078313"/>
          </a:xfrm>
          <a:prstGeom prst="rect">
            <a:avLst/>
          </a:prstGeom>
          <a:noFill/>
        </p:spPr>
        <p:txBody>
          <a:bodyPr wrap="square" rtlCol="0">
            <a:spAutoFit/>
          </a:bodyPr>
          <a:lstStyle/>
          <a:p>
            <a:pPr algn="just"/>
            <a:r>
              <a:rPr lang="en-US" altLang="ko-KR" dirty="0">
                <a:solidFill>
                  <a:schemeClr val="tx1">
                    <a:lumMod val="75000"/>
                    <a:lumOff val="25000"/>
                  </a:schemeClr>
                </a:solidFill>
                <a:latin typeface="Bodoni Bk BT" panose="02070603070706020303" pitchFamily="18" charset="0"/>
                <a:cs typeface="Arial" pitchFamily="34" charset="0"/>
              </a:rPr>
              <a:t>Optical Distribution Point (ODP) </a:t>
            </a:r>
            <a:r>
              <a:rPr lang="en-US" altLang="ko-KR" dirty="0" err="1">
                <a:solidFill>
                  <a:schemeClr val="tx1">
                    <a:lumMod val="75000"/>
                    <a:lumOff val="25000"/>
                  </a:schemeClr>
                </a:solidFill>
                <a:latin typeface="Bodoni Bk BT" panose="02070603070706020303" pitchFamily="18" charset="0"/>
                <a:cs typeface="Arial" pitchFamily="34" charset="0"/>
              </a:rPr>
              <a:t>digunakan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untuk</a:t>
            </a:r>
            <a:r>
              <a:rPr lang="id-ID"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menghubungkan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jaringan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distribusi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ke</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pelanggan</a:t>
            </a:r>
            <a:r>
              <a:rPr lang="id-ID" altLang="ko-KR" dirty="0">
                <a:solidFill>
                  <a:schemeClr val="tx1">
                    <a:lumMod val="75000"/>
                    <a:lumOff val="25000"/>
                  </a:schemeClr>
                </a:solidFill>
                <a:latin typeface="Bodoni Bk BT" panose="02070603070706020303" pitchFamily="18" charset="0"/>
                <a:cs typeface="Arial" pitchFamily="34" charset="0"/>
              </a:rPr>
              <a:t>. </a:t>
            </a:r>
            <a:r>
              <a:rPr lang="en-US" altLang="ko-KR" dirty="0">
                <a:solidFill>
                  <a:schemeClr val="tx1">
                    <a:lumMod val="75000"/>
                    <a:lumOff val="25000"/>
                  </a:schemeClr>
                </a:solidFill>
                <a:latin typeface="Bodoni Bk BT" panose="02070603070706020303" pitchFamily="18" charset="0"/>
                <a:cs typeface="Arial" pitchFamily="34" charset="0"/>
              </a:rPr>
              <a:t>ODP </a:t>
            </a:r>
            <a:r>
              <a:rPr lang="en-US" altLang="ko-KR" dirty="0" err="1">
                <a:solidFill>
                  <a:schemeClr val="tx1">
                    <a:lumMod val="75000"/>
                    <a:lumOff val="25000"/>
                  </a:schemeClr>
                </a:solidFill>
                <a:latin typeface="Bodoni Bk BT" panose="02070603070706020303" pitchFamily="18" charset="0"/>
                <a:cs typeface="Arial" pitchFamily="34" charset="0"/>
              </a:rPr>
              <a:t>merupakan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suatu</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perangkat</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pasif</a:t>
            </a:r>
            <a:r>
              <a:rPr lang="en-US" altLang="ko-KR" dirty="0">
                <a:solidFill>
                  <a:schemeClr val="tx1">
                    <a:lumMod val="75000"/>
                    <a:lumOff val="25000"/>
                  </a:schemeClr>
                </a:solidFill>
                <a:latin typeface="Bodoni Bk BT" panose="02070603070706020303" pitchFamily="18" charset="0"/>
                <a:cs typeface="Arial" pitchFamily="34" charset="0"/>
              </a:rPr>
              <a:t> yang </a:t>
            </a:r>
            <a:r>
              <a:rPr lang="en-US" altLang="ko-KR" dirty="0" err="1">
                <a:solidFill>
                  <a:schemeClr val="tx1">
                    <a:lumMod val="75000"/>
                    <a:lumOff val="25000"/>
                  </a:schemeClr>
                </a:solidFill>
                <a:latin typeface="Bodoni Bk BT" panose="02070603070706020303" pitchFamily="18" charset="0"/>
                <a:cs typeface="Arial" pitchFamily="34" charset="0"/>
              </a:rPr>
              <a:t>diinstalasi</a:t>
            </a:r>
            <a:r>
              <a:rPr lang="en-US" altLang="ko-KR" dirty="0">
                <a:solidFill>
                  <a:schemeClr val="tx1">
                    <a:lumMod val="75000"/>
                    <a:lumOff val="25000"/>
                  </a:schemeClr>
                </a:solidFill>
                <a:latin typeface="Bodoni Bk BT" panose="02070603070706020303" pitchFamily="18" charset="0"/>
                <a:cs typeface="Arial" pitchFamily="34" charset="0"/>
              </a:rPr>
              <a:t> di </a:t>
            </a:r>
            <a:r>
              <a:rPr lang="en-US" altLang="ko-KR" dirty="0" err="1">
                <a:solidFill>
                  <a:schemeClr val="tx1">
                    <a:lumMod val="75000"/>
                    <a:lumOff val="25000"/>
                  </a:schemeClr>
                </a:solidFill>
                <a:latin typeface="Bodoni Bk BT" panose="02070603070706020303" pitchFamily="18" charset="0"/>
                <a:cs typeface="Arial" pitchFamily="34" charset="0"/>
              </a:rPr>
              <a:t>luar</a:t>
            </a:r>
            <a:r>
              <a:rPr lang="en-US" altLang="ko-KR" dirty="0">
                <a:solidFill>
                  <a:schemeClr val="tx1">
                    <a:lumMod val="75000"/>
                    <a:lumOff val="25000"/>
                  </a:schemeClr>
                </a:solidFill>
                <a:latin typeface="Bodoni Bk BT" panose="02070603070706020303" pitchFamily="18" charset="0"/>
                <a:cs typeface="Arial" pitchFamily="34" charset="0"/>
              </a:rPr>
              <a:t> STO. </a:t>
            </a:r>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Fungsi ODP yaitu :</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S</a:t>
            </a:r>
            <a:r>
              <a:rPr lang="en-US" altLang="ko-KR" dirty="0" err="1">
                <a:solidFill>
                  <a:schemeClr val="tx1">
                    <a:lumMod val="75000"/>
                    <a:lumOff val="25000"/>
                  </a:schemeClr>
                </a:solidFill>
                <a:latin typeface="Bodoni Bk BT" panose="02070603070706020303" pitchFamily="18" charset="0"/>
                <a:cs typeface="Arial" pitchFamily="34" charset="0"/>
              </a:rPr>
              <a:t>ebagai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titik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terminasi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ujung</a:t>
            </a:r>
            <a:r>
              <a:rPr lang="id-ID"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kabel</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distribusi</a:t>
            </a:r>
            <a:r>
              <a:rPr lang="en-US" altLang="ko-KR" dirty="0">
                <a:solidFill>
                  <a:schemeClr val="tx1">
                    <a:lumMod val="75000"/>
                    <a:lumOff val="25000"/>
                  </a:schemeClr>
                </a:solidFill>
                <a:latin typeface="Bodoni Bk BT" panose="02070603070706020303" pitchFamily="18" charset="0"/>
                <a:cs typeface="Arial" pitchFamily="34" charset="0"/>
              </a:rPr>
              <a:t> dan </a:t>
            </a:r>
            <a:r>
              <a:rPr lang="en-US" altLang="ko-KR" dirty="0" err="1">
                <a:solidFill>
                  <a:schemeClr val="tx1">
                    <a:lumMod val="75000"/>
                    <a:lumOff val="25000"/>
                  </a:schemeClr>
                </a:solidFill>
                <a:latin typeface="Bodoni Bk BT" panose="02070603070706020303" pitchFamily="18" charset="0"/>
                <a:cs typeface="Arial" pitchFamily="34" charset="0"/>
              </a:rPr>
              <a:t>titik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awal</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kabel</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penanggal</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atau</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kabel</a:t>
            </a:r>
            <a:r>
              <a:rPr lang="en-US" altLang="ko-KR" dirty="0">
                <a:solidFill>
                  <a:schemeClr val="tx1">
                    <a:lumMod val="75000"/>
                    <a:lumOff val="25000"/>
                  </a:schemeClr>
                </a:solidFill>
                <a:latin typeface="Bodoni Bk BT" panose="02070603070706020303" pitchFamily="18" charset="0"/>
                <a:cs typeface="Arial" pitchFamily="34" charset="0"/>
              </a:rPr>
              <a:t> drop</a:t>
            </a:r>
            <a:r>
              <a:rPr lang="id-ID" altLang="ko-KR" dirty="0">
                <a:solidFill>
                  <a:schemeClr val="tx1">
                    <a:lumMod val="75000"/>
                    <a:lumOff val="25000"/>
                  </a:schemeClr>
                </a:solidFill>
                <a:latin typeface="Bodoni Bk BT" panose="02070603070706020303" pitchFamily="18" charset="0"/>
                <a:cs typeface="Arial" pitchFamily="34" charset="0"/>
              </a:rPr>
              <a:t>.</a:t>
            </a:r>
            <a:r>
              <a:rPr lang="en-US" altLang="ko-KR" dirty="0">
                <a:solidFill>
                  <a:schemeClr val="tx1">
                    <a:lumMod val="75000"/>
                    <a:lumOff val="25000"/>
                  </a:schemeClr>
                </a:solidFill>
                <a:latin typeface="Bodoni Bk BT" panose="02070603070706020303" pitchFamily="18" charset="0"/>
                <a:cs typeface="Arial" pitchFamily="34" charset="0"/>
              </a:rPr>
              <a:t> </a:t>
            </a:r>
            <a:endParaRPr lang="id-ID" altLang="ko-KR" dirty="0">
              <a:solidFill>
                <a:schemeClr val="tx1">
                  <a:lumMod val="75000"/>
                  <a:lumOff val="25000"/>
                </a:schemeClr>
              </a:solidFill>
              <a:latin typeface="Bodoni Bk BT" panose="02070603070706020303" pitchFamily="18" charset="0"/>
              <a:cs typeface="Arial" pitchFamily="34" charset="0"/>
            </a:endParaRP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S</a:t>
            </a:r>
            <a:r>
              <a:rPr lang="en-US" altLang="ko-KR" dirty="0" err="1">
                <a:solidFill>
                  <a:schemeClr val="tx1">
                    <a:lumMod val="75000"/>
                    <a:lumOff val="25000"/>
                  </a:schemeClr>
                </a:solidFill>
                <a:latin typeface="Bodoni Bk BT" panose="02070603070706020303" pitchFamily="18" charset="0"/>
                <a:cs typeface="Arial" pitchFamily="34" charset="0"/>
              </a:rPr>
              <a:t>ebagai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titik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distribusi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kabel</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distibusi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menjadi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beberapa</a:t>
            </a:r>
            <a:r>
              <a:rPr lang="id-ID"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saluran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penangga</a:t>
            </a:r>
            <a:r>
              <a:rPr lang="id-ID" altLang="ko-KR" dirty="0">
                <a:solidFill>
                  <a:schemeClr val="tx1">
                    <a:lumMod val="75000"/>
                    <a:lumOff val="25000"/>
                  </a:schemeClr>
                </a:solidFill>
                <a:latin typeface="Bodoni Bk BT" panose="02070603070706020303" pitchFamily="18" charset="0"/>
                <a:cs typeface="Arial" pitchFamily="34" charset="0"/>
              </a:rPr>
              <a:t>l.</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S</a:t>
            </a:r>
            <a:r>
              <a:rPr lang="en-US" altLang="ko-KR" dirty="0" err="1">
                <a:solidFill>
                  <a:schemeClr val="tx1">
                    <a:lumMod val="75000"/>
                    <a:lumOff val="25000"/>
                  </a:schemeClr>
                </a:solidFill>
                <a:latin typeface="Bodoni Bk BT" panose="02070603070706020303" pitchFamily="18" charset="0"/>
                <a:cs typeface="Arial" pitchFamily="34" charset="0"/>
              </a:rPr>
              <a:t>ebagai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tempat</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penyambungan</a:t>
            </a:r>
            <a:r>
              <a:rPr lang="id-ID" altLang="ko-KR" dirty="0">
                <a:solidFill>
                  <a:schemeClr val="tx1">
                    <a:lumMod val="75000"/>
                    <a:lumOff val="25000"/>
                  </a:schemeClr>
                </a:solidFill>
                <a:latin typeface="Bodoni Bk BT" panose="02070603070706020303" pitchFamily="18" charset="0"/>
                <a:cs typeface="Arial" pitchFamily="34" charset="0"/>
              </a:rPr>
              <a:t>.</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S</a:t>
            </a:r>
            <a:r>
              <a:rPr lang="en-US" altLang="ko-KR" dirty="0" err="1">
                <a:solidFill>
                  <a:schemeClr val="tx1">
                    <a:lumMod val="75000"/>
                    <a:lumOff val="25000"/>
                  </a:schemeClr>
                </a:solidFill>
                <a:latin typeface="Bodoni Bk BT" panose="02070603070706020303" pitchFamily="18" charset="0"/>
                <a:cs typeface="Arial" pitchFamily="34" charset="0"/>
              </a:rPr>
              <a:t>ebagai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tempat</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pemasangan</a:t>
            </a:r>
            <a:r>
              <a:rPr lang="en-US" altLang="ko-KR" dirty="0">
                <a:solidFill>
                  <a:schemeClr val="tx1">
                    <a:lumMod val="75000"/>
                    <a:lumOff val="25000"/>
                  </a:schemeClr>
                </a:solidFill>
                <a:latin typeface="Bodoni Bk BT" panose="02070603070706020303" pitchFamily="18" charset="0"/>
                <a:cs typeface="Arial" pitchFamily="34" charset="0"/>
              </a:rPr>
              <a:t> splitter</a:t>
            </a:r>
            <a:r>
              <a:rPr lang="id-ID" altLang="ko-KR" dirty="0">
                <a:solidFill>
                  <a:schemeClr val="tx1">
                    <a:lumMod val="75000"/>
                    <a:lumOff val="25000"/>
                  </a:schemeClr>
                </a:solidFill>
                <a:latin typeface="Bodoni Bk BT" panose="02070603070706020303" pitchFamily="18" charset="0"/>
                <a:cs typeface="Arial" pitchFamily="34" charset="0"/>
              </a:rPr>
              <a:t>.</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Terdapat 3 jenis ODP yaitu : Pedestal, Pole/wall, dan Closure</a:t>
            </a:r>
          </a:p>
        </p:txBody>
      </p:sp>
      <p:cxnSp>
        <p:nvCxnSpPr>
          <p:cNvPr id="6" name="Straight Arrow Connector 5">
            <a:extLst>
              <a:ext uri="{FF2B5EF4-FFF2-40B4-BE49-F238E27FC236}">
                <a16:creationId xmlns:a16="http://schemas.microsoft.com/office/drawing/2014/main" id="{A6C16BDC-6E2B-48A1-9022-CD80FEA65659}"/>
              </a:ext>
            </a:extLst>
          </p:cNvPr>
          <p:cNvCxnSpPr>
            <a:cxnSpLocks/>
          </p:cNvCxnSpPr>
          <p:nvPr/>
        </p:nvCxnSpPr>
        <p:spPr>
          <a:xfrm>
            <a:off x="6708704" y="4180161"/>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017504-6163-45A3-ABF5-AF19BCD1CA31}"/>
              </a:ext>
            </a:extLst>
          </p:cNvPr>
          <p:cNvCxnSpPr>
            <a:cxnSpLocks/>
          </p:cNvCxnSpPr>
          <p:nvPr/>
        </p:nvCxnSpPr>
        <p:spPr>
          <a:xfrm>
            <a:off x="6702076" y="4981917"/>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969470A-574C-42B7-B047-010AA65CE32F}"/>
              </a:ext>
            </a:extLst>
          </p:cNvPr>
          <p:cNvCxnSpPr>
            <a:cxnSpLocks/>
          </p:cNvCxnSpPr>
          <p:nvPr/>
        </p:nvCxnSpPr>
        <p:spPr>
          <a:xfrm>
            <a:off x="6708704" y="5545132"/>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9FA3BC9-300C-4F5A-82DE-3C6AC163C338}"/>
              </a:ext>
            </a:extLst>
          </p:cNvPr>
          <p:cNvCxnSpPr>
            <a:cxnSpLocks/>
          </p:cNvCxnSpPr>
          <p:nvPr/>
        </p:nvCxnSpPr>
        <p:spPr>
          <a:xfrm>
            <a:off x="6702080" y="3365152"/>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FE25022-3F6A-4453-8369-9B71E99EF855}"/>
              </a:ext>
            </a:extLst>
          </p:cNvPr>
          <p:cNvSpPr/>
          <p:nvPr/>
        </p:nvSpPr>
        <p:spPr>
          <a:xfrm>
            <a:off x="-27203" y="0"/>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pic>
        <p:nvPicPr>
          <p:cNvPr id="10" name="Picture 9">
            <a:extLst>
              <a:ext uri="{FF2B5EF4-FFF2-40B4-BE49-F238E27FC236}">
                <a16:creationId xmlns:a16="http://schemas.microsoft.com/office/drawing/2014/main" id="{B7121098-7672-45D8-A334-290E5694E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618" y="3754562"/>
            <a:ext cx="3428646" cy="202882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7EDC29C-DEC7-4FA8-83F8-E016BC3DA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725" y="1312868"/>
            <a:ext cx="2267079" cy="2267079"/>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8B9C5D33-0291-421D-9D89-5844BA781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84" y="1311039"/>
            <a:ext cx="2257425" cy="2028825"/>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C81FD942-A1BF-4A59-B1D4-C330654839BB}"/>
              </a:ext>
            </a:extLst>
          </p:cNvPr>
          <p:cNvSpPr txBox="1"/>
          <p:nvPr/>
        </p:nvSpPr>
        <p:spPr>
          <a:xfrm>
            <a:off x="739122" y="941707"/>
            <a:ext cx="1470992" cy="369332"/>
          </a:xfrm>
          <a:prstGeom prst="rect">
            <a:avLst/>
          </a:prstGeom>
          <a:noFill/>
        </p:spPr>
        <p:txBody>
          <a:bodyPr wrap="square" rtlCol="0">
            <a:spAutoFit/>
          </a:bodyPr>
          <a:lstStyle/>
          <a:p>
            <a:r>
              <a:rPr lang="id-ID" dirty="0">
                <a:latin typeface="Bodoni Bk BT" panose="02070603070706020303" pitchFamily="18" charset="0"/>
              </a:rPr>
              <a:t>ODP Pole/wall</a:t>
            </a:r>
          </a:p>
        </p:txBody>
      </p:sp>
      <p:sp>
        <p:nvSpPr>
          <p:cNvPr id="24" name="TextBox 23">
            <a:extLst>
              <a:ext uri="{FF2B5EF4-FFF2-40B4-BE49-F238E27FC236}">
                <a16:creationId xmlns:a16="http://schemas.microsoft.com/office/drawing/2014/main" id="{34A20047-F3C3-4C3F-955F-194EE5799D1A}"/>
              </a:ext>
            </a:extLst>
          </p:cNvPr>
          <p:cNvSpPr txBox="1"/>
          <p:nvPr/>
        </p:nvSpPr>
        <p:spPr>
          <a:xfrm>
            <a:off x="4167768" y="918039"/>
            <a:ext cx="1470992" cy="369332"/>
          </a:xfrm>
          <a:prstGeom prst="rect">
            <a:avLst/>
          </a:prstGeom>
          <a:noFill/>
        </p:spPr>
        <p:txBody>
          <a:bodyPr wrap="square" rtlCol="0">
            <a:spAutoFit/>
          </a:bodyPr>
          <a:lstStyle/>
          <a:p>
            <a:r>
              <a:rPr lang="id-ID" dirty="0">
                <a:latin typeface="Bodoni Bk BT" panose="02070603070706020303" pitchFamily="18" charset="0"/>
              </a:rPr>
              <a:t>ODP Pedestal</a:t>
            </a:r>
          </a:p>
        </p:txBody>
      </p:sp>
      <p:sp>
        <p:nvSpPr>
          <p:cNvPr id="25" name="TextBox 24">
            <a:extLst>
              <a:ext uri="{FF2B5EF4-FFF2-40B4-BE49-F238E27FC236}">
                <a16:creationId xmlns:a16="http://schemas.microsoft.com/office/drawing/2014/main" id="{4440454F-ADFA-49D6-9BC7-B8544BFE5F20}"/>
              </a:ext>
            </a:extLst>
          </p:cNvPr>
          <p:cNvSpPr txBox="1"/>
          <p:nvPr/>
        </p:nvSpPr>
        <p:spPr>
          <a:xfrm>
            <a:off x="2386261" y="5828749"/>
            <a:ext cx="1383464" cy="369332"/>
          </a:xfrm>
          <a:prstGeom prst="rect">
            <a:avLst/>
          </a:prstGeom>
          <a:noFill/>
        </p:spPr>
        <p:txBody>
          <a:bodyPr wrap="square" rtlCol="0">
            <a:spAutoFit/>
          </a:bodyPr>
          <a:lstStyle/>
          <a:p>
            <a:r>
              <a:rPr lang="id-ID" dirty="0">
                <a:latin typeface="Bodoni Bk BT" panose="02070603070706020303" pitchFamily="18" charset="0"/>
              </a:rPr>
              <a:t>ODP Closure</a:t>
            </a:r>
          </a:p>
        </p:txBody>
      </p:sp>
    </p:spTree>
    <p:extLst>
      <p:ext uri="{BB962C8B-B14F-4D97-AF65-F5344CB8AC3E}">
        <p14:creationId xmlns:p14="http://schemas.microsoft.com/office/powerpoint/2010/main" val="99769848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D8D9BA-FF74-4D0B-8EA1-326AB1553EF9}"/>
              </a:ext>
            </a:extLst>
          </p:cNvPr>
          <p:cNvSpPr/>
          <p:nvPr/>
        </p:nvSpPr>
        <p:spPr>
          <a:xfrm>
            <a:off x="4042929" y="595799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 name="Rounded Rectangle 5">
            <a:extLst>
              <a:ext uri="{FF2B5EF4-FFF2-40B4-BE49-F238E27FC236}">
                <a16:creationId xmlns:a16="http://schemas.microsoft.com/office/drawing/2014/main" id="{F7DFB054-C59D-44B1-A347-F98F374C12CC}"/>
              </a:ext>
            </a:extLst>
          </p:cNvPr>
          <p:cNvSpPr/>
          <p:nvPr/>
        </p:nvSpPr>
        <p:spPr>
          <a:xfrm>
            <a:off x="7846616" y="34747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sz="1600" dirty="0">
                <a:solidFill>
                  <a:schemeClr val="tx1">
                    <a:lumMod val="65000"/>
                    <a:lumOff val="35000"/>
                  </a:schemeClr>
                </a:solidFill>
                <a:latin typeface="Bodoni Bk BT" panose="02070603070706020303" pitchFamily="18" charset="0"/>
              </a:rPr>
              <a:t>Kabel Drop</a:t>
            </a:r>
            <a:endParaRPr lang="ko-KR" altLang="en-US" sz="1600" dirty="0">
              <a:solidFill>
                <a:schemeClr val="tx1">
                  <a:lumMod val="65000"/>
                  <a:lumOff val="35000"/>
                </a:schemeClr>
              </a:solidFill>
              <a:latin typeface="Bodoni Bk BT" panose="02070603070706020303" pitchFamily="18" charset="0"/>
            </a:endParaRPr>
          </a:p>
        </p:txBody>
      </p:sp>
      <p:sp>
        <p:nvSpPr>
          <p:cNvPr id="20" name="TextBox 19">
            <a:extLst>
              <a:ext uri="{FF2B5EF4-FFF2-40B4-BE49-F238E27FC236}">
                <a16:creationId xmlns:a16="http://schemas.microsoft.com/office/drawing/2014/main" id="{6925BAAD-49AA-4538-8FC0-B5D49E4692B2}"/>
              </a:ext>
            </a:extLst>
          </p:cNvPr>
          <p:cNvSpPr txBox="1"/>
          <p:nvPr/>
        </p:nvSpPr>
        <p:spPr>
          <a:xfrm>
            <a:off x="7246524" y="1510550"/>
            <a:ext cx="4565192" cy="3416320"/>
          </a:xfrm>
          <a:prstGeom prst="rect">
            <a:avLst/>
          </a:prstGeom>
          <a:noFill/>
        </p:spPr>
        <p:txBody>
          <a:bodyPr wrap="square" rtlCol="0">
            <a:spAutoFit/>
          </a:bodyPr>
          <a:lstStyle/>
          <a:p>
            <a:pPr algn="just"/>
            <a:r>
              <a:rPr lang="id-ID" altLang="ko-KR" dirty="0">
                <a:solidFill>
                  <a:schemeClr val="tx1">
                    <a:lumMod val="75000"/>
                    <a:lumOff val="25000"/>
                  </a:schemeClr>
                </a:solidFill>
                <a:latin typeface="Bodoni Bk BT" panose="02070603070706020303" pitchFamily="18" charset="0"/>
                <a:cs typeface="Arial" pitchFamily="34" charset="0"/>
              </a:rPr>
              <a:t>S</a:t>
            </a:r>
            <a:r>
              <a:rPr lang="en-US" altLang="ko-KR" dirty="0" err="1">
                <a:solidFill>
                  <a:schemeClr val="tx1">
                    <a:lumMod val="75000"/>
                    <a:lumOff val="25000"/>
                  </a:schemeClr>
                </a:solidFill>
                <a:latin typeface="Bodoni Bk BT" panose="02070603070706020303" pitchFamily="18" charset="0"/>
                <a:cs typeface="Arial" pitchFamily="34" charset="0"/>
              </a:rPr>
              <a:t>aluran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penanggal</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atau</a:t>
            </a:r>
            <a:r>
              <a:rPr lang="en-US" altLang="ko-KR" dirty="0">
                <a:solidFill>
                  <a:schemeClr val="tx1">
                    <a:lumMod val="75000"/>
                    <a:lumOff val="25000"/>
                  </a:schemeClr>
                </a:solidFill>
                <a:latin typeface="Bodoni Bk BT" panose="02070603070706020303" pitchFamily="18" charset="0"/>
                <a:cs typeface="Arial" pitchFamily="34" charset="0"/>
              </a:rPr>
              <a:t> </a:t>
            </a:r>
            <a:r>
              <a:rPr lang="id-ID" altLang="ko-KR" dirty="0">
                <a:solidFill>
                  <a:schemeClr val="tx1">
                    <a:lumMod val="75000"/>
                    <a:lumOff val="25000"/>
                  </a:schemeClr>
                </a:solidFill>
                <a:latin typeface="Bodoni Bk BT" panose="02070603070706020303" pitchFamily="18" charset="0"/>
                <a:cs typeface="Arial" pitchFamily="34" charset="0"/>
              </a:rPr>
              <a:t>p</a:t>
            </a:r>
            <a:r>
              <a:rPr lang="en-US" altLang="ko-KR" dirty="0" err="1">
                <a:solidFill>
                  <a:schemeClr val="tx1">
                    <a:lumMod val="75000"/>
                    <a:lumOff val="25000"/>
                  </a:schemeClr>
                </a:solidFill>
                <a:latin typeface="Bodoni Bk BT" panose="02070603070706020303" pitchFamily="18" charset="0"/>
                <a:cs typeface="Arial" pitchFamily="34" charset="0"/>
              </a:rPr>
              <a:t>enghubung</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antara</a:t>
            </a:r>
            <a:r>
              <a:rPr lang="en-US" altLang="ko-KR" dirty="0">
                <a:solidFill>
                  <a:schemeClr val="tx1">
                    <a:lumMod val="75000"/>
                    <a:lumOff val="25000"/>
                  </a:schemeClr>
                </a:solidFill>
                <a:latin typeface="Bodoni Bk BT" panose="02070603070706020303" pitchFamily="18" charset="0"/>
                <a:cs typeface="Arial" pitchFamily="34" charset="0"/>
              </a:rPr>
              <a:t> ODP </a:t>
            </a:r>
            <a:r>
              <a:rPr lang="en-US" altLang="ko-KR" dirty="0" err="1">
                <a:solidFill>
                  <a:schemeClr val="tx1">
                    <a:lumMod val="75000"/>
                    <a:lumOff val="25000"/>
                  </a:schemeClr>
                </a:solidFill>
                <a:latin typeface="Bodoni Bk BT" panose="02070603070706020303" pitchFamily="18" charset="0"/>
                <a:cs typeface="Arial" pitchFamily="34" charset="0"/>
              </a:rPr>
              <a:t>dengan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instalasi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Rumah</a:t>
            </a:r>
            <a:r>
              <a:rPr lang="en-US" altLang="ko-KR" dirty="0">
                <a:solidFill>
                  <a:schemeClr val="tx1">
                    <a:lumMod val="75000"/>
                    <a:lumOff val="25000"/>
                  </a:schemeClr>
                </a:solidFill>
                <a:latin typeface="Bodoni Bk BT" panose="02070603070706020303" pitchFamily="18" charset="0"/>
                <a:cs typeface="Arial" pitchFamily="34" charset="0"/>
              </a:rPr>
              <a:t>.</a:t>
            </a:r>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Berdasarkan tempat instalasinya kabel drop dibagi menjadi 3 macam yaitu :</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Kabel Drop untuk instalasi dengan pelindung pipa HH/Pit.</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Kabel Drop ABF (Air Blow Fiber) dengan Micro Duct.</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Kabel Drop dengan penggantung (Aerial)</a:t>
            </a:r>
          </a:p>
        </p:txBody>
      </p:sp>
      <p:sp>
        <p:nvSpPr>
          <p:cNvPr id="18" name="Rectangle 17">
            <a:extLst>
              <a:ext uri="{FF2B5EF4-FFF2-40B4-BE49-F238E27FC236}">
                <a16:creationId xmlns:a16="http://schemas.microsoft.com/office/drawing/2014/main" id="{6FE25022-3F6A-4453-8369-9B71E99EF855}"/>
              </a:ext>
            </a:extLst>
          </p:cNvPr>
          <p:cNvSpPr/>
          <p:nvPr/>
        </p:nvSpPr>
        <p:spPr>
          <a:xfrm>
            <a:off x="-27203" y="0"/>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2" name="TextBox 21">
            <a:extLst>
              <a:ext uri="{FF2B5EF4-FFF2-40B4-BE49-F238E27FC236}">
                <a16:creationId xmlns:a16="http://schemas.microsoft.com/office/drawing/2014/main" id="{C81FD942-A1BF-4A59-B1D4-C330654839BB}"/>
              </a:ext>
            </a:extLst>
          </p:cNvPr>
          <p:cNvSpPr txBox="1"/>
          <p:nvPr/>
        </p:nvSpPr>
        <p:spPr>
          <a:xfrm>
            <a:off x="472221" y="861089"/>
            <a:ext cx="2156169" cy="646331"/>
          </a:xfrm>
          <a:prstGeom prst="rect">
            <a:avLst/>
          </a:prstGeom>
          <a:noFill/>
        </p:spPr>
        <p:txBody>
          <a:bodyPr wrap="square" rtlCol="0">
            <a:spAutoFit/>
          </a:bodyPr>
          <a:lstStyle/>
          <a:p>
            <a:pPr algn="ctr"/>
            <a:r>
              <a:rPr lang="id-ID" altLang="ko-KR" dirty="0">
                <a:solidFill>
                  <a:schemeClr val="tx1">
                    <a:lumMod val="75000"/>
                    <a:lumOff val="25000"/>
                  </a:schemeClr>
                </a:solidFill>
                <a:latin typeface="Bodoni Bk BT" panose="02070603070706020303" pitchFamily="18" charset="0"/>
                <a:cs typeface="Arial" pitchFamily="34" charset="0"/>
              </a:rPr>
              <a:t>Kabel drop pelindung pipa HH/Pit.</a:t>
            </a:r>
          </a:p>
        </p:txBody>
      </p:sp>
      <p:sp>
        <p:nvSpPr>
          <p:cNvPr id="24" name="TextBox 23">
            <a:extLst>
              <a:ext uri="{FF2B5EF4-FFF2-40B4-BE49-F238E27FC236}">
                <a16:creationId xmlns:a16="http://schemas.microsoft.com/office/drawing/2014/main" id="{34A20047-F3C3-4C3F-955F-194EE5799D1A}"/>
              </a:ext>
            </a:extLst>
          </p:cNvPr>
          <p:cNvSpPr txBox="1"/>
          <p:nvPr/>
        </p:nvSpPr>
        <p:spPr>
          <a:xfrm>
            <a:off x="4025287" y="1057347"/>
            <a:ext cx="1755954" cy="369332"/>
          </a:xfrm>
          <a:prstGeom prst="rect">
            <a:avLst/>
          </a:prstGeom>
          <a:noFill/>
        </p:spPr>
        <p:txBody>
          <a:bodyPr wrap="square" rtlCol="0">
            <a:spAutoFit/>
          </a:bodyPr>
          <a:lstStyle/>
          <a:p>
            <a:r>
              <a:rPr lang="id-ID" dirty="0">
                <a:latin typeface="Bodoni Bk BT" panose="02070603070706020303" pitchFamily="18" charset="0"/>
              </a:rPr>
              <a:t>Kabel drop ABF</a:t>
            </a:r>
          </a:p>
        </p:txBody>
      </p:sp>
      <p:sp>
        <p:nvSpPr>
          <p:cNvPr id="25" name="TextBox 24">
            <a:extLst>
              <a:ext uri="{FF2B5EF4-FFF2-40B4-BE49-F238E27FC236}">
                <a16:creationId xmlns:a16="http://schemas.microsoft.com/office/drawing/2014/main" id="{4440454F-ADFA-49D6-9BC7-B8544BFE5F20}"/>
              </a:ext>
            </a:extLst>
          </p:cNvPr>
          <p:cNvSpPr txBox="1"/>
          <p:nvPr/>
        </p:nvSpPr>
        <p:spPr>
          <a:xfrm>
            <a:off x="2065460" y="5723193"/>
            <a:ext cx="1779467" cy="369332"/>
          </a:xfrm>
          <a:prstGeom prst="rect">
            <a:avLst/>
          </a:prstGeom>
          <a:noFill/>
        </p:spPr>
        <p:txBody>
          <a:bodyPr wrap="square" rtlCol="0">
            <a:spAutoFit/>
          </a:bodyPr>
          <a:lstStyle/>
          <a:p>
            <a:r>
              <a:rPr lang="id-ID" dirty="0">
                <a:latin typeface="Bodoni Bk BT" panose="02070603070706020303" pitchFamily="18" charset="0"/>
              </a:rPr>
              <a:t>Kabel drop aerial</a:t>
            </a:r>
          </a:p>
        </p:txBody>
      </p:sp>
      <p:cxnSp>
        <p:nvCxnSpPr>
          <p:cNvPr id="3" name="Straight Arrow Connector 2">
            <a:extLst>
              <a:ext uri="{FF2B5EF4-FFF2-40B4-BE49-F238E27FC236}">
                <a16:creationId xmlns:a16="http://schemas.microsoft.com/office/drawing/2014/main" id="{B5377369-5AEA-4876-BDC8-E8BE1CD6A6B6}"/>
              </a:ext>
            </a:extLst>
          </p:cNvPr>
          <p:cNvCxnSpPr>
            <a:cxnSpLocks/>
          </p:cNvCxnSpPr>
          <p:nvPr/>
        </p:nvCxnSpPr>
        <p:spPr>
          <a:xfrm>
            <a:off x="6697167" y="3080231"/>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6FE6AAE-13DB-4E14-BA49-D8425976FF66}"/>
              </a:ext>
            </a:extLst>
          </p:cNvPr>
          <p:cNvCxnSpPr>
            <a:cxnSpLocks/>
          </p:cNvCxnSpPr>
          <p:nvPr/>
        </p:nvCxnSpPr>
        <p:spPr>
          <a:xfrm>
            <a:off x="6690539" y="3881987"/>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D8812E8-97AF-4C22-BC7E-9143FBC13F28}"/>
              </a:ext>
            </a:extLst>
          </p:cNvPr>
          <p:cNvCxnSpPr>
            <a:cxnSpLocks/>
          </p:cNvCxnSpPr>
          <p:nvPr/>
        </p:nvCxnSpPr>
        <p:spPr>
          <a:xfrm>
            <a:off x="6697167" y="4710245"/>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DB2933-9DD5-4556-A1A6-1208AFCBB834}"/>
              </a:ext>
            </a:extLst>
          </p:cNvPr>
          <p:cNvPicPr>
            <a:picLocks noChangeAspect="1"/>
          </p:cNvPicPr>
          <p:nvPr/>
        </p:nvPicPr>
        <p:blipFill rotWithShape="1">
          <a:blip r:embed="rId2">
            <a:extLst>
              <a:ext uri="{28A0092B-C50C-407E-A947-70E740481C1C}">
                <a14:useLocalDpi xmlns:a14="http://schemas.microsoft.com/office/drawing/2010/main" val="0"/>
              </a:ext>
            </a:extLst>
          </a:blip>
          <a:srcRect l="1768" t="18212" r="68736" b="42229"/>
          <a:stretch/>
        </p:blipFill>
        <p:spPr>
          <a:xfrm>
            <a:off x="452909" y="1519745"/>
            <a:ext cx="2107095" cy="1770948"/>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119AE24B-0D4C-4223-9C13-4BB902B62FDD}"/>
              </a:ext>
            </a:extLst>
          </p:cNvPr>
          <p:cNvPicPr>
            <a:picLocks noChangeAspect="1"/>
          </p:cNvPicPr>
          <p:nvPr/>
        </p:nvPicPr>
        <p:blipFill rotWithShape="1">
          <a:blip r:embed="rId2">
            <a:extLst>
              <a:ext uri="{28A0092B-C50C-407E-A947-70E740481C1C}">
                <a14:useLocalDpi xmlns:a14="http://schemas.microsoft.com/office/drawing/2010/main" val="0"/>
              </a:ext>
            </a:extLst>
          </a:blip>
          <a:srcRect l="32699" t="53258" r="33353" b="3682"/>
          <a:stretch/>
        </p:blipFill>
        <p:spPr>
          <a:xfrm>
            <a:off x="3690690" y="1440233"/>
            <a:ext cx="2425148" cy="1927678"/>
          </a:xfrm>
          <a:prstGeom prst="rect">
            <a:avLst/>
          </a:prstGeom>
        </p:spPr>
      </p:pic>
      <p:pic>
        <p:nvPicPr>
          <p:cNvPr id="15" name="Picture 14">
            <a:extLst>
              <a:ext uri="{FF2B5EF4-FFF2-40B4-BE49-F238E27FC236}">
                <a16:creationId xmlns:a16="http://schemas.microsoft.com/office/drawing/2014/main" id="{18ACC6CA-E7BB-42E2-B9A2-210292541AF5}"/>
              </a:ext>
            </a:extLst>
          </p:cNvPr>
          <p:cNvPicPr>
            <a:picLocks noChangeAspect="1"/>
          </p:cNvPicPr>
          <p:nvPr/>
        </p:nvPicPr>
        <p:blipFill rotWithShape="1">
          <a:blip r:embed="rId2">
            <a:extLst>
              <a:ext uri="{28A0092B-C50C-407E-A947-70E740481C1C}">
                <a14:useLocalDpi xmlns:a14="http://schemas.microsoft.com/office/drawing/2010/main" val="0"/>
              </a:ext>
            </a:extLst>
          </a:blip>
          <a:srcRect l="68736" t="18104" r="2139" b="42230"/>
          <a:stretch/>
        </p:blipFill>
        <p:spPr>
          <a:xfrm>
            <a:off x="1742620" y="3632068"/>
            <a:ext cx="2425148" cy="2069872"/>
          </a:xfrm>
          <a:prstGeom prst="rect">
            <a:avLst/>
          </a:prstGeom>
        </p:spPr>
      </p:pic>
    </p:spTree>
    <p:extLst>
      <p:ext uri="{BB962C8B-B14F-4D97-AF65-F5344CB8AC3E}">
        <p14:creationId xmlns:p14="http://schemas.microsoft.com/office/powerpoint/2010/main" val="356380057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669105-CB0F-4983-99E6-A80C8B66427F}"/>
              </a:ext>
            </a:extLst>
          </p:cNvPr>
          <p:cNvSpPr txBox="1"/>
          <p:nvPr/>
        </p:nvSpPr>
        <p:spPr>
          <a:xfrm>
            <a:off x="2402159" y="334269"/>
            <a:ext cx="3163373" cy="1754326"/>
          </a:xfrm>
          <a:prstGeom prst="rect">
            <a:avLst/>
          </a:prstGeom>
          <a:noFill/>
        </p:spPr>
        <p:txBody>
          <a:bodyPr wrap="square" rtlCol="0" anchor="ctr">
            <a:spAutoFit/>
          </a:bodyPr>
          <a:lstStyle/>
          <a:p>
            <a:pPr algn="r"/>
            <a:r>
              <a:rPr lang="en-US" altLang="ko-KR" sz="5400" spc="600" dirty="0">
                <a:solidFill>
                  <a:schemeClr val="accent1"/>
                </a:solidFill>
                <a:latin typeface="+mj-lt"/>
                <a:cs typeface="Arial" pitchFamily="34" charset="0"/>
              </a:rPr>
              <a:t>Agenda</a:t>
            </a:r>
            <a:r>
              <a:rPr lang="en-US" altLang="ko-KR" sz="5400" spc="600" dirty="0">
                <a:solidFill>
                  <a:schemeClr val="bg1"/>
                </a:solidFill>
                <a:latin typeface="+mj-lt"/>
                <a:cs typeface="Arial" pitchFamily="34" charset="0"/>
              </a:rPr>
              <a:t> Style</a:t>
            </a:r>
            <a:endParaRPr lang="ko-KR" altLang="en-US" sz="5400" spc="600" dirty="0">
              <a:solidFill>
                <a:schemeClr val="bg1"/>
              </a:solidFill>
              <a:latin typeface="+mj-lt"/>
              <a:cs typeface="Arial" pitchFamily="34" charset="0"/>
            </a:endParaRPr>
          </a:p>
        </p:txBody>
      </p:sp>
      <p:grpSp>
        <p:nvGrpSpPr>
          <p:cNvPr id="30" name="Group 29">
            <a:extLst>
              <a:ext uri="{FF2B5EF4-FFF2-40B4-BE49-F238E27FC236}">
                <a16:creationId xmlns:a16="http://schemas.microsoft.com/office/drawing/2014/main" id="{7140712F-FC83-445F-B944-5EB1E598C9AE}"/>
              </a:ext>
            </a:extLst>
          </p:cNvPr>
          <p:cNvGrpSpPr/>
          <p:nvPr/>
        </p:nvGrpSpPr>
        <p:grpSpPr>
          <a:xfrm>
            <a:off x="6700688" y="2155680"/>
            <a:ext cx="5012892" cy="1060706"/>
            <a:chOff x="6626470" y="1884559"/>
            <a:chExt cx="5012892" cy="1060706"/>
          </a:xfrm>
        </p:grpSpPr>
        <p:sp>
          <p:nvSpPr>
            <p:cNvPr id="8" name="TextBox 7">
              <a:extLst>
                <a:ext uri="{FF2B5EF4-FFF2-40B4-BE49-F238E27FC236}">
                  <a16:creationId xmlns:a16="http://schemas.microsoft.com/office/drawing/2014/main" id="{C9311264-372A-4326-97EC-9A0EC55610B4}"/>
                </a:ext>
              </a:extLst>
            </p:cNvPr>
            <p:cNvSpPr txBox="1"/>
            <p:nvPr/>
          </p:nvSpPr>
          <p:spPr>
            <a:xfrm>
              <a:off x="6839171" y="2483600"/>
              <a:ext cx="4722714" cy="461665"/>
            </a:xfrm>
            <a:prstGeom prst="rect">
              <a:avLst/>
            </a:prstGeom>
            <a:noFill/>
          </p:spPr>
          <p:txBody>
            <a:bodyPr wrap="square" rtlCol="0">
              <a:spAutoFit/>
            </a:bodyPr>
            <a:lstStyle/>
            <a:p>
              <a:r>
                <a:rPr lang="id-ID" altLang="ko-KR" sz="1200" dirty="0">
                  <a:solidFill>
                    <a:schemeClr val="bg1"/>
                  </a:solidFill>
                  <a:cs typeface="Arial" pitchFamily="34" charset="0"/>
                </a:rPr>
                <a:t>Mengetahui pengertian FTTH berikut dengan gambaran umum pada jaringan FTTH</a:t>
              </a:r>
              <a:r>
                <a:rPr lang="en-US" altLang="ko-KR" sz="1200" dirty="0">
                  <a:solidFill>
                    <a:schemeClr val="bg1"/>
                  </a:solidFill>
                  <a:cs typeface="Arial" pitchFamily="34" charset="0"/>
                </a:rPr>
                <a:t>. </a:t>
              </a:r>
            </a:p>
          </p:txBody>
        </p:sp>
        <p:sp>
          <p:nvSpPr>
            <p:cNvPr id="10" name="TextBox 9">
              <a:extLst>
                <a:ext uri="{FF2B5EF4-FFF2-40B4-BE49-F238E27FC236}">
                  <a16:creationId xmlns:a16="http://schemas.microsoft.com/office/drawing/2014/main" id="{A38BD834-09E2-46F2-89F6-8B322FC08232}"/>
                </a:ext>
              </a:extLst>
            </p:cNvPr>
            <p:cNvSpPr txBox="1"/>
            <p:nvPr/>
          </p:nvSpPr>
          <p:spPr>
            <a:xfrm>
              <a:off x="7454630" y="1915336"/>
              <a:ext cx="4184732" cy="400110"/>
            </a:xfrm>
            <a:prstGeom prst="rect">
              <a:avLst/>
            </a:prstGeom>
            <a:noFill/>
          </p:spPr>
          <p:txBody>
            <a:bodyPr wrap="square" lIns="108000" rIns="108000" rtlCol="0">
              <a:spAutoFit/>
            </a:bodyPr>
            <a:lstStyle/>
            <a:p>
              <a:r>
                <a:rPr lang="id-ID" altLang="ko-KR" sz="2000" b="1" dirty="0">
                  <a:solidFill>
                    <a:schemeClr val="bg1"/>
                  </a:solidFill>
                  <a:cs typeface="Arial" pitchFamily="34" charset="0"/>
                </a:rPr>
                <a:t>Pengertian FTTH</a:t>
              </a:r>
              <a:endParaRPr lang="ko-KR" altLang="en-US" sz="2000" b="1" dirty="0">
                <a:solidFill>
                  <a:schemeClr val="bg1"/>
                </a:solidFill>
                <a:cs typeface="Arial" pitchFamily="34" charset="0"/>
              </a:endParaRPr>
            </a:p>
          </p:txBody>
        </p:sp>
        <p:sp>
          <p:nvSpPr>
            <p:cNvPr id="11" name="TextBox 10">
              <a:extLst>
                <a:ext uri="{FF2B5EF4-FFF2-40B4-BE49-F238E27FC236}">
                  <a16:creationId xmlns:a16="http://schemas.microsoft.com/office/drawing/2014/main" id="{D2BB98E8-4C33-44A6-AA84-C24039CCFA6F}"/>
                </a:ext>
              </a:extLst>
            </p:cNvPr>
            <p:cNvSpPr txBox="1"/>
            <p:nvPr/>
          </p:nvSpPr>
          <p:spPr>
            <a:xfrm>
              <a:off x="6626470" y="1884559"/>
              <a:ext cx="981106"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grpSp>
      <p:grpSp>
        <p:nvGrpSpPr>
          <p:cNvPr id="31" name="Group 30">
            <a:extLst>
              <a:ext uri="{FF2B5EF4-FFF2-40B4-BE49-F238E27FC236}">
                <a16:creationId xmlns:a16="http://schemas.microsoft.com/office/drawing/2014/main" id="{FC34C18B-00FD-416B-BB1A-ADF93EDF3F3B}"/>
              </a:ext>
            </a:extLst>
          </p:cNvPr>
          <p:cNvGrpSpPr/>
          <p:nvPr/>
        </p:nvGrpSpPr>
        <p:grpSpPr>
          <a:xfrm>
            <a:off x="6700688" y="3622189"/>
            <a:ext cx="5012892" cy="851409"/>
            <a:chOff x="6626470" y="3048182"/>
            <a:chExt cx="5012892" cy="851409"/>
          </a:xfrm>
        </p:grpSpPr>
        <p:sp>
          <p:nvSpPr>
            <p:cNvPr id="12" name="TextBox 11">
              <a:extLst>
                <a:ext uri="{FF2B5EF4-FFF2-40B4-BE49-F238E27FC236}">
                  <a16:creationId xmlns:a16="http://schemas.microsoft.com/office/drawing/2014/main" id="{AC78A5D7-01DA-4270-B210-34E6FA47678F}"/>
                </a:ext>
              </a:extLst>
            </p:cNvPr>
            <p:cNvSpPr txBox="1"/>
            <p:nvPr/>
          </p:nvSpPr>
          <p:spPr>
            <a:xfrm>
              <a:off x="6839171" y="3622592"/>
              <a:ext cx="4722714" cy="276999"/>
            </a:xfrm>
            <a:prstGeom prst="rect">
              <a:avLst/>
            </a:prstGeom>
            <a:noFill/>
          </p:spPr>
          <p:txBody>
            <a:bodyPr wrap="square" rtlCol="0">
              <a:spAutoFit/>
            </a:bodyPr>
            <a:lstStyle/>
            <a:p>
              <a:r>
                <a:rPr lang="id-ID" altLang="ko-KR" sz="1200" dirty="0">
                  <a:solidFill>
                    <a:schemeClr val="bg1"/>
                  </a:solidFill>
                  <a:cs typeface="Arial" pitchFamily="34" charset="0"/>
                </a:rPr>
                <a:t>Mengetahui perangkat-perangkat pada jaringan FTTH</a:t>
              </a:r>
              <a:endParaRPr lang="en-US" altLang="ko-KR" sz="1200" dirty="0">
                <a:solidFill>
                  <a:schemeClr val="bg1"/>
                </a:solidFill>
                <a:cs typeface="Arial" pitchFamily="34" charset="0"/>
              </a:endParaRPr>
            </a:p>
          </p:txBody>
        </p:sp>
        <p:sp>
          <p:nvSpPr>
            <p:cNvPr id="14" name="TextBox 13">
              <a:extLst>
                <a:ext uri="{FF2B5EF4-FFF2-40B4-BE49-F238E27FC236}">
                  <a16:creationId xmlns:a16="http://schemas.microsoft.com/office/drawing/2014/main" id="{29BF85FC-CB9F-48CC-97AD-24B8EB0149E1}"/>
                </a:ext>
              </a:extLst>
            </p:cNvPr>
            <p:cNvSpPr txBox="1"/>
            <p:nvPr/>
          </p:nvSpPr>
          <p:spPr>
            <a:xfrm>
              <a:off x="7454630" y="3078959"/>
              <a:ext cx="4184732" cy="400110"/>
            </a:xfrm>
            <a:prstGeom prst="rect">
              <a:avLst/>
            </a:prstGeom>
            <a:noFill/>
          </p:spPr>
          <p:txBody>
            <a:bodyPr wrap="square" lIns="108000" rIns="108000" rtlCol="0">
              <a:spAutoFit/>
            </a:bodyPr>
            <a:lstStyle/>
            <a:p>
              <a:r>
                <a:rPr lang="id-ID" altLang="ko-KR" sz="2000" b="1" dirty="0">
                  <a:solidFill>
                    <a:schemeClr val="bg1"/>
                  </a:solidFill>
                  <a:cs typeface="Arial" pitchFamily="34" charset="0"/>
                </a:rPr>
                <a:t>Pengenalan Perangkat FTTH</a:t>
              </a:r>
              <a:endParaRPr lang="ko-KR" altLang="en-US" sz="2000" b="1" dirty="0">
                <a:solidFill>
                  <a:schemeClr val="bg1"/>
                </a:solidFill>
                <a:cs typeface="Arial" pitchFamily="34" charset="0"/>
              </a:endParaRPr>
            </a:p>
          </p:txBody>
        </p:sp>
        <p:sp>
          <p:nvSpPr>
            <p:cNvPr id="15" name="TextBox 14">
              <a:extLst>
                <a:ext uri="{FF2B5EF4-FFF2-40B4-BE49-F238E27FC236}">
                  <a16:creationId xmlns:a16="http://schemas.microsoft.com/office/drawing/2014/main" id="{E2E1452F-F7C5-4578-B19C-4A14A1B26C8B}"/>
                </a:ext>
              </a:extLst>
            </p:cNvPr>
            <p:cNvSpPr txBox="1"/>
            <p:nvPr/>
          </p:nvSpPr>
          <p:spPr>
            <a:xfrm>
              <a:off x="6626470" y="3048182"/>
              <a:ext cx="981106"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grpSp>
      <p:grpSp>
        <p:nvGrpSpPr>
          <p:cNvPr id="32" name="Group 31">
            <a:extLst>
              <a:ext uri="{FF2B5EF4-FFF2-40B4-BE49-F238E27FC236}">
                <a16:creationId xmlns:a16="http://schemas.microsoft.com/office/drawing/2014/main" id="{60C3BA0C-6C6D-4734-A5DA-5BF5FF9719BC}"/>
              </a:ext>
            </a:extLst>
          </p:cNvPr>
          <p:cNvGrpSpPr/>
          <p:nvPr/>
        </p:nvGrpSpPr>
        <p:grpSpPr>
          <a:xfrm>
            <a:off x="6700688" y="5064066"/>
            <a:ext cx="5012892" cy="826778"/>
            <a:chOff x="6626470" y="4211805"/>
            <a:chExt cx="5012892" cy="826778"/>
          </a:xfrm>
        </p:grpSpPr>
        <p:sp>
          <p:nvSpPr>
            <p:cNvPr id="16" name="TextBox 15">
              <a:extLst>
                <a:ext uri="{FF2B5EF4-FFF2-40B4-BE49-F238E27FC236}">
                  <a16:creationId xmlns:a16="http://schemas.microsoft.com/office/drawing/2014/main" id="{81637828-380D-4ECF-8370-65FACB7001D9}"/>
                </a:ext>
              </a:extLst>
            </p:cNvPr>
            <p:cNvSpPr txBox="1"/>
            <p:nvPr/>
          </p:nvSpPr>
          <p:spPr>
            <a:xfrm>
              <a:off x="6839171" y="4761584"/>
              <a:ext cx="4722714" cy="276999"/>
            </a:xfrm>
            <a:prstGeom prst="rect">
              <a:avLst/>
            </a:prstGeom>
            <a:noFill/>
          </p:spPr>
          <p:txBody>
            <a:bodyPr wrap="square" rtlCol="0">
              <a:spAutoFit/>
            </a:bodyPr>
            <a:lstStyle/>
            <a:p>
              <a:r>
                <a:rPr lang="id-ID" altLang="ko-KR" sz="1200" dirty="0">
                  <a:solidFill>
                    <a:schemeClr val="bg1"/>
                  </a:solidFill>
                  <a:cs typeface="Arial" pitchFamily="34" charset="0"/>
                </a:rPr>
                <a:t>Mengetahui alur dalam perancangan jarigan FTTH</a:t>
              </a:r>
              <a:endParaRPr lang="en-US" altLang="ko-KR" sz="1200" dirty="0">
                <a:solidFill>
                  <a:schemeClr val="bg1"/>
                </a:solidFill>
                <a:cs typeface="Arial" pitchFamily="34" charset="0"/>
              </a:endParaRPr>
            </a:p>
          </p:txBody>
        </p:sp>
        <p:sp>
          <p:nvSpPr>
            <p:cNvPr id="18" name="TextBox 17">
              <a:extLst>
                <a:ext uri="{FF2B5EF4-FFF2-40B4-BE49-F238E27FC236}">
                  <a16:creationId xmlns:a16="http://schemas.microsoft.com/office/drawing/2014/main" id="{6F76D16D-BF18-43EF-9AF7-F44F3D563A0E}"/>
                </a:ext>
              </a:extLst>
            </p:cNvPr>
            <p:cNvSpPr txBox="1"/>
            <p:nvPr/>
          </p:nvSpPr>
          <p:spPr>
            <a:xfrm>
              <a:off x="7454630" y="4242582"/>
              <a:ext cx="4184732" cy="400110"/>
            </a:xfrm>
            <a:prstGeom prst="rect">
              <a:avLst/>
            </a:prstGeom>
            <a:noFill/>
          </p:spPr>
          <p:txBody>
            <a:bodyPr wrap="square" lIns="108000" rIns="108000" rtlCol="0">
              <a:spAutoFit/>
            </a:bodyPr>
            <a:lstStyle/>
            <a:p>
              <a:r>
                <a:rPr lang="id-ID" altLang="ko-KR" sz="2000" b="1" dirty="0">
                  <a:solidFill>
                    <a:schemeClr val="bg1"/>
                  </a:solidFill>
                  <a:cs typeface="Arial" pitchFamily="34" charset="0"/>
                </a:rPr>
                <a:t>Perancangan Jaringan FTTH</a:t>
              </a:r>
              <a:endParaRPr lang="ko-KR" altLang="en-US" sz="2000" b="1" dirty="0">
                <a:solidFill>
                  <a:schemeClr val="bg1"/>
                </a:solidFill>
                <a:cs typeface="Arial" pitchFamily="34" charset="0"/>
              </a:endParaRPr>
            </a:p>
          </p:txBody>
        </p:sp>
        <p:sp>
          <p:nvSpPr>
            <p:cNvPr id="19" name="TextBox 18">
              <a:extLst>
                <a:ext uri="{FF2B5EF4-FFF2-40B4-BE49-F238E27FC236}">
                  <a16:creationId xmlns:a16="http://schemas.microsoft.com/office/drawing/2014/main" id="{D09C452E-68D3-4C74-8A4E-0EBFDEF40F5D}"/>
                </a:ext>
              </a:extLst>
            </p:cNvPr>
            <p:cNvSpPr txBox="1"/>
            <p:nvPr/>
          </p:nvSpPr>
          <p:spPr>
            <a:xfrm>
              <a:off x="6626470" y="4211805"/>
              <a:ext cx="981106"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grpSp>
      <p:grpSp>
        <p:nvGrpSpPr>
          <p:cNvPr id="29" name="Group 28">
            <a:extLst>
              <a:ext uri="{FF2B5EF4-FFF2-40B4-BE49-F238E27FC236}">
                <a16:creationId xmlns:a16="http://schemas.microsoft.com/office/drawing/2014/main" id="{4E5E848E-A974-439C-AFED-596F42435111}"/>
              </a:ext>
            </a:extLst>
          </p:cNvPr>
          <p:cNvGrpSpPr/>
          <p:nvPr/>
        </p:nvGrpSpPr>
        <p:grpSpPr>
          <a:xfrm>
            <a:off x="6700688" y="720936"/>
            <a:ext cx="5012892" cy="1028941"/>
            <a:chOff x="6626470" y="720936"/>
            <a:chExt cx="5012892" cy="1028941"/>
          </a:xfrm>
        </p:grpSpPr>
        <p:sp>
          <p:nvSpPr>
            <p:cNvPr id="4" name="TextBox 3">
              <a:extLst>
                <a:ext uri="{FF2B5EF4-FFF2-40B4-BE49-F238E27FC236}">
                  <a16:creationId xmlns:a16="http://schemas.microsoft.com/office/drawing/2014/main" id="{4086EBB8-367D-4A3E-9C2A-B1C6BD1F9605}"/>
                </a:ext>
              </a:extLst>
            </p:cNvPr>
            <p:cNvSpPr txBox="1"/>
            <p:nvPr/>
          </p:nvSpPr>
          <p:spPr>
            <a:xfrm>
              <a:off x="6839171" y="1288212"/>
              <a:ext cx="4722714" cy="461665"/>
            </a:xfrm>
            <a:prstGeom prst="rect">
              <a:avLst/>
            </a:prstGeom>
            <a:noFill/>
          </p:spPr>
          <p:txBody>
            <a:bodyPr wrap="square" rtlCol="0" anchor="ctr">
              <a:spAutoFit/>
            </a:bodyPr>
            <a:lstStyle/>
            <a:p>
              <a:r>
                <a:rPr lang="id-ID" altLang="ko-KR" sz="1200" dirty="0">
                  <a:solidFill>
                    <a:schemeClr val="bg1"/>
                  </a:solidFill>
                  <a:cs typeface="Arial" pitchFamily="34" charset="0"/>
                </a:rPr>
                <a:t>Mengetahui pengertian optik, struktur kabel optik, dan jenis-jenis serat optik.</a:t>
              </a:r>
              <a:endParaRPr lang="en-US" altLang="ko-KR" sz="1200" dirty="0">
                <a:solidFill>
                  <a:schemeClr val="bg1"/>
                </a:solidFill>
                <a:cs typeface="Arial" pitchFamily="34" charset="0"/>
              </a:endParaRPr>
            </a:p>
          </p:txBody>
        </p:sp>
        <p:sp>
          <p:nvSpPr>
            <p:cNvPr id="6" name="TextBox 5">
              <a:extLst>
                <a:ext uri="{FF2B5EF4-FFF2-40B4-BE49-F238E27FC236}">
                  <a16:creationId xmlns:a16="http://schemas.microsoft.com/office/drawing/2014/main" id="{B07582D1-C7E7-41E1-BF7A-D9460BAE7556}"/>
                </a:ext>
              </a:extLst>
            </p:cNvPr>
            <p:cNvSpPr txBox="1"/>
            <p:nvPr/>
          </p:nvSpPr>
          <p:spPr>
            <a:xfrm>
              <a:off x="7454630" y="813268"/>
              <a:ext cx="4184732" cy="400110"/>
            </a:xfrm>
            <a:prstGeom prst="rect">
              <a:avLst/>
            </a:prstGeom>
            <a:noFill/>
          </p:spPr>
          <p:txBody>
            <a:bodyPr wrap="square" lIns="108000" rIns="108000" rtlCol="0" anchor="ctr">
              <a:spAutoFit/>
            </a:bodyPr>
            <a:lstStyle/>
            <a:p>
              <a:r>
                <a:rPr lang="id-ID" altLang="ko-KR" sz="2000" b="1" dirty="0">
                  <a:solidFill>
                    <a:schemeClr val="bg1"/>
                  </a:solidFill>
                  <a:cs typeface="Arial" pitchFamily="34" charset="0"/>
                </a:rPr>
                <a:t>Pengenalan Optik</a:t>
              </a:r>
              <a:endParaRPr lang="ko-KR" altLang="en-US" sz="2000" b="1" dirty="0">
                <a:solidFill>
                  <a:schemeClr val="bg1"/>
                </a:solidFill>
                <a:cs typeface="Arial" pitchFamily="34" charset="0"/>
              </a:endParaRPr>
            </a:p>
          </p:txBody>
        </p:sp>
        <p:sp>
          <p:nvSpPr>
            <p:cNvPr id="7" name="TextBox 6">
              <a:extLst>
                <a:ext uri="{FF2B5EF4-FFF2-40B4-BE49-F238E27FC236}">
                  <a16:creationId xmlns:a16="http://schemas.microsoft.com/office/drawing/2014/main" id="{89D53A5A-B18B-4EDC-BA10-843AF3775AB4}"/>
                </a:ext>
              </a:extLst>
            </p:cNvPr>
            <p:cNvSpPr txBox="1"/>
            <p:nvPr/>
          </p:nvSpPr>
          <p:spPr>
            <a:xfrm>
              <a:off x="6626470" y="720936"/>
              <a:ext cx="981106"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grpSp>
    </p:spTree>
    <p:extLst>
      <p:ext uri="{BB962C8B-B14F-4D97-AF65-F5344CB8AC3E}">
        <p14:creationId xmlns:p14="http://schemas.microsoft.com/office/powerpoint/2010/main" val="899384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D8D9BA-FF74-4D0B-8EA1-326AB1553EF9}"/>
              </a:ext>
            </a:extLst>
          </p:cNvPr>
          <p:cNvSpPr/>
          <p:nvPr/>
        </p:nvSpPr>
        <p:spPr>
          <a:xfrm>
            <a:off x="4042929" y="595799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 name="Rounded Rectangle 5">
            <a:extLst>
              <a:ext uri="{FF2B5EF4-FFF2-40B4-BE49-F238E27FC236}">
                <a16:creationId xmlns:a16="http://schemas.microsoft.com/office/drawing/2014/main" id="{F7DFB054-C59D-44B1-A347-F98F374C12CC}"/>
              </a:ext>
            </a:extLst>
          </p:cNvPr>
          <p:cNvSpPr/>
          <p:nvPr/>
        </p:nvSpPr>
        <p:spPr>
          <a:xfrm>
            <a:off x="7846616" y="34747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sz="1600" dirty="0">
                <a:solidFill>
                  <a:schemeClr val="tx1">
                    <a:lumMod val="65000"/>
                    <a:lumOff val="35000"/>
                  </a:schemeClr>
                </a:solidFill>
                <a:latin typeface="Bodoni Bk BT" panose="02070603070706020303" pitchFamily="18" charset="0"/>
              </a:rPr>
              <a:t>OTP (Optical Terminal Premises)</a:t>
            </a:r>
            <a:endParaRPr lang="ko-KR" altLang="en-US" sz="1600" dirty="0">
              <a:solidFill>
                <a:schemeClr val="tx1">
                  <a:lumMod val="65000"/>
                  <a:lumOff val="35000"/>
                </a:schemeClr>
              </a:solidFill>
              <a:latin typeface="Bodoni Bk BT" panose="02070603070706020303" pitchFamily="18" charset="0"/>
            </a:endParaRPr>
          </a:p>
        </p:txBody>
      </p:sp>
      <p:sp>
        <p:nvSpPr>
          <p:cNvPr id="20" name="TextBox 19">
            <a:extLst>
              <a:ext uri="{FF2B5EF4-FFF2-40B4-BE49-F238E27FC236}">
                <a16:creationId xmlns:a16="http://schemas.microsoft.com/office/drawing/2014/main" id="{6925BAAD-49AA-4538-8FC0-B5D49E4692B2}"/>
              </a:ext>
            </a:extLst>
          </p:cNvPr>
          <p:cNvSpPr txBox="1"/>
          <p:nvPr/>
        </p:nvSpPr>
        <p:spPr>
          <a:xfrm>
            <a:off x="7246524" y="1510550"/>
            <a:ext cx="4565192" cy="2585323"/>
          </a:xfrm>
          <a:prstGeom prst="rect">
            <a:avLst/>
          </a:prstGeom>
          <a:noFill/>
        </p:spPr>
        <p:txBody>
          <a:bodyPr wrap="square" rtlCol="0">
            <a:spAutoFit/>
          </a:bodyPr>
          <a:lstStyle/>
          <a:p>
            <a:pPr algn="just"/>
            <a:r>
              <a:rPr lang="en-US" altLang="ko-KR" dirty="0">
                <a:solidFill>
                  <a:schemeClr val="tx1">
                    <a:lumMod val="75000"/>
                    <a:lumOff val="25000"/>
                  </a:schemeClr>
                </a:solidFill>
                <a:latin typeface="Bodoni Bk BT" panose="02070603070706020303" pitchFamily="18" charset="0"/>
                <a:cs typeface="Arial" pitchFamily="34" charset="0"/>
              </a:rPr>
              <a:t>Optical Termination Premises</a:t>
            </a:r>
            <a:r>
              <a:rPr lang="id-ID" altLang="ko-KR" dirty="0">
                <a:solidFill>
                  <a:schemeClr val="tx1">
                    <a:lumMod val="75000"/>
                    <a:lumOff val="25000"/>
                  </a:schemeClr>
                </a:solidFill>
                <a:latin typeface="Bodoni Bk BT" panose="02070603070706020303" pitchFamily="18" charset="0"/>
                <a:cs typeface="Arial" pitchFamily="34" charset="0"/>
              </a:rPr>
              <a:t> (OTP) </a:t>
            </a:r>
            <a:r>
              <a:rPr lang="en-US" altLang="ko-KR" dirty="0" err="1">
                <a:solidFill>
                  <a:schemeClr val="tx1">
                    <a:lumMod val="75000"/>
                    <a:lumOff val="25000"/>
                  </a:schemeClr>
                </a:solidFill>
                <a:latin typeface="Bodoni Bk BT" panose="02070603070706020303" pitchFamily="18" charset="0"/>
                <a:cs typeface="Arial" pitchFamily="34" charset="0"/>
              </a:rPr>
              <a:t>yaitu</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perangkat</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pasive</a:t>
            </a:r>
            <a:r>
              <a:rPr lang="en-US" altLang="ko-KR" dirty="0">
                <a:solidFill>
                  <a:schemeClr val="tx1">
                    <a:lumMod val="75000"/>
                    <a:lumOff val="25000"/>
                  </a:schemeClr>
                </a:solidFill>
                <a:latin typeface="Bodoni Bk BT" panose="02070603070706020303" pitchFamily="18" charset="0"/>
                <a:cs typeface="Arial" pitchFamily="34" charset="0"/>
              </a:rPr>
              <a:t> yang</a:t>
            </a:r>
            <a:r>
              <a:rPr lang="id-ID"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ditempatkan</a:t>
            </a:r>
            <a:r>
              <a:rPr lang="en-US" altLang="ko-KR" dirty="0">
                <a:solidFill>
                  <a:schemeClr val="tx1">
                    <a:lumMod val="75000"/>
                    <a:lumOff val="25000"/>
                  </a:schemeClr>
                </a:solidFill>
                <a:latin typeface="Bodoni Bk BT" panose="02070603070706020303" pitchFamily="18" charset="0"/>
                <a:cs typeface="Arial" pitchFamily="34" charset="0"/>
              </a:rPr>
              <a:t> pada </a:t>
            </a:r>
            <a:r>
              <a:rPr lang="en-US" altLang="ko-KR" dirty="0" err="1">
                <a:solidFill>
                  <a:schemeClr val="tx1">
                    <a:lumMod val="75000"/>
                    <a:lumOff val="25000"/>
                  </a:schemeClr>
                </a:solidFill>
                <a:latin typeface="Bodoni Bk BT" panose="02070603070706020303" pitchFamily="18" charset="0"/>
                <a:cs typeface="Arial" pitchFamily="34" charset="0"/>
              </a:rPr>
              <a:t>instalasi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rumah</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pelanggan</a:t>
            </a:r>
            <a:r>
              <a:rPr lang="en-US" altLang="ko-KR" dirty="0">
                <a:solidFill>
                  <a:schemeClr val="tx1">
                    <a:lumMod val="75000"/>
                    <a:lumOff val="25000"/>
                  </a:schemeClr>
                </a:solidFill>
                <a:latin typeface="Bodoni Bk BT" panose="02070603070706020303" pitchFamily="18" charset="0"/>
                <a:cs typeface="Arial" pitchFamily="34" charset="0"/>
              </a:rPr>
              <a:t>.</a:t>
            </a:r>
            <a:r>
              <a:rPr lang="id-ID" altLang="ko-KR" dirty="0">
                <a:solidFill>
                  <a:schemeClr val="tx1">
                    <a:lumMod val="75000"/>
                    <a:lumOff val="25000"/>
                  </a:schemeClr>
                </a:solidFill>
                <a:latin typeface="Bodoni Bk BT" panose="02070603070706020303" pitchFamily="18" charset="0"/>
                <a:cs typeface="Arial" pitchFamily="34" charset="0"/>
              </a:rPr>
              <a:t> Fungsinya :</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en-US" altLang="ko-KR" dirty="0" err="1">
                <a:solidFill>
                  <a:schemeClr val="tx1">
                    <a:lumMod val="75000"/>
                    <a:lumOff val="25000"/>
                  </a:schemeClr>
                </a:solidFill>
                <a:latin typeface="Bodoni Bk BT" panose="02070603070706020303" pitchFamily="18" charset="0"/>
                <a:cs typeface="Arial" pitchFamily="34" charset="0"/>
              </a:rPr>
              <a:t>Titik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terminasi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atau</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titik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tambat</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akhir</a:t>
            </a:r>
            <a:r>
              <a:rPr lang="en-US" altLang="ko-KR" dirty="0">
                <a:solidFill>
                  <a:schemeClr val="tx1">
                    <a:lumMod val="75000"/>
                    <a:lumOff val="25000"/>
                  </a:schemeClr>
                </a:solidFill>
                <a:latin typeface="Bodoni Bk BT" panose="02070603070706020303" pitchFamily="18" charset="0"/>
                <a:cs typeface="Arial" pitchFamily="34" charset="0"/>
              </a:rPr>
              <a:t> drop </a:t>
            </a:r>
            <a:r>
              <a:rPr lang="en-US" altLang="ko-KR" dirty="0" err="1">
                <a:solidFill>
                  <a:schemeClr val="tx1">
                    <a:lumMod val="75000"/>
                    <a:lumOff val="25000"/>
                  </a:schemeClr>
                </a:solidFill>
                <a:latin typeface="Bodoni Bk BT" panose="02070603070706020303" pitchFamily="18" charset="0"/>
                <a:cs typeface="Arial" pitchFamily="34" charset="0"/>
              </a:rPr>
              <a:t>optik</a:t>
            </a:r>
            <a:r>
              <a:rPr lang="en-US" altLang="ko-KR" dirty="0">
                <a:solidFill>
                  <a:schemeClr val="tx1">
                    <a:lumMod val="75000"/>
                    <a:lumOff val="25000"/>
                  </a:schemeClr>
                </a:solidFill>
                <a:latin typeface="Bodoni Bk BT" panose="02070603070706020303" pitchFamily="18" charset="0"/>
                <a:cs typeface="Arial" pitchFamily="34" charset="0"/>
              </a:rPr>
              <a:t> di </a:t>
            </a:r>
            <a:r>
              <a:rPr lang="en-US" altLang="ko-KR" dirty="0" err="1">
                <a:solidFill>
                  <a:schemeClr val="tx1">
                    <a:lumMod val="75000"/>
                    <a:lumOff val="25000"/>
                  </a:schemeClr>
                </a:solidFill>
                <a:latin typeface="Bodoni Bk BT" panose="02070603070706020303" pitchFamily="18" charset="0"/>
                <a:cs typeface="Arial" pitchFamily="34" charset="0"/>
              </a:rPr>
              <a:t>sisi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pelanggan</a:t>
            </a:r>
            <a:r>
              <a:rPr lang="en-US" altLang="ko-KR" dirty="0">
                <a:solidFill>
                  <a:schemeClr val="tx1">
                    <a:lumMod val="75000"/>
                    <a:lumOff val="25000"/>
                  </a:schemeClr>
                </a:solidFill>
                <a:latin typeface="Bodoni Bk BT" panose="02070603070706020303" pitchFamily="18" charset="0"/>
                <a:cs typeface="Arial" pitchFamily="34" charset="0"/>
              </a:rPr>
              <a:t>.</a:t>
            </a:r>
            <a:endParaRPr lang="id-ID" altLang="ko-KR" dirty="0">
              <a:solidFill>
                <a:schemeClr val="tx1">
                  <a:lumMod val="75000"/>
                  <a:lumOff val="25000"/>
                </a:schemeClr>
              </a:solidFill>
              <a:latin typeface="Bodoni Bk BT" panose="02070603070706020303" pitchFamily="18" charset="0"/>
              <a:cs typeface="Arial" pitchFamily="34" charset="0"/>
            </a:endParaRP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en-US" altLang="ko-KR" dirty="0" err="1">
                <a:solidFill>
                  <a:schemeClr val="tx1">
                    <a:lumMod val="75000"/>
                    <a:lumOff val="25000"/>
                  </a:schemeClr>
                </a:solidFill>
                <a:latin typeface="Bodoni Bk BT" panose="02070603070706020303" pitchFamily="18" charset="0"/>
                <a:cs typeface="Arial" pitchFamily="34" charset="0"/>
              </a:rPr>
              <a:t>Tempat</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koneksi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kabel</a:t>
            </a:r>
            <a:r>
              <a:rPr lang="en-US" altLang="ko-KR" dirty="0">
                <a:solidFill>
                  <a:schemeClr val="tx1">
                    <a:lumMod val="75000"/>
                    <a:lumOff val="25000"/>
                  </a:schemeClr>
                </a:solidFill>
                <a:latin typeface="Bodoni Bk BT" panose="02070603070706020303" pitchFamily="18" charset="0"/>
                <a:cs typeface="Arial" pitchFamily="34" charset="0"/>
              </a:rPr>
              <a:t> drop </a:t>
            </a:r>
            <a:r>
              <a:rPr lang="en-US" altLang="ko-KR" dirty="0" err="1">
                <a:solidFill>
                  <a:schemeClr val="tx1">
                    <a:lumMod val="75000"/>
                    <a:lumOff val="25000"/>
                  </a:schemeClr>
                </a:solidFill>
                <a:latin typeface="Bodoni Bk BT" panose="02070603070706020303" pitchFamily="18" charset="0"/>
                <a:cs typeface="Arial" pitchFamily="34" charset="0"/>
              </a:rPr>
              <a:t>optik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dengan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kabel</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indooor</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optik</a:t>
            </a:r>
            <a:r>
              <a:rPr lang="id-ID" altLang="ko-KR" dirty="0">
                <a:solidFill>
                  <a:schemeClr val="tx1">
                    <a:lumMod val="75000"/>
                    <a:lumOff val="25000"/>
                  </a:schemeClr>
                </a:solidFill>
                <a:latin typeface="Bodoni Bk BT" panose="02070603070706020303" pitchFamily="18" charset="0"/>
                <a:cs typeface="Arial" pitchFamily="34" charset="0"/>
              </a:rPr>
              <a:t> </a:t>
            </a:r>
            <a:r>
              <a:rPr lang="en-US" altLang="ko-KR" dirty="0">
                <a:solidFill>
                  <a:schemeClr val="tx1">
                    <a:lumMod val="75000"/>
                    <a:lumOff val="25000"/>
                  </a:schemeClr>
                </a:solidFill>
                <a:latin typeface="Bodoni Bk BT" panose="02070603070706020303" pitchFamily="18" charset="0"/>
                <a:cs typeface="Arial" pitchFamily="34" charset="0"/>
              </a:rPr>
              <a:t>(</a:t>
            </a:r>
            <a:r>
              <a:rPr lang="en-US" altLang="ko-KR" dirty="0" err="1">
                <a:solidFill>
                  <a:schemeClr val="tx1">
                    <a:lumMod val="75000"/>
                    <a:lumOff val="25000"/>
                  </a:schemeClr>
                </a:solidFill>
                <a:latin typeface="Bodoni Bk BT" panose="02070603070706020303" pitchFamily="18" charset="0"/>
                <a:cs typeface="Arial" pitchFamily="34" charset="0"/>
              </a:rPr>
              <a:t>patchcord</a:t>
            </a:r>
            <a:r>
              <a:rPr lang="en-US" altLang="ko-KR" dirty="0">
                <a:solidFill>
                  <a:schemeClr val="tx1">
                    <a:lumMod val="75000"/>
                    <a:lumOff val="25000"/>
                  </a:schemeClr>
                </a:solidFill>
                <a:latin typeface="Bodoni Bk BT" panose="02070603070706020303" pitchFamily="18" charset="0"/>
                <a:cs typeface="Arial" pitchFamily="34" charset="0"/>
              </a:rPr>
              <a:t>)</a:t>
            </a:r>
            <a:endParaRPr lang="id-ID" altLang="ko-KR" dirty="0">
              <a:solidFill>
                <a:schemeClr val="tx1">
                  <a:lumMod val="75000"/>
                  <a:lumOff val="25000"/>
                </a:schemeClr>
              </a:solidFill>
              <a:latin typeface="Bodoni Bk BT" panose="02070603070706020303" pitchFamily="18" charset="0"/>
              <a:cs typeface="Arial" pitchFamily="34" charset="0"/>
            </a:endParaRPr>
          </a:p>
        </p:txBody>
      </p:sp>
      <p:cxnSp>
        <p:nvCxnSpPr>
          <p:cNvPr id="6" name="Straight Arrow Connector 5">
            <a:extLst>
              <a:ext uri="{FF2B5EF4-FFF2-40B4-BE49-F238E27FC236}">
                <a16:creationId xmlns:a16="http://schemas.microsoft.com/office/drawing/2014/main" id="{A6C16BDC-6E2B-48A1-9022-CD80FEA65659}"/>
              </a:ext>
            </a:extLst>
          </p:cNvPr>
          <p:cNvCxnSpPr>
            <a:cxnSpLocks/>
          </p:cNvCxnSpPr>
          <p:nvPr/>
        </p:nvCxnSpPr>
        <p:spPr>
          <a:xfrm>
            <a:off x="6702076" y="2815184"/>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017504-6163-45A3-ABF5-AF19BCD1CA31}"/>
              </a:ext>
            </a:extLst>
          </p:cNvPr>
          <p:cNvCxnSpPr>
            <a:cxnSpLocks/>
          </p:cNvCxnSpPr>
          <p:nvPr/>
        </p:nvCxnSpPr>
        <p:spPr>
          <a:xfrm>
            <a:off x="6702076" y="3630196"/>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39D1435-DFB8-482C-90F2-3EBFB28B2D4B}"/>
              </a:ext>
            </a:extLst>
          </p:cNvPr>
          <p:cNvSpPr/>
          <p:nvPr/>
        </p:nvSpPr>
        <p:spPr>
          <a:xfrm>
            <a:off x="0" y="0"/>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pic>
        <p:nvPicPr>
          <p:cNvPr id="8" name="Picture 7">
            <a:extLst>
              <a:ext uri="{FF2B5EF4-FFF2-40B4-BE49-F238E27FC236}">
                <a16:creationId xmlns:a16="http://schemas.microsoft.com/office/drawing/2014/main" id="{E286293E-3430-4869-B9AE-F249D4E11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000" y="1326803"/>
            <a:ext cx="3641929" cy="3641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52311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D8D9BA-FF74-4D0B-8EA1-326AB1553EF9}"/>
              </a:ext>
            </a:extLst>
          </p:cNvPr>
          <p:cNvSpPr/>
          <p:nvPr/>
        </p:nvSpPr>
        <p:spPr>
          <a:xfrm>
            <a:off x="4042929" y="595799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 name="Rounded Rectangle 5">
            <a:extLst>
              <a:ext uri="{FF2B5EF4-FFF2-40B4-BE49-F238E27FC236}">
                <a16:creationId xmlns:a16="http://schemas.microsoft.com/office/drawing/2014/main" id="{F7DFB054-C59D-44B1-A347-F98F374C12CC}"/>
              </a:ext>
            </a:extLst>
          </p:cNvPr>
          <p:cNvSpPr/>
          <p:nvPr/>
        </p:nvSpPr>
        <p:spPr>
          <a:xfrm>
            <a:off x="7846616" y="34747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sz="1600" dirty="0">
                <a:solidFill>
                  <a:schemeClr val="tx1">
                    <a:lumMod val="65000"/>
                    <a:lumOff val="35000"/>
                  </a:schemeClr>
                </a:solidFill>
                <a:latin typeface="Bodoni Bk BT" panose="02070603070706020303" pitchFamily="18" charset="0"/>
              </a:rPr>
              <a:t>Kabel Indoor</a:t>
            </a:r>
            <a:endParaRPr lang="ko-KR" altLang="en-US" sz="1600" dirty="0">
              <a:solidFill>
                <a:schemeClr val="tx1">
                  <a:lumMod val="65000"/>
                  <a:lumOff val="35000"/>
                </a:schemeClr>
              </a:solidFill>
              <a:latin typeface="Bodoni Bk BT" panose="02070603070706020303" pitchFamily="18" charset="0"/>
            </a:endParaRPr>
          </a:p>
        </p:txBody>
      </p:sp>
      <p:sp>
        <p:nvSpPr>
          <p:cNvPr id="20" name="TextBox 19">
            <a:extLst>
              <a:ext uri="{FF2B5EF4-FFF2-40B4-BE49-F238E27FC236}">
                <a16:creationId xmlns:a16="http://schemas.microsoft.com/office/drawing/2014/main" id="{6925BAAD-49AA-4538-8FC0-B5D49E4692B2}"/>
              </a:ext>
            </a:extLst>
          </p:cNvPr>
          <p:cNvSpPr txBox="1"/>
          <p:nvPr/>
        </p:nvSpPr>
        <p:spPr>
          <a:xfrm>
            <a:off x="7246524" y="1510550"/>
            <a:ext cx="4565192" cy="646331"/>
          </a:xfrm>
          <a:prstGeom prst="rect">
            <a:avLst/>
          </a:prstGeom>
          <a:noFill/>
        </p:spPr>
        <p:txBody>
          <a:bodyPr wrap="square" rtlCol="0">
            <a:spAutoFit/>
          </a:bodyPr>
          <a:lstStyle/>
          <a:p>
            <a:pPr algn="just"/>
            <a:r>
              <a:rPr lang="en-US" altLang="ko-KR" dirty="0">
                <a:solidFill>
                  <a:schemeClr val="tx1">
                    <a:lumMod val="75000"/>
                    <a:lumOff val="25000"/>
                  </a:schemeClr>
                </a:solidFill>
                <a:latin typeface="Bodoni Bk BT" panose="02070603070706020303" pitchFamily="18" charset="0"/>
                <a:cs typeface="Arial" pitchFamily="34" charset="0"/>
              </a:rPr>
              <a:t>Kabel fiber </a:t>
            </a:r>
            <a:r>
              <a:rPr lang="en-US" altLang="ko-KR" dirty="0" err="1">
                <a:solidFill>
                  <a:schemeClr val="tx1">
                    <a:lumMod val="75000"/>
                    <a:lumOff val="25000"/>
                  </a:schemeClr>
                </a:solidFill>
                <a:latin typeface="Bodoni Bk BT" panose="02070603070706020303" pitchFamily="18" charset="0"/>
                <a:cs typeface="Arial" pitchFamily="34" charset="0"/>
              </a:rPr>
              <a:t>optik</a:t>
            </a:r>
            <a:r>
              <a:rPr lang="en-US" altLang="ko-KR" dirty="0">
                <a:solidFill>
                  <a:schemeClr val="tx1">
                    <a:lumMod val="75000"/>
                    <a:lumOff val="25000"/>
                  </a:schemeClr>
                </a:solidFill>
                <a:latin typeface="Bodoni Bk BT" panose="02070603070706020303" pitchFamily="18" charset="0"/>
                <a:cs typeface="Arial" pitchFamily="34" charset="0"/>
              </a:rPr>
              <a:t> yang </a:t>
            </a:r>
            <a:r>
              <a:rPr lang="en-US" altLang="ko-KR" dirty="0" err="1">
                <a:solidFill>
                  <a:schemeClr val="tx1">
                    <a:lumMod val="75000"/>
                    <a:lumOff val="25000"/>
                  </a:schemeClr>
                </a:solidFill>
                <a:latin typeface="Bodoni Bk BT" panose="02070603070706020303" pitchFamily="18" charset="0"/>
                <a:cs typeface="Arial" pitchFamily="34" charset="0"/>
              </a:rPr>
              <a:t>diimplementasikan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didalam</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bangunan</a:t>
            </a:r>
            <a:r>
              <a:rPr lang="en-US" altLang="ko-KR" dirty="0">
                <a:solidFill>
                  <a:schemeClr val="tx1">
                    <a:lumMod val="75000"/>
                    <a:lumOff val="25000"/>
                  </a:schemeClr>
                </a:solidFill>
                <a:latin typeface="Bodoni Bk BT" panose="02070603070706020303" pitchFamily="18" charset="0"/>
                <a:cs typeface="Arial" pitchFamily="34" charset="0"/>
              </a:rPr>
              <a:t> / </a:t>
            </a:r>
            <a:r>
              <a:rPr lang="en-US" altLang="ko-KR" dirty="0" err="1">
                <a:solidFill>
                  <a:schemeClr val="tx1">
                    <a:lumMod val="75000"/>
                    <a:lumOff val="25000"/>
                  </a:schemeClr>
                </a:solidFill>
                <a:latin typeface="Bodoni Bk BT" panose="02070603070706020303" pitchFamily="18" charset="0"/>
                <a:cs typeface="Arial" pitchFamily="34" charset="0"/>
              </a:rPr>
              <a:t>gedung</a:t>
            </a:r>
            <a:r>
              <a:rPr lang="en-US" altLang="ko-KR" dirty="0">
                <a:solidFill>
                  <a:schemeClr val="tx1">
                    <a:lumMod val="75000"/>
                    <a:lumOff val="25000"/>
                  </a:schemeClr>
                </a:solidFill>
                <a:latin typeface="Bodoni Bk BT" panose="02070603070706020303" pitchFamily="18" charset="0"/>
                <a:cs typeface="Arial" pitchFamily="34" charset="0"/>
              </a:rPr>
              <a:t>.</a:t>
            </a:r>
            <a:endParaRPr lang="id-ID" altLang="ko-KR" dirty="0">
              <a:solidFill>
                <a:schemeClr val="tx1">
                  <a:lumMod val="75000"/>
                  <a:lumOff val="25000"/>
                </a:schemeClr>
              </a:solidFill>
              <a:latin typeface="Bodoni Bk BT" panose="02070603070706020303" pitchFamily="18" charset="0"/>
              <a:cs typeface="Arial" pitchFamily="34" charset="0"/>
            </a:endParaRPr>
          </a:p>
        </p:txBody>
      </p:sp>
      <p:sp>
        <p:nvSpPr>
          <p:cNvPr id="17" name="Rectangle 16">
            <a:extLst>
              <a:ext uri="{FF2B5EF4-FFF2-40B4-BE49-F238E27FC236}">
                <a16:creationId xmlns:a16="http://schemas.microsoft.com/office/drawing/2014/main" id="{F39D1435-DFB8-482C-90F2-3EBFB28B2D4B}"/>
              </a:ext>
            </a:extLst>
          </p:cNvPr>
          <p:cNvSpPr/>
          <p:nvPr/>
        </p:nvSpPr>
        <p:spPr>
          <a:xfrm>
            <a:off x="0" y="0"/>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pic>
        <p:nvPicPr>
          <p:cNvPr id="4" name="Picture 3">
            <a:extLst>
              <a:ext uri="{FF2B5EF4-FFF2-40B4-BE49-F238E27FC236}">
                <a16:creationId xmlns:a16="http://schemas.microsoft.com/office/drawing/2014/main" id="{66102F8F-EC5E-4259-A70E-D8B8160ED6E7}"/>
              </a:ext>
            </a:extLst>
          </p:cNvPr>
          <p:cNvPicPr>
            <a:picLocks noChangeAspect="1"/>
          </p:cNvPicPr>
          <p:nvPr/>
        </p:nvPicPr>
        <p:blipFill rotWithShape="1">
          <a:blip r:embed="rId2">
            <a:extLst>
              <a:ext uri="{28A0092B-C50C-407E-A947-70E740481C1C}">
                <a14:useLocalDpi xmlns:a14="http://schemas.microsoft.com/office/drawing/2010/main" val="0"/>
              </a:ext>
            </a:extLst>
          </a:blip>
          <a:srcRect l="7303" r="52351"/>
          <a:stretch/>
        </p:blipFill>
        <p:spPr>
          <a:xfrm>
            <a:off x="2520000" y="1779104"/>
            <a:ext cx="1948069" cy="3299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926037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D8D9BA-FF74-4D0B-8EA1-326AB1553EF9}"/>
              </a:ext>
            </a:extLst>
          </p:cNvPr>
          <p:cNvSpPr/>
          <p:nvPr/>
        </p:nvSpPr>
        <p:spPr>
          <a:xfrm>
            <a:off x="4042929" y="595799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 name="Rounded Rectangle 5">
            <a:extLst>
              <a:ext uri="{FF2B5EF4-FFF2-40B4-BE49-F238E27FC236}">
                <a16:creationId xmlns:a16="http://schemas.microsoft.com/office/drawing/2014/main" id="{F7DFB054-C59D-44B1-A347-F98F374C12CC}"/>
              </a:ext>
            </a:extLst>
          </p:cNvPr>
          <p:cNvSpPr/>
          <p:nvPr/>
        </p:nvSpPr>
        <p:spPr>
          <a:xfrm>
            <a:off x="7846616" y="34747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sz="1600" dirty="0">
                <a:solidFill>
                  <a:schemeClr val="tx1">
                    <a:lumMod val="65000"/>
                    <a:lumOff val="35000"/>
                  </a:schemeClr>
                </a:solidFill>
                <a:latin typeface="Bodoni Bk BT" panose="02070603070706020303" pitchFamily="18" charset="0"/>
              </a:rPr>
              <a:t>ROSET</a:t>
            </a:r>
            <a:endParaRPr lang="ko-KR" altLang="en-US" sz="1600" dirty="0">
              <a:solidFill>
                <a:schemeClr val="tx1">
                  <a:lumMod val="65000"/>
                  <a:lumOff val="35000"/>
                </a:schemeClr>
              </a:solidFill>
              <a:latin typeface="Bodoni Bk BT" panose="02070603070706020303" pitchFamily="18" charset="0"/>
            </a:endParaRPr>
          </a:p>
        </p:txBody>
      </p:sp>
      <p:sp>
        <p:nvSpPr>
          <p:cNvPr id="20" name="TextBox 19">
            <a:extLst>
              <a:ext uri="{FF2B5EF4-FFF2-40B4-BE49-F238E27FC236}">
                <a16:creationId xmlns:a16="http://schemas.microsoft.com/office/drawing/2014/main" id="{6925BAAD-49AA-4538-8FC0-B5D49E4692B2}"/>
              </a:ext>
            </a:extLst>
          </p:cNvPr>
          <p:cNvSpPr txBox="1"/>
          <p:nvPr/>
        </p:nvSpPr>
        <p:spPr>
          <a:xfrm>
            <a:off x="7246524" y="1510550"/>
            <a:ext cx="4565192" cy="1200329"/>
          </a:xfrm>
          <a:prstGeom prst="rect">
            <a:avLst/>
          </a:prstGeom>
          <a:noFill/>
        </p:spPr>
        <p:txBody>
          <a:bodyPr wrap="square" rtlCol="0">
            <a:spAutoFit/>
          </a:bodyPr>
          <a:lstStyle/>
          <a:p>
            <a:pPr algn="just"/>
            <a:r>
              <a:rPr lang="en-US" altLang="ko-KR" dirty="0" err="1">
                <a:solidFill>
                  <a:schemeClr val="tx1">
                    <a:lumMod val="75000"/>
                    <a:lumOff val="25000"/>
                  </a:schemeClr>
                </a:solidFill>
                <a:latin typeface="Bodoni Bk BT" panose="02070603070706020303" pitchFamily="18" charset="0"/>
                <a:cs typeface="Arial" pitchFamily="34" charset="0"/>
              </a:rPr>
              <a:t>Roset</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merupakan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perangkat</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pasif</a:t>
            </a:r>
            <a:r>
              <a:rPr lang="en-US" altLang="ko-KR" dirty="0">
                <a:solidFill>
                  <a:schemeClr val="tx1">
                    <a:lumMod val="75000"/>
                    <a:lumOff val="25000"/>
                  </a:schemeClr>
                </a:solidFill>
                <a:latin typeface="Bodoni Bk BT" panose="02070603070706020303" pitchFamily="18" charset="0"/>
                <a:cs typeface="Arial" pitchFamily="34" charset="0"/>
              </a:rPr>
              <a:t> yang </a:t>
            </a:r>
            <a:r>
              <a:rPr lang="en-US" altLang="ko-KR" dirty="0" err="1">
                <a:solidFill>
                  <a:schemeClr val="tx1">
                    <a:lumMod val="75000"/>
                    <a:lumOff val="25000"/>
                  </a:schemeClr>
                </a:solidFill>
                <a:latin typeface="Bodoni Bk BT" panose="02070603070706020303" pitchFamily="18" charset="0"/>
                <a:cs typeface="Arial" pitchFamily="34" charset="0"/>
              </a:rPr>
              <a:t>diletakkan</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didalam</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rumah</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pelanggan</a:t>
            </a:r>
            <a:r>
              <a:rPr lang="en-US" altLang="ko-KR" dirty="0">
                <a:solidFill>
                  <a:schemeClr val="tx1">
                    <a:lumMod val="75000"/>
                    <a:lumOff val="25000"/>
                  </a:schemeClr>
                </a:solidFill>
                <a:latin typeface="Bodoni Bk BT" panose="02070603070706020303" pitchFamily="18" charset="0"/>
                <a:cs typeface="Arial" pitchFamily="34" charset="0"/>
              </a:rPr>
              <a:t>,</a:t>
            </a:r>
            <a:r>
              <a:rPr lang="id-ID" altLang="ko-KR" dirty="0">
                <a:solidFill>
                  <a:schemeClr val="tx1">
                    <a:lumMod val="75000"/>
                    <a:lumOff val="25000"/>
                  </a:schemeClr>
                </a:solidFill>
                <a:latin typeface="Bodoni Bk BT" panose="02070603070706020303" pitchFamily="18" charset="0"/>
                <a:cs typeface="Arial" pitchFamily="34" charset="0"/>
              </a:rPr>
              <a:t> </a:t>
            </a:r>
            <a:r>
              <a:rPr lang="en-US" altLang="ko-KR" dirty="0">
                <a:solidFill>
                  <a:schemeClr val="tx1">
                    <a:lumMod val="75000"/>
                    <a:lumOff val="25000"/>
                  </a:schemeClr>
                </a:solidFill>
                <a:latin typeface="Bodoni Bk BT" panose="02070603070706020303" pitchFamily="18" charset="0"/>
                <a:cs typeface="Arial" pitchFamily="34" charset="0"/>
              </a:rPr>
              <a:t>yang </a:t>
            </a:r>
            <a:r>
              <a:rPr lang="en-US" altLang="ko-KR" dirty="0" err="1">
                <a:solidFill>
                  <a:schemeClr val="tx1">
                    <a:lumMod val="75000"/>
                    <a:lumOff val="25000"/>
                  </a:schemeClr>
                </a:solidFill>
                <a:latin typeface="Bodoni Bk BT" panose="02070603070706020303" pitchFamily="18" charset="0"/>
                <a:cs typeface="Arial" pitchFamily="34" charset="0"/>
              </a:rPr>
              <a:t>menjadi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titik</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terminasi</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akhir</a:t>
            </a:r>
            <a:r>
              <a:rPr lang="en-US" altLang="ko-KR" dirty="0">
                <a:solidFill>
                  <a:schemeClr val="tx1">
                    <a:lumMod val="75000"/>
                    <a:lumOff val="25000"/>
                  </a:schemeClr>
                </a:solidFill>
                <a:latin typeface="Bodoni Bk BT" panose="02070603070706020303" pitchFamily="18" charset="0"/>
                <a:cs typeface="Arial" pitchFamily="34" charset="0"/>
              </a:rPr>
              <a:t> </a:t>
            </a:r>
            <a:r>
              <a:rPr lang="en-US" altLang="ko-KR" dirty="0" err="1">
                <a:solidFill>
                  <a:schemeClr val="tx1">
                    <a:lumMod val="75000"/>
                    <a:lumOff val="25000"/>
                  </a:schemeClr>
                </a:solidFill>
                <a:latin typeface="Bodoni Bk BT" panose="02070603070706020303" pitchFamily="18" charset="0"/>
                <a:cs typeface="Arial" pitchFamily="34" charset="0"/>
              </a:rPr>
              <a:t>dari</a:t>
            </a:r>
            <a:r>
              <a:rPr lang="en-US" altLang="ko-KR" dirty="0">
                <a:solidFill>
                  <a:schemeClr val="tx1">
                    <a:lumMod val="75000"/>
                    <a:lumOff val="25000"/>
                  </a:schemeClr>
                </a:solidFill>
                <a:latin typeface="Bodoni Bk BT" panose="02070603070706020303" pitchFamily="18" charset="0"/>
                <a:cs typeface="Arial" pitchFamily="34" charset="0"/>
              </a:rPr>
              <a:t> pada </a:t>
            </a:r>
            <a:r>
              <a:rPr lang="en-US" altLang="ko-KR" dirty="0" err="1">
                <a:solidFill>
                  <a:schemeClr val="tx1">
                    <a:lumMod val="75000"/>
                    <a:lumOff val="25000"/>
                  </a:schemeClr>
                </a:solidFill>
                <a:latin typeface="Bodoni Bk BT" panose="02070603070706020303" pitchFamily="18" charset="0"/>
                <a:cs typeface="Arial" pitchFamily="34" charset="0"/>
              </a:rPr>
              <a:t>kabel</a:t>
            </a:r>
            <a:r>
              <a:rPr lang="en-US" altLang="ko-KR" dirty="0">
                <a:solidFill>
                  <a:schemeClr val="tx1">
                    <a:lumMod val="75000"/>
                    <a:lumOff val="25000"/>
                  </a:schemeClr>
                </a:solidFill>
                <a:latin typeface="Bodoni Bk BT" panose="02070603070706020303" pitchFamily="18" charset="0"/>
                <a:cs typeface="Arial" pitchFamily="34" charset="0"/>
              </a:rPr>
              <a:t> fiber </a:t>
            </a:r>
            <a:r>
              <a:rPr lang="en-US" altLang="ko-KR" dirty="0" err="1">
                <a:solidFill>
                  <a:schemeClr val="tx1">
                    <a:lumMod val="75000"/>
                    <a:lumOff val="25000"/>
                  </a:schemeClr>
                </a:solidFill>
                <a:latin typeface="Bodoni Bk BT" panose="02070603070706020303" pitchFamily="18" charset="0"/>
                <a:cs typeface="Arial" pitchFamily="34" charset="0"/>
              </a:rPr>
              <a:t>optik</a:t>
            </a:r>
            <a:r>
              <a:rPr lang="en-US" altLang="ko-KR" dirty="0">
                <a:solidFill>
                  <a:schemeClr val="tx1">
                    <a:lumMod val="75000"/>
                    <a:lumOff val="25000"/>
                  </a:schemeClr>
                </a:solidFill>
                <a:latin typeface="Bodoni Bk BT" panose="02070603070706020303" pitchFamily="18" charset="0"/>
                <a:cs typeface="Arial" pitchFamily="34" charset="0"/>
              </a:rPr>
              <a:t>.</a:t>
            </a:r>
            <a:endParaRPr lang="id-ID" altLang="ko-KR" dirty="0">
              <a:solidFill>
                <a:schemeClr val="tx1">
                  <a:lumMod val="75000"/>
                  <a:lumOff val="25000"/>
                </a:schemeClr>
              </a:solidFill>
              <a:latin typeface="Bodoni Bk BT" panose="02070603070706020303" pitchFamily="18" charset="0"/>
              <a:cs typeface="Arial" pitchFamily="34" charset="0"/>
            </a:endParaRPr>
          </a:p>
        </p:txBody>
      </p:sp>
      <p:pic>
        <p:nvPicPr>
          <p:cNvPr id="8" name="Picture 7">
            <a:extLst>
              <a:ext uri="{FF2B5EF4-FFF2-40B4-BE49-F238E27FC236}">
                <a16:creationId xmlns:a16="http://schemas.microsoft.com/office/drawing/2014/main" id="{F5C29D4B-766B-4AFF-ADB0-FB43E7307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789" y="1621874"/>
            <a:ext cx="2710688" cy="3614251"/>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E6566300-AF27-403F-B497-771686724766}"/>
              </a:ext>
            </a:extLst>
          </p:cNvPr>
          <p:cNvSpPr/>
          <p:nvPr/>
        </p:nvSpPr>
        <p:spPr>
          <a:xfrm>
            <a:off x="0" y="0"/>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Tree>
    <p:extLst>
      <p:ext uri="{BB962C8B-B14F-4D97-AF65-F5344CB8AC3E}">
        <p14:creationId xmlns:p14="http://schemas.microsoft.com/office/powerpoint/2010/main" val="2745816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D8D9BA-FF74-4D0B-8EA1-326AB1553EF9}"/>
              </a:ext>
            </a:extLst>
          </p:cNvPr>
          <p:cNvSpPr/>
          <p:nvPr/>
        </p:nvSpPr>
        <p:spPr>
          <a:xfrm>
            <a:off x="4042929" y="595799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sp>
        <p:nvSpPr>
          <p:cNvPr id="2" name="Rounded Rectangle 5">
            <a:extLst>
              <a:ext uri="{FF2B5EF4-FFF2-40B4-BE49-F238E27FC236}">
                <a16:creationId xmlns:a16="http://schemas.microsoft.com/office/drawing/2014/main" id="{F7DFB054-C59D-44B1-A347-F98F374C12CC}"/>
              </a:ext>
            </a:extLst>
          </p:cNvPr>
          <p:cNvSpPr/>
          <p:nvPr/>
        </p:nvSpPr>
        <p:spPr>
          <a:xfrm>
            <a:off x="7846616" y="34747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ko-KR" sz="1600" dirty="0">
                <a:solidFill>
                  <a:schemeClr val="tx1">
                    <a:lumMod val="65000"/>
                    <a:lumOff val="35000"/>
                  </a:schemeClr>
                </a:solidFill>
                <a:latin typeface="Bodoni Bk BT" panose="02070603070706020303" pitchFamily="18" charset="0"/>
              </a:rPr>
              <a:t>ONT (Optical Network Termination)</a:t>
            </a:r>
            <a:endParaRPr lang="ko-KR" altLang="en-US" sz="1600" dirty="0">
              <a:solidFill>
                <a:schemeClr val="tx1">
                  <a:lumMod val="65000"/>
                  <a:lumOff val="35000"/>
                </a:schemeClr>
              </a:solidFill>
              <a:latin typeface="Bodoni Bk BT" panose="02070603070706020303" pitchFamily="18" charset="0"/>
            </a:endParaRPr>
          </a:p>
        </p:txBody>
      </p:sp>
      <p:sp>
        <p:nvSpPr>
          <p:cNvPr id="20" name="TextBox 19">
            <a:extLst>
              <a:ext uri="{FF2B5EF4-FFF2-40B4-BE49-F238E27FC236}">
                <a16:creationId xmlns:a16="http://schemas.microsoft.com/office/drawing/2014/main" id="{6925BAAD-49AA-4538-8FC0-B5D49E4692B2}"/>
              </a:ext>
            </a:extLst>
          </p:cNvPr>
          <p:cNvSpPr txBox="1"/>
          <p:nvPr/>
        </p:nvSpPr>
        <p:spPr>
          <a:xfrm>
            <a:off x="7246524" y="1510550"/>
            <a:ext cx="4565192" cy="4247317"/>
          </a:xfrm>
          <a:prstGeom prst="rect">
            <a:avLst/>
          </a:prstGeom>
          <a:noFill/>
        </p:spPr>
        <p:txBody>
          <a:bodyPr wrap="square" rtlCol="0">
            <a:spAutoFit/>
          </a:bodyPr>
          <a:lstStyle/>
          <a:p>
            <a:pPr algn="just"/>
            <a:r>
              <a:rPr lang="en-US" altLang="ko-KR" dirty="0">
                <a:solidFill>
                  <a:schemeClr val="tx1">
                    <a:lumMod val="75000"/>
                    <a:lumOff val="25000"/>
                  </a:schemeClr>
                </a:solidFill>
                <a:latin typeface="Bodoni Bk BT" panose="02070603070706020303" pitchFamily="18" charset="0"/>
                <a:cs typeface="Arial" pitchFamily="34" charset="0"/>
              </a:rPr>
              <a:t>F</a:t>
            </a:r>
            <a:r>
              <a:rPr lang="id-ID" altLang="ko-KR" dirty="0">
                <a:solidFill>
                  <a:schemeClr val="tx1">
                    <a:lumMod val="75000"/>
                    <a:lumOff val="25000"/>
                  </a:schemeClr>
                </a:solidFill>
                <a:latin typeface="Bodoni Bk BT" panose="02070603070706020303" pitchFamily="18" charset="0"/>
                <a:cs typeface="Arial" pitchFamily="34" charset="0"/>
              </a:rPr>
              <a:t>ungsinya adalah :</a:t>
            </a:r>
          </a:p>
          <a:p>
            <a:pPr algn="just"/>
            <a:r>
              <a:rPr lang="id-ID" altLang="ko-KR" dirty="0">
                <a:solidFill>
                  <a:schemeClr val="tx1">
                    <a:lumMod val="75000"/>
                    <a:lumOff val="25000"/>
                  </a:schemeClr>
                </a:solidFill>
                <a:latin typeface="Bodoni Bk BT" panose="02070603070706020303" pitchFamily="18" charset="0"/>
                <a:cs typeface="Arial" pitchFamily="34" charset="0"/>
              </a:rPr>
              <a:t> </a:t>
            </a:r>
          </a:p>
          <a:p>
            <a:pPr algn="just"/>
            <a:r>
              <a:rPr lang="id-ID" altLang="ko-KR" dirty="0">
                <a:solidFill>
                  <a:schemeClr val="tx1">
                    <a:lumMod val="75000"/>
                    <a:lumOff val="25000"/>
                  </a:schemeClr>
                </a:solidFill>
                <a:latin typeface="Bodoni Bk BT" panose="02070603070706020303" pitchFamily="18" charset="0"/>
                <a:cs typeface="Arial" pitchFamily="34" charset="0"/>
              </a:rPr>
              <a:t>Melakukan konversi layanan dalam sinyal optik menjadi sinyal elektrik</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Output layanan ONT/ONU adalah Voice, Video/ IP TV dan Data Internet</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Perbedaan ONT dan ONU :</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ONT, melayani satu pelanggan saja.</a:t>
            </a:r>
          </a:p>
          <a:p>
            <a:pPr algn="just"/>
            <a:endParaRPr lang="id-ID" altLang="ko-KR" dirty="0">
              <a:solidFill>
                <a:schemeClr val="tx1">
                  <a:lumMod val="75000"/>
                  <a:lumOff val="25000"/>
                </a:schemeClr>
              </a:solidFill>
              <a:latin typeface="Bodoni Bk BT" panose="02070603070706020303" pitchFamily="18" charset="0"/>
              <a:cs typeface="Arial" pitchFamily="34" charset="0"/>
            </a:endParaRPr>
          </a:p>
          <a:p>
            <a:pPr algn="just"/>
            <a:r>
              <a:rPr lang="id-ID" altLang="ko-KR" dirty="0">
                <a:solidFill>
                  <a:schemeClr val="tx1">
                    <a:lumMod val="75000"/>
                    <a:lumOff val="25000"/>
                  </a:schemeClr>
                </a:solidFill>
                <a:latin typeface="Bodoni Bk BT" panose="02070603070706020303" pitchFamily="18" charset="0"/>
                <a:cs typeface="Arial" pitchFamily="34" charset="0"/>
              </a:rPr>
              <a:t>ONU, melayani beberapa pelanggan dalam satu kluster, misal untuk pertokoan, mall dan apartemen.</a:t>
            </a:r>
          </a:p>
        </p:txBody>
      </p:sp>
      <p:cxnSp>
        <p:nvCxnSpPr>
          <p:cNvPr id="6" name="Straight Arrow Connector 5">
            <a:extLst>
              <a:ext uri="{FF2B5EF4-FFF2-40B4-BE49-F238E27FC236}">
                <a16:creationId xmlns:a16="http://schemas.microsoft.com/office/drawing/2014/main" id="{A6C16BDC-6E2B-48A1-9022-CD80FEA65659}"/>
              </a:ext>
            </a:extLst>
          </p:cNvPr>
          <p:cNvCxnSpPr>
            <a:cxnSpLocks/>
          </p:cNvCxnSpPr>
          <p:nvPr/>
        </p:nvCxnSpPr>
        <p:spPr>
          <a:xfrm>
            <a:off x="6721953" y="2258595"/>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2017504-6163-45A3-ABF5-AF19BCD1CA31}"/>
              </a:ext>
            </a:extLst>
          </p:cNvPr>
          <p:cNvCxnSpPr>
            <a:cxnSpLocks/>
          </p:cNvCxnSpPr>
          <p:nvPr/>
        </p:nvCxnSpPr>
        <p:spPr>
          <a:xfrm>
            <a:off x="6702076" y="3060350"/>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454ED87-E037-4A4C-97DD-35DF8ED88EB0}"/>
              </a:ext>
            </a:extLst>
          </p:cNvPr>
          <p:cNvCxnSpPr>
            <a:cxnSpLocks/>
          </p:cNvCxnSpPr>
          <p:nvPr/>
        </p:nvCxnSpPr>
        <p:spPr>
          <a:xfrm>
            <a:off x="6702075" y="4438579"/>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BCC79BE-5A38-42A8-B439-C277C154A3F4}"/>
              </a:ext>
            </a:extLst>
          </p:cNvPr>
          <p:cNvCxnSpPr>
            <a:cxnSpLocks/>
          </p:cNvCxnSpPr>
          <p:nvPr/>
        </p:nvCxnSpPr>
        <p:spPr>
          <a:xfrm>
            <a:off x="6682198" y="4988546"/>
            <a:ext cx="549357"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8639904-6093-44F0-85FF-9263B754D428}"/>
              </a:ext>
            </a:extLst>
          </p:cNvPr>
          <p:cNvSpPr/>
          <p:nvPr/>
        </p:nvSpPr>
        <p:spPr>
          <a:xfrm>
            <a:off x="0" y="-893"/>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accent3"/>
              </a:solidFill>
            </a:endParaRPr>
          </a:p>
        </p:txBody>
      </p:sp>
      <p:pic>
        <p:nvPicPr>
          <p:cNvPr id="11" name="Picture 10">
            <a:extLst>
              <a:ext uri="{FF2B5EF4-FFF2-40B4-BE49-F238E27FC236}">
                <a16:creationId xmlns:a16="http://schemas.microsoft.com/office/drawing/2014/main" id="{062354D5-4CDB-4C82-8439-08060CE7C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315" y="1972047"/>
            <a:ext cx="3453517" cy="2913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991724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7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B50BDA-9DD3-47E4-8852-4E61CF2A00B0}"/>
              </a:ext>
            </a:extLst>
          </p:cNvPr>
          <p:cNvSpPr/>
          <p:nvPr/>
        </p:nvSpPr>
        <p:spPr>
          <a:xfrm>
            <a:off x="0"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4F188E-C654-4B5C-ABF1-DB0BEABF2171}"/>
              </a:ext>
            </a:extLst>
          </p:cNvPr>
          <p:cNvSpPr/>
          <p:nvPr/>
        </p:nvSpPr>
        <p:spPr>
          <a:xfrm>
            <a:off x="8296859"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751BC40-C865-4B6D-801A-87EB8D70B92E}"/>
              </a:ext>
            </a:extLst>
          </p:cNvPr>
          <p:cNvSpPr txBox="1"/>
          <p:nvPr/>
        </p:nvSpPr>
        <p:spPr>
          <a:xfrm>
            <a:off x="3707378" y="5150423"/>
            <a:ext cx="4777096" cy="523220"/>
          </a:xfrm>
          <a:prstGeom prst="rect">
            <a:avLst/>
          </a:prstGeom>
          <a:noFill/>
        </p:spPr>
        <p:txBody>
          <a:bodyPr wrap="square" rtlCol="0" anchor="ctr">
            <a:spAutoFit/>
          </a:bodyPr>
          <a:lstStyle/>
          <a:p>
            <a:pPr algn="ctr"/>
            <a:r>
              <a:rPr lang="id-ID" altLang="ko-KR" sz="2700" dirty="0">
                <a:solidFill>
                  <a:schemeClr val="bg1"/>
                </a:solidFill>
                <a:latin typeface="Bradley Hand ITC" panose="03070402050302030203" pitchFamily="66" charset="0"/>
                <a:cs typeface="Arial" pitchFamily="34" charset="0"/>
              </a:rPr>
              <a:t>Perancangan Jaringan FTTH</a:t>
            </a:r>
          </a:p>
        </p:txBody>
      </p:sp>
    </p:spTree>
    <p:extLst>
      <p:ext uri="{BB962C8B-B14F-4D97-AF65-F5344CB8AC3E}">
        <p14:creationId xmlns:p14="http://schemas.microsoft.com/office/powerpoint/2010/main" val="2159948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id-ID" sz="3600" dirty="0"/>
              <a:t>Perancangan Jaringan FTTH</a:t>
            </a:r>
            <a:endParaRPr lang="en-US" sz="3600" dirty="0"/>
          </a:p>
        </p:txBody>
      </p:sp>
      <p:grpSp>
        <p:nvGrpSpPr>
          <p:cNvPr id="3" name="그룹 12">
            <a:extLst>
              <a:ext uri="{FF2B5EF4-FFF2-40B4-BE49-F238E27FC236}">
                <a16:creationId xmlns:a16="http://schemas.microsoft.com/office/drawing/2014/main" id="{F9100D22-6F2D-4BBF-9C17-554A67E0CC25}"/>
              </a:ext>
            </a:extLst>
          </p:cNvPr>
          <p:cNvGrpSpPr/>
          <p:nvPr/>
        </p:nvGrpSpPr>
        <p:grpSpPr>
          <a:xfrm>
            <a:off x="3938137" y="2062160"/>
            <a:ext cx="4289312" cy="1262873"/>
            <a:chOff x="4054872" y="2062159"/>
            <a:chExt cx="4289312" cy="1262873"/>
          </a:xfrm>
        </p:grpSpPr>
        <p:sp>
          <p:nvSpPr>
            <p:cNvPr id="4" name="Rectangle 44">
              <a:extLst>
                <a:ext uri="{FF2B5EF4-FFF2-40B4-BE49-F238E27FC236}">
                  <a16:creationId xmlns:a16="http://schemas.microsoft.com/office/drawing/2014/main" id="{2F5CDD95-A6F5-423A-A99F-F02C31F5DC46}"/>
                </a:ext>
              </a:extLst>
            </p:cNvPr>
            <p:cNvSpPr/>
            <p:nvPr/>
          </p:nvSpPr>
          <p:spPr>
            <a:xfrm>
              <a:off x="5317238" y="3133113"/>
              <a:ext cx="785533" cy="19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id="{DA542ADC-AD48-44A8-AD43-D1362927C678}"/>
                </a:ext>
              </a:extLst>
            </p:cNvPr>
            <p:cNvSpPr/>
            <p:nvPr/>
          </p:nvSpPr>
          <p:spPr>
            <a:xfrm>
              <a:off x="5317238" y="2231199"/>
              <a:ext cx="2747277" cy="1927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Isosceles Triangle 5">
              <a:extLst>
                <a:ext uri="{FF2B5EF4-FFF2-40B4-BE49-F238E27FC236}">
                  <a16:creationId xmlns:a16="http://schemas.microsoft.com/office/drawing/2014/main" id="{E7161380-3D67-4D1B-81A7-16F22900EFF0}"/>
                </a:ext>
              </a:extLst>
            </p:cNvPr>
            <p:cNvSpPr/>
            <p:nvPr/>
          </p:nvSpPr>
          <p:spPr>
            <a:xfrm rot="5400000">
              <a:off x="7894041" y="2157089"/>
              <a:ext cx="545074" cy="35521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Block Arc 2">
              <a:extLst>
                <a:ext uri="{FF2B5EF4-FFF2-40B4-BE49-F238E27FC236}">
                  <a16:creationId xmlns:a16="http://schemas.microsoft.com/office/drawing/2014/main" id="{C7493750-D971-4D80-A215-1DCE9898D37C}"/>
                </a:ext>
              </a:extLst>
            </p:cNvPr>
            <p:cNvSpPr/>
            <p:nvPr/>
          </p:nvSpPr>
          <p:spPr>
            <a:xfrm rot="16200000">
              <a:off x="4139139" y="2146933"/>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grpSp>
        <p:nvGrpSpPr>
          <p:cNvPr id="8" name="그룹 13">
            <a:extLst>
              <a:ext uri="{FF2B5EF4-FFF2-40B4-BE49-F238E27FC236}">
                <a16:creationId xmlns:a16="http://schemas.microsoft.com/office/drawing/2014/main" id="{757BF4CE-A7B4-4C30-B5A2-CEF1AF6F82F8}"/>
              </a:ext>
            </a:extLst>
          </p:cNvPr>
          <p:cNvGrpSpPr/>
          <p:nvPr/>
        </p:nvGrpSpPr>
        <p:grpSpPr>
          <a:xfrm>
            <a:off x="5630822" y="2962342"/>
            <a:ext cx="2075574" cy="1257774"/>
            <a:chOff x="5747557" y="2962342"/>
            <a:chExt cx="2075574" cy="1257774"/>
          </a:xfrm>
        </p:grpSpPr>
        <p:sp>
          <p:nvSpPr>
            <p:cNvPr id="9" name="Rectangle 44">
              <a:extLst>
                <a:ext uri="{FF2B5EF4-FFF2-40B4-BE49-F238E27FC236}">
                  <a16:creationId xmlns:a16="http://schemas.microsoft.com/office/drawing/2014/main" id="{8AEF3A5F-ED00-46D2-9374-11595279C1DC}"/>
                </a:ext>
              </a:extLst>
            </p:cNvPr>
            <p:cNvSpPr/>
            <p:nvPr/>
          </p:nvSpPr>
          <p:spPr>
            <a:xfrm>
              <a:off x="5778874" y="4028197"/>
              <a:ext cx="784800" cy="191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Isosceles Triangle 9">
              <a:extLst>
                <a:ext uri="{FF2B5EF4-FFF2-40B4-BE49-F238E27FC236}">
                  <a16:creationId xmlns:a16="http://schemas.microsoft.com/office/drawing/2014/main" id="{F19534FF-1EBB-46EF-93F4-0D85B38FEF67}"/>
                </a:ext>
              </a:extLst>
            </p:cNvPr>
            <p:cNvSpPr/>
            <p:nvPr/>
          </p:nvSpPr>
          <p:spPr>
            <a:xfrm rot="16200000">
              <a:off x="5652627" y="3057272"/>
              <a:ext cx="545074" cy="3552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44">
              <a:extLst>
                <a:ext uri="{FF2B5EF4-FFF2-40B4-BE49-F238E27FC236}">
                  <a16:creationId xmlns:a16="http://schemas.microsoft.com/office/drawing/2014/main" id="{BCBB4509-4980-4D60-A85C-1C57D33719E0}"/>
                </a:ext>
              </a:extLst>
            </p:cNvPr>
            <p:cNvSpPr/>
            <p:nvPr/>
          </p:nvSpPr>
          <p:spPr>
            <a:xfrm>
              <a:off x="6095999" y="3126283"/>
              <a:ext cx="467675" cy="191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Block Arc 2">
              <a:extLst>
                <a:ext uri="{FF2B5EF4-FFF2-40B4-BE49-F238E27FC236}">
                  <a16:creationId xmlns:a16="http://schemas.microsoft.com/office/drawing/2014/main" id="{ED8164D0-B083-44B8-AA73-51D95E291918}"/>
                </a:ext>
              </a:extLst>
            </p:cNvPr>
            <p:cNvSpPr/>
            <p:nvPr/>
          </p:nvSpPr>
          <p:spPr>
            <a:xfrm rot="5400000">
              <a:off x="6645033" y="3041261"/>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5" name="TextBox 14">
            <a:extLst>
              <a:ext uri="{FF2B5EF4-FFF2-40B4-BE49-F238E27FC236}">
                <a16:creationId xmlns:a16="http://schemas.microsoft.com/office/drawing/2014/main" id="{424E9521-AD72-4C28-B645-517D48D4133F}"/>
              </a:ext>
            </a:extLst>
          </p:cNvPr>
          <p:cNvSpPr txBox="1"/>
          <p:nvPr/>
        </p:nvSpPr>
        <p:spPr>
          <a:xfrm>
            <a:off x="1642791" y="2503973"/>
            <a:ext cx="2395361" cy="338554"/>
          </a:xfrm>
          <a:prstGeom prst="rect">
            <a:avLst/>
          </a:prstGeom>
          <a:noFill/>
        </p:spPr>
        <p:txBody>
          <a:bodyPr wrap="square" rtlCol="0">
            <a:spAutoFit/>
          </a:bodyPr>
          <a:lstStyle/>
          <a:p>
            <a:r>
              <a:rPr lang="id-ID" altLang="ko-KR" sz="1600" dirty="0">
                <a:solidFill>
                  <a:schemeClr val="tx1">
                    <a:lumMod val="75000"/>
                    <a:lumOff val="25000"/>
                  </a:schemeClr>
                </a:solidFill>
                <a:cs typeface="Arial" pitchFamily="34" charset="0"/>
              </a:rPr>
              <a:t>Perancangan jaringan</a:t>
            </a:r>
            <a:endParaRPr lang="ko-KR" altLang="en-US" sz="16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7AFA2F3A-D401-4D31-AA0F-548413EB0F95}"/>
              </a:ext>
            </a:extLst>
          </p:cNvPr>
          <p:cNvSpPr txBox="1"/>
          <p:nvPr/>
        </p:nvSpPr>
        <p:spPr>
          <a:xfrm>
            <a:off x="8412730" y="3516999"/>
            <a:ext cx="2084225" cy="338554"/>
          </a:xfrm>
          <a:prstGeom prst="rect">
            <a:avLst/>
          </a:prstGeom>
          <a:noFill/>
        </p:spPr>
        <p:txBody>
          <a:bodyPr wrap="square" rtlCol="0">
            <a:spAutoFit/>
          </a:bodyPr>
          <a:lstStyle/>
          <a:p>
            <a:r>
              <a:rPr lang="id-ID" altLang="ko-KR" sz="1600" dirty="0">
                <a:solidFill>
                  <a:schemeClr val="tx1">
                    <a:lumMod val="75000"/>
                    <a:lumOff val="25000"/>
                  </a:schemeClr>
                </a:solidFill>
                <a:cs typeface="Arial" pitchFamily="34" charset="0"/>
              </a:rPr>
              <a:t>Pengumpulan data</a:t>
            </a:r>
            <a:endParaRPr lang="ko-KR" altLang="en-US" sz="16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D51D4A1D-05BF-4709-A091-7DA4BD951B39}"/>
              </a:ext>
            </a:extLst>
          </p:cNvPr>
          <p:cNvSpPr txBox="1"/>
          <p:nvPr/>
        </p:nvSpPr>
        <p:spPr>
          <a:xfrm>
            <a:off x="866352" y="4417111"/>
            <a:ext cx="2947872" cy="338554"/>
          </a:xfrm>
          <a:prstGeom prst="rect">
            <a:avLst/>
          </a:prstGeom>
          <a:noFill/>
        </p:spPr>
        <p:txBody>
          <a:bodyPr wrap="square" rtlCol="0">
            <a:spAutoFit/>
          </a:bodyPr>
          <a:lstStyle/>
          <a:p>
            <a:pPr algn="r"/>
            <a:r>
              <a:rPr lang="id-ID" altLang="ko-KR" sz="1600" dirty="0">
                <a:solidFill>
                  <a:schemeClr val="tx1">
                    <a:lumMod val="75000"/>
                    <a:lumOff val="25000"/>
                  </a:schemeClr>
                </a:solidFill>
                <a:cs typeface="Arial" pitchFamily="34" charset="0"/>
              </a:rPr>
              <a:t>Penetuan lokasi perancangan</a:t>
            </a:r>
            <a:endParaRPr lang="ko-KR" altLang="en-US" sz="16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6AABB121-2C89-4989-AF97-D2F8CAB007AA}"/>
              </a:ext>
            </a:extLst>
          </p:cNvPr>
          <p:cNvSpPr txBox="1"/>
          <p:nvPr/>
        </p:nvSpPr>
        <p:spPr>
          <a:xfrm>
            <a:off x="8925056" y="2165419"/>
            <a:ext cx="2630840" cy="338554"/>
          </a:xfrm>
          <a:prstGeom prst="rect">
            <a:avLst/>
          </a:prstGeom>
          <a:noFill/>
        </p:spPr>
        <p:txBody>
          <a:bodyPr wrap="square" rtlCol="0">
            <a:spAutoFit/>
          </a:bodyPr>
          <a:lstStyle/>
          <a:p>
            <a:r>
              <a:rPr lang="id-ID" altLang="ko-KR" sz="1600" dirty="0">
                <a:solidFill>
                  <a:schemeClr val="tx1">
                    <a:lumMod val="75000"/>
                    <a:lumOff val="25000"/>
                  </a:schemeClr>
                </a:solidFill>
                <a:cs typeface="Arial" pitchFamily="34" charset="0"/>
              </a:rPr>
              <a:t>Penetuan lokasi perangkat</a:t>
            </a:r>
            <a:endParaRPr lang="ko-KR" altLang="en-US" sz="1600" dirty="0">
              <a:solidFill>
                <a:schemeClr val="tx1">
                  <a:lumMod val="75000"/>
                  <a:lumOff val="25000"/>
                </a:schemeClr>
              </a:solidFill>
              <a:cs typeface="Arial" pitchFamily="34" charset="0"/>
            </a:endParaRPr>
          </a:p>
        </p:txBody>
      </p:sp>
      <p:grpSp>
        <p:nvGrpSpPr>
          <p:cNvPr id="33" name="그룹 14">
            <a:extLst>
              <a:ext uri="{FF2B5EF4-FFF2-40B4-BE49-F238E27FC236}">
                <a16:creationId xmlns:a16="http://schemas.microsoft.com/office/drawing/2014/main" id="{E06BBE54-E860-4812-8A9D-14E4E3212CCE}"/>
              </a:ext>
            </a:extLst>
          </p:cNvPr>
          <p:cNvGrpSpPr/>
          <p:nvPr/>
        </p:nvGrpSpPr>
        <p:grpSpPr>
          <a:xfrm>
            <a:off x="3938138" y="3855554"/>
            <a:ext cx="2079217" cy="1269226"/>
            <a:chOff x="4054872" y="3855554"/>
            <a:chExt cx="2079217" cy="1269226"/>
          </a:xfrm>
        </p:grpSpPr>
        <p:sp>
          <p:nvSpPr>
            <p:cNvPr id="34" name="Rectangle 44">
              <a:extLst>
                <a:ext uri="{FF2B5EF4-FFF2-40B4-BE49-F238E27FC236}">
                  <a16:creationId xmlns:a16="http://schemas.microsoft.com/office/drawing/2014/main" id="{8640024A-38CA-4774-A680-12ED0BE3CAC5}"/>
                </a:ext>
              </a:extLst>
            </p:cNvPr>
            <p:cNvSpPr/>
            <p:nvPr/>
          </p:nvSpPr>
          <p:spPr>
            <a:xfrm>
              <a:off x="5317238" y="4932861"/>
              <a:ext cx="785533" cy="1919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5" name="Block Arc 2">
              <a:extLst>
                <a:ext uri="{FF2B5EF4-FFF2-40B4-BE49-F238E27FC236}">
                  <a16:creationId xmlns:a16="http://schemas.microsoft.com/office/drawing/2014/main" id="{18BED823-96BD-4EB3-8945-4DCDA5F4B6E6}"/>
                </a:ext>
              </a:extLst>
            </p:cNvPr>
            <p:cNvSpPr/>
            <p:nvPr/>
          </p:nvSpPr>
          <p:spPr>
            <a:xfrm rot="16200000">
              <a:off x="4139139" y="3946681"/>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36" name="Isosceles Triangle 35">
              <a:extLst>
                <a:ext uri="{FF2B5EF4-FFF2-40B4-BE49-F238E27FC236}">
                  <a16:creationId xmlns:a16="http://schemas.microsoft.com/office/drawing/2014/main" id="{8BD57713-BD8B-4AE3-9B63-9DFBD7EB9D21}"/>
                </a:ext>
              </a:extLst>
            </p:cNvPr>
            <p:cNvSpPr/>
            <p:nvPr/>
          </p:nvSpPr>
          <p:spPr>
            <a:xfrm rot="5400000">
              <a:off x="5683946" y="3950484"/>
              <a:ext cx="545074" cy="35521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ectangle 44">
              <a:extLst>
                <a:ext uri="{FF2B5EF4-FFF2-40B4-BE49-F238E27FC236}">
                  <a16:creationId xmlns:a16="http://schemas.microsoft.com/office/drawing/2014/main" id="{146BD6C3-0ADF-4ACC-B1E1-755F03497CDD}"/>
                </a:ext>
              </a:extLst>
            </p:cNvPr>
            <p:cNvSpPr/>
            <p:nvPr/>
          </p:nvSpPr>
          <p:spPr>
            <a:xfrm>
              <a:off x="5317239" y="4030947"/>
              <a:ext cx="559042" cy="1919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8" name="그룹 15">
            <a:extLst>
              <a:ext uri="{FF2B5EF4-FFF2-40B4-BE49-F238E27FC236}">
                <a16:creationId xmlns:a16="http://schemas.microsoft.com/office/drawing/2014/main" id="{5B646D24-989E-40CE-9ABE-211DD1919461}"/>
              </a:ext>
            </a:extLst>
          </p:cNvPr>
          <p:cNvGrpSpPr/>
          <p:nvPr/>
        </p:nvGrpSpPr>
        <p:grpSpPr>
          <a:xfrm>
            <a:off x="1629366" y="4753301"/>
            <a:ext cx="6077030" cy="1270361"/>
            <a:chOff x="1746101" y="4753300"/>
            <a:chExt cx="6077030" cy="1270361"/>
          </a:xfrm>
        </p:grpSpPr>
        <p:sp>
          <p:nvSpPr>
            <p:cNvPr id="39" name="Block Arc 2">
              <a:extLst>
                <a:ext uri="{FF2B5EF4-FFF2-40B4-BE49-F238E27FC236}">
                  <a16:creationId xmlns:a16="http://schemas.microsoft.com/office/drawing/2014/main" id="{82B75635-848B-4D1F-AEC3-A9C9787CBA1D}"/>
                </a:ext>
              </a:extLst>
            </p:cNvPr>
            <p:cNvSpPr/>
            <p:nvPr/>
          </p:nvSpPr>
          <p:spPr>
            <a:xfrm rot="5400000">
              <a:off x="6645033" y="4845562"/>
              <a:ext cx="1093832" cy="1262365"/>
            </a:xfrm>
            <a:custGeom>
              <a:avLst/>
              <a:gdLst/>
              <a:ahLst/>
              <a:cxnLst/>
              <a:rect l="l" t="t" r="r" b="b"/>
              <a:pathLst>
                <a:path w="1011518" h="1167369">
                  <a:moveTo>
                    <a:pt x="1011518" y="485411"/>
                  </a:moveTo>
                  <a:lnTo>
                    <a:pt x="1011518" y="1167369"/>
                  </a:lnTo>
                  <a:lnTo>
                    <a:pt x="834370" y="1167369"/>
                  </a:lnTo>
                  <a:lnTo>
                    <a:pt x="834370" y="491393"/>
                  </a:lnTo>
                  <a:lnTo>
                    <a:pt x="831381" y="491507"/>
                  </a:lnTo>
                  <a:cubicBezTo>
                    <a:pt x="824543" y="313175"/>
                    <a:pt x="676210" y="173132"/>
                    <a:pt x="497779" y="176552"/>
                  </a:cubicBezTo>
                  <a:cubicBezTo>
                    <a:pt x="321564" y="179929"/>
                    <a:pt x="180042" y="322001"/>
                    <a:pt x="177148" y="497438"/>
                  </a:cubicBezTo>
                  <a:lnTo>
                    <a:pt x="177148" y="1167369"/>
                  </a:lnTo>
                  <a:lnTo>
                    <a:pt x="0" y="1167369"/>
                  </a:lnTo>
                  <a:lnTo>
                    <a:pt x="0" y="504057"/>
                  </a:lnTo>
                  <a:lnTo>
                    <a:pt x="0" y="485411"/>
                  </a:lnTo>
                  <a:lnTo>
                    <a:pt x="1856" y="485411"/>
                  </a:lnTo>
                  <a:cubicBezTo>
                    <a:pt x="10052" y="219336"/>
                    <a:pt x="226090" y="5235"/>
                    <a:pt x="494398" y="94"/>
                  </a:cubicBezTo>
                  <a:cubicBezTo>
                    <a:pt x="768966" y="-5168"/>
                    <a:pt x="997220" y="210329"/>
                    <a:pt x="1007742" y="484745"/>
                  </a:cubicBezTo>
                  <a:lnTo>
                    <a:pt x="990372" y="48541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40" name="Rectangle 39">
              <a:extLst>
                <a:ext uri="{FF2B5EF4-FFF2-40B4-BE49-F238E27FC236}">
                  <a16:creationId xmlns:a16="http://schemas.microsoft.com/office/drawing/2014/main" id="{CBC8FB40-4465-40EC-8BB3-D381EC775854}"/>
                </a:ext>
              </a:extLst>
            </p:cNvPr>
            <p:cNvSpPr/>
            <p:nvPr/>
          </p:nvSpPr>
          <p:spPr>
            <a:xfrm>
              <a:off x="1746101" y="5828472"/>
              <a:ext cx="4817572" cy="191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Isosceles Triangle 40">
              <a:extLst>
                <a:ext uri="{FF2B5EF4-FFF2-40B4-BE49-F238E27FC236}">
                  <a16:creationId xmlns:a16="http://schemas.microsoft.com/office/drawing/2014/main" id="{42963681-4EBA-49BC-B0D0-FAC3DA06B35D}"/>
                </a:ext>
              </a:extLst>
            </p:cNvPr>
            <p:cNvSpPr/>
            <p:nvPr/>
          </p:nvSpPr>
          <p:spPr>
            <a:xfrm rot="16200000">
              <a:off x="5652627" y="4848230"/>
              <a:ext cx="545074" cy="35521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Rectangle 44">
              <a:extLst>
                <a:ext uri="{FF2B5EF4-FFF2-40B4-BE49-F238E27FC236}">
                  <a16:creationId xmlns:a16="http://schemas.microsoft.com/office/drawing/2014/main" id="{F8A6D69D-0985-4CCD-8BE6-2CE52574F85C}"/>
                </a:ext>
              </a:extLst>
            </p:cNvPr>
            <p:cNvSpPr/>
            <p:nvPr/>
          </p:nvSpPr>
          <p:spPr>
            <a:xfrm>
              <a:off x="6102771" y="4936555"/>
              <a:ext cx="460903" cy="191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8" name="Group 115">
            <a:extLst>
              <a:ext uri="{FF2B5EF4-FFF2-40B4-BE49-F238E27FC236}">
                <a16:creationId xmlns:a16="http://schemas.microsoft.com/office/drawing/2014/main" id="{96D3B590-B0E9-45F5-BD00-05B3544E7CA1}"/>
              </a:ext>
            </a:extLst>
          </p:cNvPr>
          <p:cNvGrpSpPr/>
          <p:nvPr/>
        </p:nvGrpSpPr>
        <p:grpSpPr>
          <a:xfrm rot="5400000">
            <a:off x="585561" y="5283231"/>
            <a:ext cx="805206" cy="1282403"/>
            <a:chOff x="6867874" y="3721883"/>
            <a:chExt cx="1093501" cy="1741553"/>
          </a:xfrm>
        </p:grpSpPr>
        <p:sp>
          <p:nvSpPr>
            <p:cNvPr id="49" name="Oval 7">
              <a:extLst>
                <a:ext uri="{FF2B5EF4-FFF2-40B4-BE49-F238E27FC236}">
                  <a16:creationId xmlns:a16="http://schemas.microsoft.com/office/drawing/2014/main" id="{C4968815-35AC-47E1-AA90-AE1E1545E641}"/>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0" name="Rounded Rectangle 108">
              <a:extLst>
                <a:ext uri="{FF2B5EF4-FFF2-40B4-BE49-F238E27FC236}">
                  <a16:creationId xmlns:a16="http://schemas.microsoft.com/office/drawing/2014/main" id="{41537A03-55CA-4A94-86B9-E2733194DA5D}"/>
                </a:ext>
              </a:extLst>
            </p:cNvPr>
            <p:cNvSpPr/>
            <p:nvPr/>
          </p:nvSpPr>
          <p:spPr>
            <a:xfrm>
              <a:off x="7309131" y="3809649"/>
              <a:ext cx="210986" cy="4572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5" name="TextBox 24">
            <a:extLst>
              <a:ext uri="{FF2B5EF4-FFF2-40B4-BE49-F238E27FC236}">
                <a16:creationId xmlns:a16="http://schemas.microsoft.com/office/drawing/2014/main" id="{2B45B3A6-7856-4F53-B045-172182F82BC7}"/>
              </a:ext>
            </a:extLst>
          </p:cNvPr>
          <p:cNvSpPr txBox="1"/>
          <p:nvPr/>
        </p:nvSpPr>
        <p:spPr>
          <a:xfrm>
            <a:off x="251885" y="4261585"/>
            <a:ext cx="981106" cy="584775"/>
          </a:xfrm>
          <a:prstGeom prst="rect">
            <a:avLst/>
          </a:prstGeom>
          <a:noFill/>
        </p:spPr>
        <p:txBody>
          <a:bodyPr wrap="square" lIns="108000" rIns="108000" rtlCol="0">
            <a:spAutoFit/>
          </a:bodyPr>
          <a:lstStyle/>
          <a:p>
            <a:pPr algn="ctr"/>
            <a:r>
              <a:rPr lang="en-US" altLang="ko-KR" sz="3200" b="1" dirty="0">
                <a:solidFill>
                  <a:schemeClr val="tx1">
                    <a:lumMod val="50000"/>
                    <a:lumOff val="50000"/>
                  </a:schemeClr>
                </a:solidFill>
                <a:cs typeface="Arial" pitchFamily="34" charset="0"/>
              </a:rPr>
              <a:t>01</a:t>
            </a:r>
            <a:endParaRPr lang="ko-KR" altLang="en-US" sz="3200" b="1" dirty="0">
              <a:solidFill>
                <a:schemeClr val="tx1">
                  <a:lumMod val="50000"/>
                  <a:lumOff val="50000"/>
                </a:schemeClr>
              </a:solidFill>
              <a:cs typeface="Arial" pitchFamily="34" charset="0"/>
            </a:endParaRPr>
          </a:p>
        </p:txBody>
      </p:sp>
      <p:sp>
        <p:nvSpPr>
          <p:cNvPr id="51" name="TextBox 50">
            <a:extLst>
              <a:ext uri="{FF2B5EF4-FFF2-40B4-BE49-F238E27FC236}">
                <a16:creationId xmlns:a16="http://schemas.microsoft.com/office/drawing/2014/main" id="{2E8DF8A4-6BDC-4DD9-9106-E5204BDFD28C}"/>
              </a:ext>
            </a:extLst>
          </p:cNvPr>
          <p:cNvSpPr txBox="1"/>
          <p:nvPr/>
        </p:nvSpPr>
        <p:spPr>
          <a:xfrm>
            <a:off x="7695281" y="3393889"/>
            <a:ext cx="981106" cy="584775"/>
          </a:xfrm>
          <a:prstGeom prst="rect">
            <a:avLst/>
          </a:prstGeom>
          <a:noFill/>
        </p:spPr>
        <p:txBody>
          <a:bodyPr wrap="square" lIns="108000" rIns="108000" rtlCol="0">
            <a:spAutoFit/>
          </a:bodyPr>
          <a:lstStyle/>
          <a:p>
            <a:pPr algn="ctr"/>
            <a:r>
              <a:rPr lang="en-US" altLang="ko-KR" sz="3200" b="1" dirty="0">
                <a:solidFill>
                  <a:schemeClr val="tx1">
                    <a:lumMod val="50000"/>
                    <a:lumOff val="50000"/>
                  </a:schemeClr>
                </a:solidFill>
                <a:cs typeface="Arial" pitchFamily="34" charset="0"/>
              </a:rPr>
              <a:t>0</a:t>
            </a:r>
            <a:r>
              <a:rPr lang="id-ID" altLang="ko-KR" sz="3200" b="1" dirty="0">
                <a:solidFill>
                  <a:schemeClr val="tx1">
                    <a:lumMod val="50000"/>
                    <a:lumOff val="50000"/>
                  </a:schemeClr>
                </a:solidFill>
                <a:cs typeface="Arial" pitchFamily="34" charset="0"/>
              </a:rPr>
              <a:t>2</a:t>
            </a:r>
            <a:endParaRPr lang="ko-KR" altLang="en-US" sz="3200" b="1" dirty="0">
              <a:solidFill>
                <a:schemeClr val="tx1">
                  <a:lumMod val="50000"/>
                  <a:lumOff val="50000"/>
                </a:schemeClr>
              </a:solidFill>
              <a:cs typeface="Arial" pitchFamily="34" charset="0"/>
            </a:endParaRPr>
          </a:p>
        </p:txBody>
      </p:sp>
      <p:sp>
        <p:nvSpPr>
          <p:cNvPr id="75" name="TextBox 74">
            <a:extLst>
              <a:ext uri="{FF2B5EF4-FFF2-40B4-BE49-F238E27FC236}">
                <a16:creationId xmlns:a16="http://schemas.microsoft.com/office/drawing/2014/main" id="{E917EF64-F6F9-41AE-AD1F-0FA76E235959}"/>
              </a:ext>
            </a:extLst>
          </p:cNvPr>
          <p:cNvSpPr txBox="1"/>
          <p:nvPr/>
        </p:nvSpPr>
        <p:spPr>
          <a:xfrm>
            <a:off x="8151778" y="2029762"/>
            <a:ext cx="981106" cy="584775"/>
          </a:xfrm>
          <a:prstGeom prst="rect">
            <a:avLst/>
          </a:prstGeom>
          <a:noFill/>
        </p:spPr>
        <p:txBody>
          <a:bodyPr wrap="square" lIns="108000" rIns="108000" rtlCol="0">
            <a:spAutoFit/>
          </a:bodyPr>
          <a:lstStyle/>
          <a:p>
            <a:pPr algn="ctr"/>
            <a:r>
              <a:rPr lang="en-US" altLang="ko-KR" sz="3200" b="1" dirty="0">
                <a:solidFill>
                  <a:schemeClr val="tx1">
                    <a:lumMod val="50000"/>
                    <a:lumOff val="50000"/>
                  </a:schemeClr>
                </a:solidFill>
                <a:cs typeface="Arial" pitchFamily="34" charset="0"/>
              </a:rPr>
              <a:t>0</a:t>
            </a:r>
            <a:r>
              <a:rPr lang="id-ID" altLang="ko-KR" sz="3200" b="1" dirty="0">
                <a:solidFill>
                  <a:schemeClr val="tx1">
                    <a:lumMod val="50000"/>
                    <a:lumOff val="50000"/>
                  </a:schemeClr>
                </a:solidFill>
                <a:cs typeface="Arial" pitchFamily="34" charset="0"/>
              </a:rPr>
              <a:t>4</a:t>
            </a:r>
            <a:endParaRPr lang="ko-KR" altLang="en-US" sz="3200" b="1" dirty="0">
              <a:solidFill>
                <a:schemeClr val="tx1">
                  <a:lumMod val="50000"/>
                  <a:lumOff val="50000"/>
                </a:schemeClr>
              </a:solidFill>
              <a:cs typeface="Arial" pitchFamily="34" charset="0"/>
            </a:endParaRPr>
          </a:p>
        </p:txBody>
      </p:sp>
      <p:sp>
        <p:nvSpPr>
          <p:cNvPr id="77" name="TextBox 76">
            <a:extLst>
              <a:ext uri="{FF2B5EF4-FFF2-40B4-BE49-F238E27FC236}">
                <a16:creationId xmlns:a16="http://schemas.microsoft.com/office/drawing/2014/main" id="{61916431-F351-4408-9655-B23DEDB165C9}"/>
              </a:ext>
            </a:extLst>
          </p:cNvPr>
          <p:cNvSpPr txBox="1"/>
          <p:nvPr/>
        </p:nvSpPr>
        <p:spPr>
          <a:xfrm>
            <a:off x="940411" y="2353366"/>
            <a:ext cx="981106" cy="584775"/>
          </a:xfrm>
          <a:prstGeom prst="rect">
            <a:avLst/>
          </a:prstGeom>
          <a:noFill/>
        </p:spPr>
        <p:txBody>
          <a:bodyPr wrap="square" lIns="108000" rIns="108000" rtlCol="0">
            <a:spAutoFit/>
          </a:bodyPr>
          <a:lstStyle/>
          <a:p>
            <a:pPr algn="ctr"/>
            <a:r>
              <a:rPr lang="en-US" altLang="ko-KR" sz="3200" b="1" dirty="0">
                <a:solidFill>
                  <a:schemeClr val="tx1">
                    <a:lumMod val="50000"/>
                    <a:lumOff val="50000"/>
                  </a:schemeClr>
                </a:solidFill>
                <a:cs typeface="Arial" pitchFamily="34" charset="0"/>
              </a:rPr>
              <a:t>0</a:t>
            </a:r>
            <a:r>
              <a:rPr lang="id-ID" altLang="ko-KR" sz="3200" b="1" dirty="0">
                <a:solidFill>
                  <a:schemeClr val="tx1">
                    <a:lumMod val="50000"/>
                    <a:lumOff val="50000"/>
                  </a:schemeClr>
                </a:solidFill>
                <a:cs typeface="Arial" pitchFamily="34" charset="0"/>
              </a:rPr>
              <a:t>3</a:t>
            </a:r>
            <a:endParaRPr lang="ko-KR" altLang="en-US" sz="3200" b="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415778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85030F3C-3F14-4280-AA6C-19204206B3E0}"/>
              </a:ext>
            </a:extLst>
          </p:cNvPr>
          <p:cNvGrpSpPr/>
          <p:nvPr/>
        </p:nvGrpSpPr>
        <p:grpSpPr>
          <a:xfrm rot="16200000">
            <a:off x="7908038" y="2548887"/>
            <a:ext cx="6627996" cy="1704274"/>
            <a:chOff x="3960971" y="2767117"/>
            <a:chExt cx="4267200" cy="1321489"/>
          </a:xfrm>
        </p:grpSpPr>
        <p:sp>
          <p:nvSpPr>
            <p:cNvPr id="68" name="Freeform: Shape 67">
              <a:extLst>
                <a:ext uri="{FF2B5EF4-FFF2-40B4-BE49-F238E27FC236}">
                  <a16:creationId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dirty="0"/>
            </a:p>
          </p:txBody>
        </p:sp>
        <p:sp>
          <p:nvSpPr>
            <p:cNvPr id="70" name="Freeform: Shape 69">
              <a:extLst>
                <a:ext uri="{FF2B5EF4-FFF2-40B4-BE49-F238E27FC236}">
                  <a16:creationId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dirty="0"/>
            </a:p>
          </p:txBody>
        </p:sp>
        <p:sp>
          <p:nvSpPr>
            <p:cNvPr id="71" name="Freeform: Shape 70">
              <a:extLst>
                <a:ext uri="{FF2B5EF4-FFF2-40B4-BE49-F238E27FC236}">
                  <a16:creationId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grpSp>
        <p:nvGrpSpPr>
          <p:cNvPr id="83" name="Graphic 3">
            <a:extLst>
              <a:ext uri="{FF2B5EF4-FFF2-40B4-BE49-F238E27FC236}">
                <a16:creationId xmlns:a16="http://schemas.microsoft.com/office/drawing/2014/main" id="{19C4EF18-7F43-4D6E-ACAF-E47946F46669}"/>
              </a:ext>
            </a:extLst>
          </p:cNvPr>
          <p:cNvGrpSpPr/>
          <p:nvPr/>
        </p:nvGrpSpPr>
        <p:grpSpPr>
          <a:xfrm rot="21305829" flipH="1">
            <a:off x="389728" y="2802973"/>
            <a:ext cx="1389702" cy="1162824"/>
            <a:chOff x="8338752" y="1211990"/>
            <a:chExt cx="3851961" cy="3114252"/>
          </a:xfrm>
        </p:grpSpPr>
        <p:sp>
          <p:nvSpPr>
            <p:cNvPr id="84" name="Freeform: Shape 83">
              <a:extLst>
                <a:ext uri="{FF2B5EF4-FFF2-40B4-BE49-F238E27FC236}">
                  <a16:creationId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3DC938BF-274F-4644-8F23-CD7AE6676BA0}"/>
              </a:ext>
            </a:extLst>
          </p:cNvPr>
          <p:cNvGrpSpPr/>
          <p:nvPr/>
        </p:nvGrpSpPr>
        <p:grpSpPr>
          <a:xfrm>
            <a:off x="1446763" y="2436009"/>
            <a:ext cx="10061655" cy="2709094"/>
            <a:chOff x="1427713" y="2852132"/>
            <a:chExt cx="10061655" cy="2617601"/>
          </a:xfrm>
        </p:grpSpPr>
        <p:grpSp>
          <p:nvGrpSpPr>
            <p:cNvPr id="6" name="Group 5">
              <a:extLst>
                <a:ext uri="{FF2B5EF4-FFF2-40B4-BE49-F238E27FC236}">
                  <a16:creationId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109" name="Block Arc 108">
                <a:extLst>
                  <a:ext uri="{FF2B5EF4-FFF2-40B4-BE49-F238E27FC236}">
                    <a16:creationId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0" name="Block Arc 109">
                <a:extLst>
                  <a:ext uri="{FF2B5EF4-FFF2-40B4-BE49-F238E27FC236}">
                    <a16:creationId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1" name="Block Arc 110">
                <a:extLst>
                  <a:ext uri="{FF2B5EF4-FFF2-40B4-BE49-F238E27FC236}">
                    <a16:creationId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2" name="Block Arc 111">
                <a:extLst>
                  <a:ext uri="{FF2B5EF4-FFF2-40B4-BE49-F238E27FC236}">
                    <a16:creationId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3" name="Block Arc 112">
                <a:extLst>
                  <a:ext uri="{FF2B5EF4-FFF2-40B4-BE49-F238E27FC236}">
                    <a16:creationId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4" name="Block Arc 160">
                <a:extLst>
                  <a:ext uri="{FF2B5EF4-FFF2-40B4-BE49-F238E27FC236}">
                    <a16:creationId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 name="Rectangle 6">
              <a:extLst>
                <a:ext uri="{FF2B5EF4-FFF2-40B4-BE49-F238E27FC236}">
                  <a16:creationId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 name="Rounded Rectangle 5">
            <a:extLst>
              <a:ext uri="{FF2B5EF4-FFF2-40B4-BE49-F238E27FC236}">
                <a16:creationId xmlns:a16="http://schemas.microsoft.com/office/drawing/2014/main" id="{D97E1B44-B49D-405E-95C5-A37725F4C545}"/>
              </a:ext>
            </a:extLst>
          </p:cNvPr>
          <p:cNvSpPr/>
          <p:nvPr/>
        </p:nvSpPr>
        <p:spPr>
          <a:xfrm flipH="1">
            <a:off x="6792253" y="405442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3" name="Teardrop 1">
            <a:extLst>
              <a:ext uri="{FF2B5EF4-FFF2-40B4-BE49-F238E27FC236}">
                <a16:creationId xmlns:a16="http://schemas.microsoft.com/office/drawing/2014/main" id="{C847896E-BD24-44C0-9042-AA9B5E52CAB5}"/>
              </a:ext>
            </a:extLst>
          </p:cNvPr>
          <p:cNvSpPr/>
          <p:nvPr/>
        </p:nvSpPr>
        <p:spPr>
          <a:xfrm rot="18805991">
            <a:off x="8288691" y="354513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5" name="Donut 39">
            <a:extLst>
              <a:ext uri="{FF2B5EF4-FFF2-40B4-BE49-F238E27FC236}">
                <a16:creationId xmlns:a16="http://schemas.microsoft.com/office/drawing/2014/main" id="{DD09BE52-0808-4E49-8B9D-FD83EFC511C3}"/>
              </a:ext>
            </a:extLst>
          </p:cNvPr>
          <p:cNvSpPr/>
          <p:nvPr/>
        </p:nvSpPr>
        <p:spPr>
          <a:xfrm>
            <a:off x="2159210" y="3529530"/>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7" name="Chord 15">
            <a:extLst>
              <a:ext uri="{FF2B5EF4-FFF2-40B4-BE49-F238E27FC236}">
                <a16:creationId xmlns:a16="http://schemas.microsoft.com/office/drawing/2014/main" id="{2B10FE4D-3BAF-420B-A89E-5967ADB268E1}"/>
              </a:ext>
            </a:extLst>
          </p:cNvPr>
          <p:cNvSpPr/>
          <p:nvPr/>
        </p:nvSpPr>
        <p:spPr>
          <a:xfrm>
            <a:off x="3782348" y="399891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8" name="TextBox 137">
            <a:extLst>
              <a:ext uri="{FF2B5EF4-FFF2-40B4-BE49-F238E27FC236}">
                <a16:creationId xmlns:a16="http://schemas.microsoft.com/office/drawing/2014/main" id="{EEB58CBD-4473-4574-81DE-4FD1A4834E64}"/>
              </a:ext>
            </a:extLst>
          </p:cNvPr>
          <p:cNvSpPr txBox="1"/>
          <p:nvPr/>
        </p:nvSpPr>
        <p:spPr>
          <a:xfrm>
            <a:off x="2798598" y="1235680"/>
            <a:ext cx="6667048" cy="646331"/>
          </a:xfrm>
          <a:prstGeom prst="rect">
            <a:avLst/>
          </a:prstGeom>
          <a:noFill/>
        </p:spPr>
        <p:txBody>
          <a:bodyPr wrap="square" rtlCol="0">
            <a:spAutoFit/>
          </a:bodyPr>
          <a:lstStyle/>
          <a:p>
            <a:pPr algn="just"/>
            <a:r>
              <a:rPr lang="id-ID" sz="1800" b="0" i="0" u="none" strike="noStrike" baseline="0" dirty="0">
                <a:latin typeface="Bodoni Bk BT" panose="02070603070706020303" pitchFamily="18" charset="0"/>
              </a:rPr>
              <a:t>Pada tahap ini yaitu menentukan daerah lokasi perancangan FTTH biasanya disertai dengan titik koordinat daerah tersebut,</a:t>
            </a:r>
            <a:endParaRPr lang="en-US" altLang="ko-KR" sz="1200" dirty="0">
              <a:solidFill>
                <a:schemeClr val="tx1">
                  <a:lumMod val="75000"/>
                  <a:lumOff val="25000"/>
                </a:schemeClr>
              </a:solidFill>
              <a:latin typeface="Bodoni Bk BT" panose="02070603070706020303" pitchFamily="18" charset="0"/>
              <a:cs typeface="Arial" pitchFamily="34" charset="0"/>
            </a:endParaRPr>
          </a:p>
        </p:txBody>
      </p:sp>
      <p:sp>
        <p:nvSpPr>
          <p:cNvPr id="5" name="L-Shape 4">
            <a:extLst>
              <a:ext uri="{FF2B5EF4-FFF2-40B4-BE49-F238E27FC236}">
                <a16:creationId xmlns:a16="http://schemas.microsoft.com/office/drawing/2014/main" id="{0712D608-2F24-43D7-8079-7EA51B1027E0}"/>
              </a:ext>
            </a:extLst>
          </p:cNvPr>
          <p:cNvSpPr/>
          <p:nvPr/>
        </p:nvSpPr>
        <p:spPr>
          <a:xfrm rot="10800000" flipH="1">
            <a:off x="2267067" y="716075"/>
            <a:ext cx="7220997" cy="792000"/>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cxnSp>
        <p:nvCxnSpPr>
          <p:cNvPr id="9" name="Straight Connector 8">
            <a:extLst>
              <a:ext uri="{FF2B5EF4-FFF2-40B4-BE49-F238E27FC236}">
                <a16:creationId xmlns:a16="http://schemas.microsoft.com/office/drawing/2014/main" id="{284718DF-B226-44C4-B2CD-66C70088D304}"/>
              </a:ext>
            </a:extLst>
          </p:cNvPr>
          <p:cNvCxnSpPr>
            <a:cxnSpLocks/>
          </p:cNvCxnSpPr>
          <p:nvPr/>
        </p:nvCxnSpPr>
        <p:spPr>
          <a:xfrm>
            <a:off x="4596528" y="2413987"/>
            <a:ext cx="4869118" cy="0"/>
          </a:xfrm>
          <a:prstGeom prst="line">
            <a:avLst/>
          </a:prstGeom>
          <a:ln w="254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7292BA-13AF-4903-AEFA-B51B5D7D6FEA}"/>
              </a:ext>
            </a:extLst>
          </p:cNvPr>
          <p:cNvSpPr txBox="1"/>
          <p:nvPr/>
        </p:nvSpPr>
        <p:spPr>
          <a:xfrm>
            <a:off x="2778721" y="5244469"/>
            <a:ext cx="6667048" cy="923330"/>
          </a:xfrm>
          <a:prstGeom prst="rect">
            <a:avLst/>
          </a:prstGeom>
          <a:noFill/>
        </p:spPr>
        <p:txBody>
          <a:bodyPr wrap="square" rtlCol="0">
            <a:spAutoFit/>
          </a:bodyPr>
          <a:lstStyle/>
          <a:p>
            <a:pPr algn="just"/>
            <a:r>
              <a:rPr lang="id-ID" sz="1800" b="0" i="0" u="none" strike="noStrike" baseline="0" dirty="0">
                <a:latin typeface="Bodoni Bk BT" panose="02070603070706020303" pitchFamily="18" charset="0"/>
              </a:rPr>
              <a:t>Dalam pengumpulan data perancangan ini dilakukan perhitungan jumlah bangunan yang ada pada daerah tersebut, mengetahui bagaimana akses jalannya, </a:t>
            </a:r>
            <a:endParaRPr lang="en-US" altLang="ko-KR" sz="1200" dirty="0">
              <a:solidFill>
                <a:schemeClr val="tx1">
                  <a:lumMod val="75000"/>
                  <a:lumOff val="25000"/>
                </a:schemeClr>
              </a:solidFill>
              <a:latin typeface="Bodoni Bk BT" panose="02070603070706020303" pitchFamily="18" charset="0"/>
              <a:cs typeface="Arial" pitchFamily="34" charset="0"/>
            </a:endParaRPr>
          </a:p>
        </p:txBody>
      </p:sp>
      <p:sp>
        <p:nvSpPr>
          <p:cNvPr id="3" name="L-Shape 2">
            <a:extLst>
              <a:ext uri="{FF2B5EF4-FFF2-40B4-BE49-F238E27FC236}">
                <a16:creationId xmlns:a16="http://schemas.microsoft.com/office/drawing/2014/main" id="{D5EB043F-AAE9-48BF-B98C-0005D70CB7CE}"/>
              </a:ext>
            </a:extLst>
          </p:cNvPr>
          <p:cNvSpPr/>
          <p:nvPr/>
        </p:nvSpPr>
        <p:spPr>
          <a:xfrm rot="10800000" flipH="1">
            <a:off x="2247190" y="4724864"/>
            <a:ext cx="7220997" cy="792000"/>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cxnSp>
        <p:nvCxnSpPr>
          <p:cNvPr id="4" name="Straight Connector 3">
            <a:extLst>
              <a:ext uri="{FF2B5EF4-FFF2-40B4-BE49-F238E27FC236}">
                <a16:creationId xmlns:a16="http://schemas.microsoft.com/office/drawing/2014/main" id="{92B48844-F302-4BEC-BDE6-3C382B83275F}"/>
              </a:ext>
            </a:extLst>
          </p:cNvPr>
          <p:cNvCxnSpPr>
            <a:cxnSpLocks/>
          </p:cNvCxnSpPr>
          <p:nvPr/>
        </p:nvCxnSpPr>
        <p:spPr>
          <a:xfrm>
            <a:off x="4576651" y="6237249"/>
            <a:ext cx="4869118" cy="0"/>
          </a:xfrm>
          <a:prstGeom prst="line">
            <a:avLst/>
          </a:prstGeom>
          <a:ln w="254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1FA557-B10D-45CC-AB53-34B13DF55AE1}"/>
              </a:ext>
            </a:extLst>
          </p:cNvPr>
          <p:cNvSpPr txBox="1"/>
          <p:nvPr/>
        </p:nvSpPr>
        <p:spPr>
          <a:xfrm>
            <a:off x="1380170" y="814778"/>
            <a:ext cx="981106" cy="584775"/>
          </a:xfrm>
          <a:prstGeom prst="rect">
            <a:avLst/>
          </a:prstGeom>
          <a:noFill/>
        </p:spPr>
        <p:txBody>
          <a:bodyPr wrap="square" lIns="108000" rIns="108000" rtlCol="0">
            <a:spAutoFit/>
          </a:bodyPr>
          <a:lstStyle/>
          <a:p>
            <a:pPr algn="ctr"/>
            <a:r>
              <a:rPr lang="en-US" altLang="ko-KR" sz="3200" b="1" dirty="0">
                <a:solidFill>
                  <a:schemeClr val="tx1">
                    <a:lumMod val="50000"/>
                    <a:lumOff val="50000"/>
                  </a:schemeClr>
                </a:solidFill>
                <a:cs typeface="Arial" pitchFamily="34" charset="0"/>
              </a:rPr>
              <a:t>01</a:t>
            </a:r>
            <a:endParaRPr lang="ko-KR" altLang="en-US" sz="3200" b="1" dirty="0">
              <a:solidFill>
                <a:schemeClr val="tx1">
                  <a:lumMod val="50000"/>
                  <a:lumOff val="50000"/>
                </a:schemeClr>
              </a:solidFill>
              <a:cs typeface="Arial" pitchFamily="34" charset="0"/>
            </a:endParaRPr>
          </a:p>
        </p:txBody>
      </p:sp>
      <p:sp>
        <p:nvSpPr>
          <p:cNvPr id="11" name="TextBox 10">
            <a:extLst>
              <a:ext uri="{FF2B5EF4-FFF2-40B4-BE49-F238E27FC236}">
                <a16:creationId xmlns:a16="http://schemas.microsoft.com/office/drawing/2014/main" id="{C8104532-4490-4029-9C51-405385C49B52}"/>
              </a:ext>
            </a:extLst>
          </p:cNvPr>
          <p:cNvSpPr txBox="1"/>
          <p:nvPr/>
        </p:nvSpPr>
        <p:spPr>
          <a:xfrm>
            <a:off x="1280654" y="4871223"/>
            <a:ext cx="981106" cy="584775"/>
          </a:xfrm>
          <a:prstGeom prst="rect">
            <a:avLst/>
          </a:prstGeom>
          <a:noFill/>
        </p:spPr>
        <p:txBody>
          <a:bodyPr wrap="square" lIns="108000" rIns="108000" rtlCol="0">
            <a:spAutoFit/>
          </a:bodyPr>
          <a:lstStyle/>
          <a:p>
            <a:pPr algn="ctr"/>
            <a:r>
              <a:rPr lang="en-US" altLang="ko-KR" sz="3200" b="1" dirty="0">
                <a:solidFill>
                  <a:schemeClr val="tx1">
                    <a:lumMod val="50000"/>
                    <a:lumOff val="50000"/>
                  </a:schemeClr>
                </a:solidFill>
                <a:cs typeface="Arial" pitchFamily="34" charset="0"/>
              </a:rPr>
              <a:t>0</a:t>
            </a:r>
            <a:r>
              <a:rPr lang="id-ID" altLang="ko-KR" sz="3200" b="1" dirty="0">
                <a:solidFill>
                  <a:schemeClr val="tx1">
                    <a:lumMod val="50000"/>
                    <a:lumOff val="50000"/>
                  </a:schemeClr>
                </a:solidFill>
                <a:cs typeface="Arial" pitchFamily="34" charset="0"/>
              </a:rPr>
              <a:t>2</a:t>
            </a:r>
            <a:endParaRPr lang="ko-KR" altLang="en-US" sz="3200" b="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2004194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85030F3C-3F14-4280-AA6C-19204206B3E0}"/>
              </a:ext>
            </a:extLst>
          </p:cNvPr>
          <p:cNvGrpSpPr/>
          <p:nvPr/>
        </p:nvGrpSpPr>
        <p:grpSpPr>
          <a:xfrm rot="16200000">
            <a:off x="7908038" y="2548887"/>
            <a:ext cx="6627996" cy="1704274"/>
            <a:chOff x="3960971" y="2767117"/>
            <a:chExt cx="4267200" cy="1321489"/>
          </a:xfrm>
        </p:grpSpPr>
        <p:sp>
          <p:nvSpPr>
            <p:cNvPr id="68" name="Freeform: Shape 67">
              <a:extLst>
                <a:ext uri="{FF2B5EF4-FFF2-40B4-BE49-F238E27FC236}">
                  <a16:creationId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dirty="0"/>
            </a:p>
          </p:txBody>
        </p:sp>
        <p:sp>
          <p:nvSpPr>
            <p:cNvPr id="70" name="Freeform: Shape 69">
              <a:extLst>
                <a:ext uri="{FF2B5EF4-FFF2-40B4-BE49-F238E27FC236}">
                  <a16:creationId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dirty="0"/>
            </a:p>
          </p:txBody>
        </p:sp>
        <p:sp>
          <p:nvSpPr>
            <p:cNvPr id="71" name="Freeform: Shape 70">
              <a:extLst>
                <a:ext uri="{FF2B5EF4-FFF2-40B4-BE49-F238E27FC236}">
                  <a16:creationId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grpSp>
        <p:nvGrpSpPr>
          <p:cNvPr id="83" name="Graphic 3">
            <a:extLst>
              <a:ext uri="{FF2B5EF4-FFF2-40B4-BE49-F238E27FC236}">
                <a16:creationId xmlns:a16="http://schemas.microsoft.com/office/drawing/2014/main" id="{19C4EF18-7F43-4D6E-ACAF-E47946F46669}"/>
              </a:ext>
            </a:extLst>
          </p:cNvPr>
          <p:cNvGrpSpPr/>
          <p:nvPr/>
        </p:nvGrpSpPr>
        <p:grpSpPr>
          <a:xfrm rot="21305829" flipH="1">
            <a:off x="389728" y="2802973"/>
            <a:ext cx="1389702" cy="1162824"/>
            <a:chOff x="8338752" y="1211990"/>
            <a:chExt cx="3851961" cy="3114252"/>
          </a:xfrm>
        </p:grpSpPr>
        <p:sp>
          <p:nvSpPr>
            <p:cNvPr id="84" name="Freeform: Shape 83">
              <a:extLst>
                <a:ext uri="{FF2B5EF4-FFF2-40B4-BE49-F238E27FC236}">
                  <a16:creationId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3DC938BF-274F-4644-8F23-CD7AE6676BA0}"/>
              </a:ext>
            </a:extLst>
          </p:cNvPr>
          <p:cNvGrpSpPr/>
          <p:nvPr/>
        </p:nvGrpSpPr>
        <p:grpSpPr>
          <a:xfrm>
            <a:off x="1446763" y="2436009"/>
            <a:ext cx="10061655" cy="2709094"/>
            <a:chOff x="1427713" y="2852132"/>
            <a:chExt cx="10061655" cy="2617601"/>
          </a:xfrm>
        </p:grpSpPr>
        <p:grpSp>
          <p:nvGrpSpPr>
            <p:cNvPr id="6" name="Group 5">
              <a:extLst>
                <a:ext uri="{FF2B5EF4-FFF2-40B4-BE49-F238E27FC236}">
                  <a16:creationId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109" name="Block Arc 108">
                <a:extLst>
                  <a:ext uri="{FF2B5EF4-FFF2-40B4-BE49-F238E27FC236}">
                    <a16:creationId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0" name="Block Arc 109">
                <a:extLst>
                  <a:ext uri="{FF2B5EF4-FFF2-40B4-BE49-F238E27FC236}">
                    <a16:creationId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1" name="Block Arc 110">
                <a:extLst>
                  <a:ext uri="{FF2B5EF4-FFF2-40B4-BE49-F238E27FC236}">
                    <a16:creationId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2" name="Block Arc 111">
                <a:extLst>
                  <a:ext uri="{FF2B5EF4-FFF2-40B4-BE49-F238E27FC236}">
                    <a16:creationId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3" name="Block Arc 112">
                <a:extLst>
                  <a:ext uri="{FF2B5EF4-FFF2-40B4-BE49-F238E27FC236}">
                    <a16:creationId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4" name="Block Arc 160">
                <a:extLst>
                  <a:ext uri="{FF2B5EF4-FFF2-40B4-BE49-F238E27FC236}">
                    <a16:creationId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 name="Rectangle 6">
              <a:extLst>
                <a:ext uri="{FF2B5EF4-FFF2-40B4-BE49-F238E27FC236}">
                  <a16:creationId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 name="Rounded Rectangle 5">
            <a:extLst>
              <a:ext uri="{FF2B5EF4-FFF2-40B4-BE49-F238E27FC236}">
                <a16:creationId xmlns:a16="http://schemas.microsoft.com/office/drawing/2014/main" id="{D97E1B44-B49D-405E-95C5-A37725F4C545}"/>
              </a:ext>
            </a:extLst>
          </p:cNvPr>
          <p:cNvSpPr/>
          <p:nvPr/>
        </p:nvSpPr>
        <p:spPr>
          <a:xfrm flipH="1">
            <a:off x="6792253" y="405442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3" name="Teardrop 1">
            <a:extLst>
              <a:ext uri="{FF2B5EF4-FFF2-40B4-BE49-F238E27FC236}">
                <a16:creationId xmlns:a16="http://schemas.microsoft.com/office/drawing/2014/main" id="{C847896E-BD24-44C0-9042-AA9B5E52CAB5}"/>
              </a:ext>
            </a:extLst>
          </p:cNvPr>
          <p:cNvSpPr/>
          <p:nvPr/>
        </p:nvSpPr>
        <p:spPr>
          <a:xfrm rot="18805991">
            <a:off x="8288691" y="354513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5" name="Donut 39">
            <a:extLst>
              <a:ext uri="{FF2B5EF4-FFF2-40B4-BE49-F238E27FC236}">
                <a16:creationId xmlns:a16="http://schemas.microsoft.com/office/drawing/2014/main" id="{DD09BE52-0808-4E49-8B9D-FD83EFC511C3}"/>
              </a:ext>
            </a:extLst>
          </p:cNvPr>
          <p:cNvSpPr/>
          <p:nvPr/>
        </p:nvSpPr>
        <p:spPr>
          <a:xfrm>
            <a:off x="2159210" y="3529530"/>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7" name="Chord 15">
            <a:extLst>
              <a:ext uri="{FF2B5EF4-FFF2-40B4-BE49-F238E27FC236}">
                <a16:creationId xmlns:a16="http://schemas.microsoft.com/office/drawing/2014/main" id="{2B10FE4D-3BAF-420B-A89E-5967ADB268E1}"/>
              </a:ext>
            </a:extLst>
          </p:cNvPr>
          <p:cNvSpPr/>
          <p:nvPr/>
        </p:nvSpPr>
        <p:spPr>
          <a:xfrm>
            <a:off x="3782348" y="399891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8" name="TextBox 137">
            <a:extLst>
              <a:ext uri="{FF2B5EF4-FFF2-40B4-BE49-F238E27FC236}">
                <a16:creationId xmlns:a16="http://schemas.microsoft.com/office/drawing/2014/main" id="{EEB58CBD-4473-4574-81DE-4FD1A4834E64}"/>
              </a:ext>
            </a:extLst>
          </p:cNvPr>
          <p:cNvSpPr txBox="1"/>
          <p:nvPr/>
        </p:nvSpPr>
        <p:spPr>
          <a:xfrm>
            <a:off x="2798598" y="1235680"/>
            <a:ext cx="6667048" cy="1477328"/>
          </a:xfrm>
          <a:prstGeom prst="rect">
            <a:avLst/>
          </a:prstGeom>
          <a:noFill/>
        </p:spPr>
        <p:txBody>
          <a:bodyPr wrap="square" rtlCol="0">
            <a:spAutoFit/>
          </a:bodyPr>
          <a:lstStyle/>
          <a:p>
            <a:pPr algn="just"/>
            <a:r>
              <a:rPr lang="id-ID" sz="1800" b="0" i="0" u="none" strike="noStrike" baseline="0" dirty="0">
                <a:latin typeface="Bodoni Bk BT" panose="02070603070706020303" pitchFamily="18" charset="0"/>
              </a:rPr>
              <a:t>Perencanaan FTTH dimulai dari survey lokasi dimana perlu diperhatikan perangkat-perangkat penting seperti keadaan sekitar lokasi apakah ada ODC terdekat, tiang, atau jika sudah tidak ada kemungkinan kapasitas tersisa disekitar ODC, maka perlu melakukan survey jalur feeder menuju STO yang paling efektif.</a:t>
            </a:r>
            <a:endParaRPr lang="en-US" altLang="ko-KR" sz="1200" dirty="0">
              <a:solidFill>
                <a:schemeClr val="tx1">
                  <a:lumMod val="75000"/>
                  <a:lumOff val="25000"/>
                </a:schemeClr>
              </a:solidFill>
              <a:latin typeface="Bodoni Bk BT" panose="02070603070706020303" pitchFamily="18" charset="0"/>
              <a:cs typeface="Arial" pitchFamily="34" charset="0"/>
            </a:endParaRPr>
          </a:p>
        </p:txBody>
      </p:sp>
      <p:sp>
        <p:nvSpPr>
          <p:cNvPr id="5" name="L-Shape 4">
            <a:extLst>
              <a:ext uri="{FF2B5EF4-FFF2-40B4-BE49-F238E27FC236}">
                <a16:creationId xmlns:a16="http://schemas.microsoft.com/office/drawing/2014/main" id="{0712D608-2F24-43D7-8079-7EA51B1027E0}"/>
              </a:ext>
            </a:extLst>
          </p:cNvPr>
          <p:cNvSpPr/>
          <p:nvPr/>
        </p:nvSpPr>
        <p:spPr>
          <a:xfrm rot="10800000" flipH="1">
            <a:off x="2267067" y="716075"/>
            <a:ext cx="7220997" cy="792000"/>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cxnSp>
        <p:nvCxnSpPr>
          <p:cNvPr id="9" name="Straight Connector 8">
            <a:extLst>
              <a:ext uri="{FF2B5EF4-FFF2-40B4-BE49-F238E27FC236}">
                <a16:creationId xmlns:a16="http://schemas.microsoft.com/office/drawing/2014/main" id="{284718DF-B226-44C4-B2CD-66C70088D304}"/>
              </a:ext>
            </a:extLst>
          </p:cNvPr>
          <p:cNvCxnSpPr>
            <a:cxnSpLocks/>
          </p:cNvCxnSpPr>
          <p:nvPr/>
        </p:nvCxnSpPr>
        <p:spPr>
          <a:xfrm>
            <a:off x="4596528" y="2877815"/>
            <a:ext cx="4869118" cy="0"/>
          </a:xfrm>
          <a:prstGeom prst="line">
            <a:avLst/>
          </a:prstGeom>
          <a:ln w="254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7292BA-13AF-4903-AEFA-B51B5D7D6FEA}"/>
              </a:ext>
            </a:extLst>
          </p:cNvPr>
          <p:cNvSpPr txBox="1"/>
          <p:nvPr/>
        </p:nvSpPr>
        <p:spPr>
          <a:xfrm>
            <a:off x="2778721" y="5160345"/>
            <a:ext cx="6667048" cy="369332"/>
          </a:xfrm>
          <a:prstGeom prst="rect">
            <a:avLst/>
          </a:prstGeom>
          <a:noFill/>
        </p:spPr>
        <p:txBody>
          <a:bodyPr wrap="square" rtlCol="0">
            <a:spAutoFit/>
          </a:bodyPr>
          <a:lstStyle/>
          <a:p>
            <a:pPr algn="just"/>
            <a:r>
              <a:rPr lang="id-ID" dirty="0">
                <a:latin typeface="Bodoni Bk BT" panose="02070603070706020303" pitchFamily="18" charset="0"/>
              </a:rPr>
              <a:t>Penentuan </a:t>
            </a:r>
            <a:r>
              <a:rPr lang="id-ID" sz="1800" b="0" i="0" u="none" strike="noStrike" baseline="0" dirty="0">
                <a:latin typeface="Bodoni Bk BT" panose="02070603070706020303" pitchFamily="18" charset="0"/>
              </a:rPr>
              <a:t>letak OLT, letak ODC, letak ODP, dan letak ONT.</a:t>
            </a:r>
            <a:endParaRPr lang="en-US" altLang="ko-KR" sz="1200" dirty="0">
              <a:solidFill>
                <a:schemeClr val="tx1">
                  <a:lumMod val="75000"/>
                  <a:lumOff val="25000"/>
                </a:schemeClr>
              </a:solidFill>
              <a:latin typeface="Bodoni Bk BT" panose="02070603070706020303" pitchFamily="18" charset="0"/>
              <a:cs typeface="Arial" pitchFamily="34" charset="0"/>
            </a:endParaRPr>
          </a:p>
        </p:txBody>
      </p:sp>
      <p:sp>
        <p:nvSpPr>
          <p:cNvPr id="3" name="L-Shape 2">
            <a:extLst>
              <a:ext uri="{FF2B5EF4-FFF2-40B4-BE49-F238E27FC236}">
                <a16:creationId xmlns:a16="http://schemas.microsoft.com/office/drawing/2014/main" id="{D5EB043F-AAE9-48BF-B98C-0005D70CB7CE}"/>
              </a:ext>
            </a:extLst>
          </p:cNvPr>
          <p:cNvSpPr/>
          <p:nvPr/>
        </p:nvSpPr>
        <p:spPr>
          <a:xfrm rot="10800000" flipH="1">
            <a:off x="2247190" y="4724864"/>
            <a:ext cx="7220997" cy="792000"/>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cxnSp>
        <p:nvCxnSpPr>
          <p:cNvPr id="4" name="Straight Connector 3">
            <a:extLst>
              <a:ext uri="{FF2B5EF4-FFF2-40B4-BE49-F238E27FC236}">
                <a16:creationId xmlns:a16="http://schemas.microsoft.com/office/drawing/2014/main" id="{92B48844-F302-4BEC-BDE6-3C382B83275F}"/>
              </a:ext>
            </a:extLst>
          </p:cNvPr>
          <p:cNvCxnSpPr>
            <a:cxnSpLocks/>
          </p:cNvCxnSpPr>
          <p:nvPr/>
        </p:nvCxnSpPr>
        <p:spPr>
          <a:xfrm>
            <a:off x="4576651" y="6648067"/>
            <a:ext cx="4869118" cy="0"/>
          </a:xfrm>
          <a:prstGeom prst="line">
            <a:avLst/>
          </a:prstGeom>
          <a:ln w="254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1FA557-B10D-45CC-AB53-34B13DF55AE1}"/>
              </a:ext>
            </a:extLst>
          </p:cNvPr>
          <p:cNvSpPr txBox="1"/>
          <p:nvPr/>
        </p:nvSpPr>
        <p:spPr>
          <a:xfrm>
            <a:off x="1380170" y="814778"/>
            <a:ext cx="981106" cy="584775"/>
          </a:xfrm>
          <a:prstGeom prst="rect">
            <a:avLst/>
          </a:prstGeom>
          <a:noFill/>
        </p:spPr>
        <p:txBody>
          <a:bodyPr wrap="square" lIns="108000" rIns="108000" rtlCol="0">
            <a:spAutoFit/>
          </a:bodyPr>
          <a:lstStyle/>
          <a:p>
            <a:pPr algn="ctr"/>
            <a:r>
              <a:rPr lang="en-US" altLang="ko-KR" sz="3200" b="1" dirty="0">
                <a:solidFill>
                  <a:schemeClr val="tx1">
                    <a:lumMod val="50000"/>
                    <a:lumOff val="50000"/>
                  </a:schemeClr>
                </a:solidFill>
                <a:cs typeface="Arial" pitchFamily="34" charset="0"/>
              </a:rPr>
              <a:t>0</a:t>
            </a:r>
            <a:r>
              <a:rPr lang="id-ID" altLang="ko-KR" sz="3200" b="1" dirty="0">
                <a:solidFill>
                  <a:schemeClr val="tx1">
                    <a:lumMod val="50000"/>
                    <a:lumOff val="50000"/>
                  </a:schemeClr>
                </a:solidFill>
                <a:cs typeface="Arial" pitchFamily="34" charset="0"/>
              </a:rPr>
              <a:t>3</a:t>
            </a:r>
            <a:endParaRPr lang="ko-KR" altLang="en-US" sz="3200" b="1" dirty="0">
              <a:solidFill>
                <a:schemeClr val="tx1">
                  <a:lumMod val="50000"/>
                  <a:lumOff val="50000"/>
                </a:schemeClr>
              </a:solidFill>
              <a:cs typeface="Arial" pitchFamily="34" charset="0"/>
            </a:endParaRPr>
          </a:p>
        </p:txBody>
      </p:sp>
      <p:sp>
        <p:nvSpPr>
          <p:cNvPr id="11" name="TextBox 10">
            <a:extLst>
              <a:ext uri="{FF2B5EF4-FFF2-40B4-BE49-F238E27FC236}">
                <a16:creationId xmlns:a16="http://schemas.microsoft.com/office/drawing/2014/main" id="{C8104532-4490-4029-9C51-405385C49B52}"/>
              </a:ext>
            </a:extLst>
          </p:cNvPr>
          <p:cNvSpPr txBox="1"/>
          <p:nvPr/>
        </p:nvSpPr>
        <p:spPr>
          <a:xfrm>
            <a:off x="1280654" y="4871223"/>
            <a:ext cx="981106" cy="584775"/>
          </a:xfrm>
          <a:prstGeom prst="rect">
            <a:avLst/>
          </a:prstGeom>
          <a:noFill/>
        </p:spPr>
        <p:txBody>
          <a:bodyPr wrap="square" lIns="108000" rIns="108000" rtlCol="0">
            <a:spAutoFit/>
          </a:bodyPr>
          <a:lstStyle/>
          <a:p>
            <a:pPr algn="ctr"/>
            <a:r>
              <a:rPr lang="en-US" altLang="ko-KR" sz="3200" b="1" dirty="0">
                <a:solidFill>
                  <a:schemeClr val="tx1">
                    <a:lumMod val="50000"/>
                    <a:lumOff val="50000"/>
                  </a:schemeClr>
                </a:solidFill>
                <a:cs typeface="Arial" pitchFamily="34" charset="0"/>
              </a:rPr>
              <a:t>0</a:t>
            </a:r>
            <a:r>
              <a:rPr lang="id-ID" altLang="ko-KR" sz="3200" b="1" dirty="0">
                <a:solidFill>
                  <a:schemeClr val="tx1">
                    <a:lumMod val="50000"/>
                    <a:lumOff val="50000"/>
                  </a:schemeClr>
                </a:solidFill>
                <a:cs typeface="Arial" pitchFamily="34" charset="0"/>
              </a:rPr>
              <a:t>4</a:t>
            </a:r>
            <a:endParaRPr lang="ko-KR" altLang="en-US" sz="3200" b="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540909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6888864" y="2857630"/>
            <a:ext cx="4777152" cy="830997"/>
          </a:xfrm>
          <a:prstGeom prst="rect">
            <a:avLst/>
          </a:prstGeom>
          <a:noFill/>
        </p:spPr>
        <p:txBody>
          <a:bodyPr wrap="square" rtlCol="0" anchor="ctr">
            <a:spAutoFit/>
          </a:bodyPr>
          <a:lstStyle/>
          <a:p>
            <a:r>
              <a:rPr lang="id-ID" altLang="ko-KR" sz="4800" b="1" dirty="0">
                <a:solidFill>
                  <a:schemeClr val="accent1"/>
                </a:solidFill>
                <a:latin typeface="+mj-lt"/>
                <a:cs typeface="Arial" pitchFamily="34" charset="0"/>
              </a:rPr>
              <a:t>Thank</a:t>
            </a:r>
            <a:r>
              <a:rPr lang="en-US" altLang="ko-KR" sz="4800" dirty="0">
                <a:solidFill>
                  <a:schemeClr val="bg1"/>
                </a:solidFill>
                <a:latin typeface="+mj-lt"/>
                <a:cs typeface="Arial" pitchFamily="34" charset="0"/>
              </a:rPr>
              <a:t> </a:t>
            </a:r>
            <a:r>
              <a:rPr lang="id-ID" altLang="ko-KR" sz="4800" b="1" dirty="0">
                <a:solidFill>
                  <a:schemeClr val="bg1"/>
                </a:solidFill>
                <a:latin typeface="+mj-lt"/>
                <a:cs typeface="Arial" pitchFamily="34" charset="0"/>
              </a:rPr>
              <a:t>You</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201111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B50BDA-9DD3-47E4-8852-4E61CF2A00B0}"/>
              </a:ext>
            </a:extLst>
          </p:cNvPr>
          <p:cNvSpPr/>
          <p:nvPr/>
        </p:nvSpPr>
        <p:spPr>
          <a:xfrm>
            <a:off x="0"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4F188E-C654-4B5C-ABF1-DB0BEABF2171}"/>
              </a:ext>
            </a:extLst>
          </p:cNvPr>
          <p:cNvSpPr/>
          <p:nvPr/>
        </p:nvSpPr>
        <p:spPr>
          <a:xfrm>
            <a:off x="8296859"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751BC40-C865-4B6D-801A-87EB8D70B92E}"/>
              </a:ext>
            </a:extLst>
          </p:cNvPr>
          <p:cNvSpPr txBox="1"/>
          <p:nvPr/>
        </p:nvSpPr>
        <p:spPr>
          <a:xfrm>
            <a:off x="3707378" y="5150423"/>
            <a:ext cx="4777096" cy="523220"/>
          </a:xfrm>
          <a:prstGeom prst="rect">
            <a:avLst/>
          </a:prstGeom>
          <a:noFill/>
        </p:spPr>
        <p:txBody>
          <a:bodyPr wrap="square" rtlCol="0" anchor="ctr">
            <a:spAutoFit/>
          </a:bodyPr>
          <a:lstStyle/>
          <a:p>
            <a:pPr algn="ctr"/>
            <a:r>
              <a:rPr lang="id-ID" altLang="ko-KR" sz="2800" dirty="0">
                <a:solidFill>
                  <a:schemeClr val="bg1"/>
                </a:solidFill>
                <a:latin typeface="Bradley Hand ITC" panose="03070402050302030203" pitchFamily="66" charset="0"/>
                <a:cs typeface="Arial" pitchFamily="34" charset="0"/>
              </a:rPr>
              <a:t>Pengenalan Optik</a:t>
            </a:r>
            <a:endParaRPr lang="ko-KR" altLang="en-US" sz="2800" dirty="0">
              <a:solidFill>
                <a:schemeClr val="bg1"/>
              </a:solidFill>
              <a:latin typeface="Bradley Hand ITC" panose="03070402050302030203" pitchFamily="66" charset="0"/>
              <a:cs typeface="Arial" pitchFamily="34" charset="0"/>
            </a:endParaRPr>
          </a:p>
        </p:txBody>
      </p:sp>
    </p:spTree>
    <p:extLst>
      <p:ext uri="{BB962C8B-B14F-4D97-AF65-F5344CB8AC3E}">
        <p14:creationId xmlns:p14="http://schemas.microsoft.com/office/powerpoint/2010/main" val="251246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85030F3C-3F14-4280-AA6C-19204206B3E0}"/>
              </a:ext>
            </a:extLst>
          </p:cNvPr>
          <p:cNvGrpSpPr/>
          <p:nvPr/>
        </p:nvGrpSpPr>
        <p:grpSpPr>
          <a:xfrm rot="16200000">
            <a:off x="7908038" y="2548887"/>
            <a:ext cx="6627996" cy="1704274"/>
            <a:chOff x="3960971" y="2767117"/>
            <a:chExt cx="4267200" cy="1321489"/>
          </a:xfrm>
        </p:grpSpPr>
        <p:sp>
          <p:nvSpPr>
            <p:cNvPr id="68" name="Freeform: Shape 67">
              <a:extLst>
                <a:ext uri="{FF2B5EF4-FFF2-40B4-BE49-F238E27FC236}">
                  <a16:creationId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dirty="0"/>
            </a:p>
          </p:txBody>
        </p:sp>
        <p:sp>
          <p:nvSpPr>
            <p:cNvPr id="70" name="Freeform: Shape 69">
              <a:extLst>
                <a:ext uri="{FF2B5EF4-FFF2-40B4-BE49-F238E27FC236}">
                  <a16:creationId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dirty="0"/>
            </a:p>
          </p:txBody>
        </p:sp>
        <p:sp>
          <p:nvSpPr>
            <p:cNvPr id="71" name="Freeform: Shape 70">
              <a:extLst>
                <a:ext uri="{FF2B5EF4-FFF2-40B4-BE49-F238E27FC236}">
                  <a16:creationId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grpSp>
        <p:nvGrpSpPr>
          <p:cNvPr id="83" name="Graphic 3">
            <a:extLst>
              <a:ext uri="{FF2B5EF4-FFF2-40B4-BE49-F238E27FC236}">
                <a16:creationId xmlns:a16="http://schemas.microsoft.com/office/drawing/2014/main" id="{19C4EF18-7F43-4D6E-ACAF-E47946F46669}"/>
              </a:ext>
            </a:extLst>
          </p:cNvPr>
          <p:cNvGrpSpPr/>
          <p:nvPr/>
        </p:nvGrpSpPr>
        <p:grpSpPr>
          <a:xfrm rot="21305829" flipH="1">
            <a:off x="389728" y="2802973"/>
            <a:ext cx="1389702" cy="1162824"/>
            <a:chOff x="8338752" y="1211990"/>
            <a:chExt cx="3851961" cy="3114252"/>
          </a:xfrm>
        </p:grpSpPr>
        <p:sp>
          <p:nvSpPr>
            <p:cNvPr id="84" name="Freeform: Shape 83">
              <a:extLst>
                <a:ext uri="{FF2B5EF4-FFF2-40B4-BE49-F238E27FC236}">
                  <a16:creationId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3DC938BF-274F-4644-8F23-CD7AE6676BA0}"/>
              </a:ext>
            </a:extLst>
          </p:cNvPr>
          <p:cNvGrpSpPr/>
          <p:nvPr/>
        </p:nvGrpSpPr>
        <p:grpSpPr>
          <a:xfrm>
            <a:off x="1446763" y="2436009"/>
            <a:ext cx="10061655" cy="2709094"/>
            <a:chOff x="1427713" y="2852132"/>
            <a:chExt cx="10061655" cy="2617601"/>
          </a:xfrm>
        </p:grpSpPr>
        <p:grpSp>
          <p:nvGrpSpPr>
            <p:cNvPr id="6" name="Group 5">
              <a:extLst>
                <a:ext uri="{FF2B5EF4-FFF2-40B4-BE49-F238E27FC236}">
                  <a16:creationId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109" name="Block Arc 108">
                <a:extLst>
                  <a:ext uri="{FF2B5EF4-FFF2-40B4-BE49-F238E27FC236}">
                    <a16:creationId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0" name="Block Arc 109">
                <a:extLst>
                  <a:ext uri="{FF2B5EF4-FFF2-40B4-BE49-F238E27FC236}">
                    <a16:creationId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1" name="Block Arc 110">
                <a:extLst>
                  <a:ext uri="{FF2B5EF4-FFF2-40B4-BE49-F238E27FC236}">
                    <a16:creationId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2" name="Block Arc 111">
                <a:extLst>
                  <a:ext uri="{FF2B5EF4-FFF2-40B4-BE49-F238E27FC236}">
                    <a16:creationId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3" name="Block Arc 112">
                <a:extLst>
                  <a:ext uri="{FF2B5EF4-FFF2-40B4-BE49-F238E27FC236}">
                    <a16:creationId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4" name="Block Arc 160">
                <a:extLst>
                  <a:ext uri="{FF2B5EF4-FFF2-40B4-BE49-F238E27FC236}">
                    <a16:creationId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 name="Rectangle 6">
              <a:extLst>
                <a:ext uri="{FF2B5EF4-FFF2-40B4-BE49-F238E27FC236}">
                  <a16:creationId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 name="Rounded Rectangle 5">
            <a:extLst>
              <a:ext uri="{FF2B5EF4-FFF2-40B4-BE49-F238E27FC236}">
                <a16:creationId xmlns:a16="http://schemas.microsoft.com/office/drawing/2014/main" id="{D97E1B44-B49D-405E-95C5-A37725F4C545}"/>
              </a:ext>
            </a:extLst>
          </p:cNvPr>
          <p:cNvSpPr/>
          <p:nvPr/>
        </p:nvSpPr>
        <p:spPr>
          <a:xfrm flipH="1">
            <a:off x="6792253" y="405442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3" name="Teardrop 1">
            <a:extLst>
              <a:ext uri="{FF2B5EF4-FFF2-40B4-BE49-F238E27FC236}">
                <a16:creationId xmlns:a16="http://schemas.microsoft.com/office/drawing/2014/main" id="{C847896E-BD24-44C0-9042-AA9B5E52CAB5}"/>
              </a:ext>
            </a:extLst>
          </p:cNvPr>
          <p:cNvSpPr/>
          <p:nvPr/>
        </p:nvSpPr>
        <p:spPr>
          <a:xfrm rot="18805991">
            <a:off x="8288691" y="354513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5" name="Donut 39">
            <a:extLst>
              <a:ext uri="{FF2B5EF4-FFF2-40B4-BE49-F238E27FC236}">
                <a16:creationId xmlns:a16="http://schemas.microsoft.com/office/drawing/2014/main" id="{DD09BE52-0808-4E49-8B9D-FD83EFC511C3}"/>
              </a:ext>
            </a:extLst>
          </p:cNvPr>
          <p:cNvSpPr/>
          <p:nvPr/>
        </p:nvSpPr>
        <p:spPr>
          <a:xfrm>
            <a:off x="2159210" y="3529530"/>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7" name="Chord 15">
            <a:extLst>
              <a:ext uri="{FF2B5EF4-FFF2-40B4-BE49-F238E27FC236}">
                <a16:creationId xmlns:a16="http://schemas.microsoft.com/office/drawing/2014/main" id="{2B10FE4D-3BAF-420B-A89E-5967ADB268E1}"/>
              </a:ext>
            </a:extLst>
          </p:cNvPr>
          <p:cNvSpPr/>
          <p:nvPr/>
        </p:nvSpPr>
        <p:spPr>
          <a:xfrm>
            <a:off x="3782348" y="399891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8" name="TextBox 137">
            <a:extLst>
              <a:ext uri="{FF2B5EF4-FFF2-40B4-BE49-F238E27FC236}">
                <a16:creationId xmlns:a16="http://schemas.microsoft.com/office/drawing/2014/main" id="{EEB58CBD-4473-4574-81DE-4FD1A4834E64}"/>
              </a:ext>
            </a:extLst>
          </p:cNvPr>
          <p:cNvSpPr txBox="1"/>
          <p:nvPr/>
        </p:nvSpPr>
        <p:spPr>
          <a:xfrm>
            <a:off x="2798598" y="1235680"/>
            <a:ext cx="6667048" cy="1200329"/>
          </a:xfrm>
          <a:prstGeom prst="rect">
            <a:avLst/>
          </a:prstGeom>
          <a:noFill/>
        </p:spPr>
        <p:txBody>
          <a:bodyPr wrap="square" rtlCol="0">
            <a:spAutoFit/>
          </a:bodyPr>
          <a:lstStyle/>
          <a:p>
            <a:pPr algn="just"/>
            <a:r>
              <a:rPr lang="id-ID" sz="1800" b="0" i="0" u="none" strike="noStrike" baseline="0" dirty="0">
                <a:latin typeface="Bodoni Bk BT" panose="02070603070706020303" pitchFamily="18" charset="0"/>
              </a:rPr>
              <a:t>Serat optik </a:t>
            </a:r>
            <a:r>
              <a:rPr lang="id-ID" sz="1800" b="0" i="1" u="none" strike="noStrike" baseline="0" dirty="0">
                <a:latin typeface="Bodoni Bk BT" panose="02070603070706020303" pitchFamily="18" charset="0"/>
              </a:rPr>
              <a:t>(fiber optik) </a:t>
            </a:r>
            <a:r>
              <a:rPr lang="id-ID" sz="1800" b="0" i="0" u="none" strike="noStrike" baseline="0" dirty="0">
                <a:latin typeface="Bodoni Bk BT" panose="02070603070706020303" pitchFamily="18" charset="0"/>
              </a:rPr>
              <a:t>adalah sebuah saluran transmisi yang menggunakan serat kaca yang sangat halus dan lebih kecil dari sehelai rambut untuk mentransmisikan sinyal cahaya </a:t>
            </a:r>
            <a:r>
              <a:rPr lang="fi-FI" sz="1800" b="0" i="0" u="none" strike="noStrike" baseline="0" dirty="0">
                <a:latin typeface="Bodoni Bk BT" panose="02070603070706020303" pitchFamily="18" charset="0"/>
              </a:rPr>
              <a:t>dari suatu tempat menuju tempat yang lain.</a:t>
            </a:r>
            <a:endParaRPr lang="en-US" altLang="ko-KR" sz="1200" dirty="0">
              <a:solidFill>
                <a:schemeClr val="tx1">
                  <a:lumMod val="75000"/>
                  <a:lumOff val="25000"/>
                </a:schemeClr>
              </a:solidFill>
              <a:latin typeface="Bodoni Bk BT" panose="02070603070706020303" pitchFamily="18" charset="0"/>
              <a:cs typeface="Arial" pitchFamily="34" charset="0"/>
            </a:endParaRPr>
          </a:p>
        </p:txBody>
      </p:sp>
      <p:grpSp>
        <p:nvGrpSpPr>
          <p:cNvPr id="146" name="Group 145">
            <a:extLst>
              <a:ext uri="{FF2B5EF4-FFF2-40B4-BE49-F238E27FC236}">
                <a16:creationId xmlns:a16="http://schemas.microsoft.com/office/drawing/2014/main" id="{3AA6359F-5131-4A8A-9CA6-6147DD6F9540}"/>
              </a:ext>
            </a:extLst>
          </p:cNvPr>
          <p:cNvGrpSpPr/>
          <p:nvPr/>
        </p:nvGrpSpPr>
        <p:grpSpPr>
          <a:xfrm>
            <a:off x="4773445" y="4607032"/>
            <a:ext cx="5019108" cy="567928"/>
            <a:chOff x="1522153" y="4269384"/>
            <a:chExt cx="2828831" cy="567928"/>
          </a:xfrm>
        </p:grpSpPr>
        <p:sp>
          <p:nvSpPr>
            <p:cNvPr id="147" name="TextBox 146">
              <a:extLst>
                <a:ext uri="{FF2B5EF4-FFF2-40B4-BE49-F238E27FC236}">
                  <a16:creationId xmlns:a16="http://schemas.microsoft.com/office/drawing/2014/main" id="{A84529F9-1047-4826-8B79-9416E4A16560}"/>
                </a:ext>
              </a:extLst>
            </p:cNvPr>
            <p:cNvSpPr txBox="1"/>
            <p:nvPr/>
          </p:nvSpPr>
          <p:spPr>
            <a:xfrm>
              <a:off x="2004347" y="4560313"/>
              <a:ext cx="2346637"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148" name="TextBox 147">
              <a:extLst>
                <a:ext uri="{FF2B5EF4-FFF2-40B4-BE49-F238E27FC236}">
                  <a16:creationId xmlns:a16="http://schemas.microsoft.com/office/drawing/2014/main" id="{FD5A2D58-DFEA-4468-8AB6-33217CB1C083}"/>
                </a:ext>
              </a:extLst>
            </p:cNvPr>
            <p:cNvSpPr txBox="1"/>
            <p:nvPr/>
          </p:nvSpPr>
          <p:spPr>
            <a:xfrm>
              <a:off x="1522153" y="4269384"/>
              <a:ext cx="2380861" cy="369332"/>
            </a:xfrm>
            <a:prstGeom prst="rect">
              <a:avLst/>
            </a:prstGeom>
            <a:noFill/>
          </p:spPr>
          <p:txBody>
            <a:bodyPr wrap="square" rtlCol="0">
              <a:spAutoFit/>
            </a:bodyPr>
            <a:lstStyle/>
            <a:p>
              <a:pPr algn="ctr"/>
              <a:r>
                <a:rPr lang="id-ID" altLang="ko-KR" dirty="0">
                  <a:solidFill>
                    <a:schemeClr val="tx1">
                      <a:lumMod val="75000"/>
                      <a:lumOff val="25000"/>
                    </a:schemeClr>
                  </a:solidFill>
                  <a:latin typeface="Bodoni Bk BT" panose="02070603070706020303" pitchFamily="18" charset="0"/>
                  <a:cs typeface="Arial" pitchFamily="34" charset="0"/>
                </a:rPr>
                <a:t>Komponen Serat Optik</a:t>
              </a:r>
              <a:endParaRPr lang="ko-KR" altLang="en-US" dirty="0">
                <a:solidFill>
                  <a:schemeClr val="tx1">
                    <a:lumMod val="75000"/>
                    <a:lumOff val="25000"/>
                  </a:schemeClr>
                </a:solidFill>
                <a:latin typeface="Bodoni Bk BT" panose="02070603070706020303" pitchFamily="18" charset="0"/>
                <a:cs typeface="Arial" pitchFamily="34" charset="0"/>
              </a:endParaRPr>
            </a:p>
          </p:txBody>
        </p:sp>
      </p:grpSp>
      <p:sp>
        <p:nvSpPr>
          <p:cNvPr id="5" name="L-Shape 4">
            <a:extLst>
              <a:ext uri="{FF2B5EF4-FFF2-40B4-BE49-F238E27FC236}">
                <a16:creationId xmlns:a16="http://schemas.microsoft.com/office/drawing/2014/main" id="{0712D608-2F24-43D7-8079-7EA51B1027E0}"/>
              </a:ext>
            </a:extLst>
          </p:cNvPr>
          <p:cNvSpPr/>
          <p:nvPr/>
        </p:nvSpPr>
        <p:spPr>
          <a:xfrm rot="10800000" flipH="1">
            <a:off x="2267067" y="716075"/>
            <a:ext cx="7220997" cy="792000"/>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cxnSp>
        <p:nvCxnSpPr>
          <p:cNvPr id="9" name="Straight Connector 8">
            <a:extLst>
              <a:ext uri="{FF2B5EF4-FFF2-40B4-BE49-F238E27FC236}">
                <a16:creationId xmlns:a16="http://schemas.microsoft.com/office/drawing/2014/main" id="{284718DF-B226-44C4-B2CD-66C70088D304}"/>
              </a:ext>
            </a:extLst>
          </p:cNvPr>
          <p:cNvCxnSpPr>
            <a:cxnSpLocks/>
          </p:cNvCxnSpPr>
          <p:nvPr/>
        </p:nvCxnSpPr>
        <p:spPr>
          <a:xfrm>
            <a:off x="4596528" y="2639278"/>
            <a:ext cx="4869118" cy="0"/>
          </a:xfrm>
          <a:prstGeom prst="line">
            <a:avLst/>
          </a:prstGeom>
          <a:ln w="254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EA8397A-EC4C-4858-B785-484895597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34" y="4798969"/>
            <a:ext cx="3409950" cy="1512596"/>
          </a:xfrm>
          <a:prstGeom prst="rect">
            <a:avLst/>
          </a:prstGeom>
          <a:ln>
            <a:noFill/>
          </a:ln>
          <a:effectLst>
            <a:outerShdw blurRad="292100" dist="139700" dir="2700000" algn="tl" rotWithShape="0">
              <a:srgbClr val="333333">
                <a:alpha val="65000"/>
              </a:srgbClr>
            </a:outerShdw>
          </a:effectLst>
        </p:spPr>
      </p:pic>
      <p:sp>
        <p:nvSpPr>
          <p:cNvPr id="17" name="Oval 16">
            <a:extLst>
              <a:ext uri="{FF2B5EF4-FFF2-40B4-BE49-F238E27FC236}">
                <a16:creationId xmlns:a16="http://schemas.microsoft.com/office/drawing/2014/main" id="{89AC0455-1E91-4355-9AED-32A960DB5167}"/>
              </a:ext>
            </a:extLst>
          </p:cNvPr>
          <p:cNvSpPr/>
          <p:nvPr/>
        </p:nvSpPr>
        <p:spPr>
          <a:xfrm>
            <a:off x="5898735" y="5099121"/>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Oval 17">
            <a:extLst>
              <a:ext uri="{FF2B5EF4-FFF2-40B4-BE49-F238E27FC236}">
                <a16:creationId xmlns:a16="http://schemas.microsoft.com/office/drawing/2014/main" id="{BF234868-8255-4BC0-B56E-A748114F2914}"/>
              </a:ext>
            </a:extLst>
          </p:cNvPr>
          <p:cNvSpPr/>
          <p:nvPr/>
        </p:nvSpPr>
        <p:spPr>
          <a:xfrm>
            <a:off x="5898735" y="5593737"/>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Oval 18">
            <a:extLst>
              <a:ext uri="{FF2B5EF4-FFF2-40B4-BE49-F238E27FC236}">
                <a16:creationId xmlns:a16="http://schemas.microsoft.com/office/drawing/2014/main" id="{9A3CA000-6F61-40FC-81D1-CA4614F2E308}"/>
              </a:ext>
            </a:extLst>
          </p:cNvPr>
          <p:cNvSpPr/>
          <p:nvPr/>
        </p:nvSpPr>
        <p:spPr>
          <a:xfrm>
            <a:off x="5898735" y="6088353"/>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TextBox 19">
            <a:extLst>
              <a:ext uri="{FF2B5EF4-FFF2-40B4-BE49-F238E27FC236}">
                <a16:creationId xmlns:a16="http://schemas.microsoft.com/office/drawing/2014/main" id="{32A3CCE2-799E-4398-A895-0033D368BB35}"/>
              </a:ext>
            </a:extLst>
          </p:cNvPr>
          <p:cNvSpPr txBox="1"/>
          <p:nvPr/>
        </p:nvSpPr>
        <p:spPr>
          <a:xfrm>
            <a:off x="6077807" y="5047198"/>
            <a:ext cx="5153011" cy="369332"/>
          </a:xfrm>
          <a:prstGeom prst="rect">
            <a:avLst/>
          </a:prstGeom>
          <a:noFill/>
        </p:spPr>
        <p:txBody>
          <a:bodyPr wrap="square" rtlCol="0">
            <a:spAutoFit/>
          </a:bodyPr>
          <a:lstStyle/>
          <a:p>
            <a:r>
              <a:rPr lang="id-ID" altLang="ko-KR" dirty="0">
                <a:solidFill>
                  <a:schemeClr val="tx1">
                    <a:lumMod val="75000"/>
                    <a:lumOff val="25000"/>
                  </a:schemeClr>
                </a:solidFill>
                <a:latin typeface="Bodoni Bk BT" panose="02070603070706020303" pitchFamily="18" charset="0"/>
                <a:cs typeface="Arial" pitchFamily="34" charset="0"/>
              </a:rPr>
              <a:t>Core (inti)</a:t>
            </a:r>
            <a:endParaRPr lang="ko-KR" altLang="en-US" dirty="0">
              <a:solidFill>
                <a:schemeClr val="tx1">
                  <a:lumMod val="75000"/>
                  <a:lumOff val="25000"/>
                </a:schemeClr>
              </a:solidFill>
              <a:latin typeface="Bodoni Bk BT" panose="02070603070706020303" pitchFamily="18" charset="0"/>
              <a:cs typeface="Arial" pitchFamily="34" charset="0"/>
            </a:endParaRPr>
          </a:p>
        </p:txBody>
      </p:sp>
      <p:sp>
        <p:nvSpPr>
          <p:cNvPr id="21" name="TextBox 20">
            <a:extLst>
              <a:ext uri="{FF2B5EF4-FFF2-40B4-BE49-F238E27FC236}">
                <a16:creationId xmlns:a16="http://schemas.microsoft.com/office/drawing/2014/main" id="{2A8F8CF0-0D7A-4E4C-B626-4DCD7C69DDB5}"/>
              </a:ext>
            </a:extLst>
          </p:cNvPr>
          <p:cNvSpPr txBox="1"/>
          <p:nvPr/>
        </p:nvSpPr>
        <p:spPr>
          <a:xfrm>
            <a:off x="6077807" y="5541814"/>
            <a:ext cx="5153011" cy="369332"/>
          </a:xfrm>
          <a:prstGeom prst="rect">
            <a:avLst/>
          </a:prstGeom>
          <a:noFill/>
        </p:spPr>
        <p:txBody>
          <a:bodyPr wrap="square" rtlCol="0">
            <a:spAutoFit/>
          </a:bodyPr>
          <a:lstStyle/>
          <a:p>
            <a:r>
              <a:rPr lang="id-ID" altLang="ko-KR" dirty="0">
                <a:solidFill>
                  <a:schemeClr val="tx1">
                    <a:lumMod val="75000"/>
                    <a:lumOff val="25000"/>
                  </a:schemeClr>
                </a:solidFill>
                <a:latin typeface="Bodoni Bk BT" panose="02070603070706020303" pitchFamily="18" charset="0"/>
                <a:cs typeface="Arial" pitchFamily="34" charset="0"/>
              </a:rPr>
              <a:t>Cladding</a:t>
            </a:r>
            <a:endParaRPr lang="ko-KR" altLang="en-US" dirty="0">
              <a:solidFill>
                <a:schemeClr val="tx1">
                  <a:lumMod val="75000"/>
                  <a:lumOff val="25000"/>
                </a:schemeClr>
              </a:solidFill>
              <a:latin typeface="Bodoni Bk BT" panose="02070603070706020303" pitchFamily="18" charset="0"/>
              <a:cs typeface="Arial" pitchFamily="34" charset="0"/>
            </a:endParaRPr>
          </a:p>
        </p:txBody>
      </p:sp>
      <p:sp>
        <p:nvSpPr>
          <p:cNvPr id="22" name="TextBox 21">
            <a:extLst>
              <a:ext uri="{FF2B5EF4-FFF2-40B4-BE49-F238E27FC236}">
                <a16:creationId xmlns:a16="http://schemas.microsoft.com/office/drawing/2014/main" id="{25FEC42D-3EBC-46AC-9A90-C4F0EACD610B}"/>
              </a:ext>
            </a:extLst>
          </p:cNvPr>
          <p:cNvSpPr txBox="1"/>
          <p:nvPr/>
        </p:nvSpPr>
        <p:spPr>
          <a:xfrm>
            <a:off x="6077807" y="6036430"/>
            <a:ext cx="5153011" cy="369332"/>
          </a:xfrm>
          <a:prstGeom prst="rect">
            <a:avLst/>
          </a:prstGeom>
          <a:noFill/>
        </p:spPr>
        <p:txBody>
          <a:bodyPr wrap="square" rtlCol="0">
            <a:spAutoFit/>
          </a:bodyPr>
          <a:lstStyle/>
          <a:p>
            <a:r>
              <a:rPr lang="id-ID" altLang="ko-KR" dirty="0">
                <a:solidFill>
                  <a:schemeClr val="tx1">
                    <a:lumMod val="75000"/>
                    <a:lumOff val="25000"/>
                  </a:schemeClr>
                </a:solidFill>
                <a:latin typeface="Bodoni Bk BT" panose="02070603070706020303" pitchFamily="18" charset="0"/>
                <a:cs typeface="Arial" pitchFamily="34" charset="0"/>
              </a:rPr>
              <a:t>Coating</a:t>
            </a:r>
            <a:endParaRPr lang="ko-KR" altLang="en-US" dirty="0">
              <a:solidFill>
                <a:schemeClr val="tx1">
                  <a:lumMod val="75000"/>
                  <a:lumOff val="25000"/>
                </a:schemeClr>
              </a:solidFill>
              <a:latin typeface="Bodoni Bk BT" panose="02070603070706020303" pitchFamily="18" charset="0"/>
              <a:cs typeface="Arial" pitchFamily="34" charset="0"/>
            </a:endParaRPr>
          </a:p>
        </p:txBody>
      </p:sp>
    </p:spTree>
    <p:extLst>
      <p:ext uri="{BB962C8B-B14F-4D97-AF65-F5344CB8AC3E}">
        <p14:creationId xmlns:p14="http://schemas.microsoft.com/office/powerpoint/2010/main" val="189180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68C65A47-7E59-4FFD-8605-2F00E5380570}"/>
              </a:ext>
            </a:extLst>
          </p:cNvPr>
          <p:cNvSpPr>
            <a:spLocks noGrp="1"/>
          </p:cNvSpPr>
          <p:nvPr>
            <p:ph type="body" sz="quarter" idx="10"/>
          </p:nvPr>
        </p:nvSpPr>
        <p:spPr>
          <a:xfrm>
            <a:off x="1142280" y="229397"/>
            <a:ext cx="9907439" cy="724247"/>
          </a:xfrm>
        </p:spPr>
        <p:txBody>
          <a:bodyPr/>
          <a:lstStyle/>
          <a:p>
            <a:pPr algn="ctr"/>
            <a:r>
              <a:rPr lang="id-ID" altLang="ko-KR" sz="3200" dirty="0"/>
              <a:t>Jenis-jenis Serat Optik</a:t>
            </a:r>
            <a:endParaRPr lang="ko-KR" altLang="en-US" sz="3200" dirty="0"/>
          </a:p>
        </p:txBody>
      </p:sp>
      <p:sp>
        <p:nvSpPr>
          <p:cNvPr id="21" name="자유형: 도형 20">
            <a:extLst>
              <a:ext uri="{FF2B5EF4-FFF2-40B4-BE49-F238E27FC236}">
                <a16:creationId xmlns:a16="http://schemas.microsoft.com/office/drawing/2014/main" id="{5580563D-452F-43F3-85A8-EF05E4E778CF}"/>
              </a:ext>
            </a:extLst>
          </p:cNvPr>
          <p:cNvSpPr/>
          <p:nvPr/>
        </p:nvSpPr>
        <p:spPr>
          <a:xfrm rot="5400000">
            <a:off x="6157859" y="903846"/>
            <a:ext cx="1441729" cy="1878013"/>
          </a:xfrm>
          <a:custGeom>
            <a:avLst/>
            <a:gdLst>
              <a:gd name="connsiteX0" fmla="*/ 0 w 3456000"/>
              <a:gd name="connsiteY0" fmla="*/ 0 h 1878013"/>
              <a:gd name="connsiteX1" fmla="*/ 3456000 w 3456000"/>
              <a:gd name="connsiteY1" fmla="*/ 0 h 1878013"/>
              <a:gd name="connsiteX2" fmla="*/ 3456000 w 3456000"/>
              <a:gd name="connsiteY2" fmla="*/ 1878013 h 1878013"/>
              <a:gd name="connsiteX3" fmla="*/ 3371363 w 3456000"/>
              <a:gd name="connsiteY3" fmla="*/ 1878013 h 1878013"/>
              <a:gd name="connsiteX4" fmla="*/ 3371363 w 3456000"/>
              <a:gd name="connsiteY4" fmla="*/ 84637 h 1878013"/>
              <a:gd name="connsiteX5" fmla="*/ 84637 w 3456000"/>
              <a:gd name="connsiteY5" fmla="*/ 84637 h 1878013"/>
              <a:gd name="connsiteX6" fmla="*/ 84637 w 3456000"/>
              <a:gd name="connsiteY6" fmla="*/ 1878013 h 1878013"/>
              <a:gd name="connsiteX7" fmla="*/ 0 w 3456000"/>
              <a:gd name="connsiteY7" fmla="*/ 1878013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000" h="1878013">
                <a:moveTo>
                  <a:pt x="0" y="0"/>
                </a:moveTo>
                <a:lnTo>
                  <a:pt x="3456000" y="0"/>
                </a:lnTo>
                <a:lnTo>
                  <a:pt x="3456000" y="1878013"/>
                </a:lnTo>
                <a:lnTo>
                  <a:pt x="3371363" y="1878013"/>
                </a:lnTo>
                <a:lnTo>
                  <a:pt x="3371363" y="84637"/>
                </a:lnTo>
                <a:lnTo>
                  <a:pt x="84637" y="84637"/>
                </a:lnTo>
                <a:lnTo>
                  <a:pt x="84637" y="1878013"/>
                </a:lnTo>
                <a:lnTo>
                  <a:pt x="0" y="1878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자유형: 도형 23">
            <a:extLst>
              <a:ext uri="{FF2B5EF4-FFF2-40B4-BE49-F238E27FC236}">
                <a16:creationId xmlns:a16="http://schemas.microsoft.com/office/drawing/2014/main" id="{697319EA-D5A7-4E77-B3EA-C6A81B746ADD}"/>
              </a:ext>
            </a:extLst>
          </p:cNvPr>
          <p:cNvSpPr/>
          <p:nvPr/>
        </p:nvSpPr>
        <p:spPr>
          <a:xfrm rot="5400000">
            <a:off x="4273346" y="2931220"/>
            <a:ext cx="1823048" cy="1509694"/>
          </a:xfrm>
          <a:custGeom>
            <a:avLst/>
            <a:gdLst>
              <a:gd name="connsiteX0" fmla="*/ 0 w 3456000"/>
              <a:gd name="connsiteY0" fmla="*/ 0 h 2722562"/>
              <a:gd name="connsiteX1" fmla="*/ 84637 w 3456000"/>
              <a:gd name="connsiteY1" fmla="*/ 0 h 2722562"/>
              <a:gd name="connsiteX2" fmla="*/ 84637 w 3456000"/>
              <a:gd name="connsiteY2" fmla="*/ 2637925 h 2722562"/>
              <a:gd name="connsiteX3" fmla="*/ 3371363 w 3456000"/>
              <a:gd name="connsiteY3" fmla="*/ 2637925 h 2722562"/>
              <a:gd name="connsiteX4" fmla="*/ 3371363 w 3456000"/>
              <a:gd name="connsiteY4" fmla="*/ 0 h 2722562"/>
              <a:gd name="connsiteX5" fmla="*/ 3456000 w 3456000"/>
              <a:gd name="connsiteY5" fmla="*/ 0 h 2722562"/>
              <a:gd name="connsiteX6" fmla="*/ 3456000 w 3456000"/>
              <a:gd name="connsiteY6" fmla="*/ 2722562 h 2722562"/>
              <a:gd name="connsiteX7" fmla="*/ 0 w 3456000"/>
              <a:gd name="connsiteY7" fmla="*/ 2722562 h 272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000" h="2722562">
                <a:moveTo>
                  <a:pt x="0" y="0"/>
                </a:moveTo>
                <a:lnTo>
                  <a:pt x="84637" y="0"/>
                </a:lnTo>
                <a:lnTo>
                  <a:pt x="84637" y="2637925"/>
                </a:lnTo>
                <a:lnTo>
                  <a:pt x="3371363" y="2637925"/>
                </a:lnTo>
                <a:lnTo>
                  <a:pt x="3371363" y="0"/>
                </a:lnTo>
                <a:lnTo>
                  <a:pt x="3456000" y="0"/>
                </a:lnTo>
                <a:lnTo>
                  <a:pt x="3456000" y="2722562"/>
                </a:lnTo>
                <a:lnTo>
                  <a:pt x="0" y="2722562"/>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solidFill>
                <a:schemeClr val="tx1"/>
              </a:solidFill>
            </a:endParaRPr>
          </a:p>
        </p:txBody>
      </p:sp>
      <p:pic>
        <p:nvPicPr>
          <p:cNvPr id="5" name="Picture 4">
            <a:extLst>
              <a:ext uri="{FF2B5EF4-FFF2-40B4-BE49-F238E27FC236}">
                <a16:creationId xmlns:a16="http://schemas.microsoft.com/office/drawing/2014/main" id="{5AAD6BCC-01F2-4529-9AAE-AE23029A3603}"/>
              </a:ext>
            </a:extLst>
          </p:cNvPr>
          <p:cNvPicPr>
            <a:picLocks noChangeAspect="1"/>
          </p:cNvPicPr>
          <p:nvPr/>
        </p:nvPicPr>
        <p:blipFill rotWithShape="1">
          <a:blip r:embed="rId2">
            <a:extLst>
              <a:ext uri="{28A0092B-C50C-407E-A947-70E740481C1C}">
                <a14:useLocalDpi xmlns:a14="http://schemas.microsoft.com/office/drawing/2010/main" val="0"/>
              </a:ext>
            </a:extLst>
          </a:blip>
          <a:srcRect t="72492"/>
          <a:stretch/>
        </p:blipFill>
        <p:spPr>
          <a:xfrm>
            <a:off x="1401465" y="1318959"/>
            <a:ext cx="5742468" cy="101547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10B8816-A855-4108-A3C9-B64F7034A2EC}"/>
              </a:ext>
            </a:extLst>
          </p:cNvPr>
          <p:cNvPicPr>
            <a:picLocks noChangeAspect="1"/>
          </p:cNvPicPr>
          <p:nvPr/>
        </p:nvPicPr>
        <p:blipFill rotWithShape="1">
          <a:blip r:embed="rId2">
            <a:extLst>
              <a:ext uri="{28A0092B-C50C-407E-A947-70E740481C1C}">
                <a14:useLocalDpi xmlns:a14="http://schemas.microsoft.com/office/drawing/2010/main" val="0"/>
              </a:ext>
            </a:extLst>
          </a:blip>
          <a:srcRect b="61953"/>
          <a:stretch/>
        </p:blipFill>
        <p:spPr>
          <a:xfrm>
            <a:off x="5095168" y="2932723"/>
            <a:ext cx="5742467" cy="140451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9EB01C5-6E1E-422D-BA4A-471AB983A622}"/>
              </a:ext>
            </a:extLst>
          </p:cNvPr>
          <p:cNvPicPr>
            <a:picLocks noChangeAspect="1"/>
          </p:cNvPicPr>
          <p:nvPr/>
        </p:nvPicPr>
        <p:blipFill rotWithShape="1">
          <a:blip r:embed="rId2">
            <a:extLst>
              <a:ext uri="{28A0092B-C50C-407E-A947-70E740481C1C}">
                <a14:useLocalDpi xmlns:a14="http://schemas.microsoft.com/office/drawing/2010/main" val="0"/>
              </a:ext>
            </a:extLst>
          </a:blip>
          <a:srcRect t="35319" b="26907"/>
          <a:stretch/>
        </p:blipFill>
        <p:spPr>
          <a:xfrm>
            <a:off x="1359950" y="5014821"/>
            <a:ext cx="5783983" cy="1404516"/>
          </a:xfrm>
          <a:prstGeom prst="rect">
            <a:avLst/>
          </a:prstGeom>
          <a:ln>
            <a:noFill/>
          </a:ln>
          <a:effectLst>
            <a:outerShdw blurRad="292100" dist="139700" dir="2700000" algn="tl" rotWithShape="0">
              <a:srgbClr val="333333">
                <a:alpha val="65000"/>
              </a:srgbClr>
            </a:outerShdw>
          </a:effectLst>
        </p:spPr>
      </p:pic>
      <p:sp>
        <p:nvSpPr>
          <p:cNvPr id="20" name="자유형: 도형 23">
            <a:extLst>
              <a:ext uri="{FF2B5EF4-FFF2-40B4-BE49-F238E27FC236}">
                <a16:creationId xmlns:a16="http://schemas.microsoft.com/office/drawing/2014/main" id="{CB5F32F9-1E74-4C5D-B770-FE8C8E50D611}"/>
              </a:ext>
            </a:extLst>
          </p:cNvPr>
          <p:cNvSpPr/>
          <p:nvPr/>
        </p:nvSpPr>
        <p:spPr>
          <a:xfrm rot="16200000">
            <a:off x="5967201" y="4778073"/>
            <a:ext cx="1823047" cy="1878012"/>
          </a:xfrm>
          <a:custGeom>
            <a:avLst/>
            <a:gdLst>
              <a:gd name="connsiteX0" fmla="*/ 0 w 3456000"/>
              <a:gd name="connsiteY0" fmla="*/ 0 h 2722562"/>
              <a:gd name="connsiteX1" fmla="*/ 84637 w 3456000"/>
              <a:gd name="connsiteY1" fmla="*/ 0 h 2722562"/>
              <a:gd name="connsiteX2" fmla="*/ 84637 w 3456000"/>
              <a:gd name="connsiteY2" fmla="*/ 2637925 h 2722562"/>
              <a:gd name="connsiteX3" fmla="*/ 3371363 w 3456000"/>
              <a:gd name="connsiteY3" fmla="*/ 2637925 h 2722562"/>
              <a:gd name="connsiteX4" fmla="*/ 3371363 w 3456000"/>
              <a:gd name="connsiteY4" fmla="*/ 0 h 2722562"/>
              <a:gd name="connsiteX5" fmla="*/ 3456000 w 3456000"/>
              <a:gd name="connsiteY5" fmla="*/ 0 h 2722562"/>
              <a:gd name="connsiteX6" fmla="*/ 3456000 w 3456000"/>
              <a:gd name="connsiteY6" fmla="*/ 2722562 h 2722562"/>
              <a:gd name="connsiteX7" fmla="*/ 0 w 3456000"/>
              <a:gd name="connsiteY7" fmla="*/ 2722562 h 272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000" h="2722562">
                <a:moveTo>
                  <a:pt x="0" y="0"/>
                </a:moveTo>
                <a:lnTo>
                  <a:pt x="84637" y="0"/>
                </a:lnTo>
                <a:lnTo>
                  <a:pt x="84637" y="2637925"/>
                </a:lnTo>
                <a:lnTo>
                  <a:pt x="3371363" y="2637925"/>
                </a:lnTo>
                <a:lnTo>
                  <a:pt x="3371363" y="0"/>
                </a:lnTo>
                <a:lnTo>
                  <a:pt x="3456000" y="0"/>
                </a:lnTo>
                <a:lnTo>
                  <a:pt x="3456000" y="2722562"/>
                </a:lnTo>
                <a:lnTo>
                  <a:pt x="0" y="27225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Freeform: Shape 13">
            <a:extLst>
              <a:ext uri="{FF2B5EF4-FFF2-40B4-BE49-F238E27FC236}">
                <a16:creationId xmlns:a16="http://schemas.microsoft.com/office/drawing/2014/main" id="{70AD4139-2E94-4FB3-90FA-8712DFAED2B2}"/>
              </a:ext>
            </a:extLst>
          </p:cNvPr>
          <p:cNvSpPr/>
          <p:nvPr/>
        </p:nvSpPr>
        <p:spPr>
          <a:xfrm rot="2156690">
            <a:off x="7799732" y="1156380"/>
            <a:ext cx="1067609" cy="610945"/>
          </a:xfrm>
          <a:custGeom>
            <a:avLst/>
            <a:gdLst>
              <a:gd name="connsiteX0" fmla="*/ 3589857 w 9066093"/>
              <a:gd name="connsiteY0" fmla="*/ 2285646 h 2285646"/>
              <a:gd name="connsiteX1" fmla="*/ 3527624 w 9066093"/>
              <a:gd name="connsiteY1" fmla="*/ 2279281 h 2285646"/>
              <a:gd name="connsiteX2" fmla="*/ 3162713 w 9066093"/>
              <a:gd name="connsiteY2" fmla="*/ 1741815 h 2285646"/>
              <a:gd name="connsiteX3" fmla="*/ 2817603 w 9066093"/>
              <a:gd name="connsiteY3" fmla="*/ 1121607 h 2285646"/>
              <a:gd name="connsiteX4" fmla="*/ 1497982 w 9066093"/>
              <a:gd name="connsiteY4" fmla="*/ 1127265 h 2285646"/>
              <a:gd name="connsiteX5" fmla="*/ 49651 w 9066093"/>
              <a:gd name="connsiteY5" fmla="*/ 1477325 h 2285646"/>
              <a:gd name="connsiteX6" fmla="*/ 31264 w 9066093"/>
              <a:gd name="connsiteY6" fmla="*/ 1482275 h 2285646"/>
              <a:gd name="connsiteX7" fmla="*/ 855 w 9066093"/>
              <a:gd name="connsiteY7" fmla="*/ 1465303 h 2285646"/>
              <a:gd name="connsiteX8" fmla="*/ 17827 w 9066093"/>
              <a:gd name="connsiteY8" fmla="*/ 1434894 h 2285646"/>
              <a:gd name="connsiteX9" fmla="*/ 36214 w 9066093"/>
              <a:gd name="connsiteY9" fmla="*/ 1429943 h 2285646"/>
              <a:gd name="connsiteX10" fmla="*/ 1489495 w 9066093"/>
              <a:gd name="connsiteY10" fmla="*/ 1079176 h 2285646"/>
              <a:gd name="connsiteX11" fmla="*/ 2845891 w 9066093"/>
              <a:gd name="connsiteY11" fmla="*/ 1081297 h 2285646"/>
              <a:gd name="connsiteX12" fmla="*/ 3210095 w 9066093"/>
              <a:gd name="connsiteY12" fmla="*/ 1727671 h 2285646"/>
              <a:gd name="connsiteX13" fmla="*/ 3537525 w 9066093"/>
              <a:gd name="connsiteY13" fmla="*/ 2231192 h 2285646"/>
              <a:gd name="connsiteX14" fmla="*/ 4096207 w 9066093"/>
              <a:gd name="connsiteY14" fmla="*/ 1978725 h 2285646"/>
              <a:gd name="connsiteX15" fmla="*/ 4690956 w 9066093"/>
              <a:gd name="connsiteY15" fmla="*/ 1383976 h 2285646"/>
              <a:gd name="connsiteX16" fmla="*/ 4951203 w 9066093"/>
              <a:gd name="connsiteY16" fmla="*/ 1110292 h 2285646"/>
              <a:gd name="connsiteX17" fmla="*/ 5147095 w 9066093"/>
              <a:gd name="connsiteY17" fmla="*/ 909449 h 2285646"/>
              <a:gd name="connsiteX18" fmla="*/ 6557945 w 9066093"/>
              <a:gd name="connsiteY18" fmla="*/ 0 h 2285646"/>
              <a:gd name="connsiteX19" fmla="*/ 6569260 w 9066093"/>
              <a:gd name="connsiteY19" fmla="*/ 0 h 2285646"/>
              <a:gd name="connsiteX20" fmla="*/ 7044493 w 9066093"/>
              <a:gd name="connsiteY20" fmla="*/ 287827 h 2285646"/>
              <a:gd name="connsiteX21" fmla="*/ 7221291 w 9066093"/>
              <a:gd name="connsiteY21" fmla="*/ 852167 h 2285646"/>
              <a:gd name="connsiteX22" fmla="*/ 7480831 w 9066093"/>
              <a:gd name="connsiteY22" fmla="*/ 1378318 h 2285646"/>
              <a:gd name="connsiteX23" fmla="*/ 9024632 w 9066093"/>
              <a:gd name="connsiteY23" fmla="*/ 576362 h 2285646"/>
              <a:gd name="connsiteX24" fmla="*/ 9059284 w 9066093"/>
              <a:gd name="connsiteY24" fmla="*/ 577069 h 2285646"/>
              <a:gd name="connsiteX25" fmla="*/ 9058577 w 9066093"/>
              <a:gd name="connsiteY25" fmla="*/ 611722 h 2285646"/>
              <a:gd name="connsiteX26" fmla="*/ 8506260 w 9066093"/>
              <a:gd name="connsiteY26" fmla="*/ 1060082 h 2285646"/>
              <a:gd name="connsiteX27" fmla="*/ 7471637 w 9066093"/>
              <a:gd name="connsiteY27" fmla="*/ 1426407 h 2285646"/>
              <a:gd name="connsiteX28" fmla="*/ 7172495 w 9066093"/>
              <a:gd name="connsiteY28" fmla="*/ 861360 h 2285646"/>
              <a:gd name="connsiteX29" fmla="*/ 6568552 w 9066093"/>
              <a:gd name="connsiteY29" fmla="*/ 48796 h 2285646"/>
              <a:gd name="connsiteX30" fmla="*/ 6557945 w 9066093"/>
              <a:gd name="connsiteY30" fmla="*/ 48796 h 2285646"/>
              <a:gd name="connsiteX31" fmla="*/ 5182455 w 9066093"/>
              <a:gd name="connsiteY31" fmla="*/ 942688 h 2285646"/>
              <a:gd name="connsiteX32" fmla="*/ 4985148 w 9066093"/>
              <a:gd name="connsiteY32" fmla="*/ 1144945 h 2285646"/>
              <a:gd name="connsiteX33" fmla="*/ 4727023 w 9066093"/>
              <a:gd name="connsiteY33" fmla="*/ 1416507 h 2285646"/>
              <a:gd name="connsiteX34" fmla="*/ 3589857 w 9066093"/>
              <a:gd name="connsiteY34" fmla="*/ 2285646 h 22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66093" h="2285646">
                <a:moveTo>
                  <a:pt x="3589857" y="2285646"/>
                </a:moveTo>
                <a:cubicBezTo>
                  <a:pt x="3568641" y="2285646"/>
                  <a:pt x="3547426" y="2283524"/>
                  <a:pt x="3527624" y="2279281"/>
                </a:cubicBezTo>
                <a:cubicBezTo>
                  <a:pt x="3318295" y="2236850"/>
                  <a:pt x="3242626" y="1996404"/>
                  <a:pt x="3162713" y="1741815"/>
                </a:cubicBezTo>
                <a:cubicBezTo>
                  <a:pt x="3087043" y="1501370"/>
                  <a:pt x="3009252" y="1252438"/>
                  <a:pt x="2817603" y="1121607"/>
                </a:cubicBezTo>
                <a:cubicBezTo>
                  <a:pt x="2635147" y="997141"/>
                  <a:pt x="2191030" y="999263"/>
                  <a:pt x="1497982" y="1127265"/>
                </a:cubicBezTo>
                <a:cubicBezTo>
                  <a:pt x="931520" y="1232637"/>
                  <a:pt x="336064" y="1398120"/>
                  <a:pt x="49651" y="1477325"/>
                </a:cubicBezTo>
                <a:lnTo>
                  <a:pt x="31264" y="1482275"/>
                </a:lnTo>
                <a:cubicBezTo>
                  <a:pt x="17827" y="1485811"/>
                  <a:pt x="4391" y="1478032"/>
                  <a:pt x="855" y="1465303"/>
                </a:cubicBezTo>
                <a:cubicBezTo>
                  <a:pt x="-2681" y="1451866"/>
                  <a:pt x="5098" y="1438430"/>
                  <a:pt x="17827" y="1434894"/>
                </a:cubicBezTo>
                <a:lnTo>
                  <a:pt x="36214" y="1429943"/>
                </a:lnTo>
                <a:cubicBezTo>
                  <a:pt x="323335" y="1350031"/>
                  <a:pt x="920205" y="1184548"/>
                  <a:pt x="1489495" y="1079176"/>
                </a:cubicBezTo>
                <a:cubicBezTo>
                  <a:pt x="2195981" y="948345"/>
                  <a:pt x="2652120" y="949759"/>
                  <a:pt x="2845891" y="1081297"/>
                </a:cubicBezTo>
                <a:cubicBezTo>
                  <a:pt x="3051684" y="1221321"/>
                  <a:pt x="3135840" y="1490055"/>
                  <a:pt x="3210095" y="1727671"/>
                </a:cubicBezTo>
                <a:cubicBezTo>
                  <a:pt x="3288593" y="1978725"/>
                  <a:pt x="3356484" y="2195125"/>
                  <a:pt x="3537525" y="2231192"/>
                </a:cubicBezTo>
                <a:cubicBezTo>
                  <a:pt x="3676135" y="2258773"/>
                  <a:pt x="3858590" y="2176739"/>
                  <a:pt x="4096207" y="1978725"/>
                </a:cubicBezTo>
                <a:cubicBezTo>
                  <a:pt x="4303415" y="1806169"/>
                  <a:pt x="4518401" y="1572089"/>
                  <a:pt x="4690956" y="1383976"/>
                </a:cubicBezTo>
                <a:cubicBezTo>
                  <a:pt x="4792085" y="1274361"/>
                  <a:pt x="4879070" y="1178890"/>
                  <a:pt x="4951203" y="1110292"/>
                </a:cubicBezTo>
                <a:cubicBezTo>
                  <a:pt x="5007778" y="1056546"/>
                  <a:pt x="5072133" y="988655"/>
                  <a:pt x="5147095" y="909449"/>
                </a:cubicBezTo>
                <a:cubicBezTo>
                  <a:pt x="5491498" y="546660"/>
                  <a:pt x="6010578" y="0"/>
                  <a:pt x="6557945" y="0"/>
                </a:cubicBezTo>
                <a:cubicBezTo>
                  <a:pt x="6561480" y="0"/>
                  <a:pt x="6565724" y="0"/>
                  <a:pt x="6569260" y="0"/>
                </a:cubicBezTo>
                <a:cubicBezTo>
                  <a:pt x="6781418" y="2829"/>
                  <a:pt x="6936293" y="96885"/>
                  <a:pt x="7044493" y="287827"/>
                </a:cubicBezTo>
                <a:cubicBezTo>
                  <a:pt x="7136428" y="450482"/>
                  <a:pt x="7181688" y="664054"/>
                  <a:pt x="7221291" y="852167"/>
                </a:cubicBezTo>
                <a:cubicBezTo>
                  <a:pt x="7277866" y="1120193"/>
                  <a:pt x="7326663" y="1351445"/>
                  <a:pt x="7480831" y="1378318"/>
                </a:cubicBezTo>
                <a:cubicBezTo>
                  <a:pt x="8084066" y="1485811"/>
                  <a:pt x="9015439" y="585555"/>
                  <a:pt x="9024632" y="576362"/>
                </a:cubicBezTo>
                <a:cubicBezTo>
                  <a:pt x="9034533" y="567168"/>
                  <a:pt x="9050091" y="567168"/>
                  <a:pt x="9059284" y="577069"/>
                </a:cubicBezTo>
                <a:cubicBezTo>
                  <a:pt x="9068478" y="586970"/>
                  <a:pt x="9068478" y="602528"/>
                  <a:pt x="9058577" y="611722"/>
                </a:cubicBezTo>
                <a:cubicBezTo>
                  <a:pt x="9056456" y="613843"/>
                  <a:pt x="8818132" y="845802"/>
                  <a:pt x="8506260" y="1060082"/>
                </a:cubicBezTo>
                <a:cubicBezTo>
                  <a:pt x="8084773" y="1350738"/>
                  <a:pt x="7736835" y="1473789"/>
                  <a:pt x="7471637" y="1426407"/>
                </a:cubicBezTo>
                <a:cubicBezTo>
                  <a:pt x="7284231" y="1393169"/>
                  <a:pt x="7232606" y="1146359"/>
                  <a:pt x="7172495" y="861360"/>
                </a:cubicBezTo>
                <a:cubicBezTo>
                  <a:pt x="7092582" y="483012"/>
                  <a:pt x="7002769" y="54454"/>
                  <a:pt x="6568552" y="48796"/>
                </a:cubicBezTo>
                <a:cubicBezTo>
                  <a:pt x="6565016" y="48796"/>
                  <a:pt x="6561480" y="48796"/>
                  <a:pt x="6557945" y="48796"/>
                </a:cubicBezTo>
                <a:cubicBezTo>
                  <a:pt x="6031793" y="48796"/>
                  <a:pt x="5521200" y="586263"/>
                  <a:pt x="5182455" y="942688"/>
                </a:cubicBezTo>
                <a:cubicBezTo>
                  <a:pt x="5107493" y="1021893"/>
                  <a:pt x="5042431" y="1089784"/>
                  <a:pt x="4985148" y="1144945"/>
                </a:cubicBezTo>
                <a:cubicBezTo>
                  <a:pt x="4914429" y="1212128"/>
                  <a:pt x="4827444" y="1306892"/>
                  <a:pt x="4727023" y="1416507"/>
                </a:cubicBezTo>
                <a:cubicBezTo>
                  <a:pt x="4387571" y="1787783"/>
                  <a:pt x="3929309" y="2285646"/>
                  <a:pt x="3589857" y="2285646"/>
                </a:cubicBezTo>
                <a:close/>
              </a:path>
            </a:pathLst>
          </a:custGeom>
          <a:solidFill>
            <a:srgbClr val="000000"/>
          </a:solidFill>
          <a:ln w="7072" cap="flat">
            <a:noFill/>
            <a:prstDash val="solid"/>
            <a:miter/>
          </a:ln>
        </p:spPr>
        <p:txBody>
          <a:bodyPr rtlCol="0" anchor="ctr"/>
          <a:lstStyle/>
          <a:p>
            <a:endParaRPr lang="en-US" dirty="0"/>
          </a:p>
        </p:txBody>
      </p:sp>
      <p:grpSp>
        <p:nvGrpSpPr>
          <p:cNvPr id="56" name="Group 55">
            <a:extLst>
              <a:ext uri="{FF2B5EF4-FFF2-40B4-BE49-F238E27FC236}">
                <a16:creationId xmlns:a16="http://schemas.microsoft.com/office/drawing/2014/main" id="{C1389E3A-1A5F-4C60-A8E0-1F4C6E809DE5}"/>
              </a:ext>
            </a:extLst>
          </p:cNvPr>
          <p:cNvGrpSpPr/>
          <p:nvPr/>
        </p:nvGrpSpPr>
        <p:grpSpPr>
          <a:xfrm rot="20391274">
            <a:off x="8594799" y="1580214"/>
            <a:ext cx="721125" cy="1155614"/>
            <a:chOff x="8125134" y="1155951"/>
            <a:chExt cx="809697" cy="1297553"/>
          </a:xfrm>
        </p:grpSpPr>
        <p:grpSp>
          <p:nvGrpSpPr>
            <p:cNvPr id="57" name="Group 115">
              <a:extLst>
                <a:ext uri="{FF2B5EF4-FFF2-40B4-BE49-F238E27FC236}">
                  <a16:creationId xmlns:a16="http://schemas.microsoft.com/office/drawing/2014/main" id="{2CD02E2E-ECCC-4DED-89E4-7B1C090694E6}"/>
                </a:ext>
              </a:extLst>
            </p:cNvPr>
            <p:cNvGrpSpPr/>
            <p:nvPr/>
          </p:nvGrpSpPr>
          <p:grpSpPr>
            <a:xfrm>
              <a:off x="8224344" y="1155951"/>
              <a:ext cx="520444" cy="828880"/>
              <a:chOff x="6867874" y="3721883"/>
              <a:chExt cx="1093501" cy="1741553"/>
            </a:xfrm>
          </p:grpSpPr>
          <p:sp>
            <p:nvSpPr>
              <p:cNvPr id="59" name="Oval 7">
                <a:extLst>
                  <a:ext uri="{FF2B5EF4-FFF2-40B4-BE49-F238E27FC236}">
                    <a16:creationId xmlns:a16="http://schemas.microsoft.com/office/drawing/2014/main" id="{6BCE0870-3F8A-4BBA-AC94-1801649714FE}"/>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dirty="0"/>
              </a:p>
            </p:txBody>
          </p:sp>
          <p:sp>
            <p:nvSpPr>
              <p:cNvPr id="60" name="Rounded Rectangle 108">
                <a:extLst>
                  <a:ext uri="{FF2B5EF4-FFF2-40B4-BE49-F238E27FC236}">
                    <a16:creationId xmlns:a16="http://schemas.microsoft.com/office/drawing/2014/main" id="{B4FBC08E-3B36-44CA-B16E-0A743D4A0E90}"/>
                  </a:ext>
                </a:extLst>
              </p:cNvPr>
              <p:cNvSpPr/>
              <p:nvPr/>
            </p:nvSpPr>
            <p:spPr>
              <a:xfrm>
                <a:off x="7309131" y="3809649"/>
                <a:ext cx="210986" cy="4572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58" name="Freeform 62">
              <a:hlinkClick r:id="rId3" action="ppaction://hlinksldjump"/>
              <a:extLst>
                <a:ext uri="{FF2B5EF4-FFF2-40B4-BE49-F238E27FC236}">
                  <a16:creationId xmlns:a16="http://schemas.microsoft.com/office/drawing/2014/main" id="{FF0D0363-597B-4CCF-A615-1BCDED4E6E6E}"/>
                </a:ext>
              </a:extLst>
            </p:cNvPr>
            <p:cNvSpPr/>
            <p:nvPr/>
          </p:nvSpPr>
          <p:spPr>
            <a:xfrm>
              <a:off x="8125134" y="1340038"/>
              <a:ext cx="809697" cy="1113466"/>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83506"/>
                <a:gd name="connsiteX1" fmla="*/ 227051 w 1518129"/>
                <a:gd name="connsiteY1" fmla="*/ 1320850 h 2083506"/>
                <a:gd name="connsiteX2" fmla="*/ 462841 w 1518129"/>
                <a:gd name="connsiteY2" fmla="*/ 1655174 h 2083506"/>
                <a:gd name="connsiteX3" fmla="*/ 685760 w 1518129"/>
                <a:gd name="connsiteY3" fmla="*/ 2083377 h 2083506"/>
                <a:gd name="connsiteX4" fmla="*/ 1366786 w 1518129"/>
                <a:gd name="connsiteY4" fmla="*/ 1893394 h 2083506"/>
                <a:gd name="connsiteX5" fmla="*/ 1516859 w 1518129"/>
                <a:gd name="connsiteY5" fmla="*/ 1069958 h 2083506"/>
                <a:gd name="connsiteX6" fmla="*/ 1464891 w 1518129"/>
                <a:gd name="connsiteY6" fmla="*/ 644162 h 2083506"/>
                <a:gd name="connsiteX7" fmla="*/ 1272486 w 1518129"/>
                <a:gd name="connsiteY7" fmla="*/ 612493 h 2083506"/>
                <a:gd name="connsiteX8" fmla="*/ 1264720 w 1518129"/>
                <a:gd name="connsiteY8" fmla="*/ 911472 h 2083506"/>
                <a:gd name="connsiteX9" fmla="*/ 1252622 w 1518129"/>
                <a:gd name="connsiteY9" fmla="*/ 600743 h 2083506"/>
                <a:gd name="connsiteX10" fmla="*/ 1022817 w 1518129"/>
                <a:gd name="connsiteY10" fmla="*/ 558366 h 2083506"/>
                <a:gd name="connsiteX11" fmla="*/ 1053082 w 1518129"/>
                <a:gd name="connsiteY11" fmla="*/ 887580 h 2083506"/>
                <a:gd name="connsiteX12" fmla="*/ 1001757 w 1518129"/>
                <a:gd name="connsiteY12" fmla="*/ 557324 h 2083506"/>
                <a:gd name="connsiteX13" fmla="*/ 806783 w 1518129"/>
                <a:gd name="connsiteY13" fmla="*/ 513030 h 2083506"/>
                <a:gd name="connsiteX14" fmla="*/ 810613 w 1518129"/>
                <a:gd name="connsiteY14" fmla="*/ 901237 h 2083506"/>
                <a:gd name="connsiteX15" fmla="*/ 778941 w 1518129"/>
                <a:gd name="connsiteY15" fmla="*/ 121917 h 2083506"/>
                <a:gd name="connsiteX16" fmla="*/ 582042 w 1518129"/>
                <a:gd name="connsiteY16" fmla="*/ 161731 h 2083506"/>
                <a:gd name="connsiteX17" fmla="*/ 554580 w 1518129"/>
                <a:gd name="connsiteY17" fmla="*/ 1197645 h 2083506"/>
                <a:gd name="connsiteX18" fmla="*/ 419736 w 1518129"/>
                <a:gd name="connsiteY18" fmla="*/ 1153389 h 2083506"/>
                <a:gd name="connsiteX19" fmla="*/ 0 w 1518129"/>
                <a:gd name="connsiteY19" fmla="*/ 891306 h 2083506"/>
                <a:gd name="connsiteX0" fmla="*/ 0 w 1518129"/>
                <a:gd name="connsiteY0" fmla="*/ 891306 h 2087673"/>
                <a:gd name="connsiteX1" fmla="*/ 227051 w 1518129"/>
                <a:gd name="connsiteY1" fmla="*/ 1320850 h 2087673"/>
                <a:gd name="connsiteX2" fmla="*/ 462841 w 1518129"/>
                <a:gd name="connsiteY2" fmla="*/ 1655174 h 2087673"/>
                <a:gd name="connsiteX3" fmla="*/ 685760 w 1518129"/>
                <a:gd name="connsiteY3" fmla="*/ 2083377 h 2087673"/>
                <a:gd name="connsiteX4" fmla="*/ 1304616 w 1518129"/>
                <a:gd name="connsiteY4" fmla="*/ 2087673 h 2087673"/>
                <a:gd name="connsiteX5" fmla="*/ 1516859 w 1518129"/>
                <a:gd name="connsiteY5" fmla="*/ 1069958 h 2087673"/>
                <a:gd name="connsiteX6" fmla="*/ 1464891 w 1518129"/>
                <a:gd name="connsiteY6" fmla="*/ 644162 h 2087673"/>
                <a:gd name="connsiteX7" fmla="*/ 1272486 w 1518129"/>
                <a:gd name="connsiteY7" fmla="*/ 612493 h 2087673"/>
                <a:gd name="connsiteX8" fmla="*/ 1264720 w 1518129"/>
                <a:gd name="connsiteY8" fmla="*/ 911472 h 2087673"/>
                <a:gd name="connsiteX9" fmla="*/ 1252622 w 1518129"/>
                <a:gd name="connsiteY9" fmla="*/ 600743 h 2087673"/>
                <a:gd name="connsiteX10" fmla="*/ 1022817 w 1518129"/>
                <a:gd name="connsiteY10" fmla="*/ 558366 h 2087673"/>
                <a:gd name="connsiteX11" fmla="*/ 1053082 w 1518129"/>
                <a:gd name="connsiteY11" fmla="*/ 887580 h 2087673"/>
                <a:gd name="connsiteX12" fmla="*/ 1001757 w 1518129"/>
                <a:gd name="connsiteY12" fmla="*/ 557324 h 2087673"/>
                <a:gd name="connsiteX13" fmla="*/ 806783 w 1518129"/>
                <a:gd name="connsiteY13" fmla="*/ 513030 h 2087673"/>
                <a:gd name="connsiteX14" fmla="*/ 810613 w 1518129"/>
                <a:gd name="connsiteY14" fmla="*/ 901237 h 2087673"/>
                <a:gd name="connsiteX15" fmla="*/ 778941 w 1518129"/>
                <a:gd name="connsiteY15" fmla="*/ 121917 h 2087673"/>
                <a:gd name="connsiteX16" fmla="*/ 582042 w 1518129"/>
                <a:gd name="connsiteY16" fmla="*/ 161731 h 2087673"/>
                <a:gd name="connsiteX17" fmla="*/ 554580 w 1518129"/>
                <a:gd name="connsiteY17" fmla="*/ 1197645 h 2087673"/>
                <a:gd name="connsiteX18" fmla="*/ 419736 w 1518129"/>
                <a:gd name="connsiteY18" fmla="*/ 1153389 h 2087673"/>
                <a:gd name="connsiteX19" fmla="*/ 0 w 1518129"/>
                <a:gd name="connsiteY19" fmla="*/ 891306 h 208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87673">
                  <a:moveTo>
                    <a:pt x="0" y="891306"/>
                  </a:moveTo>
                  <a:cubicBezTo>
                    <a:pt x="124742" y="1042097"/>
                    <a:pt x="180313" y="1188925"/>
                    <a:pt x="227051" y="1320850"/>
                  </a:cubicBezTo>
                  <a:cubicBezTo>
                    <a:pt x="283134" y="1440332"/>
                    <a:pt x="360533" y="1506746"/>
                    <a:pt x="462841" y="1655174"/>
                  </a:cubicBezTo>
                  <a:cubicBezTo>
                    <a:pt x="565096" y="1757587"/>
                    <a:pt x="645749" y="2041189"/>
                    <a:pt x="685760" y="2083377"/>
                  </a:cubicBezTo>
                  <a:cubicBezTo>
                    <a:pt x="889200" y="2089319"/>
                    <a:pt x="1008846" y="2083505"/>
                    <a:pt x="1304616" y="2087673"/>
                  </a:cubicBezTo>
                  <a:cubicBezTo>
                    <a:pt x="1468370" y="1792044"/>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endParaRPr>
            </a:p>
          </p:txBody>
        </p:sp>
      </p:grpSp>
      <p:sp>
        <p:nvSpPr>
          <p:cNvPr id="61" name="Freeform: Shape 60">
            <a:extLst>
              <a:ext uri="{FF2B5EF4-FFF2-40B4-BE49-F238E27FC236}">
                <a16:creationId xmlns:a16="http://schemas.microsoft.com/office/drawing/2014/main" id="{EA32A961-CCDB-442D-85B1-C54647424C47}"/>
              </a:ext>
            </a:extLst>
          </p:cNvPr>
          <p:cNvSpPr/>
          <p:nvPr/>
        </p:nvSpPr>
        <p:spPr>
          <a:xfrm rot="2156690">
            <a:off x="7760909" y="4845564"/>
            <a:ext cx="1067609" cy="610945"/>
          </a:xfrm>
          <a:custGeom>
            <a:avLst/>
            <a:gdLst>
              <a:gd name="connsiteX0" fmla="*/ 3589857 w 9066093"/>
              <a:gd name="connsiteY0" fmla="*/ 2285646 h 2285646"/>
              <a:gd name="connsiteX1" fmla="*/ 3527624 w 9066093"/>
              <a:gd name="connsiteY1" fmla="*/ 2279281 h 2285646"/>
              <a:gd name="connsiteX2" fmla="*/ 3162713 w 9066093"/>
              <a:gd name="connsiteY2" fmla="*/ 1741815 h 2285646"/>
              <a:gd name="connsiteX3" fmla="*/ 2817603 w 9066093"/>
              <a:gd name="connsiteY3" fmla="*/ 1121607 h 2285646"/>
              <a:gd name="connsiteX4" fmla="*/ 1497982 w 9066093"/>
              <a:gd name="connsiteY4" fmla="*/ 1127265 h 2285646"/>
              <a:gd name="connsiteX5" fmla="*/ 49651 w 9066093"/>
              <a:gd name="connsiteY5" fmla="*/ 1477325 h 2285646"/>
              <a:gd name="connsiteX6" fmla="*/ 31264 w 9066093"/>
              <a:gd name="connsiteY6" fmla="*/ 1482275 h 2285646"/>
              <a:gd name="connsiteX7" fmla="*/ 855 w 9066093"/>
              <a:gd name="connsiteY7" fmla="*/ 1465303 h 2285646"/>
              <a:gd name="connsiteX8" fmla="*/ 17827 w 9066093"/>
              <a:gd name="connsiteY8" fmla="*/ 1434894 h 2285646"/>
              <a:gd name="connsiteX9" fmla="*/ 36214 w 9066093"/>
              <a:gd name="connsiteY9" fmla="*/ 1429943 h 2285646"/>
              <a:gd name="connsiteX10" fmla="*/ 1489495 w 9066093"/>
              <a:gd name="connsiteY10" fmla="*/ 1079176 h 2285646"/>
              <a:gd name="connsiteX11" fmla="*/ 2845891 w 9066093"/>
              <a:gd name="connsiteY11" fmla="*/ 1081297 h 2285646"/>
              <a:gd name="connsiteX12" fmla="*/ 3210095 w 9066093"/>
              <a:gd name="connsiteY12" fmla="*/ 1727671 h 2285646"/>
              <a:gd name="connsiteX13" fmla="*/ 3537525 w 9066093"/>
              <a:gd name="connsiteY13" fmla="*/ 2231192 h 2285646"/>
              <a:gd name="connsiteX14" fmla="*/ 4096207 w 9066093"/>
              <a:gd name="connsiteY14" fmla="*/ 1978725 h 2285646"/>
              <a:gd name="connsiteX15" fmla="*/ 4690956 w 9066093"/>
              <a:gd name="connsiteY15" fmla="*/ 1383976 h 2285646"/>
              <a:gd name="connsiteX16" fmla="*/ 4951203 w 9066093"/>
              <a:gd name="connsiteY16" fmla="*/ 1110292 h 2285646"/>
              <a:gd name="connsiteX17" fmla="*/ 5147095 w 9066093"/>
              <a:gd name="connsiteY17" fmla="*/ 909449 h 2285646"/>
              <a:gd name="connsiteX18" fmla="*/ 6557945 w 9066093"/>
              <a:gd name="connsiteY18" fmla="*/ 0 h 2285646"/>
              <a:gd name="connsiteX19" fmla="*/ 6569260 w 9066093"/>
              <a:gd name="connsiteY19" fmla="*/ 0 h 2285646"/>
              <a:gd name="connsiteX20" fmla="*/ 7044493 w 9066093"/>
              <a:gd name="connsiteY20" fmla="*/ 287827 h 2285646"/>
              <a:gd name="connsiteX21" fmla="*/ 7221291 w 9066093"/>
              <a:gd name="connsiteY21" fmla="*/ 852167 h 2285646"/>
              <a:gd name="connsiteX22" fmla="*/ 7480831 w 9066093"/>
              <a:gd name="connsiteY22" fmla="*/ 1378318 h 2285646"/>
              <a:gd name="connsiteX23" fmla="*/ 9024632 w 9066093"/>
              <a:gd name="connsiteY23" fmla="*/ 576362 h 2285646"/>
              <a:gd name="connsiteX24" fmla="*/ 9059284 w 9066093"/>
              <a:gd name="connsiteY24" fmla="*/ 577069 h 2285646"/>
              <a:gd name="connsiteX25" fmla="*/ 9058577 w 9066093"/>
              <a:gd name="connsiteY25" fmla="*/ 611722 h 2285646"/>
              <a:gd name="connsiteX26" fmla="*/ 8506260 w 9066093"/>
              <a:gd name="connsiteY26" fmla="*/ 1060082 h 2285646"/>
              <a:gd name="connsiteX27" fmla="*/ 7471637 w 9066093"/>
              <a:gd name="connsiteY27" fmla="*/ 1426407 h 2285646"/>
              <a:gd name="connsiteX28" fmla="*/ 7172495 w 9066093"/>
              <a:gd name="connsiteY28" fmla="*/ 861360 h 2285646"/>
              <a:gd name="connsiteX29" fmla="*/ 6568552 w 9066093"/>
              <a:gd name="connsiteY29" fmla="*/ 48796 h 2285646"/>
              <a:gd name="connsiteX30" fmla="*/ 6557945 w 9066093"/>
              <a:gd name="connsiteY30" fmla="*/ 48796 h 2285646"/>
              <a:gd name="connsiteX31" fmla="*/ 5182455 w 9066093"/>
              <a:gd name="connsiteY31" fmla="*/ 942688 h 2285646"/>
              <a:gd name="connsiteX32" fmla="*/ 4985148 w 9066093"/>
              <a:gd name="connsiteY32" fmla="*/ 1144945 h 2285646"/>
              <a:gd name="connsiteX33" fmla="*/ 4727023 w 9066093"/>
              <a:gd name="connsiteY33" fmla="*/ 1416507 h 2285646"/>
              <a:gd name="connsiteX34" fmla="*/ 3589857 w 9066093"/>
              <a:gd name="connsiteY34" fmla="*/ 2285646 h 22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66093" h="2285646">
                <a:moveTo>
                  <a:pt x="3589857" y="2285646"/>
                </a:moveTo>
                <a:cubicBezTo>
                  <a:pt x="3568641" y="2285646"/>
                  <a:pt x="3547426" y="2283524"/>
                  <a:pt x="3527624" y="2279281"/>
                </a:cubicBezTo>
                <a:cubicBezTo>
                  <a:pt x="3318295" y="2236850"/>
                  <a:pt x="3242626" y="1996404"/>
                  <a:pt x="3162713" y="1741815"/>
                </a:cubicBezTo>
                <a:cubicBezTo>
                  <a:pt x="3087043" y="1501370"/>
                  <a:pt x="3009252" y="1252438"/>
                  <a:pt x="2817603" y="1121607"/>
                </a:cubicBezTo>
                <a:cubicBezTo>
                  <a:pt x="2635147" y="997141"/>
                  <a:pt x="2191030" y="999263"/>
                  <a:pt x="1497982" y="1127265"/>
                </a:cubicBezTo>
                <a:cubicBezTo>
                  <a:pt x="931520" y="1232637"/>
                  <a:pt x="336064" y="1398120"/>
                  <a:pt x="49651" y="1477325"/>
                </a:cubicBezTo>
                <a:lnTo>
                  <a:pt x="31264" y="1482275"/>
                </a:lnTo>
                <a:cubicBezTo>
                  <a:pt x="17827" y="1485811"/>
                  <a:pt x="4391" y="1478032"/>
                  <a:pt x="855" y="1465303"/>
                </a:cubicBezTo>
                <a:cubicBezTo>
                  <a:pt x="-2681" y="1451866"/>
                  <a:pt x="5098" y="1438430"/>
                  <a:pt x="17827" y="1434894"/>
                </a:cubicBezTo>
                <a:lnTo>
                  <a:pt x="36214" y="1429943"/>
                </a:lnTo>
                <a:cubicBezTo>
                  <a:pt x="323335" y="1350031"/>
                  <a:pt x="920205" y="1184548"/>
                  <a:pt x="1489495" y="1079176"/>
                </a:cubicBezTo>
                <a:cubicBezTo>
                  <a:pt x="2195981" y="948345"/>
                  <a:pt x="2652120" y="949759"/>
                  <a:pt x="2845891" y="1081297"/>
                </a:cubicBezTo>
                <a:cubicBezTo>
                  <a:pt x="3051684" y="1221321"/>
                  <a:pt x="3135840" y="1490055"/>
                  <a:pt x="3210095" y="1727671"/>
                </a:cubicBezTo>
                <a:cubicBezTo>
                  <a:pt x="3288593" y="1978725"/>
                  <a:pt x="3356484" y="2195125"/>
                  <a:pt x="3537525" y="2231192"/>
                </a:cubicBezTo>
                <a:cubicBezTo>
                  <a:pt x="3676135" y="2258773"/>
                  <a:pt x="3858590" y="2176739"/>
                  <a:pt x="4096207" y="1978725"/>
                </a:cubicBezTo>
                <a:cubicBezTo>
                  <a:pt x="4303415" y="1806169"/>
                  <a:pt x="4518401" y="1572089"/>
                  <a:pt x="4690956" y="1383976"/>
                </a:cubicBezTo>
                <a:cubicBezTo>
                  <a:pt x="4792085" y="1274361"/>
                  <a:pt x="4879070" y="1178890"/>
                  <a:pt x="4951203" y="1110292"/>
                </a:cubicBezTo>
                <a:cubicBezTo>
                  <a:pt x="5007778" y="1056546"/>
                  <a:pt x="5072133" y="988655"/>
                  <a:pt x="5147095" y="909449"/>
                </a:cubicBezTo>
                <a:cubicBezTo>
                  <a:pt x="5491498" y="546660"/>
                  <a:pt x="6010578" y="0"/>
                  <a:pt x="6557945" y="0"/>
                </a:cubicBezTo>
                <a:cubicBezTo>
                  <a:pt x="6561480" y="0"/>
                  <a:pt x="6565724" y="0"/>
                  <a:pt x="6569260" y="0"/>
                </a:cubicBezTo>
                <a:cubicBezTo>
                  <a:pt x="6781418" y="2829"/>
                  <a:pt x="6936293" y="96885"/>
                  <a:pt x="7044493" y="287827"/>
                </a:cubicBezTo>
                <a:cubicBezTo>
                  <a:pt x="7136428" y="450482"/>
                  <a:pt x="7181688" y="664054"/>
                  <a:pt x="7221291" y="852167"/>
                </a:cubicBezTo>
                <a:cubicBezTo>
                  <a:pt x="7277866" y="1120193"/>
                  <a:pt x="7326663" y="1351445"/>
                  <a:pt x="7480831" y="1378318"/>
                </a:cubicBezTo>
                <a:cubicBezTo>
                  <a:pt x="8084066" y="1485811"/>
                  <a:pt x="9015439" y="585555"/>
                  <a:pt x="9024632" y="576362"/>
                </a:cubicBezTo>
                <a:cubicBezTo>
                  <a:pt x="9034533" y="567168"/>
                  <a:pt x="9050091" y="567168"/>
                  <a:pt x="9059284" y="577069"/>
                </a:cubicBezTo>
                <a:cubicBezTo>
                  <a:pt x="9068478" y="586970"/>
                  <a:pt x="9068478" y="602528"/>
                  <a:pt x="9058577" y="611722"/>
                </a:cubicBezTo>
                <a:cubicBezTo>
                  <a:pt x="9056456" y="613843"/>
                  <a:pt x="8818132" y="845802"/>
                  <a:pt x="8506260" y="1060082"/>
                </a:cubicBezTo>
                <a:cubicBezTo>
                  <a:pt x="8084773" y="1350738"/>
                  <a:pt x="7736835" y="1473789"/>
                  <a:pt x="7471637" y="1426407"/>
                </a:cubicBezTo>
                <a:cubicBezTo>
                  <a:pt x="7284231" y="1393169"/>
                  <a:pt x="7232606" y="1146359"/>
                  <a:pt x="7172495" y="861360"/>
                </a:cubicBezTo>
                <a:cubicBezTo>
                  <a:pt x="7092582" y="483012"/>
                  <a:pt x="7002769" y="54454"/>
                  <a:pt x="6568552" y="48796"/>
                </a:cubicBezTo>
                <a:cubicBezTo>
                  <a:pt x="6565016" y="48796"/>
                  <a:pt x="6561480" y="48796"/>
                  <a:pt x="6557945" y="48796"/>
                </a:cubicBezTo>
                <a:cubicBezTo>
                  <a:pt x="6031793" y="48796"/>
                  <a:pt x="5521200" y="586263"/>
                  <a:pt x="5182455" y="942688"/>
                </a:cubicBezTo>
                <a:cubicBezTo>
                  <a:pt x="5107493" y="1021893"/>
                  <a:pt x="5042431" y="1089784"/>
                  <a:pt x="4985148" y="1144945"/>
                </a:cubicBezTo>
                <a:cubicBezTo>
                  <a:pt x="4914429" y="1212128"/>
                  <a:pt x="4827444" y="1306892"/>
                  <a:pt x="4727023" y="1416507"/>
                </a:cubicBezTo>
                <a:cubicBezTo>
                  <a:pt x="4387571" y="1787783"/>
                  <a:pt x="3929309" y="2285646"/>
                  <a:pt x="3589857" y="2285646"/>
                </a:cubicBezTo>
                <a:close/>
              </a:path>
            </a:pathLst>
          </a:custGeom>
          <a:solidFill>
            <a:srgbClr val="000000"/>
          </a:solidFill>
          <a:ln w="7072" cap="flat">
            <a:noFill/>
            <a:prstDash val="solid"/>
            <a:miter/>
          </a:ln>
        </p:spPr>
        <p:txBody>
          <a:bodyPr rtlCol="0" anchor="ctr"/>
          <a:lstStyle/>
          <a:p>
            <a:endParaRPr lang="en-US" dirty="0"/>
          </a:p>
        </p:txBody>
      </p:sp>
      <p:grpSp>
        <p:nvGrpSpPr>
          <p:cNvPr id="62" name="Group 61">
            <a:extLst>
              <a:ext uri="{FF2B5EF4-FFF2-40B4-BE49-F238E27FC236}">
                <a16:creationId xmlns:a16="http://schemas.microsoft.com/office/drawing/2014/main" id="{9467CA89-5B9E-443B-8A57-0DF646C2873A}"/>
              </a:ext>
            </a:extLst>
          </p:cNvPr>
          <p:cNvGrpSpPr/>
          <p:nvPr/>
        </p:nvGrpSpPr>
        <p:grpSpPr>
          <a:xfrm rot="20391274">
            <a:off x="8555976" y="5269398"/>
            <a:ext cx="721125" cy="1155614"/>
            <a:chOff x="8125134" y="1155951"/>
            <a:chExt cx="809697" cy="1297553"/>
          </a:xfrm>
        </p:grpSpPr>
        <p:grpSp>
          <p:nvGrpSpPr>
            <p:cNvPr id="63" name="Group 115">
              <a:extLst>
                <a:ext uri="{FF2B5EF4-FFF2-40B4-BE49-F238E27FC236}">
                  <a16:creationId xmlns:a16="http://schemas.microsoft.com/office/drawing/2014/main" id="{D6C75DD3-1F77-42BA-B4D7-45651427C4BA}"/>
                </a:ext>
              </a:extLst>
            </p:cNvPr>
            <p:cNvGrpSpPr/>
            <p:nvPr/>
          </p:nvGrpSpPr>
          <p:grpSpPr>
            <a:xfrm>
              <a:off x="8224344" y="1155951"/>
              <a:ext cx="520444" cy="828880"/>
              <a:chOff x="6867874" y="3721883"/>
              <a:chExt cx="1093501" cy="1741553"/>
            </a:xfrm>
          </p:grpSpPr>
          <p:sp>
            <p:nvSpPr>
              <p:cNvPr id="65" name="Oval 7">
                <a:extLst>
                  <a:ext uri="{FF2B5EF4-FFF2-40B4-BE49-F238E27FC236}">
                    <a16:creationId xmlns:a16="http://schemas.microsoft.com/office/drawing/2014/main" id="{73D9F1CC-9955-4E0F-A7AF-70AA437C6740}"/>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dirty="0"/>
              </a:p>
            </p:txBody>
          </p:sp>
          <p:sp>
            <p:nvSpPr>
              <p:cNvPr id="66" name="Rounded Rectangle 108">
                <a:extLst>
                  <a:ext uri="{FF2B5EF4-FFF2-40B4-BE49-F238E27FC236}">
                    <a16:creationId xmlns:a16="http://schemas.microsoft.com/office/drawing/2014/main" id="{EAA11621-8C71-46AD-ACF6-0DA91AB7D3F0}"/>
                  </a:ext>
                </a:extLst>
              </p:cNvPr>
              <p:cNvSpPr/>
              <p:nvPr/>
            </p:nvSpPr>
            <p:spPr>
              <a:xfrm>
                <a:off x="7309131" y="3809649"/>
                <a:ext cx="210986" cy="4572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64" name="Freeform 62">
              <a:hlinkClick r:id="rId4" action="ppaction://hlinksldjump"/>
              <a:extLst>
                <a:ext uri="{FF2B5EF4-FFF2-40B4-BE49-F238E27FC236}">
                  <a16:creationId xmlns:a16="http://schemas.microsoft.com/office/drawing/2014/main" id="{F8ABDDA4-F89D-4B82-BE3E-1FD7F9D5D08B}"/>
                </a:ext>
              </a:extLst>
            </p:cNvPr>
            <p:cNvSpPr/>
            <p:nvPr/>
          </p:nvSpPr>
          <p:spPr>
            <a:xfrm>
              <a:off x="8125134" y="1340038"/>
              <a:ext cx="809697" cy="1113466"/>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83506"/>
                <a:gd name="connsiteX1" fmla="*/ 227051 w 1518129"/>
                <a:gd name="connsiteY1" fmla="*/ 1320850 h 2083506"/>
                <a:gd name="connsiteX2" fmla="*/ 462841 w 1518129"/>
                <a:gd name="connsiteY2" fmla="*/ 1655174 h 2083506"/>
                <a:gd name="connsiteX3" fmla="*/ 685760 w 1518129"/>
                <a:gd name="connsiteY3" fmla="*/ 2083377 h 2083506"/>
                <a:gd name="connsiteX4" fmla="*/ 1366786 w 1518129"/>
                <a:gd name="connsiteY4" fmla="*/ 1893394 h 2083506"/>
                <a:gd name="connsiteX5" fmla="*/ 1516859 w 1518129"/>
                <a:gd name="connsiteY5" fmla="*/ 1069958 h 2083506"/>
                <a:gd name="connsiteX6" fmla="*/ 1464891 w 1518129"/>
                <a:gd name="connsiteY6" fmla="*/ 644162 h 2083506"/>
                <a:gd name="connsiteX7" fmla="*/ 1272486 w 1518129"/>
                <a:gd name="connsiteY7" fmla="*/ 612493 h 2083506"/>
                <a:gd name="connsiteX8" fmla="*/ 1264720 w 1518129"/>
                <a:gd name="connsiteY8" fmla="*/ 911472 h 2083506"/>
                <a:gd name="connsiteX9" fmla="*/ 1252622 w 1518129"/>
                <a:gd name="connsiteY9" fmla="*/ 600743 h 2083506"/>
                <a:gd name="connsiteX10" fmla="*/ 1022817 w 1518129"/>
                <a:gd name="connsiteY10" fmla="*/ 558366 h 2083506"/>
                <a:gd name="connsiteX11" fmla="*/ 1053082 w 1518129"/>
                <a:gd name="connsiteY11" fmla="*/ 887580 h 2083506"/>
                <a:gd name="connsiteX12" fmla="*/ 1001757 w 1518129"/>
                <a:gd name="connsiteY12" fmla="*/ 557324 h 2083506"/>
                <a:gd name="connsiteX13" fmla="*/ 806783 w 1518129"/>
                <a:gd name="connsiteY13" fmla="*/ 513030 h 2083506"/>
                <a:gd name="connsiteX14" fmla="*/ 810613 w 1518129"/>
                <a:gd name="connsiteY14" fmla="*/ 901237 h 2083506"/>
                <a:gd name="connsiteX15" fmla="*/ 778941 w 1518129"/>
                <a:gd name="connsiteY15" fmla="*/ 121917 h 2083506"/>
                <a:gd name="connsiteX16" fmla="*/ 582042 w 1518129"/>
                <a:gd name="connsiteY16" fmla="*/ 161731 h 2083506"/>
                <a:gd name="connsiteX17" fmla="*/ 554580 w 1518129"/>
                <a:gd name="connsiteY17" fmla="*/ 1197645 h 2083506"/>
                <a:gd name="connsiteX18" fmla="*/ 419736 w 1518129"/>
                <a:gd name="connsiteY18" fmla="*/ 1153389 h 2083506"/>
                <a:gd name="connsiteX19" fmla="*/ 0 w 1518129"/>
                <a:gd name="connsiteY19" fmla="*/ 891306 h 2083506"/>
                <a:gd name="connsiteX0" fmla="*/ 0 w 1518129"/>
                <a:gd name="connsiteY0" fmla="*/ 891306 h 2087673"/>
                <a:gd name="connsiteX1" fmla="*/ 227051 w 1518129"/>
                <a:gd name="connsiteY1" fmla="*/ 1320850 h 2087673"/>
                <a:gd name="connsiteX2" fmla="*/ 462841 w 1518129"/>
                <a:gd name="connsiteY2" fmla="*/ 1655174 h 2087673"/>
                <a:gd name="connsiteX3" fmla="*/ 685760 w 1518129"/>
                <a:gd name="connsiteY3" fmla="*/ 2083377 h 2087673"/>
                <a:gd name="connsiteX4" fmla="*/ 1304616 w 1518129"/>
                <a:gd name="connsiteY4" fmla="*/ 2087673 h 2087673"/>
                <a:gd name="connsiteX5" fmla="*/ 1516859 w 1518129"/>
                <a:gd name="connsiteY5" fmla="*/ 1069958 h 2087673"/>
                <a:gd name="connsiteX6" fmla="*/ 1464891 w 1518129"/>
                <a:gd name="connsiteY6" fmla="*/ 644162 h 2087673"/>
                <a:gd name="connsiteX7" fmla="*/ 1272486 w 1518129"/>
                <a:gd name="connsiteY7" fmla="*/ 612493 h 2087673"/>
                <a:gd name="connsiteX8" fmla="*/ 1264720 w 1518129"/>
                <a:gd name="connsiteY8" fmla="*/ 911472 h 2087673"/>
                <a:gd name="connsiteX9" fmla="*/ 1252622 w 1518129"/>
                <a:gd name="connsiteY9" fmla="*/ 600743 h 2087673"/>
                <a:gd name="connsiteX10" fmla="*/ 1022817 w 1518129"/>
                <a:gd name="connsiteY10" fmla="*/ 558366 h 2087673"/>
                <a:gd name="connsiteX11" fmla="*/ 1053082 w 1518129"/>
                <a:gd name="connsiteY11" fmla="*/ 887580 h 2087673"/>
                <a:gd name="connsiteX12" fmla="*/ 1001757 w 1518129"/>
                <a:gd name="connsiteY12" fmla="*/ 557324 h 2087673"/>
                <a:gd name="connsiteX13" fmla="*/ 806783 w 1518129"/>
                <a:gd name="connsiteY13" fmla="*/ 513030 h 2087673"/>
                <a:gd name="connsiteX14" fmla="*/ 810613 w 1518129"/>
                <a:gd name="connsiteY14" fmla="*/ 901237 h 2087673"/>
                <a:gd name="connsiteX15" fmla="*/ 778941 w 1518129"/>
                <a:gd name="connsiteY15" fmla="*/ 121917 h 2087673"/>
                <a:gd name="connsiteX16" fmla="*/ 582042 w 1518129"/>
                <a:gd name="connsiteY16" fmla="*/ 161731 h 2087673"/>
                <a:gd name="connsiteX17" fmla="*/ 554580 w 1518129"/>
                <a:gd name="connsiteY17" fmla="*/ 1197645 h 2087673"/>
                <a:gd name="connsiteX18" fmla="*/ 419736 w 1518129"/>
                <a:gd name="connsiteY18" fmla="*/ 1153389 h 2087673"/>
                <a:gd name="connsiteX19" fmla="*/ 0 w 1518129"/>
                <a:gd name="connsiteY19" fmla="*/ 891306 h 208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87673">
                  <a:moveTo>
                    <a:pt x="0" y="891306"/>
                  </a:moveTo>
                  <a:cubicBezTo>
                    <a:pt x="124742" y="1042097"/>
                    <a:pt x="180313" y="1188925"/>
                    <a:pt x="227051" y="1320850"/>
                  </a:cubicBezTo>
                  <a:cubicBezTo>
                    <a:pt x="283134" y="1440332"/>
                    <a:pt x="360533" y="1506746"/>
                    <a:pt x="462841" y="1655174"/>
                  </a:cubicBezTo>
                  <a:cubicBezTo>
                    <a:pt x="565096" y="1757587"/>
                    <a:pt x="645749" y="2041189"/>
                    <a:pt x="685760" y="2083377"/>
                  </a:cubicBezTo>
                  <a:cubicBezTo>
                    <a:pt x="889200" y="2089319"/>
                    <a:pt x="1008846" y="2083505"/>
                    <a:pt x="1304616" y="2087673"/>
                  </a:cubicBezTo>
                  <a:cubicBezTo>
                    <a:pt x="1468370" y="1792044"/>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endParaRPr>
            </a:p>
          </p:txBody>
        </p:sp>
      </p:grpSp>
      <p:sp>
        <p:nvSpPr>
          <p:cNvPr id="67" name="Freeform: Shape 66">
            <a:extLst>
              <a:ext uri="{FF2B5EF4-FFF2-40B4-BE49-F238E27FC236}">
                <a16:creationId xmlns:a16="http://schemas.microsoft.com/office/drawing/2014/main" id="{D0FCA4B7-1B71-409A-B701-BE46F99A2AED}"/>
              </a:ext>
            </a:extLst>
          </p:cNvPr>
          <p:cNvSpPr/>
          <p:nvPr/>
        </p:nvSpPr>
        <p:spPr>
          <a:xfrm rot="10229301">
            <a:off x="3326305" y="2788392"/>
            <a:ext cx="1123669" cy="610945"/>
          </a:xfrm>
          <a:custGeom>
            <a:avLst/>
            <a:gdLst>
              <a:gd name="connsiteX0" fmla="*/ 3589857 w 9066093"/>
              <a:gd name="connsiteY0" fmla="*/ 2285646 h 2285646"/>
              <a:gd name="connsiteX1" fmla="*/ 3527624 w 9066093"/>
              <a:gd name="connsiteY1" fmla="*/ 2279281 h 2285646"/>
              <a:gd name="connsiteX2" fmla="*/ 3162713 w 9066093"/>
              <a:gd name="connsiteY2" fmla="*/ 1741815 h 2285646"/>
              <a:gd name="connsiteX3" fmla="*/ 2817603 w 9066093"/>
              <a:gd name="connsiteY3" fmla="*/ 1121607 h 2285646"/>
              <a:gd name="connsiteX4" fmla="*/ 1497982 w 9066093"/>
              <a:gd name="connsiteY4" fmla="*/ 1127265 h 2285646"/>
              <a:gd name="connsiteX5" fmla="*/ 49651 w 9066093"/>
              <a:gd name="connsiteY5" fmla="*/ 1477325 h 2285646"/>
              <a:gd name="connsiteX6" fmla="*/ 31264 w 9066093"/>
              <a:gd name="connsiteY6" fmla="*/ 1482275 h 2285646"/>
              <a:gd name="connsiteX7" fmla="*/ 855 w 9066093"/>
              <a:gd name="connsiteY7" fmla="*/ 1465303 h 2285646"/>
              <a:gd name="connsiteX8" fmla="*/ 17827 w 9066093"/>
              <a:gd name="connsiteY8" fmla="*/ 1434894 h 2285646"/>
              <a:gd name="connsiteX9" fmla="*/ 36214 w 9066093"/>
              <a:gd name="connsiteY9" fmla="*/ 1429943 h 2285646"/>
              <a:gd name="connsiteX10" fmla="*/ 1489495 w 9066093"/>
              <a:gd name="connsiteY10" fmla="*/ 1079176 h 2285646"/>
              <a:gd name="connsiteX11" fmla="*/ 2845891 w 9066093"/>
              <a:gd name="connsiteY11" fmla="*/ 1081297 h 2285646"/>
              <a:gd name="connsiteX12" fmla="*/ 3210095 w 9066093"/>
              <a:gd name="connsiteY12" fmla="*/ 1727671 h 2285646"/>
              <a:gd name="connsiteX13" fmla="*/ 3537525 w 9066093"/>
              <a:gd name="connsiteY13" fmla="*/ 2231192 h 2285646"/>
              <a:gd name="connsiteX14" fmla="*/ 4096207 w 9066093"/>
              <a:gd name="connsiteY14" fmla="*/ 1978725 h 2285646"/>
              <a:gd name="connsiteX15" fmla="*/ 4690956 w 9066093"/>
              <a:gd name="connsiteY15" fmla="*/ 1383976 h 2285646"/>
              <a:gd name="connsiteX16" fmla="*/ 4951203 w 9066093"/>
              <a:gd name="connsiteY16" fmla="*/ 1110292 h 2285646"/>
              <a:gd name="connsiteX17" fmla="*/ 5147095 w 9066093"/>
              <a:gd name="connsiteY17" fmla="*/ 909449 h 2285646"/>
              <a:gd name="connsiteX18" fmla="*/ 6557945 w 9066093"/>
              <a:gd name="connsiteY18" fmla="*/ 0 h 2285646"/>
              <a:gd name="connsiteX19" fmla="*/ 6569260 w 9066093"/>
              <a:gd name="connsiteY19" fmla="*/ 0 h 2285646"/>
              <a:gd name="connsiteX20" fmla="*/ 7044493 w 9066093"/>
              <a:gd name="connsiteY20" fmla="*/ 287827 h 2285646"/>
              <a:gd name="connsiteX21" fmla="*/ 7221291 w 9066093"/>
              <a:gd name="connsiteY21" fmla="*/ 852167 h 2285646"/>
              <a:gd name="connsiteX22" fmla="*/ 7480831 w 9066093"/>
              <a:gd name="connsiteY22" fmla="*/ 1378318 h 2285646"/>
              <a:gd name="connsiteX23" fmla="*/ 9024632 w 9066093"/>
              <a:gd name="connsiteY23" fmla="*/ 576362 h 2285646"/>
              <a:gd name="connsiteX24" fmla="*/ 9059284 w 9066093"/>
              <a:gd name="connsiteY24" fmla="*/ 577069 h 2285646"/>
              <a:gd name="connsiteX25" fmla="*/ 9058577 w 9066093"/>
              <a:gd name="connsiteY25" fmla="*/ 611722 h 2285646"/>
              <a:gd name="connsiteX26" fmla="*/ 8506260 w 9066093"/>
              <a:gd name="connsiteY26" fmla="*/ 1060082 h 2285646"/>
              <a:gd name="connsiteX27" fmla="*/ 7471637 w 9066093"/>
              <a:gd name="connsiteY27" fmla="*/ 1426407 h 2285646"/>
              <a:gd name="connsiteX28" fmla="*/ 7172495 w 9066093"/>
              <a:gd name="connsiteY28" fmla="*/ 861360 h 2285646"/>
              <a:gd name="connsiteX29" fmla="*/ 6568552 w 9066093"/>
              <a:gd name="connsiteY29" fmla="*/ 48796 h 2285646"/>
              <a:gd name="connsiteX30" fmla="*/ 6557945 w 9066093"/>
              <a:gd name="connsiteY30" fmla="*/ 48796 h 2285646"/>
              <a:gd name="connsiteX31" fmla="*/ 5182455 w 9066093"/>
              <a:gd name="connsiteY31" fmla="*/ 942688 h 2285646"/>
              <a:gd name="connsiteX32" fmla="*/ 4985148 w 9066093"/>
              <a:gd name="connsiteY32" fmla="*/ 1144945 h 2285646"/>
              <a:gd name="connsiteX33" fmla="*/ 4727023 w 9066093"/>
              <a:gd name="connsiteY33" fmla="*/ 1416507 h 2285646"/>
              <a:gd name="connsiteX34" fmla="*/ 3589857 w 9066093"/>
              <a:gd name="connsiteY34" fmla="*/ 2285646 h 22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66093" h="2285646">
                <a:moveTo>
                  <a:pt x="3589857" y="2285646"/>
                </a:moveTo>
                <a:cubicBezTo>
                  <a:pt x="3568641" y="2285646"/>
                  <a:pt x="3547426" y="2283524"/>
                  <a:pt x="3527624" y="2279281"/>
                </a:cubicBezTo>
                <a:cubicBezTo>
                  <a:pt x="3318295" y="2236850"/>
                  <a:pt x="3242626" y="1996404"/>
                  <a:pt x="3162713" y="1741815"/>
                </a:cubicBezTo>
                <a:cubicBezTo>
                  <a:pt x="3087043" y="1501370"/>
                  <a:pt x="3009252" y="1252438"/>
                  <a:pt x="2817603" y="1121607"/>
                </a:cubicBezTo>
                <a:cubicBezTo>
                  <a:pt x="2635147" y="997141"/>
                  <a:pt x="2191030" y="999263"/>
                  <a:pt x="1497982" y="1127265"/>
                </a:cubicBezTo>
                <a:cubicBezTo>
                  <a:pt x="931520" y="1232637"/>
                  <a:pt x="336064" y="1398120"/>
                  <a:pt x="49651" y="1477325"/>
                </a:cubicBezTo>
                <a:lnTo>
                  <a:pt x="31264" y="1482275"/>
                </a:lnTo>
                <a:cubicBezTo>
                  <a:pt x="17827" y="1485811"/>
                  <a:pt x="4391" y="1478032"/>
                  <a:pt x="855" y="1465303"/>
                </a:cubicBezTo>
                <a:cubicBezTo>
                  <a:pt x="-2681" y="1451866"/>
                  <a:pt x="5098" y="1438430"/>
                  <a:pt x="17827" y="1434894"/>
                </a:cubicBezTo>
                <a:lnTo>
                  <a:pt x="36214" y="1429943"/>
                </a:lnTo>
                <a:cubicBezTo>
                  <a:pt x="323335" y="1350031"/>
                  <a:pt x="920205" y="1184548"/>
                  <a:pt x="1489495" y="1079176"/>
                </a:cubicBezTo>
                <a:cubicBezTo>
                  <a:pt x="2195981" y="948345"/>
                  <a:pt x="2652120" y="949759"/>
                  <a:pt x="2845891" y="1081297"/>
                </a:cubicBezTo>
                <a:cubicBezTo>
                  <a:pt x="3051684" y="1221321"/>
                  <a:pt x="3135840" y="1490055"/>
                  <a:pt x="3210095" y="1727671"/>
                </a:cubicBezTo>
                <a:cubicBezTo>
                  <a:pt x="3288593" y="1978725"/>
                  <a:pt x="3356484" y="2195125"/>
                  <a:pt x="3537525" y="2231192"/>
                </a:cubicBezTo>
                <a:cubicBezTo>
                  <a:pt x="3676135" y="2258773"/>
                  <a:pt x="3858590" y="2176739"/>
                  <a:pt x="4096207" y="1978725"/>
                </a:cubicBezTo>
                <a:cubicBezTo>
                  <a:pt x="4303415" y="1806169"/>
                  <a:pt x="4518401" y="1572089"/>
                  <a:pt x="4690956" y="1383976"/>
                </a:cubicBezTo>
                <a:cubicBezTo>
                  <a:pt x="4792085" y="1274361"/>
                  <a:pt x="4879070" y="1178890"/>
                  <a:pt x="4951203" y="1110292"/>
                </a:cubicBezTo>
                <a:cubicBezTo>
                  <a:pt x="5007778" y="1056546"/>
                  <a:pt x="5072133" y="988655"/>
                  <a:pt x="5147095" y="909449"/>
                </a:cubicBezTo>
                <a:cubicBezTo>
                  <a:pt x="5491498" y="546660"/>
                  <a:pt x="6010578" y="0"/>
                  <a:pt x="6557945" y="0"/>
                </a:cubicBezTo>
                <a:cubicBezTo>
                  <a:pt x="6561480" y="0"/>
                  <a:pt x="6565724" y="0"/>
                  <a:pt x="6569260" y="0"/>
                </a:cubicBezTo>
                <a:cubicBezTo>
                  <a:pt x="6781418" y="2829"/>
                  <a:pt x="6936293" y="96885"/>
                  <a:pt x="7044493" y="287827"/>
                </a:cubicBezTo>
                <a:cubicBezTo>
                  <a:pt x="7136428" y="450482"/>
                  <a:pt x="7181688" y="664054"/>
                  <a:pt x="7221291" y="852167"/>
                </a:cubicBezTo>
                <a:cubicBezTo>
                  <a:pt x="7277866" y="1120193"/>
                  <a:pt x="7326663" y="1351445"/>
                  <a:pt x="7480831" y="1378318"/>
                </a:cubicBezTo>
                <a:cubicBezTo>
                  <a:pt x="8084066" y="1485811"/>
                  <a:pt x="9015439" y="585555"/>
                  <a:pt x="9024632" y="576362"/>
                </a:cubicBezTo>
                <a:cubicBezTo>
                  <a:pt x="9034533" y="567168"/>
                  <a:pt x="9050091" y="567168"/>
                  <a:pt x="9059284" y="577069"/>
                </a:cubicBezTo>
                <a:cubicBezTo>
                  <a:pt x="9068478" y="586970"/>
                  <a:pt x="9068478" y="602528"/>
                  <a:pt x="9058577" y="611722"/>
                </a:cubicBezTo>
                <a:cubicBezTo>
                  <a:pt x="9056456" y="613843"/>
                  <a:pt x="8818132" y="845802"/>
                  <a:pt x="8506260" y="1060082"/>
                </a:cubicBezTo>
                <a:cubicBezTo>
                  <a:pt x="8084773" y="1350738"/>
                  <a:pt x="7736835" y="1473789"/>
                  <a:pt x="7471637" y="1426407"/>
                </a:cubicBezTo>
                <a:cubicBezTo>
                  <a:pt x="7284231" y="1393169"/>
                  <a:pt x="7232606" y="1146359"/>
                  <a:pt x="7172495" y="861360"/>
                </a:cubicBezTo>
                <a:cubicBezTo>
                  <a:pt x="7092582" y="483012"/>
                  <a:pt x="7002769" y="54454"/>
                  <a:pt x="6568552" y="48796"/>
                </a:cubicBezTo>
                <a:cubicBezTo>
                  <a:pt x="6565016" y="48796"/>
                  <a:pt x="6561480" y="48796"/>
                  <a:pt x="6557945" y="48796"/>
                </a:cubicBezTo>
                <a:cubicBezTo>
                  <a:pt x="6031793" y="48796"/>
                  <a:pt x="5521200" y="586263"/>
                  <a:pt x="5182455" y="942688"/>
                </a:cubicBezTo>
                <a:cubicBezTo>
                  <a:pt x="5107493" y="1021893"/>
                  <a:pt x="5042431" y="1089784"/>
                  <a:pt x="4985148" y="1144945"/>
                </a:cubicBezTo>
                <a:cubicBezTo>
                  <a:pt x="4914429" y="1212128"/>
                  <a:pt x="4827444" y="1306892"/>
                  <a:pt x="4727023" y="1416507"/>
                </a:cubicBezTo>
                <a:cubicBezTo>
                  <a:pt x="4387571" y="1787783"/>
                  <a:pt x="3929309" y="2285646"/>
                  <a:pt x="3589857" y="2285646"/>
                </a:cubicBezTo>
                <a:close/>
              </a:path>
            </a:pathLst>
          </a:custGeom>
          <a:solidFill>
            <a:srgbClr val="000000"/>
          </a:solidFill>
          <a:ln w="7072" cap="flat">
            <a:noFill/>
            <a:prstDash val="solid"/>
            <a:miter/>
          </a:ln>
        </p:spPr>
        <p:txBody>
          <a:bodyPr rtlCol="0" anchor="ctr"/>
          <a:lstStyle/>
          <a:p>
            <a:endParaRPr lang="en-US" dirty="0"/>
          </a:p>
        </p:txBody>
      </p:sp>
      <p:grpSp>
        <p:nvGrpSpPr>
          <p:cNvPr id="68" name="Group 67">
            <a:extLst>
              <a:ext uri="{FF2B5EF4-FFF2-40B4-BE49-F238E27FC236}">
                <a16:creationId xmlns:a16="http://schemas.microsoft.com/office/drawing/2014/main" id="{575D2E21-7736-4526-A061-E2BEE0BDA6F4}"/>
              </a:ext>
            </a:extLst>
          </p:cNvPr>
          <p:cNvGrpSpPr/>
          <p:nvPr/>
        </p:nvGrpSpPr>
        <p:grpSpPr>
          <a:xfrm rot="2404083">
            <a:off x="2775750" y="3223110"/>
            <a:ext cx="652661" cy="1216295"/>
            <a:chOff x="8125134" y="1155951"/>
            <a:chExt cx="732824" cy="1297553"/>
          </a:xfrm>
        </p:grpSpPr>
        <p:grpSp>
          <p:nvGrpSpPr>
            <p:cNvPr id="69" name="Group 115">
              <a:extLst>
                <a:ext uri="{FF2B5EF4-FFF2-40B4-BE49-F238E27FC236}">
                  <a16:creationId xmlns:a16="http://schemas.microsoft.com/office/drawing/2014/main" id="{164A0DA5-8506-4BF5-AA79-B0EC04FD8E45}"/>
                </a:ext>
              </a:extLst>
            </p:cNvPr>
            <p:cNvGrpSpPr/>
            <p:nvPr/>
          </p:nvGrpSpPr>
          <p:grpSpPr>
            <a:xfrm>
              <a:off x="8224344" y="1155951"/>
              <a:ext cx="520444" cy="828880"/>
              <a:chOff x="6867874" y="3721883"/>
              <a:chExt cx="1093501" cy="1741553"/>
            </a:xfrm>
          </p:grpSpPr>
          <p:sp>
            <p:nvSpPr>
              <p:cNvPr id="71" name="Oval 7">
                <a:extLst>
                  <a:ext uri="{FF2B5EF4-FFF2-40B4-BE49-F238E27FC236}">
                    <a16:creationId xmlns:a16="http://schemas.microsoft.com/office/drawing/2014/main" id="{9DFCE12F-695D-4CA6-AEEC-5ADE5BD33433}"/>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ko-KR" altLang="en-US" dirty="0"/>
              </a:p>
            </p:txBody>
          </p:sp>
          <p:sp>
            <p:nvSpPr>
              <p:cNvPr id="72" name="Rounded Rectangle 108">
                <a:extLst>
                  <a:ext uri="{FF2B5EF4-FFF2-40B4-BE49-F238E27FC236}">
                    <a16:creationId xmlns:a16="http://schemas.microsoft.com/office/drawing/2014/main" id="{ED664128-44A8-4575-963B-53C05B71C009}"/>
                  </a:ext>
                </a:extLst>
              </p:cNvPr>
              <p:cNvSpPr/>
              <p:nvPr/>
            </p:nvSpPr>
            <p:spPr>
              <a:xfrm>
                <a:off x="7309131" y="3809649"/>
                <a:ext cx="210986" cy="4572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70" name="Freeform 62">
              <a:hlinkClick r:id="rId5" action="ppaction://hlinksldjump"/>
              <a:extLst>
                <a:ext uri="{FF2B5EF4-FFF2-40B4-BE49-F238E27FC236}">
                  <a16:creationId xmlns:a16="http://schemas.microsoft.com/office/drawing/2014/main" id="{41C0FE74-98FF-43CD-B6C9-514C52E58A28}"/>
                </a:ext>
              </a:extLst>
            </p:cNvPr>
            <p:cNvSpPr/>
            <p:nvPr/>
          </p:nvSpPr>
          <p:spPr>
            <a:xfrm>
              <a:off x="8125134" y="1340038"/>
              <a:ext cx="732824" cy="1113466"/>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83506"/>
                <a:gd name="connsiteX1" fmla="*/ 227051 w 1518129"/>
                <a:gd name="connsiteY1" fmla="*/ 1320850 h 2083506"/>
                <a:gd name="connsiteX2" fmla="*/ 462841 w 1518129"/>
                <a:gd name="connsiteY2" fmla="*/ 1655174 h 2083506"/>
                <a:gd name="connsiteX3" fmla="*/ 685760 w 1518129"/>
                <a:gd name="connsiteY3" fmla="*/ 2083377 h 2083506"/>
                <a:gd name="connsiteX4" fmla="*/ 1366786 w 1518129"/>
                <a:gd name="connsiteY4" fmla="*/ 1893394 h 2083506"/>
                <a:gd name="connsiteX5" fmla="*/ 1516859 w 1518129"/>
                <a:gd name="connsiteY5" fmla="*/ 1069958 h 2083506"/>
                <a:gd name="connsiteX6" fmla="*/ 1464891 w 1518129"/>
                <a:gd name="connsiteY6" fmla="*/ 644162 h 2083506"/>
                <a:gd name="connsiteX7" fmla="*/ 1272486 w 1518129"/>
                <a:gd name="connsiteY7" fmla="*/ 612493 h 2083506"/>
                <a:gd name="connsiteX8" fmla="*/ 1264720 w 1518129"/>
                <a:gd name="connsiteY8" fmla="*/ 911472 h 2083506"/>
                <a:gd name="connsiteX9" fmla="*/ 1252622 w 1518129"/>
                <a:gd name="connsiteY9" fmla="*/ 600743 h 2083506"/>
                <a:gd name="connsiteX10" fmla="*/ 1022817 w 1518129"/>
                <a:gd name="connsiteY10" fmla="*/ 558366 h 2083506"/>
                <a:gd name="connsiteX11" fmla="*/ 1053082 w 1518129"/>
                <a:gd name="connsiteY11" fmla="*/ 887580 h 2083506"/>
                <a:gd name="connsiteX12" fmla="*/ 1001757 w 1518129"/>
                <a:gd name="connsiteY12" fmla="*/ 557324 h 2083506"/>
                <a:gd name="connsiteX13" fmla="*/ 806783 w 1518129"/>
                <a:gd name="connsiteY13" fmla="*/ 513030 h 2083506"/>
                <a:gd name="connsiteX14" fmla="*/ 810613 w 1518129"/>
                <a:gd name="connsiteY14" fmla="*/ 901237 h 2083506"/>
                <a:gd name="connsiteX15" fmla="*/ 778941 w 1518129"/>
                <a:gd name="connsiteY15" fmla="*/ 121917 h 2083506"/>
                <a:gd name="connsiteX16" fmla="*/ 582042 w 1518129"/>
                <a:gd name="connsiteY16" fmla="*/ 161731 h 2083506"/>
                <a:gd name="connsiteX17" fmla="*/ 554580 w 1518129"/>
                <a:gd name="connsiteY17" fmla="*/ 1197645 h 2083506"/>
                <a:gd name="connsiteX18" fmla="*/ 419736 w 1518129"/>
                <a:gd name="connsiteY18" fmla="*/ 1153389 h 2083506"/>
                <a:gd name="connsiteX19" fmla="*/ 0 w 1518129"/>
                <a:gd name="connsiteY19" fmla="*/ 891306 h 2083506"/>
                <a:gd name="connsiteX0" fmla="*/ 0 w 1518129"/>
                <a:gd name="connsiteY0" fmla="*/ 891306 h 2087673"/>
                <a:gd name="connsiteX1" fmla="*/ 227051 w 1518129"/>
                <a:gd name="connsiteY1" fmla="*/ 1320850 h 2087673"/>
                <a:gd name="connsiteX2" fmla="*/ 462841 w 1518129"/>
                <a:gd name="connsiteY2" fmla="*/ 1655174 h 2087673"/>
                <a:gd name="connsiteX3" fmla="*/ 685760 w 1518129"/>
                <a:gd name="connsiteY3" fmla="*/ 2083377 h 2087673"/>
                <a:gd name="connsiteX4" fmla="*/ 1304616 w 1518129"/>
                <a:gd name="connsiteY4" fmla="*/ 2087673 h 2087673"/>
                <a:gd name="connsiteX5" fmla="*/ 1516859 w 1518129"/>
                <a:gd name="connsiteY5" fmla="*/ 1069958 h 2087673"/>
                <a:gd name="connsiteX6" fmla="*/ 1464891 w 1518129"/>
                <a:gd name="connsiteY6" fmla="*/ 644162 h 2087673"/>
                <a:gd name="connsiteX7" fmla="*/ 1272486 w 1518129"/>
                <a:gd name="connsiteY7" fmla="*/ 612493 h 2087673"/>
                <a:gd name="connsiteX8" fmla="*/ 1264720 w 1518129"/>
                <a:gd name="connsiteY8" fmla="*/ 911472 h 2087673"/>
                <a:gd name="connsiteX9" fmla="*/ 1252622 w 1518129"/>
                <a:gd name="connsiteY9" fmla="*/ 600743 h 2087673"/>
                <a:gd name="connsiteX10" fmla="*/ 1022817 w 1518129"/>
                <a:gd name="connsiteY10" fmla="*/ 558366 h 2087673"/>
                <a:gd name="connsiteX11" fmla="*/ 1053082 w 1518129"/>
                <a:gd name="connsiteY11" fmla="*/ 887580 h 2087673"/>
                <a:gd name="connsiteX12" fmla="*/ 1001757 w 1518129"/>
                <a:gd name="connsiteY12" fmla="*/ 557324 h 2087673"/>
                <a:gd name="connsiteX13" fmla="*/ 806783 w 1518129"/>
                <a:gd name="connsiteY13" fmla="*/ 513030 h 2087673"/>
                <a:gd name="connsiteX14" fmla="*/ 810613 w 1518129"/>
                <a:gd name="connsiteY14" fmla="*/ 901237 h 2087673"/>
                <a:gd name="connsiteX15" fmla="*/ 778941 w 1518129"/>
                <a:gd name="connsiteY15" fmla="*/ 121917 h 2087673"/>
                <a:gd name="connsiteX16" fmla="*/ 582042 w 1518129"/>
                <a:gd name="connsiteY16" fmla="*/ 161731 h 2087673"/>
                <a:gd name="connsiteX17" fmla="*/ 554580 w 1518129"/>
                <a:gd name="connsiteY17" fmla="*/ 1197645 h 2087673"/>
                <a:gd name="connsiteX18" fmla="*/ 419736 w 1518129"/>
                <a:gd name="connsiteY18" fmla="*/ 1153389 h 2087673"/>
                <a:gd name="connsiteX19" fmla="*/ 0 w 1518129"/>
                <a:gd name="connsiteY19" fmla="*/ 891306 h 208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87673">
                  <a:moveTo>
                    <a:pt x="0" y="891306"/>
                  </a:moveTo>
                  <a:cubicBezTo>
                    <a:pt x="124742" y="1042097"/>
                    <a:pt x="180313" y="1188925"/>
                    <a:pt x="227051" y="1320850"/>
                  </a:cubicBezTo>
                  <a:cubicBezTo>
                    <a:pt x="283134" y="1440332"/>
                    <a:pt x="360533" y="1506746"/>
                    <a:pt x="462841" y="1655174"/>
                  </a:cubicBezTo>
                  <a:cubicBezTo>
                    <a:pt x="565096" y="1757587"/>
                    <a:pt x="645749" y="2041189"/>
                    <a:pt x="685760" y="2083377"/>
                  </a:cubicBezTo>
                  <a:cubicBezTo>
                    <a:pt x="889200" y="2089319"/>
                    <a:pt x="1008846" y="2083505"/>
                    <a:pt x="1304616" y="2087673"/>
                  </a:cubicBezTo>
                  <a:cubicBezTo>
                    <a:pt x="1468370" y="1792044"/>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endParaRPr>
            </a:p>
          </p:txBody>
        </p:sp>
      </p:grpSp>
    </p:spTree>
    <p:extLst>
      <p:ext uri="{BB962C8B-B14F-4D97-AF65-F5344CB8AC3E}">
        <p14:creationId xmlns:p14="http://schemas.microsoft.com/office/powerpoint/2010/main" val="25113306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id-ID" dirty="0"/>
              <a:t>Step Index Single Mode</a:t>
            </a:r>
            <a:endParaRPr lang="en-US" dirty="0"/>
          </a:p>
        </p:txBody>
      </p:sp>
      <p:grpSp>
        <p:nvGrpSpPr>
          <p:cNvPr id="3" name="Group 2">
            <a:extLst>
              <a:ext uri="{FF2B5EF4-FFF2-40B4-BE49-F238E27FC236}">
                <a16:creationId xmlns:a16="http://schemas.microsoft.com/office/drawing/2014/main" id="{55D59553-A039-471C-AE26-F96ADECAB6CF}"/>
              </a:ext>
            </a:extLst>
          </p:cNvPr>
          <p:cNvGrpSpPr/>
          <p:nvPr/>
        </p:nvGrpSpPr>
        <p:grpSpPr>
          <a:xfrm>
            <a:off x="668085" y="2077401"/>
            <a:ext cx="4701308" cy="3689499"/>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sp>
        <p:nvSpPr>
          <p:cNvPr id="132" name="TextBox 131">
            <a:extLst>
              <a:ext uri="{FF2B5EF4-FFF2-40B4-BE49-F238E27FC236}">
                <a16:creationId xmlns:a16="http://schemas.microsoft.com/office/drawing/2014/main" id="{450D3EBE-50CC-4F9C-89F0-5D5745849822}"/>
              </a:ext>
            </a:extLst>
          </p:cNvPr>
          <p:cNvSpPr txBox="1"/>
          <p:nvPr/>
        </p:nvSpPr>
        <p:spPr>
          <a:xfrm>
            <a:off x="5870219" y="2494229"/>
            <a:ext cx="5712181" cy="2862322"/>
          </a:xfrm>
          <a:prstGeom prst="rect">
            <a:avLst/>
          </a:prstGeom>
          <a:noFill/>
        </p:spPr>
        <p:txBody>
          <a:bodyPr wrap="square" rtlCol="0">
            <a:spAutoFit/>
          </a:bodyPr>
          <a:lstStyle/>
          <a:p>
            <a:pPr marL="285750" indent="-285750" algn="just">
              <a:buFont typeface="Arial" panose="020B0604020202020204" pitchFamily="34" charset="0"/>
              <a:buChar char="•"/>
            </a:pPr>
            <a:r>
              <a:rPr lang="sv-SE" dirty="0">
                <a:latin typeface="Bodoni Bk BT" panose="02070603070706020303" pitchFamily="18" charset="0"/>
              </a:rPr>
              <a:t>Pada single mode fiber, index bias akan berubah</a:t>
            </a:r>
            <a:r>
              <a:rPr lang="id-ID" dirty="0">
                <a:latin typeface="Bodoni Bk BT" panose="02070603070706020303" pitchFamily="18" charset="0"/>
              </a:rPr>
              <a:t> </a:t>
            </a:r>
            <a:r>
              <a:rPr lang="sv-SE" dirty="0">
                <a:latin typeface="Bodoni Bk BT" panose="02070603070706020303" pitchFamily="18" charset="0"/>
              </a:rPr>
              <a:t>pada batas antara </a:t>
            </a:r>
            <a:r>
              <a:rPr lang="sv-SE" i="1" dirty="0">
                <a:latin typeface="Bodoni Bk BT" panose="02070603070706020303" pitchFamily="18" charset="0"/>
              </a:rPr>
              <a:t>core </a:t>
            </a:r>
            <a:r>
              <a:rPr lang="sv-SE" dirty="0">
                <a:latin typeface="Bodoni Bk BT" panose="02070603070706020303" pitchFamily="18" charset="0"/>
              </a:rPr>
              <a:t>dan </a:t>
            </a:r>
            <a:r>
              <a:rPr lang="sv-SE" i="1" dirty="0">
                <a:latin typeface="Bodoni Bk BT" panose="02070603070706020303" pitchFamily="18" charset="0"/>
              </a:rPr>
              <a:t>cladding </a:t>
            </a:r>
            <a:r>
              <a:rPr lang="sv-SE" dirty="0">
                <a:latin typeface="Bodoni Bk BT" panose="02070603070706020303" pitchFamily="18" charset="0"/>
              </a:rPr>
              <a:t>(</a:t>
            </a:r>
            <a:r>
              <a:rPr lang="sv-SE" i="1" dirty="0">
                <a:latin typeface="Bodoni Bk BT" panose="02070603070706020303" pitchFamily="18" charset="0"/>
              </a:rPr>
              <a:t>step index</a:t>
            </a:r>
            <a:r>
              <a:rPr lang="sv-SE" dirty="0">
                <a:latin typeface="Bodoni Bk BT" panose="02070603070706020303" pitchFamily="18" charset="0"/>
              </a:rPr>
              <a:t>).</a:t>
            </a:r>
            <a:endParaRPr lang="id-ID" b="0" i="0" u="none" strike="noStrike" baseline="0" dirty="0">
              <a:latin typeface="Bodoni Bk BT" panose="02070603070706020303" pitchFamily="18" charset="0"/>
            </a:endParaRPr>
          </a:p>
          <a:p>
            <a:pPr marL="285750" indent="-285750" algn="just">
              <a:buFont typeface="Arial" panose="020B0604020202020204" pitchFamily="34" charset="0"/>
              <a:buChar char="•"/>
            </a:pPr>
            <a:endParaRPr lang="id-ID" b="0" i="0" u="none" strike="noStrike" baseline="0" dirty="0">
              <a:latin typeface="Bodoni Bk BT" panose="02070603070706020303" pitchFamily="18" charset="0"/>
            </a:endParaRPr>
          </a:p>
          <a:p>
            <a:pPr marL="285750" indent="-285750" algn="just">
              <a:buFont typeface="Arial" panose="020B0604020202020204" pitchFamily="34" charset="0"/>
              <a:buChar char="•"/>
            </a:pPr>
            <a:r>
              <a:rPr lang="id-ID" b="0" i="0" u="none" strike="noStrike" baseline="0" dirty="0">
                <a:latin typeface="Bodoni Bk BT" panose="02070603070706020303" pitchFamily="18" charset="0"/>
              </a:rPr>
              <a:t>Inti mempunyai diameter diantara 2 </a:t>
            </a:r>
            <a:r>
              <a:rPr lang="el-GR" b="0" i="0" u="none" strike="noStrike" baseline="0" dirty="0">
                <a:latin typeface="Bodoni Bk BT" panose="02070603070706020303" pitchFamily="18" charset="0"/>
              </a:rPr>
              <a:t>μ</a:t>
            </a:r>
            <a:r>
              <a:rPr lang="id-ID" b="0" i="0" u="none" strike="noStrike" baseline="0" dirty="0">
                <a:latin typeface="Bodoni Bk BT" panose="02070603070706020303" pitchFamily="18" charset="0"/>
              </a:rPr>
              <a:t>m - 12 </a:t>
            </a:r>
            <a:r>
              <a:rPr lang="el-GR" b="0" i="0" u="none" strike="noStrike" baseline="0" dirty="0">
                <a:latin typeface="Bodoni Bk BT" panose="02070603070706020303" pitchFamily="18" charset="0"/>
              </a:rPr>
              <a:t>μ</a:t>
            </a:r>
            <a:r>
              <a:rPr lang="id-ID" b="0" i="0" u="none" strike="noStrike" baseline="0" dirty="0">
                <a:latin typeface="Bodoni Bk BT" panose="02070603070706020303" pitchFamily="18" charset="0"/>
              </a:rPr>
              <a:t>m dan selubung telah distandarisasi pada 125 </a:t>
            </a:r>
            <a:r>
              <a:rPr lang="el-GR" b="0" i="0" u="none" strike="noStrike" baseline="0" dirty="0">
                <a:latin typeface="Bodoni Bk BT" panose="02070603070706020303" pitchFamily="18" charset="0"/>
              </a:rPr>
              <a:t>μ</a:t>
            </a:r>
            <a:r>
              <a:rPr lang="id-ID" b="0" i="0" u="none" strike="noStrike" baseline="0" dirty="0">
                <a:latin typeface="Bodoni Bk BT" panose="02070603070706020303" pitchFamily="18" charset="0"/>
              </a:rPr>
              <a:t>m. </a:t>
            </a:r>
            <a:r>
              <a:rPr lang="id-ID" i="1" dirty="0">
                <a:latin typeface="Bodoni Bk BT" panose="02070603070706020303" pitchFamily="18" charset="0"/>
              </a:rPr>
              <a:t>Single mode fiber </a:t>
            </a:r>
            <a:r>
              <a:rPr lang="id-ID" dirty="0">
                <a:latin typeface="Bodoni Bk BT" panose="02070603070706020303" pitchFamily="18" charset="0"/>
              </a:rPr>
              <a:t>sangat baik digunakan untuk menyalurkan informasi jarak jauh.</a:t>
            </a:r>
          </a:p>
          <a:p>
            <a:pPr marL="285750" indent="-285750" algn="just">
              <a:buFont typeface="Arial" panose="020B0604020202020204" pitchFamily="34" charset="0"/>
              <a:buChar char="•"/>
            </a:pPr>
            <a:endParaRPr lang="id-ID" dirty="0">
              <a:latin typeface="Bodoni Bk BT" panose="02070603070706020303" pitchFamily="18" charset="0"/>
            </a:endParaRPr>
          </a:p>
          <a:p>
            <a:pPr marL="285750" indent="-285750" algn="just">
              <a:buFont typeface="Arial" panose="020B0604020202020204" pitchFamily="34" charset="0"/>
              <a:buChar char="•"/>
            </a:pPr>
            <a:r>
              <a:rPr lang="id-ID" sz="1800" b="0" i="0" u="none" strike="noStrike" baseline="0" dirty="0">
                <a:latin typeface="Bodoni Bk BT" panose="02070603070706020303" pitchFamily="18" charset="0"/>
              </a:rPr>
              <a:t>Redaman serat Step Index Singlemode adalah 2 sampai dengan 5 dB/km, dan dengan bandwidth 50 GHz.</a:t>
            </a:r>
            <a:endParaRPr lang="en-US" altLang="ko-KR" dirty="0">
              <a:solidFill>
                <a:schemeClr val="tx1">
                  <a:lumMod val="85000"/>
                  <a:lumOff val="15000"/>
                </a:schemeClr>
              </a:solidFill>
              <a:latin typeface="Bodoni Bk BT" panose="02070603070706020303" pitchFamily="18" charset="0"/>
              <a:cs typeface="Arial" pitchFamily="34" charset="0"/>
            </a:endParaRPr>
          </a:p>
        </p:txBody>
      </p:sp>
      <p:sp>
        <p:nvSpPr>
          <p:cNvPr id="6" name="Rectangle 7">
            <a:hlinkClick r:id="rId2" action="ppaction://hlinksldjump"/>
            <a:extLst>
              <a:ext uri="{FF2B5EF4-FFF2-40B4-BE49-F238E27FC236}">
                <a16:creationId xmlns:a16="http://schemas.microsoft.com/office/drawing/2014/main" id="{8F2ED3F8-2009-4376-961D-563DF5F85459}"/>
              </a:ext>
            </a:extLst>
          </p:cNvPr>
          <p:cNvSpPr/>
          <p:nvPr/>
        </p:nvSpPr>
        <p:spPr>
          <a:xfrm rot="18900000">
            <a:off x="11212041" y="6009599"/>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1849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id-ID" dirty="0"/>
              <a:t>Step Index Multi Mode</a:t>
            </a:r>
            <a:endParaRPr lang="en-US" dirty="0"/>
          </a:p>
        </p:txBody>
      </p:sp>
      <p:grpSp>
        <p:nvGrpSpPr>
          <p:cNvPr id="3" name="Group 2">
            <a:extLst>
              <a:ext uri="{FF2B5EF4-FFF2-40B4-BE49-F238E27FC236}">
                <a16:creationId xmlns:a16="http://schemas.microsoft.com/office/drawing/2014/main" id="{55D59553-A039-471C-AE26-F96ADECAB6CF}"/>
              </a:ext>
            </a:extLst>
          </p:cNvPr>
          <p:cNvGrpSpPr/>
          <p:nvPr/>
        </p:nvGrpSpPr>
        <p:grpSpPr>
          <a:xfrm>
            <a:off x="668085" y="2077401"/>
            <a:ext cx="4701308" cy="3689499"/>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sp>
        <p:nvSpPr>
          <p:cNvPr id="132" name="TextBox 131">
            <a:extLst>
              <a:ext uri="{FF2B5EF4-FFF2-40B4-BE49-F238E27FC236}">
                <a16:creationId xmlns:a16="http://schemas.microsoft.com/office/drawing/2014/main" id="{450D3EBE-50CC-4F9C-89F0-5D5745849822}"/>
              </a:ext>
            </a:extLst>
          </p:cNvPr>
          <p:cNvSpPr txBox="1"/>
          <p:nvPr/>
        </p:nvSpPr>
        <p:spPr>
          <a:xfrm>
            <a:off x="5870219" y="2494229"/>
            <a:ext cx="5712181" cy="2585323"/>
          </a:xfrm>
          <a:prstGeom prst="rect">
            <a:avLst/>
          </a:prstGeom>
          <a:noFill/>
        </p:spPr>
        <p:txBody>
          <a:bodyPr wrap="square" rtlCol="0">
            <a:spAutoFit/>
          </a:bodyPr>
          <a:lstStyle/>
          <a:p>
            <a:pPr marL="285750" indent="-285750" algn="just">
              <a:buFont typeface="Arial" panose="020B0604020202020204" pitchFamily="34" charset="0"/>
              <a:buChar char="•"/>
            </a:pPr>
            <a:r>
              <a:rPr lang="sv-SE" dirty="0">
                <a:latin typeface="Bodoni Bk BT" panose="02070603070706020303" pitchFamily="18" charset="0"/>
              </a:rPr>
              <a:t>Pada </a:t>
            </a:r>
            <a:r>
              <a:rPr lang="id-ID" dirty="0">
                <a:latin typeface="Bodoni Bk BT" panose="02070603070706020303" pitchFamily="18" charset="0"/>
              </a:rPr>
              <a:t>Multi </a:t>
            </a:r>
            <a:r>
              <a:rPr lang="sv-SE" dirty="0">
                <a:latin typeface="Bodoni Bk BT" panose="02070603070706020303" pitchFamily="18" charset="0"/>
              </a:rPr>
              <a:t>mode fiber, terjadi perubahan index bias</a:t>
            </a:r>
            <a:r>
              <a:rPr lang="id-ID" dirty="0">
                <a:latin typeface="Bodoni Bk BT" panose="02070603070706020303" pitchFamily="18" charset="0"/>
              </a:rPr>
              <a:t> </a:t>
            </a:r>
            <a:r>
              <a:rPr lang="sv-SE" dirty="0">
                <a:latin typeface="Bodoni Bk BT" panose="02070603070706020303" pitchFamily="18" charset="0"/>
              </a:rPr>
              <a:t>pada batas antara core dan cladding.</a:t>
            </a:r>
            <a:endParaRPr lang="id-ID" dirty="0">
              <a:latin typeface="Bodoni Bk BT" panose="02070603070706020303" pitchFamily="18" charset="0"/>
            </a:endParaRPr>
          </a:p>
          <a:p>
            <a:pPr marL="285750" indent="-285750" algn="just">
              <a:buFont typeface="Arial" panose="020B0604020202020204" pitchFamily="34" charset="0"/>
              <a:buChar char="•"/>
            </a:pPr>
            <a:endParaRPr lang="id-ID" dirty="0">
              <a:latin typeface="Bodoni Bk BT" panose="02070603070706020303" pitchFamily="18" charset="0"/>
            </a:endParaRPr>
          </a:p>
          <a:p>
            <a:pPr marL="285750" indent="-285750" algn="l">
              <a:buFont typeface="Arial" panose="020B0604020202020204" pitchFamily="34" charset="0"/>
              <a:buChar char="•"/>
            </a:pPr>
            <a:r>
              <a:rPr lang="id-ID" b="0" i="0" u="none" strike="noStrike" baseline="0" dirty="0">
                <a:latin typeface="Bodoni Bk BT" panose="02070603070706020303" pitchFamily="18" charset="0"/>
              </a:rPr>
              <a:t>Inti mempunyai diameter antara 50 </a:t>
            </a:r>
            <a:r>
              <a:rPr lang="el-GR" b="0" i="0" u="none" strike="noStrike" baseline="0" dirty="0">
                <a:latin typeface="Bodoni Bk BT" panose="02070603070706020303" pitchFamily="18" charset="0"/>
              </a:rPr>
              <a:t>μ</a:t>
            </a:r>
            <a:r>
              <a:rPr lang="id-ID" b="0" i="0" u="none" strike="noStrike" baseline="0" dirty="0">
                <a:latin typeface="Bodoni Bk BT" panose="02070603070706020303" pitchFamily="18" charset="0"/>
              </a:rPr>
              <a:t>m – 200 </a:t>
            </a:r>
            <a:r>
              <a:rPr lang="el-GR" b="0" i="0" u="none" strike="noStrike" baseline="0" dirty="0">
                <a:latin typeface="Bodoni Bk BT" panose="02070603070706020303" pitchFamily="18" charset="0"/>
              </a:rPr>
              <a:t>μ</a:t>
            </a:r>
            <a:r>
              <a:rPr lang="id-ID" b="0" i="0" u="none" strike="noStrike" baseline="0" dirty="0">
                <a:latin typeface="Bodoni Bk BT" panose="02070603070706020303" pitchFamily="18" charset="0"/>
              </a:rPr>
              <a:t>m dan selubung yang sangat tipis. </a:t>
            </a:r>
            <a:r>
              <a:rPr lang="id-ID" sz="1800" b="0" i="0" u="none" strike="noStrike" baseline="0" dirty="0">
                <a:latin typeface="Bodoni Bk BT" panose="02070603070706020303" pitchFamily="18" charset="0"/>
              </a:rPr>
              <a:t>Serat step index multimode digunakan untuk komunikasi jarak pendek.</a:t>
            </a:r>
            <a:endParaRPr lang="id-ID" b="0" i="0" u="none" strike="noStrike" baseline="0" dirty="0">
              <a:latin typeface="Bodoni Bk BT" panose="02070603070706020303" pitchFamily="18" charset="0"/>
            </a:endParaRPr>
          </a:p>
          <a:p>
            <a:pPr marL="285750" indent="-285750" algn="just">
              <a:buFont typeface="Arial" panose="020B0604020202020204" pitchFamily="34" charset="0"/>
              <a:buChar char="•"/>
            </a:pPr>
            <a:endParaRPr lang="id-ID" dirty="0">
              <a:latin typeface="Bodoni Bk BT" panose="02070603070706020303" pitchFamily="18" charset="0"/>
            </a:endParaRPr>
          </a:p>
          <a:p>
            <a:pPr marL="285750" indent="-285750" algn="just">
              <a:buFont typeface="Arial" panose="020B0604020202020204" pitchFamily="34" charset="0"/>
              <a:buChar char="•"/>
            </a:pPr>
            <a:r>
              <a:rPr lang="id-ID" sz="1800" b="0" i="0" u="none" strike="noStrike" baseline="0" dirty="0">
                <a:latin typeface="Bodoni Bk BT" panose="02070603070706020303" pitchFamily="18" charset="0"/>
              </a:rPr>
              <a:t>Redaman step index multimode antara 5 – 30 dB/km dan bandwidth antara 10 –100 MHz.</a:t>
            </a:r>
            <a:endParaRPr lang="en-US" altLang="ko-KR" dirty="0">
              <a:solidFill>
                <a:schemeClr val="tx1">
                  <a:lumMod val="85000"/>
                  <a:lumOff val="15000"/>
                </a:schemeClr>
              </a:solidFill>
              <a:latin typeface="Bodoni Bk BT" panose="02070603070706020303" pitchFamily="18" charset="0"/>
              <a:cs typeface="Arial" pitchFamily="34" charset="0"/>
            </a:endParaRPr>
          </a:p>
        </p:txBody>
      </p:sp>
      <p:sp>
        <p:nvSpPr>
          <p:cNvPr id="5" name="Rectangle 7">
            <a:hlinkClick r:id="rId2" action="ppaction://hlinksldjump"/>
            <a:extLst>
              <a:ext uri="{FF2B5EF4-FFF2-40B4-BE49-F238E27FC236}">
                <a16:creationId xmlns:a16="http://schemas.microsoft.com/office/drawing/2014/main" id="{12AD9B1F-DF4B-45B9-85C5-FF9DF773D496}"/>
              </a:ext>
            </a:extLst>
          </p:cNvPr>
          <p:cNvSpPr/>
          <p:nvPr/>
        </p:nvSpPr>
        <p:spPr>
          <a:xfrm rot="18900000">
            <a:off x="11212041" y="6009599"/>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39109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id-ID" dirty="0"/>
              <a:t>Graded Index Multi Mode</a:t>
            </a:r>
            <a:endParaRPr lang="en-US" dirty="0"/>
          </a:p>
        </p:txBody>
      </p:sp>
      <p:grpSp>
        <p:nvGrpSpPr>
          <p:cNvPr id="3" name="Group 2">
            <a:extLst>
              <a:ext uri="{FF2B5EF4-FFF2-40B4-BE49-F238E27FC236}">
                <a16:creationId xmlns:a16="http://schemas.microsoft.com/office/drawing/2014/main" id="{55D59553-A039-471C-AE26-F96ADECAB6CF}"/>
              </a:ext>
            </a:extLst>
          </p:cNvPr>
          <p:cNvGrpSpPr/>
          <p:nvPr/>
        </p:nvGrpSpPr>
        <p:grpSpPr>
          <a:xfrm>
            <a:off x="668085" y="2077401"/>
            <a:ext cx="4701308" cy="3689499"/>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sp>
        <p:nvSpPr>
          <p:cNvPr id="132" name="TextBox 131">
            <a:extLst>
              <a:ext uri="{FF2B5EF4-FFF2-40B4-BE49-F238E27FC236}">
                <a16:creationId xmlns:a16="http://schemas.microsoft.com/office/drawing/2014/main" id="{450D3EBE-50CC-4F9C-89F0-5D5745849822}"/>
              </a:ext>
            </a:extLst>
          </p:cNvPr>
          <p:cNvSpPr txBox="1"/>
          <p:nvPr/>
        </p:nvSpPr>
        <p:spPr>
          <a:xfrm>
            <a:off x="5870219" y="2494229"/>
            <a:ext cx="5712181" cy="2585323"/>
          </a:xfrm>
          <a:prstGeom prst="rect">
            <a:avLst/>
          </a:prstGeom>
          <a:noFill/>
        </p:spPr>
        <p:txBody>
          <a:bodyPr wrap="square" rtlCol="0">
            <a:spAutoFit/>
          </a:bodyPr>
          <a:lstStyle/>
          <a:p>
            <a:pPr marL="285750" indent="-285750" algn="just">
              <a:buFont typeface="Arial" panose="020B0604020202020204" pitchFamily="34" charset="0"/>
              <a:buChar char="•"/>
            </a:pPr>
            <a:r>
              <a:rPr lang="sv-SE" dirty="0">
                <a:latin typeface="Bodoni Bk BT" panose="02070603070706020303" pitchFamily="18" charset="0"/>
              </a:rPr>
              <a:t>Pada </a:t>
            </a:r>
            <a:r>
              <a:rPr lang="id-ID" dirty="0">
                <a:latin typeface="Bodoni Bk BT" panose="02070603070706020303" pitchFamily="18" charset="0"/>
              </a:rPr>
              <a:t>graded index multi</a:t>
            </a:r>
            <a:r>
              <a:rPr lang="sv-SE" dirty="0">
                <a:latin typeface="Bodoni Bk BT" panose="02070603070706020303" pitchFamily="18" charset="0"/>
              </a:rPr>
              <a:t> mode fiber, </a:t>
            </a:r>
            <a:r>
              <a:rPr lang="id-ID" b="0" i="0" u="none" strike="noStrike" baseline="0" dirty="0">
                <a:latin typeface="Bodoni Bk BT" panose="02070603070706020303" pitchFamily="18" charset="0"/>
              </a:rPr>
              <a:t>Inti serat mempunyai nilai indeks bias yang berkurang sedikit demi sedikit </a:t>
            </a:r>
            <a:r>
              <a:rPr lang="it-IT" b="0" i="0" u="none" strike="noStrike" baseline="0" dirty="0">
                <a:latin typeface="Bodoni Bk BT" panose="02070603070706020303" pitchFamily="18" charset="0"/>
              </a:rPr>
              <a:t>mulai dari pusat core sampai batas antara core dengan cladding</a:t>
            </a:r>
            <a:r>
              <a:rPr lang="id-ID" b="0" i="0" u="none" strike="noStrike" baseline="0" dirty="0">
                <a:latin typeface="Bodoni Bk BT" panose="02070603070706020303" pitchFamily="18" charset="0"/>
              </a:rPr>
              <a:t>.</a:t>
            </a:r>
          </a:p>
          <a:p>
            <a:pPr marL="285750" indent="-285750" algn="just">
              <a:buFont typeface="Arial" panose="020B0604020202020204" pitchFamily="34" charset="0"/>
              <a:buChar char="•"/>
            </a:pPr>
            <a:endParaRPr lang="id-ID" b="0" i="0" u="none" strike="noStrike" baseline="0" dirty="0">
              <a:latin typeface="Bodoni Bk BT" panose="02070603070706020303" pitchFamily="18" charset="0"/>
            </a:endParaRPr>
          </a:p>
          <a:p>
            <a:pPr marL="285750" indent="-285750" algn="just">
              <a:buFont typeface="Arial" panose="020B0604020202020204" pitchFamily="34" charset="0"/>
              <a:buChar char="•"/>
            </a:pPr>
            <a:r>
              <a:rPr lang="id-ID" b="0" i="0" u="none" strike="noStrike" baseline="0" dirty="0">
                <a:latin typeface="Bodoni Bk BT" panose="02070603070706020303" pitchFamily="18" charset="0"/>
              </a:rPr>
              <a:t>Inti mempunyai diameter 50 </a:t>
            </a:r>
            <a:r>
              <a:rPr lang="el-GR" b="0" i="0" u="none" strike="noStrike" baseline="0" dirty="0">
                <a:latin typeface="Bodoni Bk BT" panose="02070603070706020303" pitchFamily="18" charset="0"/>
              </a:rPr>
              <a:t>μ</a:t>
            </a:r>
            <a:r>
              <a:rPr lang="id-ID" b="0" i="0" u="none" strike="noStrike" baseline="0" dirty="0">
                <a:latin typeface="Bodoni Bk BT" panose="02070603070706020303" pitchFamily="18" charset="0"/>
              </a:rPr>
              <a:t>m dan selubung 125 </a:t>
            </a:r>
            <a:r>
              <a:rPr lang="el-GR" b="0" i="0" u="none" strike="noStrike" baseline="0" dirty="0">
                <a:latin typeface="Bodoni Bk BT" panose="02070603070706020303" pitchFamily="18" charset="0"/>
              </a:rPr>
              <a:t>μ</a:t>
            </a:r>
            <a:r>
              <a:rPr lang="id-ID" b="0" i="0" u="none" strike="noStrike" baseline="0" dirty="0">
                <a:latin typeface="Bodoni Bk BT" panose="02070603070706020303" pitchFamily="18" charset="0"/>
              </a:rPr>
              <a:t>m. </a:t>
            </a:r>
          </a:p>
          <a:p>
            <a:pPr marL="285750" indent="-285750" algn="just">
              <a:buFont typeface="Arial" panose="020B0604020202020204" pitchFamily="34" charset="0"/>
              <a:buChar char="•"/>
            </a:pPr>
            <a:endParaRPr lang="id-ID" dirty="0">
              <a:latin typeface="Bodoni Bk BT" panose="02070603070706020303" pitchFamily="18" charset="0"/>
            </a:endParaRPr>
          </a:p>
          <a:p>
            <a:pPr marL="285750" indent="-285750" algn="just">
              <a:buFont typeface="Arial" panose="020B0604020202020204" pitchFamily="34" charset="0"/>
              <a:buChar char="•"/>
            </a:pPr>
            <a:r>
              <a:rPr lang="id-ID" sz="1800" b="0" i="0" u="none" strike="noStrike" baseline="0" dirty="0">
                <a:latin typeface="Bodoni Bk BT" panose="02070603070706020303" pitchFamily="18" charset="0"/>
              </a:rPr>
              <a:t>Redaman serat G</a:t>
            </a:r>
            <a:r>
              <a:rPr lang="id-ID" dirty="0">
                <a:latin typeface="Bodoni Bk BT" panose="02070603070706020303" pitchFamily="18" charset="0"/>
              </a:rPr>
              <a:t>raded</a:t>
            </a:r>
            <a:r>
              <a:rPr lang="id-ID" sz="1800" b="0" i="0" u="none" strike="noStrike" baseline="0" dirty="0">
                <a:latin typeface="Bodoni Bk BT" panose="02070603070706020303" pitchFamily="18" charset="0"/>
              </a:rPr>
              <a:t> Index Singlemode adalah </a:t>
            </a:r>
            <a:r>
              <a:rPr lang="de-DE" sz="1800" b="0" i="0" u="none" strike="noStrike" baseline="0" dirty="0">
                <a:latin typeface="Bodoni Bk BT" panose="02070603070706020303" pitchFamily="18" charset="0"/>
              </a:rPr>
              <a:t>3 – 10 dB/km</a:t>
            </a:r>
            <a:r>
              <a:rPr lang="id-ID" sz="1800" b="0" i="0" u="none" strike="noStrike" baseline="0" dirty="0">
                <a:latin typeface="Bodoni Bk BT" panose="02070603070706020303" pitchFamily="18" charset="0"/>
              </a:rPr>
              <a:t> </a:t>
            </a:r>
            <a:r>
              <a:rPr lang="de-DE" sz="1800" b="0" i="0" u="none" strike="noStrike" baseline="0" dirty="0">
                <a:latin typeface="Bodoni Bk BT" panose="02070603070706020303" pitchFamily="18" charset="0"/>
              </a:rPr>
              <a:t>dan bandwidth 1 GHz.</a:t>
            </a:r>
            <a:endParaRPr lang="en-US" altLang="ko-KR" dirty="0">
              <a:solidFill>
                <a:schemeClr val="tx1">
                  <a:lumMod val="85000"/>
                  <a:lumOff val="15000"/>
                </a:schemeClr>
              </a:solidFill>
              <a:latin typeface="Bodoni Bk BT" panose="02070603070706020303" pitchFamily="18" charset="0"/>
              <a:cs typeface="Arial" pitchFamily="34" charset="0"/>
            </a:endParaRPr>
          </a:p>
        </p:txBody>
      </p:sp>
      <p:sp>
        <p:nvSpPr>
          <p:cNvPr id="5" name="Freeform 32">
            <a:hlinkClick r:id="rId2" action="ppaction://hlinksldjump"/>
            <a:extLst>
              <a:ext uri="{FF2B5EF4-FFF2-40B4-BE49-F238E27FC236}">
                <a16:creationId xmlns:a16="http://schemas.microsoft.com/office/drawing/2014/main" id="{979BD940-B46E-471A-AFA2-5F8C9469FB59}"/>
              </a:ext>
            </a:extLst>
          </p:cNvPr>
          <p:cNvSpPr/>
          <p:nvPr/>
        </p:nvSpPr>
        <p:spPr>
          <a:xfrm>
            <a:off x="10977349" y="576690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181367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B50BDA-9DD3-47E4-8852-4E61CF2A00B0}"/>
              </a:ext>
            </a:extLst>
          </p:cNvPr>
          <p:cNvSpPr/>
          <p:nvPr/>
        </p:nvSpPr>
        <p:spPr>
          <a:xfrm>
            <a:off x="0"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4F188E-C654-4B5C-ABF1-DB0BEABF2171}"/>
              </a:ext>
            </a:extLst>
          </p:cNvPr>
          <p:cNvSpPr/>
          <p:nvPr/>
        </p:nvSpPr>
        <p:spPr>
          <a:xfrm>
            <a:off x="8296859"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751BC40-C865-4B6D-801A-87EB8D70B92E}"/>
              </a:ext>
            </a:extLst>
          </p:cNvPr>
          <p:cNvSpPr txBox="1"/>
          <p:nvPr/>
        </p:nvSpPr>
        <p:spPr>
          <a:xfrm>
            <a:off x="3707378" y="5150423"/>
            <a:ext cx="4777096" cy="523220"/>
          </a:xfrm>
          <a:prstGeom prst="rect">
            <a:avLst/>
          </a:prstGeom>
          <a:noFill/>
        </p:spPr>
        <p:txBody>
          <a:bodyPr wrap="square" rtlCol="0" anchor="ctr">
            <a:spAutoFit/>
          </a:bodyPr>
          <a:lstStyle/>
          <a:p>
            <a:pPr algn="ctr"/>
            <a:r>
              <a:rPr lang="id-ID" altLang="ko-KR" sz="2800" dirty="0">
                <a:solidFill>
                  <a:schemeClr val="bg1"/>
                </a:solidFill>
                <a:latin typeface="Bradley Hand ITC" panose="03070402050302030203" pitchFamily="66" charset="0"/>
                <a:cs typeface="Arial" pitchFamily="34" charset="0"/>
              </a:rPr>
              <a:t>Pengertian FTTH</a:t>
            </a:r>
            <a:endParaRPr lang="ko-KR" altLang="en-US" sz="2800" dirty="0">
              <a:solidFill>
                <a:schemeClr val="bg1"/>
              </a:solidFill>
              <a:latin typeface="Bradley Hand ITC" panose="03070402050302030203" pitchFamily="66" charset="0"/>
              <a:cs typeface="Arial" pitchFamily="34" charset="0"/>
            </a:endParaRPr>
          </a:p>
        </p:txBody>
      </p:sp>
    </p:spTree>
    <p:extLst>
      <p:ext uri="{BB962C8B-B14F-4D97-AF65-F5344CB8AC3E}">
        <p14:creationId xmlns:p14="http://schemas.microsoft.com/office/powerpoint/2010/main" val="1190275051"/>
      </p:ext>
    </p:extLst>
  </p:cSld>
  <p:clrMapOvr>
    <a:masterClrMapping/>
  </p:clrMapOvr>
</p:sld>
</file>

<file path=ppt/theme/theme1.xml><?xml version="1.0" encoding="utf-8"?>
<a:theme xmlns:a="http://schemas.openxmlformats.org/drawingml/2006/main" name="Cover and End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28635E0767F449400A46F66679A5C" ma:contentTypeVersion="10" ma:contentTypeDescription="Create a new document." ma:contentTypeScope="" ma:versionID="7fc27b919ee1b4fb548040a2127345f6">
  <xsd:schema xmlns:xsd="http://www.w3.org/2001/XMLSchema" xmlns:xs="http://www.w3.org/2001/XMLSchema" xmlns:p="http://schemas.microsoft.com/office/2006/metadata/properties" xmlns:ns2="89504de4-4283-4b34-b547-7331e0d4a346" xmlns:ns3="da944019-e0c0-4cbe-b9e1-79848028e4af" targetNamespace="http://schemas.microsoft.com/office/2006/metadata/properties" ma:root="true" ma:fieldsID="4fe08581906e2c2ac9ebb1703424cc21" ns2:_="" ns3:_="">
    <xsd:import namespace="89504de4-4283-4b34-b547-7331e0d4a346"/>
    <xsd:import namespace="da944019-e0c0-4cbe-b9e1-79848028e4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04de4-4283-4b34-b547-7331e0d4a3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d36bd76-decb-4dd1-ad12-0d0eb5e8b8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944019-e0c0-4cbe-b9e1-79848028e4a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328c0b8-7eb1-4269-9651-4b2cb19e42d2}" ma:internalName="TaxCatchAll" ma:showField="CatchAllData" ma:web="da944019-e0c0-4cbe-b9e1-79848028e4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a944019-e0c0-4cbe-b9e1-79848028e4af" xsi:nil="true"/>
    <lcf76f155ced4ddcb4097134ff3c332f xmlns="89504de4-4283-4b34-b547-7331e0d4a3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D22035-380D-47AF-B8A2-935D3C8B424F}"/>
</file>

<file path=customXml/itemProps2.xml><?xml version="1.0" encoding="utf-8"?>
<ds:datastoreItem xmlns:ds="http://schemas.openxmlformats.org/officeDocument/2006/customXml" ds:itemID="{2AA59864-E518-492A-A045-F6FA207509DD}"/>
</file>

<file path=customXml/itemProps3.xml><?xml version="1.0" encoding="utf-8"?>
<ds:datastoreItem xmlns:ds="http://schemas.openxmlformats.org/officeDocument/2006/customXml" ds:itemID="{3E980B36-3DBC-4780-95CF-4ED1A3C48B8C}"/>
</file>

<file path=docProps/app.xml><?xml version="1.0" encoding="utf-8"?>
<Properties xmlns="http://schemas.openxmlformats.org/officeDocument/2006/extended-properties" xmlns:vt="http://schemas.openxmlformats.org/officeDocument/2006/docPropsVTypes">
  <TotalTime>2159</TotalTime>
  <Words>1137</Words>
  <Application>Microsoft Office PowerPoint</Application>
  <PresentationFormat>Widescreen</PresentationFormat>
  <Paragraphs>160</Paragraphs>
  <Slides>28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 Unicode MS</vt:lpstr>
      <vt:lpstr>맑은 고딕</vt:lpstr>
      <vt:lpstr>Arial</vt:lpstr>
      <vt:lpstr>Bodoni Bk BT</vt:lpstr>
      <vt:lpstr>Bradley Hand ITC</vt:lpstr>
      <vt:lpstr>Calibri Light</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ASUS</cp:lastModifiedBy>
  <cp:revision>92</cp:revision>
  <dcterms:created xsi:type="dcterms:W3CDTF">2020-01-20T05:08:25Z</dcterms:created>
  <dcterms:modified xsi:type="dcterms:W3CDTF">2020-06-26T08:19:11Z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0x01010076628635E0767F449400A46F66679A5C</vt:lpwstr>
  </property>
  <property fmtid="{D5CDD505-2E9C-101B-9397-08002B2CF9AE}" pid="3" name="MediaServiceImageTags">
    <vt:lpwstr/>
  </property>
</Properties>
</file>