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1481" r:id="rId3"/>
    <p:sldId id="1486" r:id="rId4"/>
    <p:sldId id="1524" r:id="rId5"/>
    <p:sldId id="1525" r:id="rId6"/>
    <p:sldId id="1248" r:id="rId7"/>
    <p:sldId id="1526" r:id="rId8"/>
    <p:sldId id="1487" r:id="rId9"/>
    <p:sldId id="1188" r:id="rId10"/>
    <p:sldId id="1528" r:id="rId11"/>
    <p:sldId id="1529" r:id="rId12"/>
    <p:sldId id="1530" r:id="rId13"/>
    <p:sldId id="1534" r:id="rId14"/>
    <p:sldId id="1535" r:id="rId15"/>
    <p:sldId id="1536" r:id="rId16"/>
    <p:sldId id="1537" r:id="rId17"/>
    <p:sldId id="1531" r:id="rId18"/>
    <p:sldId id="1532" r:id="rId19"/>
    <p:sldId id="153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854"/>
    <p:restoredTop sz="96281"/>
  </p:normalViewPr>
  <p:slideViewPr>
    <p:cSldViewPr snapToGrid="0" snapToObjects="1">
      <p:cViewPr>
        <p:scale>
          <a:sx n="138" d="100"/>
          <a:sy n="138" d="100"/>
        </p:scale>
        <p:origin x="456" y="-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D9E3B-B1F2-204C-AE82-544D65862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D15E09-2434-A34F-AB3A-A4B09ADFA9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DBE7A-DBD8-4948-A2C9-29045D937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35F8-026E-C544-806A-CBE9D2AE89DF}" type="datetimeFigureOut">
              <a:rPr lang="en-US" smtClean="0"/>
              <a:t>1/8/22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3F2C0-DA43-3446-8D48-98D5D1ECE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C5D37-82B5-BB4C-819E-D19EE2564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2624-AD5C-B741-84B9-D29F1690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148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6C394-6FE5-EE41-BD76-BEB8F418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870AB-04E3-E84C-A8DE-88F396B4A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4B03C-1C98-EC4F-A339-03E2EB650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35F8-026E-C544-806A-CBE9D2AE89DF}" type="datetimeFigureOut">
              <a:rPr lang="en-US" smtClean="0"/>
              <a:t>1/8/22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31AB7-8A69-F34F-BEBD-7C2BF1EE8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0560D-BED1-C94A-B2AB-6E153DCF7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2624-AD5C-B741-84B9-D29F1690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98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5B4A-284E-9F42-AF01-06ED57537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2770C-FA7E-CF4D-9C1E-EA8CAC0C76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DED56-B1AB-7F44-A9B9-7D3089572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35F8-026E-C544-806A-CBE9D2AE89DF}" type="datetimeFigureOut">
              <a:rPr lang="en-US" smtClean="0"/>
              <a:t>1/8/22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7ACD7-92E1-134E-8178-556D72CA3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D131F-C761-0747-B4DB-6FA2B4570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2624-AD5C-B741-84B9-D29F1690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34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F9021-B36E-9547-97EB-FBBFCD74D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CA14B-2F69-6542-A4AF-54213FEE15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990BD-8D96-0F40-8878-5596FF623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F5BD1-F587-9143-82A3-E2937730A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35F8-026E-C544-806A-CBE9D2AE89DF}" type="datetimeFigureOut">
              <a:rPr lang="en-US" smtClean="0"/>
              <a:t>1/8/22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3018B-321E-2749-9989-13B4371B0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57BCB-2C36-0B46-921D-66E5A44DB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2624-AD5C-B741-84B9-D29F1690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91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52A00-3C61-6447-A645-D3D497349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6AA60-F443-BE44-8935-69D22186E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861172-EDD4-C442-81B2-1B191884C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96A54C-D0E5-E643-B140-5173FCFA38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C3E516-F27A-F147-AF09-3F839010C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31C741-5ADA-444B-8851-D36C929E3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35F8-026E-C544-806A-CBE9D2AE89DF}" type="datetimeFigureOut">
              <a:rPr lang="en-US" smtClean="0"/>
              <a:t>1/8/22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DD1B2B-ACA8-D54F-AE67-EE31D9EAA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72EF7A-2AE8-C64F-B7DE-D5A3ED69C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2624-AD5C-B741-84B9-D29F1690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8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34D95-1A7C-FD41-83EE-837C996A7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36EC42-EACA-C243-BD05-50067F3D7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35F8-026E-C544-806A-CBE9D2AE89DF}" type="datetimeFigureOut">
              <a:rPr lang="en-US" smtClean="0"/>
              <a:t>1/8/22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A52CAE-414F-4343-A97E-4B9B66405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02BF0C-8297-2A48-B2A9-D7FCEC511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2624-AD5C-B741-84B9-D29F1690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0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C208D0-F2E0-1B49-9A27-18CC8F9D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35F8-026E-C544-806A-CBE9D2AE89DF}" type="datetimeFigureOut">
              <a:rPr lang="en-US" smtClean="0"/>
              <a:t>1/8/22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19C342-D586-3F44-832E-B5CAFC3E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0AB7F-9B50-5340-8308-0F0A9AEE0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2624-AD5C-B741-84B9-D29F1690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70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C55AB-5AC1-264A-B5AC-0FC786E4A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5814E-BF78-CA4B-B65C-87A7F2FC2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759F8-6DB9-224C-853F-4677359C1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3C79CF-BE38-5543-9309-138441EE8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35F8-026E-C544-806A-CBE9D2AE89DF}" type="datetimeFigureOut">
              <a:rPr lang="en-US" smtClean="0"/>
              <a:t>1/8/22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39B38-42D9-DE4D-A66E-EC08A131A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DAE129-E3E5-B34A-B69D-49B860C4A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2624-AD5C-B741-84B9-D29F1690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78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C4754-2203-3C4D-979D-CEDF2CAC0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B195C6-E2F1-6845-BAF0-A5018CE14A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FC6F4-BD2D-2847-B8A9-92F5BC057D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881C00-5028-B34E-81B2-98EE4771C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35F8-026E-C544-806A-CBE9D2AE89DF}" type="datetimeFigureOut">
              <a:rPr lang="en-US" smtClean="0"/>
              <a:t>1/8/22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F871AF-99C7-1441-8256-578AACFCB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AF372D-18FA-4548-BC84-78DDF3B4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2624-AD5C-B741-84B9-D29F1690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823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8401F-4728-7A4D-AA8F-70E7964B1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775668-4967-BD4A-A2F2-405F867B5C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8325A-BC59-2341-90AC-C4AAF0D17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35F8-026E-C544-806A-CBE9D2AE89DF}" type="datetimeFigureOut">
              <a:rPr lang="en-US" smtClean="0"/>
              <a:t>1/8/22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98BA5-B711-DB40-84D4-E6FD2AFDF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98F74-349C-FC46-A432-351E32C2D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2624-AD5C-B741-84B9-D29F1690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999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6A50BD-A279-5547-BD15-39F28B84F2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00CEEC-3A74-7D49-A9DF-C5200C1C95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B6C33-53EE-1146-A288-5FD89DD12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35F8-026E-C544-806A-CBE9D2AE89DF}" type="datetimeFigureOut">
              <a:rPr lang="en-US" smtClean="0"/>
              <a:t>1/8/22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23CAC-D613-ED49-A141-7016B695C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A8E94-0E6D-434E-AB04-FA1B189CB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2624-AD5C-B741-84B9-D29F1690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264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710" y="1371600"/>
            <a:ext cx="10890581" cy="9818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650374" y="2547144"/>
            <a:ext cx="10890581" cy="3396456"/>
          </a:xfrm>
          <a:prstGeom prst="rect">
            <a:avLst/>
          </a:prstGeom>
        </p:spPr>
        <p:txBody>
          <a:bodyPr/>
          <a:lstStyle>
            <a:lvl1pPr marL="428625" indent="-428625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00200" indent="-228600">
              <a:buFont typeface="Arial" panose="020B0604020202020204" pitchFamily="34" charset="0"/>
              <a:buChar char="•"/>
              <a:defRPr/>
            </a:lvl4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EB0AF61-79AD-2844-A056-90986F687B0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89181D1-AEBB-D54D-9A02-A24EB0946D5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E0C8BCA-7184-2A4D-9DB2-8264B97EBF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7770739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aman Depa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368297" y="1123406"/>
            <a:ext cx="653069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82843" tIns="91422" rIns="182843" bIns="91422" numCol="1" anchor="ctr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 lvl="0"/>
            <a:r>
              <a:rPr lang="id-ID" altLang="id-ID" dirty="0"/>
              <a:t>Kode Mata Kuliah – Nama Mata Kuliah</a:t>
            </a:r>
            <a:endParaRPr lang="en-US" altLang="id-ID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 bwMode="auto">
          <a:xfrm>
            <a:off x="368297" y="1825627"/>
            <a:ext cx="6530690" cy="2290907"/>
          </a:xfrm>
          <a:prstGeom prst="rect">
            <a:avLst/>
          </a:prstGeom>
          <a:noFill/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>
            <a:lvl1pPr algn="r">
              <a:defRPr sz="4000"/>
            </a:lvl1pPr>
          </a:lstStyle>
          <a:p>
            <a:pPr lvl="0"/>
            <a:endParaRPr lang="en-US" altLang="id-ID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68297" y="4271554"/>
            <a:ext cx="6530690" cy="522515"/>
          </a:xfrm>
          <a:prstGeom prst="rect">
            <a:avLst/>
          </a:prstGeom>
        </p:spPr>
        <p:txBody>
          <a:bodyPr/>
          <a:lstStyle>
            <a:lvl1pPr algn="r">
              <a:defRPr sz="22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368296" y="4949089"/>
            <a:ext cx="6530690" cy="522515"/>
          </a:xfrm>
          <a:prstGeom prst="rect">
            <a:avLst/>
          </a:prstGeom>
        </p:spPr>
        <p:txBody>
          <a:bodyPr/>
          <a:lstStyle>
            <a:lvl1pPr algn="r">
              <a:defRPr sz="22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7382210" y="1123157"/>
            <a:ext cx="4441394" cy="4348163"/>
          </a:xfrm>
          <a:prstGeom prst="rect">
            <a:avLst/>
          </a:prstGeom>
        </p:spPr>
        <p:txBody>
          <a:bodyPr/>
          <a:lstStyle/>
          <a:p>
            <a:pPr lvl="0"/>
            <a:endParaRPr lang="id-ID" noProof="0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F96CCE6-7622-414C-A906-66B703AFCB6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algn="ctr" defTabSz="914217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7064691-5662-CF45-A9A2-1DF006198B0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91EC4B-0D29-E745-BBDF-72D84A42C8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0502981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398BBB-62AA-ED41-A450-F5AF6B8A8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3EBAA-C8DC-6643-8C3D-71FAF2145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4F056-D4FB-E84E-BCC6-2F5CEF7AA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935F8-026E-C544-806A-CBE9D2AE89DF}" type="datetimeFigureOut">
              <a:rPr lang="en-US" smtClean="0"/>
              <a:t>1/8/22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A2B77-75EC-C143-A77B-93749508A6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A0172-633A-8145-B53D-AAA6ACA25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A2624-AD5C-B741-84B9-D29F1690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08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88565-C6FA-F841-8F84-91816E5C0B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Data Mining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523EB3-3CD7-C24E-AECE-47509E41E027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0" dirty="0">
                <a:effectLst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164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05C38109-FC5B-204D-98ED-DE02FB0138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52463" y="1371600"/>
            <a:ext cx="10887075" cy="9818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id-ID" altLang="en-US" sz="3600" b="1"/>
              <a:t>Definisi Data Mining</a:t>
            </a:r>
          </a:p>
        </p:txBody>
      </p:sp>
      <p:sp>
        <p:nvSpPr>
          <p:cNvPr id="25602" name="Slide Number Placeholder 2">
            <a:extLst>
              <a:ext uri="{FF2B5EF4-FFF2-40B4-BE49-F238E27FC236}">
                <a16:creationId xmlns:a16="http://schemas.microsoft.com/office/drawing/2014/main" id="{5F306CCE-C68C-5B4E-8A4D-9C39EB1CAA1C}"/>
              </a:ext>
            </a:extLst>
          </p:cNvPr>
          <p:cNvSpPr>
            <a:spLocks noGrp="1" noChangeArrowheads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E3320C3-4514-3E47-9940-0FD399E8DB84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27651" name="Text Placeholder 3">
            <a:extLst>
              <a:ext uri="{FF2B5EF4-FFF2-40B4-BE49-F238E27FC236}">
                <a16:creationId xmlns:a16="http://schemas.microsoft.com/office/drawing/2014/main" id="{78BC8BC6-3262-B74B-99F2-19EA030F8619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51669" y="2547144"/>
            <a:ext cx="10887869" cy="3396456"/>
          </a:xfrm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buFont typeface="Arial" charset="0"/>
              <a:buChar char="•"/>
              <a:defRPr/>
            </a:pPr>
            <a:r>
              <a:rPr altLang="en-US" sz="3300" dirty="0">
                <a:solidFill>
                  <a:srgbClr val="19232E"/>
                </a:solidFill>
                <a:latin typeface="+mj-lt"/>
              </a:rPr>
              <a:t>The term data mining was originally </a:t>
            </a:r>
            <a:r>
              <a:rPr altLang="en-US" sz="3300" b="1" dirty="0">
                <a:solidFill>
                  <a:srgbClr val="19232E"/>
                </a:solidFill>
                <a:latin typeface="+mj-lt"/>
              </a:rPr>
              <a:t>used to describe the process</a:t>
            </a:r>
            <a:r>
              <a:rPr altLang="en-US" sz="3300" dirty="0">
                <a:solidFill>
                  <a:srgbClr val="19232E"/>
                </a:solidFill>
                <a:latin typeface="+mj-lt"/>
              </a:rPr>
              <a:t> through which previously </a:t>
            </a:r>
            <a:r>
              <a:rPr altLang="en-US" sz="3300" b="1" dirty="0">
                <a:solidFill>
                  <a:srgbClr val="19232E"/>
                </a:solidFill>
                <a:latin typeface="+mj-lt"/>
              </a:rPr>
              <a:t>unknown patterns</a:t>
            </a:r>
            <a:r>
              <a:rPr altLang="en-US" sz="3300" dirty="0">
                <a:solidFill>
                  <a:srgbClr val="19232E"/>
                </a:solidFill>
                <a:latin typeface="+mj-lt"/>
              </a:rPr>
              <a:t> in data were discovered.</a:t>
            </a:r>
          </a:p>
          <a:p>
            <a:pPr algn="just">
              <a:buFont typeface="Arial" charset="0"/>
              <a:buChar char="•"/>
              <a:defRPr/>
            </a:pPr>
            <a:r>
              <a:rPr altLang="en-US" sz="3300" dirty="0">
                <a:solidFill>
                  <a:srgbClr val="19232E"/>
                </a:solidFill>
                <a:latin typeface="+mj-lt"/>
              </a:rPr>
              <a:t>Many other names that are associated with data mining include knowledge extraction, pattern analysis, data archaeology, information harvesting, pattern searching, and data dredging.</a:t>
            </a:r>
          </a:p>
        </p:txBody>
      </p:sp>
      <p:sp>
        <p:nvSpPr>
          <p:cNvPr id="25604" name="Subtitle 2">
            <a:extLst>
              <a:ext uri="{FF2B5EF4-FFF2-40B4-BE49-F238E27FC236}">
                <a16:creationId xmlns:a16="http://schemas.microsoft.com/office/drawing/2014/main" id="{20B61E2D-B468-3C42-B26B-ECA3666E214A}"/>
              </a:ext>
            </a:extLst>
          </p:cNvPr>
          <p:cNvSpPr txBox="1">
            <a:spLocks/>
          </p:cNvSpPr>
          <p:nvPr/>
        </p:nvSpPr>
        <p:spPr bwMode="auto">
          <a:xfrm>
            <a:off x="3935413" y="6330950"/>
            <a:ext cx="6280944" cy="30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45" tIns="54373" rIns="108745" bIns="54373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id-ID" sz="1200">
                <a:solidFill>
                  <a:schemeClr val="tx2"/>
                </a:solidFill>
                <a:ea typeface="Lato Light" panose="020F0302020204030204" pitchFamily="34" charset="0"/>
                <a:cs typeface="Lato Light" panose="020F0302020204030204" pitchFamily="34" charset="0"/>
              </a:rPr>
              <a:t>Sumber Referensi: </a:t>
            </a:r>
            <a:r>
              <a:rPr lang="en-US" altLang="id-ID" sz="1200">
                <a:solidFill>
                  <a:srgbClr val="C00000"/>
                </a:solidFill>
                <a:ea typeface="Lato Light" panose="020F0302020204030204" pitchFamily="34" charset="0"/>
                <a:cs typeface="Lato Light" panose="020F0302020204030204" pitchFamily="34" charset="0"/>
              </a:rPr>
              <a:t>http://www.contohURL.com</a:t>
            </a:r>
          </a:p>
        </p:txBody>
      </p:sp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6DA2994F-4194-4449-AEBB-9A2DEED60B3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52463" y="1371600"/>
            <a:ext cx="10887075" cy="9818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altLang="en-US" sz="3600" b="1"/>
              <a:t>Karakteristik Utama dan Tujuan Data Mining</a:t>
            </a:r>
          </a:p>
        </p:txBody>
      </p:sp>
      <p:sp>
        <p:nvSpPr>
          <p:cNvPr id="26626" name="Text Placeholder 2">
            <a:extLst>
              <a:ext uri="{FF2B5EF4-FFF2-40B4-BE49-F238E27FC236}">
                <a16:creationId xmlns:a16="http://schemas.microsoft.com/office/drawing/2014/main" id="{C22B71C2-5DA9-1F46-8F9E-28A794F0064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auto">
          <a:xfrm>
            <a:off x="651669" y="2547144"/>
            <a:ext cx="10887869" cy="3396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/>
            <a:r>
              <a:rPr altLang="en-US"/>
              <a:t>Data are often buried deep within very large databases, which sometimes contain data from several years.</a:t>
            </a:r>
          </a:p>
          <a:p>
            <a:pPr algn="just"/>
            <a:r>
              <a:rPr altLang="en-US"/>
              <a:t>The data mining environment is usually a client/server architecture or a Web-based IS architecture.</a:t>
            </a:r>
          </a:p>
          <a:p>
            <a:pPr algn="just"/>
            <a:r>
              <a:rPr altLang="en-US"/>
              <a:t>Sophisticated new tools, including advanced visualization tools, help to remove the information or buried in corporate files or archival public records.</a:t>
            </a: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144251BE-22F9-174F-A7F7-88D3D118B3DA}"/>
              </a:ext>
            </a:extLst>
          </p:cNvPr>
          <p:cNvSpPr>
            <a:spLocks noGrp="1" noChangeArrowheads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753CF86-D781-2A4C-B4F0-EBA821CA4681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A1D297F1-63A0-4B40-B530-31368EFCC57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52463" y="1371600"/>
            <a:ext cx="10887075" cy="9818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altLang="en-US" sz="3600" b="1"/>
              <a:t>Karakteristik Utama dan Tujuan Data Mining (2)</a:t>
            </a:r>
          </a:p>
        </p:txBody>
      </p:sp>
      <p:sp>
        <p:nvSpPr>
          <p:cNvPr id="27650" name="Text Placeholder 2">
            <a:extLst>
              <a:ext uri="{FF2B5EF4-FFF2-40B4-BE49-F238E27FC236}">
                <a16:creationId xmlns:a16="http://schemas.microsoft.com/office/drawing/2014/main" id="{32AF779D-7A30-DA42-B64C-5E91DA99F0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auto">
          <a:xfrm>
            <a:off x="651669" y="2630488"/>
            <a:ext cx="10887869" cy="339645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/>
            <a:r>
              <a:rPr altLang="en-US"/>
              <a:t>The miner is often </a:t>
            </a:r>
            <a:r>
              <a:rPr altLang="en-US" b="1"/>
              <a:t>an end user</a:t>
            </a:r>
            <a:r>
              <a:rPr altLang="en-US"/>
              <a:t>, empowered by data drills and other powerful query tools to ask ad hoc questions and obtain answers quickly, with little or no programming skill.</a:t>
            </a:r>
          </a:p>
          <a:p>
            <a:pPr algn="just"/>
            <a:r>
              <a:rPr altLang="en-US"/>
              <a:t>Striking it rich often involves finding an </a:t>
            </a:r>
            <a:r>
              <a:rPr altLang="en-US" b="1"/>
              <a:t>unexpected result and requires end users to think creatively </a:t>
            </a:r>
            <a:r>
              <a:rPr altLang="en-US"/>
              <a:t>throughout the process, including the interpretation of the findings.</a:t>
            </a:r>
          </a:p>
        </p:txBody>
      </p:sp>
      <p:sp>
        <p:nvSpPr>
          <p:cNvPr id="27651" name="Slide Number Placeholder 3">
            <a:extLst>
              <a:ext uri="{FF2B5EF4-FFF2-40B4-BE49-F238E27FC236}">
                <a16:creationId xmlns:a16="http://schemas.microsoft.com/office/drawing/2014/main" id="{895BAE38-803D-4448-9232-374855FF070A}"/>
              </a:ext>
            </a:extLst>
          </p:cNvPr>
          <p:cNvSpPr>
            <a:spLocks noGrp="1" noChangeArrowheads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4CCC9E01-1D45-4047-B054-F5EFDFAB3158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43CA9170-945C-3340-B4CA-F923F8AAC20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52463" y="1371600"/>
            <a:ext cx="10887075" cy="9818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altLang="en-US" sz="3600" b="1"/>
              <a:t>Karakteristik Utama dan Tujuan Data Mining (3)</a:t>
            </a:r>
          </a:p>
        </p:txBody>
      </p:sp>
      <p:sp>
        <p:nvSpPr>
          <p:cNvPr id="28674" name="Text Placeholder 2">
            <a:extLst>
              <a:ext uri="{FF2B5EF4-FFF2-40B4-BE49-F238E27FC236}">
                <a16:creationId xmlns:a16="http://schemas.microsoft.com/office/drawing/2014/main" id="{383580AB-CBAB-8E46-9E5F-E29EEE8D0D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auto">
          <a:xfrm>
            <a:off x="651669" y="2353469"/>
            <a:ext cx="10887869" cy="3396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/>
            <a:r>
              <a:rPr altLang="en-US" sz="3300"/>
              <a:t>Data mining tools are readily combined with spreadsheets and other software development tools. </a:t>
            </a:r>
          </a:p>
          <a:p>
            <a:pPr algn="just"/>
            <a:r>
              <a:rPr altLang="en-US" sz="3300"/>
              <a:t>Because of the large amounts of data and massive search efforts, it is sometimes necessary to use </a:t>
            </a:r>
            <a:r>
              <a:rPr altLang="en-US" sz="3300" b="1"/>
              <a:t>parallel processing for data mining</a:t>
            </a:r>
            <a:r>
              <a:rPr altLang="en-US" sz="3300"/>
              <a:t>.</a:t>
            </a:r>
          </a:p>
        </p:txBody>
      </p:sp>
      <p:sp>
        <p:nvSpPr>
          <p:cNvPr id="28675" name="Slide Number Placeholder 3">
            <a:extLst>
              <a:ext uri="{FF2B5EF4-FFF2-40B4-BE49-F238E27FC236}">
                <a16:creationId xmlns:a16="http://schemas.microsoft.com/office/drawing/2014/main" id="{5209CAB2-D943-CA45-AD19-4897BAA2BCE0}"/>
              </a:ext>
            </a:extLst>
          </p:cNvPr>
          <p:cNvSpPr>
            <a:spLocks noGrp="1" noChangeArrowheads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85232C3-4A5D-3C48-9211-9EB76E82BA03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Box 24">
            <a:extLst>
              <a:ext uri="{FF2B5EF4-FFF2-40B4-BE49-F238E27FC236}">
                <a16:creationId xmlns:a16="http://schemas.microsoft.com/office/drawing/2014/main" id="{A5837C7C-CC04-6647-8033-81E7168BC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7368" y="241300"/>
            <a:ext cx="5297266" cy="72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11" tIns="22856" rIns="45711" bIns="22856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en-US" sz="4400">
                <a:latin typeface="Lato" panose="020F0502020204030203" pitchFamily="34" charset="0"/>
              </a:rPr>
              <a:t>Data Mining Position</a:t>
            </a:r>
            <a:endParaRPr lang="id-ID" altLang="id-ID" sz="4400" b="1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377B96-B518-4449-8330-E60A4456A574}"/>
              </a:ext>
            </a:extLst>
          </p:cNvPr>
          <p:cNvSpPr/>
          <p:nvPr/>
        </p:nvSpPr>
        <p:spPr>
          <a:xfrm>
            <a:off x="5718175" y="1235075"/>
            <a:ext cx="776288" cy="460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670" tIns="22836" rIns="45670" bIns="22836" anchor="ctr"/>
          <a:lstStyle/>
          <a:p>
            <a:pPr algn="ctr" defTabSz="914217">
              <a:defRPr/>
            </a:pPr>
            <a:endParaRPr lang="en-US" sz="900" dirty="0">
              <a:solidFill>
                <a:schemeClr val="accent2"/>
              </a:solidFill>
            </a:endParaRPr>
          </a:p>
        </p:txBody>
      </p:sp>
      <p:pic>
        <p:nvPicPr>
          <p:cNvPr id="30723" name="Picture 1">
            <a:extLst>
              <a:ext uri="{FF2B5EF4-FFF2-40B4-BE49-F238E27FC236}">
                <a16:creationId xmlns:a16="http://schemas.microsoft.com/office/drawing/2014/main" id="{888D299B-E87A-6448-81C7-78140CAA4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2" y="1281113"/>
            <a:ext cx="5888038" cy="556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Box 24">
            <a:extLst>
              <a:ext uri="{FF2B5EF4-FFF2-40B4-BE49-F238E27FC236}">
                <a16:creationId xmlns:a16="http://schemas.microsoft.com/office/drawing/2014/main" id="{5436B099-322C-7044-B56C-F016985DB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6897" y="241300"/>
            <a:ext cx="4518206" cy="72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11" tIns="22856" rIns="45711" bIns="22856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en-US" sz="4400">
                <a:latin typeface="Lato" panose="020F0502020204030203" pitchFamily="34" charset="0"/>
              </a:rPr>
              <a:t>Jenis Data Mining</a:t>
            </a:r>
            <a:endParaRPr lang="id-ID" altLang="id-ID" sz="4400" b="1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44AB4E-60CE-5842-A34A-B3DB032F65C1}"/>
              </a:ext>
            </a:extLst>
          </p:cNvPr>
          <p:cNvSpPr/>
          <p:nvPr/>
        </p:nvSpPr>
        <p:spPr>
          <a:xfrm>
            <a:off x="5718175" y="1235075"/>
            <a:ext cx="776288" cy="460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670" tIns="22836" rIns="45670" bIns="22836" anchor="ctr"/>
          <a:lstStyle/>
          <a:p>
            <a:pPr algn="ctr" defTabSz="914217">
              <a:defRPr/>
            </a:pPr>
            <a:endParaRPr lang="en-US" sz="900" dirty="0">
              <a:solidFill>
                <a:schemeClr val="accent2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4CC0A35-8001-E84F-A54A-32B110910B4B}"/>
              </a:ext>
            </a:extLst>
          </p:cNvPr>
          <p:cNvSpPr/>
          <p:nvPr/>
        </p:nvSpPr>
        <p:spPr>
          <a:xfrm>
            <a:off x="3636963" y="1551782"/>
            <a:ext cx="1846263" cy="18470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anchor="ctr"/>
          <a:lstStyle/>
          <a:p>
            <a:pPr algn="ctr" defTabSz="914217">
              <a:defRPr/>
            </a:pPr>
            <a:endParaRPr lang="bg-BG" sz="9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474A282-5024-9247-8403-29EF93F493E1}"/>
              </a:ext>
            </a:extLst>
          </p:cNvPr>
          <p:cNvSpPr/>
          <p:nvPr/>
        </p:nvSpPr>
        <p:spPr>
          <a:xfrm>
            <a:off x="1084263" y="1551782"/>
            <a:ext cx="1846263" cy="1847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anchor="ctr"/>
          <a:lstStyle/>
          <a:p>
            <a:pPr algn="ctr" defTabSz="914217">
              <a:defRPr/>
            </a:pPr>
            <a:endParaRPr lang="bg-BG" sz="900"/>
          </a:p>
        </p:txBody>
      </p:sp>
      <p:sp>
        <p:nvSpPr>
          <p:cNvPr id="7" name="Shape 2525">
            <a:extLst>
              <a:ext uri="{FF2B5EF4-FFF2-40B4-BE49-F238E27FC236}">
                <a16:creationId xmlns:a16="http://schemas.microsoft.com/office/drawing/2014/main" id="{D534163F-4B58-DE42-9B50-F42F8BCB624B}"/>
              </a:ext>
            </a:extLst>
          </p:cNvPr>
          <p:cNvSpPr/>
          <p:nvPr/>
        </p:nvSpPr>
        <p:spPr>
          <a:xfrm>
            <a:off x="1675607" y="2144713"/>
            <a:ext cx="669131" cy="6691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 charset="0"/>
              <a:ea typeface="Calibri" charset="0"/>
              <a:cs typeface="Calibri" charset="0"/>
              <a:sym typeface="Gill Sans"/>
            </a:endParaRPr>
          </a:p>
        </p:txBody>
      </p:sp>
      <p:sp>
        <p:nvSpPr>
          <p:cNvPr id="8" name="Shape 2550">
            <a:extLst>
              <a:ext uri="{FF2B5EF4-FFF2-40B4-BE49-F238E27FC236}">
                <a16:creationId xmlns:a16="http://schemas.microsoft.com/office/drawing/2014/main" id="{D895213A-51A9-E04C-B53F-64CF11E0EBDE}"/>
              </a:ext>
            </a:extLst>
          </p:cNvPr>
          <p:cNvSpPr/>
          <p:nvPr/>
        </p:nvSpPr>
        <p:spPr>
          <a:xfrm>
            <a:off x="4244182" y="2147094"/>
            <a:ext cx="669131" cy="6691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7364"/>
                </a:moveTo>
                <a:cubicBezTo>
                  <a:pt x="20838" y="7364"/>
                  <a:pt x="20618" y="7584"/>
                  <a:pt x="20618" y="7855"/>
                </a:cubicBezTo>
                <a:lnTo>
                  <a:pt x="20618" y="18655"/>
                </a:lnTo>
                <a:cubicBezTo>
                  <a:pt x="20618" y="19739"/>
                  <a:pt x="19739" y="20618"/>
                  <a:pt x="18655" y="20618"/>
                </a:cubicBezTo>
                <a:lnTo>
                  <a:pt x="2945" y="20618"/>
                </a:lnTo>
                <a:cubicBezTo>
                  <a:pt x="1861" y="20618"/>
                  <a:pt x="982" y="19739"/>
                  <a:pt x="982" y="18655"/>
                </a:cubicBezTo>
                <a:lnTo>
                  <a:pt x="982" y="2945"/>
                </a:lnTo>
                <a:cubicBezTo>
                  <a:pt x="982" y="1861"/>
                  <a:pt x="1861" y="982"/>
                  <a:pt x="2945" y="982"/>
                </a:cubicBezTo>
                <a:lnTo>
                  <a:pt x="13745" y="982"/>
                </a:lnTo>
                <a:cubicBezTo>
                  <a:pt x="14017" y="982"/>
                  <a:pt x="14236" y="762"/>
                  <a:pt x="14236" y="491"/>
                </a:cubicBezTo>
                <a:cubicBezTo>
                  <a:pt x="14236" y="220"/>
                  <a:pt x="14017" y="0"/>
                  <a:pt x="13745" y="0"/>
                </a:cubicBezTo>
                <a:lnTo>
                  <a:pt x="2945" y="0"/>
                </a:lnTo>
                <a:cubicBezTo>
                  <a:pt x="1318" y="0"/>
                  <a:pt x="0" y="1319"/>
                  <a:pt x="0" y="2945"/>
                </a:cubicBezTo>
                <a:lnTo>
                  <a:pt x="0" y="18655"/>
                </a:lnTo>
                <a:cubicBezTo>
                  <a:pt x="0" y="20282"/>
                  <a:pt x="1318" y="21600"/>
                  <a:pt x="2945" y="21600"/>
                </a:cubicBezTo>
                <a:lnTo>
                  <a:pt x="18655" y="21600"/>
                </a:lnTo>
                <a:cubicBezTo>
                  <a:pt x="20282" y="21600"/>
                  <a:pt x="21600" y="20282"/>
                  <a:pt x="21600" y="18655"/>
                </a:cubicBezTo>
                <a:lnTo>
                  <a:pt x="21600" y="7855"/>
                </a:lnTo>
                <a:cubicBezTo>
                  <a:pt x="21600" y="7584"/>
                  <a:pt x="21380" y="7364"/>
                  <a:pt x="21109" y="7364"/>
                </a:cubicBezTo>
                <a:moveTo>
                  <a:pt x="7006" y="12764"/>
                </a:moveTo>
                <a:lnTo>
                  <a:pt x="8836" y="12764"/>
                </a:lnTo>
                <a:lnTo>
                  <a:pt x="8836" y="14594"/>
                </a:lnTo>
                <a:lnTo>
                  <a:pt x="6627" y="14973"/>
                </a:lnTo>
                <a:cubicBezTo>
                  <a:pt x="6627" y="14973"/>
                  <a:pt x="7006" y="12764"/>
                  <a:pt x="7006" y="12764"/>
                </a:cubicBezTo>
                <a:close/>
                <a:moveTo>
                  <a:pt x="16775" y="2742"/>
                </a:moveTo>
                <a:lnTo>
                  <a:pt x="18858" y="4825"/>
                </a:lnTo>
                <a:lnTo>
                  <a:pt x="9818" y="13865"/>
                </a:lnTo>
                <a:lnTo>
                  <a:pt x="9818" y="11782"/>
                </a:lnTo>
                <a:lnTo>
                  <a:pt x="7736" y="11782"/>
                </a:lnTo>
                <a:cubicBezTo>
                  <a:pt x="7736" y="11782"/>
                  <a:pt x="16775" y="2742"/>
                  <a:pt x="16775" y="2742"/>
                </a:cubicBezTo>
                <a:close/>
                <a:moveTo>
                  <a:pt x="18104" y="1414"/>
                </a:moveTo>
                <a:cubicBezTo>
                  <a:pt x="18371" y="1147"/>
                  <a:pt x="18739" y="982"/>
                  <a:pt x="19145" y="982"/>
                </a:cubicBezTo>
                <a:cubicBezTo>
                  <a:pt x="19959" y="982"/>
                  <a:pt x="20618" y="1642"/>
                  <a:pt x="20618" y="2455"/>
                </a:cubicBezTo>
                <a:cubicBezTo>
                  <a:pt x="20618" y="2861"/>
                  <a:pt x="20453" y="3230"/>
                  <a:pt x="20187" y="3496"/>
                </a:cubicBezTo>
                <a:lnTo>
                  <a:pt x="19552" y="4131"/>
                </a:lnTo>
                <a:lnTo>
                  <a:pt x="17469" y="2048"/>
                </a:lnTo>
                <a:cubicBezTo>
                  <a:pt x="17469" y="2048"/>
                  <a:pt x="18104" y="1414"/>
                  <a:pt x="18104" y="1414"/>
                </a:cubicBezTo>
                <a:close/>
                <a:moveTo>
                  <a:pt x="5400" y="16200"/>
                </a:moveTo>
                <a:lnTo>
                  <a:pt x="9590" y="15481"/>
                </a:lnTo>
                <a:lnTo>
                  <a:pt x="20881" y="4190"/>
                </a:lnTo>
                <a:cubicBezTo>
                  <a:pt x="21325" y="3746"/>
                  <a:pt x="21600" y="3133"/>
                  <a:pt x="21600" y="2455"/>
                </a:cubicBezTo>
                <a:cubicBezTo>
                  <a:pt x="21600" y="1099"/>
                  <a:pt x="20501" y="0"/>
                  <a:pt x="19145" y="0"/>
                </a:cubicBezTo>
                <a:cubicBezTo>
                  <a:pt x="18468" y="0"/>
                  <a:pt x="17854" y="275"/>
                  <a:pt x="17410" y="719"/>
                </a:cubicBezTo>
                <a:lnTo>
                  <a:pt x="6119" y="12010"/>
                </a:lnTo>
                <a:cubicBezTo>
                  <a:pt x="6119" y="12010"/>
                  <a:pt x="5400" y="16200"/>
                  <a:pt x="5400" y="162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 charset="0"/>
              <a:ea typeface="Calibri" charset="0"/>
              <a:cs typeface="Calibri" charset="0"/>
              <a:sym typeface="Gill Sans"/>
            </a:endParaRPr>
          </a:p>
        </p:txBody>
      </p:sp>
      <p:sp>
        <p:nvSpPr>
          <p:cNvPr id="31751" name="TextBox 72">
            <a:extLst>
              <a:ext uri="{FF2B5EF4-FFF2-40B4-BE49-F238E27FC236}">
                <a16:creationId xmlns:a16="http://schemas.microsoft.com/office/drawing/2014/main" id="{FB55638F-E378-7D44-8880-25BB66D0C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1267" y="3584368"/>
            <a:ext cx="12202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id-ID" sz="1600" b="1" dirty="0">
                <a:solidFill>
                  <a:schemeClr val="tx2"/>
                </a:solidFill>
                <a:latin typeface="Lato Bold"/>
                <a:ea typeface="Lato Bold"/>
                <a:cs typeface="Lato Bold"/>
              </a:rPr>
              <a:t>Predictions</a:t>
            </a:r>
          </a:p>
        </p:txBody>
      </p:sp>
      <p:sp>
        <p:nvSpPr>
          <p:cNvPr id="31752" name="TextBox 74">
            <a:extLst>
              <a:ext uri="{FF2B5EF4-FFF2-40B4-BE49-F238E27FC236}">
                <a16:creationId xmlns:a16="http://schemas.microsoft.com/office/drawing/2014/main" id="{3DEC42CA-3428-D340-8F7B-1BA2052A4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505" y="3584368"/>
            <a:ext cx="13356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id-ID" sz="1600" b="1" dirty="0">
                <a:solidFill>
                  <a:schemeClr val="tx2"/>
                </a:solidFill>
                <a:latin typeface="Lato Bold"/>
                <a:ea typeface="Lato Bold"/>
                <a:cs typeface="Lato Bold"/>
              </a:rPr>
              <a:t>Associations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CC28B7B-41A4-434B-8E14-D1A64816796B}"/>
              </a:ext>
            </a:extLst>
          </p:cNvPr>
          <p:cNvSpPr/>
          <p:nvPr/>
        </p:nvSpPr>
        <p:spPr>
          <a:xfrm>
            <a:off x="8788400" y="1551782"/>
            <a:ext cx="1846263" cy="18470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anchor="ctr"/>
          <a:lstStyle/>
          <a:p>
            <a:pPr algn="ctr" defTabSz="914217">
              <a:defRPr/>
            </a:pPr>
            <a:endParaRPr lang="bg-BG" sz="9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1462463-6FFF-DA4E-8D8A-63379FF0073C}"/>
              </a:ext>
            </a:extLst>
          </p:cNvPr>
          <p:cNvSpPr/>
          <p:nvPr/>
        </p:nvSpPr>
        <p:spPr>
          <a:xfrm>
            <a:off x="6235700" y="1551782"/>
            <a:ext cx="1846263" cy="1847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anchor="ctr"/>
          <a:lstStyle/>
          <a:p>
            <a:pPr algn="ctr" defTabSz="914217">
              <a:defRPr/>
            </a:pPr>
            <a:endParaRPr lang="bg-BG" sz="900"/>
          </a:p>
        </p:txBody>
      </p:sp>
      <p:sp>
        <p:nvSpPr>
          <p:cNvPr id="13" name="Shape 2525">
            <a:extLst>
              <a:ext uri="{FF2B5EF4-FFF2-40B4-BE49-F238E27FC236}">
                <a16:creationId xmlns:a16="http://schemas.microsoft.com/office/drawing/2014/main" id="{27DEA764-0366-6643-A8F2-D560A3EC1780}"/>
              </a:ext>
            </a:extLst>
          </p:cNvPr>
          <p:cNvSpPr/>
          <p:nvPr/>
        </p:nvSpPr>
        <p:spPr>
          <a:xfrm>
            <a:off x="6827044" y="2144713"/>
            <a:ext cx="669131" cy="6691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 charset="0"/>
              <a:ea typeface="Calibri" charset="0"/>
              <a:cs typeface="Calibri" charset="0"/>
              <a:sym typeface="Gill Sans"/>
            </a:endParaRPr>
          </a:p>
        </p:txBody>
      </p:sp>
      <p:sp>
        <p:nvSpPr>
          <p:cNvPr id="14" name="Shape 2550">
            <a:extLst>
              <a:ext uri="{FF2B5EF4-FFF2-40B4-BE49-F238E27FC236}">
                <a16:creationId xmlns:a16="http://schemas.microsoft.com/office/drawing/2014/main" id="{EB6AA73E-A6B5-3E4C-A12D-4157C1674F57}"/>
              </a:ext>
            </a:extLst>
          </p:cNvPr>
          <p:cNvSpPr/>
          <p:nvPr/>
        </p:nvSpPr>
        <p:spPr>
          <a:xfrm>
            <a:off x="9395619" y="2147094"/>
            <a:ext cx="669131" cy="6691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7364"/>
                </a:moveTo>
                <a:cubicBezTo>
                  <a:pt x="20838" y="7364"/>
                  <a:pt x="20618" y="7584"/>
                  <a:pt x="20618" y="7855"/>
                </a:cubicBezTo>
                <a:lnTo>
                  <a:pt x="20618" y="18655"/>
                </a:lnTo>
                <a:cubicBezTo>
                  <a:pt x="20618" y="19739"/>
                  <a:pt x="19739" y="20618"/>
                  <a:pt x="18655" y="20618"/>
                </a:cubicBezTo>
                <a:lnTo>
                  <a:pt x="2945" y="20618"/>
                </a:lnTo>
                <a:cubicBezTo>
                  <a:pt x="1861" y="20618"/>
                  <a:pt x="982" y="19739"/>
                  <a:pt x="982" y="18655"/>
                </a:cubicBezTo>
                <a:lnTo>
                  <a:pt x="982" y="2945"/>
                </a:lnTo>
                <a:cubicBezTo>
                  <a:pt x="982" y="1861"/>
                  <a:pt x="1861" y="982"/>
                  <a:pt x="2945" y="982"/>
                </a:cubicBezTo>
                <a:lnTo>
                  <a:pt x="13745" y="982"/>
                </a:lnTo>
                <a:cubicBezTo>
                  <a:pt x="14017" y="982"/>
                  <a:pt x="14236" y="762"/>
                  <a:pt x="14236" y="491"/>
                </a:cubicBezTo>
                <a:cubicBezTo>
                  <a:pt x="14236" y="220"/>
                  <a:pt x="14017" y="0"/>
                  <a:pt x="13745" y="0"/>
                </a:cubicBezTo>
                <a:lnTo>
                  <a:pt x="2945" y="0"/>
                </a:lnTo>
                <a:cubicBezTo>
                  <a:pt x="1318" y="0"/>
                  <a:pt x="0" y="1319"/>
                  <a:pt x="0" y="2945"/>
                </a:cubicBezTo>
                <a:lnTo>
                  <a:pt x="0" y="18655"/>
                </a:lnTo>
                <a:cubicBezTo>
                  <a:pt x="0" y="20282"/>
                  <a:pt x="1318" y="21600"/>
                  <a:pt x="2945" y="21600"/>
                </a:cubicBezTo>
                <a:lnTo>
                  <a:pt x="18655" y="21600"/>
                </a:lnTo>
                <a:cubicBezTo>
                  <a:pt x="20282" y="21600"/>
                  <a:pt x="21600" y="20282"/>
                  <a:pt x="21600" y="18655"/>
                </a:cubicBezTo>
                <a:lnTo>
                  <a:pt x="21600" y="7855"/>
                </a:lnTo>
                <a:cubicBezTo>
                  <a:pt x="21600" y="7584"/>
                  <a:pt x="21380" y="7364"/>
                  <a:pt x="21109" y="7364"/>
                </a:cubicBezTo>
                <a:moveTo>
                  <a:pt x="7006" y="12764"/>
                </a:moveTo>
                <a:lnTo>
                  <a:pt x="8836" y="12764"/>
                </a:lnTo>
                <a:lnTo>
                  <a:pt x="8836" y="14594"/>
                </a:lnTo>
                <a:lnTo>
                  <a:pt x="6627" y="14973"/>
                </a:lnTo>
                <a:cubicBezTo>
                  <a:pt x="6627" y="14973"/>
                  <a:pt x="7006" y="12764"/>
                  <a:pt x="7006" y="12764"/>
                </a:cubicBezTo>
                <a:close/>
                <a:moveTo>
                  <a:pt x="16775" y="2742"/>
                </a:moveTo>
                <a:lnTo>
                  <a:pt x="18858" y="4825"/>
                </a:lnTo>
                <a:lnTo>
                  <a:pt x="9818" y="13865"/>
                </a:lnTo>
                <a:lnTo>
                  <a:pt x="9818" y="11782"/>
                </a:lnTo>
                <a:lnTo>
                  <a:pt x="7736" y="11782"/>
                </a:lnTo>
                <a:cubicBezTo>
                  <a:pt x="7736" y="11782"/>
                  <a:pt x="16775" y="2742"/>
                  <a:pt x="16775" y="2742"/>
                </a:cubicBezTo>
                <a:close/>
                <a:moveTo>
                  <a:pt x="18104" y="1414"/>
                </a:moveTo>
                <a:cubicBezTo>
                  <a:pt x="18371" y="1147"/>
                  <a:pt x="18739" y="982"/>
                  <a:pt x="19145" y="982"/>
                </a:cubicBezTo>
                <a:cubicBezTo>
                  <a:pt x="19959" y="982"/>
                  <a:pt x="20618" y="1642"/>
                  <a:pt x="20618" y="2455"/>
                </a:cubicBezTo>
                <a:cubicBezTo>
                  <a:pt x="20618" y="2861"/>
                  <a:pt x="20453" y="3230"/>
                  <a:pt x="20187" y="3496"/>
                </a:cubicBezTo>
                <a:lnTo>
                  <a:pt x="19552" y="4131"/>
                </a:lnTo>
                <a:lnTo>
                  <a:pt x="17469" y="2048"/>
                </a:lnTo>
                <a:cubicBezTo>
                  <a:pt x="17469" y="2048"/>
                  <a:pt x="18104" y="1414"/>
                  <a:pt x="18104" y="1414"/>
                </a:cubicBezTo>
                <a:close/>
                <a:moveTo>
                  <a:pt x="5400" y="16200"/>
                </a:moveTo>
                <a:lnTo>
                  <a:pt x="9590" y="15481"/>
                </a:lnTo>
                <a:lnTo>
                  <a:pt x="20881" y="4190"/>
                </a:lnTo>
                <a:cubicBezTo>
                  <a:pt x="21325" y="3746"/>
                  <a:pt x="21600" y="3133"/>
                  <a:pt x="21600" y="2455"/>
                </a:cubicBezTo>
                <a:cubicBezTo>
                  <a:pt x="21600" y="1099"/>
                  <a:pt x="20501" y="0"/>
                  <a:pt x="19145" y="0"/>
                </a:cubicBezTo>
                <a:cubicBezTo>
                  <a:pt x="18468" y="0"/>
                  <a:pt x="17854" y="275"/>
                  <a:pt x="17410" y="719"/>
                </a:cubicBezTo>
                <a:lnTo>
                  <a:pt x="6119" y="12010"/>
                </a:lnTo>
                <a:cubicBezTo>
                  <a:pt x="6119" y="12010"/>
                  <a:pt x="5400" y="16200"/>
                  <a:pt x="5400" y="162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 charset="0"/>
              <a:ea typeface="Calibri" charset="0"/>
              <a:cs typeface="Calibri" charset="0"/>
              <a:sym typeface="Gill Sans"/>
            </a:endParaRPr>
          </a:p>
        </p:txBody>
      </p:sp>
      <p:sp>
        <p:nvSpPr>
          <p:cNvPr id="31757" name="TextBox 72">
            <a:extLst>
              <a:ext uri="{FF2B5EF4-FFF2-40B4-BE49-F238E27FC236}">
                <a16:creationId xmlns:a16="http://schemas.microsoft.com/office/drawing/2014/main" id="{304A09B6-9A7F-8649-AE36-B93A01BEC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8432" y="3584368"/>
            <a:ext cx="23679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id-ID" sz="1600" b="1" dirty="0">
                <a:solidFill>
                  <a:schemeClr val="tx2"/>
                </a:solidFill>
                <a:latin typeface="Lato Bold"/>
                <a:ea typeface="Lato Bold"/>
                <a:cs typeface="Lato Bold"/>
              </a:rPr>
              <a:t>Sequential relationships</a:t>
            </a:r>
          </a:p>
        </p:txBody>
      </p:sp>
      <p:sp>
        <p:nvSpPr>
          <p:cNvPr id="31758" name="TextBox 74">
            <a:extLst>
              <a:ext uri="{FF2B5EF4-FFF2-40B4-BE49-F238E27FC236}">
                <a16:creationId xmlns:a16="http://schemas.microsoft.com/office/drawing/2014/main" id="{43778CCA-DBE1-E04E-83BE-F7920814C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3325" y="3584368"/>
            <a:ext cx="9300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id-ID" sz="1600" b="1">
                <a:solidFill>
                  <a:schemeClr val="tx2"/>
                </a:solidFill>
                <a:latin typeface="Lato Bold"/>
                <a:ea typeface="Lato Bold"/>
                <a:cs typeface="Lato Bold"/>
              </a:rPr>
              <a:t>Clusters</a:t>
            </a:r>
          </a:p>
        </p:txBody>
      </p:sp>
      <p:sp>
        <p:nvSpPr>
          <p:cNvPr id="31759" name="Rectangle 2">
            <a:extLst>
              <a:ext uri="{FF2B5EF4-FFF2-40B4-BE49-F238E27FC236}">
                <a16:creationId xmlns:a16="http://schemas.microsoft.com/office/drawing/2014/main" id="{68632266-9F53-8244-9314-4529149D3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263" y="3923507"/>
            <a:ext cx="209470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600" dirty="0"/>
              <a:t>find the commonly co-occurring groupings of things, such as beer and</a:t>
            </a:r>
          </a:p>
          <a:p>
            <a:pPr algn="ctr"/>
            <a:r>
              <a:rPr lang="en-US" altLang="en-US" sz="1600" dirty="0"/>
              <a:t>diapers going together in market-basket analysis.</a:t>
            </a:r>
          </a:p>
        </p:txBody>
      </p:sp>
      <p:sp>
        <p:nvSpPr>
          <p:cNvPr id="31760" name="Rectangle 3">
            <a:extLst>
              <a:ext uri="{FF2B5EF4-FFF2-40B4-BE49-F238E27FC236}">
                <a16:creationId xmlns:a16="http://schemas.microsoft.com/office/drawing/2014/main" id="{842DFB4E-4F17-DA47-A901-3612D12BD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1207" y="3991769"/>
            <a:ext cx="248364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600" dirty="0"/>
              <a:t>tell the nature of future occurrences of certain events based on what has happened in the past, such as forecasting the absolute temperature of a particular day</a:t>
            </a:r>
          </a:p>
        </p:txBody>
      </p:sp>
      <p:sp>
        <p:nvSpPr>
          <p:cNvPr id="31761" name="Rectangle 16">
            <a:extLst>
              <a:ext uri="{FF2B5EF4-FFF2-40B4-BE49-F238E27FC236}">
                <a16:creationId xmlns:a16="http://schemas.microsoft.com/office/drawing/2014/main" id="{A32832FD-250A-C749-A803-9F27B9895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382" y="3991769"/>
            <a:ext cx="253444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600" dirty="0"/>
              <a:t>identify natural groupings of things based on their known characteristics, such as assigning customers in different segments based on their demographics and past purchase behaviors</a:t>
            </a:r>
          </a:p>
        </p:txBody>
      </p:sp>
      <p:sp>
        <p:nvSpPr>
          <p:cNvPr id="31762" name="Rectangle 17">
            <a:extLst>
              <a:ext uri="{FF2B5EF4-FFF2-40B4-BE49-F238E27FC236}">
                <a16:creationId xmlns:a16="http://schemas.microsoft.com/office/drawing/2014/main" id="{1C5CB513-30DE-9F4A-A65E-FFDF3DF8E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5825" y="4040188"/>
            <a:ext cx="276542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600" dirty="0"/>
              <a:t>discover time-ordered events, such as predicting that an existing banking customer who already has a checking account will open a savings account followed by an investment account within a year</a:t>
            </a:r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>
            <a:extLst>
              <a:ext uri="{FF2B5EF4-FFF2-40B4-BE49-F238E27FC236}">
                <a16:creationId xmlns:a16="http://schemas.microsoft.com/office/drawing/2014/main" id="{F0B0355E-CFED-C24A-AB92-0820E98FE08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52463" y="1371600"/>
            <a:ext cx="10887075" cy="9818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altLang="en-US" sz="4000"/>
              <a:t>Data Mining </a:t>
            </a:r>
          </a:p>
        </p:txBody>
      </p:sp>
      <p:sp>
        <p:nvSpPr>
          <p:cNvPr id="32770" name="Text Placeholder 2">
            <a:extLst>
              <a:ext uri="{FF2B5EF4-FFF2-40B4-BE49-F238E27FC236}">
                <a16:creationId xmlns:a16="http://schemas.microsoft.com/office/drawing/2014/main" id="{B2A950DB-4749-B347-A75E-1480CE1E32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auto">
          <a:xfrm>
            <a:off x="651669" y="2547144"/>
            <a:ext cx="10887869" cy="3396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 algn="just">
              <a:buNone/>
            </a:pPr>
            <a:r>
              <a:rPr altLang="en-US" sz="3300"/>
              <a:t>Data mining tasks can be classified into three main categories: </a:t>
            </a:r>
          </a:p>
          <a:p>
            <a:pPr lvl="1" algn="just"/>
            <a:r>
              <a:rPr altLang="en-US" sz="3300"/>
              <a:t>prediction, </a:t>
            </a:r>
          </a:p>
          <a:p>
            <a:pPr lvl="1" algn="just"/>
            <a:r>
              <a:rPr altLang="en-US" sz="3300"/>
              <a:t>association, and </a:t>
            </a:r>
          </a:p>
          <a:p>
            <a:pPr lvl="1" algn="just"/>
            <a:r>
              <a:rPr altLang="en-US" sz="3300"/>
              <a:t>clustering.</a:t>
            </a:r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021A5803-11EA-8D48-84CF-24AB8BDD4642}"/>
              </a:ext>
            </a:extLst>
          </p:cNvPr>
          <p:cNvSpPr>
            <a:spLocks noGrp="1" noChangeArrowheads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F72D8FE8-7AFE-814A-849C-664CF0954C23}" type="slidenum">
              <a:rPr lang="en-US" altLang="en-US"/>
              <a:pPr/>
              <a:t>8</a:t>
            </a:fld>
            <a:endParaRPr lang="en-US" altLang="en-US"/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24">
            <a:extLst>
              <a:ext uri="{FF2B5EF4-FFF2-40B4-BE49-F238E27FC236}">
                <a16:creationId xmlns:a16="http://schemas.microsoft.com/office/drawing/2014/main" id="{840EDA03-94FC-2E4C-8894-B074793E2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3815" y="241300"/>
            <a:ext cx="2684371" cy="72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11" tIns="22856" rIns="45711" bIns="22856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id-ID" sz="4400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Prediction</a:t>
            </a:r>
            <a:endParaRPr lang="id-ID" altLang="id-ID" sz="4400" b="1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EAAF408-C950-DF4D-8222-98F036D09611}"/>
              </a:ext>
            </a:extLst>
          </p:cNvPr>
          <p:cNvSpPr/>
          <p:nvPr/>
        </p:nvSpPr>
        <p:spPr>
          <a:xfrm>
            <a:off x="5718175" y="1235075"/>
            <a:ext cx="776288" cy="460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670" tIns="22836" rIns="45670" bIns="22836" anchor="ctr"/>
          <a:lstStyle/>
          <a:p>
            <a:pPr algn="ctr" defTabSz="914217">
              <a:defRPr/>
            </a:pPr>
            <a:endParaRPr lang="en-US" sz="900" dirty="0">
              <a:solidFill>
                <a:schemeClr val="accent2"/>
              </a:solidFill>
            </a:endParaRPr>
          </a:p>
        </p:txBody>
      </p:sp>
      <p:sp>
        <p:nvSpPr>
          <p:cNvPr id="34819" name="Rectangle 1">
            <a:extLst>
              <a:ext uri="{FF2B5EF4-FFF2-40B4-BE49-F238E27FC236}">
                <a16:creationId xmlns:a16="http://schemas.microsoft.com/office/drawing/2014/main" id="{74DC1905-3530-7643-B087-5EC084246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325" y="2574925"/>
            <a:ext cx="9921082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5800" indent="-6858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41132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45704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50276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54848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2700" dirty="0"/>
              <a:t>Prediction is commonly referred to as the act of </a:t>
            </a:r>
            <a:r>
              <a:rPr lang="en-US" altLang="en-US" sz="2700" b="1" dirty="0"/>
              <a:t>telling about the future.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2700" dirty="0"/>
              <a:t>A term that is commonly associated with </a:t>
            </a:r>
            <a:r>
              <a:rPr lang="en-US" altLang="en-US" sz="2700" b="1" dirty="0"/>
              <a:t>prediction is forecasting</a:t>
            </a:r>
            <a:r>
              <a:rPr lang="en-US" altLang="en-US" sz="2700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2700" dirty="0"/>
              <a:t>Whereas </a:t>
            </a:r>
            <a:r>
              <a:rPr lang="en-US" altLang="en-US" sz="2700" b="1" dirty="0"/>
              <a:t>prediction</a:t>
            </a:r>
            <a:r>
              <a:rPr lang="en-US" altLang="en-US" sz="2700" dirty="0"/>
              <a:t> is largely </a:t>
            </a:r>
            <a:r>
              <a:rPr lang="en-US" altLang="en-US" sz="2700" b="1" dirty="0"/>
              <a:t>experience and opinion based</a:t>
            </a:r>
            <a:r>
              <a:rPr lang="en-US" altLang="en-US" sz="2700" dirty="0"/>
              <a:t>, </a:t>
            </a:r>
            <a:r>
              <a:rPr lang="en-US" altLang="en-US" sz="2700" b="1" dirty="0"/>
              <a:t>forecasting</a:t>
            </a:r>
            <a:r>
              <a:rPr lang="en-US" altLang="en-US" sz="2700" dirty="0"/>
              <a:t> is </a:t>
            </a:r>
            <a:r>
              <a:rPr lang="en-US" altLang="en-US" sz="2700" b="1" dirty="0"/>
              <a:t>data and model based</a:t>
            </a:r>
            <a:r>
              <a:rPr lang="en-US" altLang="en-US" sz="2700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2700" dirty="0"/>
              <a:t>In data mining terminology, prediction and forecasting are used synonymously, and the term prediction is used as the common representation of the act. </a:t>
            </a:r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24">
            <a:extLst>
              <a:ext uri="{FF2B5EF4-FFF2-40B4-BE49-F238E27FC236}">
                <a16:creationId xmlns:a16="http://schemas.microsoft.com/office/drawing/2014/main" id="{109B3A87-CE0B-CE4C-9111-FC0903FD6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3815" y="241300"/>
            <a:ext cx="2684371" cy="72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11" tIns="22856" rIns="45711" bIns="22856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id-ID" sz="4400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Prediction</a:t>
            </a:r>
            <a:endParaRPr lang="id-ID" altLang="id-ID" sz="4400" b="1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BFC849F-06DC-1146-BF92-29324346ADE1}"/>
              </a:ext>
            </a:extLst>
          </p:cNvPr>
          <p:cNvSpPr/>
          <p:nvPr/>
        </p:nvSpPr>
        <p:spPr>
          <a:xfrm>
            <a:off x="5718175" y="1235075"/>
            <a:ext cx="776288" cy="460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670" tIns="22836" rIns="45670" bIns="22836" anchor="ctr"/>
          <a:lstStyle/>
          <a:p>
            <a:pPr algn="ctr" defTabSz="914217">
              <a:defRPr/>
            </a:pPr>
            <a:endParaRPr lang="en-US" sz="900" dirty="0">
              <a:solidFill>
                <a:schemeClr val="accent2"/>
              </a:solidFill>
            </a:endParaRPr>
          </a:p>
        </p:txBody>
      </p:sp>
      <p:sp>
        <p:nvSpPr>
          <p:cNvPr id="35843" name="Rectangle 1">
            <a:extLst>
              <a:ext uri="{FF2B5EF4-FFF2-40B4-BE49-F238E27FC236}">
                <a16:creationId xmlns:a16="http://schemas.microsoft.com/office/drawing/2014/main" id="{34E20B27-6400-194E-A515-D3CE87A57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325" y="2574925"/>
            <a:ext cx="992108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5800" indent="-6858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1598613" indent="-6858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41132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45704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50276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54848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3000" dirty="0"/>
              <a:t>Depending on the nature of what is being predicted, </a:t>
            </a:r>
            <a:r>
              <a:rPr lang="en-US" altLang="en-US" sz="3000" b="1" dirty="0"/>
              <a:t>prediction</a:t>
            </a:r>
            <a:r>
              <a:rPr lang="en-US" altLang="en-US" sz="3000" dirty="0"/>
              <a:t> can be named more specifically as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altLang="en-US" sz="3000" b="1" dirty="0"/>
              <a:t>classification </a:t>
            </a:r>
            <a:r>
              <a:rPr lang="en-US" altLang="en-US" sz="3000" dirty="0"/>
              <a:t>(where the predicted thing, such as tomorrow’s forecast, is a class label such as “rainy” or “sunny”) or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altLang="en-US" sz="3000" b="1" dirty="0"/>
              <a:t>regression</a:t>
            </a:r>
            <a:r>
              <a:rPr lang="en-US" altLang="en-US" sz="3000" dirty="0"/>
              <a:t> (where the predicted thing, such as tomorrow’s temperature, is a real number, such as “65°F”).</a:t>
            </a:r>
          </a:p>
        </p:txBody>
      </p:sp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Box 24">
            <a:extLst>
              <a:ext uri="{FF2B5EF4-FFF2-40B4-BE49-F238E27FC236}">
                <a16:creationId xmlns:a16="http://schemas.microsoft.com/office/drawing/2014/main" id="{80FEF9BA-76A8-7942-9B08-8FF8FDC7A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0316" y="241300"/>
            <a:ext cx="3431370" cy="72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11" tIns="22856" rIns="45711" bIns="22856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id-ID" sz="4400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Classification</a:t>
            </a:r>
            <a:endParaRPr lang="id-ID" altLang="id-ID" sz="4400" b="1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63502D-47D1-0E45-AB9A-4E647812C003}"/>
              </a:ext>
            </a:extLst>
          </p:cNvPr>
          <p:cNvSpPr/>
          <p:nvPr/>
        </p:nvSpPr>
        <p:spPr>
          <a:xfrm>
            <a:off x="5718175" y="1235075"/>
            <a:ext cx="776288" cy="460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670" tIns="22836" rIns="45670" bIns="22836" anchor="ctr"/>
          <a:lstStyle/>
          <a:p>
            <a:pPr algn="ctr" defTabSz="914217">
              <a:defRPr/>
            </a:pPr>
            <a:endParaRPr lang="en-US" sz="900" dirty="0">
              <a:solidFill>
                <a:schemeClr val="accent2"/>
              </a:solidFill>
            </a:endParaRPr>
          </a:p>
        </p:txBody>
      </p:sp>
      <p:sp>
        <p:nvSpPr>
          <p:cNvPr id="36867" name="Rectangle 1">
            <a:extLst>
              <a:ext uri="{FF2B5EF4-FFF2-40B4-BE49-F238E27FC236}">
                <a16:creationId xmlns:a16="http://schemas.microsoft.com/office/drawing/2014/main" id="{1F3E114A-1C84-764A-88A0-1443A4D4C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325" y="2574925"/>
            <a:ext cx="9921082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5800" indent="-6858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41132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45704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50276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54848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3000" dirty="0"/>
              <a:t>Classification, or </a:t>
            </a:r>
            <a:r>
              <a:rPr lang="en-US" altLang="en-US" sz="3000" b="1" dirty="0"/>
              <a:t>supervised induction</a:t>
            </a:r>
            <a:r>
              <a:rPr lang="en-US" altLang="en-US" sz="3000" dirty="0"/>
              <a:t>, is perhaps the most common of all data mining tasks.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3000" dirty="0"/>
              <a:t>The objective of classification is to </a:t>
            </a:r>
            <a:r>
              <a:rPr lang="en-US" altLang="en-US" sz="3000" b="1" dirty="0"/>
              <a:t>analyze the historical data stored </a:t>
            </a:r>
            <a:r>
              <a:rPr lang="en-US" altLang="en-US" sz="3000" dirty="0"/>
              <a:t>in a database and automatically generate a model that </a:t>
            </a:r>
            <a:r>
              <a:rPr lang="en-US" altLang="en-US" sz="3000" b="1" dirty="0"/>
              <a:t>can predict future behavior</a:t>
            </a:r>
          </a:p>
        </p:txBody>
      </p:sp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Box 24">
            <a:extLst>
              <a:ext uri="{FF2B5EF4-FFF2-40B4-BE49-F238E27FC236}">
                <a16:creationId xmlns:a16="http://schemas.microsoft.com/office/drawing/2014/main" id="{90ECC0C5-5564-7F42-9CF5-4EC264165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0316" y="241300"/>
            <a:ext cx="3431370" cy="72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11" tIns="22856" rIns="45711" bIns="22856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id-ID" sz="4400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Classification</a:t>
            </a:r>
            <a:endParaRPr lang="id-ID" altLang="id-ID" sz="4400" b="1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DF79728-9396-1641-A070-834951B5AC22}"/>
              </a:ext>
            </a:extLst>
          </p:cNvPr>
          <p:cNvSpPr/>
          <p:nvPr/>
        </p:nvSpPr>
        <p:spPr>
          <a:xfrm>
            <a:off x="5718175" y="1235075"/>
            <a:ext cx="776288" cy="460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670" tIns="22836" rIns="45670" bIns="22836" anchor="ctr"/>
          <a:lstStyle/>
          <a:p>
            <a:pPr algn="ctr" defTabSz="914217">
              <a:defRPr/>
            </a:pPr>
            <a:endParaRPr lang="en-US" sz="900" dirty="0">
              <a:solidFill>
                <a:schemeClr val="accent2"/>
              </a:solidFill>
            </a:endParaRPr>
          </a:p>
        </p:txBody>
      </p:sp>
      <p:sp>
        <p:nvSpPr>
          <p:cNvPr id="37891" name="Rectangle 1">
            <a:extLst>
              <a:ext uri="{FF2B5EF4-FFF2-40B4-BE49-F238E27FC236}">
                <a16:creationId xmlns:a16="http://schemas.microsoft.com/office/drawing/2014/main" id="{13C3B6D4-8F44-4742-82E5-2AA1ADFB3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063" y="2049463"/>
            <a:ext cx="992187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5800" indent="-6858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1598613" indent="-6858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41132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45704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50276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54848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3000" dirty="0"/>
              <a:t>Common classification tools include: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altLang="en-US" sz="3000" dirty="0"/>
              <a:t>neural networks and decision trees (from machine learning),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altLang="en-US" sz="3000" dirty="0"/>
              <a:t>logistic regression and discriminant analysis (from traditional statistics), and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altLang="en-US" sz="3000" dirty="0"/>
              <a:t>emerging tools such as rough sets,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altLang="en-US" sz="3000" dirty="0"/>
              <a:t>support vector machines (SVMs), and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altLang="en-US" sz="3000" dirty="0"/>
              <a:t>genetic algorithms.</a:t>
            </a:r>
            <a:endParaRPr lang="en-US" altLang="en-US" sz="3000" b="1" dirty="0"/>
          </a:p>
        </p:txBody>
      </p:sp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Box 24">
            <a:extLst>
              <a:ext uri="{FF2B5EF4-FFF2-40B4-BE49-F238E27FC236}">
                <a16:creationId xmlns:a16="http://schemas.microsoft.com/office/drawing/2014/main" id="{995D6C34-2462-2C40-AC3E-ED6573A09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9043" y="241300"/>
            <a:ext cx="2653914" cy="72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11" tIns="22856" rIns="45711" bIns="22856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id-ID" sz="4400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Clustering</a:t>
            </a:r>
            <a:endParaRPr lang="id-ID" altLang="id-ID" sz="4400" b="1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6E2B84-EE1B-E74E-9D73-131F0363A020}"/>
              </a:ext>
            </a:extLst>
          </p:cNvPr>
          <p:cNvSpPr/>
          <p:nvPr/>
        </p:nvSpPr>
        <p:spPr>
          <a:xfrm>
            <a:off x="5718175" y="1235075"/>
            <a:ext cx="776288" cy="460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670" tIns="22836" rIns="45670" bIns="22836" anchor="ctr"/>
          <a:lstStyle/>
          <a:p>
            <a:pPr algn="ctr" defTabSz="914217">
              <a:defRPr/>
            </a:pPr>
            <a:endParaRPr lang="en-US" sz="900" dirty="0">
              <a:solidFill>
                <a:schemeClr val="accent2"/>
              </a:solidFill>
            </a:endParaRPr>
          </a:p>
        </p:txBody>
      </p:sp>
      <p:sp>
        <p:nvSpPr>
          <p:cNvPr id="38915" name="Rectangle 1">
            <a:extLst>
              <a:ext uri="{FF2B5EF4-FFF2-40B4-BE49-F238E27FC236}">
                <a16:creationId xmlns:a16="http://schemas.microsoft.com/office/drawing/2014/main" id="{0E35322D-26C7-7F4F-A94C-F9CBEDD11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063" y="2049463"/>
            <a:ext cx="9921875" cy="466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5800" indent="-6858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1598613" indent="-6858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41132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45704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50276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54848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2700" dirty="0"/>
              <a:t>Clustering partitions a collection of things (e.g., objects, events, presented in a structured data set) into segments (or natural groupings) whose </a:t>
            </a:r>
            <a:r>
              <a:rPr lang="en-US" altLang="en-US" sz="2700" b="1" dirty="0"/>
              <a:t>members share similar characteristics.</a:t>
            </a:r>
            <a:r>
              <a:rPr lang="en-US" altLang="en-US" sz="2700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2700" dirty="0"/>
              <a:t>Unlike in classification, in clustering the </a:t>
            </a:r>
            <a:r>
              <a:rPr lang="en-US" altLang="en-US" sz="2700" b="1" dirty="0"/>
              <a:t>class labels are unknown.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2700" dirty="0"/>
              <a:t>The most commonly used clustering techniques include: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altLang="en-US" sz="2700" dirty="0"/>
              <a:t>k-means (from statistics) and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altLang="en-US" sz="2700" dirty="0"/>
              <a:t>self-organizing maps (from machine learning), which is a unique neural network architecture developed by </a:t>
            </a:r>
            <a:r>
              <a:rPr lang="en-US" altLang="en-US" sz="2700" dirty="0" err="1"/>
              <a:t>Kohonen</a:t>
            </a:r>
            <a:r>
              <a:rPr lang="en-US" altLang="en-US" sz="2700" dirty="0"/>
              <a:t> (1982).</a:t>
            </a:r>
          </a:p>
        </p:txBody>
      </p:sp>
    </p:spTree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Box 24">
            <a:extLst>
              <a:ext uri="{FF2B5EF4-FFF2-40B4-BE49-F238E27FC236}">
                <a16:creationId xmlns:a16="http://schemas.microsoft.com/office/drawing/2014/main" id="{945011DB-6A55-A542-97EC-725E9EFA8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5117" y="241300"/>
            <a:ext cx="3001766" cy="72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11" tIns="22856" rIns="45711" bIns="22856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id-ID" sz="4400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Association</a:t>
            </a:r>
            <a:endParaRPr lang="id-ID" altLang="id-ID" sz="4400" b="1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533835-11D8-4140-8AD5-5C230E1A86F8}"/>
              </a:ext>
            </a:extLst>
          </p:cNvPr>
          <p:cNvSpPr/>
          <p:nvPr/>
        </p:nvSpPr>
        <p:spPr>
          <a:xfrm>
            <a:off x="5718175" y="1235075"/>
            <a:ext cx="776288" cy="460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670" tIns="22836" rIns="45670" bIns="22836" anchor="ctr"/>
          <a:lstStyle/>
          <a:p>
            <a:pPr algn="ctr" defTabSz="914217">
              <a:defRPr/>
            </a:pPr>
            <a:endParaRPr lang="en-US" sz="900" dirty="0">
              <a:solidFill>
                <a:schemeClr val="accent2"/>
              </a:solidFill>
            </a:endParaRPr>
          </a:p>
        </p:txBody>
      </p:sp>
      <p:sp>
        <p:nvSpPr>
          <p:cNvPr id="39939" name="Rectangle 1">
            <a:extLst>
              <a:ext uri="{FF2B5EF4-FFF2-40B4-BE49-F238E27FC236}">
                <a16:creationId xmlns:a16="http://schemas.microsoft.com/office/drawing/2014/main" id="{CC3C60E4-6524-2441-8432-911A7D9CA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063" y="2049463"/>
            <a:ext cx="992187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5800" indent="-6858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41132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45704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50276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54848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3000" dirty="0"/>
              <a:t>Associations, or association rule learning in data mining, is a popular and well-researched technique for </a:t>
            </a:r>
            <a:r>
              <a:rPr lang="en-US" altLang="en-US" sz="3000" b="1" dirty="0"/>
              <a:t>discovering interesting relationships</a:t>
            </a:r>
            <a:r>
              <a:rPr lang="en-US" altLang="en-US" sz="3000" dirty="0"/>
              <a:t> among variables in large databases.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3000" dirty="0"/>
              <a:t>In the context of the retail industry, </a:t>
            </a:r>
            <a:r>
              <a:rPr lang="en-US" altLang="en-US" sz="3000" b="1" dirty="0"/>
              <a:t>association rule mining </a:t>
            </a:r>
            <a:r>
              <a:rPr lang="en-US" altLang="en-US" sz="3000" dirty="0"/>
              <a:t>is often called </a:t>
            </a:r>
            <a:r>
              <a:rPr lang="en-US" altLang="en-US" sz="3000" b="1" dirty="0"/>
              <a:t>market-basket analysis</a:t>
            </a:r>
            <a:r>
              <a:rPr lang="en-US" altLang="en-US" sz="3000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3000" dirty="0"/>
              <a:t>Two commonly used derivatives of association rule mining are </a:t>
            </a:r>
            <a:r>
              <a:rPr lang="en-US" altLang="en-US" sz="3000" b="1" dirty="0"/>
              <a:t>link analysis and sequence mining</a:t>
            </a:r>
            <a:r>
              <a:rPr lang="en-US" altLang="en-US" sz="3000" dirty="0"/>
              <a:t>. </a:t>
            </a:r>
          </a:p>
        </p:txBody>
      </p:sp>
    </p:spTree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Box 24">
            <a:extLst>
              <a:ext uri="{FF2B5EF4-FFF2-40B4-BE49-F238E27FC236}">
                <a16:creationId xmlns:a16="http://schemas.microsoft.com/office/drawing/2014/main" id="{AB20FFF3-09CE-1041-9407-39275AABE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191" y="241300"/>
            <a:ext cx="3777619" cy="72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11" tIns="22856" rIns="45711" bIns="22856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id-ID" sz="4400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Association (2)</a:t>
            </a:r>
            <a:endParaRPr lang="id-ID" altLang="id-ID" sz="4400" b="1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7B5F29B-6F4D-8440-BB3B-18C878DBB6B6}"/>
              </a:ext>
            </a:extLst>
          </p:cNvPr>
          <p:cNvSpPr/>
          <p:nvPr/>
        </p:nvSpPr>
        <p:spPr>
          <a:xfrm>
            <a:off x="5718175" y="1235075"/>
            <a:ext cx="776288" cy="460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670" tIns="22836" rIns="45670" bIns="22836" anchor="ctr"/>
          <a:lstStyle/>
          <a:p>
            <a:pPr algn="ctr" defTabSz="914217">
              <a:defRPr/>
            </a:pPr>
            <a:endParaRPr lang="en-US" sz="900" dirty="0">
              <a:solidFill>
                <a:schemeClr val="accent2"/>
              </a:solidFill>
            </a:endParaRPr>
          </a:p>
        </p:txBody>
      </p:sp>
      <p:sp>
        <p:nvSpPr>
          <p:cNvPr id="40963" name="Rectangle 1">
            <a:extLst>
              <a:ext uri="{FF2B5EF4-FFF2-40B4-BE49-F238E27FC236}">
                <a16:creationId xmlns:a16="http://schemas.microsoft.com/office/drawing/2014/main" id="{6FBD88D1-5F0D-274C-AC24-8400F5194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063" y="2049463"/>
            <a:ext cx="9921875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5800" indent="-6858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1598613" indent="-6858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41132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45704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50276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54848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3300" dirty="0"/>
              <a:t>Algorithms used in association rule mining include: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altLang="en-US" sz="3300" dirty="0" err="1"/>
              <a:t>Apriori</a:t>
            </a:r>
            <a:r>
              <a:rPr lang="en-US" altLang="en-US" sz="3300" dirty="0"/>
              <a:t> (where frequent </a:t>
            </a:r>
            <a:r>
              <a:rPr lang="en-US" altLang="en-US" sz="3300" dirty="0" err="1"/>
              <a:t>itemsets</a:t>
            </a:r>
            <a:r>
              <a:rPr lang="en-US" altLang="en-US" sz="3300" dirty="0"/>
              <a:t> are identified) and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altLang="en-US" sz="3300" dirty="0"/>
              <a:t>FP-Growth, </a:t>
            </a:r>
            <a:r>
              <a:rPr lang="en-US" altLang="en-US" sz="3300" dirty="0" err="1"/>
              <a:t>OneR</a:t>
            </a:r>
            <a:r>
              <a:rPr lang="en-US" altLang="en-US" sz="3300" dirty="0"/>
              <a:t>, </a:t>
            </a:r>
            <a:r>
              <a:rPr lang="en-US" altLang="en-US" sz="3300" dirty="0" err="1"/>
              <a:t>ZeroR</a:t>
            </a:r>
            <a:r>
              <a:rPr lang="en-US" altLang="en-US" sz="3300" dirty="0"/>
              <a:t>, and Eclat.</a:t>
            </a:r>
          </a:p>
        </p:txBody>
      </p:sp>
    </p:spTree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Box 24">
            <a:extLst>
              <a:ext uri="{FF2B5EF4-FFF2-40B4-BE49-F238E27FC236}">
                <a16:creationId xmlns:a16="http://schemas.microsoft.com/office/drawing/2014/main" id="{39A7CBA7-B99A-2C4A-B62E-AAF3410C3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981" y="534988"/>
            <a:ext cx="5622675" cy="14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11" tIns="22856" rIns="45711" bIns="22856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en-US" sz="4400" b="1"/>
              <a:t>Visualization and	</a:t>
            </a:r>
          </a:p>
          <a:p>
            <a:pPr algn="ctr" eaLnBrk="1" hangingPunct="1"/>
            <a:r>
              <a:rPr lang="en-US" altLang="en-US" sz="4400" b="1"/>
              <a:t>time-series forecasting</a:t>
            </a:r>
            <a:endParaRPr lang="id-ID" altLang="id-ID" sz="4400" b="1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68ABA0-80CD-0F4D-A9DC-9F2267D055F8}"/>
              </a:ext>
            </a:extLst>
          </p:cNvPr>
          <p:cNvSpPr/>
          <p:nvPr/>
        </p:nvSpPr>
        <p:spPr>
          <a:xfrm>
            <a:off x="5718175" y="1235075"/>
            <a:ext cx="776288" cy="460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670" tIns="22836" rIns="45670" bIns="22836" anchor="ctr"/>
          <a:lstStyle/>
          <a:p>
            <a:pPr algn="ctr" defTabSz="914217">
              <a:defRPr/>
            </a:pPr>
            <a:endParaRPr lang="en-US" sz="900" dirty="0">
              <a:solidFill>
                <a:schemeClr val="accent2"/>
              </a:solidFill>
            </a:endParaRPr>
          </a:p>
        </p:txBody>
      </p:sp>
      <p:sp>
        <p:nvSpPr>
          <p:cNvPr id="41987" name="Rectangle 1">
            <a:extLst>
              <a:ext uri="{FF2B5EF4-FFF2-40B4-BE49-F238E27FC236}">
                <a16:creationId xmlns:a16="http://schemas.microsoft.com/office/drawing/2014/main" id="{48C9DCDC-273E-3843-A7FE-418BDCEF6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382" y="2570163"/>
            <a:ext cx="992187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5800" indent="-685800"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1pPr>
            <a:lvl2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2pPr>
            <a:lvl3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3pPr>
            <a:lvl4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4pPr>
            <a:lvl5pPr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5pPr>
            <a:lvl6pPr marL="41132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6pPr>
            <a:lvl7pPr marL="45704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7pPr>
            <a:lvl8pPr marL="50276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8pPr>
            <a:lvl9pPr marL="54848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30202020403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2700"/>
              <a:t>Visualization can be used in conjunction with other data mining techniques to gain a </a:t>
            </a:r>
            <a:r>
              <a:rPr lang="en-US" altLang="en-US" sz="2700" b="1"/>
              <a:t>clearer understanding </a:t>
            </a:r>
            <a:r>
              <a:rPr lang="en-US" altLang="en-US" sz="2700"/>
              <a:t>of underlying relationships.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2700"/>
              <a:t>In time-series forecasting, the data consists of </a:t>
            </a:r>
            <a:r>
              <a:rPr lang="en-US" altLang="en-US" sz="2700" b="1"/>
              <a:t>values of the same variable</a:t>
            </a:r>
            <a:r>
              <a:rPr lang="en-US" altLang="en-US" sz="2700"/>
              <a:t> that is </a:t>
            </a:r>
            <a:r>
              <a:rPr lang="en-US" altLang="en-US" sz="2700" b="1"/>
              <a:t>captured and stored over time </a:t>
            </a:r>
            <a:r>
              <a:rPr lang="en-US" altLang="en-US" sz="2700"/>
              <a:t>in regular intervals.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2700"/>
              <a:t>These data are then used to develop forecasting models to </a:t>
            </a:r>
            <a:r>
              <a:rPr lang="en-US" altLang="en-US" sz="2700" b="1"/>
              <a:t>extrapolate the future values </a:t>
            </a:r>
            <a:r>
              <a:rPr lang="en-US" altLang="en-US" sz="2700"/>
              <a:t>of the same variable.</a:t>
            </a:r>
          </a:p>
        </p:txBody>
      </p:sp>
    </p:spTree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>
            <a:extLst>
              <a:ext uri="{FF2B5EF4-FFF2-40B4-BE49-F238E27FC236}">
                <a16:creationId xmlns:a16="http://schemas.microsoft.com/office/drawing/2014/main" id="{9DBAE47A-9D17-5B4E-A40E-C5D4B9E71A1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52463" y="1371600"/>
            <a:ext cx="10887075" cy="9818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altLang="en-US" sz="3000" b="1"/>
              <a:t>Data Mining Taxonomy</a:t>
            </a:r>
          </a:p>
        </p:txBody>
      </p:sp>
      <p:pic>
        <p:nvPicPr>
          <p:cNvPr id="44034" name="Picture 4">
            <a:extLst>
              <a:ext uri="{FF2B5EF4-FFF2-40B4-BE49-F238E27FC236}">
                <a16:creationId xmlns:a16="http://schemas.microsoft.com/office/drawing/2014/main" id="{49EFED30-79D9-F443-937B-3D3BA3CC7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92"/>
          <a:stretch>
            <a:fillRect/>
          </a:stretch>
        </p:blipFill>
        <p:spPr bwMode="auto">
          <a:xfrm>
            <a:off x="1846263" y="2353469"/>
            <a:ext cx="8499475" cy="377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Slide Number Placeholder 3">
            <a:extLst>
              <a:ext uri="{FF2B5EF4-FFF2-40B4-BE49-F238E27FC236}">
                <a16:creationId xmlns:a16="http://schemas.microsoft.com/office/drawing/2014/main" id="{45E6583F-80E1-4A4A-BC10-81B2CB6DAD4A}"/>
              </a:ext>
            </a:extLst>
          </p:cNvPr>
          <p:cNvSpPr>
            <a:spLocks noGrp="1" noChangeArrowheads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1FE59A75-9AE4-E046-AD28-2C58F2DF23F1}" type="slidenum">
              <a:rPr lang="en-US" altLang="en-US"/>
              <a:pPr/>
              <a:t>17</a:t>
            </a:fld>
            <a:endParaRPr lang="en-US" altLang="en-US"/>
          </a:p>
        </p:txBody>
      </p:sp>
    </p:spTree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4">
            <a:extLst>
              <a:ext uri="{FF2B5EF4-FFF2-40B4-BE49-F238E27FC236}">
                <a16:creationId xmlns:a16="http://schemas.microsoft.com/office/drawing/2014/main" id="{D82C488E-E558-FD42-8236-94CB1F2AB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91" b="27437"/>
          <a:stretch>
            <a:fillRect/>
          </a:stretch>
        </p:blipFill>
        <p:spPr bwMode="auto">
          <a:xfrm>
            <a:off x="2229644" y="2353469"/>
            <a:ext cx="8134350" cy="295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8" name="Slide Number Placeholder 3">
            <a:extLst>
              <a:ext uri="{FF2B5EF4-FFF2-40B4-BE49-F238E27FC236}">
                <a16:creationId xmlns:a16="http://schemas.microsoft.com/office/drawing/2014/main" id="{CF5E481B-7E5F-1C49-99A9-7CDF1325119D}"/>
              </a:ext>
            </a:extLst>
          </p:cNvPr>
          <p:cNvSpPr>
            <a:spLocks noGrp="1" noChangeArrowheads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DD24EC1-4AA5-2D49-9E8A-E71FF26068ED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45059" name="Title 1">
            <a:extLst>
              <a:ext uri="{FF2B5EF4-FFF2-40B4-BE49-F238E27FC236}">
                <a16:creationId xmlns:a16="http://schemas.microsoft.com/office/drawing/2014/main" id="{630AD1F5-1D90-2E44-AADF-3952E8D48E4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52463" y="1371600"/>
            <a:ext cx="10887075" cy="9818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altLang="en-US" sz="3000" b="1"/>
              <a:t>Data Mining Taxonomy (2)</a:t>
            </a:r>
          </a:p>
        </p:txBody>
      </p:sp>
    </p:spTree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>
            <a:extLst>
              <a:ext uri="{FF2B5EF4-FFF2-40B4-BE49-F238E27FC236}">
                <a16:creationId xmlns:a16="http://schemas.microsoft.com/office/drawing/2014/main" id="{B0F01DA0-D375-4544-B237-DD9DFB3EF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69" b="2995"/>
          <a:stretch>
            <a:fillRect/>
          </a:stretch>
        </p:blipFill>
        <p:spPr bwMode="auto">
          <a:xfrm>
            <a:off x="1944688" y="2353469"/>
            <a:ext cx="8904288" cy="253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2" name="Slide Number Placeholder 3">
            <a:extLst>
              <a:ext uri="{FF2B5EF4-FFF2-40B4-BE49-F238E27FC236}">
                <a16:creationId xmlns:a16="http://schemas.microsoft.com/office/drawing/2014/main" id="{78FDD13A-84DB-2643-BF99-F4202A1BB775}"/>
              </a:ext>
            </a:extLst>
          </p:cNvPr>
          <p:cNvSpPr>
            <a:spLocks noGrp="1" noChangeArrowheads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3B8862A-01E6-D747-AC36-17450CDA18EE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46083" name="Title 1">
            <a:extLst>
              <a:ext uri="{FF2B5EF4-FFF2-40B4-BE49-F238E27FC236}">
                <a16:creationId xmlns:a16="http://schemas.microsoft.com/office/drawing/2014/main" id="{F7CB1E24-1717-F74F-AD44-58E836BF608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52463" y="1371600"/>
            <a:ext cx="10887075" cy="9818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altLang="en-US" sz="3000" b="1"/>
              <a:t>Data Mining Taxonomy (3)</a:t>
            </a:r>
          </a:p>
        </p:txBody>
      </p:sp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035004514DEA41967BB14258859944" ma:contentTypeVersion="2" ma:contentTypeDescription="Create a new document." ma:contentTypeScope="" ma:versionID="c9db36cd5639ba73c025cf76db73222b">
  <xsd:schema xmlns:xsd="http://www.w3.org/2001/XMLSchema" xmlns:xs="http://www.w3.org/2001/XMLSchema" xmlns:p="http://schemas.microsoft.com/office/2006/metadata/properties" xmlns:ns2="8b26978a-4a9d-41ca-a5c0-625705f0ef67" targetNamespace="http://schemas.microsoft.com/office/2006/metadata/properties" ma:root="true" ma:fieldsID="cb0166e8e54e9f9561fdf38f926a88c4" ns2:_="">
    <xsd:import namespace="8b26978a-4a9d-41ca-a5c0-625705f0ef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26978a-4a9d-41ca-a5c0-625705f0ef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9BE8AFB-EC84-46F5-8A5F-4E515044232C}"/>
</file>

<file path=customXml/itemProps2.xml><?xml version="1.0" encoding="utf-8"?>
<ds:datastoreItem xmlns:ds="http://schemas.openxmlformats.org/officeDocument/2006/customXml" ds:itemID="{41120553-8338-42D8-868B-974F402A6575}"/>
</file>

<file path=customXml/itemProps3.xml><?xml version="1.0" encoding="utf-8"?>
<ds:datastoreItem xmlns:ds="http://schemas.openxmlformats.org/officeDocument/2006/customXml" ds:itemID="{1F5D838C-59B9-4A72-AA4C-DBB1D817A51D}"/>
</file>

<file path=docProps/app.xml><?xml version="1.0" encoding="utf-8"?>
<Properties xmlns="http://schemas.openxmlformats.org/officeDocument/2006/extended-properties" xmlns:vt="http://schemas.openxmlformats.org/officeDocument/2006/docPropsVTypes">
  <TotalTime>7642</TotalTime>
  <Words>867</Words>
  <Application>Microsoft Macintosh PowerPoint</Application>
  <PresentationFormat>Widescreen</PresentationFormat>
  <Paragraphs>81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Lato</vt:lpstr>
      <vt:lpstr>Lato Bold</vt:lpstr>
      <vt:lpstr>Lato Light</vt:lpstr>
      <vt:lpstr>Office Theme</vt:lpstr>
      <vt:lpstr>Data Mining</vt:lpstr>
      <vt:lpstr>Definisi Data Mining</vt:lpstr>
      <vt:lpstr>Karakteristik Utama dan Tujuan Data Mining</vt:lpstr>
      <vt:lpstr>Karakteristik Utama dan Tujuan Data Mining (2)</vt:lpstr>
      <vt:lpstr>Karakteristik Utama dan Tujuan Data Mining (3)</vt:lpstr>
      <vt:lpstr>PowerPoint Presentation</vt:lpstr>
      <vt:lpstr>PowerPoint Presentation</vt:lpstr>
      <vt:lpstr>Data Mining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 Mining Taxonomy</vt:lpstr>
      <vt:lpstr>Data Mining Taxonomy (2)</vt:lpstr>
      <vt:lpstr>Data Mining Taxonomy (3)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Mining</dc:title>
  <dc:creator>Microsoft Office User</dc:creator>
  <cp:lastModifiedBy>Microsoft Office User</cp:lastModifiedBy>
  <cp:revision>2</cp:revision>
  <dcterms:created xsi:type="dcterms:W3CDTF">2022-01-08T08:23:34Z</dcterms:created>
  <dcterms:modified xsi:type="dcterms:W3CDTF">2022-01-13T15:45:35Z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0x0101000D035004514DEA41967BB14258859944</vt:lpwstr>
  </property>
</Properties>
</file>