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741" r:id="rId3"/>
    <p:sldId id="742" r:id="rId4"/>
    <p:sldId id="743" r:id="rId5"/>
    <p:sldId id="744" r:id="rId6"/>
    <p:sldId id="745" r:id="rId7"/>
    <p:sldId id="746" r:id="rId8"/>
    <p:sldId id="747" r:id="rId9"/>
    <p:sldId id="748" r:id="rId10"/>
    <p:sldId id="749" r:id="rId11"/>
    <p:sldId id="752" r:id="rId12"/>
    <p:sldId id="753" r:id="rId13"/>
    <p:sldId id="754" r:id="rId14"/>
    <p:sldId id="755" r:id="rId15"/>
    <p:sldId id="756" r:id="rId16"/>
    <p:sldId id="757" r:id="rId17"/>
    <p:sldId id="75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F0F1-D48B-5240-AB57-0B43C31E4A1B}" type="datetimeFigureOut">
              <a:rPr lang="en-US" smtClean="0"/>
              <a:t>1/17/21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25E38-391B-5E4F-B79F-60E782B3C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D454A796-4FA0-AD42-8AE2-DD356B9B16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F05C0F9-8A95-8D44-85BC-A21D23AB3958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C8D35E1-A8A4-DC49-8E97-2277805C6B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A8A7EB7-483B-1844-BBA6-50A87F382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8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5496" y="1122363"/>
            <a:ext cx="545412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5496" y="3602038"/>
            <a:ext cx="545412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30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88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0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58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4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91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72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65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0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3047"/>
            <a:ext cx="12188952" cy="685361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20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74638"/>
            <a:ext cx="10261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600200"/>
            <a:ext cx="5029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600200"/>
            <a:ext cx="5029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BCF93-2CE4-DC4A-85CF-1C7BC469AA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800" y="6381750"/>
            <a:ext cx="11480800" cy="476250"/>
          </a:xfrm>
        </p:spPr>
        <p:txBody>
          <a:bodyPr/>
          <a:lstStyle>
            <a:lvl1pPr>
              <a:defRPr smtClean="0">
                <a:ea typeface="ＭＳ Ｐゴシック" panose="020B0600070205080204" pitchFamily="34" charset="-128"/>
              </a:defRPr>
            </a:lvl1pPr>
          </a:lstStyle>
          <a:p>
            <a:r>
              <a:rPr lang="en-US" altLang="en-US"/>
              <a:t>Copyright © 2009 Pearson Education, Inc.  Publishing as Prentice Hall		         17-</a:t>
            </a:r>
            <a:fld id="{ED375BDE-0580-084E-BAE4-404A3CB9A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644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5486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4400" y="1371600"/>
            <a:ext cx="5486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B95E4614-C7D6-E448-9140-CDA95F1858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18-</a:t>
            </a:r>
            <a:fld id="{B3080968-FFC4-5142-BF5F-BDAD3E2DD9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4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6FE76-8D16-4221-BCB9-4A529E946F59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BCA0C-607F-4923-8EBB-6C1713A43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71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dcracker.com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veny.state.ny.us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5496" y="2279831"/>
            <a:ext cx="5454128" cy="23876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altLang="en-US" b="1" dirty="0">
                <a:solidFill>
                  <a:srgbClr val="000066"/>
                </a:solidFill>
                <a:ea typeface="ＭＳ Ｐゴシック" panose="020B0600070205080204" pitchFamily="34" charset="-128"/>
              </a:rPr>
              <a:t>Chapter 20 </a:t>
            </a:r>
            <a:br>
              <a:rPr lang="en-US" altLang="en-US" b="1" dirty="0">
                <a:solidFill>
                  <a:srgbClr val="000066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rgbClr val="000066"/>
                </a:solidFill>
                <a:ea typeface="ＭＳ Ｐゴシック" panose="020B0600070205080204" pitchFamily="34" charset="-128"/>
              </a:rPr>
              <a:t>Managing Mass Communications</a:t>
            </a:r>
            <a:br>
              <a:rPr lang="en-US" altLang="en-US" b="1" dirty="0">
                <a:solidFill>
                  <a:srgbClr val="000066"/>
                </a:solidFill>
                <a:ea typeface="ＭＳ Ｐゴシック" panose="020B0600070205080204" pitchFamily="34" charset="-128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858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2">
            <a:extLst>
              <a:ext uri="{FF2B5EF4-FFF2-40B4-BE49-F238E27FC236}">
                <a16:creationId xmlns:a16="http://schemas.microsoft.com/office/drawing/2014/main" id="{CCFA3C6A-5A19-DE48-85D3-68BA4136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06FAE120-D9E4-8F4B-82D8-00975D062B69}" type="slidenum">
              <a:rPr lang="en-US" altLang="en-US" sz="1400"/>
              <a:pPr algn="l" eaLnBrk="1" hangingPunct="1"/>
              <a:t>2</a:t>
            </a:fld>
            <a:endParaRPr lang="en-US" altLang="en-US" sz="14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E672092-430D-8B4C-AB4E-BF376F547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Advertising</a:t>
            </a:r>
          </a:p>
        </p:txBody>
      </p:sp>
      <p:sp>
        <p:nvSpPr>
          <p:cNvPr id="888835" name="AutoShape 3">
            <a:extLst>
              <a:ext uri="{FF2B5EF4-FFF2-40B4-BE49-F238E27FC236}">
                <a16:creationId xmlns:a16="http://schemas.microsoft.com/office/drawing/2014/main" id="{FF67C680-3695-D948-BA37-428962D7B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133600"/>
            <a:ext cx="8077200" cy="3657600"/>
          </a:xfrm>
          <a:prstGeom prst="roundRect">
            <a:avLst>
              <a:gd name="adj" fmla="val 16667"/>
            </a:avLst>
          </a:prstGeom>
          <a:solidFill>
            <a:srgbClr val="CC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88836" name="AutoShape 4">
            <a:extLst>
              <a:ext uri="{FF2B5EF4-FFF2-40B4-BE49-F238E27FC236}">
                <a16:creationId xmlns:a16="http://schemas.microsoft.com/office/drawing/2014/main" id="{C9CE598F-ADB4-E741-81E6-4E4419DF7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438400"/>
            <a:ext cx="7391400" cy="2971800"/>
          </a:xfrm>
          <a:prstGeom prst="roundRect">
            <a:avLst>
              <a:gd name="adj" fmla="val 16667"/>
            </a:avLst>
          </a:prstGeom>
          <a:solidFill>
            <a:srgbClr val="DBDBFF"/>
          </a:solidFill>
          <a:ln w="9525">
            <a:solidFill>
              <a:srgbClr val="CCCC00"/>
            </a:solidFill>
            <a:round/>
            <a:headEnd/>
            <a:tailEnd/>
          </a:ln>
        </p:spPr>
        <p:txBody>
          <a:bodyPr wrap="none" anchor="ctr"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en-US" sz="2800">
                <a:solidFill>
                  <a:srgbClr val="000066"/>
                </a:solidFill>
              </a:rPr>
              <a:t>Any paid form of nonpersonal presentation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2800">
                <a:solidFill>
                  <a:srgbClr val="000066"/>
                </a:solidFill>
              </a:rPr>
              <a:t>and promotion of ideas, goods, or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2800">
                <a:solidFill>
                  <a:srgbClr val="000066"/>
                </a:solidFill>
              </a:rPr>
              <a:t>services by an identified sponsor.</a:t>
            </a:r>
          </a:p>
        </p:txBody>
      </p:sp>
    </p:spTree>
    <p:extLst>
      <p:ext uri="{BB962C8B-B14F-4D97-AF65-F5344CB8AC3E}">
        <p14:creationId xmlns:p14="http://schemas.microsoft.com/office/powerpoint/2010/main" val="140711705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88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5" grpId="0" animBg="1"/>
      <p:bldP spid="8888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3">
            <a:extLst>
              <a:ext uri="{FF2B5EF4-FFF2-40B4-BE49-F238E27FC236}">
                <a16:creationId xmlns:a16="http://schemas.microsoft.com/office/drawing/2014/main" id="{D10CB6A2-1A64-7E43-BEB2-CFE05582A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B9AD90C5-8BE2-5642-A818-338F714C0E2A}" type="slidenum">
              <a:rPr lang="en-US" altLang="en-US" sz="1400"/>
              <a:pPr algn="l" eaLnBrk="1" hangingPunct="1"/>
              <a:t>3</a:t>
            </a:fld>
            <a:endParaRPr lang="en-US" altLang="en-US" sz="1400"/>
          </a:p>
        </p:txBody>
      </p:sp>
      <p:sp>
        <p:nvSpPr>
          <p:cNvPr id="22530" name="Rectangle 6">
            <a:extLst>
              <a:ext uri="{FF2B5EF4-FFF2-40B4-BE49-F238E27FC236}">
                <a16:creationId xmlns:a16="http://schemas.microsoft.com/office/drawing/2014/main" id="{2FDE2873-C8E1-344F-B671-7FAC61659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0625" y="563563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Figure 18.1 The Five M</a:t>
            </a:r>
            <a:r>
              <a:rPr lang="ja-JP" altLang="en-US" sz="3600">
                <a:ea typeface="ＭＳ Ｐゴシック" panose="020B0600070205080204" pitchFamily="34" charset="-128"/>
              </a:rPr>
              <a:t>’</a:t>
            </a:r>
            <a:r>
              <a:rPr lang="en-US" altLang="ja-JP" sz="3600" dirty="0">
                <a:ea typeface="ＭＳ Ｐゴシック" panose="020B0600070205080204" pitchFamily="34" charset="-128"/>
              </a:rPr>
              <a:t>s of Advertising</a:t>
            </a:r>
            <a:endParaRPr lang="en-US" altLang="en-US" sz="3600" dirty="0">
              <a:ea typeface="ＭＳ Ｐゴシック" panose="020B0600070205080204" pitchFamily="34" charset="-128"/>
            </a:endParaRPr>
          </a:p>
        </p:txBody>
      </p:sp>
      <p:pic>
        <p:nvPicPr>
          <p:cNvPr id="22531" name="Picture 5" descr="fig18">
            <a:extLst>
              <a:ext uri="{FF2B5EF4-FFF2-40B4-BE49-F238E27FC236}">
                <a16:creationId xmlns:a16="http://schemas.microsoft.com/office/drawing/2014/main" id="{380557DD-1D3C-2840-8080-B3ED1AF0B6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8382000" cy="3714750"/>
          </a:xfrm>
          <a:noFill/>
        </p:spPr>
      </p:pic>
    </p:spTree>
    <p:extLst>
      <p:ext uri="{BB962C8B-B14F-4D97-AF65-F5344CB8AC3E}">
        <p14:creationId xmlns:p14="http://schemas.microsoft.com/office/powerpoint/2010/main" val="3079393963"/>
      </p:ext>
    </p:extLst>
  </p:cSld>
  <p:clrMapOvr>
    <a:masterClrMapping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2">
            <a:extLst>
              <a:ext uri="{FF2B5EF4-FFF2-40B4-BE49-F238E27FC236}">
                <a16:creationId xmlns:a16="http://schemas.microsoft.com/office/drawing/2014/main" id="{6991729C-36CE-7E40-B1DA-73832F65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41693AFF-D274-6A4F-A200-F159A27D2D08}" type="slidenum">
              <a:rPr lang="en-US" altLang="en-US" sz="1400"/>
              <a:pPr algn="l" eaLnBrk="1" hangingPunct="1"/>
              <a:t>4</a:t>
            </a:fld>
            <a:endParaRPr lang="en-US" altLang="en-US" sz="1400"/>
          </a:p>
        </p:txBody>
      </p:sp>
      <p:sp>
        <p:nvSpPr>
          <p:cNvPr id="23554" name="Rectangle 4">
            <a:extLst>
              <a:ext uri="{FF2B5EF4-FFF2-40B4-BE49-F238E27FC236}">
                <a16:creationId xmlns:a16="http://schemas.microsoft.com/office/drawing/2014/main" id="{A3B7AE9E-257A-7A41-BCE1-3C6A974D5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Advertising Objectives</a:t>
            </a:r>
          </a:p>
        </p:txBody>
      </p:sp>
      <p:sp>
        <p:nvSpPr>
          <p:cNvPr id="970757" name="AutoShape 5">
            <a:extLst>
              <a:ext uri="{FF2B5EF4-FFF2-40B4-BE49-F238E27FC236}">
                <a16:creationId xmlns:a16="http://schemas.microsoft.com/office/drawing/2014/main" id="{505DE6B2-2AE0-3143-93DB-B6FF32DD5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752600"/>
            <a:ext cx="3810000" cy="1447800"/>
          </a:xfrm>
          <a:prstGeom prst="octagon">
            <a:avLst>
              <a:gd name="adj" fmla="val 29287"/>
            </a:avLst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Informative 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advertising</a:t>
            </a:r>
          </a:p>
        </p:txBody>
      </p:sp>
      <p:sp>
        <p:nvSpPr>
          <p:cNvPr id="970758" name="AutoShape 6">
            <a:extLst>
              <a:ext uri="{FF2B5EF4-FFF2-40B4-BE49-F238E27FC236}">
                <a16:creationId xmlns:a16="http://schemas.microsoft.com/office/drawing/2014/main" id="{E2291BE1-E318-D44F-A8E9-DD33B7194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352800"/>
            <a:ext cx="3810000" cy="1447800"/>
          </a:xfrm>
          <a:prstGeom prst="octagon">
            <a:avLst>
              <a:gd name="adj" fmla="val 29287"/>
            </a:avLst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Reminder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advertising</a:t>
            </a:r>
          </a:p>
        </p:txBody>
      </p:sp>
      <p:sp>
        <p:nvSpPr>
          <p:cNvPr id="970759" name="AutoShape 7">
            <a:extLst>
              <a:ext uri="{FF2B5EF4-FFF2-40B4-BE49-F238E27FC236}">
                <a16:creationId xmlns:a16="http://schemas.microsoft.com/office/drawing/2014/main" id="{398D0450-EE77-C044-9788-C52EB6BBA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352800"/>
            <a:ext cx="3810000" cy="1447800"/>
          </a:xfrm>
          <a:prstGeom prst="octagon">
            <a:avLst>
              <a:gd name="adj" fmla="val 29287"/>
            </a:avLst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Reinforcement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advertising</a:t>
            </a:r>
          </a:p>
        </p:txBody>
      </p:sp>
      <p:sp>
        <p:nvSpPr>
          <p:cNvPr id="970760" name="AutoShape 8">
            <a:extLst>
              <a:ext uri="{FF2B5EF4-FFF2-40B4-BE49-F238E27FC236}">
                <a16:creationId xmlns:a16="http://schemas.microsoft.com/office/drawing/2014/main" id="{8C0A236C-A039-A142-829A-A407C3BD3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752600"/>
            <a:ext cx="3810000" cy="1447800"/>
          </a:xfrm>
          <a:prstGeom prst="octagon">
            <a:avLst>
              <a:gd name="adj" fmla="val 29287"/>
            </a:avLst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Persuasive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advertising</a:t>
            </a:r>
          </a:p>
        </p:txBody>
      </p:sp>
    </p:spTree>
    <p:extLst>
      <p:ext uri="{BB962C8B-B14F-4D97-AF65-F5344CB8AC3E}">
        <p14:creationId xmlns:p14="http://schemas.microsoft.com/office/powerpoint/2010/main" val="2309858685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70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7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7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0757" grpId="0" animBg="1"/>
      <p:bldP spid="970758" grpId="0" animBg="1"/>
      <p:bldP spid="970759" grpId="0" animBg="1"/>
      <p:bldP spid="9707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2">
            <a:extLst>
              <a:ext uri="{FF2B5EF4-FFF2-40B4-BE49-F238E27FC236}">
                <a16:creationId xmlns:a16="http://schemas.microsoft.com/office/drawing/2014/main" id="{6ACD96D8-6667-6C42-83CF-E680FF0D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56F1A5D5-5511-5B48-9C21-0307E82CE8F6}" type="slidenum">
              <a:rPr lang="en-US" altLang="en-US" sz="1400"/>
              <a:pPr algn="l" eaLnBrk="1" hangingPunct="1"/>
              <a:t>5</a:t>
            </a:fld>
            <a:endParaRPr lang="en-US" altLang="en-US" sz="1400"/>
          </a:p>
        </p:txBody>
      </p:sp>
      <p:sp>
        <p:nvSpPr>
          <p:cNvPr id="24578" name="Rectangle 4">
            <a:extLst>
              <a:ext uri="{FF2B5EF4-FFF2-40B4-BE49-F238E27FC236}">
                <a16:creationId xmlns:a16="http://schemas.microsoft.com/office/drawing/2014/main" id="{3B11200F-9A6C-5042-A9FA-8C7FFA986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384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ea typeface="ＭＳ Ｐゴシック" panose="020B0600070205080204" pitchFamily="34" charset="-128"/>
              </a:rPr>
              <a:t>Factors to Consider in Setting an Advertising Budget</a:t>
            </a:r>
          </a:p>
        </p:txBody>
      </p:sp>
      <p:sp>
        <p:nvSpPr>
          <p:cNvPr id="24579" name="AutoShape 5" descr="money">
            <a:extLst>
              <a:ext uri="{FF2B5EF4-FFF2-40B4-BE49-F238E27FC236}">
                <a16:creationId xmlns:a16="http://schemas.microsoft.com/office/drawing/2014/main" id="{A4980D7C-C5AD-CD48-90E6-D88D5D5C9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524000"/>
            <a:ext cx="4343400" cy="4724400"/>
          </a:xfrm>
          <a:prstGeom prst="rtTriangl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72806" name="Rectangle 6">
            <a:extLst>
              <a:ext uri="{FF2B5EF4-FFF2-40B4-BE49-F238E27FC236}">
                <a16:creationId xmlns:a16="http://schemas.microsoft.com/office/drawing/2014/main" id="{E8011F3D-5D4D-4B46-9546-B0ABAA6D7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600200"/>
            <a:ext cx="6172200" cy="685800"/>
          </a:xfrm>
          <a:prstGeom prst="rect">
            <a:avLst/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Stage in the product life cycle</a:t>
            </a:r>
          </a:p>
        </p:txBody>
      </p:sp>
      <p:sp>
        <p:nvSpPr>
          <p:cNvPr id="972807" name="Rectangle 7">
            <a:extLst>
              <a:ext uri="{FF2B5EF4-FFF2-40B4-BE49-F238E27FC236}">
                <a16:creationId xmlns:a16="http://schemas.microsoft.com/office/drawing/2014/main" id="{2DBFB4F8-E7AC-8546-81A7-515D0562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438400"/>
            <a:ext cx="6172200" cy="685800"/>
          </a:xfrm>
          <a:prstGeom prst="rect">
            <a:avLst/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Market share and consumer base</a:t>
            </a:r>
          </a:p>
        </p:txBody>
      </p:sp>
      <p:sp>
        <p:nvSpPr>
          <p:cNvPr id="972808" name="Rectangle 8">
            <a:extLst>
              <a:ext uri="{FF2B5EF4-FFF2-40B4-BE49-F238E27FC236}">
                <a16:creationId xmlns:a16="http://schemas.microsoft.com/office/drawing/2014/main" id="{1A71BFF0-41C8-E74F-89C9-8D1D68D64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276600"/>
            <a:ext cx="6172200" cy="685800"/>
          </a:xfrm>
          <a:prstGeom prst="rect">
            <a:avLst/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Competition and clutter</a:t>
            </a:r>
          </a:p>
        </p:txBody>
      </p:sp>
      <p:sp>
        <p:nvSpPr>
          <p:cNvPr id="972809" name="Rectangle 9">
            <a:extLst>
              <a:ext uri="{FF2B5EF4-FFF2-40B4-BE49-F238E27FC236}">
                <a16:creationId xmlns:a16="http://schemas.microsoft.com/office/drawing/2014/main" id="{F3DA1FE2-2970-2D43-8871-BECC69F13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114800"/>
            <a:ext cx="5486400" cy="685800"/>
          </a:xfrm>
          <a:prstGeom prst="rect">
            <a:avLst/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Advertising frequency</a:t>
            </a:r>
          </a:p>
        </p:txBody>
      </p:sp>
      <p:sp>
        <p:nvSpPr>
          <p:cNvPr id="972810" name="Rectangle 10">
            <a:extLst>
              <a:ext uri="{FF2B5EF4-FFF2-40B4-BE49-F238E27FC236}">
                <a16:creationId xmlns:a16="http://schemas.microsoft.com/office/drawing/2014/main" id="{F167BD54-92EA-864C-8C06-3D7CEB2E0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53000"/>
            <a:ext cx="4495800" cy="685800"/>
          </a:xfrm>
          <a:prstGeom prst="rect">
            <a:avLst/>
          </a:prstGeom>
          <a:solidFill>
            <a:schemeClr val="hlink"/>
          </a:solidFill>
          <a:ln w="9525">
            <a:solidFill>
              <a:srgbClr val="E1DC00"/>
            </a:solidFill>
            <a:miter lim="800000"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Product substitutability</a:t>
            </a:r>
          </a:p>
        </p:txBody>
      </p:sp>
    </p:spTree>
    <p:extLst>
      <p:ext uri="{BB962C8B-B14F-4D97-AF65-F5344CB8AC3E}">
        <p14:creationId xmlns:p14="http://schemas.microsoft.com/office/powerpoint/2010/main" val="2063722774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7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7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7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7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06" grpId="0" animBg="1"/>
      <p:bldP spid="972807" grpId="0" animBg="1"/>
      <p:bldP spid="972808" grpId="0" animBg="1"/>
      <p:bldP spid="972809" grpId="0" animBg="1"/>
      <p:bldP spid="9728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4">
            <a:extLst>
              <a:ext uri="{FF2B5EF4-FFF2-40B4-BE49-F238E27FC236}">
                <a16:creationId xmlns:a16="http://schemas.microsoft.com/office/drawing/2014/main" id="{48E5A8EA-C2B8-9A42-BEAF-31CE5FA09B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52600" y="6381750"/>
            <a:ext cx="8610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/>
              <a:t>18-</a:t>
            </a:r>
            <a:fld id="{747AE1A9-8AE7-9441-91BD-66F93693CA25}" type="slidenum">
              <a:rPr lang="en-US" altLang="en-US" sz="1400"/>
              <a:pPr algn="ctr" eaLnBrk="1" hangingPunct="1"/>
              <a:t>6</a:t>
            </a:fld>
            <a:endParaRPr lang="en-US" altLang="en-US" sz="1400"/>
          </a:p>
        </p:txBody>
      </p:sp>
      <p:sp>
        <p:nvSpPr>
          <p:cNvPr id="25602" name="Rectangle 4">
            <a:extLst>
              <a:ext uri="{FF2B5EF4-FFF2-40B4-BE49-F238E27FC236}">
                <a16:creationId xmlns:a16="http://schemas.microsoft.com/office/drawing/2014/main" id="{00ED1F6F-F73E-9A40-9DE9-D4931539B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0"/>
            <a:ext cx="8458200" cy="1143000"/>
          </a:xfrm>
        </p:spPr>
        <p:txBody>
          <a:bodyPr/>
          <a:lstStyle/>
          <a:p>
            <a:pPr>
              <a:tabLst>
                <a:tab pos="4000500" algn="l"/>
              </a:tabLst>
            </a:pPr>
            <a:r>
              <a:rPr lang="en-US" altLang="en-US" sz="3600">
                <a:ea typeface="ＭＳ Ｐゴシック" panose="020B0600070205080204" pitchFamily="34" charset="-128"/>
              </a:rPr>
              <a:t>Developing the Advertising Campaign</a:t>
            </a:r>
          </a:p>
        </p:txBody>
      </p:sp>
      <p:sp>
        <p:nvSpPr>
          <p:cNvPr id="25603" name="Rectangle 5">
            <a:extLst>
              <a:ext uri="{FF2B5EF4-FFF2-40B4-BE49-F238E27FC236}">
                <a16:creationId xmlns:a16="http://schemas.microsoft.com/office/drawing/2014/main" id="{19985155-ACAD-004D-96C5-BA0E0918F8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600200"/>
            <a:ext cx="4114800" cy="47244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Message generation and evaluation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Creative development and execution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Social responsibility review</a:t>
            </a:r>
          </a:p>
        </p:txBody>
      </p:sp>
      <p:pic>
        <p:nvPicPr>
          <p:cNvPr id="25604" name="Picture 7" descr="ph1802">
            <a:extLst>
              <a:ext uri="{FF2B5EF4-FFF2-40B4-BE49-F238E27FC236}">
                <a16:creationId xmlns:a16="http://schemas.microsoft.com/office/drawing/2014/main" id="{AA1ED92C-26D1-C74F-8382-826B922D44E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1524000"/>
            <a:ext cx="3302000" cy="4953000"/>
          </a:xfrm>
          <a:noFill/>
        </p:spPr>
      </p:pic>
    </p:spTree>
    <p:extLst>
      <p:ext uri="{BB962C8B-B14F-4D97-AF65-F5344CB8AC3E}">
        <p14:creationId xmlns:p14="http://schemas.microsoft.com/office/powerpoint/2010/main" val="1208398363"/>
      </p:ext>
    </p:extLst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4">
            <a:extLst>
              <a:ext uri="{FF2B5EF4-FFF2-40B4-BE49-F238E27FC236}">
                <a16:creationId xmlns:a16="http://schemas.microsoft.com/office/drawing/2014/main" id="{B74A3F2C-62C8-1846-B757-EEA46B47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7A3ED544-7979-5A43-AB4A-BCBCFAA5464D}" type="slidenum">
              <a:rPr lang="en-US" altLang="en-US" sz="1400"/>
              <a:pPr algn="l" eaLnBrk="1" hangingPunct="1"/>
              <a:t>7</a:t>
            </a:fld>
            <a:endParaRPr lang="en-US" altLang="en-US" sz="1400"/>
          </a:p>
        </p:txBody>
      </p:sp>
      <p:sp>
        <p:nvSpPr>
          <p:cNvPr id="26626" name="Rectangle 5">
            <a:extLst>
              <a:ext uri="{FF2B5EF4-FFF2-40B4-BE49-F238E27FC236}">
                <a16:creationId xmlns:a16="http://schemas.microsoft.com/office/drawing/2014/main" id="{68DB0C57-89A3-2D47-BFE7-BBCA4CA97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Creative Brief</a:t>
            </a:r>
          </a:p>
        </p:txBody>
      </p:sp>
      <p:sp>
        <p:nvSpPr>
          <p:cNvPr id="26627" name="Rectangle 7">
            <a:extLst>
              <a:ext uri="{FF2B5EF4-FFF2-40B4-BE49-F238E27FC236}">
                <a16:creationId xmlns:a16="http://schemas.microsoft.com/office/drawing/2014/main" id="{028CEF2E-2F8C-484F-999C-7AF7F52E66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600200"/>
            <a:ext cx="4114800" cy="47244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Positioning statement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Key message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Target market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Objectives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Key brand benefits</a:t>
            </a:r>
          </a:p>
        </p:txBody>
      </p:sp>
      <p:sp>
        <p:nvSpPr>
          <p:cNvPr id="26628" name="Rectangle 8">
            <a:extLst>
              <a:ext uri="{FF2B5EF4-FFF2-40B4-BE49-F238E27FC236}">
                <a16:creationId xmlns:a16="http://schemas.microsoft.com/office/drawing/2014/main" id="{B982DF20-45E5-E64A-B231-A74A61B0724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19800" y="1600200"/>
            <a:ext cx="4114800" cy="47244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Brand promise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Evidence of promise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Media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Background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Creative considerations</a:t>
            </a:r>
          </a:p>
        </p:txBody>
      </p:sp>
      <p:pic>
        <p:nvPicPr>
          <p:cNvPr id="26629" name="Picture 4" descr="wwwcirc">
            <a:hlinkClick r:id="rId2"/>
            <a:extLst>
              <a:ext uri="{FF2B5EF4-FFF2-40B4-BE49-F238E27FC236}">
                <a16:creationId xmlns:a16="http://schemas.microsoft.com/office/drawing/2014/main" id="{BB09C250-B816-344C-908D-BBECB0406B33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01200" y="5715000"/>
            <a:ext cx="514350" cy="476250"/>
          </a:xfrm>
        </p:spPr>
      </p:pic>
    </p:spTree>
    <p:extLst>
      <p:ext uri="{BB962C8B-B14F-4D97-AF65-F5344CB8AC3E}">
        <p14:creationId xmlns:p14="http://schemas.microsoft.com/office/powerpoint/2010/main" val="1582503341"/>
      </p:ext>
    </p:extLst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4">
            <a:extLst>
              <a:ext uri="{FF2B5EF4-FFF2-40B4-BE49-F238E27FC236}">
                <a16:creationId xmlns:a16="http://schemas.microsoft.com/office/drawing/2014/main" id="{D37A81CF-58B6-214F-92DF-9A03D331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0CAB2A88-7751-5B4D-A017-524A8184BEFD}" type="slidenum">
              <a:rPr lang="en-US" altLang="en-US" sz="1400"/>
              <a:pPr algn="l" eaLnBrk="1" hangingPunct="1"/>
              <a:t>8</a:t>
            </a:fld>
            <a:endParaRPr lang="en-US" altLang="en-US" sz="1400"/>
          </a:p>
        </p:txBody>
      </p:sp>
      <p:sp>
        <p:nvSpPr>
          <p:cNvPr id="27650" name="Rectangle 4">
            <a:extLst>
              <a:ext uri="{FF2B5EF4-FFF2-40B4-BE49-F238E27FC236}">
                <a16:creationId xmlns:a16="http://schemas.microsoft.com/office/drawing/2014/main" id="{C705E13D-E6C4-A745-821F-A8A2E8BEB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Television</a:t>
            </a:r>
          </a:p>
        </p:txBody>
      </p:sp>
      <p:sp>
        <p:nvSpPr>
          <p:cNvPr id="979973" name="Rectangle 5">
            <a:extLst>
              <a:ext uri="{FF2B5EF4-FFF2-40B4-BE49-F238E27FC236}">
                <a16:creationId xmlns:a16="http://schemas.microsoft.com/office/drawing/2014/main" id="{834BDDD6-4FF4-EC44-AE4A-69D47B999F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570038"/>
            <a:ext cx="4038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600" b="1">
                <a:ea typeface="ＭＳ Ｐゴシック" panose="020B0600070205080204" pitchFamily="34" charset="-128"/>
              </a:rPr>
              <a:t>Advantages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Reaches broad spectrum of consumers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Low cost per exposure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Ability to demonstrate product use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Ability to portray image and brand personality</a:t>
            </a:r>
          </a:p>
        </p:txBody>
      </p:sp>
      <p:sp>
        <p:nvSpPr>
          <p:cNvPr id="979974" name="Rectangle 6">
            <a:extLst>
              <a:ext uri="{FF2B5EF4-FFF2-40B4-BE49-F238E27FC236}">
                <a16:creationId xmlns:a16="http://schemas.microsoft.com/office/drawing/2014/main" id="{485AF622-3576-B949-87C8-A6E57BB757A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600" b="1">
                <a:ea typeface="ＭＳ Ｐゴシック" panose="020B0600070205080204" pitchFamily="34" charset="-128"/>
              </a:rPr>
              <a:t>Disadvantages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Brief 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Clutter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High cost of production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High cost of placement</a:t>
            </a:r>
          </a:p>
          <a:p>
            <a:pPr eaLnBrk="1" hangingPunct="1"/>
            <a:r>
              <a:rPr lang="en-US" altLang="en-US" sz="2600">
                <a:ea typeface="ＭＳ Ｐゴシック" panose="020B0600070205080204" pitchFamily="34" charset="-128"/>
              </a:rPr>
              <a:t>Lack of attention by viewers</a:t>
            </a:r>
          </a:p>
        </p:txBody>
      </p:sp>
    </p:spTree>
    <p:extLst>
      <p:ext uri="{BB962C8B-B14F-4D97-AF65-F5344CB8AC3E}">
        <p14:creationId xmlns:p14="http://schemas.microsoft.com/office/powerpoint/2010/main" val="253171310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9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79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79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79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79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79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79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799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799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799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799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3" grpId="0" build="p"/>
      <p:bldP spid="97997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4">
            <a:extLst>
              <a:ext uri="{FF2B5EF4-FFF2-40B4-BE49-F238E27FC236}">
                <a16:creationId xmlns:a16="http://schemas.microsoft.com/office/drawing/2014/main" id="{D8424E01-9B71-E643-A21F-4214FDEC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0605E809-25DA-5E40-B17B-3938C5BC3114}" type="slidenum">
              <a:rPr lang="en-US" altLang="en-US" sz="1400"/>
              <a:pPr algn="l" eaLnBrk="1" hangingPunct="1"/>
              <a:t>9</a:t>
            </a:fld>
            <a:endParaRPr lang="en-US" altLang="en-US" sz="14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E39137DA-E6B0-F844-B6B5-F506DA798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Print Ads</a:t>
            </a:r>
          </a:p>
        </p:txBody>
      </p:sp>
      <p:sp>
        <p:nvSpPr>
          <p:cNvPr id="982019" name="Rectangle 3">
            <a:extLst>
              <a:ext uri="{FF2B5EF4-FFF2-40B4-BE49-F238E27FC236}">
                <a16:creationId xmlns:a16="http://schemas.microsoft.com/office/drawing/2014/main" id="{79BFFD48-286A-A341-A4F2-1F16A5BF77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Advantages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Detailed product information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Ability to communicate user imagery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Flexibility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Ability to segment</a:t>
            </a:r>
          </a:p>
        </p:txBody>
      </p:sp>
      <p:sp>
        <p:nvSpPr>
          <p:cNvPr id="982020" name="Rectangle 4">
            <a:extLst>
              <a:ext uri="{FF2B5EF4-FFF2-40B4-BE49-F238E27FC236}">
                <a16:creationId xmlns:a16="http://schemas.microsoft.com/office/drawing/2014/main" id="{8D261F99-B722-E24E-A11A-55FB9E80F8B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Disadvantages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Passive medium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Clutter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Unable to demonstrate product use</a:t>
            </a:r>
          </a:p>
        </p:txBody>
      </p:sp>
    </p:spTree>
    <p:extLst>
      <p:ext uri="{BB962C8B-B14F-4D97-AF65-F5344CB8AC3E}">
        <p14:creationId xmlns:p14="http://schemas.microsoft.com/office/powerpoint/2010/main" val="62337867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82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82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82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82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  <p:bldP spid="9820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4">
            <a:extLst>
              <a:ext uri="{FF2B5EF4-FFF2-40B4-BE49-F238E27FC236}">
                <a16:creationId xmlns:a16="http://schemas.microsoft.com/office/drawing/2014/main" id="{B2B6AC0E-B88F-1A42-AC7D-EB427264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E9CC323A-6EFF-DA45-BCCD-0EA2361F1189}" type="slidenum">
              <a:rPr lang="en-US" altLang="en-US" sz="1400"/>
              <a:pPr algn="l" eaLnBrk="1" hangingPunct="1"/>
              <a:t>10</a:t>
            </a:fld>
            <a:endParaRPr lang="en-US" altLang="en-US" sz="1400"/>
          </a:p>
        </p:txBody>
      </p:sp>
      <p:sp>
        <p:nvSpPr>
          <p:cNvPr id="29698" name="Rectangle 6">
            <a:extLst>
              <a:ext uri="{FF2B5EF4-FFF2-40B4-BE49-F238E27FC236}">
                <a16:creationId xmlns:a16="http://schemas.microsoft.com/office/drawing/2014/main" id="{E57842BF-DA7A-D942-A9F0-743B9F50D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Print Ad Components</a:t>
            </a:r>
          </a:p>
        </p:txBody>
      </p:sp>
      <p:sp>
        <p:nvSpPr>
          <p:cNvPr id="29699" name="AutoShape 8">
            <a:extLst>
              <a:ext uri="{FF2B5EF4-FFF2-40B4-BE49-F238E27FC236}">
                <a16:creationId xmlns:a16="http://schemas.microsoft.com/office/drawing/2014/main" id="{C0035A16-C3DB-A447-AD3E-8EC8959A58AD}"/>
              </a:ext>
            </a:extLst>
          </p:cNvPr>
          <p:cNvSpPr>
            <a:spLocks/>
          </p:cNvSpPr>
          <p:nvPr/>
        </p:nvSpPr>
        <p:spPr bwMode="auto">
          <a:xfrm>
            <a:off x="8610600" y="2133600"/>
            <a:ext cx="1676400" cy="419100"/>
          </a:xfrm>
          <a:prstGeom prst="callout2">
            <a:avLst>
              <a:gd name="adj1" fmla="val 27273"/>
              <a:gd name="adj2" fmla="val -4546"/>
              <a:gd name="adj3" fmla="val 27273"/>
              <a:gd name="adj4" fmla="val -37593"/>
              <a:gd name="adj5" fmla="val 25000"/>
              <a:gd name="adj6" fmla="val -71875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Headline</a:t>
            </a:r>
          </a:p>
        </p:txBody>
      </p:sp>
      <p:sp>
        <p:nvSpPr>
          <p:cNvPr id="29700" name="AutoShape 9">
            <a:extLst>
              <a:ext uri="{FF2B5EF4-FFF2-40B4-BE49-F238E27FC236}">
                <a16:creationId xmlns:a16="http://schemas.microsoft.com/office/drawing/2014/main" id="{E0A07635-A92D-6745-88AB-250D3523E6E7}"/>
              </a:ext>
            </a:extLst>
          </p:cNvPr>
          <p:cNvSpPr>
            <a:spLocks/>
          </p:cNvSpPr>
          <p:nvPr/>
        </p:nvSpPr>
        <p:spPr bwMode="auto">
          <a:xfrm>
            <a:off x="8610600" y="3733800"/>
            <a:ext cx="1676400" cy="419100"/>
          </a:xfrm>
          <a:prstGeom prst="callout2">
            <a:avLst>
              <a:gd name="adj1" fmla="val 27273"/>
              <a:gd name="adj2" fmla="val -4546"/>
              <a:gd name="adj3" fmla="val 27273"/>
              <a:gd name="adj4" fmla="val -15245"/>
              <a:gd name="adj5" fmla="val 59847"/>
              <a:gd name="adj6" fmla="val -26231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Picture</a:t>
            </a:r>
          </a:p>
        </p:txBody>
      </p:sp>
      <p:sp>
        <p:nvSpPr>
          <p:cNvPr id="29701" name="AutoShape 10">
            <a:extLst>
              <a:ext uri="{FF2B5EF4-FFF2-40B4-BE49-F238E27FC236}">
                <a16:creationId xmlns:a16="http://schemas.microsoft.com/office/drawing/2014/main" id="{9A24036E-4C91-7F42-972D-88F52CCFA1D7}"/>
              </a:ext>
            </a:extLst>
          </p:cNvPr>
          <p:cNvSpPr>
            <a:spLocks/>
          </p:cNvSpPr>
          <p:nvPr/>
        </p:nvSpPr>
        <p:spPr bwMode="auto">
          <a:xfrm>
            <a:off x="8686800" y="5410200"/>
            <a:ext cx="1676400" cy="419100"/>
          </a:xfrm>
          <a:prstGeom prst="callout2">
            <a:avLst>
              <a:gd name="adj1" fmla="val 27273"/>
              <a:gd name="adj2" fmla="val -4546"/>
              <a:gd name="adj3" fmla="val 27273"/>
              <a:gd name="adj4" fmla="val -19412"/>
              <a:gd name="adj5" fmla="val 109093"/>
              <a:gd name="adj6" fmla="val -34755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Signature</a:t>
            </a:r>
          </a:p>
        </p:txBody>
      </p:sp>
      <p:pic>
        <p:nvPicPr>
          <p:cNvPr id="29702" name="Picture 12" descr="ph1705">
            <a:extLst>
              <a:ext uri="{FF2B5EF4-FFF2-40B4-BE49-F238E27FC236}">
                <a16:creationId xmlns:a16="http://schemas.microsoft.com/office/drawing/2014/main" id="{08DCEA90-41E2-664A-994A-48EA8351D7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1295400"/>
            <a:ext cx="4572000" cy="4953000"/>
          </a:xfrm>
          <a:noFill/>
        </p:spPr>
      </p:pic>
    </p:spTree>
    <p:extLst>
      <p:ext uri="{BB962C8B-B14F-4D97-AF65-F5344CB8AC3E}">
        <p14:creationId xmlns:p14="http://schemas.microsoft.com/office/powerpoint/2010/main" val="577326925"/>
      </p:ext>
    </p:extLst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4">
            <a:extLst>
              <a:ext uri="{FF2B5EF4-FFF2-40B4-BE49-F238E27FC236}">
                <a16:creationId xmlns:a16="http://schemas.microsoft.com/office/drawing/2014/main" id="{38F2B3AA-A795-2544-AE36-9DA66E3D89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52600" y="6381750"/>
            <a:ext cx="8610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/>
              <a:t>18-</a:t>
            </a:r>
            <a:fld id="{58A683C0-1951-2745-BA78-704514BB10C8}" type="slidenum">
              <a:rPr lang="en-US" altLang="en-US" sz="1400"/>
              <a:pPr algn="ctr" eaLnBrk="1" hangingPunct="1"/>
              <a:t>11</a:t>
            </a:fld>
            <a:endParaRPr lang="en-US" altLang="en-US" sz="1400"/>
          </a:p>
        </p:txBody>
      </p:sp>
      <p:sp>
        <p:nvSpPr>
          <p:cNvPr id="30722" name="Rectangle 4">
            <a:extLst>
              <a:ext uri="{FF2B5EF4-FFF2-40B4-BE49-F238E27FC236}">
                <a16:creationId xmlns:a16="http://schemas.microsoft.com/office/drawing/2014/main" id="{53CADC21-D88E-134E-B9D4-9E8E3B8D6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Choosing Among Major Media Types</a:t>
            </a:r>
          </a:p>
        </p:txBody>
      </p:sp>
      <p:sp>
        <p:nvSpPr>
          <p:cNvPr id="997381" name="Rectangle 5">
            <a:extLst>
              <a:ext uri="{FF2B5EF4-FFF2-40B4-BE49-F238E27FC236}">
                <a16:creationId xmlns:a16="http://schemas.microsoft.com/office/drawing/2014/main" id="{31038787-4B36-1149-8616-102E2AD57D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Target audience and media habits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Product characteristics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Message characteristics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Cost</a:t>
            </a:r>
          </a:p>
        </p:txBody>
      </p:sp>
      <p:pic>
        <p:nvPicPr>
          <p:cNvPr id="30724" name="Picture 8" descr="magazines">
            <a:extLst>
              <a:ext uri="{FF2B5EF4-FFF2-40B4-BE49-F238E27FC236}">
                <a16:creationId xmlns:a16="http://schemas.microsoft.com/office/drawing/2014/main" id="{AE136124-38B4-4E4E-B2D0-BF8C926C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81200"/>
            <a:ext cx="396240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230726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7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7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7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97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738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4">
            <a:extLst>
              <a:ext uri="{FF2B5EF4-FFF2-40B4-BE49-F238E27FC236}">
                <a16:creationId xmlns:a16="http://schemas.microsoft.com/office/drawing/2014/main" id="{228613C9-009D-D74A-A475-B8D19E46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5027EA92-53AD-A642-AF92-9B79BBCAFE0C}" type="slidenum">
              <a:rPr lang="en-US" altLang="en-US" sz="1400"/>
              <a:pPr algn="l" eaLnBrk="1" hangingPunct="1"/>
              <a:t>12</a:t>
            </a:fld>
            <a:endParaRPr lang="en-US" altLang="en-US" sz="1400"/>
          </a:p>
        </p:txBody>
      </p:sp>
      <p:sp>
        <p:nvSpPr>
          <p:cNvPr id="31746" name="Rectangle 4">
            <a:extLst>
              <a:ext uri="{FF2B5EF4-FFF2-40B4-BE49-F238E27FC236}">
                <a16:creationId xmlns:a16="http://schemas.microsoft.com/office/drawing/2014/main" id="{6289BD4D-6DC9-7D45-8F39-CB892BEBF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Major Media Types</a:t>
            </a:r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4EC33907-09F3-B14B-98A9-8E2B428808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Newspapers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Television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Direct mail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Radio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Magazines</a:t>
            </a:r>
          </a:p>
        </p:txBody>
      </p:sp>
      <p:sp>
        <p:nvSpPr>
          <p:cNvPr id="31748" name="Rectangle 6">
            <a:extLst>
              <a:ext uri="{FF2B5EF4-FFF2-40B4-BE49-F238E27FC236}">
                <a16:creationId xmlns:a16="http://schemas.microsoft.com/office/drawing/2014/main" id="{1583CBCC-9A93-B645-9226-A2B2B91EF6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Outdoor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Yellow pages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Newsletters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Brochures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Telephone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3792698333"/>
      </p:ext>
    </p:extLst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3">
            <a:extLst>
              <a:ext uri="{FF2B5EF4-FFF2-40B4-BE49-F238E27FC236}">
                <a16:creationId xmlns:a16="http://schemas.microsoft.com/office/drawing/2014/main" id="{B8F7482A-84F2-FE46-849E-86FA0594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9CD0963B-66D2-C243-9306-14E31978D7B7}" type="slidenum">
              <a:rPr lang="en-US" altLang="en-US" sz="1400"/>
              <a:pPr algn="l" eaLnBrk="1" hangingPunct="1"/>
              <a:t>13</a:t>
            </a:fld>
            <a:endParaRPr lang="en-US" altLang="en-US" sz="14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200139C-4231-A044-B2C4-050769F3B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ea typeface="ＭＳ Ｐゴシック" panose="020B0600070205080204" pitchFamily="34" charset="-128"/>
              </a:rPr>
              <a:t>Sales Promotion</a:t>
            </a:r>
          </a:p>
        </p:txBody>
      </p:sp>
      <p:sp>
        <p:nvSpPr>
          <p:cNvPr id="32771" name="AutoShape 5">
            <a:extLst>
              <a:ext uri="{FF2B5EF4-FFF2-40B4-BE49-F238E27FC236}">
                <a16:creationId xmlns:a16="http://schemas.microsoft.com/office/drawing/2014/main" id="{694F77DE-AC70-2141-A916-B78A7B297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828800"/>
            <a:ext cx="7391400" cy="4191000"/>
          </a:xfrm>
          <a:prstGeom prst="roundRect">
            <a:avLst>
              <a:gd name="adj" fmla="val 16667"/>
            </a:avLst>
          </a:prstGeom>
          <a:solidFill>
            <a:srgbClr val="C7DB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17862" name="AutoShape 6">
            <a:extLst>
              <a:ext uri="{FF2B5EF4-FFF2-40B4-BE49-F238E27FC236}">
                <a16:creationId xmlns:a16="http://schemas.microsoft.com/office/drawing/2014/main" id="{4AD889A8-1BFE-FC4D-B6D7-45F503814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133600"/>
            <a:ext cx="6781800" cy="3429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rgbClr val="C7DB07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Collection of incentive tools, mostly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short term, designed to stimulate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quicker or greater purchase 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of particular products or services </a:t>
            </a:r>
          </a:p>
          <a:p>
            <a:pPr algn="ctr" eaLnBrk="1" hangingPunct="1"/>
            <a:r>
              <a:rPr lang="en-US" altLang="en-US" sz="1800">
                <a:solidFill>
                  <a:srgbClr val="000066"/>
                </a:solidFill>
              </a:rPr>
              <a:t>by consumers or the trade.</a:t>
            </a:r>
          </a:p>
        </p:txBody>
      </p:sp>
    </p:spTree>
    <p:extLst>
      <p:ext uri="{BB962C8B-B14F-4D97-AF65-F5344CB8AC3E}">
        <p14:creationId xmlns:p14="http://schemas.microsoft.com/office/powerpoint/2010/main" val="375794694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8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4">
            <a:extLst>
              <a:ext uri="{FF2B5EF4-FFF2-40B4-BE49-F238E27FC236}">
                <a16:creationId xmlns:a16="http://schemas.microsoft.com/office/drawing/2014/main" id="{D7817FBC-C765-5847-A14D-665B7591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5754008D-4AE6-1540-A04A-AFE25D312B68}" type="slidenum">
              <a:rPr lang="en-US" altLang="en-US" sz="1400"/>
              <a:pPr algn="l" eaLnBrk="1" hangingPunct="1"/>
              <a:t>14</a:t>
            </a:fld>
            <a:endParaRPr lang="en-US" altLang="en-US" sz="1400"/>
          </a:p>
        </p:txBody>
      </p:sp>
      <p:sp>
        <p:nvSpPr>
          <p:cNvPr id="33794" name="Rectangle 4">
            <a:extLst>
              <a:ext uri="{FF2B5EF4-FFF2-40B4-BE49-F238E27FC236}">
                <a16:creationId xmlns:a16="http://schemas.microsoft.com/office/drawing/2014/main" id="{907A7C83-083A-9D48-A96A-E451E19AD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Sales Promotion Tactics</a:t>
            </a:r>
          </a:p>
        </p:txBody>
      </p:sp>
      <p:sp>
        <p:nvSpPr>
          <p:cNvPr id="1018885" name="Rectangle 5">
            <a:extLst>
              <a:ext uri="{FF2B5EF4-FFF2-40B4-BE49-F238E27FC236}">
                <a16:creationId xmlns:a16="http://schemas.microsoft.com/office/drawing/2014/main" id="{DFFA44D9-7F81-A048-A2E7-61E98A35733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371600"/>
            <a:ext cx="4038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Consumer-directed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Samples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Coupons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Cash refund offers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Price offs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Prizes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Patronage rewards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Free trials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Promotions </a:t>
            </a:r>
          </a:p>
        </p:txBody>
      </p:sp>
      <p:sp>
        <p:nvSpPr>
          <p:cNvPr id="1018886" name="Rectangle 6">
            <a:extLst>
              <a:ext uri="{FF2B5EF4-FFF2-40B4-BE49-F238E27FC236}">
                <a16:creationId xmlns:a16="http://schemas.microsoft.com/office/drawing/2014/main" id="{AADCF2D8-174A-5845-9EFC-40D41322BFB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Trade-directed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Price offs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Allowances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Free goods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Sales contests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Trade shows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Specialty advertising</a:t>
            </a:r>
          </a:p>
        </p:txBody>
      </p:sp>
    </p:spTree>
    <p:extLst>
      <p:ext uri="{BB962C8B-B14F-4D97-AF65-F5344CB8AC3E}">
        <p14:creationId xmlns:p14="http://schemas.microsoft.com/office/powerpoint/2010/main" val="230275830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8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8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88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8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8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88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188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188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188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18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18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18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18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188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188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188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8885" grpId="0" build="p"/>
      <p:bldP spid="101888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3">
            <a:extLst>
              <a:ext uri="{FF2B5EF4-FFF2-40B4-BE49-F238E27FC236}">
                <a16:creationId xmlns:a16="http://schemas.microsoft.com/office/drawing/2014/main" id="{30733DE7-5E2F-CC47-97CC-02F00F16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1400"/>
              <a:t>18-</a:t>
            </a:r>
            <a:fld id="{BBE863ED-D429-6C40-9A54-DA11C13670A2}" type="slidenum">
              <a:rPr lang="en-US" altLang="en-US" sz="1400"/>
              <a:pPr algn="l" eaLnBrk="1" hangingPunct="1"/>
              <a:t>15</a:t>
            </a:fld>
            <a:endParaRPr lang="en-US" altLang="en-US" sz="1400"/>
          </a:p>
        </p:txBody>
      </p:sp>
      <p:sp>
        <p:nvSpPr>
          <p:cNvPr id="34818" name="Rectangle 4">
            <a:extLst>
              <a:ext uri="{FF2B5EF4-FFF2-40B4-BE49-F238E27FC236}">
                <a16:creationId xmlns:a16="http://schemas.microsoft.com/office/drawing/2014/main" id="{7802B665-5B9A-6F40-A2FB-6DD45CDA2B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Public Relations Functions</a:t>
            </a:r>
          </a:p>
        </p:txBody>
      </p:sp>
      <p:sp>
        <p:nvSpPr>
          <p:cNvPr id="1030149" name="Rectangle 5">
            <a:extLst>
              <a:ext uri="{FF2B5EF4-FFF2-40B4-BE49-F238E27FC236}">
                <a16:creationId xmlns:a16="http://schemas.microsoft.com/office/drawing/2014/main" id="{0357448E-D989-AB4D-BB60-79FCA065A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Press relations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Product publicity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Corporate communications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Lobbying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Counseling</a:t>
            </a:r>
          </a:p>
        </p:txBody>
      </p:sp>
    </p:spTree>
    <p:extLst>
      <p:ext uri="{BB962C8B-B14F-4D97-AF65-F5344CB8AC3E}">
        <p14:creationId xmlns:p14="http://schemas.microsoft.com/office/powerpoint/2010/main" val="4097991143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0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0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0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0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0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14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4">
            <a:extLst>
              <a:ext uri="{FF2B5EF4-FFF2-40B4-BE49-F238E27FC236}">
                <a16:creationId xmlns:a16="http://schemas.microsoft.com/office/drawing/2014/main" id="{9D7600E5-1D18-854A-B03D-78E715BBBA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52600" y="6381750"/>
            <a:ext cx="8610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/>
              <a:t>18-</a:t>
            </a:r>
            <a:fld id="{C3CAE06F-BABF-4C42-A79B-AD3C9AFF0824}" type="slidenum">
              <a:rPr lang="en-US" altLang="en-US" sz="1400"/>
              <a:pPr algn="ctr" eaLnBrk="1" hangingPunct="1"/>
              <a:t>16</a:t>
            </a:fld>
            <a:endParaRPr lang="en-US" altLang="en-US" sz="1400"/>
          </a:p>
        </p:txBody>
      </p:sp>
      <p:sp>
        <p:nvSpPr>
          <p:cNvPr id="35842" name="Rectangle 4">
            <a:extLst>
              <a:ext uri="{FF2B5EF4-FFF2-40B4-BE49-F238E27FC236}">
                <a16:creationId xmlns:a16="http://schemas.microsoft.com/office/drawing/2014/main" id="{7FDBAC44-CC54-2E47-8077-CD756F4BD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76200"/>
            <a:ext cx="76962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ea typeface="ＭＳ Ｐゴシック" panose="020B0600070205080204" pitchFamily="34" charset="-128"/>
              </a:rPr>
              <a:t>Marketing Public Relations Functions</a:t>
            </a:r>
          </a:p>
        </p:txBody>
      </p:sp>
      <p:sp>
        <p:nvSpPr>
          <p:cNvPr id="1033221" name="Rectangle 5">
            <a:extLst>
              <a:ext uri="{FF2B5EF4-FFF2-40B4-BE49-F238E27FC236}">
                <a16:creationId xmlns:a16="http://schemas.microsoft.com/office/drawing/2014/main" id="{9DCF35E2-30C3-1144-895D-DB8376CC61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6002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Assist in product launches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Assist in repositioning mature products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Build interest in a product category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Influence specific target groups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Defend products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Build corporate image</a:t>
            </a:r>
          </a:p>
        </p:txBody>
      </p:sp>
      <p:pic>
        <p:nvPicPr>
          <p:cNvPr id="1033224" name="Picture 8" descr="image preview">
            <a:extLst>
              <a:ext uri="{FF2B5EF4-FFF2-40B4-BE49-F238E27FC236}">
                <a16:creationId xmlns:a16="http://schemas.microsoft.com/office/drawing/2014/main" id="{825A9882-66F9-8A49-B2D7-BDDE8FA07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05200"/>
            <a:ext cx="21336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9" descr="wwwcirc">
            <a:hlinkClick r:id="rId3"/>
            <a:extLst>
              <a:ext uri="{FF2B5EF4-FFF2-40B4-BE49-F238E27FC236}">
                <a16:creationId xmlns:a16="http://schemas.microsoft.com/office/drawing/2014/main" id="{34013E62-E833-0146-A653-FF59F4793B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4724400"/>
            <a:ext cx="514350" cy="476250"/>
          </a:xfrm>
        </p:spPr>
      </p:pic>
    </p:spTree>
    <p:extLst>
      <p:ext uri="{BB962C8B-B14F-4D97-AF65-F5344CB8AC3E}">
        <p14:creationId xmlns:p14="http://schemas.microsoft.com/office/powerpoint/2010/main" val="288413483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3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3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3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33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33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33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33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2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4">
            <a:extLst>
              <a:ext uri="{FF2B5EF4-FFF2-40B4-BE49-F238E27FC236}">
                <a16:creationId xmlns:a16="http://schemas.microsoft.com/office/drawing/2014/main" id="{F4EDD3D5-D528-2847-A55F-C58D2246D0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18-</a:t>
            </a:r>
            <a:fld id="{D1A7FF48-465F-1F4D-8FDE-5760F977FD7D}" type="slidenum">
              <a:rPr lang="en-US" altLang="en-US" sz="1400"/>
              <a:pPr eaLnBrk="1" hangingPunct="1"/>
              <a:t>17</a:t>
            </a:fld>
            <a:endParaRPr lang="en-US" altLang="en-US" sz="1400"/>
          </a:p>
        </p:txBody>
      </p:sp>
      <p:sp>
        <p:nvSpPr>
          <p:cNvPr id="36866" name="Rectangle 11">
            <a:extLst>
              <a:ext uri="{FF2B5EF4-FFF2-40B4-BE49-F238E27FC236}">
                <a16:creationId xmlns:a16="http://schemas.microsoft.com/office/drawing/2014/main" id="{6E132DA7-36FB-A246-8368-0CE7454D5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46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Major Tools in Marketing PR</a:t>
            </a:r>
          </a:p>
        </p:txBody>
      </p:sp>
      <p:pic>
        <p:nvPicPr>
          <p:cNvPr id="36867" name="Picture 10" descr="new-york-city-marathon_2">
            <a:extLst>
              <a:ext uri="{FF2B5EF4-FFF2-40B4-BE49-F238E27FC236}">
                <a16:creationId xmlns:a16="http://schemas.microsoft.com/office/drawing/2014/main" id="{21E40EF4-1DB6-F942-ABE1-E4C09DC249E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1" y="4114800"/>
            <a:ext cx="3571875" cy="2381250"/>
          </a:xfrm>
          <a:noFill/>
        </p:spPr>
      </p:pic>
      <p:sp>
        <p:nvSpPr>
          <p:cNvPr id="1036301" name="Rectangle 13">
            <a:extLst>
              <a:ext uri="{FF2B5EF4-FFF2-40B4-BE49-F238E27FC236}">
                <a16:creationId xmlns:a16="http://schemas.microsoft.com/office/drawing/2014/main" id="{90A9FEC5-33F8-CA4B-BBA3-5B698023D03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19800" y="1600200"/>
            <a:ext cx="4114800" cy="495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Publications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Events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Sponsorships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News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Speeches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Public Service Activities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Identity Media</a:t>
            </a:r>
          </a:p>
        </p:txBody>
      </p:sp>
      <p:pic>
        <p:nvPicPr>
          <p:cNvPr id="36869" name="Picture 8" descr="bloomberg">
            <a:extLst>
              <a:ext uri="{FF2B5EF4-FFF2-40B4-BE49-F238E27FC236}">
                <a16:creationId xmlns:a16="http://schemas.microsoft.com/office/drawing/2014/main" id="{9A22FD12-5D92-2845-8BE1-E4F3723E2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3505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963577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6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36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36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36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36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6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36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301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1C11EEFFED574EA7E0A06C94D97E31" ma:contentTypeVersion="10" ma:contentTypeDescription="Create a new document." ma:contentTypeScope="" ma:versionID="0297a86e3e8f33625d31e555e2aa42fd">
  <xsd:schema xmlns:xsd="http://www.w3.org/2001/XMLSchema" xmlns:xs="http://www.w3.org/2001/XMLSchema" xmlns:p="http://schemas.microsoft.com/office/2006/metadata/properties" xmlns:ns2="8566cd22-59d4-48ea-8ef7-3f4460d1b61b" xmlns:ns3="da944019-e0c0-4cbe-b9e1-79848028e4af" targetNamespace="http://schemas.microsoft.com/office/2006/metadata/properties" ma:root="true" ma:fieldsID="936310e267517b93a1b3e8071ca54760" ns2:_="" ns3:_="">
    <xsd:import namespace="8566cd22-59d4-48ea-8ef7-3f4460d1b61b"/>
    <xsd:import namespace="da944019-e0c0-4cbe-b9e1-79848028e4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66cd22-59d4-48ea-8ef7-3f4460d1b6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36bd76-decb-4dd1-ad12-0d0eb5e8b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944019-e0c0-4cbe-b9e1-79848028e4a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328c0b8-7eb1-4269-9651-4b2cb19e42d2}" ma:internalName="TaxCatchAll" ma:showField="CatchAllData" ma:web="da944019-e0c0-4cbe-b9e1-79848028e4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66cd22-59d4-48ea-8ef7-3f4460d1b61b">
      <Terms xmlns="http://schemas.microsoft.com/office/infopath/2007/PartnerControls"/>
    </lcf76f155ced4ddcb4097134ff3c332f>
    <TaxCatchAll xmlns="da944019-e0c0-4cbe-b9e1-79848028e4af" xsi:nil="true"/>
  </documentManagement>
</p:properties>
</file>

<file path=customXml/itemProps1.xml><?xml version="1.0" encoding="utf-8"?>
<ds:datastoreItem xmlns:ds="http://schemas.openxmlformats.org/officeDocument/2006/customXml" ds:itemID="{61AE2019-D1BB-49F7-ABF2-A67365753B57}"/>
</file>

<file path=customXml/itemProps2.xml><?xml version="1.0" encoding="utf-8"?>
<ds:datastoreItem xmlns:ds="http://schemas.openxmlformats.org/officeDocument/2006/customXml" ds:itemID="{B8E9BA8D-9D17-475C-82D0-F5CAE2DF202F}"/>
</file>

<file path=customXml/itemProps3.xml><?xml version="1.0" encoding="utf-8"?>
<ds:datastoreItem xmlns:ds="http://schemas.openxmlformats.org/officeDocument/2006/customXml" ds:itemID="{AB3AB274-CEF6-4156-B1CF-F6D4213F6722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338</Words>
  <Application>Microsoft Macintosh PowerPoint</Application>
  <PresentationFormat>Widescreen</PresentationFormat>
  <Paragraphs>140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Chapter 20  Managing Mass Communications </vt:lpstr>
      <vt:lpstr>Advertising</vt:lpstr>
      <vt:lpstr>Figure 18.1 The Five M’s of Advertising</vt:lpstr>
      <vt:lpstr>Advertising Objectives</vt:lpstr>
      <vt:lpstr>Factors to Consider in Setting an Advertising Budget</vt:lpstr>
      <vt:lpstr>Developing the Advertising Campaign</vt:lpstr>
      <vt:lpstr>Creative Brief</vt:lpstr>
      <vt:lpstr>Television</vt:lpstr>
      <vt:lpstr>Print Ads</vt:lpstr>
      <vt:lpstr>Print Ad Components</vt:lpstr>
      <vt:lpstr>Choosing Among Major Media Types</vt:lpstr>
      <vt:lpstr>Major Media Types</vt:lpstr>
      <vt:lpstr>Sales Promotion</vt:lpstr>
      <vt:lpstr>Sales Promotion Tactics</vt:lpstr>
      <vt:lpstr>Public Relations Functions</vt:lpstr>
      <vt:lpstr>Marketing Public Relations Functions</vt:lpstr>
      <vt:lpstr>Major Tools in Marketing PR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mdtspa</dc:creator>
  <cp:lastModifiedBy>Microsoft Office User</cp:lastModifiedBy>
  <cp:revision>4</cp:revision>
  <dcterms:created xsi:type="dcterms:W3CDTF">2017-08-08T04:40:11Z</dcterms:created>
  <dcterms:modified xsi:type="dcterms:W3CDTF">2021-01-17T05:03:20Z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0x0101008B1C11EEFFED574EA7E0A06C94D97E31</vt:lpwstr>
  </property>
  <property fmtid="{D5CDD505-2E9C-101B-9397-08002B2CF9AE}" pid="3" name="MediaServiceImageTags">
    <vt:lpwstr/>
  </property>
</Properties>
</file>