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s/slide3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3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35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36.xml" ContentType="application/vnd.openxmlformats-officedocument.presentationml.slide+xml"/>
  <Override PartName="/ppt/slides/slide1.xml" ContentType="application/vnd.openxmlformats-officedocument.presentationml.slide+xml"/>
  <Override PartName="/ppt/slides/slide14.xml" ContentType="application/vnd.openxmlformats-officedocument.presentationml.slide+xml"/>
  <Override PartName="/ppt/slides/slide12.xml" ContentType="application/vnd.openxmlformats-officedocument.presentationml.slide+xml"/>
  <Override PartName="/ppt/slides/slide16.xml" ContentType="application/vnd.openxmlformats-officedocument.presentationml.slide+xml"/>
  <Override PartName="/ppt/slides/slide26.xml" ContentType="application/vnd.openxmlformats-officedocument.presentationml.slide+xml"/>
  <Override PartName="/ppt/slides/slide15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25.xml" ContentType="application/vnd.openxmlformats-officedocument.presentationml.slide+xml"/>
  <Override PartName="/ppt/slides/slide27.xml" ContentType="application/vnd.openxmlformats-officedocument.presentationml.slide+xml"/>
  <Override PartName="/ppt/slides/slide23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190" saveSubsetFonts="1">
  <p:sldMasterIdLst>
    <p:sldMasterId id="2147483648" r:id="rId1"/>
  </p:sldMasterIdLst>
  <p:notesMasterIdLst>
    <p:notesMasterId r:id="rId42"/>
  </p:notesMasterIdLst>
  <p:sldIdLst>
    <p:sldId id="256" r:id="rId2"/>
    <p:sldId id="295" r:id="rId3"/>
    <p:sldId id="296" r:id="rId4"/>
    <p:sldId id="297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7C80"/>
    <a:srgbClr val="00FFCC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customXml" Target="../customXml/item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48" Type="http://schemas.openxmlformats.org/officeDocument/2006/relationships/customXml" Target="../customXml/item2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png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png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png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png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png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png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png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png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png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png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png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png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png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drawings/_rels/vmlDrawing2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.wmf"/><Relationship Id="rId1" Type="http://schemas.openxmlformats.org/officeDocument/2006/relationships/image" Target="../media/image41.png"/><Relationship Id="rId4" Type="http://schemas.openxmlformats.org/officeDocument/2006/relationships/image" Target="../media/image44.wmf"/></Relationships>
</file>

<file path=ppt/drawings/_rels/vmlDrawing26.vml.rels><?xml version="1.0" encoding="UTF-8" standalone="yes"?>
<Relationships xmlns="http://schemas.openxmlformats.org/package/2006/relationships"><Relationship Id="rId2" Type="http://schemas.openxmlformats.org/officeDocument/2006/relationships/image" Target="../media/image46.wmf"/><Relationship Id="rId1" Type="http://schemas.openxmlformats.org/officeDocument/2006/relationships/image" Target="../media/image45.png"/></Relationships>
</file>

<file path=ppt/drawings/_rels/vmlDrawing2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8.wmf"/><Relationship Id="rId1" Type="http://schemas.openxmlformats.org/officeDocument/2006/relationships/image" Target="../media/image47.png"/><Relationship Id="rId4" Type="http://schemas.openxmlformats.org/officeDocument/2006/relationships/image" Target="../media/image50.wmf"/></Relationships>
</file>

<file path=ppt/drawings/_rels/vmlDrawing28.vml.rels><?xml version="1.0" encoding="UTF-8" standalone="yes"?>
<Relationships xmlns="http://schemas.openxmlformats.org/package/2006/relationships"><Relationship Id="rId1" Type="http://schemas.openxmlformats.org/officeDocument/2006/relationships/image" Target="../media/image51.png"/></Relationships>
</file>

<file path=ppt/drawings/_rels/vmlDrawing29.vml.rels><?xml version="1.0" encoding="UTF-8" standalone="yes"?>
<Relationships xmlns="http://schemas.openxmlformats.org/package/2006/relationships"><Relationship Id="rId1" Type="http://schemas.openxmlformats.org/officeDocument/2006/relationships/image" Target="../media/image5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png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png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EE08EA5C-8D47-4B50-ADF7-C8453774A9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9607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ED53A3-C684-4551-9AFF-D59B8B8125B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4154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CC5FF8-509D-44A8-894C-86B804B92F3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8796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0187BF-05C4-4C32-89FB-66E76ED92D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26339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45F126-01AF-4625-96F3-28147AA1F2A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0979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B2E9BA-CBDC-4C90-828D-C92B3B2F02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8429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C63A4-23A4-4E59-8410-48B48258143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6259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5A11F4-8FC2-468D-A5BE-4B4E80D1D89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2293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D338E0-FADD-468D-BA73-6AA68D5B14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4243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75CC9B-408D-4775-BD7F-DF5A8A844B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3407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11650C-1FD8-45AE-AA65-9A762F924D5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5885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B4DB9F-69B1-4E3B-8B96-CE211CFA8F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9615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5BAD96-E8A4-44AB-AEF8-4DD41193B4D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2161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E3C39A99-784A-431E-ADFA-449C987FD5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7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2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2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2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2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2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6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29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30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31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0.vml"/><Relationship Id="rId4" Type="http://schemas.openxmlformats.org/officeDocument/2006/relationships/image" Target="../media/image34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1.vml"/><Relationship Id="rId4" Type="http://schemas.openxmlformats.org/officeDocument/2006/relationships/image" Target="../media/image3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4" Type="http://schemas.openxmlformats.org/officeDocument/2006/relationships/image" Target="../media/image40.wmf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5.vml"/><Relationship Id="rId6" Type="http://schemas.openxmlformats.org/officeDocument/2006/relationships/image" Target="../media/image42.wmf"/><Relationship Id="rId5" Type="http://schemas.openxmlformats.org/officeDocument/2006/relationships/oleObject" Target="../embeddings/oleObject32.bin"/><Relationship Id="rId10" Type="http://schemas.openxmlformats.org/officeDocument/2006/relationships/image" Target="../media/image44.wmf"/><Relationship Id="rId4" Type="http://schemas.openxmlformats.org/officeDocument/2006/relationships/image" Target="../media/image41.png"/><Relationship Id="rId9" Type="http://schemas.openxmlformats.org/officeDocument/2006/relationships/oleObject" Target="../embeddings/oleObject34.bin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6.vml"/><Relationship Id="rId6" Type="http://schemas.openxmlformats.org/officeDocument/2006/relationships/image" Target="../media/image46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45.png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png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7.v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38.bin"/><Relationship Id="rId10" Type="http://schemas.openxmlformats.org/officeDocument/2006/relationships/image" Target="../media/image50.wmf"/><Relationship Id="rId4" Type="http://schemas.openxmlformats.org/officeDocument/2006/relationships/image" Target="../media/image47.png"/><Relationship Id="rId9" Type="http://schemas.openxmlformats.org/officeDocument/2006/relationships/oleObject" Target="../embeddings/oleObject40.bin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8.vml"/><Relationship Id="rId4" Type="http://schemas.openxmlformats.org/officeDocument/2006/relationships/image" Target="../media/image51.png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9.vml"/><Relationship Id="rId4" Type="http://schemas.openxmlformats.org/officeDocument/2006/relationships/image" Target="../media/image54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l" eaLnBrk="1" hangingPunct="1"/>
            <a:r>
              <a:rPr lang="en-US" altLang="en-US" dirty="0" smtClean="0">
                <a:latin typeface="Calibri" panose="020F0502020204030204" pitchFamily="34" charset="0"/>
              </a:rPr>
              <a:t>Bab 13. </a:t>
            </a:r>
            <a:r>
              <a:rPr lang="en-US" altLang="en-US" dirty="0" err="1" smtClean="0">
                <a:latin typeface="Calibri" panose="020F0502020204030204" pitchFamily="34" charset="0"/>
              </a:rPr>
              <a:t>Fungsi</a:t>
            </a:r>
            <a:r>
              <a:rPr lang="en-US" altLang="en-US" dirty="0" smtClean="0">
                <a:latin typeface="Calibri" panose="020F0502020204030204" pitchFamily="34" charset="0"/>
              </a:rPr>
              <a:t> Transfer </a:t>
            </a:r>
            <a:r>
              <a:rPr lang="en-US" altLang="en-US" dirty="0" err="1" smtClean="0">
                <a:latin typeface="Calibri" panose="020F0502020204030204" pitchFamily="34" charset="0"/>
              </a:rPr>
              <a:t>dan</a:t>
            </a:r>
            <a:r>
              <a:rPr lang="en-US" altLang="en-US" dirty="0" smtClean="0">
                <a:latin typeface="Calibri" panose="020F0502020204030204" pitchFamily="34" charset="0"/>
              </a:rPr>
              <a:t> </a:t>
            </a:r>
            <a:r>
              <a:rPr lang="en-US" altLang="en-US" dirty="0" err="1" smtClean="0">
                <a:latin typeface="Calibri" panose="020F0502020204030204" pitchFamily="34" charset="0"/>
              </a:rPr>
              <a:t>Respon</a:t>
            </a:r>
            <a:r>
              <a:rPr lang="en-US" altLang="en-US" dirty="0" smtClean="0">
                <a:latin typeface="Calibri" panose="020F0502020204030204" pitchFamily="34" charset="0"/>
              </a:rPr>
              <a:t> </a:t>
            </a:r>
            <a:r>
              <a:rPr lang="en-US" altLang="en-US" dirty="0" err="1" smtClean="0">
                <a:latin typeface="Calibri" panose="020F0502020204030204" pitchFamily="34" charset="0"/>
              </a:rPr>
              <a:t>Frekuensi</a:t>
            </a:r>
            <a:r>
              <a:rPr lang="en-US" altLang="en-US" dirty="0" smtClean="0">
                <a:latin typeface="Calibri" panose="020F0502020204030204" pitchFamily="34" charset="0"/>
              </a:rPr>
              <a:t> 			</a:t>
            </a: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: Mohamad Ramdhani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id-ID" altLang="en-US" sz="2800" smtClean="0"/>
              <a:t>Gambar respon frekuensi phasa :</a:t>
            </a:r>
            <a:endParaRPr lang="en-US" altLang="en-US" sz="2800" smtClean="0"/>
          </a:p>
        </p:txBody>
      </p:sp>
      <p:graphicFrame>
        <p:nvGraphicFramePr>
          <p:cNvPr id="9221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990600" y="2743200"/>
          <a:ext cx="5486400" cy="304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r:id="rId3" imgW="2866667" imgH="1590897" progId="">
                  <p:embed/>
                </p:oleObj>
              </mc:Choice>
              <mc:Fallback>
                <p:oleObj r:id="rId3" imgW="2866667" imgH="1590897" progId="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743200"/>
                        <a:ext cx="5486400" cy="3043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graphicFrame>
        <p:nvGraphicFramePr>
          <p:cNvPr id="10244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762000" y="1676400"/>
          <a:ext cx="3657600" cy="2563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3" r:id="rId3" imgW="2038095" imgH="1428949" progId="">
                  <p:embed/>
                </p:oleObj>
              </mc:Choice>
              <mc:Fallback>
                <p:oleObj r:id="rId3" imgW="2038095" imgH="1428949" progId="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676400"/>
                        <a:ext cx="3657600" cy="2563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5" name="Rectangle 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graphicFrame>
        <p:nvGraphicFramePr>
          <p:cNvPr id="10246" name="Object 7"/>
          <p:cNvGraphicFramePr>
            <a:graphicFrameLocks noChangeAspect="1"/>
          </p:cNvGraphicFramePr>
          <p:nvPr/>
        </p:nvGraphicFramePr>
        <p:xfrm>
          <a:off x="1447800" y="4648200"/>
          <a:ext cx="5867400" cy="1363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4" name="Equation" r:id="rId5" imgW="2171700" imgH="508000" progId="Equation.3">
                  <p:embed/>
                </p:oleObj>
              </mc:Choice>
              <mc:Fallback>
                <p:oleObj name="Equation" r:id="rId5" imgW="2171700" imgH="5080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648200"/>
                        <a:ext cx="5867400" cy="1363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11269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00200"/>
            <a:ext cx="7010400" cy="4489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id-ID" altLang="en-US" sz="2800" smtClean="0"/>
              <a:t>Gambar respon frekuensi magnitude :</a:t>
            </a:r>
            <a:endParaRPr lang="en-US" altLang="en-US" sz="2800" smtClean="0"/>
          </a:p>
        </p:txBody>
      </p:sp>
      <p:graphicFrame>
        <p:nvGraphicFramePr>
          <p:cNvPr id="12293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914400" y="2667000"/>
          <a:ext cx="5715000" cy="331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2" r:id="rId3" imgW="2610214" imgH="1514686" progId="">
                  <p:embed/>
                </p:oleObj>
              </mc:Choice>
              <mc:Fallback>
                <p:oleObj r:id="rId3" imgW="2610214" imgH="1514686" progId="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667000"/>
                        <a:ext cx="5715000" cy="3316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id-ID" altLang="en-US" sz="2800" smtClean="0"/>
              <a:t>Gambar respon frekuensi phasa :</a:t>
            </a:r>
            <a:endParaRPr lang="en-US" altLang="en-US" sz="2800" smtClean="0"/>
          </a:p>
        </p:txBody>
      </p:sp>
      <p:graphicFrame>
        <p:nvGraphicFramePr>
          <p:cNvPr id="13317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914400" y="2667000"/>
          <a:ext cx="5791200" cy="3665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6" r:id="rId3" imgW="2828571" imgH="1790476" progId="">
                  <p:embed/>
                </p:oleObj>
              </mc:Choice>
              <mc:Fallback>
                <p:oleObj r:id="rId3" imgW="2828571" imgH="1790476" progId="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667000"/>
                        <a:ext cx="5791200" cy="3665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id-ID" altLang="en-US" smtClean="0"/>
              <a:t>Rangkaian RC</a:t>
            </a:r>
            <a:endParaRPr lang="en-US" altLang="en-US" smtClean="0"/>
          </a:p>
        </p:txBody>
      </p:sp>
      <p:graphicFrame>
        <p:nvGraphicFramePr>
          <p:cNvPr id="14340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838200" y="1676400"/>
          <a:ext cx="3733800" cy="2765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9" r:id="rId3" imgW="2019048" imgH="1495634" progId="">
                  <p:embed/>
                </p:oleObj>
              </mc:Choice>
              <mc:Fallback>
                <p:oleObj r:id="rId3" imgW="2019048" imgH="1495634" progId="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676400"/>
                        <a:ext cx="3733800" cy="2765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1" name="Rectangle 7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914400" y="4724400"/>
          <a:ext cx="6324600" cy="1335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0" name="Equation" r:id="rId5" imgW="2387600" imgH="508000" progId="Equation.3">
                  <p:embed/>
                </p:oleObj>
              </mc:Choice>
              <mc:Fallback>
                <p:oleObj name="Equation" r:id="rId5" imgW="2387600" imgH="5080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724400"/>
                        <a:ext cx="6324600" cy="1335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1536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524000"/>
            <a:ext cx="7162800" cy="451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id-ID" altLang="en-US" sz="2800" smtClean="0"/>
              <a:t>Gambar respon frekuensi magnitude :</a:t>
            </a:r>
            <a:endParaRPr lang="en-US" altLang="en-US" sz="2800" smtClean="0"/>
          </a:p>
        </p:txBody>
      </p:sp>
      <p:graphicFrame>
        <p:nvGraphicFramePr>
          <p:cNvPr id="16389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914400" y="2667000"/>
          <a:ext cx="5486400" cy="340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8" r:id="rId3" imgW="2610214" imgH="1619476" progId="">
                  <p:embed/>
                </p:oleObj>
              </mc:Choice>
              <mc:Fallback>
                <p:oleObj r:id="rId3" imgW="2610214" imgH="1619476" progId="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667000"/>
                        <a:ext cx="5486400" cy="340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id-ID" altLang="en-US" sz="2800" smtClean="0"/>
              <a:t>Gambar respon frekuensi phasa :</a:t>
            </a:r>
            <a:endParaRPr lang="en-US" altLang="en-US" sz="2800" smtClean="0"/>
          </a:p>
        </p:txBody>
      </p:sp>
      <p:graphicFrame>
        <p:nvGraphicFramePr>
          <p:cNvPr id="17413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914400" y="2667000"/>
          <a:ext cx="5410200" cy="3600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2" r:id="rId3" imgW="2819794" imgH="1876190" progId="">
                  <p:embed/>
                </p:oleObj>
              </mc:Choice>
              <mc:Fallback>
                <p:oleObj r:id="rId3" imgW="2819794" imgH="1876190" progId="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667000"/>
                        <a:ext cx="5410200" cy="3600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graphicFrame>
        <p:nvGraphicFramePr>
          <p:cNvPr id="18436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685800" y="1524000"/>
          <a:ext cx="4038600" cy="297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5" r:id="rId3" imgW="1952898" imgH="1438095" progId="">
                  <p:embed/>
                </p:oleObj>
              </mc:Choice>
              <mc:Fallback>
                <p:oleObj r:id="rId3" imgW="1952898" imgH="1438095" progId="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524000"/>
                        <a:ext cx="4038600" cy="297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7" name="Rectangle 8"/>
          <p:cNvSpPr>
            <a:spLocks noChangeArrowheads="1"/>
          </p:cNvSpPr>
          <p:nvPr/>
        </p:nvSpPr>
        <p:spPr bwMode="auto">
          <a:xfrm>
            <a:off x="0" y="31384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graphicFrame>
        <p:nvGraphicFramePr>
          <p:cNvPr id="18438" name="Object 7"/>
          <p:cNvGraphicFramePr>
            <a:graphicFrameLocks noChangeAspect="1"/>
          </p:cNvGraphicFramePr>
          <p:nvPr/>
        </p:nvGraphicFramePr>
        <p:xfrm>
          <a:off x="990600" y="4724400"/>
          <a:ext cx="5943600" cy="151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6" name="Equation" r:id="rId5" imgW="2286000" imgH="584200" progId="Equation.3">
                  <p:embed/>
                </p:oleObj>
              </mc:Choice>
              <mc:Fallback>
                <p:oleObj name="Equation" r:id="rId5" imgW="2286000" imgH="5842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724400"/>
                        <a:ext cx="5943600" cy="151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id-ID" altLang="en-US" sz="4000" dirty="0" smtClean="0"/>
              <a:t>Fungsi Transfer</a:t>
            </a:r>
            <a:endParaRPr lang="en-US" altLang="en-US" sz="4000" dirty="0" smtClean="0"/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d-ID" altLang="en-US" dirty="0" smtClean="0"/>
              <a:t>Perbandingan antara output dengan input dalam frekuensi / H(</a:t>
            </a:r>
            <a:r>
              <a:rPr lang="en-US" altLang="en-US" dirty="0" err="1" smtClean="0"/>
              <a:t>jw</a:t>
            </a:r>
            <a:r>
              <a:rPr lang="id-ID" altLang="en-US" dirty="0" smtClean="0"/>
              <a:t>).</a:t>
            </a:r>
          </a:p>
          <a:p>
            <a:pPr eaLnBrk="1" hangingPunct="1"/>
            <a:r>
              <a:rPr lang="id-ID" altLang="en-US" dirty="0" smtClean="0"/>
              <a:t>H(</a:t>
            </a:r>
            <a:r>
              <a:rPr lang="en-US" altLang="en-US" dirty="0" err="1" smtClean="0"/>
              <a:t>jw</a:t>
            </a:r>
            <a:r>
              <a:rPr lang="id-ID" altLang="en-US" dirty="0" smtClean="0"/>
              <a:t>) bisa perbandingan tegangan terhadap arus, arus terhadap tegangan, tegangan terhadap tegangan, atau arus terhadap arus.</a:t>
            </a:r>
            <a:r>
              <a:rPr lang="en-US" altLang="en-US" dirty="0" smtClean="0"/>
              <a:t> </a:t>
            </a: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graphicFrame>
        <p:nvGraphicFramePr>
          <p:cNvPr id="1639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027799"/>
              </p:ext>
            </p:extLst>
          </p:nvPr>
        </p:nvGraphicFramePr>
        <p:xfrm>
          <a:off x="950913" y="4818063"/>
          <a:ext cx="7507287" cy="1184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57" name="Equation" r:id="rId3" imgW="2755800" imgH="431640" progId="Equation.3">
                  <p:embed/>
                </p:oleObj>
              </mc:Choice>
              <mc:Fallback>
                <p:oleObj name="Equation" r:id="rId3" imgW="275580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0913" y="4818063"/>
                        <a:ext cx="7507287" cy="1184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75641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id-ID" altLang="en-US" sz="2800" smtClean="0"/>
              <a:t>Gambar respon frekuensi magnitude :</a:t>
            </a:r>
            <a:endParaRPr lang="en-US" altLang="en-US" sz="2800" smtClean="0"/>
          </a:p>
        </p:txBody>
      </p:sp>
      <p:graphicFrame>
        <p:nvGraphicFramePr>
          <p:cNvPr id="19461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990600" y="2590800"/>
          <a:ext cx="5943600" cy="325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0" r:id="rId3" imgW="2800741" imgH="1533739" progId="">
                  <p:embed/>
                </p:oleObj>
              </mc:Choice>
              <mc:Fallback>
                <p:oleObj r:id="rId3" imgW="2800741" imgH="1533739" progId="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590800"/>
                        <a:ext cx="5943600" cy="3254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id-ID" altLang="en-US" sz="2800" smtClean="0"/>
              <a:t>Gambar respon frekuensi phasa :</a:t>
            </a:r>
            <a:endParaRPr lang="en-US" altLang="en-US" sz="2800" smtClean="0"/>
          </a:p>
        </p:txBody>
      </p:sp>
      <p:graphicFrame>
        <p:nvGraphicFramePr>
          <p:cNvPr id="20485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914400" y="2667000"/>
          <a:ext cx="6324600" cy="351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4" r:id="rId3" imgW="2847619" imgH="1580952" progId="">
                  <p:embed/>
                </p:oleObj>
              </mc:Choice>
              <mc:Fallback>
                <p:oleObj r:id="rId3" imgW="2847619" imgH="1580952" progId="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667000"/>
                        <a:ext cx="6324600" cy="3511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id-ID" altLang="en-US" smtClean="0"/>
              <a:t>Rangkaian RLC</a:t>
            </a:r>
            <a:endParaRPr lang="en-US" altLang="en-US" smtClean="0"/>
          </a:p>
        </p:txBody>
      </p:sp>
      <p:graphicFrame>
        <p:nvGraphicFramePr>
          <p:cNvPr id="21508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762000" y="1600200"/>
          <a:ext cx="4038600" cy="2566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7" r:id="rId3" imgW="2457143" imgH="1561905" progId="">
                  <p:embed/>
                </p:oleObj>
              </mc:Choice>
              <mc:Fallback>
                <p:oleObj r:id="rId3" imgW="2457143" imgH="1561905" progId="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600200"/>
                        <a:ext cx="4038600" cy="2566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9" name="Rectangle 7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685800" y="4419600"/>
          <a:ext cx="8001000" cy="1304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8" name="Equation" r:id="rId5" imgW="3098800" imgH="508000" progId="Equation.3">
                  <p:embed/>
                </p:oleObj>
              </mc:Choice>
              <mc:Fallback>
                <p:oleObj name="Equation" r:id="rId5" imgW="3098800" imgH="5080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419600"/>
                        <a:ext cx="8001000" cy="1304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22533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600200"/>
            <a:ext cx="5486400" cy="4630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id-ID" altLang="en-US" sz="2800" smtClean="0"/>
              <a:t>Gambar respon frekuensi magnitude :</a:t>
            </a:r>
            <a:endParaRPr lang="en-US" altLang="en-US" sz="2800" smtClean="0"/>
          </a:p>
        </p:txBody>
      </p:sp>
      <p:graphicFrame>
        <p:nvGraphicFramePr>
          <p:cNvPr id="23557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914400" y="2667000"/>
          <a:ext cx="6477000" cy="3506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6" r:id="rId3" imgW="2991268" imgH="1619476" progId="">
                  <p:embed/>
                </p:oleObj>
              </mc:Choice>
              <mc:Fallback>
                <p:oleObj r:id="rId3" imgW="2991268" imgH="1619476" progId="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667000"/>
                        <a:ext cx="6477000" cy="3506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id-ID" altLang="en-US" sz="2800" smtClean="0"/>
              <a:t>Gambar respon frekuensi phasa :</a:t>
            </a:r>
            <a:endParaRPr lang="en-US" altLang="en-US" sz="2800" smtClean="0"/>
          </a:p>
        </p:txBody>
      </p:sp>
      <p:graphicFrame>
        <p:nvGraphicFramePr>
          <p:cNvPr id="24581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1143000" y="2667000"/>
          <a:ext cx="4495800" cy="3465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0" r:id="rId3" imgW="2952381" imgH="2276793" progId="">
                  <p:embed/>
                </p:oleObj>
              </mc:Choice>
              <mc:Fallback>
                <p:oleObj r:id="rId3" imgW="2952381" imgH="2276793" progId="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667000"/>
                        <a:ext cx="4495800" cy="3465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graphicFrame>
        <p:nvGraphicFramePr>
          <p:cNvPr id="25604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838200" y="1600200"/>
          <a:ext cx="4038600" cy="291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3" r:id="rId3" imgW="2123810" imgH="1533739" progId="">
                  <p:embed/>
                </p:oleObj>
              </mc:Choice>
              <mc:Fallback>
                <p:oleObj r:id="rId3" imgW="2123810" imgH="1533739" progId="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600200"/>
                        <a:ext cx="4038600" cy="291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5" name="Rectangle 8"/>
          <p:cNvSpPr>
            <a:spLocks noChangeArrowheads="1"/>
          </p:cNvSpPr>
          <p:nvPr/>
        </p:nvSpPr>
        <p:spPr bwMode="auto">
          <a:xfrm>
            <a:off x="0" y="30813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graphicFrame>
        <p:nvGraphicFramePr>
          <p:cNvPr id="25606" name="Object 7"/>
          <p:cNvGraphicFramePr>
            <a:graphicFrameLocks noChangeAspect="1"/>
          </p:cNvGraphicFramePr>
          <p:nvPr/>
        </p:nvGraphicFramePr>
        <p:xfrm>
          <a:off x="990600" y="4648200"/>
          <a:ext cx="7086600" cy="1563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4" name="Equation" r:id="rId5" imgW="3149600" imgH="698500" progId="Equation.3">
                  <p:embed/>
                </p:oleObj>
              </mc:Choice>
              <mc:Fallback>
                <p:oleObj name="Equation" r:id="rId5" imgW="3149600" imgH="6985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648200"/>
                        <a:ext cx="7086600" cy="1563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26629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524000"/>
            <a:ext cx="5486400" cy="4684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id-ID" altLang="en-US" sz="2800" smtClean="0"/>
              <a:t>Gambar respon frekuensi magnitude :</a:t>
            </a:r>
            <a:endParaRPr lang="en-US" altLang="en-US" sz="2800" smtClean="0"/>
          </a:p>
        </p:txBody>
      </p:sp>
      <p:graphicFrame>
        <p:nvGraphicFramePr>
          <p:cNvPr id="27653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990600" y="2590800"/>
          <a:ext cx="6553200" cy="360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2" r:id="rId3" imgW="2905531" imgH="1600000" progId="">
                  <p:embed/>
                </p:oleObj>
              </mc:Choice>
              <mc:Fallback>
                <p:oleObj r:id="rId3" imgW="2905531" imgH="1600000" progId="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590800"/>
                        <a:ext cx="6553200" cy="3609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id-ID" altLang="en-US" sz="2800" smtClean="0"/>
              <a:t>Gambar respon frekuensi phasa :</a:t>
            </a:r>
            <a:endParaRPr lang="en-US" altLang="en-US" sz="2800" smtClean="0"/>
          </a:p>
        </p:txBody>
      </p:sp>
      <p:graphicFrame>
        <p:nvGraphicFramePr>
          <p:cNvPr id="28677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914400" y="2590800"/>
          <a:ext cx="5867400" cy="381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6" r:id="rId3" imgW="3371429" imgH="2190476" progId="">
                  <p:embed/>
                </p:oleObj>
              </mc:Choice>
              <mc:Fallback>
                <p:oleObj r:id="rId3" imgW="3371429" imgH="2190476" progId="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590800"/>
                        <a:ext cx="5867400" cy="3811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d-ID" altLang="en-US" smtClean="0"/>
              <a:t>Latihan </a:t>
            </a:r>
            <a:r>
              <a:rPr lang="en-US" altLang="en-US" smtClean="0"/>
              <a:t>1</a:t>
            </a:r>
            <a:endParaRPr lang="en-GB" altLang="en-US" smtClean="0"/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17413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1557338"/>
            <a:ext cx="8135937" cy="4325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1297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id-ID" altLang="en-US" smtClean="0"/>
              <a:t>Resonansi</a:t>
            </a:r>
            <a:endParaRPr lang="en-US" altLang="en-US" smtClean="0"/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d-ID" altLang="en-US" sz="2800" smtClean="0"/>
              <a:t>Resonansi adalah suatu kondisi dimana rangkaian dieksitasi dengan frekuensi naturalnya, ini menyebabkan nilai |H(j</a:t>
            </a:r>
            <a:r>
              <a:rPr lang="el-GR" altLang="en-US" sz="2800" smtClean="0"/>
              <a:t>ω</a:t>
            </a:r>
            <a:r>
              <a:rPr lang="id-ID" altLang="en-US" sz="2800" smtClean="0"/>
              <a:t>)| mencapai nilai minimum atau maksimum</a:t>
            </a:r>
          </a:p>
          <a:p>
            <a:pPr eaLnBrk="1" hangingPunct="1"/>
            <a:r>
              <a:rPr lang="id-ID" altLang="en-US" sz="2800" smtClean="0"/>
              <a:t>Frekuensi yang menyebabkan kondisi tersebut terjadi disebut dengan </a:t>
            </a:r>
            <a:r>
              <a:rPr lang="id-ID" altLang="en-US" sz="2800" i="1" smtClean="0"/>
              <a:t>frekuensi resonansi </a:t>
            </a:r>
            <a:r>
              <a:rPr lang="id-ID" altLang="en-US" sz="2800" smtClean="0"/>
              <a:t>(</a:t>
            </a:r>
            <a:r>
              <a:rPr lang="el-GR" altLang="en-US" sz="2800" smtClean="0"/>
              <a:t>ω</a:t>
            </a:r>
            <a:r>
              <a:rPr lang="id-ID" altLang="en-US" sz="2800" smtClean="0"/>
              <a:t>o)</a:t>
            </a:r>
          </a:p>
          <a:p>
            <a:pPr eaLnBrk="1" hangingPunct="1"/>
            <a:r>
              <a:rPr lang="id-ID" altLang="en-US" sz="2800" smtClean="0"/>
              <a:t>Suatu rangkaian dikatakan beresonansi ketika tegangan terpasang V</a:t>
            </a:r>
            <a:r>
              <a:rPr lang="id-ID" altLang="en-US" sz="2800" b="1" smtClean="0"/>
              <a:t> </a:t>
            </a:r>
            <a:r>
              <a:rPr lang="id-ID" altLang="en-US" sz="2800" smtClean="0"/>
              <a:t>dan arus yang dihasilkan I dalam kondisi satu phasa.</a:t>
            </a:r>
            <a:r>
              <a:rPr lang="en-US" altLang="en-US" sz="28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GB" altLang="en-US" sz="4000" u="sng" smtClean="0"/>
              <a:t/>
            </a:r>
            <a:br>
              <a:rPr lang="en-GB" altLang="en-US" sz="4000" u="sng" smtClean="0"/>
            </a:br>
            <a:r>
              <a:rPr lang="it-IT" altLang="en-US" sz="4000" smtClean="0"/>
              <a:t>Resonansi Seri</a:t>
            </a:r>
            <a:r>
              <a:rPr lang="en-GB" altLang="en-US" sz="4000" u="sng" smtClean="0"/>
              <a:t/>
            </a:r>
            <a:br>
              <a:rPr lang="en-GB" altLang="en-US" sz="4000" u="sng" smtClean="0"/>
            </a:br>
            <a:endParaRPr lang="en-US" altLang="en-US" sz="4000" u="sng" smtClean="0"/>
          </a:p>
        </p:txBody>
      </p:sp>
      <p:graphicFrame>
        <p:nvGraphicFramePr>
          <p:cNvPr id="30724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1143000" y="1828800"/>
          <a:ext cx="1290638" cy="342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4" name="Bitmap Image" r:id="rId3" imgW="638264" imgH="1695687" progId="Paint.Picture">
                  <p:embed/>
                </p:oleObj>
              </mc:Choice>
              <mc:Fallback>
                <p:oleObj name="Bitmap Image" r:id="rId3" imgW="638264" imgH="1695687" progId="Paint.Picture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828800"/>
                        <a:ext cx="1290638" cy="342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725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1600200"/>
            <a:ext cx="39624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GB" altLang="en-US" smtClean="0"/>
              <a:t>Resonansi Paralel</a:t>
            </a:r>
            <a:endParaRPr lang="en-US" altLang="en-US" u="sng" smtClean="0"/>
          </a:p>
        </p:txBody>
      </p:sp>
      <p:graphicFrame>
        <p:nvGraphicFramePr>
          <p:cNvPr id="31748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228600" y="1447800"/>
          <a:ext cx="4114800" cy="196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8" name="Bitmap Image" r:id="rId3" imgW="2295238" imgH="1095528" progId="Paint.Picture">
                  <p:embed/>
                </p:oleObj>
              </mc:Choice>
              <mc:Fallback>
                <p:oleObj name="Bitmap Image" r:id="rId3" imgW="2295238" imgH="1095528" progId="Paint.Picture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447800"/>
                        <a:ext cx="4114800" cy="196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1749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1447800"/>
            <a:ext cx="4495800" cy="427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id-ID" altLang="en-US" smtClean="0"/>
              <a:t>Faktor Kualitas (Q)</a:t>
            </a:r>
            <a:endParaRPr lang="en-US" altLang="en-US" smtClean="0"/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d-ID" altLang="en-US" smtClean="0"/>
              <a:t>Faktor kualitas merupakan ukuran selektivitas rangkaian resonator dimana rangkaian resonator merupakan rangkaian filter BPF dengan lebar pita/</a:t>
            </a:r>
            <a:r>
              <a:rPr lang="id-ID" altLang="en-US" i="1" smtClean="0"/>
              <a:t>bandwidth</a:t>
            </a:r>
            <a:r>
              <a:rPr lang="id-ID" altLang="en-US" smtClean="0"/>
              <a:t> sempit. Semakin besar nilai Q maka semakin sempit lebar pita/</a:t>
            </a:r>
            <a:r>
              <a:rPr lang="id-ID" altLang="en-US" i="1" smtClean="0"/>
              <a:t>bandwidth</a:t>
            </a:r>
            <a:r>
              <a:rPr lang="id-ID" altLang="en-US" smtClean="0"/>
              <a:t>.</a:t>
            </a:r>
            <a:r>
              <a:rPr lang="en-US" altLang="en-US" smtClean="0"/>
              <a:t> </a:t>
            </a:r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graphicFrame>
        <p:nvGraphicFramePr>
          <p:cNvPr id="32774" name="Object 4"/>
          <p:cNvGraphicFramePr>
            <a:graphicFrameLocks noChangeAspect="1"/>
          </p:cNvGraphicFramePr>
          <p:nvPr/>
        </p:nvGraphicFramePr>
        <p:xfrm>
          <a:off x="762000" y="4648200"/>
          <a:ext cx="7848600" cy="969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3" name="Equation" r:id="rId3" imgW="3390900" imgH="419100" progId="Equation.3">
                  <p:embed/>
                </p:oleObj>
              </mc:Choice>
              <mc:Fallback>
                <p:oleObj name="Equation" r:id="rId3" imgW="3390900" imgH="4191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648200"/>
                        <a:ext cx="7848600" cy="969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id-ID" altLang="en-US" i="1" smtClean="0"/>
              <a:t>Pada Komponen RL</a:t>
            </a:r>
            <a:r>
              <a:rPr lang="id-ID" altLang="en-US" smtClean="0"/>
              <a:t> </a:t>
            </a:r>
            <a:endParaRPr lang="en-US" altLang="en-US" smtClean="0"/>
          </a:p>
        </p:txBody>
      </p:sp>
      <p:graphicFrame>
        <p:nvGraphicFramePr>
          <p:cNvPr id="33796" name="Object 4"/>
          <p:cNvGraphicFramePr>
            <a:graphicFrameLocks noGrp="1" noChangeAspect="1"/>
          </p:cNvGraphicFramePr>
          <p:nvPr>
            <p:ph sz="half" idx="1"/>
          </p:nvPr>
        </p:nvGraphicFramePr>
        <p:xfrm>
          <a:off x="914400" y="1611313"/>
          <a:ext cx="3505200" cy="1055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35" name="Bitmap Image" r:id="rId3" imgW="1867161" imgH="561905" progId="Paint.Picture">
                  <p:embed/>
                </p:oleObj>
              </mc:Choice>
              <mc:Fallback>
                <p:oleObj name="Bitmap Image" r:id="rId3" imgW="1867161" imgH="561905" progId="Paint.Picture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611313"/>
                        <a:ext cx="3505200" cy="1055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797" name="Rectangle 7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graphicFrame>
        <p:nvGraphicFramePr>
          <p:cNvPr id="33798" name="Object 6"/>
          <p:cNvGraphicFramePr>
            <a:graphicFrameLocks noChangeAspect="1"/>
          </p:cNvGraphicFramePr>
          <p:nvPr/>
        </p:nvGraphicFramePr>
        <p:xfrm>
          <a:off x="5334000" y="1660525"/>
          <a:ext cx="1600200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36" name="Equation" r:id="rId5" imgW="609336" imgH="393529" progId="Equation.3">
                  <p:embed/>
                </p:oleObj>
              </mc:Choice>
              <mc:Fallback>
                <p:oleObj name="Equation" r:id="rId5" imgW="609336" imgH="393529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1660525"/>
                        <a:ext cx="1600200" cy="1025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799" name="Rectangle 8"/>
          <p:cNvSpPr>
            <a:spLocks noChangeArrowheads="1"/>
          </p:cNvSpPr>
          <p:nvPr/>
        </p:nvSpPr>
        <p:spPr bwMode="auto">
          <a:xfrm>
            <a:off x="457200" y="28956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d-ID" altLang="en-US" sz="4400" i="1">
                <a:solidFill>
                  <a:schemeClr val="tx2"/>
                </a:solidFill>
              </a:rPr>
              <a:t>Pada Komponen R</a:t>
            </a:r>
            <a:r>
              <a:rPr lang="en-US" altLang="en-US" sz="4400" i="1">
                <a:solidFill>
                  <a:schemeClr val="tx2"/>
                </a:solidFill>
              </a:rPr>
              <a:t>C</a:t>
            </a:r>
            <a:r>
              <a:rPr lang="id-ID" altLang="en-US" sz="4400">
                <a:solidFill>
                  <a:schemeClr val="tx2"/>
                </a:solidFill>
              </a:rPr>
              <a:t> </a:t>
            </a:r>
            <a:endParaRPr lang="en-US" altLang="en-US" sz="4400">
              <a:solidFill>
                <a:schemeClr val="tx2"/>
              </a:solidFill>
            </a:endParaRPr>
          </a:p>
        </p:txBody>
      </p:sp>
      <p:graphicFrame>
        <p:nvGraphicFramePr>
          <p:cNvPr id="33800" name="Object 9"/>
          <p:cNvGraphicFramePr>
            <a:graphicFrameLocks noGrp="1" noChangeAspect="1"/>
          </p:cNvGraphicFramePr>
          <p:nvPr>
            <p:ph sz="half" idx="2"/>
          </p:nvPr>
        </p:nvGraphicFramePr>
        <p:xfrm>
          <a:off x="914400" y="4648200"/>
          <a:ext cx="3124200" cy="1065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37" name="Bitmap Image" r:id="rId7" imgW="1676634" imgH="571731" progId="Paint.Picture">
                  <p:embed/>
                </p:oleObj>
              </mc:Choice>
              <mc:Fallback>
                <p:oleObj name="Bitmap Image" r:id="rId7" imgW="1676634" imgH="571731" progId="Paint.Picture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648200"/>
                        <a:ext cx="3124200" cy="1065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801" name="Rectangle 12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graphicFrame>
        <p:nvGraphicFramePr>
          <p:cNvPr id="33802" name="Object 11"/>
          <p:cNvGraphicFramePr>
            <a:graphicFrameLocks noChangeAspect="1"/>
          </p:cNvGraphicFramePr>
          <p:nvPr/>
        </p:nvGraphicFramePr>
        <p:xfrm>
          <a:off x="5410200" y="4424363"/>
          <a:ext cx="1828800" cy="985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38" name="Equation" r:id="rId9" imgW="723586" imgH="393529" progId="Equation.3">
                  <p:embed/>
                </p:oleObj>
              </mc:Choice>
              <mc:Fallback>
                <p:oleObj name="Equation" r:id="rId9" imgW="723586" imgH="393529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4424363"/>
                        <a:ext cx="1828800" cy="985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id-ID" altLang="en-US" i="1" smtClean="0"/>
              <a:t>Pada Komponen RLC</a:t>
            </a:r>
            <a:r>
              <a:rPr lang="id-ID" altLang="en-US" smtClean="0"/>
              <a:t> </a:t>
            </a:r>
            <a:endParaRPr lang="en-US" altLang="en-US" smtClean="0"/>
          </a:p>
        </p:txBody>
      </p:sp>
      <p:graphicFrame>
        <p:nvGraphicFramePr>
          <p:cNvPr id="34820" name="Object 4"/>
          <p:cNvGraphicFramePr>
            <a:graphicFrameLocks noGrp="1" noChangeAspect="1"/>
          </p:cNvGraphicFramePr>
          <p:nvPr>
            <p:ph sz="half" idx="1"/>
          </p:nvPr>
        </p:nvGraphicFramePr>
        <p:xfrm>
          <a:off x="685800" y="2057400"/>
          <a:ext cx="3886200" cy="915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38" name="Bitmap Image" r:id="rId3" imgW="2343477" imgH="552527" progId="Paint.Picture">
                  <p:embed/>
                </p:oleObj>
              </mc:Choice>
              <mc:Fallback>
                <p:oleObj name="Bitmap Image" r:id="rId3" imgW="2343477" imgH="552527" progId="Paint.Picture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057400"/>
                        <a:ext cx="3886200" cy="915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1" name="Object 6"/>
          <p:cNvGraphicFramePr>
            <a:graphicFrameLocks noGrp="1" noChangeAspect="1"/>
          </p:cNvGraphicFramePr>
          <p:nvPr>
            <p:ph sz="half" idx="2"/>
          </p:nvPr>
        </p:nvGraphicFramePr>
        <p:xfrm>
          <a:off x="5105400" y="1905000"/>
          <a:ext cx="3352800" cy="1309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39" name="Equation" r:id="rId5" imgW="1104900" imgH="431800" progId="Equation.3">
                  <p:embed/>
                </p:oleObj>
              </mc:Choice>
              <mc:Fallback>
                <p:oleObj name="Equation" r:id="rId5" imgW="1104900" imgH="4318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1905000"/>
                        <a:ext cx="3352800" cy="1309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id-ID" altLang="en-US" i="1" smtClean="0"/>
              <a:t>Pada Komponen RL</a:t>
            </a:r>
            <a:r>
              <a:rPr lang="id-ID" altLang="en-US" smtClean="0"/>
              <a:t> </a:t>
            </a:r>
            <a:endParaRPr lang="en-US" altLang="en-US" smtClean="0"/>
          </a:p>
        </p:txBody>
      </p:sp>
      <p:graphicFrame>
        <p:nvGraphicFramePr>
          <p:cNvPr id="35844" name="Object 4"/>
          <p:cNvGraphicFramePr>
            <a:graphicFrameLocks noGrp="1" noChangeAspect="1"/>
          </p:cNvGraphicFramePr>
          <p:nvPr>
            <p:ph sz="half" idx="1"/>
          </p:nvPr>
        </p:nvGraphicFramePr>
        <p:xfrm>
          <a:off x="1371600" y="1403350"/>
          <a:ext cx="2438400" cy="187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83" name="Bitmap Image" r:id="rId3" imgW="1561905" imgH="1200318" progId="Paint.Picture">
                  <p:embed/>
                </p:oleObj>
              </mc:Choice>
              <mc:Fallback>
                <p:oleObj name="Bitmap Image" r:id="rId3" imgW="1561905" imgH="1200318" progId="Paint.Picture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403350"/>
                        <a:ext cx="2438400" cy="187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45" name="Rectangle 7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graphicFrame>
        <p:nvGraphicFramePr>
          <p:cNvPr id="35846" name="Object 6"/>
          <p:cNvGraphicFramePr>
            <a:graphicFrameLocks noChangeAspect="1"/>
          </p:cNvGraphicFramePr>
          <p:nvPr/>
        </p:nvGraphicFramePr>
        <p:xfrm>
          <a:off x="4648200" y="1676400"/>
          <a:ext cx="1676400" cy="1196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84" name="Equation" r:id="rId5" imgW="596900" imgH="431800" progId="Equation.3">
                  <p:embed/>
                </p:oleObj>
              </mc:Choice>
              <mc:Fallback>
                <p:oleObj name="Equation" r:id="rId5" imgW="596900" imgH="4318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1676400"/>
                        <a:ext cx="1676400" cy="1196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47" name="Rectangle 8"/>
          <p:cNvSpPr>
            <a:spLocks noChangeArrowheads="1"/>
          </p:cNvSpPr>
          <p:nvPr/>
        </p:nvSpPr>
        <p:spPr bwMode="auto">
          <a:xfrm>
            <a:off x="457200" y="31242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d-ID" altLang="en-US" sz="4400" i="1">
                <a:solidFill>
                  <a:schemeClr val="tx2"/>
                </a:solidFill>
              </a:rPr>
              <a:t>Pada Komponen R</a:t>
            </a:r>
            <a:r>
              <a:rPr lang="en-US" altLang="en-US" sz="4400" i="1">
                <a:solidFill>
                  <a:schemeClr val="tx2"/>
                </a:solidFill>
              </a:rPr>
              <a:t>C</a:t>
            </a:r>
            <a:r>
              <a:rPr lang="id-ID" altLang="en-US" sz="4400">
                <a:solidFill>
                  <a:schemeClr val="tx2"/>
                </a:solidFill>
              </a:rPr>
              <a:t> </a:t>
            </a:r>
            <a:endParaRPr lang="en-US" altLang="en-US" sz="4400">
              <a:solidFill>
                <a:schemeClr val="tx2"/>
              </a:solidFill>
            </a:endParaRPr>
          </a:p>
        </p:txBody>
      </p:sp>
      <p:graphicFrame>
        <p:nvGraphicFramePr>
          <p:cNvPr id="35848" name="Object 9"/>
          <p:cNvGraphicFramePr>
            <a:graphicFrameLocks noGrp="1" noChangeAspect="1"/>
          </p:cNvGraphicFramePr>
          <p:nvPr>
            <p:ph sz="half" idx="2"/>
          </p:nvPr>
        </p:nvGraphicFramePr>
        <p:xfrm>
          <a:off x="1371600" y="4191000"/>
          <a:ext cx="2590800" cy="195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85" name="Bitmap Image" r:id="rId7" imgW="1628571" imgH="1228571" progId="Paint.Picture">
                  <p:embed/>
                </p:oleObj>
              </mc:Choice>
              <mc:Fallback>
                <p:oleObj name="Bitmap Image" r:id="rId7" imgW="1628571" imgH="1228571" progId="Paint.Picture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191000"/>
                        <a:ext cx="2590800" cy="195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49" name="Rectangle 12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graphicFrame>
        <p:nvGraphicFramePr>
          <p:cNvPr id="35850" name="Object 11"/>
          <p:cNvGraphicFramePr>
            <a:graphicFrameLocks noChangeAspect="1"/>
          </p:cNvGraphicFramePr>
          <p:nvPr/>
        </p:nvGraphicFramePr>
        <p:xfrm>
          <a:off x="4800600" y="4648200"/>
          <a:ext cx="2133600" cy="725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86" name="Equation" r:id="rId9" imgW="672808" imgH="228501" progId="Equation.3">
                  <p:embed/>
                </p:oleObj>
              </mc:Choice>
              <mc:Fallback>
                <p:oleObj name="Equation" r:id="rId9" imgW="672808" imgH="228501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648200"/>
                        <a:ext cx="2133600" cy="725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id-ID" altLang="en-US" smtClean="0"/>
              <a:t>Bandwidth (BW) 3dB</a:t>
            </a:r>
            <a:endParaRPr lang="en-US" altLang="en-US" smtClean="0"/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id-ID" altLang="en-US" sz="2800" smtClean="0"/>
              <a:t>Lebar pita pada saat terjadi level dayanya adalah ½ dari daya maksimum</a:t>
            </a:r>
            <a:r>
              <a:rPr lang="en-US" altLang="en-US" sz="2800" smtClean="0"/>
              <a:t> </a:t>
            </a:r>
          </a:p>
        </p:txBody>
      </p:sp>
      <p:graphicFrame>
        <p:nvGraphicFramePr>
          <p:cNvPr id="36869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1295400" y="3733800"/>
          <a:ext cx="5410200" cy="2713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8" r:id="rId3" imgW="3057143" imgH="1533739" progId="">
                  <p:embed/>
                </p:oleObj>
              </mc:Choice>
              <mc:Fallback>
                <p:oleObj r:id="rId3" imgW="3057143" imgH="1533739" progId="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733800"/>
                        <a:ext cx="5410200" cy="2713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37893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838200"/>
            <a:ext cx="8382000" cy="4605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3891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762000"/>
            <a:ext cx="8001000" cy="5367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d-ID" altLang="en-US" smtClean="0"/>
              <a:t>Latihan </a:t>
            </a:r>
            <a:r>
              <a:rPr lang="en-US" altLang="en-US" smtClean="0"/>
              <a:t>2</a:t>
            </a:r>
            <a:endParaRPr lang="en-GB" altLang="en-US" smtClean="0"/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1843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1341438"/>
            <a:ext cx="7920038" cy="432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92121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d-ID" altLang="en-US" smtClean="0"/>
              <a:t>Faktor kualitas dapat dinyatakan sebagai perbandingan frekuensi resonansi terhadap bandwidth.</a:t>
            </a:r>
            <a:r>
              <a:rPr lang="en-US" altLang="en-US" smtClean="0"/>
              <a:t> </a:t>
            </a:r>
          </a:p>
        </p:txBody>
      </p:sp>
      <p:sp>
        <p:nvSpPr>
          <p:cNvPr id="39941" name="Rectangle 5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graphicFrame>
        <p:nvGraphicFramePr>
          <p:cNvPr id="39942" name="Object 4"/>
          <p:cNvGraphicFramePr>
            <a:graphicFrameLocks noChangeAspect="1"/>
          </p:cNvGraphicFramePr>
          <p:nvPr/>
        </p:nvGraphicFramePr>
        <p:xfrm>
          <a:off x="914400" y="3505200"/>
          <a:ext cx="35052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51" name="Equation" r:id="rId3" imgW="1167893" imgH="431613" progId="Equation.3">
                  <p:embed/>
                </p:oleObj>
              </mc:Choice>
              <mc:Fallback>
                <p:oleObj name="Equation" r:id="rId3" imgW="1167893" imgH="431613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505200"/>
                        <a:ext cx="35052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d-ID" altLang="en-US" smtClean="0"/>
              <a:t>Respon frekuensi merupakan hubungan atau relasi frekuensi tak bebas pada kedua besaran magnitude dan phasa diantara input sinusoidal </a:t>
            </a:r>
            <a:r>
              <a:rPr lang="id-ID" altLang="en-US" i="1" smtClean="0"/>
              <a:t>steady state</a:t>
            </a:r>
            <a:r>
              <a:rPr lang="id-ID" altLang="en-US" smtClean="0"/>
              <a:t> dan output sinusoidal </a:t>
            </a:r>
            <a:r>
              <a:rPr lang="id-ID" altLang="en-US" i="1" smtClean="0"/>
              <a:t>steady state</a:t>
            </a:r>
            <a:r>
              <a:rPr lang="en-US" altLang="en-US" smtClean="0"/>
              <a:t> 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graphicFrame>
        <p:nvGraphicFramePr>
          <p:cNvPr id="4102" name="Object 4"/>
          <p:cNvGraphicFramePr>
            <a:graphicFrameLocks noChangeAspect="1"/>
          </p:cNvGraphicFramePr>
          <p:nvPr/>
        </p:nvGraphicFramePr>
        <p:xfrm>
          <a:off x="914400" y="4343400"/>
          <a:ext cx="3276600" cy="1287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3" imgW="1066800" imgH="419100" progId="Equation.3">
                  <p:embed/>
                </p:oleObj>
              </mc:Choice>
              <mc:Fallback>
                <p:oleObj name="Equation" r:id="rId3" imgW="1066800" imgH="4191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343400"/>
                        <a:ext cx="3276600" cy="1287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mtClean="0"/>
              <a:t>dimana</a:t>
            </a:r>
          </a:p>
          <a:p>
            <a:pPr eaLnBrk="1" hangingPunct="1"/>
            <a:endParaRPr lang="en-US" altLang="en-US" smtClean="0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2971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graphicFrame>
        <p:nvGraphicFramePr>
          <p:cNvPr id="5126" name="Object 4"/>
          <p:cNvGraphicFramePr>
            <a:graphicFrameLocks noChangeAspect="1"/>
          </p:cNvGraphicFramePr>
          <p:nvPr/>
        </p:nvGraphicFramePr>
        <p:xfrm>
          <a:off x="685800" y="2193925"/>
          <a:ext cx="5562600" cy="195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3" imgW="2603500" imgH="914400" progId="Equation.3">
                  <p:embed/>
                </p:oleObj>
              </mc:Choice>
              <mc:Fallback>
                <p:oleObj name="Equation" r:id="rId3" imgW="2603500" imgH="9144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193925"/>
                        <a:ext cx="5562600" cy="195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id-ID" altLang="en-US" smtClean="0"/>
              <a:t>Rangkaian RL</a:t>
            </a:r>
            <a:endParaRPr lang="en-US" altLang="en-US" smtClean="0"/>
          </a:p>
        </p:txBody>
      </p:sp>
      <p:graphicFrame>
        <p:nvGraphicFramePr>
          <p:cNvPr id="6148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685800" y="1524000"/>
          <a:ext cx="3352800" cy="2447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r:id="rId3" imgW="2048161" imgH="1495634" progId="">
                  <p:embed/>
                </p:oleObj>
              </mc:Choice>
              <mc:Fallback>
                <p:oleObj r:id="rId3" imgW="2048161" imgH="1495634" progId="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524000"/>
                        <a:ext cx="3352800" cy="2447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9" name="Rectangle 7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838200" y="4343400"/>
          <a:ext cx="5715000" cy="1328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name="Equation" r:id="rId5" imgW="2171700" imgH="508000" progId="Equation.3">
                  <p:embed/>
                </p:oleObj>
              </mc:Choice>
              <mc:Fallback>
                <p:oleObj name="Equation" r:id="rId5" imgW="2171700" imgH="5080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343400"/>
                        <a:ext cx="5715000" cy="1328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7173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600200"/>
            <a:ext cx="6629400" cy="415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id-ID" altLang="en-US" sz="2800" smtClean="0"/>
              <a:t>Gambar respon frekuensi magnitude :</a:t>
            </a:r>
            <a:endParaRPr lang="en-US" altLang="en-US" sz="2800" smtClean="0"/>
          </a:p>
        </p:txBody>
      </p:sp>
      <p:graphicFrame>
        <p:nvGraphicFramePr>
          <p:cNvPr id="8197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990600" y="2667000"/>
          <a:ext cx="5486400" cy="317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r:id="rId3" imgW="2715004" imgH="1571844" progId="">
                  <p:embed/>
                </p:oleObj>
              </mc:Choice>
              <mc:Fallback>
                <p:oleObj r:id="rId3" imgW="2715004" imgH="1571844" progId="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667000"/>
                        <a:ext cx="5486400" cy="3176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1CB91628A7F4D4DAC5A700185C3A877" ma:contentTypeVersion="2" ma:contentTypeDescription="Create a new document." ma:contentTypeScope="" ma:versionID="50a611bd31c0095dda32ab9c4a52aedf">
  <xsd:schema xmlns:xsd="http://www.w3.org/2001/XMLSchema" xmlns:xs="http://www.w3.org/2001/XMLSchema" xmlns:p="http://schemas.microsoft.com/office/2006/metadata/properties" xmlns:ns2="03b53f2b-ca05-44df-870d-ffd3803e754e" targetNamespace="http://schemas.microsoft.com/office/2006/metadata/properties" ma:root="true" ma:fieldsID="2b6d6c88a61ae9c582a26bb344ccf1a5" ns2:_="">
    <xsd:import namespace="03b53f2b-ca05-44df-870d-ffd3803e754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b53f2b-ca05-44df-870d-ffd3803e75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93AE29C-C088-40D9-96C1-AA52B2B9779A}"/>
</file>

<file path=customXml/itemProps2.xml><?xml version="1.0" encoding="utf-8"?>
<ds:datastoreItem xmlns:ds="http://schemas.openxmlformats.org/officeDocument/2006/customXml" ds:itemID="{281ECD7B-7C66-4F5B-BE44-54E68C0B4D5E}"/>
</file>

<file path=customXml/itemProps3.xml><?xml version="1.0" encoding="utf-8"?>
<ds:datastoreItem xmlns:ds="http://schemas.openxmlformats.org/officeDocument/2006/customXml" ds:itemID="{C10BFADC-E343-44F6-BB5B-6AE1E09B8A26}"/>
</file>

<file path=docProps/app.xml><?xml version="1.0" encoding="utf-8"?>
<Properties xmlns="http://schemas.openxmlformats.org/officeDocument/2006/extended-properties" xmlns:vt="http://schemas.openxmlformats.org/officeDocument/2006/docPropsVTypes">
  <TotalTime>1146</TotalTime>
  <Words>280</Words>
  <Application>Microsoft Office PowerPoint</Application>
  <PresentationFormat>On-screen Show (4:3)</PresentationFormat>
  <Paragraphs>40</Paragraphs>
  <Slides>40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40</vt:i4>
      </vt:variant>
    </vt:vector>
  </HeadingPairs>
  <TitlesOfParts>
    <vt:vector size="45" baseType="lpstr">
      <vt:lpstr>Arial</vt:lpstr>
      <vt:lpstr>Calibri</vt:lpstr>
      <vt:lpstr>Default Design</vt:lpstr>
      <vt:lpstr>Equation</vt:lpstr>
      <vt:lpstr>Bitmap Image</vt:lpstr>
      <vt:lpstr>Bab 13. Fungsi Transfer dan Respon Frekuensi    </vt:lpstr>
      <vt:lpstr>Fungsi Transfer</vt:lpstr>
      <vt:lpstr>Latihan 1</vt:lpstr>
      <vt:lpstr>Latihan 2</vt:lpstr>
      <vt:lpstr>PowerPoint Presentation</vt:lpstr>
      <vt:lpstr>PowerPoint Presentation</vt:lpstr>
      <vt:lpstr>Rangkaian RL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Rangkaian RC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Rangkaian RLC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Resonansi</vt:lpstr>
      <vt:lpstr> Resonansi Seri </vt:lpstr>
      <vt:lpstr>Resonansi Paralel</vt:lpstr>
      <vt:lpstr>Faktor Kualitas (Q)</vt:lpstr>
      <vt:lpstr>Pada Komponen RL </vt:lpstr>
      <vt:lpstr>Pada Komponen RLC </vt:lpstr>
      <vt:lpstr>Pada Komponen RL </vt:lpstr>
      <vt:lpstr>Bandwidth (BW) 3dB</vt:lpstr>
      <vt:lpstr>PowerPoint Presentation</vt:lpstr>
      <vt:lpstr>PowerPoint Presentation</vt:lpstr>
      <vt:lpstr>PowerPoint Presentation</vt:lpstr>
    </vt:vector>
  </TitlesOfParts>
  <Company>ITTelkom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Mohamad Ramdhani</dc:creator>
  <cp:lastModifiedBy>mohamad ramdhani</cp:lastModifiedBy>
  <cp:revision>58</cp:revision>
  <dcterms:created xsi:type="dcterms:W3CDTF">2009-05-05T07:01:01Z</dcterms:created>
  <dcterms:modified xsi:type="dcterms:W3CDTF">2018-12-10T05:50:52Z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0x010100F1CB91628A7F4D4DAC5A700185C3A877</vt:lpwstr>
  </property>
</Properties>
</file>