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4" r:id="rId2"/>
    <p:sldId id="303" r:id="rId3"/>
    <p:sldId id="260" r:id="rId4"/>
    <p:sldId id="306" r:id="rId5"/>
    <p:sldId id="308" r:id="rId6"/>
    <p:sldId id="307" r:id="rId7"/>
    <p:sldId id="30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AC003-1A4E-42FC-BF9C-D5C947A779E2}" type="datetimeFigureOut">
              <a:rPr lang="en-US" smtClean="0"/>
              <a:pPr/>
              <a:t>1/8/2019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249C1-29AE-4468-9CDE-457C2C918B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4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50943-9DE9-4FC8-8699-5BAD8F77AA0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83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8249C1-29AE-4468-9CDE-457C2C918B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71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8249C1-29AE-4468-9CDE-457C2C918BA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34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EB27-9D02-462B-BF96-37D1995C3B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0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EB27-9D02-462B-BF96-37D1995C3B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59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EB27-9D02-462B-BF96-37D1995C3B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81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EB27-9D02-462B-BF96-37D1995C3B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43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5B37-8756-4707-81A7-2752C00641A0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CF71C-0ACD-4242-A354-12AAE7F4DBE0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FFF1A-1571-45B0-95B5-4794B5270648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5D35-A65B-4394-ADE2-587244912A9F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1112-5B0A-421C-9772-041048498120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ADF9D-D1A5-4AEA-A322-75CECBF090D8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6DC1-406C-4C53-B3D3-7240568971D0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73C9C-2B4D-48EC-88C0-5165D991699F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E2EC-CCA0-4027-8644-09B28830EF0A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2EF92-6381-4A4A-837F-95F6EE18467F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683CB-B0FA-4209-BFD1-0234268BA0B6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49A01-0D45-4DBC-B692-9F834D8E2986}" type="datetime1">
              <a:rPr lang="en-US" smtClean="0"/>
              <a:pPr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50698-4112-4B3C-BB18-E342F6883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9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>
            <a:off x="0" y="4725144"/>
            <a:ext cx="4572000" cy="2147846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/>
          <p:cNvSpPr/>
          <p:nvPr/>
        </p:nvSpPr>
        <p:spPr>
          <a:xfrm flipH="1">
            <a:off x="4572000" y="4725144"/>
            <a:ext cx="4572000" cy="2147846"/>
          </a:xfrm>
          <a:prstGeom prst="rtTriangle">
            <a:avLst/>
          </a:prstGeom>
          <a:solidFill>
            <a:srgbClr val="B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Logo_Tel-U.svg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06656" y="1556792"/>
            <a:ext cx="1241408" cy="16561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59632" y="332656"/>
            <a:ext cx="657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C00000"/>
                </a:solidFill>
                <a:latin typeface="Eras Demi ITC" pitchFamily="34" charset="0"/>
              </a:rPr>
              <a:t>TERMODINAMIKA TEKNIK (TFH2F3)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7784" y="3429000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Disusun oleh :</a:t>
            </a:r>
          </a:p>
          <a:p>
            <a:pPr algn="ctr"/>
            <a:r>
              <a:rPr lang="en-US" sz="2000"/>
              <a:t>Mukhammad Ramdlan Kirom, MSi</a:t>
            </a:r>
          </a:p>
          <a:p>
            <a:pPr algn="ctr"/>
            <a:r>
              <a:rPr lang="en-US" sz="2000"/>
              <a:t>Tri Ayodha, MSc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27784" y="4941168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Arial Rounded MT Bold" pitchFamily="34" charset="0"/>
              </a:rPr>
              <a:t>Prodi S1 Teknik Fisika</a:t>
            </a:r>
          </a:p>
          <a:p>
            <a:pPr algn="ctr"/>
            <a:r>
              <a:rPr lang="en-US" sz="2400">
                <a:latin typeface="Arial Rounded MT Bold" pitchFamily="34" charset="0"/>
              </a:rPr>
              <a:t>Fakultas Teknik Elektro</a:t>
            </a:r>
          </a:p>
          <a:p>
            <a:pPr algn="ctr"/>
            <a:r>
              <a:rPr lang="en-US" sz="2400">
                <a:latin typeface="Arial Rounded MT Bold" pitchFamily="34" charset="0"/>
              </a:rPr>
              <a:t>Universitas Telkom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1B88-4C76-4122-9199-181D55F755D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" y="10668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7030A0"/>
                </a:solidFill>
                <a:latin typeface="Berlin Sans FB Demi" pitchFamily="34" charset="0"/>
              </a:rPr>
              <a:t>Bab III : EVALUASI SIFAT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828800"/>
            <a:ext cx="799904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Tujuan Instruksional Khusus</a:t>
            </a:r>
          </a:p>
          <a:p>
            <a:endParaRPr lang="en-US" sz="2200"/>
          </a:p>
          <a:p>
            <a:r>
              <a:rPr lang="id-ID" sz="2400"/>
              <a:t>Mahasiswa </a:t>
            </a:r>
            <a:r>
              <a:rPr lang="en-US" sz="2400"/>
              <a:t>d</a:t>
            </a:r>
            <a:r>
              <a:rPr lang="id-ID" sz="2400"/>
              <a:t>apat :</a:t>
            </a:r>
            <a:endParaRPr lang="en-US" sz="2400"/>
          </a:p>
          <a:p>
            <a:pPr marL="457200" indent="-457200">
              <a:buFont typeface="+mj-lt"/>
              <a:buAutoNum type="arabicPeriod"/>
            </a:pPr>
            <a:r>
              <a:rPr lang="en-US" sz="2400"/>
              <a:t>Memahami sifat cair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/>
              <a:t>Memahami konsep kalor spesifik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-6532" y="44970"/>
            <a:ext cx="4434516" cy="6798040"/>
            <a:chOff x="-6532" y="44970"/>
            <a:chExt cx="4434516" cy="6798040"/>
          </a:xfrm>
        </p:grpSpPr>
        <p:sp>
          <p:nvSpPr>
            <p:cNvPr id="9" name="TextBox 8"/>
            <p:cNvSpPr txBox="1"/>
            <p:nvPr/>
          </p:nvSpPr>
          <p:spPr>
            <a:xfrm>
              <a:off x="-6532" y="6473678"/>
              <a:ext cx="4434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Eras Demi ITC" pitchFamily="34" charset="0"/>
                </a:rPr>
                <a:t>TERMODINAMIKA TEKNIK (TFH2F3)</a:t>
              </a:r>
            </a:p>
          </p:txBody>
        </p:sp>
        <p:pic>
          <p:nvPicPr>
            <p:cNvPr id="11" name="Picture 10" descr="School_Of_Electrical_Engineering1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4970"/>
              <a:ext cx="2731245" cy="707197"/>
            </a:xfrm>
            <a:prstGeom prst="rect">
              <a:avLst/>
            </a:prstGeom>
          </p:spPr>
        </p:pic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1560" y="2965609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Sub Pokok Bahasan :</a:t>
            </a:r>
          </a:p>
          <a:p>
            <a:pPr marL="457200" lvl="0" indent="-457200"/>
            <a:endParaRPr lang="en-US" sz="2400"/>
          </a:p>
          <a:p>
            <a:pPr marL="457200" indent="-457200">
              <a:buAutoNum type="arabicPeriod"/>
            </a:pPr>
            <a:r>
              <a:rPr lang="en-US" sz="2400"/>
              <a:t>Sifat Cair </a:t>
            </a:r>
          </a:p>
          <a:p>
            <a:pPr marL="457200" indent="-457200">
              <a:buAutoNum type="arabicPeriod"/>
            </a:pPr>
            <a:r>
              <a:rPr lang="en-US" sz="2400"/>
              <a:t>Kalor Spesifik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30558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7030A0"/>
                </a:solidFill>
                <a:latin typeface="Berlin Sans FB Demi" pitchFamily="34" charset="0"/>
              </a:rPr>
              <a:t>Bab III : EVALUASI SIFAT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-6532" y="44970"/>
            <a:ext cx="4434516" cy="6798040"/>
            <a:chOff x="-6532" y="44970"/>
            <a:chExt cx="4434516" cy="6798040"/>
          </a:xfrm>
        </p:grpSpPr>
        <p:sp>
          <p:nvSpPr>
            <p:cNvPr id="10" name="TextBox 9"/>
            <p:cNvSpPr txBox="1"/>
            <p:nvPr/>
          </p:nvSpPr>
          <p:spPr>
            <a:xfrm>
              <a:off x="-6532" y="6473678"/>
              <a:ext cx="4434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Eras Demi ITC" pitchFamily="34" charset="0"/>
                </a:rPr>
                <a:t>TERMODINAMIKA TEKNIK (TFH2F3)</a:t>
              </a:r>
            </a:p>
          </p:txBody>
        </p:sp>
        <p:pic>
          <p:nvPicPr>
            <p:cNvPr id="11" name="Picture 10" descr="School_Of_Electrical_Engineering1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4970"/>
              <a:ext cx="2731245" cy="707197"/>
            </a:xfrm>
            <a:prstGeom prst="rect">
              <a:avLst/>
            </a:prstGeom>
          </p:spPr>
        </p:pic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-6532" y="44970"/>
            <a:ext cx="4434516" cy="6798040"/>
            <a:chOff x="-6532" y="44970"/>
            <a:chExt cx="4434516" cy="6798040"/>
          </a:xfrm>
        </p:grpSpPr>
        <p:sp>
          <p:nvSpPr>
            <p:cNvPr id="16" name="TextBox 15"/>
            <p:cNvSpPr txBox="1"/>
            <p:nvPr/>
          </p:nvSpPr>
          <p:spPr>
            <a:xfrm>
              <a:off x="-6532" y="6473678"/>
              <a:ext cx="4434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Eras Demi ITC" pitchFamily="34" charset="0"/>
                </a:rPr>
                <a:t>TERMODINAMIKA TEKNIK (TFH2F3)</a:t>
              </a:r>
            </a:p>
          </p:txBody>
        </p:sp>
        <p:pic>
          <p:nvPicPr>
            <p:cNvPr id="17" name="Picture 16" descr="School_Of_Electrical_Engineering1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4970"/>
              <a:ext cx="2731245" cy="707197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275D21-BF99-494C-9C7A-3B45B8B2C292}"/>
                  </a:ext>
                </a:extLst>
              </p:cNvPr>
              <p:cNvSpPr txBox="1"/>
              <p:nvPr/>
            </p:nvSpPr>
            <p:spPr>
              <a:xfrm>
                <a:off x="914400" y="1447800"/>
                <a:ext cx="7239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Didefinisikan besaran termodinamika, entalpi dengan simbol </a:t>
                </a:r>
                <a:r>
                  <a:rPr lang="en-US" sz="2400" i="1"/>
                  <a:t>H</a:t>
                </a:r>
                <a:r>
                  <a:rPr lang="en-US" sz="2400"/>
                  <a:t>, di mana :</a:t>
                </a:r>
              </a:p>
              <a:p>
                <a:endParaRPr lang="en-US" sz="2400"/>
              </a:p>
              <a:p>
                <a:r>
                  <a:rPr lang="en-US" sz="2400"/>
                  <a:t>	</a:t>
                </a:r>
                <a14:m>
                  <m:oMath xmlns:m="http://schemas.openxmlformats.org/officeDocument/2006/math">
                    <m:r>
                      <a:rPr lang="en-US" sz="2400" i="1"/>
                      <m:t>𝐻</m:t>
                    </m:r>
                    <m:r>
                      <a:rPr lang="en-US" sz="2400" i="1"/>
                      <m:t>=</m:t>
                    </m:r>
                    <m:r>
                      <a:rPr lang="en-US" sz="2400" i="1"/>
                      <m:t>𝑈</m:t>
                    </m:r>
                    <m:r>
                      <a:rPr lang="en-US" sz="2400" i="1"/>
                      <m:t>+</m:t>
                    </m:r>
                    <m:r>
                      <a:rPr lang="en-US" sz="2400" i="1"/>
                      <m:t>𝑃𝑉</m:t>
                    </m:r>
                  </m:oMath>
                </a14:m>
                <a:r>
                  <a:rPr lang="en-US" sz="2400"/>
                  <a:t>  (kJ)                                	 	</a:t>
                </a:r>
              </a:p>
              <a:p>
                <a:endParaRPr lang="en-US" sz="2400"/>
              </a:p>
              <a:p>
                <a:r>
                  <a:rPr lang="en-US" sz="2400"/>
                  <a:t>per satuan massa :</a:t>
                </a:r>
              </a:p>
              <a:p>
                <a:endParaRPr lang="en-US" sz="2400"/>
              </a:p>
              <a:p>
                <a:r>
                  <a:rPr lang="en-US" sz="2400"/>
                  <a:t>	</a:t>
                </a:r>
                <a14:m>
                  <m:oMath xmlns:m="http://schemas.openxmlformats.org/officeDocument/2006/math">
                    <m:r>
                      <a:rPr lang="en-US" sz="2400" i="1"/>
                      <m:t>h</m:t>
                    </m:r>
                    <m:r>
                      <a:rPr lang="en-US" sz="2400" i="1"/>
                      <m:t>=</m:t>
                    </m:r>
                    <m:r>
                      <a:rPr lang="en-US" sz="2400" i="1"/>
                      <m:t>𝑢</m:t>
                    </m:r>
                    <m:r>
                      <a:rPr lang="en-US" sz="2400" i="1"/>
                      <m:t>+</m:t>
                    </m:r>
                    <m:r>
                      <a:rPr lang="en-US" sz="2400" i="1"/>
                      <m:t>𝑃𝑣</m:t>
                    </m:r>
                  </m:oMath>
                </a14:m>
                <a:r>
                  <a:rPr lang="en-US" sz="2400"/>
                  <a:t>	(kJ/kg)	   			           </a:t>
                </a:r>
              </a:p>
              <a:p>
                <a:endParaRPr lang="en-US" sz="2400"/>
              </a:p>
              <a:p>
                <a:r>
                  <a:rPr lang="en-US" sz="2400"/>
                  <a:t>Dengan mengacu pada satu keadaan sebagai nilai nol, secara praktis nilai entalpi substansi dapat ditabelkan karena </a:t>
                </a:r>
                <a:r>
                  <a:rPr lang="en-US" sz="2400" i="1"/>
                  <a:t>h</a:t>
                </a:r>
                <a:r>
                  <a:rPr lang="en-US" sz="2400"/>
                  <a:t> bisa diasumsikan sebagai total kalor pada substansi.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275D21-BF99-494C-9C7A-3B45B8B2C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7239000" cy="4893647"/>
              </a:xfrm>
              <a:prstGeom prst="rect">
                <a:avLst/>
              </a:prstGeom>
              <a:blipFill>
                <a:blip r:embed="rId4"/>
                <a:stretch>
                  <a:fillRect l="-1263" t="-998" b="-1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38200" y="9906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6">
                    <a:lumMod val="50000"/>
                  </a:schemeClr>
                </a:solidFill>
                <a:cs typeface="Aharoni"/>
              </a:rPr>
              <a:t>1. EVALUASI SIFAT ZAT CAIR</a:t>
            </a:r>
            <a:endParaRPr lang="en-US" sz="2400">
              <a:solidFill>
                <a:schemeClr val="accent6">
                  <a:lumMod val="50000"/>
                </a:schemeClr>
              </a:solidFill>
              <a:cs typeface="Aharon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" y="1447800"/>
            <a:ext cx="7696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/>
              <a:t>Metode khusus sering kali dapat digunakan untuk menghitung sifat zat cair dan padat. Terdapat dua metode khusus yang digunakan :</a:t>
            </a:r>
          </a:p>
          <a:p>
            <a:pPr marL="457200" indent="-457200">
              <a:buAutoNum type="arabicPeriod"/>
            </a:pPr>
            <a:r>
              <a:rPr lang="en-US" sz="2400">
                <a:solidFill>
                  <a:srgbClr val="FF0000"/>
                </a:solidFill>
              </a:rPr>
              <a:t>Pendekatan menggunakan data zat cair jenuh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895601"/>
            <a:ext cx="253724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4"/>
          <p:cNvGrpSpPr/>
          <p:nvPr/>
        </p:nvGrpSpPr>
        <p:grpSpPr>
          <a:xfrm>
            <a:off x="-6532" y="44970"/>
            <a:ext cx="4434516" cy="6798040"/>
            <a:chOff x="-6532" y="44970"/>
            <a:chExt cx="4434516" cy="6798040"/>
          </a:xfrm>
        </p:grpSpPr>
        <p:sp>
          <p:nvSpPr>
            <p:cNvPr id="16" name="TextBox 15"/>
            <p:cNvSpPr txBox="1"/>
            <p:nvPr/>
          </p:nvSpPr>
          <p:spPr>
            <a:xfrm>
              <a:off x="-6532" y="6473678"/>
              <a:ext cx="4434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Eras Demi ITC" pitchFamily="34" charset="0"/>
                </a:rPr>
                <a:t>TERMODINAMIKA TEKNIK (TFH2F3)</a:t>
              </a:r>
            </a:p>
          </p:txBody>
        </p:sp>
        <p:pic>
          <p:nvPicPr>
            <p:cNvPr id="17" name="Picture 16" descr="School_Of_Electrical_Engineering1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4970"/>
              <a:ext cx="2731245" cy="707197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4114800" y="62484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Sumber gambar : “Moran  J., Shapiro N.M., </a:t>
            </a:r>
            <a:r>
              <a:rPr lang="en-US" sz="1200" i="1"/>
              <a:t>Fundamentals of engineering thermodynamics</a:t>
            </a:r>
            <a:r>
              <a:rPr lang="en-US" sz="1200"/>
              <a:t> , 5th ed. ,2006, Wiley, hal  92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617787" y="3570288"/>
          <a:ext cx="2030413" cy="153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6" imgW="1041400" imgH="787400" progId="Equation.DSMT4">
                  <p:embed/>
                </p:oleObj>
              </mc:Choice>
              <mc:Fallback>
                <p:oleObj name="Equation" r:id="rId6" imgW="1041400" imgH="787400" progId="Equation.DSMT4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787" y="3570288"/>
                        <a:ext cx="2030413" cy="153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57200" y="1219200"/>
            <a:ext cx="35637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2. Model zat inkompresibel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8200" y="1720840"/>
            <a:ext cx="754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/>
              <a:t>Untuk menyederhanakan evaluasi yang melibatkan zat cair atau padat, volume spesifik dianggap tetap dan energi dalam spesifik hanya bergantung pada temperatur saja.  Zat yang demikian disebut inkompresibel</a:t>
            </a:r>
            <a:r>
              <a:rPr lang="en-US" sz="2400" i="1"/>
              <a:t>. </a:t>
            </a:r>
          </a:p>
        </p:txBody>
      </p:sp>
      <p:grpSp>
        <p:nvGrpSpPr>
          <p:cNvPr id="2" name="Group 14"/>
          <p:cNvGrpSpPr/>
          <p:nvPr/>
        </p:nvGrpSpPr>
        <p:grpSpPr>
          <a:xfrm>
            <a:off x="-6532" y="44970"/>
            <a:ext cx="4434516" cy="6798040"/>
            <a:chOff x="-6532" y="44970"/>
            <a:chExt cx="4434516" cy="6798040"/>
          </a:xfrm>
        </p:grpSpPr>
        <p:sp>
          <p:nvSpPr>
            <p:cNvPr id="16" name="TextBox 15"/>
            <p:cNvSpPr txBox="1"/>
            <p:nvPr/>
          </p:nvSpPr>
          <p:spPr>
            <a:xfrm>
              <a:off x="-6532" y="6473678"/>
              <a:ext cx="4434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Eras Demi ITC" pitchFamily="34" charset="0"/>
                </a:rPr>
                <a:t>TERMODINAMIKA TEKNIK (TFH2F3)</a:t>
              </a:r>
            </a:p>
          </p:txBody>
        </p:sp>
        <p:pic>
          <p:nvPicPr>
            <p:cNvPr id="17" name="Picture 16" descr="School_Of_Electrical_Engineering1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4970"/>
              <a:ext cx="2731245" cy="707197"/>
            </a:xfrm>
            <a:prstGeom prst="rect">
              <a:avLst/>
            </a:prstGeom>
          </p:spPr>
        </p:pic>
      </p:grp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590800" y="3276600"/>
          <a:ext cx="3429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5" imgW="1269449" imgH="253890" progId="Equation.DSMT4">
                  <p:embed/>
                </p:oleObj>
              </mc:Choice>
              <mc:Fallback>
                <p:oleObj name="Equation" r:id="rId5" imgW="1269449" imgH="25389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276600"/>
                        <a:ext cx="34290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914400"/>
            <a:ext cx="7924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latin typeface="Arial Rounded MT Bold" pitchFamily="34" charset="0"/>
                <a:cs typeface="Aharoni" pitchFamily="2" charset="-79"/>
              </a:rPr>
              <a:t>2.</a:t>
            </a:r>
            <a:r>
              <a:rPr lang="en-US" sz="2400" b="1">
                <a:latin typeface="Aharoni" pitchFamily="2" charset="-79"/>
                <a:cs typeface="Aharoni" pitchFamily="2" charset="-79"/>
              </a:rPr>
              <a:t> KALOR SPESIFIK</a:t>
            </a:r>
            <a:endParaRPr lang="en-US" sz="2400">
              <a:latin typeface="Aharoni" pitchFamily="2" charset="-79"/>
              <a:cs typeface="Aharoni" pitchFamily="2" charset="-79"/>
            </a:endParaRPr>
          </a:p>
          <a:p>
            <a:r>
              <a:rPr lang="en-US" sz="2400"/>
              <a:t>Defenisi sifat intensif </a:t>
            </a:r>
            <a:r>
              <a:rPr lang="en-US" sz="2400" i="1"/>
              <a:t>c</a:t>
            </a:r>
            <a:r>
              <a:rPr lang="en-US" sz="2400" i="1" baseline="-25000"/>
              <a:t>v</a:t>
            </a:r>
            <a:r>
              <a:rPr lang="en-US" sz="2400"/>
              <a:t> dan </a:t>
            </a:r>
            <a:r>
              <a:rPr lang="en-US" sz="2400" i="1"/>
              <a:t>c</a:t>
            </a:r>
            <a:r>
              <a:rPr lang="en-US" sz="2400" i="1" baseline="-25000"/>
              <a:t>p</a:t>
            </a:r>
            <a:r>
              <a:rPr lang="en-US" sz="2400"/>
              <a:t> untuk zat murni kompresibel sederhana, sebagai fungsi dari turunan parsial </a:t>
            </a:r>
            <a:r>
              <a:rPr lang="en-US" sz="2400" i="1"/>
              <a:t>u</a:t>
            </a:r>
            <a:r>
              <a:rPr lang="en-US" sz="2400"/>
              <a:t>(</a:t>
            </a:r>
            <a:r>
              <a:rPr lang="en-US" sz="2400" i="1"/>
              <a:t>T</a:t>
            </a:r>
            <a:r>
              <a:rPr lang="en-US" sz="2400"/>
              <a:t>, </a:t>
            </a:r>
            <a:r>
              <a:rPr lang="en-US" sz="2400" i="1"/>
              <a:t>v</a:t>
            </a:r>
            <a:r>
              <a:rPr lang="en-US" sz="2400"/>
              <a:t>) dan </a:t>
            </a:r>
            <a:r>
              <a:rPr lang="en-US" sz="2400" i="1"/>
              <a:t>h</a:t>
            </a:r>
            <a:r>
              <a:rPr lang="en-US" sz="2400"/>
              <a:t>(</a:t>
            </a:r>
            <a:r>
              <a:rPr lang="en-US" sz="2400" i="1"/>
              <a:t>T</a:t>
            </a:r>
            <a:r>
              <a:rPr lang="en-US" sz="2400"/>
              <a:t>, </a:t>
            </a:r>
            <a:r>
              <a:rPr lang="en-US" sz="2400" i="1"/>
              <a:t>p</a:t>
            </a:r>
            <a:r>
              <a:rPr lang="en-US" sz="2400"/>
              <a:t>), masing-masing sebagai 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3434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Sifat rasio kalor spesifik, </a:t>
            </a:r>
            <a:r>
              <a:rPr lang="en-US" sz="2400" i="1"/>
              <a:t>k</a:t>
            </a:r>
            <a:r>
              <a:rPr lang="en-US" sz="2400"/>
              <a:t>, adalah perbandingan </a:t>
            </a:r>
          </a:p>
        </p:txBody>
      </p:sp>
      <p:grpSp>
        <p:nvGrpSpPr>
          <p:cNvPr id="2" name="Group 12"/>
          <p:cNvGrpSpPr/>
          <p:nvPr/>
        </p:nvGrpSpPr>
        <p:grpSpPr>
          <a:xfrm>
            <a:off x="-6532" y="44970"/>
            <a:ext cx="4434516" cy="6798040"/>
            <a:chOff x="-6532" y="44970"/>
            <a:chExt cx="4434516" cy="6798040"/>
          </a:xfrm>
        </p:grpSpPr>
        <p:sp>
          <p:nvSpPr>
            <p:cNvPr id="14" name="TextBox 13"/>
            <p:cNvSpPr txBox="1"/>
            <p:nvPr/>
          </p:nvSpPr>
          <p:spPr>
            <a:xfrm>
              <a:off x="-6532" y="6473678"/>
              <a:ext cx="4434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Eras Demi ITC" pitchFamily="34" charset="0"/>
                </a:rPr>
                <a:t>TERMODINAMIKA TEKNIK (TFH2F3)</a:t>
              </a:r>
            </a:p>
          </p:txBody>
        </p:sp>
        <p:pic>
          <p:nvPicPr>
            <p:cNvPr id="15" name="Picture 14" descr="School_Of_Electrical_Engineering1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4970"/>
              <a:ext cx="2731245" cy="707197"/>
            </a:xfrm>
            <a:prstGeom prst="rect">
              <a:avLst/>
            </a:prstGeom>
          </p:spPr>
        </p:pic>
      </p:grp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581400" y="2401824"/>
          <a:ext cx="1295400" cy="1865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5" imgW="635000" imgH="914400" progId="Equation.DSMT4">
                  <p:embed/>
                </p:oleObj>
              </mc:Choice>
              <mc:Fallback>
                <p:oleObj name="Equation" r:id="rId5" imgW="635000" imgH="9144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401824"/>
                        <a:ext cx="1295400" cy="18653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505200" y="4800600"/>
          <a:ext cx="914400" cy="940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7" imgW="444307" imgH="457002" progId="Equation.DSMT4">
                  <p:embed/>
                </p:oleObj>
              </mc:Choice>
              <mc:Fallback>
                <p:oleObj name="Equation" r:id="rId7" imgW="444307" imgH="457002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800600"/>
                        <a:ext cx="914400" cy="9405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3581399" y="5715000"/>
          <a:ext cx="990601" cy="537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9" imgW="444307" imgH="241195" progId="Equation.DSMT4">
                  <p:embed/>
                </p:oleObj>
              </mc:Choice>
              <mc:Fallback>
                <p:oleObj name="Equation" r:id="rId9" imgW="444307" imgH="241195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399" y="5715000"/>
                        <a:ext cx="990601" cy="5377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954250" y="574498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Inkompresibel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0698-4112-4B3C-BB18-E342F688350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3A619DF9806A4C9A909A4202126D7C" ma:contentTypeVersion="4" ma:contentTypeDescription="Create a new document." ma:contentTypeScope="" ma:versionID="2152e05479a799a3bf568b8b09fd40b7">
  <xsd:schema xmlns:xsd="http://www.w3.org/2001/XMLSchema" xmlns:xs="http://www.w3.org/2001/XMLSchema" xmlns:p="http://schemas.microsoft.com/office/2006/metadata/properties" xmlns:ns2="5d8f1a17-8762-437e-a189-0b90578865a6" targetNamespace="http://schemas.microsoft.com/office/2006/metadata/properties" ma:root="true" ma:fieldsID="693a1373393ab4b18bfc7bddc991cec6" ns2:_="">
    <xsd:import namespace="5d8f1a17-8762-437e-a189-0b90578865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f1a17-8762-437e-a189-0b90578865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D1E98B-B977-4582-9685-539A81228D98}"/>
</file>

<file path=customXml/itemProps2.xml><?xml version="1.0" encoding="utf-8"?>
<ds:datastoreItem xmlns:ds="http://schemas.openxmlformats.org/officeDocument/2006/customXml" ds:itemID="{3D8CE24A-583D-40EC-AA6C-77D3D9F7AA86}"/>
</file>

<file path=customXml/itemProps3.xml><?xml version="1.0" encoding="utf-8"?>
<ds:datastoreItem xmlns:ds="http://schemas.openxmlformats.org/officeDocument/2006/customXml" ds:itemID="{0483D165-5A1E-4445-99E5-73775339A03A}"/>
</file>

<file path=docProps/app.xml><?xml version="1.0" encoding="utf-8"?>
<Properties xmlns="http://schemas.openxmlformats.org/officeDocument/2006/extended-properties" xmlns:vt="http://schemas.openxmlformats.org/officeDocument/2006/docPropsVTypes">
  <TotalTime>16893</TotalTime>
  <Words>255</Words>
  <Application>Microsoft Office PowerPoint</Application>
  <PresentationFormat>On-screen Show (4:3)</PresentationFormat>
  <Paragraphs>56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Aharoni</vt:lpstr>
      <vt:lpstr>Arial</vt:lpstr>
      <vt:lpstr>Arial Rounded MT Bold</vt:lpstr>
      <vt:lpstr>Berlin Sans FB Demi</vt:lpstr>
      <vt:lpstr>Calibri</vt:lpstr>
      <vt:lpstr>Eras Demi ITC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SONY</dc:creator>
  <cp:lastModifiedBy>Mukhammad Ramdlan</cp:lastModifiedBy>
  <cp:revision>42</cp:revision>
  <dcterms:created xsi:type="dcterms:W3CDTF">2011-02-09T04:12:22Z</dcterms:created>
  <dcterms:modified xsi:type="dcterms:W3CDTF">2019-01-08T07:36:51Z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0x010100DC3A619DF9806A4C9A909A4202126D7C</vt:lpwstr>
  </property>
</Properties>
</file>