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7" r:id="rId3"/>
    <p:sldId id="258" r:id="rId4"/>
    <p:sldId id="259" r:id="rId5"/>
    <p:sldId id="284" r:id="rId6"/>
    <p:sldId id="261" r:id="rId7"/>
    <p:sldId id="263" r:id="rId8"/>
    <p:sldId id="262" r:id="rId9"/>
    <p:sldId id="264" r:id="rId10"/>
    <p:sldId id="265" r:id="rId11"/>
    <p:sldId id="268" r:id="rId12"/>
    <p:sldId id="269" r:id="rId13"/>
    <p:sldId id="271" r:id="rId14"/>
    <p:sldId id="272"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8829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43622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48A87A34-81AB-432B-8DAE-1953F412C126}" type="datetimeFigureOut">
              <a:rPr lang="en-US" smtClean="0"/>
              <a:t>10/9/2022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642964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50838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76819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1765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70122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10/9/2022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47870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10/9/2022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7672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20661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0091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48A87A34-81AB-432B-8DAE-1953F412C126}" type="datetimeFigureOut">
              <a:rPr lang="en-US" smtClean="0"/>
              <a:pPr/>
              <a:t>10/9/2022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117437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DB666-2012-B778-3DB5-A2CE5DF86D8E}"/>
              </a:ext>
            </a:extLst>
          </p:cNvPr>
          <p:cNvSpPr>
            <a:spLocks noGrp="1"/>
          </p:cNvSpPr>
          <p:nvPr>
            <p:ph type="ctrTitle"/>
          </p:nvPr>
        </p:nvSpPr>
        <p:spPr/>
        <p:txBody>
          <a:bodyPr>
            <a:normAutofit/>
          </a:bodyPr>
          <a:lstStyle/>
          <a:p>
            <a:r>
              <a:rPr lang="en-US" sz="5900" dirty="0"/>
              <a:t>Data Quality Consideration and Preprocessing</a:t>
            </a:r>
          </a:p>
        </p:txBody>
      </p:sp>
      <p:sp>
        <p:nvSpPr>
          <p:cNvPr id="3" name="Subtitle 2">
            <a:extLst>
              <a:ext uri="{FF2B5EF4-FFF2-40B4-BE49-F238E27FC236}">
                <a16:creationId xmlns:a16="http://schemas.microsoft.com/office/drawing/2014/main" id="{F236D3CD-F6E1-194B-DDD7-AC5A0CBA813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574376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39B53-027E-68F8-07DD-03FF010C9D22}"/>
              </a:ext>
            </a:extLst>
          </p:cNvPr>
          <p:cNvSpPr>
            <a:spLocks noGrp="1"/>
          </p:cNvSpPr>
          <p:nvPr>
            <p:ph type="title"/>
          </p:nvPr>
        </p:nvSpPr>
        <p:spPr/>
        <p:txBody>
          <a:bodyPr>
            <a:normAutofit/>
          </a:bodyPr>
          <a:lstStyle/>
          <a:p>
            <a:r>
              <a:rPr lang="en" sz="3200" dirty="0"/>
              <a:t>Data Quality</a:t>
            </a:r>
            <a:endParaRPr lang="en-US" sz="3200" dirty="0"/>
          </a:p>
        </p:txBody>
      </p:sp>
      <p:sp>
        <p:nvSpPr>
          <p:cNvPr id="3" name="Content Placeholder 2">
            <a:extLst>
              <a:ext uri="{FF2B5EF4-FFF2-40B4-BE49-F238E27FC236}">
                <a16:creationId xmlns:a16="http://schemas.microsoft.com/office/drawing/2014/main" id="{AC9ECCC5-937D-E8E5-48F7-B1EDE7620CD0}"/>
              </a:ext>
            </a:extLst>
          </p:cNvPr>
          <p:cNvSpPr>
            <a:spLocks noGrp="1"/>
          </p:cNvSpPr>
          <p:nvPr>
            <p:ph idx="1"/>
          </p:nvPr>
        </p:nvSpPr>
        <p:spPr/>
        <p:txBody>
          <a:bodyPr/>
          <a:lstStyle/>
          <a:p>
            <a:pPr marL="457200" lvl="0" indent="-342900" algn="just" rtl="0">
              <a:spcBef>
                <a:spcPts val="0"/>
              </a:spcBef>
              <a:spcAft>
                <a:spcPts val="0"/>
              </a:spcAft>
              <a:buSzPts val="1800"/>
              <a:buFont typeface="Arial" panose="020B0604020202020204" pitchFamily="34" charset="0"/>
              <a:buChar char="•"/>
            </a:pPr>
            <a:r>
              <a:rPr lang="en-US" dirty="0">
                <a:latin typeface="Arial" panose="020B0604020202020204" pitchFamily="34" charset="0"/>
                <a:cs typeface="Arial" panose="020B0604020202020204" pitchFamily="34" charset="0"/>
              </a:rPr>
              <a:t>The quality of the models, charts and studies in data analytics depends on the quality of the data being used.</a:t>
            </a:r>
          </a:p>
          <a:p>
            <a:pPr marL="114300" lvl="0" indent="0" algn="just" rtl="0">
              <a:spcBef>
                <a:spcPts val="0"/>
              </a:spcBef>
              <a:spcAft>
                <a:spcPts val="0"/>
              </a:spcAft>
              <a:buSzPts val="1800"/>
              <a:buNone/>
            </a:pPr>
            <a:endParaRPr lang="en-US" dirty="0">
              <a:latin typeface="Arial" panose="020B0604020202020204" pitchFamily="34" charset="0"/>
              <a:cs typeface="Arial" panose="020B0604020202020204" pitchFamily="34" charset="0"/>
            </a:endParaRPr>
          </a:p>
          <a:p>
            <a:pPr marL="457200" lvl="0" indent="-342900" algn="just" rtl="0">
              <a:spcBef>
                <a:spcPts val="0"/>
              </a:spcBef>
              <a:spcAft>
                <a:spcPts val="0"/>
              </a:spcAft>
              <a:buSzPts val="1800"/>
              <a:buFont typeface="Arial" panose="020B0604020202020204" pitchFamily="34" charset="0"/>
              <a:buChar char="•"/>
            </a:pPr>
            <a:r>
              <a:rPr lang="en-US" dirty="0">
                <a:latin typeface="Arial" panose="020B0604020202020204" pitchFamily="34" charset="0"/>
                <a:cs typeface="Arial" panose="020B0604020202020204" pitchFamily="34" charset="0"/>
              </a:rPr>
              <a:t>The nature of the application domain, human error, the integration of different data sets (say, from different devices), and the methodology used to collect data can generate data sets that are noisy, inconsistent, or contain duplicate records.</a:t>
            </a:r>
          </a:p>
          <a:p>
            <a:pPr marL="457200" lvl="0" indent="-342900" algn="just" rtl="0">
              <a:spcBef>
                <a:spcPts val="1200"/>
              </a:spcBef>
              <a:spcAft>
                <a:spcPts val="0"/>
              </a:spcAft>
              <a:buSzPts val="1800"/>
              <a:buFont typeface="Arial" panose="020B0604020202020204" pitchFamily="34" charset="0"/>
              <a:buChar char="•"/>
            </a:pPr>
            <a:r>
              <a:rPr lang="en-US" dirty="0">
                <a:latin typeface="Arial" panose="020B0604020202020204" pitchFamily="34" charset="0"/>
                <a:cs typeface="Arial" panose="020B0604020202020204" pitchFamily="34" charset="0"/>
              </a:rPr>
              <a:t>Main problems: missing values, inconsistency, redundancy, noise and outliers in a data set </a:t>
            </a:r>
          </a:p>
          <a:p>
            <a:endParaRPr lang="en-US" dirty="0"/>
          </a:p>
          <a:p>
            <a:pPr algn="just"/>
            <a:endParaRPr lang="en-US" dirty="0"/>
          </a:p>
        </p:txBody>
      </p:sp>
    </p:spTree>
    <p:extLst>
      <p:ext uri="{BB962C8B-B14F-4D97-AF65-F5344CB8AC3E}">
        <p14:creationId xmlns:p14="http://schemas.microsoft.com/office/powerpoint/2010/main" val="4042836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EE203-4AA4-35CC-3B1B-79B84208EA22}"/>
              </a:ext>
            </a:extLst>
          </p:cNvPr>
          <p:cNvSpPr>
            <a:spLocks noGrp="1"/>
          </p:cNvSpPr>
          <p:nvPr>
            <p:ph type="title"/>
          </p:nvPr>
        </p:nvSpPr>
        <p:spPr/>
        <p:txBody>
          <a:bodyPr>
            <a:normAutofit/>
          </a:bodyPr>
          <a:lstStyle/>
          <a:p>
            <a:r>
              <a:rPr lang="en" sz="3200" dirty="0"/>
              <a:t>Missing Values</a:t>
            </a:r>
            <a:endParaRPr lang="en-US" sz="3200" dirty="0"/>
          </a:p>
        </p:txBody>
      </p:sp>
      <p:sp>
        <p:nvSpPr>
          <p:cNvPr id="3" name="Content Placeholder 2">
            <a:extLst>
              <a:ext uri="{FF2B5EF4-FFF2-40B4-BE49-F238E27FC236}">
                <a16:creationId xmlns:a16="http://schemas.microsoft.com/office/drawing/2014/main" id="{940F27D5-7588-4E4D-4142-9A9DDC5EA4C4}"/>
              </a:ext>
            </a:extLst>
          </p:cNvPr>
          <p:cNvSpPr>
            <a:spLocks noGrp="1"/>
          </p:cNvSpPr>
          <p:nvPr>
            <p:ph idx="1"/>
          </p:nvPr>
        </p:nvSpPr>
        <p:spPr/>
        <p:txBody>
          <a:bodyPr>
            <a:normAutofit/>
          </a:bodyPr>
          <a:lstStyle/>
          <a:p>
            <a:pPr marL="571500" lvl="0" indent="-457200" algn="just" rtl="0">
              <a:lnSpc>
                <a:spcPct val="150000"/>
              </a:lnSpc>
              <a:spcBef>
                <a:spcPts val="0"/>
              </a:spcBef>
              <a:spcAft>
                <a:spcPts val="0"/>
              </a:spcAft>
              <a:buSzPts val="1800"/>
              <a:buFont typeface="Arial" panose="020B0604020202020204" pitchFamily="34" charset="0"/>
              <a:buChar char="•"/>
            </a:pPr>
            <a:r>
              <a:rPr lang="en-US" dirty="0">
                <a:latin typeface="Arial" panose="020B0604020202020204" pitchFamily="34" charset="0"/>
                <a:cs typeface="Arial" panose="020B0604020202020204" pitchFamily="34" charset="0"/>
              </a:rPr>
              <a:t>Attributes values only recorded some time after the start of data collection, so that early records do not have a value</a:t>
            </a:r>
          </a:p>
          <a:p>
            <a:pPr marL="571500" lvl="0" indent="-457200" algn="just" rtl="0">
              <a:lnSpc>
                <a:spcPct val="150000"/>
              </a:lnSpc>
              <a:spcBef>
                <a:spcPts val="0"/>
              </a:spcBef>
              <a:spcAft>
                <a:spcPts val="0"/>
              </a:spcAft>
              <a:buSzPts val="1800"/>
              <a:buFont typeface="Arial" panose="020B0604020202020204" pitchFamily="34" charset="0"/>
              <a:buChar char="•"/>
            </a:pPr>
            <a:r>
              <a:rPr lang="en-US" dirty="0">
                <a:latin typeface="Arial" panose="020B0604020202020204" pitchFamily="34" charset="0"/>
                <a:cs typeface="Arial" panose="020B0604020202020204" pitchFamily="34" charset="0"/>
              </a:rPr>
              <a:t>the value of an attribute being unknown at time of collection</a:t>
            </a:r>
          </a:p>
          <a:p>
            <a:pPr marL="571500" lvl="0" indent="-457200" algn="just" rtl="0">
              <a:lnSpc>
                <a:spcPct val="150000"/>
              </a:lnSpc>
              <a:spcBef>
                <a:spcPts val="0"/>
              </a:spcBef>
              <a:spcAft>
                <a:spcPts val="0"/>
              </a:spcAft>
              <a:buSzPts val="1800"/>
              <a:buFont typeface="Arial" panose="020B0604020202020204" pitchFamily="34" charset="0"/>
              <a:buChar char="•"/>
            </a:pPr>
            <a:r>
              <a:rPr lang="en-US" dirty="0">
                <a:latin typeface="Arial" panose="020B0604020202020204" pitchFamily="34" charset="0"/>
                <a:cs typeface="Arial" panose="020B0604020202020204" pitchFamily="34" charset="0"/>
              </a:rPr>
              <a:t>distraction, misunderstanding or refusal at time of collection</a:t>
            </a:r>
          </a:p>
          <a:p>
            <a:pPr marL="571500" lvl="0" indent="-457200" algn="just" rtl="0">
              <a:lnSpc>
                <a:spcPct val="150000"/>
              </a:lnSpc>
              <a:spcBef>
                <a:spcPts val="0"/>
              </a:spcBef>
              <a:spcAft>
                <a:spcPts val="0"/>
              </a:spcAft>
              <a:buSzPts val="1800"/>
              <a:buFont typeface="Arial" panose="020B0604020202020204" pitchFamily="34" charset="0"/>
              <a:buChar char="•"/>
            </a:pPr>
            <a:r>
              <a:rPr lang="en-US" dirty="0">
                <a:latin typeface="Arial" panose="020B0604020202020204" pitchFamily="34" charset="0"/>
                <a:cs typeface="Arial" panose="020B0604020202020204" pitchFamily="34" charset="0"/>
              </a:rPr>
              <a:t>attribute not required for particular objects</a:t>
            </a:r>
          </a:p>
          <a:p>
            <a:pPr marL="571500" lvl="0" indent="-457200" algn="just" rtl="0">
              <a:lnSpc>
                <a:spcPct val="150000"/>
              </a:lnSpc>
              <a:spcBef>
                <a:spcPts val="0"/>
              </a:spcBef>
              <a:spcAft>
                <a:spcPts val="0"/>
              </a:spcAft>
              <a:buSzPts val="1800"/>
              <a:buFont typeface="Arial" panose="020B0604020202020204" pitchFamily="34" charset="0"/>
              <a:buChar char="•"/>
            </a:pPr>
            <a:r>
              <a:rPr lang="en-US" dirty="0">
                <a:latin typeface="Arial" panose="020B0604020202020204" pitchFamily="34" charset="0"/>
                <a:cs typeface="Arial" panose="020B0604020202020204" pitchFamily="34" charset="0"/>
              </a:rPr>
              <a:t>non-existence of a value</a:t>
            </a:r>
          </a:p>
          <a:p>
            <a:pPr marL="571500" lvl="0" indent="-457200" algn="just" rtl="0">
              <a:lnSpc>
                <a:spcPct val="150000"/>
              </a:lnSpc>
              <a:spcBef>
                <a:spcPts val="0"/>
              </a:spcBef>
              <a:spcAft>
                <a:spcPts val="0"/>
              </a:spcAft>
              <a:buSzPts val="1800"/>
              <a:buFont typeface="Arial" panose="020B0604020202020204" pitchFamily="34" charset="0"/>
              <a:buChar char="•"/>
            </a:pPr>
            <a:r>
              <a:rPr lang="en-US" dirty="0">
                <a:latin typeface="Arial" panose="020B0604020202020204" pitchFamily="34" charset="0"/>
                <a:cs typeface="Arial" panose="020B0604020202020204" pitchFamily="34" charset="0"/>
              </a:rPr>
              <a:t>fault in the data collection device</a:t>
            </a:r>
          </a:p>
          <a:p>
            <a:pPr marL="571500" lvl="0" indent="-457200" algn="just" rtl="0">
              <a:lnSpc>
                <a:spcPct val="150000"/>
              </a:lnSpc>
              <a:spcBef>
                <a:spcPts val="0"/>
              </a:spcBef>
              <a:spcAft>
                <a:spcPts val="0"/>
              </a:spcAft>
              <a:buSzPts val="1800"/>
              <a:buFont typeface="Arial" panose="020B0604020202020204" pitchFamily="34" charset="0"/>
              <a:buChar char="•"/>
            </a:pPr>
            <a:r>
              <a:rPr lang="en-US" dirty="0">
                <a:latin typeface="Arial" panose="020B0604020202020204" pitchFamily="34" charset="0"/>
                <a:cs typeface="Arial" panose="020B0604020202020204" pitchFamily="34" charset="0"/>
              </a:rPr>
              <a:t>cost or difficulty of assigning a class label to an object in classification problems.</a:t>
            </a:r>
            <a:r>
              <a:rPr lang="en-US" sz="1200" dirty="0">
                <a:solidFill>
                  <a:srgbClr val="000000"/>
                </a:solidFill>
                <a:latin typeface="Arial"/>
                <a:ea typeface="Arial"/>
                <a:cs typeface="Arial"/>
                <a:sym typeface="Arial"/>
              </a:rPr>
              <a:t>	</a:t>
            </a: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1341512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3ACB7-7252-9A3F-4B38-E4A40253B420}"/>
              </a:ext>
            </a:extLst>
          </p:cNvPr>
          <p:cNvSpPr>
            <a:spLocks noGrp="1"/>
          </p:cNvSpPr>
          <p:nvPr>
            <p:ph type="title"/>
          </p:nvPr>
        </p:nvSpPr>
        <p:spPr/>
        <p:txBody>
          <a:bodyPr>
            <a:normAutofit/>
          </a:bodyPr>
          <a:lstStyle/>
          <a:p>
            <a:r>
              <a:rPr lang="en" sz="3200" dirty="0"/>
              <a:t>Handle Missing Values</a:t>
            </a:r>
            <a:endParaRPr lang="en-US" sz="3200" dirty="0"/>
          </a:p>
        </p:txBody>
      </p:sp>
      <p:sp>
        <p:nvSpPr>
          <p:cNvPr id="3" name="Content Placeholder 2">
            <a:extLst>
              <a:ext uri="{FF2B5EF4-FFF2-40B4-BE49-F238E27FC236}">
                <a16:creationId xmlns:a16="http://schemas.microsoft.com/office/drawing/2014/main" id="{A5A84518-1874-22DF-D770-C30B86E1DD06}"/>
              </a:ext>
            </a:extLst>
          </p:cNvPr>
          <p:cNvSpPr>
            <a:spLocks noGrp="1"/>
          </p:cNvSpPr>
          <p:nvPr>
            <p:ph idx="1"/>
          </p:nvPr>
        </p:nvSpPr>
        <p:spPr/>
        <p:txBody>
          <a:bodyPr/>
          <a:lstStyle/>
          <a:p>
            <a:pPr marL="457200" lvl="0" indent="-342900" algn="just" rtl="0">
              <a:spcBef>
                <a:spcPts val="0"/>
              </a:spcBef>
              <a:spcAft>
                <a:spcPts val="0"/>
              </a:spcAft>
              <a:buSzPts val="1800"/>
              <a:buFont typeface="Arial" panose="020B0604020202020204" pitchFamily="34" charset="0"/>
              <a:buChar char="•"/>
            </a:pPr>
            <a:r>
              <a:rPr lang="en-US" dirty="0">
                <a:latin typeface="Arial" panose="020B0604020202020204" pitchFamily="34" charset="0"/>
                <a:cs typeface="Arial" panose="020B0604020202020204" pitchFamily="34" charset="0"/>
              </a:rPr>
              <a:t>Ignore missing values: </a:t>
            </a:r>
          </a:p>
          <a:p>
            <a:pPr marL="1054100" lvl="1" indent="-457200" algn="just" rtl="0">
              <a:spcBef>
                <a:spcPts val="0"/>
              </a:spcBef>
              <a:spcAft>
                <a:spcPts val="0"/>
              </a:spcAft>
              <a:buSzPts val="1400"/>
              <a:buFont typeface="+mj-lt"/>
              <a:buAutoNum type="alphaUcPeriod"/>
            </a:pPr>
            <a:r>
              <a:rPr lang="en-US" sz="2000" dirty="0">
                <a:latin typeface="Arial" panose="020B0604020202020204" pitchFamily="34" charset="0"/>
                <a:cs typeface="Arial" panose="020B0604020202020204" pitchFamily="34" charset="0"/>
              </a:rPr>
              <a:t>Use for each object only the attributes with values, without paying attention to missing values. This does not require any change in the modeling algorithm used, but the distance function should ignore the values of attributes with at least one missing value;</a:t>
            </a:r>
          </a:p>
          <a:p>
            <a:pPr marL="1054100" lvl="1" indent="-457200" algn="just" rtl="0">
              <a:spcBef>
                <a:spcPts val="0"/>
              </a:spcBef>
              <a:spcAft>
                <a:spcPts val="0"/>
              </a:spcAft>
              <a:buSzPts val="1400"/>
              <a:buFont typeface="+mj-lt"/>
              <a:buAutoNum type="alphaUcPeriod"/>
            </a:pPr>
            <a:r>
              <a:rPr lang="en-US" sz="2000" dirty="0">
                <a:latin typeface="Arial" panose="020B0604020202020204" pitchFamily="34" charset="0"/>
                <a:cs typeface="Arial" panose="020B0604020202020204" pitchFamily="34" charset="0"/>
              </a:rPr>
              <a:t>Modify a learning algorithm to allow it to accept and work with missing values.</a:t>
            </a:r>
          </a:p>
          <a:p>
            <a:pPr marL="596900" lvl="1" indent="0" algn="just" rtl="0">
              <a:spcBef>
                <a:spcPts val="0"/>
              </a:spcBef>
              <a:spcAft>
                <a:spcPts val="0"/>
              </a:spcAft>
              <a:buSzPts val="1400"/>
              <a:buNone/>
            </a:pPr>
            <a:endParaRPr lang="en-US" sz="2000" dirty="0">
              <a:latin typeface="Arial" panose="020B0604020202020204" pitchFamily="34" charset="0"/>
              <a:cs typeface="Arial" panose="020B0604020202020204" pitchFamily="34" charset="0"/>
            </a:endParaRPr>
          </a:p>
          <a:p>
            <a:pPr marL="457200" lvl="0" indent="-342900" algn="just" rtl="0">
              <a:spcBef>
                <a:spcPts val="0"/>
              </a:spcBef>
              <a:spcAft>
                <a:spcPts val="0"/>
              </a:spcAft>
              <a:buSzPts val="1800"/>
              <a:buFont typeface="Arial" panose="020B0604020202020204" pitchFamily="34" charset="0"/>
              <a:buChar char="•"/>
            </a:pPr>
            <a:r>
              <a:rPr lang="en-US" dirty="0">
                <a:latin typeface="Arial" panose="020B0604020202020204" pitchFamily="34" charset="0"/>
                <a:cs typeface="Arial" panose="020B0604020202020204" pitchFamily="34" charset="0"/>
              </a:rPr>
              <a:t>Remove objects: Use only those objects with values for all attributes.</a:t>
            </a:r>
          </a:p>
          <a:p>
            <a:pPr marL="457200" lvl="0" indent="-342900" algn="just" rtl="0">
              <a:spcBef>
                <a:spcPts val="0"/>
              </a:spcBef>
              <a:spcAft>
                <a:spcPts val="0"/>
              </a:spcAft>
              <a:buSzPts val="1800"/>
              <a:buFont typeface="Arial" panose="020B0604020202020204" pitchFamily="34" charset="0"/>
              <a:buChar char="•"/>
            </a:pPr>
            <a:r>
              <a:rPr lang="en-US" dirty="0">
                <a:latin typeface="Arial" panose="020B0604020202020204" pitchFamily="34" charset="0"/>
                <a:cs typeface="Arial" panose="020B0604020202020204" pitchFamily="34" charset="0"/>
              </a:rPr>
              <a:t>Make estimates: Fill the missing values with estimates based on values for this attribute in the other objects.</a:t>
            </a:r>
          </a:p>
          <a:p>
            <a:endParaRPr lang="en-US" dirty="0"/>
          </a:p>
        </p:txBody>
      </p:sp>
    </p:spTree>
    <p:extLst>
      <p:ext uri="{BB962C8B-B14F-4D97-AF65-F5344CB8AC3E}">
        <p14:creationId xmlns:p14="http://schemas.microsoft.com/office/powerpoint/2010/main" val="2686561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A310-CEF9-0105-E705-F43C35A8E16B}"/>
              </a:ext>
            </a:extLst>
          </p:cNvPr>
          <p:cNvSpPr>
            <a:spLocks noGrp="1"/>
          </p:cNvSpPr>
          <p:nvPr>
            <p:ph type="title"/>
          </p:nvPr>
        </p:nvSpPr>
        <p:spPr/>
        <p:txBody>
          <a:bodyPr>
            <a:normAutofit/>
          </a:bodyPr>
          <a:lstStyle/>
          <a:p>
            <a:r>
              <a:rPr lang="en" sz="3200" dirty="0"/>
              <a:t>Example Filling of Missing Values </a:t>
            </a:r>
            <a:endParaRPr lang="en-US" sz="3200" dirty="0"/>
          </a:p>
        </p:txBody>
      </p:sp>
      <p:sp>
        <p:nvSpPr>
          <p:cNvPr id="4" name="Content Placeholder 3">
            <a:extLst>
              <a:ext uri="{FF2B5EF4-FFF2-40B4-BE49-F238E27FC236}">
                <a16:creationId xmlns:a16="http://schemas.microsoft.com/office/drawing/2014/main" id="{2B488FB1-DAD6-1AC7-1F44-0DB04FAE427C}"/>
              </a:ext>
            </a:extLst>
          </p:cNvPr>
          <p:cNvSpPr>
            <a:spLocks noGrp="1"/>
          </p:cNvSpPr>
          <p:nvPr>
            <p:ph sz="half" idx="1"/>
          </p:nvPr>
        </p:nvSpPr>
        <p:spPr/>
        <p:txBody>
          <a:bodyPr>
            <a:normAutofit/>
          </a:bodyPr>
          <a:lstStyle/>
          <a:p>
            <a:pPr marL="457200" lvl="0" indent="-317500" algn="just" rtl="0">
              <a:spcBef>
                <a:spcPts val="0"/>
              </a:spcBef>
              <a:spcAft>
                <a:spcPts val="0"/>
              </a:spcAft>
              <a:buSzPts val="1400"/>
              <a:buAutoNum type="arabicPeriod"/>
            </a:pPr>
            <a:r>
              <a:rPr lang="en-US" dirty="0">
                <a:latin typeface="Arial" panose="020B0604020202020204" pitchFamily="34" charset="0"/>
                <a:cs typeface="Arial" panose="020B0604020202020204" pitchFamily="34" charset="0"/>
              </a:rPr>
              <a:t>Using the mode for qualitative values</a:t>
            </a:r>
          </a:p>
          <a:p>
            <a:pPr marL="457200" lvl="0" indent="-317500" algn="just" rtl="0">
              <a:spcBef>
                <a:spcPts val="0"/>
              </a:spcBef>
              <a:spcAft>
                <a:spcPts val="0"/>
              </a:spcAft>
              <a:buSzPts val="1400"/>
              <a:buAutoNum type="arabicPeriod"/>
            </a:pPr>
            <a:r>
              <a:rPr lang="en-US" dirty="0">
                <a:latin typeface="Arial" panose="020B0604020202020204" pitchFamily="34" charset="0"/>
                <a:cs typeface="Arial" panose="020B0604020202020204" pitchFamily="34" charset="0"/>
              </a:rPr>
              <a:t>Rounded averages for quantitative values,</a:t>
            </a:r>
          </a:p>
          <a:p>
            <a:pPr marL="457200" lvl="0" indent="-317500" algn="just" rtl="0">
              <a:spcBef>
                <a:spcPts val="0"/>
              </a:spcBef>
              <a:spcAft>
                <a:spcPts val="0"/>
              </a:spcAft>
              <a:buSzPts val="1400"/>
              <a:buAutoNum type="arabicPeriod"/>
            </a:pPr>
            <a:r>
              <a:rPr lang="en-US" dirty="0">
                <a:latin typeface="Arial" panose="020B0604020202020204" pitchFamily="34" charset="0"/>
                <a:cs typeface="Arial" panose="020B0604020202020204" pitchFamily="34" charset="0"/>
              </a:rPr>
              <a:t>Considering the objects from the same class: those with the same label for the target attribute “Company”.</a:t>
            </a:r>
          </a:p>
          <a:p>
            <a:pPr algn="just"/>
            <a:endParaRPr lang="en-US" sz="2000" dirty="0">
              <a:latin typeface="Arial" panose="020B0604020202020204" pitchFamily="34" charset="0"/>
              <a:cs typeface="Arial" panose="020B0604020202020204" pitchFamily="34" charset="0"/>
            </a:endParaRPr>
          </a:p>
        </p:txBody>
      </p:sp>
      <p:pic>
        <p:nvPicPr>
          <p:cNvPr id="3" name="Google Shape;90;p17">
            <a:extLst>
              <a:ext uri="{FF2B5EF4-FFF2-40B4-BE49-F238E27FC236}">
                <a16:creationId xmlns:a16="http://schemas.microsoft.com/office/drawing/2014/main" id="{0D5189B3-665F-16D2-B2E7-E48ABF8F0C80}"/>
              </a:ext>
            </a:extLst>
          </p:cNvPr>
          <p:cNvPicPr preferRelativeResize="0">
            <a:picLocks/>
          </p:cNvPicPr>
          <p:nvPr/>
        </p:nvPicPr>
        <p:blipFill rotWithShape="1">
          <a:blip r:embed="rId2">
            <a:alphaModFix/>
          </a:blip>
          <a:srcRect l="8475" t="20384" r="19633" b="21242"/>
          <a:stretch/>
        </p:blipFill>
        <p:spPr>
          <a:xfrm>
            <a:off x="6409827" y="2010878"/>
            <a:ext cx="4924480" cy="3879559"/>
          </a:xfrm>
          <a:prstGeom prst="rect">
            <a:avLst/>
          </a:prstGeom>
          <a:noFill/>
          <a:ln>
            <a:noFill/>
          </a:ln>
        </p:spPr>
      </p:pic>
    </p:spTree>
    <p:extLst>
      <p:ext uri="{BB962C8B-B14F-4D97-AF65-F5344CB8AC3E}">
        <p14:creationId xmlns:p14="http://schemas.microsoft.com/office/powerpoint/2010/main" val="2759648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15FDD-A4E5-C88C-45C0-B4EC304C2B62}"/>
              </a:ext>
            </a:extLst>
          </p:cNvPr>
          <p:cNvSpPr>
            <a:spLocks noGrp="1"/>
          </p:cNvSpPr>
          <p:nvPr>
            <p:ph type="title"/>
          </p:nvPr>
        </p:nvSpPr>
        <p:spPr/>
        <p:txBody>
          <a:bodyPr>
            <a:normAutofit/>
          </a:bodyPr>
          <a:lstStyle/>
          <a:p>
            <a:r>
              <a:rPr lang="en" sz="3200" dirty="0"/>
              <a:t>Redundant Data</a:t>
            </a:r>
            <a:endParaRPr lang="en-US" sz="3200" dirty="0"/>
          </a:p>
        </p:txBody>
      </p:sp>
      <p:sp>
        <p:nvSpPr>
          <p:cNvPr id="3" name="Content Placeholder 2">
            <a:extLst>
              <a:ext uri="{FF2B5EF4-FFF2-40B4-BE49-F238E27FC236}">
                <a16:creationId xmlns:a16="http://schemas.microsoft.com/office/drawing/2014/main" id="{D5B533A4-8EC5-FFA7-BB21-291F7712B794}"/>
              </a:ext>
            </a:extLst>
          </p:cNvPr>
          <p:cNvSpPr>
            <a:spLocks noGrp="1"/>
          </p:cNvSpPr>
          <p:nvPr>
            <p:ph idx="1"/>
          </p:nvPr>
        </p:nvSpPr>
        <p:spPr/>
        <p:txBody>
          <a:bodyPr/>
          <a:lstStyle/>
          <a:p>
            <a:pPr lvl="0" algn="l" rtl="0">
              <a:spcBef>
                <a:spcPts val="0"/>
              </a:spcBef>
              <a:spcAft>
                <a:spcPts val="0"/>
              </a:spcAft>
              <a:buFont typeface="Arial" panose="020B0604020202020204" pitchFamily="34" charset="0"/>
              <a:buChar char="•"/>
            </a:pPr>
            <a:r>
              <a:rPr lang="en-US" dirty="0">
                <a:latin typeface="Arial" panose="020B0604020202020204" pitchFamily="34" charset="0"/>
                <a:cs typeface="Arial" panose="020B0604020202020204" pitchFamily="34" charset="0"/>
              </a:rPr>
              <a:t>Redundant data can be duplicate data. </a:t>
            </a:r>
          </a:p>
          <a:p>
            <a:pPr lvl="0" algn="l" rtl="0">
              <a:spcBef>
                <a:spcPts val="1200"/>
              </a:spcBef>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Deduplication is a preprocessing technique whose goal is to identify and remove copies of objects in a data set.</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5950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122DF-B16F-0FDF-3E7F-D817770D68A5}"/>
              </a:ext>
            </a:extLst>
          </p:cNvPr>
          <p:cNvSpPr>
            <a:spLocks noGrp="1"/>
          </p:cNvSpPr>
          <p:nvPr>
            <p:ph type="title"/>
          </p:nvPr>
        </p:nvSpPr>
        <p:spPr/>
        <p:txBody>
          <a:bodyPr>
            <a:normAutofit/>
          </a:bodyPr>
          <a:lstStyle/>
          <a:p>
            <a:r>
              <a:rPr lang="en" sz="3200" dirty="0"/>
              <a:t>Handle Redundant Data: Remove</a:t>
            </a:r>
            <a:endParaRPr lang="en-US" sz="3200" dirty="0"/>
          </a:p>
        </p:txBody>
      </p:sp>
      <p:pic>
        <p:nvPicPr>
          <p:cNvPr id="4" name="Google Shape;103;p19">
            <a:extLst>
              <a:ext uri="{FF2B5EF4-FFF2-40B4-BE49-F238E27FC236}">
                <a16:creationId xmlns:a16="http://schemas.microsoft.com/office/drawing/2014/main" id="{433218F3-7826-917E-7EB0-7FD1163E59D7}"/>
              </a:ext>
            </a:extLst>
          </p:cNvPr>
          <p:cNvPicPr preferRelativeResize="0">
            <a:picLocks noGrp="1"/>
          </p:cNvPicPr>
          <p:nvPr>
            <p:ph idx="1"/>
          </p:nvPr>
        </p:nvPicPr>
        <p:blipFill rotWithShape="1">
          <a:blip r:embed="rId2">
            <a:alphaModFix/>
          </a:blip>
          <a:srcRect l="12626" t="19550" r="27728" b="24542"/>
          <a:stretch/>
        </p:blipFill>
        <p:spPr>
          <a:xfrm>
            <a:off x="1701209" y="1850065"/>
            <a:ext cx="9027042" cy="4322135"/>
          </a:xfrm>
          <a:prstGeom prst="rect">
            <a:avLst/>
          </a:prstGeom>
          <a:noFill/>
          <a:ln>
            <a:noFill/>
          </a:ln>
        </p:spPr>
      </p:pic>
    </p:spTree>
    <p:extLst>
      <p:ext uri="{BB962C8B-B14F-4D97-AF65-F5344CB8AC3E}">
        <p14:creationId xmlns:p14="http://schemas.microsoft.com/office/powerpoint/2010/main" val="1876237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0D814-117A-AA7D-AFF4-5B6F58C81080}"/>
              </a:ext>
            </a:extLst>
          </p:cNvPr>
          <p:cNvSpPr>
            <a:spLocks noGrp="1"/>
          </p:cNvSpPr>
          <p:nvPr>
            <p:ph type="title"/>
          </p:nvPr>
        </p:nvSpPr>
        <p:spPr/>
        <p:txBody>
          <a:bodyPr>
            <a:normAutofit/>
          </a:bodyPr>
          <a:lstStyle/>
          <a:p>
            <a:r>
              <a:rPr lang="en" sz="3200" dirty="0"/>
              <a:t>Inconsistent Data</a:t>
            </a:r>
            <a:endParaRPr lang="en-US" sz="3200" dirty="0"/>
          </a:p>
        </p:txBody>
      </p:sp>
      <p:sp>
        <p:nvSpPr>
          <p:cNvPr id="3" name="Content Placeholder 2">
            <a:extLst>
              <a:ext uri="{FF2B5EF4-FFF2-40B4-BE49-F238E27FC236}">
                <a16:creationId xmlns:a16="http://schemas.microsoft.com/office/drawing/2014/main" id="{802F6458-4335-AEBA-4837-AE493080EC82}"/>
              </a:ext>
            </a:extLst>
          </p:cNvPr>
          <p:cNvSpPr>
            <a:spLocks noGrp="1"/>
          </p:cNvSpPr>
          <p:nvPr>
            <p:ph idx="1"/>
          </p:nvPr>
        </p:nvSpPr>
        <p:spPr/>
        <p:txBody>
          <a:bodyPr/>
          <a:lstStyle/>
          <a:p>
            <a:pPr algn="just">
              <a:spcBef>
                <a:spcPts val="0"/>
              </a:spcBef>
            </a:pPr>
            <a:r>
              <a:rPr lang="en-US" dirty="0">
                <a:latin typeface="Arial" panose="020B0604020202020204" pitchFamily="34" charset="0"/>
                <a:cs typeface="Arial" panose="020B0604020202020204" pitchFamily="34" charset="0"/>
              </a:rPr>
              <a:t>A data set can also have inconsistent values.</a:t>
            </a:r>
          </a:p>
          <a:p>
            <a:pPr algn="just">
              <a:spcAft>
                <a:spcPts val="1200"/>
              </a:spcAft>
            </a:pPr>
            <a:r>
              <a:rPr lang="en-US" dirty="0">
                <a:latin typeface="Arial" panose="020B0604020202020204" pitchFamily="34" charset="0"/>
                <a:cs typeface="Arial" panose="020B0604020202020204" pitchFamily="34" charset="0"/>
              </a:rPr>
              <a:t>A good policy to deal with inconsistent values in the predictive attribute is to treat them as missing values. </a:t>
            </a:r>
          </a:p>
          <a:p>
            <a:endParaRPr lang="en-US" dirty="0"/>
          </a:p>
        </p:txBody>
      </p:sp>
    </p:spTree>
    <p:extLst>
      <p:ext uri="{BB962C8B-B14F-4D97-AF65-F5344CB8AC3E}">
        <p14:creationId xmlns:p14="http://schemas.microsoft.com/office/powerpoint/2010/main" val="1512447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A310-CEF9-0105-E705-F43C35A8E16B}"/>
              </a:ext>
            </a:extLst>
          </p:cNvPr>
          <p:cNvSpPr>
            <a:spLocks noGrp="1"/>
          </p:cNvSpPr>
          <p:nvPr>
            <p:ph type="title"/>
          </p:nvPr>
        </p:nvSpPr>
        <p:spPr/>
        <p:txBody>
          <a:bodyPr>
            <a:normAutofit/>
          </a:bodyPr>
          <a:lstStyle/>
          <a:p>
            <a:r>
              <a:rPr lang="en" sz="3200" dirty="0"/>
              <a:t>Example of Inconsistent Data</a:t>
            </a:r>
            <a:endParaRPr lang="en-US" sz="3200" dirty="0"/>
          </a:p>
        </p:txBody>
      </p:sp>
      <p:pic>
        <p:nvPicPr>
          <p:cNvPr id="3" name="Google Shape;115;p21">
            <a:extLst>
              <a:ext uri="{FF2B5EF4-FFF2-40B4-BE49-F238E27FC236}">
                <a16:creationId xmlns:a16="http://schemas.microsoft.com/office/drawing/2014/main" id="{19DAE260-4ACE-B689-432A-48CC1089CE3E}"/>
              </a:ext>
            </a:extLst>
          </p:cNvPr>
          <p:cNvPicPr preferRelativeResize="0">
            <a:picLocks/>
          </p:cNvPicPr>
          <p:nvPr/>
        </p:nvPicPr>
        <p:blipFill rotWithShape="1">
          <a:blip r:embed="rId2">
            <a:alphaModFix/>
          </a:blip>
          <a:srcRect l="17295" t="19547" r="39324" b="23579"/>
          <a:stretch/>
        </p:blipFill>
        <p:spPr>
          <a:xfrm>
            <a:off x="1626781" y="2016124"/>
            <a:ext cx="9250326" cy="4357244"/>
          </a:xfrm>
          <a:prstGeom prst="rect">
            <a:avLst/>
          </a:prstGeom>
          <a:noFill/>
          <a:ln>
            <a:noFill/>
          </a:ln>
        </p:spPr>
      </p:pic>
    </p:spTree>
    <p:extLst>
      <p:ext uri="{BB962C8B-B14F-4D97-AF65-F5344CB8AC3E}">
        <p14:creationId xmlns:p14="http://schemas.microsoft.com/office/powerpoint/2010/main" val="3678938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BC1A6C-9249-A46F-EFD6-E53531726D0E}"/>
              </a:ext>
            </a:extLst>
          </p:cNvPr>
          <p:cNvSpPr>
            <a:spLocks noGrp="1"/>
          </p:cNvSpPr>
          <p:nvPr>
            <p:ph type="title"/>
          </p:nvPr>
        </p:nvSpPr>
        <p:spPr/>
        <p:txBody>
          <a:bodyPr>
            <a:normAutofit/>
          </a:bodyPr>
          <a:lstStyle/>
          <a:p>
            <a:r>
              <a:rPr lang="en" sz="3200" dirty="0"/>
              <a:t>Noisy Data</a:t>
            </a:r>
            <a:endParaRPr lang="en-US" sz="3200" dirty="0"/>
          </a:p>
        </p:txBody>
      </p:sp>
      <p:sp>
        <p:nvSpPr>
          <p:cNvPr id="6" name="Content Placeholder 5">
            <a:extLst>
              <a:ext uri="{FF2B5EF4-FFF2-40B4-BE49-F238E27FC236}">
                <a16:creationId xmlns:a16="http://schemas.microsoft.com/office/drawing/2014/main" id="{2764DB32-9CEC-2EC2-9BCA-E0D87C3D5A7B}"/>
              </a:ext>
            </a:extLst>
          </p:cNvPr>
          <p:cNvSpPr>
            <a:spLocks noGrp="1"/>
          </p:cNvSpPr>
          <p:nvPr>
            <p:ph idx="1"/>
          </p:nvPr>
        </p:nvSpPr>
        <p:spPr/>
        <p:txBody>
          <a:bodyPr>
            <a:normAutofit/>
          </a:bodyPr>
          <a:lstStyle/>
          <a:p>
            <a:pPr marL="457200" lvl="0" indent="-342900" algn="just" rtl="0">
              <a:spcBef>
                <a:spcPts val="0"/>
              </a:spcBef>
              <a:spcAft>
                <a:spcPts val="0"/>
              </a:spcAft>
              <a:buSzPts val="1800"/>
              <a:buAutoNum type="arabicPeriod"/>
            </a:pPr>
            <a:r>
              <a:rPr lang="en-US" dirty="0">
                <a:latin typeface="Arial" panose="020B0604020202020204" pitchFamily="34" charset="0"/>
                <a:cs typeface="Arial" panose="020B0604020202020204" pitchFamily="34" charset="0"/>
              </a:rPr>
              <a:t>Data that do not meet the set of standards expected for them.</a:t>
            </a:r>
          </a:p>
          <a:p>
            <a:pPr marL="457200" lvl="0" indent="-342900" algn="just" rtl="0">
              <a:lnSpc>
                <a:spcPct val="150000"/>
              </a:lnSpc>
              <a:spcBef>
                <a:spcPts val="0"/>
              </a:spcBef>
              <a:spcAft>
                <a:spcPts val="0"/>
              </a:spcAft>
              <a:buSzPts val="1800"/>
              <a:buAutoNum type="arabicPeriod"/>
            </a:pPr>
            <a:r>
              <a:rPr lang="en-US" dirty="0">
                <a:latin typeface="Arial" panose="020B0604020202020204" pitchFamily="34" charset="0"/>
                <a:cs typeface="Arial" panose="020B0604020202020204" pitchFamily="34" charset="0"/>
              </a:rPr>
              <a:t>Noise can be caused by incorrect or distorted measurements, human error or even contamination of the samples.</a:t>
            </a:r>
          </a:p>
          <a:p>
            <a:pPr marL="457200" lvl="0" indent="-342900" algn="just" rtl="0">
              <a:spcBef>
                <a:spcPts val="0"/>
              </a:spcBef>
              <a:spcAft>
                <a:spcPts val="0"/>
              </a:spcAft>
              <a:buSzPts val="1800"/>
              <a:buAutoNum type="arabicPeriod"/>
            </a:pPr>
            <a:r>
              <a:rPr lang="en-US" dirty="0">
                <a:latin typeface="Arial" panose="020B0604020202020204" pitchFamily="34" charset="0"/>
                <a:cs typeface="Arial" panose="020B0604020202020204" pitchFamily="34" charset="0"/>
              </a:rPr>
              <a:t>Noise detection can be performed by adaptation of classification algorithms or by the use of noise filters for data preprocessing</a:t>
            </a:r>
          </a:p>
          <a:p>
            <a:pPr algn="just"/>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4791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FD69C-79F2-3FE3-BA2A-6A36A3E41873}"/>
              </a:ext>
            </a:extLst>
          </p:cNvPr>
          <p:cNvSpPr>
            <a:spLocks noGrp="1"/>
          </p:cNvSpPr>
          <p:nvPr>
            <p:ph type="title"/>
          </p:nvPr>
        </p:nvSpPr>
        <p:spPr/>
        <p:txBody>
          <a:bodyPr>
            <a:normAutofit/>
          </a:bodyPr>
          <a:lstStyle/>
          <a:p>
            <a:r>
              <a:rPr lang="en-US" sz="3200" dirty="0"/>
              <a:t>Illustration Noisy Data</a:t>
            </a:r>
            <a:br>
              <a:rPr lang="en-US" sz="3200" dirty="0"/>
            </a:br>
            <a:endParaRPr lang="en-US" sz="3200" dirty="0"/>
          </a:p>
        </p:txBody>
      </p:sp>
      <p:pic>
        <p:nvPicPr>
          <p:cNvPr id="4" name="Google Shape;127;p23">
            <a:extLst>
              <a:ext uri="{FF2B5EF4-FFF2-40B4-BE49-F238E27FC236}">
                <a16:creationId xmlns:a16="http://schemas.microsoft.com/office/drawing/2014/main" id="{31207ED7-BE75-72F8-B76C-0BEEC89E28DB}"/>
              </a:ext>
            </a:extLst>
          </p:cNvPr>
          <p:cNvPicPr preferRelativeResize="0">
            <a:picLocks noGrp="1"/>
          </p:cNvPicPr>
          <p:nvPr>
            <p:ph idx="1"/>
          </p:nvPr>
        </p:nvPicPr>
        <p:blipFill rotWithShape="1">
          <a:blip r:embed="rId2">
            <a:alphaModFix/>
          </a:blip>
          <a:srcRect l="5565" t="17961" r="24160" b="29704"/>
          <a:stretch/>
        </p:blipFill>
        <p:spPr>
          <a:xfrm>
            <a:off x="1747133" y="1690577"/>
            <a:ext cx="8906689" cy="4481623"/>
          </a:xfrm>
          <a:prstGeom prst="rect">
            <a:avLst/>
          </a:prstGeom>
          <a:noFill/>
          <a:ln>
            <a:noFill/>
          </a:ln>
        </p:spPr>
      </p:pic>
    </p:spTree>
    <p:extLst>
      <p:ext uri="{BB962C8B-B14F-4D97-AF65-F5344CB8AC3E}">
        <p14:creationId xmlns:p14="http://schemas.microsoft.com/office/powerpoint/2010/main" val="1927700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12C14-1952-1645-03F2-8AC1B4910D54}"/>
              </a:ext>
            </a:extLst>
          </p:cNvPr>
          <p:cNvSpPr>
            <a:spLocks noGrp="1"/>
          </p:cNvSpPr>
          <p:nvPr>
            <p:ph type="title"/>
          </p:nvPr>
        </p:nvSpPr>
        <p:spPr/>
        <p:txBody>
          <a:bodyPr>
            <a:normAutofit/>
          </a:bodyPr>
          <a:lstStyle/>
          <a:p>
            <a:r>
              <a:rPr lang="en" sz="3200" dirty="0"/>
              <a:t>Outliers</a:t>
            </a:r>
            <a:endParaRPr lang="en-US" sz="3200" dirty="0"/>
          </a:p>
        </p:txBody>
      </p:sp>
      <p:sp>
        <p:nvSpPr>
          <p:cNvPr id="3" name="Content Placeholder 2">
            <a:extLst>
              <a:ext uri="{FF2B5EF4-FFF2-40B4-BE49-F238E27FC236}">
                <a16:creationId xmlns:a16="http://schemas.microsoft.com/office/drawing/2014/main" id="{A1A91D4E-A00B-58EE-6C5E-CA2A0E7E11E3}"/>
              </a:ext>
            </a:extLst>
          </p:cNvPr>
          <p:cNvSpPr>
            <a:spLocks noGrp="1"/>
          </p:cNvSpPr>
          <p:nvPr>
            <p:ph idx="1"/>
          </p:nvPr>
        </p:nvSpPr>
        <p:spPr/>
        <p:txBody>
          <a:bodyPr/>
          <a:lstStyle/>
          <a:p>
            <a:pPr marL="457200" lvl="0" indent="-342900" algn="just" rtl="0">
              <a:lnSpc>
                <a:spcPct val="150000"/>
              </a:lnSpc>
              <a:spcBef>
                <a:spcPts val="0"/>
              </a:spcBef>
              <a:spcAft>
                <a:spcPts val="0"/>
              </a:spcAft>
              <a:buSzPts val="1800"/>
              <a:buFont typeface="Arial" panose="020B0604020202020204" pitchFamily="34" charset="0"/>
              <a:buChar char="•"/>
            </a:pPr>
            <a:r>
              <a:rPr lang="en-US" dirty="0">
                <a:latin typeface="Arial" panose="020B0604020202020204" pitchFamily="34" charset="0"/>
                <a:cs typeface="Arial" panose="020B0604020202020204" pitchFamily="34" charset="0"/>
              </a:rPr>
              <a:t>Outliers are anomalous values or objects.</a:t>
            </a:r>
          </a:p>
          <a:p>
            <a:pPr marL="457200" lvl="0" indent="-342900" algn="just" rtl="0">
              <a:lnSpc>
                <a:spcPct val="150000"/>
              </a:lnSpc>
              <a:spcBef>
                <a:spcPts val="0"/>
              </a:spcBef>
              <a:spcAft>
                <a:spcPts val="0"/>
              </a:spcAft>
              <a:buSzPts val="1800"/>
              <a:buFont typeface="Arial" panose="020B0604020202020204" pitchFamily="34" charset="0"/>
              <a:buChar char="•"/>
            </a:pPr>
            <a:r>
              <a:rPr lang="en-US" dirty="0">
                <a:latin typeface="Arial" panose="020B0604020202020204" pitchFamily="34" charset="0"/>
                <a:cs typeface="Arial" panose="020B0604020202020204" pitchFamily="34" charset="0"/>
              </a:rPr>
              <a:t>As objects whose values for one or more predictive attributes are very different from the values found in the same predictive attributes of other objects.</a:t>
            </a:r>
          </a:p>
          <a:p>
            <a:pPr marL="457200" lvl="0" indent="-342900" algn="just" rtl="0">
              <a:lnSpc>
                <a:spcPct val="150000"/>
              </a:lnSpc>
              <a:spcBef>
                <a:spcPts val="0"/>
              </a:spcBef>
              <a:spcAft>
                <a:spcPts val="0"/>
              </a:spcAft>
              <a:buSzPts val="1800"/>
              <a:buFont typeface="Arial" panose="020B0604020202020204" pitchFamily="34" charset="0"/>
              <a:buChar char="•"/>
            </a:pPr>
            <a:r>
              <a:rPr lang="en-US" dirty="0">
                <a:latin typeface="Arial" panose="020B0604020202020204" pitchFamily="34" charset="0"/>
                <a:cs typeface="Arial" panose="020B0604020202020204" pitchFamily="34" charset="0"/>
              </a:rPr>
              <a:t>A simple yet effective method to detect outliers in quantitative attributes is based in the interquartile range.</a:t>
            </a:r>
          </a:p>
          <a:p>
            <a:pPr algn="just">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lgn="just">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5024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413084E-F97F-7852-E490-34A85280AA36}"/>
              </a:ext>
            </a:extLst>
          </p:cNvPr>
          <p:cNvSpPr>
            <a:spLocks noGrp="1"/>
          </p:cNvSpPr>
          <p:nvPr>
            <p:ph type="title"/>
          </p:nvPr>
        </p:nvSpPr>
        <p:spPr/>
        <p:txBody>
          <a:bodyPr>
            <a:noAutofit/>
          </a:bodyPr>
          <a:lstStyle/>
          <a:p>
            <a:r>
              <a:rPr lang="en-US" sz="3200" dirty="0"/>
              <a:t>Illustration of Outlier Data</a:t>
            </a:r>
            <a:br>
              <a:rPr lang="en-US" sz="3200" dirty="0"/>
            </a:br>
            <a:endParaRPr lang="en-US" sz="3200" dirty="0"/>
          </a:p>
        </p:txBody>
      </p:sp>
      <p:pic>
        <p:nvPicPr>
          <p:cNvPr id="2" name="Google Shape;139;p25">
            <a:extLst>
              <a:ext uri="{FF2B5EF4-FFF2-40B4-BE49-F238E27FC236}">
                <a16:creationId xmlns:a16="http://schemas.microsoft.com/office/drawing/2014/main" id="{EC255F2D-2A6C-B22E-4D0C-D6E356E38E02}"/>
              </a:ext>
            </a:extLst>
          </p:cNvPr>
          <p:cNvPicPr preferRelativeResize="0">
            <a:picLocks noGrp="1"/>
          </p:cNvPicPr>
          <p:nvPr>
            <p:ph idx="1"/>
          </p:nvPr>
        </p:nvPicPr>
        <p:blipFill rotWithShape="1">
          <a:blip r:embed="rId2">
            <a:alphaModFix/>
          </a:blip>
          <a:srcRect l="16527" t="36395" r="41471" b="24911"/>
          <a:stretch/>
        </p:blipFill>
        <p:spPr>
          <a:xfrm>
            <a:off x="2126512" y="1860698"/>
            <a:ext cx="8346558" cy="4093535"/>
          </a:xfrm>
          <a:prstGeom prst="rect">
            <a:avLst/>
          </a:prstGeom>
          <a:noFill/>
          <a:ln>
            <a:noFill/>
          </a:ln>
        </p:spPr>
      </p:pic>
    </p:spTree>
    <p:extLst>
      <p:ext uri="{BB962C8B-B14F-4D97-AF65-F5344CB8AC3E}">
        <p14:creationId xmlns:p14="http://schemas.microsoft.com/office/powerpoint/2010/main" val="4287865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63D1E-CD27-962D-26C4-1ACFAF335E7B}"/>
              </a:ext>
            </a:extLst>
          </p:cNvPr>
          <p:cNvSpPr>
            <a:spLocks noGrp="1"/>
          </p:cNvSpPr>
          <p:nvPr>
            <p:ph type="title"/>
          </p:nvPr>
        </p:nvSpPr>
        <p:spPr/>
        <p:txBody>
          <a:bodyPr>
            <a:normAutofit/>
          </a:bodyPr>
          <a:lstStyle/>
          <a:p>
            <a:r>
              <a:rPr lang="en-US" sz="3200" dirty="0"/>
              <a:t>Outlier detection based on the interquartile range distance</a:t>
            </a:r>
            <a:br>
              <a:rPr lang="en-US" sz="3200" dirty="0"/>
            </a:br>
            <a:endParaRPr lang="en-US" sz="3200" dirty="0"/>
          </a:p>
        </p:txBody>
      </p:sp>
      <p:pic>
        <p:nvPicPr>
          <p:cNvPr id="4" name="Google Shape;145;p26">
            <a:extLst>
              <a:ext uri="{FF2B5EF4-FFF2-40B4-BE49-F238E27FC236}">
                <a16:creationId xmlns:a16="http://schemas.microsoft.com/office/drawing/2014/main" id="{C4270388-8C50-5E3C-499F-6E9E8710B792}"/>
              </a:ext>
            </a:extLst>
          </p:cNvPr>
          <p:cNvPicPr preferRelativeResize="0">
            <a:picLocks noGrp="1"/>
          </p:cNvPicPr>
          <p:nvPr>
            <p:ph idx="1"/>
          </p:nvPr>
        </p:nvPicPr>
        <p:blipFill rotWithShape="1">
          <a:blip r:embed="rId2">
            <a:alphaModFix/>
          </a:blip>
          <a:srcRect l="14829" t="41600" r="64523" b="19028"/>
          <a:stretch/>
        </p:blipFill>
        <p:spPr>
          <a:xfrm>
            <a:off x="2530547" y="1902591"/>
            <a:ext cx="7442791" cy="4279392"/>
          </a:xfrm>
          <a:prstGeom prst="rect">
            <a:avLst/>
          </a:prstGeom>
          <a:noFill/>
          <a:ln>
            <a:noFill/>
          </a:ln>
        </p:spPr>
      </p:pic>
    </p:spTree>
    <p:extLst>
      <p:ext uri="{BB962C8B-B14F-4D97-AF65-F5344CB8AC3E}">
        <p14:creationId xmlns:p14="http://schemas.microsoft.com/office/powerpoint/2010/main" val="27600690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TM03090434[[fn=Wood Type]]</Template>
  <TotalTime>1022</TotalTime>
  <Words>498</Words>
  <Application>Microsoft Office PowerPoint</Application>
  <PresentationFormat>Widescreen</PresentationFormat>
  <Paragraphs>44</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Rockwell</vt:lpstr>
      <vt:lpstr>Rockwell Condensed</vt:lpstr>
      <vt:lpstr>Wingdings</vt:lpstr>
      <vt:lpstr>Wood Type</vt:lpstr>
      <vt:lpstr>Data Quality Consideration and Preprocessing</vt:lpstr>
      <vt:lpstr>Data Quality</vt:lpstr>
      <vt:lpstr>Missing Values</vt:lpstr>
      <vt:lpstr>Handle Missing Values</vt:lpstr>
      <vt:lpstr>Example Filling of Missing Values </vt:lpstr>
      <vt:lpstr>Redundant Data</vt:lpstr>
      <vt:lpstr>Handle Redundant Data: Remove</vt:lpstr>
      <vt:lpstr>Inconsistent Data</vt:lpstr>
      <vt:lpstr>Example of Inconsistent Data</vt:lpstr>
      <vt:lpstr>Noisy Data</vt:lpstr>
      <vt:lpstr>Illustration Noisy Data </vt:lpstr>
      <vt:lpstr>Outliers</vt:lpstr>
      <vt:lpstr>Illustration of Outlier Data </vt:lpstr>
      <vt:lpstr>Outlier detection based on the interquartile range distance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Warehouse Development</dc:title>
  <dc:creator>Fahdi lubis</dc:creator>
  <cp:lastModifiedBy>Fahdi lubis</cp:lastModifiedBy>
  <cp:revision>11</cp:revision>
  <dcterms:created xsi:type="dcterms:W3CDTF">2022-10-03T13:33:00Z</dcterms:created>
  <dcterms:modified xsi:type="dcterms:W3CDTF">2022-10-09T05:04:07Z</dcterms:modified>
</cp:coreProperties>
</file>