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78" r:id="rId2"/>
    <p:sldMasterId id="2147483652" r:id="rId3"/>
    <p:sldMasterId id="2147483684" r:id="rId4"/>
    <p:sldMasterId id="2147483707" r:id="rId5"/>
    <p:sldMasterId id="2147483721" r:id="rId6"/>
  </p:sldMasterIdLst>
  <p:notesMasterIdLst>
    <p:notesMasterId r:id="rId24"/>
  </p:notesMasterIdLst>
  <p:sldIdLst>
    <p:sldId id="256" r:id="rId7"/>
    <p:sldId id="446" r:id="rId8"/>
    <p:sldId id="448" r:id="rId9"/>
    <p:sldId id="457" r:id="rId10"/>
    <p:sldId id="458" r:id="rId11"/>
    <p:sldId id="452" r:id="rId12"/>
    <p:sldId id="453" r:id="rId13"/>
    <p:sldId id="459" r:id="rId14"/>
    <p:sldId id="454" r:id="rId15"/>
    <p:sldId id="455" r:id="rId16"/>
    <p:sldId id="456" r:id="rId17"/>
    <p:sldId id="438" r:id="rId18"/>
    <p:sldId id="439" r:id="rId19"/>
    <p:sldId id="440" r:id="rId20"/>
    <p:sldId id="441" r:id="rId21"/>
    <p:sldId id="442" r:id="rId22"/>
    <p:sldId id="445" r:id="rId2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445"/>
    <a:srgbClr val="008B96"/>
    <a:srgbClr val="009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45F76-3A5C-4377-90A5-DE800E7729B5}" type="datetimeFigureOut">
              <a:rPr lang="id-ID" smtClean="0"/>
              <a:t>19/09/2021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7E513-5867-4028-B987-8835808A59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642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0" y="0"/>
            <a:ext cx="12197005" cy="4351918"/>
          </a:xfrm>
          <a:custGeom>
            <a:avLst/>
            <a:gdLst>
              <a:gd name="connsiteX0" fmla="*/ 0 w 12235105"/>
              <a:gd name="connsiteY0" fmla="*/ 0 h 4351918"/>
              <a:gd name="connsiteX1" fmla="*/ 12235105 w 12235105"/>
              <a:gd name="connsiteY1" fmla="*/ 0 h 4351918"/>
              <a:gd name="connsiteX2" fmla="*/ 12235105 w 12235105"/>
              <a:gd name="connsiteY2" fmla="*/ 4351918 h 4351918"/>
              <a:gd name="connsiteX0" fmla="*/ 0 w 12197005"/>
              <a:gd name="connsiteY0" fmla="*/ 0 h 4351918"/>
              <a:gd name="connsiteX1" fmla="*/ 12197005 w 12197005"/>
              <a:gd name="connsiteY1" fmla="*/ 0 h 4351918"/>
              <a:gd name="connsiteX2" fmla="*/ 12197005 w 12197005"/>
              <a:gd name="connsiteY2" fmla="*/ 4351918 h 4351918"/>
              <a:gd name="connsiteX3" fmla="*/ 0 w 12197005"/>
              <a:gd name="connsiteY3" fmla="*/ 0 h 435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7005" h="4351918">
                <a:moveTo>
                  <a:pt x="0" y="0"/>
                </a:moveTo>
                <a:lnTo>
                  <a:pt x="12197005" y="0"/>
                </a:lnTo>
                <a:lnTo>
                  <a:pt x="12197005" y="4351918"/>
                </a:lnTo>
                <a:lnTo>
                  <a:pt x="0" y="0"/>
                </a:lnTo>
                <a:close/>
              </a:path>
            </a:pathLst>
          </a:custGeom>
          <a:solidFill>
            <a:srgbClr val="009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531" y="367739"/>
            <a:ext cx="5824583" cy="459015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332321" y="3563121"/>
            <a:ext cx="6664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200" b="1" dirty="0">
                <a:solidFill>
                  <a:schemeClr val="accent1"/>
                </a:solidFill>
                <a:latin typeface="Arial Narrow" panose="020B0606020202030204" pitchFamily="34" charset="0"/>
                <a:cs typeface="Arial" pitchFamily="34" charset="0"/>
              </a:rPr>
              <a:t>Distance Learning Program of Master of Management</a:t>
            </a:r>
          </a:p>
        </p:txBody>
      </p:sp>
      <p:pic>
        <p:nvPicPr>
          <p:cNvPr id="11" name="Picture 4" descr="School of Economics and Business - Telkom University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83" y="2393250"/>
            <a:ext cx="6100919" cy="129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1306873" y="4023271"/>
            <a:ext cx="10350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5400" b="1" cap="all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Financial Management</a:t>
            </a:r>
            <a:endParaRPr lang="en-US" sz="5400" b="1" cap="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7883" y="1248116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latin typeface="Arial Narrow" panose="020B0606020202030204" pitchFamily="34" charset="0"/>
              </a:rPr>
              <a:t>IPD 2021</a:t>
            </a:r>
          </a:p>
        </p:txBody>
      </p:sp>
      <p:pic>
        <p:nvPicPr>
          <p:cNvPr id="1026" name="Picture 2" descr="Setjen Kemdikbud on Twitter: &amp;quot;MGMP dan KKG diharapkan menjadi sarana  peningkatan kompetensi Guru, #Lokakarya Revitalisasi KKG &amp;amp; MGMP&amp;quot;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474" y="456590"/>
            <a:ext cx="832410" cy="8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2F5C-4421-4B84-BA2F-DD7D9063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21C40-155C-498C-905D-DB9F6511D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E6FC6-A508-4AB0-A697-E52E59A98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C476F-E621-46E4-91AB-D27F12E5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A90-9D09-483B-B0DF-B3DAA305CF0B}" type="datetimeFigureOut">
              <a:rPr lang="id-ID" smtClean="0"/>
              <a:t>19/09/2021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53224-8A77-4DA5-B624-784A6765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D869B-579F-415E-BFDB-4C754BA9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7B07-4C7B-4B36-8CC7-93D461B69E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697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B71C-4D81-4940-8FC6-49B7592F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049F3-ECFC-4AB5-982D-CC0F9F8C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7D288-96C7-4AD8-9E99-5F0F2CADF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F3E9C-FBD1-4958-9C1D-D887FBB16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D6EE42-2595-4339-8F39-FF401C33B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E792EF-6734-4B07-9970-3C6EBB49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A90-9D09-483B-B0DF-B3DAA305CF0B}" type="datetimeFigureOut">
              <a:rPr lang="id-ID" smtClean="0"/>
              <a:t>19/09/2021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C9DB8-7897-4A0D-8B88-CEC07625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AF4DE-3C76-44C2-878D-0D70A98C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7B07-4C7B-4B36-8CC7-93D461B69E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6747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D116-F9C8-4813-BE6E-B2AE54AB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D5D9D-131D-4A07-9043-D230724B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A90-9D09-483B-B0DF-B3DAA305CF0B}" type="datetimeFigureOut">
              <a:rPr lang="id-ID" smtClean="0"/>
              <a:t>19/09/2021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83C3A-3C5F-4C42-B4BF-9C4DBFAB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ECC6D-62B1-4A8A-8CD5-31D4B154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7B07-4C7B-4B36-8CC7-93D461B69E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784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9D7B5-A833-4898-AA90-2AB978CA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A90-9D09-483B-B0DF-B3DAA305CF0B}" type="datetimeFigureOut">
              <a:rPr lang="id-ID" smtClean="0"/>
              <a:t>19/09/2021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1476F-58C3-4E48-AD45-939A3D4E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1CD32-35E0-4725-8870-C2E78B96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7B07-4C7B-4B36-8CC7-93D461B69E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563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84B6-3285-453F-8412-1F31BD61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353-E74F-42BE-B575-E1F799CFD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A007D-EB85-44BA-9086-96F135084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7FB9E-4837-4E71-BADC-8F0A139F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A90-9D09-483B-B0DF-B3DAA305CF0B}" type="datetimeFigureOut">
              <a:rPr lang="id-ID" smtClean="0"/>
              <a:t>19/09/2021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3D5C4-16F5-490A-8189-1DF50D80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414CB-DB86-4D04-B7EE-7CA51D73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7B07-4C7B-4B36-8CC7-93D461B69E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8147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2502-41CE-43C9-987C-5F4D7F112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A1B4FF-0707-437C-A618-D5D1A4880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1AB6E-7E2A-4686-BCA0-0E580CAE2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DBCFB-4985-4689-B150-2495C1A3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A90-9D09-483B-B0DF-B3DAA305CF0B}" type="datetimeFigureOut">
              <a:rPr lang="id-ID" smtClean="0"/>
              <a:t>19/09/2021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07FB6-58A5-4167-8C91-65333997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8406B-9ADC-4A76-86BC-EA66A0E1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7B07-4C7B-4B36-8CC7-93D461B69E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5586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862A-0884-4FB9-AF7E-7B3D282D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47C06-1371-4ADA-BC42-4FFEBA550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E9D78-A0D4-42E9-8DA9-5A39D709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A90-9D09-483B-B0DF-B3DAA305CF0B}" type="datetimeFigureOut">
              <a:rPr lang="id-ID" smtClean="0"/>
              <a:t>19/09/2021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68D67-D4D6-4430-B37A-190B1EC8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A33E7-CF21-42EC-9C8E-39D211D95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7B07-4C7B-4B36-8CC7-93D461B69E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3541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22370-8FE8-429E-BB73-9CCDDCF29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03D3F-8A11-4057-965C-A2DA9F90D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8C979-32CA-4C13-A84A-33D367F51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A90-9D09-483B-B0DF-B3DAA305CF0B}" type="datetimeFigureOut">
              <a:rPr lang="id-ID" smtClean="0"/>
              <a:t>19/09/2021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167D-4A92-4E52-808B-C6C028D4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EC8CA-57FD-458C-BFAD-85376905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7B07-4C7B-4B36-8CC7-93D461B69E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2141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hool of Economics and Business - Telkom Universit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20" y="5703170"/>
            <a:ext cx="3913496" cy="83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038" y="2666924"/>
            <a:ext cx="1615980" cy="16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rgbClr val="009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2799" y="315982"/>
            <a:ext cx="882558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2" y="252425"/>
            <a:ext cx="441714" cy="847725"/>
          </a:xfrm>
          <a:prstGeom prst="rect">
            <a:avLst/>
          </a:prstGeom>
          <a:solidFill>
            <a:srgbClr val="009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3162" y="352624"/>
            <a:ext cx="447977" cy="5935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" y="528953"/>
            <a:ext cx="3899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12E904F-B136-4A85-BDC0-E67E1A44EE03}" type="slidenum">
              <a:rPr lang="id-ID" sz="1400" b="1" smtClean="0">
                <a:solidFill>
                  <a:schemeClr val="tx1"/>
                </a:solidFill>
                <a:latin typeface="Arial Narrow" panose="020B0606020202030204" pitchFamily="34" charset="0"/>
              </a:rPr>
              <a:pPr algn="ctr"/>
              <a:t>‹#›</a:t>
            </a:fld>
            <a:endParaRPr lang="id-ID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24250" y="0"/>
            <a:ext cx="514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772024" y="0"/>
            <a:ext cx="2647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401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34007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458" y="644576"/>
            <a:ext cx="5079430" cy="40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6548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444"/>
            <a:ext cx="2081463" cy="1977390"/>
          </a:xfrm>
          <a:prstGeom prst="rect">
            <a:avLst/>
          </a:prstGeom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2095" y="556614"/>
            <a:ext cx="95746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9120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C4B73D-5D87-4FC0-921D-C5CB8EFDA7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1308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chool of Economics and Business - Telkom Universit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37" y="5563685"/>
            <a:ext cx="3913496" cy="83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444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09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2575F0E1-023F-41BE-A027-0C561590555C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402315" y="1689340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4BD8B274-E0F1-4987-BE56-88EFDABA4180}"/>
              </a:ext>
            </a:extLst>
          </p:cNvPr>
          <p:cNvSpPr/>
          <p:nvPr userDrawn="1"/>
        </p:nvSpPr>
        <p:spPr>
          <a:xfrm>
            <a:off x="8400258" y="5201452"/>
            <a:ext cx="3087849" cy="105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11AEA1F3-8D3E-40F0-BA2D-BB28AC8C05D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561888" y="1698785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947EB0C1-2E67-4F3B-B6B4-FF9FDFAC5352}"/>
              </a:ext>
            </a:extLst>
          </p:cNvPr>
          <p:cNvSpPr/>
          <p:nvPr userDrawn="1"/>
        </p:nvSpPr>
        <p:spPr>
          <a:xfrm>
            <a:off x="4559832" y="5210897"/>
            <a:ext cx="3087849" cy="10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F6B072A9-4C30-483E-AD56-17094660D9F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721462" y="1708230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45">
            <a:extLst>
              <a:ext uri="{FF2B5EF4-FFF2-40B4-BE49-F238E27FC236}">
                <a16:creationId xmlns:a16="http://schemas.microsoft.com/office/drawing/2014/main" id="{F5D1422D-7597-4465-9FFA-E916548111D3}"/>
              </a:ext>
            </a:extLst>
          </p:cNvPr>
          <p:cNvSpPr/>
          <p:nvPr userDrawn="1"/>
        </p:nvSpPr>
        <p:spPr>
          <a:xfrm>
            <a:off x="719405" y="5220342"/>
            <a:ext cx="3087849" cy="105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14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5B408DE-B54F-4F56-8B91-E6D59747F5B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CDC87CA-0DCD-4252-AEBF-03005EF2074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7FCD16-7BE5-4A68-80AD-068560786FB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960000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4C4A8D3-15CA-46A5-86AE-06071AD427C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50180AC-F101-4B88-8C37-C189241CEB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498E0E-BCBF-4BAE-BEFC-EEDFFD2214C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9960000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F09CDB5-4DD8-40B4-B40E-ADBEA58E8E38}"/>
              </a:ext>
            </a:extLst>
          </p:cNvPr>
          <p:cNvSpPr/>
          <p:nvPr userDrawn="1"/>
        </p:nvSpPr>
        <p:spPr>
          <a:xfrm>
            <a:off x="7489505" y="4003565"/>
            <a:ext cx="2232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C8436220-F3F4-4B4A-BA42-BACB1F53356B}"/>
              </a:ext>
            </a:extLst>
          </p:cNvPr>
          <p:cNvSpPr/>
          <p:nvPr userDrawn="1"/>
        </p:nvSpPr>
        <p:spPr>
          <a:xfrm>
            <a:off x="1" y="1801398"/>
            <a:ext cx="4780516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094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7F990676-21EA-4B0E-9EC4-FC73AEFC7DD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29660" y="130766"/>
            <a:ext cx="8564608" cy="6596467"/>
          </a:xfrm>
          <a:custGeom>
            <a:avLst/>
            <a:gdLst>
              <a:gd name="connsiteX0" fmla="*/ 4271471 w 8564608"/>
              <a:gd name="connsiteY0" fmla="*/ 0 h 6596467"/>
              <a:gd name="connsiteX1" fmla="*/ 4351667 w 8564608"/>
              <a:gd name="connsiteY1" fmla="*/ 113994 h 6596467"/>
              <a:gd name="connsiteX2" fmla="*/ 4275691 w 8564608"/>
              <a:gd name="connsiteY2" fmla="*/ 417977 h 6596467"/>
              <a:gd name="connsiteX3" fmla="*/ 4225042 w 8564608"/>
              <a:gd name="connsiteY3" fmla="*/ 451753 h 6596467"/>
              <a:gd name="connsiteX4" fmla="*/ 4212379 w 8564608"/>
              <a:gd name="connsiteY4" fmla="*/ 396867 h 6596467"/>
              <a:gd name="connsiteX5" fmla="*/ 4220821 w 8564608"/>
              <a:gd name="connsiteY5" fmla="*/ 337759 h 6596467"/>
              <a:gd name="connsiteX6" fmla="*/ 4106859 w 8564608"/>
              <a:gd name="connsiteY6" fmla="*/ 557302 h 6596467"/>
              <a:gd name="connsiteX7" fmla="*/ 4165949 w 8564608"/>
              <a:gd name="connsiteY7" fmla="*/ 481307 h 6596467"/>
              <a:gd name="connsiteX8" fmla="*/ 4195495 w 8564608"/>
              <a:gd name="connsiteY8" fmla="*/ 464419 h 6596467"/>
              <a:gd name="connsiteX9" fmla="*/ 4229262 w 8564608"/>
              <a:gd name="connsiteY9" fmla="*/ 493972 h 6596467"/>
              <a:gd name="connsiteX10" fmla="*/ 4208158 w 8564608"/>
              <a:gd name="connsiteY10" fmla="*/ 515083 h 6596467"/>
              <a:gd name="connsiteX11" fmla="*/ 4191275 w 8564608"/>
              <a:gd name="connsiteY11" fmla="*/ 553079 h 6596467"/>
              <a:gd name="connsiteX12" fmla="*/ 4195495 w 8564608"/>
              <a:gd name="connsiteY12" fmla="*/ 650185 h 6596467"/>
              <a:gd name="connsiteX13" fmla="*/ 4161729 w 8564608"/>
              <a:gd name="connsiteY13" fmla="*/ 667074 h 6596467"/>
              <a:gd name="connsiteX14" fmla="*/ 4140625 w 8564608"/>
              <a:gd name="connsiteY14" fmla="*/ 688184 h 6596467"/>
              <a:gd name="connsiteX15" fmla="*/ 4187055 w 8564608"/>
              <a:gd name="connsiteY15" fmla="*/ 789510 h 6596467"/>
              <a:gd name="connsiteX16" fmla="*/ 4195495 w 8564608"/>
              <a:gd name="connsiteY16" fmla="*/ 793733 h 6596467"/>
              <a:gd name="connsiteX17" fmla="*/ 4199718 w 8564608"/>
              <a:gd name="connsiteY17" fmla="*/ 747291 h 6596467"/>
              <a:gd name="connsiteX18" fmla="*/ 4220821 w 8564608"/>
              <a:gd name="connsiteY18" fmla="*/ 721960 h 6596467"/>
              <a:gd name="connsiteX19" fmla="*/ 4237705 w 8564608"/>
              <a:gd name="connsiteY19" fmla="*/ 743069 h 6596467"/>
              <a:gd name="connsiteX20" fmla="*/ 4220821 w 8564608"/>
              <a:gd name="connsiteY20" fmla="*/ 903504 h 6596467"/>
              <a:gd name="connsiteX21" fmla="*/ 4330561 w 8564608"/>
              <a:gd name="connsiteY21" fmla="*/ 810621 h 6596467"/>
              <a:gd name="connsiteX22" fmla="*/ 4339004 w 8564608"/>
              <a:gd name="connsiteY22" fmla="*/ 785290 h 6596467"/>
              <a:gd name="connsiteX23" fmla="*/ 4385434 w 8564608"/>
              <a:gd name="connsiteY23" fmla="*/ 675519 h 6596467"/>
              <a:gd name="connsiteX24" fmla="*/ 4562707 w 8564608"/>
              <a:gd name="connsiteY24" fmla="*/ 531971 h 6596467"/>
              <a:gd name="connsiteX25" fmla="*/ 4626019 w 8564608"/>
              <a:gd name="connsiteY25" fmla="*/ 548859 h 6596467"/>
              <a:gd name="connsiteX26" fmla="*/ 4659569 w 8564608"/>
              <a:gd name="connsiteY26" fmla="*/ 609874 h 6596467"/>
              <a:gd name="connsiteX27" fmla="*/ 4693144 w 8564608"/>
              <a:gd name="connsiteY27" fmla="*/ 574190 h 6596467"/>
              <a:gd name="connsiteX28" fmla="*/ 4866197 w 8564608"/>
              <a:gd name="connsiteY28" fmla="*/ 527749 h 6596467"/>
              <a:gd name="connsiteX29" fmla="*/ 4916847 w 8564608"/>
              <a:gd name="connsiteY29" fmla="*/ 599521 h 6596467"/>
              <a:gd name="connsiteX30" fmla="*/ 4870417 w 8564608"/>
              <a:gd name="connsiteY30" fmla="*/ 835952 h 6596467"/>
              <a:gd name="connsiteX31" fmla="*/ 4866197 w 8564608"/>
              <a:gd name="connsiteY31" fmla="*/ 873951 h 6596467"/>
              <a:gd name="connsiteX32" fmla="*/ 4875051 w 8564608"/>
              <a:gd name="connsiteY32" fmla="*/ 878031 h 6596467"/>
              <a:gd name="connsiteX33" fmla="*/ 4895097 w 8564608"/>
              <a:gd name="connsiteY33" fmla="*/ 861285 h 6596467"/>
              <a:gd name="connsiteX34" fmla="*/ 4942935 w 8564608"/>
              <a:gd name="connsiteY34" fmla="*/ 829713 h 6596467"/>
              <a:gd name="connsiteX35" fmla="*/ 4956418 w 8564608"/>
              <a:gd name="connsiteY35" fmla="*/ 813789 h 6596467"/>
              <a:gd name="connsiteX36" fmla="*/ 4997043 w 8564608"/>
              <a:gd name="connsiteY36" fmla="*/ 755737 h 6596467"/>
              <a:gd name="connsiteX37" fmla="*/ 5322045 w 8564608"/>
              <a:gd name="connsiteY37" fmla="*/ 350425 h 6596467"/>
              <a:gd name="connsiteX38" fmla="*/ 5389578 w 8564608"/>
              <a:gd name="connsiteY38" fmla="*/ 295538 h 6596467"/>
              <a:gd name="connsiteX39" fmla="*/ 5436007 w 8564608"/>
              <a:gd name="connsiteY39" fmla="*/ 295538 h 6596467"/>
              <a:gd name="connsiteX40" fmla="*/ 5465554 w 8564608"/>
              <a:gd name="connsiteY40" fmla="*/ 295538 h 6596467"/>
              <a:gd name="connsiteX41" fmla="*/ 5554190 w 8564608"/>
              <a:gd name="connsiteY41" fmla="*/ 333537 h 6596467"/>
              <a:gd name="connsiteX42" fmla="*/ 5562633 w 8564608"/>
              <a:gd name="connsiteY42" fmla="*/ 346202 h 6596467"/>
              <a:gd name="connsiteX43" fmla="*/ 5587956 w 8564608"/>
              <a:gd name="connsiteY43" fmla="*/ 485530 h 6596467"/>
              <a:gd name="connsiteX44" fmla="*/ 5575296 w 8564608"/>
              <a:gd name="connsiteY44" fmla="*/ 510861 h 6596467"/>
              <a:gd name="connsiteX45" fmla="*/ 5634386 w 8564608"/>
              <a:gd name="connsiteY45" fmla="*/ 603744 h 6596467"/>
              <a:gd name="connsiteX46" fmla="*/ 5642829 w 8564608"/>
              <a:gd name="connsiteY46" fmla="*/ 599521 h 6596467"/>
              <a:gd name="connsiteX47" fmla="*/ 5752569 w 8564608"/>
              <a:gd name="connsiteY47" fmla="*/ 489750 h 6596467"/>
              <a:gd name="connsiteX48" fmla="*/ 5832765 w 8564608"/>
              <a:gd name="connsiteY48" fmla="*/ 413755 h 6596467"/>
              <a:gd name="connsiteX49" fmla="*/ 5794778 w 8564608"/>
              <a:gd name="connsiteY49" fmla="*/ 291318 h 6596467"/>
              <a:gd name="connsiteX50" fmla="*/ 5815881 w 8564608"/>
              <a:gd name="connsiteY50" fmla="*/ 274430 h 6596467"/>
              <a:gd name="connsiteX51" fmla="*/ 5820102 w 8564608"/>
              <a:gd name="connsiteY51" fmla="*/ 299761 h 6596467"/>
              <a:gd name="connsiteX52" fmla="*/ 5820102 w 8564608"/>
              <a:gd name="connsiteY52" fmla="*/ 341982 h 6596467"/>
              <a:gd name="connsiteX53" fmla="*/ 5845428 w 8564608"/>
              <a:gd name="connsiteY53" fmla="*/ 312429 h 6596467"/>
              <a:gd name="connsiteX54" fmla="*/ 5870751 w 8564608"/>
              <a:gd name="connsiteY54" fmla="*/ 173101 h 6596467"/>
              <a:gd name="connsiteX55" fmla="*/ 5967831 w 8564608"/>
              <a:gd name="connsiteY55" fmla="*/ 71775 h 6596467"/>
              <a:gd name="connsiteX56" fmla="*/ 5997377 w 8564608"/>
              <a:gd name="connsiteY56" fmla="*/ 50664 h 6596467"/>
              <a:gd name="connsiteX57" fmla="*/ 6077573 w 8564608"/>
              <a:gd name="connsiteY57" fmla="*/ 0 h 6596467"/>
              <a:gd name="connsiteX58" fmla="*/ 6157769 w 8564608"/>
              <a:gd name="connsiteY58" fmla="*/ 113994 h 6596467"/>
              <a:gd name="connsiteX59" fmla="*/ 6081793 w 8564608"/>
              <a:gd name="connsiteY59" fmla="*/ 417977 h 6596467"/>
              <a:gd name="connsiteX60" fmla="*/ 6031144 w 8564608"/>
              <a:gd name="connsiteY60" fmla="*/ 451753 h 6596467"/>
              <a:gd name="connsiteX61" fmla="*/ 6018481 w 8564608"/>
              <a:gd name="connsiteY61" fmla="*/ 396867 h 6596467"/>
              <a:gd name="connsiteX62" fmla="*/ 6026923 w 8564608"/>
              <a:gd name="connsiteY62" fmla="*/ 337759 h 6596467"/>
              <a:gd name="connsiteX63" fmla="*/ 5912961 w 8564608"/>
              <a:gd name="connsiteY63" fmla="*/ 557302 h 6596467"/>
              <a:gd name="connsiteX64" fmla="*/ 5972051 w 8564608"/>
              <a:gd name="connsiteY64" fmla="*/ 481307 h 6596467"/>
              <a:gd name="connsiteX65" fmla="*/ 6001597 w 8564608"/>
              <a:gd name="connsiteY65" fmla="*/ 464419 h 6596467"/>
              <a:gd name="connsiteX66" fmla="*/ 6035364 w 8564608"/>
              <a:gd name="connsiteY66" fmla="*/ 493972 h 6596467"/>
              <a:gd name="connsiteX67" fmla="*/ 6014260 w 8564608"/>
              <a:gd name="connsiteY67" fmla="*/ 515083 h 6596467"/>
              <a:gd name="connsiteX68" fmla="*/ 5997377 w 8564608"/>
              <a:gd name="connsiteY68" fmla="*/ 553079 h 6596467"/>
              <a:gd name="connsiteX69" fmla="*/ 6001597 w 8564608"/>
              <a:gd name="connsiteY69" fmla="*/ 650185 h 6596467"/>
              <a:gd name="connsiteX70" fmla="*/ 5967831 w 8564608"/>
              <a:gd name="connsiteY70" fmla="*/ 667074 h 6596467"/>
              <a:gd name="connsiteX71" fmla="*/ 5946727 w 8564608"/>
              <a:gd name="connsiteY71" fmla="*/ 688184 h 6596467"/>
              <a:gd name="connsiteX72" fmla="*/ 5993157 w 8564608"/>
              <a:gd name="connsiteY72" fmla="*/ 789510 h 6596467"/>
              <a:gd name="connsiteX73" fmla="*/ 6001597 w 8564608"/>
              <a:gd name="connsiteY73" fmla="*/ 793733 h 6596467"/>
              <a:gd name="connsiteX74" fmla="*/ 6005820 w 8564608"/>
              <a:gd name="connsiteY74" fmla="*/ 747291 h 6596467"/>
              <a:gd name="connsiteX75" fmla="*/ 6026923 w 8564608"/>
              <a:gd name="connsiteY75" fmla="*/ 721960 h 6596467"/>
              <a:gd name="connsiteX76" fmla="*/ 6043807 w 8564608"/>
              <a:gd name="connsiteY76" fmla="*/ 743069 h 6596467"/>
              <a:gd name="connsiteX77" fmla="*/ 6026923 w 8564608"/>
              <a:gd name="connsiteY77" fmla="*/ 903504 h 6596467"/>
              <a:gd name="connsiteX78" fmla="*/ 6136663 w 8564608"/>
              <a:gd name="connsiteY78" fmla="*/ 810621 h 6596467"/>
              <a:gd name="connsiteX79" fmla="*/ 6145106 w 8564608"/>
              <a:gd name="connsiteY79" fmla="*/ 785290 h 6596467"/>
              <a:gd name="connsiteX80" fmla="*/ 6191536 w 8564608"/>
              <a:gd name="connsiteY80" fmla="*/ 675519 h 6596467"/>
              <a:gd name="connsiteX81" fmla="*/ 6368809 w 8564608"/>
              <a:gd name="connsiteY81" fmla="*/ 531971 h 6596467"/>
              <a:gd name="connsiteX82" fmla="*/ 6417480 w 8564608"/>
              <a:gd name="connsiteY82" fmla="*/ 528409 h 6596467"/>
              <a:gd name="connsiteX83" fmla="*/ 6430413 w 8564608"/>
              <a:gd name="connsiteY83" fmla="*/ 546473 h 6596467"/>
              <a:gd name="connsiteX84" fmla="*/ 6438335 w 8564608"/>
              <a:gd name="connsiteY84" fmla="*/ 526693 h 6596467"/>
              <a:gd name="connsiteX85" fmla="*/ 6487401 w 8564608"/>
              <a:gd name="connsiteY85" fmla="*/ 527749 h 6596467"/>
              <a:gd name="connsiteX86" fmla="*/ 6512725 w 8564608"/>
              <a:gd name="connsiteY86" fmla="*/ 510861 h 6596467"/>
              <a:gd name="connsiteX87" fmla="*/ 6567597 w 8564608"/>
              <a:gd name="connsiteY87" fmla="*/ 409532 h 6596467"/>
              <a:gd name="connsiteX88" fmla="*/ 6630910 w 8564608"/>
              <a:gd name="connsiteY88" fmla="*/ 354648 h 6596467"/>
              <a:gd name="connsiteX89" fmla="*/ 6694221 w 8564608"/>
              <a:gd name="connsiteY89" fmla="*/ 384201 h 6596467"/>
              <a:gd name="connsiteX90" fmla="*/ 6706883 w 8564608"/>
              <a:gd name="connsiteY90" fmla="*/ 413755 h 6596467"/>
              <a:gd name="connsiteX91" fmla="*/ 6744870 w 8564608"/>
              <a:gd name="connsiteY91" fmla="*/ 519303 h 6596467"/>
              <a:gd name="connsiteX92" fmla="*/ 6576037 w 8564608"/>
              <a:gd name="connsiteY92" fmla="*/ 721960 h 6596467"/>
              <a:gd name="connsiteX93" fmla="*/ 6525388 w 8564608"/>
              <a:gd name="connsiteY93" fmla="*/ 768402 h 6596467"/>
              <a:gd name="connsiteX94" fmla="*/ 6517797 w 8564608"/>
              <a:gd name="connsiteY94" fmla="*/ 782865 h 6596467"/>
              <a:gd name="connsiteX95" fmla="*/ 6533882 w 8564608"/>
              <a:gd name="connsiteY95" fmla="*/ 805806 h 6596467"/>
              <a:gd name="connsiteX96" fmla="*/ 6524980 w 8564608"/>
              <a:gd name="connsiteY96" fmla="*/ 882396 h 6596467"/>
              <a:gd name="connsiteX97" fmla="*/ 6516537 w 8564608"/>
              <a:gd name="connsiteY97" fmla="*/ 962611 h 6596467"/>
              <a:gd name="connsiteX98" fmla="*/ 6532191 w 8564608"/>
              <a:gd name="connsiteY98" fmla="*/ 969599 h 6596467"/>
              <a:gd name="connsiteX99" fmla="*/ 6572081 w 8564608"/>
              <a:gd name="connsiteY99" fmla="*/ 929892 h 6596467"/>
              <a:gd name="connsiteX100" fmla="*/ 6618247 w 8564608"/>
              <a:gd name="connsiteY100" fmla="*/ 869728 h 6596467"/>
              <a:gd name="connsiteX101" fmla="*/ 6626687 w 8564608"/>
              <a:gd name="connsiteY101" fmla="*/ 857063 h 6596467"/>
              <a:gd name="connsiteX102" fmla="*/ 6694221 w 8564608"/>
              <a:gd name="connsiteY102" fmla="*/ 827509 h 6596467"/>
              <a:gd name="connsiteX103" fmla="*/ 6710313 w 8564608"/>
              <a:gd name="connsiteY103" fmla="*/ 844727 h 6596467"/>
              <a:gd name="connsiteX104" fmla="*/ 6711266 w 8564608"/>
              <a:gd name="connsiteY104" fmla="*/ 854641 h 6596467"/>
              <a:gd name="connsiteX105" fmla="*/ 6803553 w 8564608"/>
              <a:gd name="connsiteY105" fmla="*/ 793733 h 6596467"/>
              <a:gd name="connsiteX106" fmla="*/ 6854202 w 8564608"/>
              <a:gd name="connsiteY106" fmla="*/ 810621 h 6596467"/>
              <a:gd name="connsiteX107" fmla="*/ 6871085 w 8564608"/>
              <a:gd name="connsiteY107" fmla="*/ 835952 h 6596467"/>
              <a:gd name="connsiteX108" fmla="*/ 6879529 w 8564608"/>
              <a:gd name="connsiteY108" fmla="*/ 954169 h 6596467"/>
              <a:gd name="connsiteX109" fmla="*/ 6693813 w 8564608"/>
              <a:gd name="connsiteY109" fmla="*/ 1063940 h 6596467"/>
              <a:gd name="connsiteX110" fmla="*/ 6668487 w 8564608"/>
              <a:gd name="connsiteY110" fmla="*/ 1101939 h 6596467"/>
              <a:gd name="connsiteX111" fmla="*/ 6596733 w 8564608"/>
              <a:gd name="connsiteY111" fmla="*/ 1131492 h 6596467"/>
              <a:gd name="connsiteX112" fmla="*/ 6562967 w 8564608"/>
              <a:gd name="connsiteY112" fmla="*/ 1131492 h 6596467"/>
              <a:gd name="connsiteX113" fmla="*/ 6567187 w 8564608"/>
              <a:gd name="connsiteY113" fmla="*/ 1161046 h 6596467"/>
              <a:gd name="connsiteX114" fmla="*/ 6562967 w 8564608"/>
              <a:gd name="connsiteY114" fmla="*/ 1199045 h 6596467"/>
              <a:gd name="connsiteX115" fmla="*/ 6571407 w 8564608"/>
              <a:gd name="connsiteY115" fmla="*/ 1237041 h 6596467"/>
              <a:gd name="connsiteX116" fmla="*/ 6503874 w 8564608"/>
              <a:gd name="connsiteY116" fmla="*/ 1304593 h 6596467"/>
              <a:gd name="connsiteX117" fmla="*/ 6490685 w 8564608"/>
              <a:gd name="connsiteY117" fmla="*/ 1332037 h 6596467"/>
              <a:gd name="connsiteX118" fmla="*/ 6489048 w 8564608"/>
              <a:gd name="connsiteY118" fmla="*/ 1346057 h 6596467"/>
              <a:gd name="connsiteX119" fmla="*/ 6498678 w 8564608"/>
              <a:gd name="connsiteY119" fmla="*/ 1357962 h 6596467"/>
              <a:gd name="connsiteX120" fmla="*/ 6525388 w 8564608"/>
              <a:gd name="connsiteY120" fmla="*/ 1367923 h 6596467"/>
              <a:gd name="connsiteX121" fmla="*/ 6538578 w 8564608"/>
              <a:gd name="connsiteY121" fmla="*/ 1375312 h 6596467"/>
              <a:gd name="connsiteX122" fmla="*/ 6539887 w 8564608"/>
              <a:gd name="connsiteY122" fmla="*/ 1380172 h 6596467"/>
              <a:gd name="connsiteX123" fmla="*/ 6559603 w 8564608"/>
              <a:gd name="connsiteY123" fmla="*/ 1381447 h 6596467"/>
              <a:gd name="connsiteX124" fmla="*/ 6579850 w 8564608"/>
              <a:gd name="connsiteY124" fmla="*/ 1372146 h 6596467"/>
              <a:gd name="connsiteX125" fmla="*/ 6672709 w 8564608"/>
              <a:gd name="connsiteY125" fmla="*/ 1308816 h 6596467"/>
              <a:gd name="connsiteX126" fmla="*/ 6803553 w 8564608"/>
              <a:gd name="connsiteY126" fmla="*/ 1177934 h 6596467"/>
              <a:gd name="connsiteX127" fmla="*/ 6976607 w 8564608"/>
              <a:gd name="connsiteY127" fmla="*/ 1025944 h 6596467"/>
              <a:gd name="connsiteX128" fmla="*/ 7014595 w 8564608"/>
              <a:gd name="connsiteY128" fmla="*/ 1017498 h 6596467"/>
              <a:gd name="connsiteX129" fmla="*/ 7048361 w 8564608"/>
              <a:gd name="connsiteY129" fmla="*/ 979500 h 6596467"/>
              <a:gd name="connsiteX130" fmla="*/ 7065244 w 8564608"/>
              <a:gd name="connsiteY130" fmla="*/ 954169 h 6596467"/>
              <a:gd name="connsiteX131" fmla="*/ 7246739 w 8564608"/>
              <a:gd name="connsiteY131" fmla="*/ 810621 h 6596467"/>
              <a:gd name="connsiteX132" fmla="*/ 7499988 w 8564608"/>
              <a:gd name="connsiteY132" fmla="*/ 595301 h 6596467"/>
              <a:gd name="connsiteX133" fmla="*/ 7546417 w 8564608"/>
              <a:gd name="connsiteY133" fmla="*/ 565745 h 6596467"/>
              <a:gd name="connsiteX134" fmla="*/ 7584405 w 8564608"/>
              <a:gd name="connsiteY134" fmla="*/ 620632 h 6596467"/>
              <a:gd name="connsiteX135" fmla="*/ 7601287 w 8564608"/>
              <a:gd name="connsiteY135" fmla="*/ 751514 h 6596467"/>
              <a:gd name="connsiteX136" fmla="*/ 7537975 w 8564608"/>
              <a:gd name="connsiteY136" fmla="*/ 848620 h 6596467"/>
              <a:gd name="connsiteX137" fmla="*/ 7504209 w 8564608"/>
              <a:gd name="connsiteY137" fmla="*/ 869728 h 6596467"/>
              <a:gd name="connsiteX138" fmla="*/ 7415572 w 8564608"/>
              <a:gd name="connsiteY138" fmla="*/ 924615 h 6596467"/>
              <a:gd name="connsiteX139" fmla="*/ 7411351 w 8564608"/>
              <a:gd name="connsiteY139" fmla="*/ 979500 h 6596467"/>
              <a:gd name="connsiteX140" fmla="*/ 7415572 w 8564608"/>
              <a:gd name="connsiteY140" fmla="*/ 1009055 h 6596467"/>
              <a:gd name="connsiteX141" fmla="*/ 7381805 w 8564608"/>
              <a:gd name="connsiteY141" fmla="*/ 1004833 h 6596467"/>
              <a:gd name="connsiteX142" fmla="*/ 7318493 w 8564608"/>
              <a:gd name="connsiteY142" fmla="*/ 1025944 h 6596467"/>
              <a:gd name="connsiteX143" fmla="*/ 7179207 w 8564608"/>
              <a:gd name="connsiteY143" fmla="*/ 1232818 h 6596467"/>
              <a:gd name="connsiteX144" fmla="*/ 7128557 w 8564608"/>
              <a:gd name="connsiteY144" fmla="*/ 1329924 h 6596467"/>
              <a:gd name="connsiteX145" fmla="*/ 7136997 w 8564608"/>
              <a:gd name="connsiteY145" fmla="*/ 1351035 h 6596467"/>
              <a:gd name="connsiteX146" fmla="*/ 7187647 w 8564608"/>
              <a:gd name="connsiteY146" fmla="*/ 1359480 h 6596467"/>
              <a:gd name="connsiteX147" fmla="*/ 7208753 w 8564608"/>
              <a:gd name="connsiteY147" fmla="*/ 1329924 h 6596467"/>
              <a:gd name="connsiteX148" fmla="*/ 7234077 w 8564608"/>
              <a:gd name="connsiteY148" fmla="*/ 1275040 h 6596467"/>
              <a:gd name="connsiteX149" fmla="*/ 7407131 w 8564608"/>
              <a:gd name="connsiteY149" fmla="*/ 1131492 h 6596467"/>
              <a:gd name="connsiteX150" fmla="*/ 7453559 w 8564608"/>
              <a:gd name="connsiteY150" fmla="*/ 1123047 h 6596467"/>
              <a:gd name="connsiteX151" fmla="*/ 7529535 w 8564608"/>
              <a:gd name="connsiteY151" fmla="*/ 1097716 h 6596467"/>
              <a:gd name="connsiteX152" fmla="*/ 7626613 w 8564608"/>
              <a:gd name="connsiteY152" fmla="*/ 1101939 h 6596467"/>
              <a:gd name="connsiteX153" fmla="*/ 7656160 w 8564608"/>
              <a:gd name="connsiteY153" fmla="*/ 1101939 h 6596467"/>
              <a:gd name="connsiteX154" fmla="*/ 7778563 w 8564608"/>
              <a:gd name="connsiteY154" fmla="*/ 996388 h 6596467"/>
              <a:gd name="connsiteX155" fmla="*/ 8019149 w 8564608"/>
              <a:gd name="connsiteY155" fmla="*/ 768402 h 6596467"/>
              <a:gd name="connsiteX156" fmla="*/ 8196424 w 8564608"/>
              <a:gd name="connsiteY156" fmla="*/ 620632 h 6596467"/>
              <a:gd name="connsiteX157" fmla="*/ 8230191 w 8564608"/>
              <a:gd name="connsiteY157" fmla="*/ 569968 h 6596467"/>
              <a:gd name="connsiteX158" fmla="*/ 8293503 w 8564608"/>
              <a:gd name="connsiteY158" fmla="*/ 527749 h 6596467"/>
              <a:gd name="connsiteX159" fmla="*/ 8318827 w 8564608"/>
              <a:gd name="connsiteY159" fmla="*/ 510861 h 6596467"/>
              <a:gd name="connsiteX160" fmla="*/ 8373699 w 8564608"/>
              <a:gd name="connsiteY160" fmla="*/ 409532 h 6596467"/>
              <a:gd name="connsiteX161" fmla="*/ 8437012 w 8564608"/>
              <a:gd name="connsiteY161" fmla="*/ 354648 h 6596467"/>
              <a:gd name="connsiteX162" fmla="*/ 8500323 w 8564608"/>
              <a:gd name="connsiteY162" fmla="*/ 384201 h 6596467"/>
              <a:gd name="connsiteX163" fmla="*/ 8512985 w 8564608"/>
              <a:gd name="connsiteY163" fmla="*/ 413755 h 6596467"/>
              <a:gd name="connsiteX164" fmla="*/ 8550972 w 8564608"/>
              <a:gd name="connsiteY164" fmla="*/ 519303 h 6596467"/>
              <a:gd name="connsiteX165" fmla="*/ 8382139 w 8564608"/>
              <a:gd name="connsiteY165" fmla="*/ 721960 h 6596467"/>
              <a:gd name="connsiteX166" fmla="*/ 8331490 w 8564608"/>
              <a:gd name="connsiteY166" fmla="*/ 768402 h 6596467"/>
              <a:gd name="connsiteX167" fmla="*/ 8149995 w 8564608"/>
              <a:gd name="connsiteY167" fmla="*/ 1021721 h 6596467"/>
              <a:gd name="connsiteX168" fmla="*/ 8099345 w 8564608"/>
              <a:gd name="connsiteY168" fmla="*/ 1165269 h 6596467"/>
              <a:gd name="connsiteX169" fmla="*/ 8074021 w 8564608"/>
              <a:gd name="connsiteY169" fmla="*/ 1224376 h 6596467"/>
              <a:gd name="connsiteX170" fmla="*/ 8069799 w 8564608"/>
              <a:gd name="connsiteY170" fmla="*/ 1245486 h 6596467"/>
              <a:gd name="connsiteX171" fmla="*/ 8090904 w 8564608"/>
              <a:gd name="connsiteY171" fmla="*/ 1245486 h 6596467"/>
              <a:gd name="connsiteX172" fmla="*/ 8242853 w 8564608"/>
              <a:gd name="connsiteY172" fmla="*/ 1110382 h 6596467"/>
              <a:gd name="connsiteX173" fmla="*/ 8424349 w 8564608"/>
              <a:gd name="connsiteY173" fmla="*/ 869728 h 6596467"/>
              <a:gd name="connsiteX174" fmla="*/ 8432789 w 8564608"/>
              <a:gd name="connsiteY174" fmla="*/ 857063 h 6596467"/>
              <a:gd name="connsiteX175" fmla="*/ 8500323 w 8564608"/>
              <a:gd name="connsiteY175" fmla="*/ 827509 h 6596467"/>
              <a:gd name="connsiteX176" fmla="*/ 8504545 w 8564608"/>
              <a:gd name="connsiteY176" fmla="*/ 903504 h 6596467"/>
              <a:gd name="connsiteX177" fmla="*/ 8445453 w 8564608"/>
              <a:gd name="connsiteY177" fmla="*/ 1000610 h 6596467"/>
              <a:gd name="connsiteX178" fmla="*/ 8297723 w 8564608"/>
              <a:gd name="connsiteY178" fmla="*/ 1220153 h 6596467"/>
              <a:gd name="connsiteX179" fmla="*/ 8293503 w 8564608"/>
              <a:gd name="connsiteY179" fmla="*/ 1300371 h 6596467"/>
              <a:gd name="connsiteX180" fmla="*/ 8331490 w 8564608"/>
              <a:gd name="connsiteY180" fmla="*/ 1367923 h 6596467"/>
              <a:gd name="connsiteX181" fmla="*/ 8339933 w 8564608"/>
              <a:gd name="connsiteY181" fmla="*/ 1422810 h 6596467"/>
              <a:gd name="connsiteX182" fmla="*/ 8301943 w 8564608"/>
              <a:gd name="connsiteY182" fmla="*/ 1435475 h 6596467"/>
              <a:gd name="connsiteX183" fmla="*/ 8263957 w 8564608"/>
              <a:gd name="connsiteY183" fmla="*/ 1431253 h 6596467"/>
              <a:gd name="connsiteX184" fmla="*/ 8272399 w 8564608"/>
              <a:gd name="connsiteY184" fmla="*/ 1439696 h 6596467"/>
              <a:gd name="connsiteX185" fmla="*/ 8263957 w 8564608"/>
              <a:gd name="connsiteY185" fmla="*/ 1557912 h 6596467"/>
              <a:gd name="connsiteX186" fmla="*/ 8200644 w 8564608"/>
              <a:gd name="connsiteY186" fmla="*/ 1587466 h 6596467"/>
              <a:gd name="connsiteX187" fmla="*/ 8175321 w 8564608"/>
              <a:gd name="connsiteY187" fmla="*/ 1739458 h 6596467"/>
              <a:gd name="connsiteX188" fmla="*/ 8171100 w 8564608"/>
              <a:gd name="connsiteY188" fmla="*/ 1794343 h 6596467"/>
              <a:gd name="connsiteX189" fmla="*/ 8192203 w 8564608"/>
              <a:gd name="connsiteY189" fmla="*/ 1836562 h 6596467"/>
              <a:gd name="connsiteX190" fmla="*/ 8255517 w 8564608"/>
              <a:gd name="connsiteY190" fmla="*/ 1760567 h 6596467"/>
              <a:gd name="connsiteX191" fmla="*/ 8263957 w 8564608"/>
              <a:gd name="connsiteY191" fmla="*/ 1709903 h 6596467"/>
              <a:gd name="connsiteX192" fmla="*/ 8268177 w 8564608"/>
              <a:gd name="connsiteY192" fmla="*/ 1650796 h 6596467"/>
              <a:gd name="connsiteX193" fmla="*/ 8268177 w 8564608"/>
              <a:gd name="connsiteY193" fmla="*/ 1629685 h 6596467"/>
              <a:gd name="connsiteX194" fmla="*/ 8356816 w 8564608"/>
              <a:gd name="connsiteY194" fmla="*/ 1646573 h 6596467"/>
              <a:gd name="connsiteX195" fmla="*/ 8356816 w 8564608"/>
              <a:gd name="connsiteY195" fmla="*/ 1684572 h 6596467"/>
              <a:gd name="connsiteX196" fmla="*/ 8335710 w 8564608"/>
              <a:gd name="connsiteY196" fmla="*/ 1785900 h 6596467"/>
              <a:gd name="connsiteX197" fmla="*/ 8331490 w 8564608"/>
              <a:gd name="connsiteY197" fmla="*/ 1802788 h 6596467"/>
              <a:gd name="connsiteX198" fmla="*/ 8234411 w 8564608"/>
              <a:gd name="connsiteY198" fmla="*/ 2001220 h 6596467"/>
              <a:gd name="connsiteX199" fmla="*/ 8204867 w 8564608"/>
              <a:gd name="connsiteY199" fmla="*/ 2043439 h 6596467"/>
              <a:gd name="connsiteX200" fmla="*/ 8120448 w 8564608"/>
              <a:gd name="connsiteY200" fmla="*/ 2165879 h 6596467"/>
              <a:gd name="connsiteX201" fmla="*/ 8103565 w 8564608"/>
              <a:gd name="connsiteY201" fmla="*/ 2199655 h 6596467"/>
              <a:gd name="connsiteX202" fmla="*/ 8069799 w 8564608"/>
              <a:gd name="connsiteY202" fmla="*/ 2275650 h 6596467"/>
              <a:gd name="connsiteX203" fmla="*/ 8120448 w 8564608"/>
              <a:gd name="connsiteY203" fmla="*/ 2368533 h 6596467"/>
              <a:gd name="connsiteX204" fmla="*/ 8137331 w 8564608"/>
              <a:gd name="connsiteY204" fmla="*/ 2499415 h 6596467"/>
              <a:gd name="connsiteX205" fmla="*/ 7879863 w 8564608"/>
              <a:gd name="connsiteY205" fmla="*/ 2870948 h 6596467"/>
              <a:gd name="connsiteX206" fmla="*/ 7778563 w 8564608"/>
              <a:gd name="connsiteY206" fmla="*/ 2989165 h 6596467"/>
              <a:gd name="connsiteX207" fmla="*/ 7677263 w 8564608"/>
              <a:gd name="connsiteY207" fmla="*/ 3060938 h 6596467"/>
              <a:gd name="connsiteX208" fmla="*/ 7643497 w 8564608"/>
              <a:gd name="connsiteY208" fmla="*/ 3103159 h 6596467"/>
              <a:gd name="connsiteX209" fmla="*/ 7525315 w 8564608"/>
              <a:gd name="connsiteY209" fmla="*/ 3322702 h 6596467"/>
              <a:gd name="connsiteX210" fmla="*/ 7618171 w 8564608"/>
              <a:gd name="connsiteY210" fmla="*/ 3339590 h 6596467"/>
              <a:gd name="connsiteX211" fmla="*/ 7656160 w 8564608"/>
              <a:gd name="connsiteY211" fmla="*/ 3326924 h 6596467"/>
              <a:gd name="connsiteX212" fmla="*/ 7753237 w 8564608"/>
              <a:gd name="connsiteY212" fmla="*/ 3145378 h 6596467"/>
              <a:gd name="connsiteX213" fmla="*/ 7858759 w 8564608"/>
              <a:gd name="connsiteY213" fmla="*/ 3044049 h 6596467"/>
              <a:gd name="connsiteX214" fmla="*/ 7909409 w 8564608"/>
              <a:gd name="connsiteY214" fmla="*/ 2989165 h 6596467"/>
              <a:gd name="connsiteX215" fmla="*/ 8052915 w 8564608"/>
              <a:gd name="connsiteY215" fmla="*/ 2723181 h 6596467"/>
              <a:gd name="connsiteX216" fmla="*/ 8112007 w 8564608"/>
              <a:gd name="connsiteY216" fmla="*/ 2672516 h 6596467"/>
              <a:gd name="connsiteX217" fmla="*/ 8095125 w 8564608"/>
              <a:gd name="connsiteY217" fmla="*/ 2820287 h 6596467"/>
              <a:gd name="connsiteX218" fmla="*/ 8027591 w 8564608"/>
              <a:gd name="connsiteY218" fmla="*/ 3022941 h 6596467"/>
              <a:gd name="connsiteX219" fmla="*/ 7947395 w 8564608"/>
              <a:gd name="connsiteY219" fmla="*/ 3141155 h 6596467"/>
              <a:gd name="connsiteX220" fmla="*/ 7812329 w 8564608"/>
              <a:gd name="connsiteY220" fmla="*/ 3301591 h 6596467"/>
              <a:gd name="connsiteX221" fmla="*/ 7795446 w 8564608"/>
              <a:gd name="connsiteY221" fmla="*/ 3322702 h 6596467"/>
              <a:gd name="connsiteX222" fmla="*/ 7711030 w 8564608"/>
              <a:gd name="connsiteY222" fmla="*/ 3424028 h 6596467"/>
              <a:gd name="connsiteX223" fmla="*/ 7609731 w 8564608"/>
              <a:gd name="connsiteY223" fmla="*/ 3525356 h 6596467"/>
              <a:gd name="connsiteX224" fmla="*/ 7605511 w 8564608"/>
              <a:gd name="connsiteY224" fmla="*/ 3546467 h 6596467"/>
              <a:gd name="connsiteX225" fmla="*/ 7571744 w 8564608"/>
              <a:gd name="connsiteY225" fmla="*/ 3567575 h 6596467"/>
              <a:gd name="connsiteX226" fmla="*/ 7516871 w 8564608"/>
              <a:gd name="connsiteY226" fmla="*/ 3567575 h 6596467"/>
              <a:gd name="connsiteX227" fmla="*/ 7428235 w 8564608"/>
              <a:gd name="connsiteY227" fmla="*/ 3647793 h 6596467"/>
              <a:gd name="connsiteX228" fmla="*/ 7415572 w 8564608"/>
              <a:gd name="connsiteY228" fmla="*/ 3681569 h 6596467"/>
              <a:gd name="connsiteX229" fmla="*/ 7377585 w 8564608"/>
              <a:gd name="connsiteY229" fmla="*/ 3740679 h 6596467"/>
              <a:gd name="connsiteX230" fmla="*/ 7322715 w 8564608"/>
              <a:gd name="connsiteY230" fmla="*/ 3787120 h 6596467"/>
              <a:gd name="connsiteX231" fmla="*/ 7322715 w 8564608"/>
              <a:gd name="connsiteY231" fmla="*/ 3863116 h 6596467"/>
              <a:gd name="connsiteX232" fmla="*/ 7310053 w 8564608"/>
              <a:gd name="connsiteY232" fmla="*/ 3896892 h 6596467"/>
              <a:gd name="connsiteX233" fmla="*/ 7242519 w 8564608"/>
              <a:gd name="connsiteY233" fmla="*/ 3968664 h 6596467"/>
              <a:gd name="connsiteX234" fmla="*/ 7208753 w 8564608"/>
              <a:gd name="connsiteY234" fmla="*/ 3968664 h 6596467"/>
              <a:gd name="connsiteX235" fmla="*/ 7115893 w 8564608"/>
              <a:gd name="connsiteY235" fmla="*/ 3905335 h 6596467"/>
              <a:gd name="connsiteX236" fmla="*/ 7065244 w 8564608"/>
              <a:gd name="connsiteY236" fmla="*/ 3888446 h 6596467"/>
              <a:gd name="connsiteX237" fmla="*/ 7048361 w 8564608"/>
              <a:gd name="connsiteY237" fmla="*/ 3930668 h 6596467"/>
              <a:gd name="connsiteX238" fmla="*/ 7014595 w 8564608"/>
              <a:gd name="connsiteY238" fmla="*/ 3981330 h 6596467"/>
              <a:gd name="connsiteX239" fmla="*/ 6833099 w 8564608"/>
              <a:gd name="connsiteY239" fmla="*/ 4162876 h 6596467"/>
              <a:gd name="connsiteX240" fmla="*/ 6761345 w 8564608"/>
              <a:gd name="connsiteY240" fmla="*/ 4243094 h 6596467"/>
              <a:gd name="connsiteX241" fmla="*/ 6651603 w 8564608"/>
              <a:gd name="connsiteY241" fmla="*/ 4331755 h 6596467"/>
              <a:gd name="connsiteX242" fmla="*/ 6508097 w 8564608"/>
              <a:gd name="connsiteY242" fmla="*/ 4449971 h 6596467"/>
              <a:gd name="connsiteX243" fmla="*/ 6449005 w 8564608"/>
              <a:gd name="connsiteY243" fmla="*/ 4513301 h 6596467"/>
              <a:gd name="connsiteX244" fmla="*/ 6204196 w 8564608"/>
              <a:gd name="connsiteY244" fmla="*/ 4737066 h 6596467"/>
              <a:gd name="connsiteX245" fmla="*/ 6191536 w 8564608"/>
              <a:gd name="connsiteY245" fmla="*/ 4758175 h 6596467"/>
              <a:gd name="connsiteX246" fmla="*/ 6166210 w 8564608"/>
              <a:gd name="connsiteY246" fmla="*/ 4838392 h 6596467"/>
              <a:gd name="connsiteX247" fmla="*/ 6052247 w 8564608"/>
              <a:gd name="connsiteY247" fmla="*/ 5007273 h 6596467"/>
              <a:gd name="connsiteX248" fmla="*/ 5980494 w 8564608"/>
              <a:gd name="connsiteY248" fmla="*/ 5074823 h 6596467"/>
              <a:gd name="connsiteX249" fmla="*/ 5955168 w 8564608"/>
              <a:gd name="connsiteY249" fmla="*/ 5104379 h 6596467"/>
              <a:gd name="connsiteX250" fmla="*/ 5858091 w 8564608"/>
              <a:gd name="connsiteY250" fmla="*/ 5188817 h 6596467"/>
              <a:gd name="connsiteX251" fmla="*/ 5832765 w 8564608"/>
              <a:gd name="connsiteY251" fmla="*/ 5197262 h 6596467"/>
              <a:gd name="connsiteX252" fmla="*/ 5832765 w 8564608"/>
              <a:gd name="connsiteY252" fmla="*/ 5218371 h 6596467"/>
              <a:gd name="connsiteX253" fmla="*/ 5845428 w 8564608"/>
              <a:gd name="connsiteY253" fmla="*/ 5290146 h 6596467"/>
              <a:gd name="connsiteX254" fmla="*/ 5807441 w 8564608"/>
              <a:gd name="connsiteY254" fmla="*/ 5437916 h 6596467"/>
              <a:gd name="connsiteX255" fmla="*/ 5752569 w 8564608"/>
              <a:gd name="connsiteY255" fmla="*/ 5497023 h 6596467"/>
              <a:gd name="connsiteX256" fmla="*/ 5672373 w 8564608"/>
              <a:gd name="connsiteY256" fmla="*/ 5573018 h 6596467"/>
              <a:gd name="connsiteX257" fmla="*/ 5621723 w 8564608"/>
              <a:gd name="connsiteY257" fmla="*/ 5602572 h 6596467"/>
              <a:gd name="connsiteX258" fmla="*/ 5592179 w 8564608"/>
              <a:gd name="connsiteY258" fmla="*/ 5653236 h 6596467"/>
              <a:gd name="connsiteX259" fmla="*/ 5541529 w 8564608"/>
              <a:gd name="connsiteY259" fmla="*/ 5699678 h 6596467"/>
              <a:gd name="connsiteX260" fmla="*/ 5537307 w 8564608"/>
              <a:gd name="connsiteY260" fmla="*/ 5703900 h 6596467"/>
              <a:gd name="connsiteX261" fmla="*/ 5360034 w 8564608"/>
              <a:gd name="connsiteY261" fmla="*/ 5830560 h 6596467"/>
              <a:gd name="connsiteX262" fmla="*/ 5334708 w 8564608"/>
              <a:gd name="connsiteY262" fmla="*/ 5931886 h 6596467"/>
              <a:gd name="connsiteX263" fmla="*/ 5313604 w 8564608"/>
              <a:gd name="connsiteY263" fmla="*/ 5990995 h 6596467"/>
              <a:gd name="connsiteX264" fmla="*/ 5170096 w 8564608"/>
              <a:gd name="connsiteY264" fmla="*/ 6138763 h 6596467"/>
              <a:gd name="connsiteX265" fmla="*/ 5106783 w 8564608"/>
              <a:gd name="connsiteY265" fmla="*/ 6223203 h 6596467"/>
              <a:gd name="connsiteX266" fmla="*/ 5018146 w 8564608"/>
              <a:gd name="connsiteY266" fmla="*/ 6290756 h 6596467"/>
              <a:gd name="connsiteX267" fmla="*/ 4832431 w 8564608"/>
              <a:gd name="connsiteY267" fmla="*/ 6417415 h 6596467"/>
              <a:gd name="connsiteX268" fmla="*/ 4684702 w 8564608"/>
              <a:gd name="connsiteY268" fmla="*/ 6489188 h 6596467"/>
              <a:gd name="connsiteX269" fmla="*/ 4608728 w 8564608"/>
              <a:gd name="connsiteY269" fmla="*/ 6408970 h 6596467"/>
              <a:gd name="connsiteX270" fmla="*/ 4562299 w 8564608"/>
              <a:gd name="connsiteY270" fmla="*/ 6362528 h 6596467"/>
              <a:gd name="connsiteX271" fmla="*/ 4587622 w 8564608"/>
              <a:gd name="connsiteY271" fmla="*/ 6328752 h 6596467"/>
              <a:gd name="connsiteX272" fmla="*/ 4600285 w 8564608"/>
              <a:gd name="connsiteY272" fmla="*/ 6307644 h 6596467"/>
              <a:gd name="connsiteX273" fmla="*/ 4596065 w 8564608"/>
              <a:gd name="connsiteY273" fmla="*/ 6168319 h 6596467"/>
              <a:gd name="connsiteX274" fmla="*/ 4591845 w 8564608"/>
              <a:gd name="connsiteY274" fmla="*/ 6138763 h 6596467"/>
              <a:gd name="connsiteX275" fmla="*/ 4532752 w 8564608"/>
              <a:gd name="connsiteY275" fmla="*/ 6142986 h 6596467"/>
              <a:gd name="connsiteX276" fmla="*/ 4515869 w 8564608"/>
              <a:gd name="connsiteY276" fmla="*/ 6003661 h 6596467"/>
              <a:gd name="connsiteX277" fmla="*/ 4617169 w 8564608"/>
              <a:gd name="connsiteY277" fmla="*/ 5822114 h 6596467"/>
              <a:gd name="connsiteX278" fmla="*/ 4621389 w 8564608"/>
              <a:gd name="connsiteY278" fmla="*/ 5775673 h 6596467"/>
              <a:gd name="connsiteX279" fmla="*/ 4558078 w 8564608"/>
              <a:gd name="connsiteY279" fmla="*/ 5775673 h 6596467"/>
              <a:gd name="connsiteX280" fmla="*/ 4494766 w 8564608"/>
              <a:gd name="connsiteY280" fmla="*/ 5847448 h 6596467"/>
              <a:gd name="connsiteX281" fmla="*/ 4368140 w 8564608"/>
              <a:gd name="connsiteY281" fmla="*/ 5999438 h 6596467"/>
              <a:gd name="connsiteX282" fmla="*/ 4355477 w 8564608"/>
              <a:gd name="connsiteY282" fmla="*/ 6012104 h 6596467"/>
              <a:gd name="connsiteX283" fmla="*/ 4254178 w 8564608"/>
              <a:gd name="connsiteY283" fmla="*/ 6096544 h 6596467"/>
              <a:gd name="connsiteX284" fmla="*/ 3882746 w 8564608"/>
              <a:gd name="connsiteY284" fmla="*/ 6573628 h 6596467"/>
              <a:gd name="connsiteX285" fmla="*/ 3836317 w 8564608"/>
              <a:gd name="connsiteY285" fmla="*/ 6590516 h 6596467"/>
              <a:gd name="connsiteX286" fmla="*/ 3823654 w 8564608"/>
              <a:gd name="connsiteY286" fmla="*/ 6548297 h 6596467"/>
              <a:gd name="connsiteX287" fmla="*/ 3844760 w 8564608"/>
              <a:gd name="connsiteY287" fmla="*/ 6430081 h 6596467"/>
              <a:gd name="connsiteX288" fmla="*/ 3891187 w 8564608"/>
              <a:gd name="connsiteY288" fmla="*/ 6307644 h 6596467"/>
              <a:gd name="connsiteX289" fmla="*/ 3950279 w 8564608"/>
              <a:gd name="connsiteY289" fmla="*/ 6193650 h 6596467"/>
              <a:gd name="connsiteX290" fmla="*/ 3899630 w 8564608"/>
              <a:gd name="connsiteY290" fmla="*/ 6113432 h 6596467"/>
              <a:gd name="connsiteX291" fmla="*/ 3870083 w 8564608"/>
              <a:gd name="connsiteY291" fmla="*/ 6096544 h 6596467"/>
              <a:gd name="connsiteX292" fmla="*/ 3895409 w 8564608"/>
              <a:gd name="connsiteY292" fmla="*/ 6079656 h 6596467"/>
              <a:gd name="connsiteX293" fmla="*/ 3937616 w 8564608"/>
              <a:gd name="connsiteY293" fmla="*/ 6003661 h 6596467"/>
              <a:gd name="connsiteX294" fmla="*/ 3874303 w 8564608"/>
              <a:gd name="connsiteY294" fmla="*/ 5982550 h 6596467"/>
              <a:gd name="connsiteX295" fmla="*/ 3781447 w 8564608"/>
              <a:gd name="connsiteY295" fmla="*/ 6050102 h 6596467"/>
              <a:gd name="connsiteX296" fmla="*/ 3756121 w 8564608"/>
              <a:gd name="connsiteY296" fmla="*/ 6075433 h 6596467"/>
              <a:gd name="connsiteX297" fmla="*/ 3743460 w 8564608"/>
              <a:gd name="connsiteY297" fmla="*/ 6050102 h 6596467"/>
              <a:gd name="connsiteX298" fmla="*/ 3709694 w 8564608"/>
              <a:gd name="connsiteY298" fmla="*/ 6033214 h 6596467"/>
              <a:gd name="connsiteX299" fmla="*/ 3536639 w 8564608"/>
              <a:gd name="connsiteY299" fmla="*/ 6151431 h 6596467"/>
              <a:gd name="connsiteX300" fmla="*/ 3397352 w 8564608"/>
              <a:gd name="connsiteY300" fmla="*/ 6278090 h 6596467"/>
              <a:gd name="connsiteX301" fmla="*/ 3372026 w 8564608"/>
              <a:gd name="connsiteY301" fmla="*/ 6282311 h 6596467"/>
              <a:gd name="connsiteX302" fmla="*/ 3367806 w 8564608"/>
              <a:gd name="connsiteY302" fmla="*/ 6261202 h 6596467"/>
              <a:gd name="connsiteX303" fmla="*/ 3385746 w 8564608"/>
              <a:gd name="connsiteY303" fmla="*/ 6149319 h 6596467"/>
              <a:gd name="connsiteX304" fmla="*/ 3387550 w 8564608"/>
              <a:gd name="connsiteY304" fmla="*/ 6119461 h 6596467"/>
              <a:gd name="connsiteX305" fmla="*/ 3363994 w 8564608"/>
              <a:gd name="connsiteY305" fmla="*/ 6138763 h 6596467"/>
              <a:gd name="connsiteX306" fmla="*/ 3300681 w 8564608"/>
              <a:gd name="connsiteY306" fmla="*/ 6223203 h 6596467"/>
              <a:gd name="connsiteX307" fmla="*/ 3212044 w 8564608"/>
              <a:gd name="connsiteY307" fmla="*/ 6290756 h 6596467"/>
              <a:gd name="connsiteX308" fmla="*/ 3026329 w 8564608"/>
              <a:gd name="connsiteY308" fmla="*/ 6417415 h 6596467"/>
              <a:gd name="connsiteX309" fmla="*/ 2878600 w 8564608"/>
              <a:gd name="connsiteY309" fmla="*/ 6489188 h 6596467"/>
              <a:gd name="connsiteX310" fmla="*/ 2802626 w 8564608"/>
              <a:gd name="connsiteY310" fmla="*/ 6408970 h 6596467"/>
              <a:gd name="connsiteX311" fmla="*/ 2756197 w 8564608"/>
              <a:gd name="connsiteY311" fmla="*/ 6362528 h 6596467"/>
              <a:gd name="connsiteX312" fmla="*/ 2781520 w 8564608"/>
              <a:gd name="connsiteY312" fmla="*/ 6328752 h 6596467"/>
              <a:gd name="connsiteX313" fmla="*/ 2794183 w 8564608"/>
              <a:gd name="connsiteY313" fmla="*/ 6307644 h 6596467"/>
              <a:gd name="connsiteX314" fmla="*/ 2789963 w 8564608"/>
              <a:gd name="connsiteY314" fmla="*/ 6168319 h 6596467"/>
              <a:gd name="connsiteX315" fmla="*/ 2785743 w 8564608"/>
              <a:gd name="connsiteY315" fmla="*/ 6138763 h 6596467"/>
              <a:gd name="connsiteX316" fmla="*/ 2726650 w 8564608"/>
              <a:gd name="connsiteY316" fmla="*/ 6142986 h 6596467"/>
              <a:gd name="connsiteX317" fmla="*/ 2709767 w 8564608"/>
              <a:gd name="connsiteY317" fmla="*/ 6003661 h 6596467"/>
              <a:gd name="connsiteX318" fmla="*/ 2811067 w 8564608"/>
              <a:gd name="connsiteY318" fmla="*/ 5822114 h 6596467"/>
              <a:gd name="connsiteX319" fmla="*/ 2815287 w 8564608"/>
              <a:gd name="connsiteY319" fmla="*/ 5775673 h 6596467"/>
              <a:gd name="connsiteX320" fmla="*/ 2751976 w 8564608"/>
              <a:gd name="connsiteY320" fmla="*/ 5775673 h 6596467"/>
              <a:gd name="connsiteX321" fmla="*/ 2688665 w 8564608"/>
              <a:gd name="connsiteY321" fmla="*/ 5847448 h 6596467"/>
              <a:gd name="connsiteX322" fmla="*/ 2562038 w 8564608"/>
              <a:gd name="connsiteY322" fmla="*/ 5999438 h 6596467"/>
              <a:gd name="connsiteX323" fmla="*/ 2549375 w 8564608"/>
              <a:gd name="connsiteY323" fmla="*/ 6012104 h 6596467"/>
              <a:gd name="connsiteX324" fmla="*/ 2448076 w 8564608"/>
              <a:gd name="connsiteY324" fmla="*/ 6096544 h 6596467"/>
              <a:gd name="connsiteX325" fmla="*/ 2076644 w 8564608"/>
              <a:gd name="connsiteY325" fmla="*/ 6573628 h 6596467"/>
              <a:gd name="connsiteX326" fmla="*/ 2030215 w 8564608"/>
              <a:gd name="connsiteY326" fmla="*/ 6590516 h 6596467"/>
              <a:gd name="connsiteX327" fmla="*/ 2017552 w 8564608"/>
              <a:gd name="connsiteY327" fmla="*/ 6548297 h 6596467"/>
              <a:gd name="connsiteX328" fmla="*/ 2038658 w 8564608"/>
              <a:gd name="connsiteY328" fmla="*/ 6430081 h 6596467"/>
              <a:gd name="connsiteX329" fmla="*/ 2085085 w 8564608"/>
              <a:gd name="connsiteY329" fmla="*/ 6307644 h 6596467"/>
              <a:gd name="connsiteX330" fmla="*/ 2144177 w 8564608"/>
              <a:gd name="connsiteY330" fmla="*/ 6193650 h 6596467"/>
              <a:gd name="connsiteX331" fmla="*/ 2093528 w 8564608"/>
              <a:gd name="connsiteY331" fmla="*/ 6113432 h 6596467"/>
              <a:gd name="connsiteX332" fmla="*/ 2063981 w 8564608"/>
              <a:gd name="connsiteY332" fmla="*/ 6096544 h 6596467"/>
              <a:gd name="connsiteX333" fmla="*/ 2089307 w 8564608"/>
              <a:gd name="connsiteY333" fmla="*/ 6079656 h 6596467"/>
              <a:gd name="connsiteX334" fmla="*/ 2131514 w 8564608"/>
              <a:gd name="connsiteY334" fmla="*/ 6003661 h 6596467"/>
              <a:gd name="connsiteX335" fmla="*/ 2068201 w 8564608"/>
              <a:gd name="connsiteY335" fmla="*/ 5982550 h 6596467"/>
              <a:gd name="connsiteX336" fmla="*/ 1975345 w 8564608"/>
              <a:gd name="connsiteY336" fmla="*/ 6050102 h 6596467"/>
              <a:gd name="connsiteX337" fmla="*/ 1950019 w 8564608"/>
              <a:gd name="connsiteY337" fmla="*/ 6075433 h 6596467"/>
              <a:gd name="connsiteX338" fmla="*/ 1937358 w 8564608"/>
              <a:gd name="connsiteY338" fmla="*/ 6050102 h 6596467"/>
              <a:gd name="connsiteX339" fmla="*/ 1903592 w 8564608"/>
              <a:gd name="connsiteY339" fmla="*/ 6033214 h 6596467"/>
              <a:gd name="connsiteX340" fmla="*/ 1730537 w 8564608"/>
              <a:gd name="connsiteY340" fmla="*/ 6151431 h 6596467"/>
              <a:gd name="connsiteX341" fmla="*/ 1591250 w 8564608"/>
              <a:gd name="connsiteY341" fmla="*/ 6278090 h 6596467"/>
              <a:gd name="connsiteX342" fmla="*/ 1565924 w 8564608"/>
              <a:gd name="connsiteY342" fmla="*/ 6282311 h 6596467"/>
              <a:gd name="connsiteX343" fmla="*/ 1561704 w 8564608"/>
              <a:gd name="connsiteY343" fmla="*/ 6261202 h 6596467"/>
              <a:gd name="connsiteX344" fmla="*/ 1591250 w 8564608"/>
              <a:gd name="connsiteY344" fmla="*/ 6037437 h 6596467"/>
              <a:gd name="connsiteX345" fmla="*/ 1633457 w 8564608"/>
              <a:gd name="connsiteY345" fmla="*/ 5885444 h 6596467"/>
              <a:gd name="connsiteX346" fmla="*/ 1519497 w 8564608"/>
              <a:gd name="connsiteY346" fmla="*/ 5927666 h 6596467"/>
              <a:gd name="connsiteX347" fmla="*/ 1473068 w 8564608"/>
              <a:gd name="connsiteY347" fmla="*/ 5919220 h 6596467"/>
              <a:gd name="connsiteX348" fmla="*/ 1473068 w 8564608"/>
              <a:gd name="connsiteY348" fmla="*/ 5830560 h 6596467"/>
              <a:gd name="connsiteX349" fmla="*/ 1489951 w 8564608"/>
              <a:gd name="connsiteY349" fmla="*/ 5716566 h 6596467"/>
              <a:gd name="connsiteX350" fmla="*/ 1485728 w 8564608"/>
              <a:gd name="connsiteY350" fmla="*/ 5682789 h 6596467"/>
              <a:gd name="connsiteX351" fmla="*/ 1447742 w 8564608"/>
              <a:gd name="connsiteY351" fmla="*/ 5695455 h 6596467"/>
              <a:gd name="connsiteX352" fmla="*/ 1422418 w 8564608"/>
              <a:gd name="connsiteY352" fmla="*/ 5725008 h 6596467"/>
              <a:gd name="connsiteX353" fmla="*/ 1236702 w 8564608"/>
              <a:gd name="connsiteY353" fmla="*/ 5952996 h 6596467"/>
              <a:gd name="connsiteX354" fmla="*/ 1122740 w 8564608"/>
              <a:gd name="connsiteY354" fmla="*/ 5974107 h 6596467"/>
              <a:gd name="connsiteX355" fmla="*/ 1067867 w 8564608"/>
              <a:gd name="connsiteY355" fmla="*/ 5974107 h 6596467"/>
              <a:gd name="connsiteX356" fmla="*/ 1050984 w 8564608"/>
              <a:gd name="connsiteY356" fmla="*/ 5986773 h 6596467"/>
              <a:gd name="connsiteX357" fmla="*/ 966568 w 8564608"/>
              <a:gd name="connsiteY357" fmla="*/ 5965662 h 6596467"/>
              <a:gd name="connsiteX358" fmla="*/ 991894 w 8564608"/>
              <a:gd name="connsiteY358" fmla="*/ 5898112 h 6596467"/>
              <a:gd name="connsiteX359" fmla="*/ 1152284 w 8564608"/>
              <a:gd name="connsiteY359" fmla="*/ 5661679 h 6596467"/>
              <a:gd name="connsiteX360" fmla="*/ 1139623 w 8564608"/>
              <a:gd name="connsiteY360" fmla="*/ 5606794 h 6596467"/>
              <a:gd name="connsiteX361" fmla="*/ 1093193 w 8564608"/>
              <a:gd name="connsiteY361" fmla="*/ 5619460 h 6596467"/>
              <a:gd name="connsiteX362" fmla="*/ 1004557 w 8564608"/>
              <a:gd name="connsiteY362" fmla="*/ 5703900 h 6596467"/>
              <a:gd name="connsiteX363" fmla="*/ 953907 w 8564608"/>
              <a:gd name="connsiteY363" fmla="*/ 5703900 h 6596467"/>
              <a:gd name="connsiteX364" fmla="*/ 983451 w 8564608"/>
              <a:gd name="connsiteY364" fmla="*/ 5670124 h 6596467"/>
              <a:gd name="connsiteX365" fmla="*/ 1008777 w 8564608"/>
              <a:gd name="connsiteY365" fmla="*/ 5653236 h 6596467"/>
              <a:gd name="connsiteX366" fmla="*/ 987674 w 8564608"/>
              <a:gd name="connsiteY366" fmla="*/ 5568795 h 6596467"/>
              <a:gd name="connsiteX367" fmla="*/ 970790 w 8564608"/>
              <a:gd name="connsiteY367" fmla="*/ 5535019 h 6596467"/>
              <a:gd name="connsiteX368" fmla="*/ 1080530 w 8564608"/>
              <a:gd name="connsiteY368" fmla="*/ 5332365 h 6596467"/>
              <a:gd name="connsiteX369" fmla="*/ 1240922 w 8564608"/>
              <a:gd name="connsiteY369" fmla="*/ 5146598 h 6596467"/>
              <a:gd name="connsiteX370" fmla="*/ 1397092 w 8564608"/>
              <a:gd name="connsiteY370" fmla="*/ 4927055 h 6596467"/>
              <a:gd name="connsiteX371" fmla="*/ 1422418 w 8564608"/>
              <a:gd name="connsiteY371" fmla="*/ 4901722 h 6596467"/>
              <a:gd name="connsiteX372" fmla="*/ 1700990 w 8564608"/>
              <a:gd name="connsiteY372" fmla="*/ 4606184 h 6596467"/>
              <a:gd name="connsiteX373" fmla="*/ 1713654 w 8564608"/>
              <a:gd name="connsiteY373" fmla="*/ 4534412 h 6596467"/>
              <a:gd name="connsiteX374" fmla="*/ 1637680 w 8564608"/>
              <a:gd name="connsiteY374" fmla="*/ 4547077 h 6596467"/>
              <a:gd name="connsiteX375" fmla="*/ 1477288 w 8564608"/>
              <a:gd name="connsiteY375" fmla="*/ 4724401 h 6596467"/>
              <a:gd name="connsiteX376" fmla="*/ 1397092 w 8564608"/>
              <a:gd name="connsiteY376" fmla="*/ 4728621 h 6596467"/>
              <a:gd name="connsiteX377" fmla="*/ 1342222 w 8564608"/>
              <a:gd name="connsiteY377" fmla="*/ 4724401 h 6596467"/>
              <a:gd name="connsiteX378" fmla="*/ 962348 w 8564608"/>
              <a:gd name="connsiteY378" fmla="*/ 5053715 h 6596467"/>
              <a:gd name="connsiteX379" fmla="*/ 763969 w 8564608"/>
              <a:gd name="connsiteY379" fmla="*/ 5159264 h 6596467"/>
              <a:gd name="connsiteX380" fmla="*/ 717539 w 8564608"/>
              <a:gd name="connsiteY380" fmla="*/ 5184595 h 6596467"/>
              <a:gd name="connsiteX381" fmla="*/ 531824 w 8564608"/>
              <a:gd name="connsiteY381" fmla="*/ 5328142 h 6596467"/>
              <a:gd name="connsiteX382" fmla="*/ 400978 w 8564608"/>
              <a:gd name="connsiteY382" fmla="*/ 5416805 h 6596467"/>
              <a:gd name="connsiteX383" fmla="*/ 329225 w 8564608"/>
              <a:gd name="connsiteY383" fmla="*/ 5433693 h 6596467"/>
              <a:gd name="connsiteX384" fmla="*/ 308121 w 8564608"/>
              <a:gd name="connsiteY384" fmla="*/ 5370363 h 6596467"/>
              <a:gd name="connsiteX385" fmla="*/ 417861 w 8564608"/>
              <a:gd name="connsiteY385" fmla="*/ 5167709 h 6596467"/>
              <a:gd name="connsiteX386" fmla="*/ 219483 w 8564608"/>
              <a:gd name="connsiteY386" fmla="*/ 5273258 h 6596467"/>
              <a:gd name="connsiteX387" fmla="*/ 181496 w 8564608"/>
              <a:gd name="connsiteY387" fmla="*/ 5290146 h 6596467"/>
              <a:gd name="connsiteX388" fmla="*/ 177275 w 8564608"/>
              <a:gd name="connsiteY388" fmla="*/ 5256370 h 6596467"/>
              <a:gd name="connsiteX389" fmla="*/ 151949 w 8564608"/>
              <a:gd name="connsiteY389" fmla="*/ 5218371 h 6596467"/>
              <a:gd name="connsiteX390" fmla="*/ 118183 w 8564608"/>
              <a:gd name="connsiteY390" fmla="*/ 5247927 h 6596467"/>
              <a:gd name="connsiteX391" fmla="*/ 71756 w 8564608"/>
              <a:gd name="connsiteY391" fmla="*/ 5290146 h 6596467"/>
              <a:gd name="connsiteX392" fmla="*/ 0 w 8564608"/>
              <a:gd name="connsiteY392" fmla="*/ 5252147 h 6596467"/>
              <a:gd name="connsiteX393" fmla="*/ 59093 w 8564608"/>
              <a:gd name="connsiteY393" fmla="*/ 5222593 h 6596467"/>
              <a:gd name="connsiteX394" fmla="*/ 84416 w 8564608"/>
              <a:gd name="connsiteY394" fmla="*/ 5218371 h 6596467"/>
              <a:gd name="connsiteX395" fmla="*/ 42210 w 8564608"/>
              <a:gd name="connsiteY395" fmla="*/ 5197262 h 6596467"/>
              <a:gd name="connsiteX396" fmla="*/ 33767 w 8564608"/>
              <a:gd name="connsiteY396" fmla="*/ 5150821 h 6596467"/>
              <a:gd name="connsiteX397" fmla="*/ 46430 w 8564608"/>
              <a:gd name="connsiteY397" fmla="*/ 5125487 h 6596467"/>
              <a:gd name="connsiteX398" fmla="*/ 67533 w 8564608"/>
              <a:gd name="connsiteY398" fmla="*/ 4948164 h 6596467"/>
              <a:gd name="connsiteX399" fmla="*/ 109743 w 8564608"/>
              <a:gd name="connsiteY399" fmla="*/ 4766620 h 6596467"/>
              <a:gd name="connsiteX400" fmla="*/ 122406 w 8564608"/>
              <a:gd name="connsiteY400" fmla="*/ 4724401 h 6596467"/>
              <a:gd name="connsiteX401" fmla="*/ 151949 w 8564608"/>
              <a:gd name="connsiteY401" fmla="*/ 4601962 h 6596467"/>
              <a:gd name="connsiteX402" fmla="*/ 130846 w 8564608"/>
              <a:gd name="connsiteY402" fmla="*/ 4521744 h 6596467"/>
              <a:gd name="connsiteX403" fmla="*/ 135066 w 8564608"/>
              <a:gd name="connsiteY403" fmla="*/ 4458414 h 6596467"/>
              <a:gd name="connsiteX404" fmla="*/ 139289 w 8564608"/>
              <a:gd name="connsiteY404" fmla="*/ 4420418 h 6596467"/>
              <a:gd name="connsiteX405" fmla="*/ 130846 w 8564608"/>
              <a:gd name="connsiteY405" fmla="*/ 4407750 h 6596467"/>
              <a:gd name="connsiteX406" fmla="*/ 160392 w 8564608"/>
              <a:gd name="connsiteY406" fmla="*/ 4302201 h 6596467"/>
              <a:gd name="connsiteX407" fmla="*/ 156172 w 8564608"/>
              <a:gd name="connsiteY407" fmla="*/ 4251537 h 6596467"/>
              <a:gd name="connsiteX408" fmla="*/ 206822 w 8564608"/>
              <a:gd name="connsiteY408" fmla="*/ 4141765 h 6596467"/>
              <a:gd name="connsiteX409" fmla="*/ 337668 w 8564608"/>
              <a:gd name="connsiteY409" fmla="*/ 4031994 h 6596467"/>
              <a:gd name="connsiteX410" fmla="*/ 350328 w 8564608"/>
              <a:gd name="connsiteY410" fmla="*/ 4015106 h 6596467"/>
              <a:gd name="connsiteX411" fmla="*/ 493837 w 8564608"/>
              <a:gd name="connsiteY411" fmla="*/ 3778675 h 6596467"/>
              <a:gd name="connsiteX412" fmla="*/ 650006 w 8564608"/>
              <a:gd name="connsiteY412" fmla="*/ 3529579 h 6596467"/>
              <a:gd name="connsiteX413" fmla="*/ 873711 w 8564608"/>
              <a:gd name="connsiteY413" fmla="*/ 3238261 h 6596467"/>
              <a:gd name="connsiteX414" fmla="*/ 1063647 w 8564608"/>
              <a:gd name="connsiteY414" fmla="*/ 2896282 h 6596467"/>
              <a:gd name="connsiteX415" fmla="*/ 1059427 w 8564608"/>
              <a:gd name="connsiteY415" fmla="*/ 2803398 h 6596467"/>
              <a:gd name="connsiteX416" fmla="*/ 1059427 w 8564608"/>
              <a:gd name="connsiteY416" fmla="*/ 2765400 h 6596467"/>
              <a:gd name="connsiteX417" fmla="*/ 1287352 w 8564608"/>
              <a:gd name="connsiteY417" fmla="*/ 2402310 h 6596467"/>
              <a:gd name="connsiteX418" fmla="*/ 1422418 w 8564608"/>
              <a:gd name="connsiteY418" fmla="*/ 2110992 h 6596467"/>
              <a:gd name="connsiteX419" fmla="*/ 1439301 w 8564608"/>
              <a:gd name="connsiteY419" fmla="*/ 2068773 h 6596467"/>
              <a:gd name="connsiteX420" fmla="*/ 1321118 w 8564608"/>
              <a:gd name="connsiteY420" fmla="*/ 2110992 h 6596467"/>
              <a:gd name="connsiteX421" fmla="*/ 1278910 w 8564608"/>
              <a:gd name="connsiteY421" fmla="*/ 2136325 h 6596467"/>
              <a:gd name="connsiteX422" fmla="*/ 1126960 w 8564608"/>
              <a:gd name="connsiteY422" fmla="*/ 2153213 h 6596467"/>
              <a:gd name="connsiteX423" fmla="*/ 1114297 w 8564608"/>
              <a:gd name="connsiteY423" fmla="*/ 2157433 h 6596467"/>
              <a:gd name="connsiteX424" fmla="*/ 975011 w 8564608"/>
              <a:gd name="connsiteY424" fmla="*/ 2203875 h 6596467"/>
              <a:gd name="connsiteX425" fmla="*/ 493837 w 8564608"/>
              <a:gd name="connsiteY425" fmla="*/ 2334757 h 6596467"/>
              <a:gd name="connsiteX426" fmla="*/ 422084 w 8564608"/>
              <a:gd name="connsiteY426" fmla="*/ 2351645 h 6596467"/>
              <a:gd name="connsiteX427" fmla="*/ 371434 w 8564608"/>
              <a:gd name="connsiteY427" fmla="*/ 2334757 h 6596467"/>
              <a:gd name="connsiteX428" fmla="*/ 405201 w 8564608"/>
              <a:gd name="connsiteY428" fmla="*/ 2300981 h 6596467"/>
              <a:gd name="connsiteX429" fmla="*/ 721762 w 8564608"/>
              <a:gd name="connsiteY429" fmla="*/ 2174321 h 6596467"/>
              <a:gd name="connsiteX430" fmla="*/ 1181830 w 8564608"/>
              <a:gd name="connsiteY430" fmla="*/ 2030774 h 6596467"/>
              <a:gd name="connsiteX431" fmla="*/ 1219819 w 8564608"/>
              <a:gd name="connsiteY431" fmla="*/ 2022331 h 6596467"/>
              <a:gd name="connsiteX432" fmla="*/ 1232481 w 8564608"/>
              <a:gd name="connsiteY432" fmla="*/ 2001220 h 6596467"/>
              <a:gd name="connsiteX433" fmla="*/ 1211376 w 8564608"/>
              <a:gd name="connsiteY433" fmla="*/ 1988555 h 6596467"/>
              <a:gd name="connsiteX434" fmla="*/ 903258 w 8564608"/>
              <a:gd name="connsiteY434" fmla="*/ 2034997 h 6596467"/>
              <a:gd name="connsiteX435" fmla="*/ 877931 w 8564608"/>
              <a:gd name="connsiteY435" fmla="*/ 2030774 h 6596467"/>
              <a:gd name="connsiteX436" fmla="*/ 877931 w 8564608"/>
              <a:gd name="connsiteY436" fmla="*/ 2001220 h 6596467"/>
              <a:gd name="connsiteX437" fmla="*/ 970790 w 8564608"/>
              <a:gd name="connsiteY437" fmla="*/ 1937891 h 6596467"/>
              <a:gd name="connsiteX438" fmla="*/ 1034101 w 8564608"/>
              <a:gd name="connsiteY438" fmla="*/ 1878784 h 6596467"/>
              <a:gd name="connsiteX439" fmla="*/ 1097414 w 8564608"/>
              <a:gd name="connsiteY439" fmla="*/ 1832342 h 6596467"/>
              <a:gd name="connsiteX440" fmla="*/ 1283129 w 8564608"/>
              <a:gd name="connsiteY440" fmla="*/ 1790120 h 6596467"/>
              <a:gd name="connsiteX441" fmla="*/ 1608134 w 8564608"/>
              <a:gd name="connsiteY441" fmla="*/ 1714125 h 6596467"/>
              <a:gd name="connsiteX442" fmla="*/ 1409755 w 8564608"/>
              <a:gd name="connsiteY442" fmla="*/ 1684572 h 6596467"/>
              <a:gd name="connsiteX443" fmla="*/ 1228259 w 8564608"/>
              <a:gd name="connsiteY443" fmla="*/ 1735236 h 6596467"/>
              <a:gd name="connsiteX444" fmla="*/ 1181830 w 8564608"/>
              <a:gd name="connsiteY444" fmla="*/ 1726791 h 6596467"/>
              <a:gd name="connsiteX445" fmla="*/ 1359105 w 8564608"/>
              <a:gd name="connsiteY445" fmla="*/ 1659241 h 6596467"/>
              <a:gd name="connsiteX446" fmla="*/ 1283129 w 8564608"/>
              <a:gd name="connsiteY446" fmla="*/ 1646573 h 6596467"/>
              <a:gd name="connsiteX447" fmla="*/ 1232481 w 8564608"/>
              <a:gd name="connsiteY447" fmla="*/ 1667684 h 6596467"/>
              <a:gd name="connsiteX448" fmla="*/ 1194493 w 8564608"/>
              <a:gd name="connsiteY448" fmla="*/ 1663461 h 6596467"/>
              <a:gd name="connsiteX449" fmla="*/ 1207156 w 8564608"/>
              <a:gd name="connsiteY449" fmla="*/ 1629685 h 6596467"/>
              <a:gd name="connsiteX450" fmla="*/ 1240922 w 8564608"/>
              <a:gd name="connsiteY450" fmla="*/ 1591688 h 6596467"/>
              <a:gd name="connsiteX451" fmla="*/ 983451 w 8564608"/>
              <a:gd name="connsiteY451" fmla="*/ 1633907 h 6596467"/>
              <a:gd name="connsiteX452" fmla="*/ 738645 w 8564608"/>
              <a:gd name="connsiteY452" fmla="*/ 1633907 h 6596467"/>
              <a:gd name="connsiteX453" fmla="*/ 1316896 w 8564608"/>
              <a:gd name="connsiteY453" fmla="*/ 1494583 h 6596467"/>
              <a:gd name="connsiteX454" fmla="*/ 1274689 w 8564608"/>
              <a:gd name="connsiteY454" fmla="*/ 1473472 h 6596467"/>
              <a:gd name="connsiteX455" fmla="*/ 1321118 w 8564608"/>
              <a:gd name="connsiteY455" fmla="*/ 1448141 h 6596467"/>
              <a:gd name="connsiteX456" fmla="*/ 1574367 w 8564608"/>
              <a:gd name="connsiteY456" fmla="*/ 1376366 h 6596467"/>
              <a:gd name="connsiteX457" fmla="*/ 1785406 w 8564608"/>
              <a:gd name="connsiteY457" fmla="*/ 1367923 h 6596467"/>
              <a:gd name="connsiteX458" fmla="*/ 1924695 w 8564608"/>
              <a:gd name="connsiteY458" fmla="*/ 1342592 h 6596467"/>
              <a:gd name="connsiteX459" fmla="*/ 2055541 w 8564608"/>
              <a:gd name="connsiteY459" fmla="*/ 1300371 h 6596467"/>
              <a:gd name="connsiteX460" fmla="*/ 2089307 w 8564608"/>
              <a:gd name="connsiteY460" fmla="*/ 1266595 h 6596467"/>
              <a:gd name="connsiteX461" fmla="*/ 2030215 w 8564608"/>
              <a:gd name="connsiteY461" fmla="*/ 1199045 h 6596467"/>
              <a:gd name="connsiteX462" fmla="*/ 1975345 w 8564608"/>
              <a:gd name="connsiteY462" fmla="*/ 1203265 h 6596467"/>
              <a:gd name="connsiteX463" fmla="*/ 1840279 w 8564608"/>
              <a:gd name="connsiteY463" fmla="*/ 1156823 h 6596467"/>
              <a:gd name="connsiteX464" fmla="*/ 1709433 w 8564608"/>
              <a:gd name="connsiteY464" fmla="*/ 1173711 h 6596467"/>
              <a:gd name="connsiteX465" fmla="*/ 1726316 w 8564608"/>
              <a:gd name="connsiteY465" fmla="*/ 1148380 h 6596467"/>
              <a:gd name="connsiteX466" fmla="*/ 1966902 w 8564608"/>
              <a:gd name="connsiteY466" fmla="*/ 1068163 h 6596467"/>
              <a:gd name="connsiteX467" fmla="*/ 2034435 w 8564608"/>
              <a:gd name="connsiteY467" fmla="*/ 1097716 h 6596467"/>
              <a:gd name="connsiteX468" fmla="*/ 2106190 w 8564608"/>
              <a:gd name="connsiteY468" fmla="*/ 1135715 h 6596467"/>
              <a:gd name="connsiteX469" fmla="*/ 2148397 w 8564608"/>
              <a:gd name="connsiteY469" fmla="*/ 1127270 h 6596467"/>
              <a:gd name="connsiteX470" fmla="*/ 2194827 w 8564608"/>
              <a:gd name="connsiteY470" fmla="*/ 1148380 h 6596467"/>
              <a:gd name="connsiteX471" fmla="*/ 2177945 w 8564608"/>
              <a:gd name="connsiteY471" fmla="*/ 1190599 h 6596467"/>
              <a:gd name="connsiteX472" fmla="*/ 2156840 w 8564608"/>
              <a:gd name="connsiteY472" fmla="*/ 1220153 h 6596467"/>
              <a:gd name="connsiteX473" fmla="*/ 2177945 w 8564608"/>
              <a:gd name="connsiteY473" fmla="*/ 1237041 h 6596467"/>
              <a:gd name="connsiteX474" fmla="*/ 2199047 w 8564608"/>
              <a:gd name="connsiteY474" fmla="*/ 1211710 h 6596467"/>
              <a:gd name="connsiteX475" fmla="*/ 2224374 w 8564608"/>
              <a:gd name="connsiteY475" fmla="*/ 1177934 h 6596467"/>
              <a:gd name="connsiteX476" fmla="*/ 2308789 w 8564608"/>
              <a:gd name="connsiteY476" fmla="*/ 1169489 h 6596467"/>
              <a:gd name="connsiteX477" fmla="*/ 2397426 w 8564608"/>
              <a:gd name="connsiteY477" fmla="*/ 1156823 h 6596467"/>
              <a:gd name="connsiteX478" fmla="*/ 2397426 w 8564608"/>
              <a:gd name="connsiteY478" fmla="*/ 1152603 h 6596467"/>
              <a:gd name="connsiteX479" fmla="*/ 2646454 w 8564608"/>
              <a:gd name="connsiteY479" fmla="*/ 852840 h 6596467"/>
              <a:gd name="connsiteX480" fmla="*/ 2768860 w 8564608"/>
              <a:gd name="connsiteY480" fmla="*/ 755737 h 6596467"/>
              <a:gd name="connsiteX481" fmla="*/ 2794183 w 8564608"/>
              <a:gd name="connsiteY481" fmla="*/ 721960 h 6596467"/>
              <a:gd name="connsiteX482" fmla="*/ 2887042 w 8564608"/>
              <a:gd name="connsiteY482" fmla="*/ 574190 h 6596467"/>
              <a:gd name="connsiteX483" fmla="*/ 3060095 w 8564608"/>
              <a:gd name="connsiteY483" fmla="*/ 527749 h 6596467"/>
              <a:gd name="connsiteX484" fmla="*/ 3110745 w 8564608"/>
              <a:gd name="connsiteY484" fmla="*/ 599521 h 6596467"/>
              <a:gd name="connsiteX485" fmla="*/ 3064315 w 8564608"/>
              <a:gd name="connsiteY485" fmla="*/ 835952 h 6596467"/>
              <a:gd name="connsiteX486" fmla="*/ 3060095 w 8564608"/>
              <a:gd name="connsiteY486" fmla="*/ 873951 h 6596467"/>
              <a:gd name="connsiteX487" fmla="*/ 3106525 w 8564608"/>
              <a:gd name="connsiteY487" fmla="*/ 865508 h 6596467"/>
              <a:gd name="connsiteX488" fmla="*/ 3190941 w 8564608"/>
              <a:gd name="connsiteY488" fmla="*/ 755737 h 6596467"/>
              <a:gd name="connsiteX489" fmla="*/ 3515943 w 8564608"/>
              <a:gd name="connsiteY489" fmla="*/ 350425 h 6596467"/>
              <a:gd name="connsiteX490" fmla="*/ 3583476 w 8564608"/>
              <a:gd name="connsiteY490" fmla="*/ 295538 h 6596467"/>
              <a:gd name="connsiteX491" fmla="*/ 3629905 w 8564608"/>
              <a:gd name="connsiteY491" fmla="*/ 295538 h 6596467"/>
              <a:gd name="connsiteX492" fmla="*/ 3659452 w 8564608"/>
              <a:gd name="connsiteY492" fmla="*/ 295538 h 6596467"/>
              <a:gd name="connsiteX493" fmla="*/ 3748088 w 8564608"/>
              <a:gd name="connsiteY493" fmla="*/ 333537 h 6596467"/>
              <a:gd name="connsiteX494" fmla="*/ 3756531 w 8564608"/>
              <a:gd name="connsiteY494" fmla="*/ 346202 h 6596467"/>
              <a:gd name="connsiteX495" fmla="*/ 3781854 w 8564608"/>
              <a:gd name="connsiteY495" fmla="*/ 485530 h 6596467"/>
              <a:gd name="connsiteX496" fmla="*/ 3769194 w 8564608"/>
              <a:gd name="connsiteY496" fmla="*/ 510861 h 6596467"/>
              <a:gd name="connsiteX497" fmla="*/ 3828284 w 8564608"/>
              <a:gd name="connsiteY497" fmla="*/ 603744 h 6596467"/>
              <a:gd name="connsiteX498" fmla="*/ 3836727 w 8564608"/>
              <a:gd name="connsiteY498" fmla="*/ 599521 h 6596467"/>
              <a:gd name="connsiteX499" fmla="*/ 3946467 w 8564608"/>
              <a:gd name="connsiteY499" fmla="*/ 489750 h 6596467"/>
              <a:gd name="connsiteX500" fmla="*/ 4026663 w 8564608"/>
              <a:gd name="connsiteY500" fmla="*/ 413755 h 6596467"/>
              <a:gd name="connsiteX501" fmla="*/ 3988676 w 8564608"/>
              <a:gd name="connsiteY501" fmla="*/ 291318 h 6596467"/>
              <a:gd name="connsiteX502" fmla="*/ 4009779 w 8564608"/>
              <a:gd name="connsiteY502" fmla="*/ 274430 h 6596467"/>
              <a:gd name="connsiteX503" fmla="*/ 4014000 w 8564608"/>
              <a:gd name="connsiteY503" fmla="*/ 299761 h 6596467"/>
              <a:gd name="connsiteX504" fmla="*/ 4014000 w 8564608"/>
              <a:gd name="connsiteY504" fmla="*/ 341982 h 6596467"/>
              <a:gd name="connsiteX505" fmla="*/ 4039326 w 8564608"/>
              <a:gd name="connsiteY505" fmla="*/ 312429 h 6596467"/>
              <a:gd name="connsiteX506" fmla="*/ 4064649 w 8564608"/>
              <a:gd name="connsiteY506" fmla="*/ 173101 h 6596467"/>
              <a:gd name="connsiteX507" fmla="*/ 4161729 w 8564608"/>
              <a:gd name="connsiteY507" fmla="*/ 71775 h 6596467"/>
              <a:gd name="connsiteX508" fmla="*/ 4191275 w 8564608"/>
              <a:gd name="connsiteY508" fmla="*/ 50664 h 6596467"/>
              <a:gd name="connsiteX509" fmla="*/ 4271471 w 8564608"/>
              <a:gd name="connsiteY509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</a:cxnLst>
            <a:rect l="l" t="t" r="r" b="b"/>
            <a:pathLst>
              <a:path w="8564608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lnTo>
                  <a:pt x="4659569" y="609874"/>
                </a:lnTo>
                <a:lnTo>
                  <a:pt x="4693144" y="574190"/>
                </a:lnTo>
                <a:cubicBezTo>
                  <a:pt x="4743794" y="540414"/>
                  <a:pt x="4790221" y="477084"/>
                  <a:pt x="4866197" y="527749"/>
                </a:cubicBezTo>
                <a:cubicBezTo>
                  <a:pt x="4895743" y="548859"/>
                  <a:pt x="4916847" y="561525"/>
                  <a:pt x="4916847" y="599521"/>
                </a:cubicBezTo>
                <a:cubicBezTo>
                  <a:pt x="4916847" y="679739"/>
                  <a:pt x="4895743" y="759957"/>
                  <a:pt x="4870417" y="835952"/>
                </a:cubicBezTo>
                <a:cubicBezTo>
                  <a:pt x="4866197" y="848620"/>
                  <a:pt x="4849314" y="861285"/>
                  <a:pt x="4866197" y="873951"/>
                </a:cubicBezTo>
                <a:lnTo>
                  <a:pt x="4875051" y="878031"/>
                </a:lnTo>
                <a:lnTo>
                  <a:pt x="4895097" y="861285"/>
                </a:lnTo>
                <a:lnTo>
                  <a:pt x="4942935" y="829713"/>
                </a:lnTo>
                <a:lnTo>
                  <a:pt x="4956418" y="813789"/>
                </a:lnTo>
                <a:cubicBezTo>
                  <a:pt x="4970663" y="795845"/>
                  <a:pt x="4984380" y="776847"/>
                  <a:pt x="4997043" y="755737"/>
                </a:cubicBezTo>
                <a:cubicBezTo>
                  <a:pt x="5081459" y="603744"/>
                  <a:pt x="5216525" y="485530"/>
                  <a:pt x="5322045" y="350425"/>
                </a:cubicBezTo>
                <a:cubicBezTo>
                  <a:pt x="5338928" y="329314"/>
                  <a:pt x="5368474" y="312429"/>
                  <a:pt x="5389578" y="295538"/>
                </a:cubicBezTo>
                <a:cubicBezTo>
                  <a:pt x="5406461" y="282873"/>
                  <a:pt x="5423347" y="270207"/>
                  <a:pt x="5436007" y="295538"/>
                </a:cubicBezTo>
                <a:cubicBezTo>
                  <a:pt x="5444450" y="308206"/>
                  <a:pt x="5457113" y="299761"/>
                  <a:pt x="5465554" y="295538"/>
                </a:cubicBezTo>
                <a:cubicBezTo>
                  <a:pt x="5516203" y="265984"/>
                  <a:pt x="5541529" y="278652"/>
                  <a:pt x="5554190" y="333537"/>
                </a:cubicBezTo>
                <a:cubicBezTo>
                  <a:pt x="5554190" y="337759"/>
                  <a:pt x="5558413" y="346202"/>
                  <a:pt x="5562633" y="346202"/>
                </a:cubicBezTo>
                <a:cubicBezTo>
                  <a:pt x="5638606" y="379978"/>
                  <a:pt x="5596399" y="434865"/>
                  <a:pt x="5587956" y="485530"/>
                </a:cubicBezTo>
                <a:cubicBezTo>
                  <a:pt x="5583736" y="493972"/>
                  <a:pt x="5579516" y="502415"/>
                  <a:pt x="5575296" y="510861"/>
                </a:cubicBezTo>
                <a:cubicBezTo>
                  <a:pt x="5549970" y="578413"/>
                  <a:pt x="5566853" y="603744"/>
                  <a:pt x="5634386" y="603744"/>
                </a:cubicBezTo>
                <a:cubicBezTo>
                  <a:pt x="5638606" y="603744"/>
                  <a:pt x="5642829" y="603744"/>
                  <a:pt x="5642829" y="599521"/>
                </a:cubicBezTo>
                <a:cubicBezTo>
                  <a:pt x="5659712" y="544637"/>
                  <a:pt x="5739908" y="553079"/>
                  <a:pt x="5752569" y="489750"/>
                </a:cubicBezTo>
                <a:cubicBezTo>
                  <a:pt x="5761012" y="447531"/>
                  <a:pt x="5786335" y="422200"/>
                  <a:pt x="5832765" y="413755"/>
                </a:cubicBezTo>
                <a:cubicBezTo>
                  <a:pt x="5782115" y="384201"/>
                  <a:pt x="5773675" y="350425"/>
                  <a:pt x="5794778" y="291318"/>
                </a:cubicBezTo>
                <a:cubicBezTo>
                  <a:pt x="5798998" y="282873"/>
                  <a:pt x="5803218" y="270207"/>
                  <a:pt x="5815881" y="274430"/>
                </a:cubicBezTo>
                <a:cubicBezTo>
                  <a:pt x="5828545" y="278652"/>
                  <a:pt x="5824324" y="291318"/>
                  <a:pt x="5820102" y="299761"/>
                </a:cubicBezTo>
                <a:cubicBezTo>
                  <a:pt x="5815881" y="312429"/>
                  <a:pt x="5811661" y="325094"/>
                  <a:pt x="5820102" y="341982"/>
                </a:cubicBezTo>
                <a:cubicBezTo>
                  <a:pt x="5841208" y="341982"/>
                  <a:pt x="5845428" y="325094"/>
                  <a:pt x="5845428" y="312429"/>
                </a:cubicBezTo>
                <a:cubicBezTo>
                  <a:pt x="5845428" y="265984"/>
                  <a:pt x="5862311" y="219543"/>
                  <a:pt x="5870751" y="173101"/>
                </a:cubicBezTo>
                <a:cubicBezTo>
                  <a:pt x="5883414" y="118217"/>
                  <a:pt x="5908741" y="80218"/>
                  <a:pt x="5967831" y="71775"/>
                </a:cubicBezTo>
                <a:cubicBezTo>
                  <a:pt x="5980494" y="67552"/>
                  <a:pt x="5993157" y="67552"/>
                  <a:pt x="5997377" y="50664"/>
                </a:cubicBezTo>
                <a:cubicBezTo>
                  <a:pt x="6010040" y="12666"/>
                  <a:pt x="6043807" y="4223"/>
                  <a:pt x="6077573" y="0"/>
                </a:cubicBezTo>
                <a:cubicBezTo>
                  <a:pt x="6098677" y="0"/>
                  <a:pt x="6161989" y="88663"/>
                  <a:pt x="6157769" y="113994"/>
                </a:cubicBezTo>
                <a:cubicBezTo>
                  <a:pt x="6132443" y="215323"/>
                  <a:pt x="6107119" y="316649"/>
                  <a:pt x="6081793" y="417977"/>
                </a:cubicBezTo>
                <a:cubicBezTo>
                  <a:pt x="6073353" y="443308"/>
                  <a:pt x="6056470" y="460196"/>
                  <a:pt x="6031144" y="451753"/>
                </a:cubicBezTo>
                <a:cubicBezTo>
                  <a:pt x="6001597" y="443308"/>
                  <a:pt x="6014260" y="417977"/>
                  <a:pt x="6018481" y="396867"/>
                </a:cubicBezTo>
                <a:cubicBezTo>
                  <a:pt x="6018481" y="379978"/>
                  <a:pt x="6031144" y="363090"/>
                  <a:pt x="6026923" y="337759"/>
                </a:cubicBezTo>
                <a:cubicBezTo>
                  <a:pt x="5959390" y="401089"/>
                  <a:pt x="5934064" y="472862"/>
                  <a:pt x="5912961" y="557302"/>
                </a:cubicBezTo>
                <a:cubicBezTo>
                  <a:pt x="5955168" y="540414"/>
                  <a:pt x="5959390" y="510861"/>
                  <a:pt x="5972051" y="481307"/>
                </a:cubicBezTo>
                <a:cubicBezTo>
                  <a:pt x="5976274" y="468641"/>
                  <a:pt x="5984714" y="460196"/>
                  <a:pt x="6001597" y="464419"/>
                </a:cubicBezTo>
                <a:cubicBezTo>
                  <a:pt x="6018481" y="468641"/>
                  <a:pt x="6031144" y="477084"/>
                  <a:pt x="6035364" y="493972"/>
                </a:cubicBezTo>
                <a:cubicBezTo>
                  <a:pt x="6039586" y="515083"/>
                  <a:pt x="6026923" y="515083"/>
                  <a:pt x="6014260" y="515083"/>
                </a:cubicBezTo>
                <a:cubicBezTo>
                  <a:pt x="5988934" y="523526"/>
                  <a:pt x="5988934" y="536191"/>
                  <a:pt x="5997377" y="553079"/>
                </a:cubicBezTo>
                <a:cubicBezTo>
                  <a:pt x="6022703" y="586856"/>
                  <a:pt x="6010040" y="616409"/>
                  <a:pt x="6001597" y="650185"/>
                </a:cubicBezTo>
                <a:cubicBezTo>
                  <a:pt x="5997377" y="671296"/>
                  <a:pt x="5988934" y="675519"/>
                  <a:pt x="5967831" y="667074"/>
                </a:cubicBezTo>
                <a:cubicBezTo>
                  <a:pt x="5946727" y="658631"/>
                  <a:pt x="5946727" y="688184"/>
                  <a:pt x="5946727" y="688184"/>
                </a:cubicBezTo>
                <a:cubicBezTo>
                  <a:pt x="5997377" y="709292"/>
                  <a:pt x="5976274" y="759957"/>
                  <a:pt x="5993157" y="789510"/>
                </a:cubicBezTo>
                <a:cubicBezTo>
                  <a:pt x="5997377" y="793733"/>
                  <a:pt x="5997377" y="793733"/>
                  <a:pt x="6001597" y="793733"/>
                </a:cubicBezTo>
                <a:cubicBezTo>
                  <a:pt x="6026923" y="781068"/>
                  <a:pt x="6001597" y="764179"/>
                  <a:pt x="6005820" y="747291"/>
                </a:cubicBezTo>
                <a:cubicBezTo>
                  <a:pt x="6005820" y="730403"/>
                  <a:pt x="6014260" y="721960"/>
                  <a:pt x="6026923" y="721960"/>
                </a:cubicBezTo>
                <a:cubicBezTo>
                  <a:pt x="6039586" y="721960"/>
                  <a:pt x="6043807" y="730403"/>
                  <a:pt x="6043807" y="743069"/>
                </a:cubicBezTo>
                <a:cubicBezTo>
                  <a:pt x="6052247" y="793733"/>
                  <a:pt x="6031144" y="840175"/>
                  <a:pt x="6026923" y="903504"/>
                </a:cubicBezTo>
                <a:cubicBezTo>
                  <a:pt x="6064910" y="857063"/>
                  <a:pt x="6094456" y="823286"/>
                  <a:pt x="6136663" y="810621"/>
                </a:cubicBezTo>
                <a:cubicBezTo>
                  <a:pt x="6145106" y="806398"/>
                  <a:pt x="6149326" y="793733"/>
                  <a:pt x="6145106" y="785290"/>
                </a:cubicBezTo>
                <a:cubicBezTo>
                  <a:pt x="6132443" y="734626"/>
                  <a:pt x="6170430" y="709292"/>
                  <a:pt x="6191536" y="675519"/>
                </a:cubicBezTo>
                <a:cubicBezTo>
                  <a:pt x="6229522" y="599521"/>
                  <a:pt x="6318159" y="595301"/>
                  <a:pt x="6368809" y="531971"/>
                </a:cubicBezTo>
                <a:cubicBezTo>
                  <a:pt x="6381470" y="512971"/>
                  <a:pt x="6401256" y="512972"/>
                  <a:pt x="6417480" y="528409"/>
                </a:cubicBezTo>
                <a:lnTo>
                  <a:pt x="6430413" y="546473"/>
                </a:lnTo>
                <a:lnTo>
                  <a:pt x="6438335" y="526693"/>
                </a:lnTo>
                <a:cubicBezTo>
                  <a:pt x="6446248" y="515083"/>
                  <a:pt x="6459966" y="510861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lnTo>
                  <a:pt x="6517797" y="782865"/>
                </a:lnTo>
                <a:lnTo>
                  <a:pt x="6533882" y="805806"/>
                </a:lnTo>
                <a:cubicBezTo>
                  <a:pt x="6546347" y="830149"/>
                  <a:pt x="6543973" y="853897"/>
                  <a:pt x="6524980" y="882396"/>
                </a:cubicBezTo>
                <a:cubicBezTo>
                  <a:pt x="6512317" y="907727"/>
                  <a:pt x="6491213" y="941503"/>
                  <a:pt x="6516537" y="962611"/>
                </a:cubicBezTo>
                <a:lnTo>
                  <a:pt x="6532191" y="969599"/>
                </a:lnTo>
                <a:lnTo>
                  <a:pt x="6572081" y="929892"/>
                </a:lnTo>
                <a:cubicBezTo>
                  <a:pt x="6589492" y="911421"/>
                  <a:pt x="6605585" y="891894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02663" y="832787"/>
                  <a:pt x="6707675" y="838592"/>
                  <a:pt x="6710313" y="844727"/>
                </a:cubicBezTo>
                <a:lnTo>
                  <a:pt x="6711266" y="854641"/>
                </a:lnTo>
                <a:lnTo>
                  <a:pt x="6803553" y="793733"/>
                </a:lnTo>
                <a:cubicBezTo>
                  <a:pt x="6828879" y="781068"/>
                  <a:pt x="6845762" y="781068"/>
                  <a:pt x="6854202" y="810621"/>
                </a:cubicBezTo>
                <a:cubicBezTo>
                  <a:pt x="6854202" y="823286"/>
                  <a:pt x="6858425" y="831732"/>
                  <a:pt x="6871085" y="835952"/>
                </a:cubicBezTo>
                <a:cubicBezTo>
                  <a:pt x="6930178" y="861285"/>
                  <a:pt x="6934398" y="924615"/>
                  <a:pt x="6879529" y="954169"/>
                </a:cubicBezTo>
                <a:cubicBezTo>
                  <a:pt x="6816215" y="987945"/>
                  <a:pt x="6765566" y="1042829"/>
                  <a:pt x="6693813" y="1063940"/>
                </a:cubicBezTo>
                <a:cubicBezTo>
                  <a:pt x="6676929" y="1068163"/>
                  <a:pt x="6668487" y="1080828"/>
                  <a:pt x="6668487" y="1101939"/>
                </a:cubicBezTo>
                <a:cubicBezTo>
                  <a:pt x="6664267" y="1139935"/>
                  <a:pt x="6630500" y="1152603"/>
                  <a:pt x="6596733" y="1131492"/>
                </a:cubicBezTo>
                <a:cubicBezTo>
                  <a:pt x="6584071" y="1127270"/>
                  <a:pt x="6571407" y="1118827"/>
                  <a:pt x="6562967" y="1131492"/>
                </a:cubicBezTo>
                <a:cubicBezTo>
                  <a:pt x="6550304" y="1144158"/>
                  <a:pt x="6558747" y="1152603"/>
                  <a:pt x="6567187" y="1161046"/>
                </a:cubicBezTo>
                <a:cubicBezTo>
                  <a:pt x="6588291" y="1177934"/>
                  <a:pt x="6584071" y="1190599"/>
                  <a:pt x="6562967" y="1199045"/>
                </a:cubicBezTo>
                <a:cubicBezTo>
                  <a:pt x="6516537" y="1224376"/>
                  <a:pt x="6562967" y="1224376"/>
                  <a:pt x="6571407" y="1237041"/>
                </a:cubicBezTo>
                <a:cubicBezTo>
                  <a:pt x="6546083" y="1258152"/>
                  <a:pt x="6516537" y="1270817"/>
                  <a:pt x="6503874" y="1304593"/>
                </a:cubicBezTo>
                <a:cubicBezTo>
                  <a:pt x="6501764" y="1313037"/>
                  <a:pt x="6494378" y="1322537"/>
                  <a:pt x="6490685" y="1332037"/>
                </a:cubicBezTo>
                <a:lnTo>
                  <a:pt x="6489048" y="1346057"/>
                </a:lnTo>
                <a:lnTo>
                  <a:pt x="6498678" y="1357962"/>
                </a:lnTo>
                <a:cubicBezTo>
                  <a:pt x="6505075" y="1362382"/>
                  <a:pt x="6513781" y="1365812"/>
                  <a:pt x="6525388" y="1367923"/>
                </a:cubicBezTo>
                <a:cubicBezTo>
                  <a:pt x="6531720" y="1368979"/>
                  <a:pt x="6535940" y="1371618"/>
                  <a:pt x="6538578" y="1375312"/>
                </a:cubicBezTo>
                <a:lnTo>
                  <a:pt x="6539887" y="1380172"/>
                </a:lnTo>
                <a:lnTo>
                  <a:pt x="6559603" y="1381447"/>
                </a:lnTo>
                <a:cubicBezTo>
                  <a:pt x="6566659" y="1380325"/>
                  <a:pt x="6573519" y="1377423"/>
                  <a:pt x="6579850" y="1372146"/>
                </a:cubicBezTo>
                <a:cubicBezTo>
                  <a:pt x="6609397" y="1342592"/>
                  <a:pt x="6660046" y="1329924"/>
                  <a:pt x="6672709" y="1308816"/>
                </a:cubicBezTo>
                <a:cubicBezTo>
                  <a:pt x="6702253" y="1245486"/>
                  <a:pt x="6765566" y="1228598"/>
                  <a:pt x="6803553" y="1177934"/>
                </a:cubicBezTo>
                <a:cubicBezTo>
                  <a:pt x="6849982" y="1114604"/>
                  <a:pt x="6930178" y="1089273"/>
                  <a:pt x="6976607" y="1025944"/>
                </a:cubicBezTo>
                <a:cubicBezTo>
                  <a:pt x="6985048" y="1017498"/>
                  <a:pt x="7001931" y="1017498"/>
                  <a:pt x="7014595" y="1017498"/>
                </a:cubicBezTo>
                <a:cubicBezTo>
                  <a:pt x="7035697" y="1013276"/>
                  <a:pt x="7065244" y="1017498"/>
                  <a:pt x="7048361" y="979500"/>
                </a:cubicBezTo>
                <a:cubicBezTo>
                  <a:pt x="7044141" y="966834"/>
                  <a:pt x="7056803" y="958391"/>
                  <a:pt x="7065244" y="954169"/>
                </a:cubicBezTo>
                <a:cubicBezTo>
                  <a:pt x="7149660" y="933058"/>
                  <a:pt x="7183427" y="852840"/>
                  <a:pt x="7246739" y="810621"/>
                </a:cubicBezTo>
                <a:cubicBezTo>
                  <a:pt x="7335376" y="747291"/>
                  <a:pt x="7390249" y="637520"/>
                  <a:pt x="7499988" y="595301"/>
                </a:cubicBezTo>
                <a:cubicBezTo>
                  <a:pt x="7516871" y="591078"/>
                  <a:pt x="7529535" y="578413"/>
                  <a:pt x="7546417" y="565745"/>
                </a:cubicBezTo>
                <a:cubicBezTo>
                  <a:pt x="7563301" y="582633"/>
                  <a:pt x="7563301" y="603744"/>
                  <a:pt x="7584405" y="620632"/>
                </a:cubicBezTo>
                <a:cubicBezTo>
                  <a:pt x="7622393" y="645963"/>
                  <a:pt x="7630834" y="709292"/>
                  <a:pt x="7601287" y="751514"/>
                </a:cubicBezTo>
                <a:cubicBezTo>
                  <a:pt x="7575964" y="781068"/>
                  <a:pt x="7537975" y="802178"/>
                  <a:pt x="7537975" y="848620"/>
                </a:cubicBezTo>
                <a:cubicBezTo>
                  <a:pt x="7537975" y="865508"/>
                  <a:pt x="7516871" y="865508"/>
                  <a:pt x="7504209" y="869728"/>
                </a:cubicBezTo>
                <a:cubicBezTo>
                  <a:pt x="7466221" y="873951"/>
                  <a:pt x="7440898" y="899282"/>
                  <a:pt x="7415572" y="924615"/>
                </a:cubicBezTo>
                <a:cubicBezTo>
                  <a:pt x="7394469" y="945726"/>
                  <a:pt x="7386025" y="958391"/>
                  <a:pt x="7411351" y="979500"/>
                </a:cubicBezTo>
                <a:cubicBezTo>
                  <a:pt x="7419792" y="987945"/>
                  <a:pt x="7424015" y="1000610"/>
                  <a:pt x="7415572" y="1009055"/>
                </a:cubicBezTo>
                <a:cubicBezTo>
                  <a:pt x="7402909" y="1025944"/>
                  <a:pt x="7390249" y="1013276"/>
                  <a:pt x="7381805" y="1004833"/>
                </a:cubicBezTo>
                <a:cubicBezTo>
                  <a:pt x="7348039" y="979500"/>
                  <a:pt x="7331155" y="996388"/>
                  <a:pt x="7318493" y="1025944"/>
                </a:cubicBezTo>
                <a:cubicBezTo>
                  <a:pt x="7280506" y="1101939"/>
                  <a:pt x="7238297" y="1173711"/>
                  <a:pt x="7179207" y="1232818"/>
                </a:cubicBezTo>
                <a:cubicBezTo>
                  <a:pt x="7153881" y="1262374"/>
                  <a:pt x="7179207" y="1313036"/>
                  <a:pt x="7128557" y="1329924"/>
                </a:cubicBezTo>
                <a:cubicBezTo>
                  <a:pt x="7124337" y="1329924"/>
                  <a:pt x="7132777" y="1346812"/>
                  <a:pt x="7136997" y="1351035"/>
                </a:cubicBezTo>
                <a:cubicBezTo>
                  <a:pt x="7153881" y="1367923"/>
                  <a:pt x="7170763" y="1367923"/>
                  <a:pt x="7187647" y="1359480"/>
                </a:cubicBezTo>
                <a:cubicBezTo>
                  <a:pt x="7200310" y="1355258"/>
                  <a:pt x="7221413" y="1346812"/>
                  <a:pt x="7208753" y="1329924"/>
                </a:cubicBezTo>
                <a:cubicBezTo>
                  <a:pt x="7196089" y="1300371"/>
                  <a:pt x="7217193" y="1291928"/>
                  <a:pt x="7234077" y="1275040"/>
                </a:cubicBezTo>
                <a:cubicBezTo>
                  <a:pt x="7293169" y="1228598"/>
                  <a:pt x="7364922" y="1199045"/>
                  <a:pt x="7407131" y="1131492"/>
                </a:cubicBezTo>
                <a:cubicBezTo>
                  <a:pt x="7419792" y="1110382"/>
                  <a:pt x="7436675" y="1118827"/>
                  <a:pt x="7453559" y="1123047"/>
                </a:cubicBezTo>
                <a:cubicBezTo>
                  <a:pt x="7487325" y="1139935"/>
                  <a:pt x="7508431" y="1127270"/>
                  <a:pt x="7529535" y="1097716"/>
                </a:cubicBezTo>
                <a:cubicBezTo>
                  <a:pt x="7563301" y="1051275"/>
                  <a:pt x="7592847" y="1051275"/>
                  <a:pt x="7626613" y="1101939"/>
                </a:cubicBezTo>
                <a:cubicBezTo>
                  <a:pt x="7643497" y="1123047"/>
                  <a:pt x="7647717" y="1106159"/>
                  <a:pt x="7656160" y="1101939"/>
                </a:cubicBezTo>
                <a:cubicBezTo>
                  <a:pt x="7698367" y="1068163"/>
                  <a:pt x="7740576" y="1034386"/>
                  <a:pt x="7778563" y="996388"/>
                </a:cubicBezTo>
                <a:cubicBezTo>
                  <a:pt x="7858759" y="920392"/>
                  <a:pt x="7951615" y="857063"/>
                  <a:pt x="8019149" y="768402"/>
                </a:cubicBezTo>
                <a:cubicBezTo>
                  <a:pt x="8061358" y="705072"/>
                  <a:pt x="8133111" y="667074"/>
                  <a:pt x="8196424" y="620632"/>
                </a:cubicBezTo>
                <a:cubicBezTo>
                  <a:pt x="8217527" y="603744"/>
                  <a:pt x="8225970" y="595301"/>
                  <a:pt x="8230191" y="569968"/>
                </a:cubicBezTo>
                <a:cubicBezTo>
                  <a:pt x="8238633" y="544637"/>
                  <a:pt x="8238633" y="493972"/>
                  <a:pt x="8293503" y="527749"/>
                </a:cubicBezTo>
                <a:cubicBezTo>
                  <a:pt x="8306166" y="536191"/>
                  <a:pt x="8323049" y="523526"/>
                  <a:pt x="8318827" y="510861"/>
                </a:cubicBezTo>
                <a:cubicBezTo>
                  <a:pt x="8297723" y="451753"/>
                  <a:pt x="8348373" y="439086"/>
                  <a:pt x="8373699" y="409532"/>
                </a:cubicBezTo>
                <a:cubicBezTo>
                  <a:pt x="8394803" y="388424"/>
                  <a:pt x="8415906" y="371536"/>
                  <a:pt x="8437012" y="354648"/>
                </a:cubicBezTo>
                <a:cubicBezTo>
                  <a:pt x="8479219" y="329314"/>
                  <a:pt x="8496102" y="337759"/>
                  <a:pt x="8500323" y="384201"/>
                </a:cubicBezTo>
                <a:cubicBezTo>
                  <a:pt x="8504545" y="396867"/>
                  <a:pt x="8500323" y="405312"/>
                  <a:pt x="8512985" y="413755"/>
                </a:cubicBezTo>
                <a:cubicBezTo>
                  <a:pt x="8559415" y="434865"/>
                  <a:pt x="8580519" y="477084"/>
                  <a:pt x="8550972" y="519303"/>
                </a:cubicBezTo>
                <a:cubicBezTo>
                  <a:pt x="8504545" y="595301"/>
                  <a:pt x="8458115" y="671296"/>
                  <a:pt x="8382139" y="721960"/>
                </a:cubicBezTo>
                <a:cubicBezTo>
                  <a:pt x="8361036" y="734626"/>
                  <a:pt x="8339933" y="747291"/>
                  <a:pt x="8331490" y="768402"/>
                </a:cubicBezTo>
                <a:cubicBezTo>
                  <a:pt x="8289283" y="865508"/>
                  <a:pt x="8217527" y="945726"/>
                  <a:pt x="8149995" y="1021721"/>
                </a:cubicBezTo>
                <a:cubicBezTo>
                  <a:pt x="8112007" y="1059717"/>
                  <a:pt x="8078241" y="1101939"/>
                  <a:pt x="8099345" y="1165269"/>
                </a:cubicBezTo>
                <a:cubicBezTo>
                  <a:pt x="8103565" y="1186377"/>
                  <a:pt x="8090904" y="1207488"/>
                  <a:pt x="8074021" y="1224376"/>
                </a:cubicBezTo>
                <a:cubicBezTo>
                  <a:pt x="8065578" y="1228598"/>
                  <a:pt x="8061358" y="1237041"/>
                  <a:pt x="8069799" y="1245486"/>
                </a:cubicBezTo>
                <a:cubicBezTo>
                  <a:pt x="8078241" y="1249707"/>
                  <a:pt x="8086681" y="1249707"/>
                  <a:pt x="8090904" y="1245486"/>
                </a:cubicBezTo>
                <a:cubicBezTo>
                  <a:pt x="8137331" y="1194822"/>
                  <a:pt x="8179541" y="1144158"/>
                  <a:pt x="8242853" y="1110382"/>
                </a:cubicBezTo>
                <a:cubicBezTo>
                  <a:pt x="8268177" y="1004833"/>
                  <a:pt x="8373699" y="958391"/>
                  <a:pt x="8424349" y="869728"/>
                </a:cubicBezTo>
                <a:cubicBezTo>
                  <a:pt x="8428569" y="865508"/>
                  <a:pt x="8428569" y="861285"/>
                  <a:pt x="8432789" y="857063"/>
                </a:cubicBezTo>
                <a:cubicBezTo>
                  <a:pt x="8453895" y="844397"/>
                  <a:pt x="8466556" y="806398"/>
                  <a:pt x="8500323" y="827509"/>
                </a:cubicBezTo>
                <a:cubicBezTo>
                  <a:pt x="8534089" y="848620"/>
                  <a:pt x="8512985" y="878173"/>
                  <a:pt x="8504545" y="903504"/>
                </a:cubicBezTo>
                <a:cubicBezTo>
                  <a:pt x="8496102" y="941503"/>
                  <a:pt x="8474999" y="975279"/>
                  <a:pt x="8445453" y="1000610"/>
                </a:cubicBezTo>
                <a:cubicBezTo>
                  <a:pt x="8386360" y="1068163"/>
                  <a:pt x="8352593" y="1152603"/>
                  <a:pt x="8297723" y="1220153"/>
                </a:cubicBezTo>
                <a:cubicBezTo>
                  <a:pt x="8280840" y="1241264"/>
                  <a:pt x="8306166" y="1270817"/>
                  <a:pt x="8293503" y="1300371"/>
                </a:cubicBezTo>
                <a:cubicBezTo>
                  <a:pt x="8285061" y="1329924"/>
                  <a:pt x="8285061" y="1359480"/>
                  <a:pt x="8331490" y="1367923"/>
                </a:cubicBezTo>
                <a:cubicBezTo>
                  <a:pt x="8356816" y="1372146"/>
                  <a:pt x="8348373" y="1401699"/>
                  <a:pt x="8339933" y="1422810"/>
                </a:cubicBezTo>
                <a:cubicBezTo>
                  <a:pt x="8331490" y="1439696"/>
                  <a:pt x="8318827" y="1448141"/>
                  <a:pt x="8301943" y="1435475"/>
                </a:cubicBezTo>
                <a:cubicBezTo>
                  <a:pt x="8293503" y="1427030"/>
                  <a:pt x="8280840" y="1414365"/>
                  <a:pt x="8263957" y="1431253"/>
                </a:cubicBezTo>
                <a:cubicBezTo>
                  <a:pt x="8268177" y="1431253"/>
                  <a:pt x="8272399" y="1439696"/>
                  <a:pt x="8272399" y="1439696"/>
                </a:cubicBezTo>
                <a:cubicBezTo>
                  <a:pt x="8335710" y="1490360"/>
                  <a:pt x="8331490" y="1524136"/>
                  <a:pt x="8263957" y="1557912"/>
                </a:cubicBezTo>
                <a:cubicBezTo>
                  <a:pt x="8242853" y="1570578"/>
                  <a:pt x="8204867" y="1562135"/>
                  <a:pt x="8200644" y="1587466"/>
                </a:cubicBezTo>
                <a:cubicBezTo>
                  <a:pt x="8192203" y="1638130"/>
                  <a:pt x="8166877" y="1688794"/>
                  <a:pt x="8175321" y="1739458"/>
                </a:cubicBezTo>
                <a:cubicBezTo>
                  <a:pt x="8179541" y="1760567"/>
                  <a:pt x="8187983" y="1777455"/>
                  <a:pt x="8171100" y="1794343"/>
                </a:cubicBezTo>
                <a:cubicBezTo>
                  <a:pt x="8145774" y="1823897"/>
                  <a:pt x="8175321" y="1832342"/>
                  <a:pt x="8192203" y="1836562"/>
                </a:cubicBezTo>
                <a:cubicBezTo>
                  <a:pt x="8221750" y="1845007"/>
                  <a:pt x="8263957" y="1790120"/>
                  <a:pt x="8255517" y="1760567"/>
                </a:cubicBezTo>
                <a:cubicBezTo>
                  <a:pt x="8247073" y="1739458"/>
                  <a:pt x="8247073" y="1726791"/>
                  <a:pt x="8263957" y="1709903"/>
                </a:cubicBezTo>
                <a:cubicBezTo>
                  <a:pt x="8280840" y="1693015"/>
                  <a:pt x="8318827" y="1671906"/>
                  <a:pt x="8268177" y="1650796"/>
                </a:cubicBezTo>
                <a:cubicBezTo>
                  <a:pt x="8259737" y="1646573"/>
                  <a:pt x="8263957" y="1638130"/>
                  <a:pt x="8268177" y="1629685"/>
                </a:cubicBezTo>
                <a:cubicBezTo>
                  <a:pt x="8301943" y="1608577"/>
                  <a:pt x="8323049" y="1650796"/>
                  <a:pt x="8356816" y="1646573"/>
                </a:cubicBezTo>
                <a:cubicBezTo>
                  <a:pt x="8373699" y="1646573"/>
                  <a:pt x="8361036" y="1667684"/>
                  <a:pt x="8356816" y="1684572"/>
                </a:cubicBezTo>
                <a:cubicBezTo>
                  <a:pt x="8348373" y="1718348"/>
                  <a:pt x="8314607" y="1747901"/>
                  <a:pt x="8335710" y="1785900"/>
                </a:cubicBezTo>
                <a:cubicBezTo>
                  <a:pt x="8339933" y="1790120"/>
                  <a:pt x="8335710" y="1798566"/>
                  <a:pt x="8331490" y="1802788"/>
                </a:cubicBezTo>
                <a:cubicBezTo>
                  <a:pt x="8259737" y="1849230"/>
                  <a:pt x="8285061" y="1946336"/>
                  <a:pt x="8234411" y="2001220"/>
                </a:cubicBezTo>
                <a:cubicBezTo>
                  <a:pt x="8221750" y="2013886"/>
                  <a:pt x="8217527" y="2030774"/>
                  <a:pt x="8204867" y="2043439"/>
                </a:cubicBezTo>
                <a:cubicBezTo>
                  <a:pt x="8162657" y="2077216"/>
                  <a:pt x="8141554" y="2119437"/>
                  <a:pt x="8120448" y="2165879"/>
                </a:cubicBezTo>
                <a:cubicBezTo>
                  <a:pt x="8116228" y="2178544"/>
                  <a:pt x="8107787" y="2186987"/>
                  <a:pt x="8103565" y="2199655"/>
                </a:cubicBezTo>
                <a:cubicBezTo>
                  <a:pt x="8103565" y="2229208"/>
                  <a:pt x="8014929" y="2216543"/>
                  <a:pt x="8069799" y="2275650"/>
                </a:cubicBezTo>
                <a:cubicBezTo>
                  <a:pt x="8090904" y="2300981"/>
                  <a:pt x="8086681" y="2338980"/>
                  <a:pt x="8120448" y="2368533"/>
                </a:cubicBezTo>
                <a:cubicBezTo>
                  <a:pt x="8158437" y="2402310"/>
                  <a:pt x="8166877" y="2452974"/>
                  <a:pt x="8137331" y="2499415"/>
                </a:cubicBezTo>
                <a:cubicBezTo>
                  <a:pt x="8057137" y="2626075"/>
                  <a:pt x="7981162" y="2756954"/>
                  <a:pt x="7879863" y="2870948"/>
                </a:cubicBezTo>
                <a:cubicBezTo>
                  <a:pt x="7846096" y="2908947"/>
                  <a:pt x="7808109" y="2946946"/>
                  <a:pt x="7778563" y="2989165"/>
                </a:cubicBezTo>
                <a:cubicBezTo>
                  <a:pt x="7757459" y="3022941"/>
                  <a:pt x="7711030" y="3039829"/>
                  <a:pt x="7677263" y="3060938"/>
                </a:cubicBezTo>
                <a:cubicBezTo>
                  <a:pt x="7660380" y="3069383"/>
                  <a:pt x="7647717" y="3082048"/>
                  <a:pt x="7643497" y="3103159"/>
                </a:cubicBezTo>
                <a:cubicBezTo>
                  <a:pt x="7613951" y="3179154"/>
                  <a:pt x="7575964" y="3246707"/>
                  <a:pt x="7525315" y="3322702"/>
                </a:cubicBezTo>
                <a:cubicBezTo>
                  <a:pt x="7559081" y="3326924"/>
                  <a:pt x="7588627" y="3335367"/>
                  <a:pt x="7618171" y="3339590"/>
                </a:cubicBezTo>
                <a:cubicBezTo>
                  <a:pt x="7635054" y="3343812"/>
                  <a:pt x="7651937" y="3339590"/>
                  <a:pt x="7656160" y="3326924"/>
                </a:cubicBezTo>
                <a:cubicBezTo>
                  <a:pt x="7673043" y="3259372"/>
                  <a:pt x="7765900" y="3229818"/>
                  <a:pt x="7753237" y="3145378"/>
                </a:cubicBezTo>
                <a:cubicBezTo>
                  <a:pt x="7795446" y="3124267"/>
                  <a:pt x="7770120" y="3031384"/>
                  <a:pt x="7858759" y="3044049"/>
                </a:cubicBezTo>
                <a:cubicBezTo>
                  <a:pt x="7884083" y="3048272"/>
                  <a:pt x="7888305" y="3006053"/>
                  <a:pt x="7909409" y="2989165"/>
                </a:cubicBezTo>
                <a:cubicBezTo>
                  <a:pt x="7993825" y="2921613"/>
                  <a:pt x="8036032" y="2828730"/>
                  <a:pt x="8052915" y="2723181"/>
                </a:cubicBezTo>
                <a:cubicBezTo>
                  <a:pt x="8061358" y="2689405"/>
                  <a:pt x="8078241" y="2672516"/>
                  <a:pt x="8112007" y="2672516"/>
                </a:cubicBezTo>
                <a:cubicBezTo>
                  <a:pt x="8137331" y="2723181"/>
                  <a:pt x="8124671" y="2769622"/>
                  <a:pt x="8095125" y="2820287"/>
                </a:cubicBezTo>
                <a:cubicBezTo>
                  <a:pt x="8057137" y="2879394"/>
                  <a:pt x="8048695" y="2955389"/>
                  <a:pt x="8027591" y="3022941"/>
                </a:cubicBezTo>
                <a:cubicBezTo>
                  <a:pt x="8014929" y="3073605"/>
                  <a:pt x="7993825" y="3111602"/>
                  <a:pt x="7947395" y="3141155"/>
                </a:cubicBezTo>
                <a:cubicBezTo>
                  <a:pt x="7888305" y="3179154"/>
                  <a:pt x="7867199" y="3255149"/>
                  <a:pt x="7812329" y="3301591"/>
                </a:cubicBezTo>
                <a:cubicBezTo>
                  <a:pt x="7808109" y="3310036"/>
                  <a:pt x="7803887" y="3322702"/>
                  <a:pt x="7795446" y="3322702"/>
                </a:cubicBezTo>
                <a:cubicBezTo>
                  <a:pt x="7732133" y="3326924"/>
                  <a:pt x="7732133" y="3386031"/>
                  <a:pt x="7711030" y="3424028"/>
                </a:cubicBezTo>
                <a:cubicBezTo>
                  <a:pt x="7685704" y="3466249"/>
                  <a:pt x="7647717" y="3495803"/>
                  <a:pt x="7609731" y="3525356"/>
                </a:cubicBezTo>
                <a:cubicBezTo>
                  <a:pt x="7601287" y="3529579"/>
                  <a:pt x="7601287" y="3538022"/>
                  <a:pt x="7605511" y="3546467"/>
                </a:cubicBezTo>
                <a:cubicBezTo>
                  <a:pt x="7605511" y="3576020"/>
                  <a:pt x="7575964" y="3580243"/>
                  <a:pt x="7571744" y="3567575"/>
                </a:cubicBezTo>
                <a:cubicBezTo>
                  <a:pt x="7550638" y="3529579"/>
                  <a:pt x="7533755" y="3554910"/>
                  <a:pt x="7516871" y="3567575"/>
                </a:cubicBezTo>
                <a:cubicBezTo>
                  <a:pt x="7487325" y="3592909"/>
                  <a:pt x="7470442" y="3635128"/>
                  <a:pt x="7428235" y="3647793"/>
                </a:cubicBezTo>
                <a:cubicBezTo>
                  <a:pt x="7415572" y="3652016"/>
                  <a:pt x="7411351" y="3668904"/>
                  <a:pt x="7415572" y="3681569"/>
                </a:cubicBezTo>
                <a:cubicBezTo>
                  <a:pt x="7428235" y="3715345"/>
                  <a:pt x="7407131" y="3728011"/>
                  <a:pt x="7377585" y="3740679"/>
                </a:cubicBezTo>
                <a:cubicBezTo>
                  <a:pt x="7360702" y="3753344"/>
                  <a:pt x="7314273" y="3732233"/>
                  <a:pt x="7322715" y="3787120"/>
                </a:cubicBezTo>
                <a:cubicBezTo>
                  <a:pt x="7326935" y="3808229"/>
                  <a:pt x="7284726" y="3833562"/>
                  <a:pt x="7322715" y="3863116"/>
                </a:cubicBezTo>
                <a:cubicBezTo>
                  <a:pt x="7335376" y="3871558"/>
                  <a:pt x="7318493" y="3888446"/>
                  <a:pt x="7310053" y="3896892"/>
                </a:cubicBezTo>
                <a:cubicBezTo>
                  <a:pt x="7284726" y="3918000"/>
                  <a:pt x="7250959" y="3926445"/>
                  <a:pt x="7242519" y="3968664"/>
                </a:cubicBezTo>
                <a:cubicBezTo>
                  <a:pt x="7238297" y="3985552"/>
                  <a:pt x="7221413" y="3977110"/>
                  <a:pt x="7208753" y="3968664"/>
                </a:cubicBezTo>
                <a:cubicBezTo>
                  <a:pt x="7179207" y="3947554"/>
                  <a:pt x="7145440" y="3926445"/>
                  <a:pt x="7115893" y="3905335"/>
                </a:cubicBezTo>
                <a:cubicBezTo>
                  <a:pt x="7099011" y="3892669"/>
                  <a:pt x="7082127" y="3880004"/>
                  <a:pt x="7065244" y="3888446"/>
                </a:cubicBezTo>
                <a:cubicBezTo>
                  <a:pt x="7044141" y="3896892"/>
                  <a:pt x="7048361" y="3913780"/>
                  <a:pt x="7048361" y="3930668"/>
                </a:cubicBezTo>
                <a:cubicBezTo>
                  <a:pt x="7052581" y="3960221"/>
                  <a:pt x="7039921" y="3968664"/>
                  <a:pt x="7014595" y="3981330"/>
                </a:cubicBezTo>
                <a:cubicBezTo>
                  <a:pt x="6934398" y="4019329"/>
                  <a:pt x="6871085" y="4082658"/>
                  <a:pt x="6833099" y="4162876"/>
                </a:cubicBezTo>
                <a:cubicBezTo>
                  <a:pt x="6816215" y="4196652"/>
                  <a:pt x="6790892" y="4221983"/>
                  <a:pt x="6761345" y="4243094"/>
                </a:cubicBezTo>
                <a:cubicBezTo>
                  <a:pt x="6723359" y="4272648"/>
                  <a:pt x="6689593" y="4314867"/>
                  <a:pt x="6651603" y="4331755"/>
                </a:cubicBezTo>
                <a:cubicBezTo>
                  <a:pt x="6588291" y="4357088"/>
                  <a:pt x="6558747" y="4416195"/>
                  <a:pt x="6508097" y="4449971"/>
                </a:cubicBezTo>
                <a:cubicBezTo>
                  <a:pt x="6482771" y="4466859"/>
                  <a:pt x="6465887" y="4487968"/>
                  <a:pt x="6449005" y="4513301"/>
                </a:cubicBezTo>
                <a:cubicBezTo>
                  <a:pt x="6385691" y="4606184"/>
                  <a:pt x="6305498" y="4682179"/>
                  <a:pt x="6204196" y="4737066"/>
                </a:cubicBezTo>
                <a:cubicBezTo>
                  <a:pt x="6195756" y="4741286"/>
                  <a:pt x="6183093" y="4745509"/>
                  <a:pt x="6191536" y="4758175"/>
                </a:cubicBezTo>
                <a:cubicBezTo>
                  <a:pt x="6216859" y="4796173"/>
                  <a:pt x="6187313" y="4817284"/>
                  <a:pt x="6166210" y="4838392"/>
                </a:cubicBezTo>
                <a:cubicBezTo>
                  <a:pt x="6115560" y="4884834"/>
                  <a:pt x="6098677" y="4952386"/>
                  <a:pt x="6052247" y="5007273"/>
                </a:cubicBezTo>
                <a:cubicBezTo>
                  <a:pt x="6081793" y="5087491"/>
                  <a:pt x="6026923" y="5074823"/>
                  <a:pt x="5980494" y="5074823"/>
                </a:cubicBezTo>
                <a:cubicBezTo>
                  <a:pt x="5967831" y="5074823"/>
                  <a:pt x="5950947" y="5083268"/>
                  <a:pt x="5955168" y="5104379"/>
                </a:cubicBezTo>
                <a:cubicBezTo>
                  <a:pt x="5959390" y="5167709"/>
                  <a:pt x="5925624" y="5197262"/>
                  <a:pt x="5858091" y="5188817"/>
                </a:cubicBezTo>
                <a:cubicBezTo>
                  <a:pt x="5849648" y="5188817"/>
                  <a:pt x="5841208" y="5188817"/>
                  <a:pt x="5832765" y="5197262"/>
                </a:cubicBezTo>
                <a:cubicBezTo>
                  <a:pt x="5828545" y="5201483"/>
                  <a:pt x="5828545" y="5209928"/>
                  <a:pt x="5832765" y="5218371"/>
                </a:cubicBezTo>
                <a:cubicBezTo>
                  <a:pt x="5845428" y="5239481"/>
                  <a:pt x="5921401" y="5252147"/>
                  <a:pt x="5845428" y="5290146"/>
                </a:cubicBezTo>
                <a:cubicBezTo>
                  <a:pt x="5870751" y="5349253"/>
                  <a:pt x="5811661" y="5383029"/>
                  <a:pt x="5807441" y="5437916"/>
                </a:cubicBezTo>
                <a:cubicBezTo>
                  <a:pt x="5803218" y="5463247"/>
                  <a:pt x="5790558" y="5484357"/>
                  <a:pt x="5752569" y="5497023"/>
                </a:cubicBezTo>
                <a:cubicBezTo>
                  <a:pt x="5723025" y="5505466"/>
                  <a:pt x="5697699" y="5543465"/>
                  <a:pt x="5672373" y="5573018"/>
                </a:cubicBezTo>
                <a:cubicBezTo>
                  <a:pt x="5655489" y="5585684"/>
                  <a:pt x="5642829" y="5598349"/>
                  <a:pt x="5621723" y="5602572"/>
                </a:cubicBezTo>
                <a:cubicBezTo>
                  <a:pt x="5600620" y="5606794"/>
                  <a:pt x="5549970" y="5602572"/>
                  <a:pt x="5592179" y="5653236"/>
                </a:cubicBezTo>
                <a:cubicBezTo>
                  <a:pt x="5558413" y="5653236"/>
                  <a:pt x="5604840" y="5729231"/>
                  <a:pt x="5541529" y="5699678"/>
                </a:cubicBezTo>
                <a:cubicBezTo>
                  <a:pt x="5541529" y="5699678"/>
                  <a:pt x="5537307" y="5699678"/>
                  <a:pt x="5537307" y="5703900"/>
                </a:cubicBezTo>
                <a:cubicBezTo>
                  <a:pt x="5495100" y="5767230"/>
                  <a:pt x="5389578" y="5741897"/>
                  <a:pt x="5360034" y="5830560"/>
                </a:cubicBezTo>
                <a:cubicBezTo>
                  <a:pt x="5351591" y="5864336"/>
                  <a:pt x="5326267" y="5893889"/>
                  <a:pt x="5334708" y="5931886"/>
                </a:cubicBezTo>
                <a:cubicBezTo>
                  <a:pt x="5338928" y="5957219"/>
                  <a:pt x="5326267" y="5974107"/>
                  <a:pt x="5313604" y="5990995"/>
                </a:cubicBezTo>
                <a:cubicBezTo>
                  <a:pt x="5267175" y="6041660"/>
                  <a:pt x="5224968" y="6100767"/>
                  <a:pt x="5170096" y="6138763"/>
                </a:cubicBezTo>
                <a:cubicBezTo>
                  <a:pt x="5136329" y="6159874"/>
                  <a:pt x="5123668" y="6193650"/>
                  <a:pt x="5106783" y="6223203"/>
                </a:cubicBezTo>
                <a:cubicBezTo>
                  <a:pt x="5089900" y="6261202"/>
                  <a:pt x="5060356" y="6286533"/>
                  <a:pt x="5018146" y="6290756"/>
                </a:cubicBezTo>
                <a:cubicBezTo>
                  <a:pt x="4933730" y="6299199"/>
                  <a:pt x="4874640" y="6345640"/>
                  <a:pt x="4832431" y="6417415"/>
                </a:cubicBezTo>
                <a:cubicBezTo>
                  <a:pt x="4798664" y="6480745"/>
                  <a:pt x="4743794" y="6489188"/>
                  <a:pt x="4684702" y="6489188"/>
                </a:cubicBezTo>
                <a:cubicBezTo>
                  <a:pt x="4650935" y="6489188"/>
                  <a:pt x="4604506" y="6434303"/>
                  <a:pt x="4608728" y="6408970"/>
                </a:cubicBezTo>
                <a:cubicBezTo>
                  <a:pt x="4612948" y="6358308"/>
                  <a:pt x="4612948" y="6358308"/>
                  <a:pt x="4562299" y="6362528"/>
                </a:cubicBezTo>
                <a:cubicBezTo>
                  <a:pt x="4558078" y="6341420"/>
                  <a:pt x="4574962" y="6337197"/>
                  <a:pt x="4587622" y="6328752"/>
                </a:cubicBezTo>
                <a:cubicBezTo>
                  <a:pt x="4591845" y="6324532"/>
                  <a:pt x="4608728" y="6316087"/>
                  <a:pt x="4600285" y="6307644"/>
                </a:cubicBezTo>
                <a:cubicBezTo>
                  <a:pt x="4553856" y="6265422"/>
                  <a:pt x="4604506" y="6214761"/>
                  <a:pt x="4596065" y="6168319"/>
                </a:cubicBezTo>
                <a:cubicBezTo>
                  <a:pt x="4596065" y="6159874"/>
                  <a:pt x="4591845" y="6147208"/>
                  <a:pt x="4591845" y="6138763"/>
                </a:cubicBezTo>
                <a:cubicBezTo>
                  <a:pt x="4570739" y="6134543"/>
                  <a:pt x="4532752" y="6164096"/>
                  <a:pt x="4532752" y="6142986"/>
                </a:cubicBezTo>
                <a:cubicBezTo>
                  <a:pt x="4528532" y="6096544"/>
                  <a:pt x="4477882" y="6054325"/>
                  <a:pt x="4515869" y="6003661"/>
                </a:cubicBezTo>
                <a:cubicBezTo>
                  <a:pt x="4558078" y="5948774"/>
                  <a:pt x="4596065" y="5889667"/>
                  <a:pt x="4617169" y="5822114"/>
                </a:cubicBezTo>
                <a:cubicBezTo>
                  <a:pt x="4621389" y="5805226"/>
                  <a:pt x="4638272" y="5792561"/>
                  <a:pt x="4621389" y="5775673"/>
                </a:cubicBezTo>
                <a:cubicBezTo>
                  <a:pt x="4604506" y="5763007"/>
                  <a:pt x="4579182" y="5763007"/>
                  <a:pt x="4558078" y="5775673"/>
                </a:cubicBezTo>
                <a:cubicBezTo>
                  <a:pt x="4532752" y="5796783"/>
                  <a:pt x="4511649" y="5817894"/>
                  <a:pt x="4494766" y="5847448"/>
                </a:cubicBezTo>
                <a:cubicBezTo>
                  <a:pt x="4465219" y="5906555"/>
                  <a:pt x="4418790" y="5952996"/>
                  <a:pt x="4368140" y="5999438"/>
                </a:cubicBezTo>
                <a:cubicBezTo>
                  <a:pt x="4363920" y="6003661"/>
                  <a:pt x="4359700" y="6016326"/>
                  <a:pt x="4355477" y="6012104"/>
                </a:cubicBezTo>
                <a:cubicBezTo>
                  <a:pt x="4292167" y="6007883"/>
                  <a:pt x="4279504" y="6062768"/>
                  <a:pt x="4254178" y="6096544"/>
                </a:cubicBezTo>
                <a:cubicBezTo>
                  <a:pt x="4135995" y="6261202"/>
                  <a:pt x="3984046" y="6400527"/>
                  <a:pt x="3882746" y="6573628"/>
                </a:cubicBezTo>
                <a:cubicBezTo>
                  <a:pt x="3870083" y="6594739"/>
                  <a:pt x="3857420" y="6603182"/>
                  <a:pt x="3836317" y="6590516"/>
                </a:cubicBezTo>
                <a:cubicBezTo>
                  <a:pt x="3819433" y="6577851"/>
                  <a:pt x="3815213" y="6565185"/>
                  <a:pt x="3823654" y="6548297"/>
                </a:cubicBezTo>
                <a:cubicBezTo>
                  <a:pt x="3844760" y="6510298"/>
                  <a:pt x="3844760" y="6468079"/>
                  <a:pt x="3844760" y="6430081"/>
                </a:cubicBezTo>
                <a:cubicBezTo>
                  <a:pt x="3844760" y="6379416"/>
                  <a:pt x="3861643" y="6341420"/>
                  <a:pt x="3891187" y="6307644"/>
                </a:cubicBezTo>
                <a:cubicBezTo>
                  <a:pt x="3916513" y="6273868"/>
                  <a:pt x="3933396" y="6231649"/>
                  <a:pt x="3950279" y="6193650"/>
                </a:cubicBezTo>
                <a:cubicBezTo>
                  <a:pt x="3971383" y="6138763"/>
                  <a:pt x="3941839" y="6126098"/>
                  <a:pt x="3899630" y="6113432"/>
                </a:cubicBezTo>
                <a:cubicBezTo>
                  <a:pt x="3886966" y="6113432"/>
                  <a:pt x="3870083" y="6113432"/>
                  <a:pt x="3870083" y="6096544"/>
                </a:cubicBezTo>
                <a:cubicBezTo>
                  <a:pt x="3870083" y="6079656"/>
                  <a:pt x="3886966" y="6083879"/>
                  <a:pt x="3895409" y="6079656"/>
                </a:cubicBezTo>
                <a:cubicBezTo>
                  <a:pt x="3924956" y="6062768"/>
                  <a:pt x="3937616" y="6028992"/>
                  <a:pt x="3937616" y="6003661"/>
                </a:cubicBezTo>
                <a:cubicBezTo>
                  <a:pt x="3933396" y="5969885"/>
                  <a:pt x="3895409" y="5978327"/>
                  <a:pt x="3874303" y="5982550"/>
                </a:cubicBezTo>
                <a:cubicBezTo>
                  <a:pt x="3832097" y="5990995"/>
                  <a:pt x="3798330" y="6007883"/>
                  <a:pt x="3781447" y="6050102"/>
                </a:cubicBezTo>
                <a:cubicBezTo>
                  <a:pt x="3777227" y="6058545"/>
                  <a:pt x="3773004" y="6075433"/>
                  <a:pt x="3756121" y="6075433"/>
                </a:cubicBezTo>
                <a:cubicBezTo>
                  <a:pt x="3743460" y="6075433"/>
                  <a:pt x="3743460" y="6058545"/>
                  <a:pt x="3743460" y="6050102"/>
                </a:cubicBezTo>
                <a:cubicBezTo>
                  <a:pt x="3739237" y="6028992"/>
                  <a:pt x="3726577" y="6028992"/>
                  <a:pt x="3709694" y="6033214"/>
                </a:cubicBezTo>
                <a:cubicBezTo>
                  <a:pt x="3642161" y="6058545"/>
                  <a:pt x="3578848" y="6083879"/>
                  <a:pt x="3536639" y="6151431"/>
                </a:cubicBezTo>
                <a:cubicBezTo>
                  <a:pt x="3502872" y="6202093"/>
                  <a:pt x="3443782" y="6235869"/>
                  <a:pt x="3397352" y="6278090"/>
                </a:cubicBezTo>
                <a:cubicBezTo>
                  <a:pt x="3393132" y="6286533"/>
                  <a:pt x="3380469" y="6286533"/>
                  <a:pt x="3372026" y="6282311"/>
                </a:cubicBezTo>
                <a:cubicBezTo>
                  <a:pt x="3367806" y="6278090"/>
                  <a:pt x="3367806" y="6265422"/>
                  <a:pt x="3367806" y="6261202"/>
                </a:cubicBezTo>
                <a:cubicBezTo>
                  <a:pt x="3380469" y="6225315"/>
                  <a:pt x="3383635" y="6187317"/>
                  <a:pt x="3385746" y="6149319"/>
                </a:cubicBezTo>
                <a:lnTo>
                  <a:pt x="3387550" y="6119461"/>
                </a:lnTo>
                <a:lnTo>
                  <a:pt x="3363994" y="6138763"/>
                </a:ln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5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5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4" y="4534412"/>
                </a:cubicBezTo>
                <a:cubicBezTo>
                  <a:pt x="1688331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10" y="2136325"/>
                </a:cubicBezTo>
                <a:cubicBezTo>
                  <a:pt x="1228259" y="2123657"/>
                  <a:pt x="1177611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1" y="2001220"/>
                </a:cubicBezTo>
                <a:cubicBezTo>
                  <a:pt x="1232481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1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4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4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4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5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4" y="1237041"/>
                  <a:pt x="2177945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4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4885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EBBCD9AC-6DC7-4CF0-B75A-514911F667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15557" y="181697"/>
            <a:ext cx="11907711" cy="6571007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3748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0851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EBD1-A1D2-4F8A-9E6F-DF253E8F2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B0C8E-8884-4C75-BEDD-6A069CCE9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706C5-C4CF-41D3-BB14-E8A2A019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A90-9D09-483B-B0DF-B3DAA305CF0B}" type="datetimeFigureOut">
              <a:rPr lang="id-ID" smtClean="0"/>
              <a:t>19/09/2021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16CC8-0FFE-4BB5-A3E5-C90E2747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700A7-7673-485C-B714-81CC7D94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7B07-4C7B-4B36-8CC7-93D461B69E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1194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564555"/>
            <a:ext cx="2952750" cy="3276600"/>
          </a:xfrm>
          <a:prstGeom prst="rect">
            <a:avLst/>
          </a:prstGeom>
          <a:solidFill>
            <a:srgbClr val="009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743200" y="2564555"/>
            <a:ext cx="9448800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53125" y="3650405"/>
            <a:ext cx="6238875" cy="7155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53125" y="4365921"/>
            <a:ext cx="623887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" y="2489496"/>
            <a:ext cx="3810000" cy="375285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5709" y="1461450"/>
            <a:ext cx="6664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200" b="1" dirty="0">
                <a:solidFill>
                  <a:schemeClr val="accent1"/>
                </a:solidFill>
                <a:latin typeface="Arial Narrow" panose="020B0606020202030204" pitchFamily="34" charset="0"/>
                <a:cs typeface="Arial" pitchFamily="34" charset="0"/>
              </a:rPr>
              <a:t>Distance Learning Program of Master of Management</a:t>
            </a:r>
          </a:p>
        </p:txBody>
      </p:sp>
      <p:pic>
        <p:nvPicPr>
          <p:cNvPr id="9" name="Picture 4" descr="School of Economics and Business - Telkom Universit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471" y="291579"/>
            <a:ext cx="6100919" cy="129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0ACF-1B72-492B-A000-069612EBC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B0691-3F75-40B5-82E7-31190827D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BDBAC-655B-4B25-A779-F509F5D9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501-B1C0-4196-8634-666ABA53B720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3DA4D-40E8-483A-8B27-D9A56AE1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1B1F4-1C5A-4C89-912D-94819BBF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CC99-1603-4600-8721-3E7E9C1E71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8003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19E6-EDEF-48F3-8871-24B6E126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D64B-E256-4D3D-A461-C549C019C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144FB-392D-4E6B-8D9F-5FFA898F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501-B1C0-4196-8634-666ABA53B720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C1A1B-36EA-45C7-8762-B57C7256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4FD5-8731-47F1-AF7F-931645CF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CC99-1603-4600-8721-3E7E9C1E71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5307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8409-F233-46B7-944A-260439E5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107B-9157-4459-B30B-679C4C62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31C26-B5A8-498A-9244-40274E3B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501-B1C0-4196-8634-666ABA53B720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AFEE5-A1FC-4D1F-88DA-947B1A62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2397A-995A-40B1-83CB-90ADB827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CC99-1603-4600-8721-3E7E9C1E71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7502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EB6D-A088-4CE7-A87E-F2B96246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90674-24F6-4907-8FB6-18630B5A1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7111D-3078-4155-AEBB-E49BFFF06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AF6D7-98DD-41D5-8EBB-5EBADAE1F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501-B1C0-4196-8634-666ABA53B720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2EBBF-3B35-4E46-9F93-4EF222DB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DAC8C-1F93-4DCE-A0F7-8DCFADC1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CC99-1603-4600-8721-3E7E9C1E71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44973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01B16-E057-4DC0-AF7C-48DD2378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DCD33-C1BA-4CA4-8719-5348AD8D9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AB189-F25C-417C-BCCF-FB15A1AB2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85FD6-BF26-4A55-94A3-499F81654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E1730-5BD2-4AE0-9199-4207A001D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A1223-2C48-46C3-8DB8-8FD77158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501-B1C0-4196-8634-666ABA53B720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D01FB-04D8-4CF4-8F3D-DB034450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AE385B-F90C-4C61-9228-A2CFB31D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CC99-1603-4600-8721-3E7E9C1E71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4093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A488-1433-4DDE-884D-33FAB0F2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B493F-8B84-4BEF-ADFF-524FE720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501-B1C0-4196-8634-666ABA53B720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57DA7-910B-423A-BE5B-B03356AB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9A37D-4722-458A-811B-CD4DE324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CC99-1603-4600-8721-3E7E9C1E71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5309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411E5-137C-4872-8390-8576E0E6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501-B1C0-4196-8634-666ABA53B720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1C127-64A0-4A6C-A268-C253C978F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20CB7-06D0-4214-9EE7-A77B9DEB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CC99-1603-4600-8721-3E7E9C1E71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5480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8E2D-4DBC-4BF3-8BC1-921B650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24358-37BD-48B9-B7B6-4DB9649DA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05D7B-5652-480E-BEF0-2CDFA8B78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0FE7F-F8EE-4CAE-93B7-EB4FA8E6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501-B1C0-4196-8634-666ABA53B720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EDA88-FCB5-4B9D-928E-E2F6BA20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06E11-4061-41B2-8E53-67655EAF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CC99-1603-4600-8721-3E7E9C1E71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7849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7E2F-2F52-4C56-A2A4-F106A2AE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A374E4-E62F-42BB-909E-EA1322382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AD9F7-DEEF-4C4E-92B9-DC19D321D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A5F20-DB10-49CC-BE80-4647B34D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501-B1C0-4196-8634-666ABA53B720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A6D28-F8EB-4B51-B8BC-8EBFF9BE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D3149-D038-49AD-AEE0-88110754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CC99-1603-4600-8721-3E7E9C1E71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458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F5DF53-E78B-9242-9014-8F841812E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" y="0"/>
            <a:ext cx="121811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CD6DC-6840-43B3-9A19-12C0D1295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941" y="2235200"/>
            <a:ext cx="9144000" cy="2387600"/>
          </a:xfrm>
        </p:spPr>
        <p:txBody>
          <a:bodyPr anchor="ctr"/>
          <a:lstStyle>
            <a:lvl1pPr algn="ctr">
              <a:defRPr sz="6000" b="1" i="0">
                <a:solidFill>
                  <a:schemeClr val="accent1"/>
                </a:solidFill>
                <a:latin typeface="Montserrat ExtraBold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5A1E4-FC6B-4D53-8840-4579386B4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468F2-0038-4E70-8EA4-FEF67F11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49FC-2F2D-444B-AF5E-EC10096F87B9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5E43E-5B02-48FE-A701-BE39088E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67219-2DE3-4FD4-858D-B0E544DB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1F39-14C3-4991-891F-C5AD004ADE80}" type="slidenum">
              <a:rPr lang="en-ID" smtClean="0"/>
              <a:t>‹#›</a:t>
            </a:fld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C5ED2-2DFC-B14B-AD5B-3165558903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472" y="175184"/>
            <a:ext cx="1954938" cy="86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72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AF41-4371-494D-AEBD-EE44D26C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6C677-64E9-4B7C-8758-B323DB0E8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1CA58-1596-4754-B926-3598FCEC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501-B1C0-4196-8634-666ABA53B720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EC278-FA8E-4D41-8369-DDA91C21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416C9-C79B-495A-A312-F54F5F4E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CC99-1603-4600-8721-3E7E9C1E71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2518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D307BD-F4BF-4424-86E7-43E0B55426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C3B93-1DBA-4EFB-8391-B03417181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0AD20-3996-47E9-B172-10FA0F11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501-B1C0-4196-8634-666ABA53B720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B7A04-07CF-4C3A-8C04-31CE9052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21704-9033-4B18-8EEA-6AAED32F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CC99-1603-4600-8721-3E7E9C1E71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6102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hool of Economics and Business - Telkom Universit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20" y="5703170"/>
            <a:ext cx="3913496" cy="83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038" y="2666924"/>
            <a:ext cx="1615980" cy="16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9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rgbClr val="009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2799" y="315982"/>
            <a:ext cx="882558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2" y="252425"/>
            <a:ext cx="441714" cy="847725"/>
          </a:xfrm>
          <a:prstGeom prst="rect">
            <a:avLst/>
          </a:prstGeom>
          <a:solidFill>
            <a:srgbClr val="009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3162" y="352624"/>
            <a:ext cx="447977" cy="5935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" y="528953"/>
            <a:ext cx="3899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12E904F-B136-4A85-BDC0-E67E1A44EE03}" type="slidenum">
              <a:rPr lang="id-ID" sz="1400" b="1" smtClean="0">
                <a:solidFill>
                  <a:schemeClr val="tx1"/>
                </a:solidFill>
                <a:latin typeface="Arial Narrow" panose="020B0606020202030204" pitchFamily="34" charset="0"/>
              </a:rPr>
              <a:pPr algn="ctr"/>
              <a:t>‹#›</a:t>
            </a:fld>
            <a:endParaRPr lang="id-ID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23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967B5C-A899-4A52-9039-8566499BC5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1"/>
            <a:ext cx="12192000" cy="6853419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7590004-6B40-42CB-9F03-1000B0304C3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E65C4E9-4B65-4CFA-9D19-2459B1B16C8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524000" y="2554127"/>
            <a:ext cx="9144000" cy="1754326"/>
          </a:xfrm>
          <a:noFill/>
        </p:spPr>
        <p:txBody>
          <a:bodyPr wrap="square" rtlCol="0">
            <a:spAutoFit/>
          </a:bodyPr>
          <a:lstStyle>
            <a:lvl1pPr>
              <a:defRPr lang="en-US" sz="60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1250A0-CE14-437A-BCB2-550BF25020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2" y="5698701"/>
            <a:ext cx="3599383" cy="692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1250A0-CE14-437A-BCB2-550BF25020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308" y="5454849"/>
            <a:ext cx="3599383" cy="7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63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C9C500-A174-4FF8-B511-67B1A3FB89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1"/>
            <a:ext cx="12192000" cy="685341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966926"/>
            <a:ext cx="6380018" cy="646331"/>
          </a:xfrm>
          <a:noFill/>
        </p:spPr>
        <p:txBody>
          <a:bodyPr wrap="square" rtlCol="0">
            <a:spAutoFit/>
          </a:bodyPr>
          <a:lstStyle>
            <a:lvl1pPr algn="l">
              <a:defRPr lang="en-US" sz="40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2035246"/>
            <a:ext cx="10515600" cy="1595309"/>
          </a:xfrm>
          <a:noFill/>
        </p:spPr>
        <p:txBody>
          <a:bodyPr wrap="square" rtlCol="0">
            <a:spAutoFit/>
          </a:bodyPr>
          <a:lstStyle>
            <a:lvl1pPr>
              <a:defRPr lang="en-US" sz="1800" dirty="0" smtClean="0"/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Edit Master text styles</a:t>
            </a:r>
          </a:p>
          <a:p>
            <a:pPr marL="0" lvl="1"/>
            <a:r>
              <a:rPr lang="en-US"/>
              <a:t>Second level</a:t>
            </a:r>
          </a:p>
          <a:p>
            <a:pPr marL="0" lvl="2"/>
            <a:r>
              <a:rPr lang="en-US"/>
              <a:t>Third level</a:t>
            </a:r>
          </a:p>
          <a:p>
            <a:pPr marL="0" lvl="3"/>
            <a:r>
              <a:rPr lang="en-US"/>
              <a:t>Fourth level</a:t>
            </a:r>
          </a:p>
          <a:p>
            <a:pPr marL="0"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7590004-6B40-42CB-9F03-1000B0304C3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E65C4E9-4B65-4CFA-9D19-2459B1B16C8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3472E1-412A-44D7-8E1D-F9CCD5BCDC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95" y="163125"/>
            <a:ext cx="1711355" cy="3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94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641D88-030D-4ED2-89ED-F781A8376D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1"/>
            <a:ext cx="12192000" cy="6853419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7590004-6B40-42CB-9F03-1000B0304C3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E65C4E9-4B65-4CFA-9D19-2459B1B16C8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966926"/>
            <a:ext cx="6380018" cy="646331"/>
          </a:xfrm>
          <a:noFill/>
        </p:spPr>
        <p:txBody>
          <a:bodyPr wrap="square" rtlCol="0">
            <a:spAutoFit/>
          </a:bodyPr>
          <a:lstStyle>
            <a:lvl1pPr algn="ctr">
              <a:defRPr lang="en-US" sz="4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2035246"/>
            <a:ext cx="10515600" cy="1595309"/>
          </a:xfrm>
          <a:noFill/>
        </p:spPr>
        <p:txBody>
          <a:bodyPr wrap="square" rtlCol="0">
            <a:spAutoFit/>
          </a:bodyPr>
          <a:lstStyle>
            <a:lvl1pPr>
              <a:defRPr lang="en-US" sz="1800" dirty="0" smtClean="0">
                <a:solidFill>
                  <a:schemeClr val="bg1"/>
                </a:solidFill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marL="0" lvl="0"/>
            <a:r>
              <a:rPr lang="en-US"/>
              <a:t>Edit Master text styles</a:t>
            </a:r>
          </a:p>
          <a:p>
            <a:pPr marL="0" lvl="1"/>
            <a:r>
              <a:rPr lang="en-US"/>
              <a:t>Second level</a:t>
            </a:r>
          </a:p>
          <a:p>
            <a:pPr marL="0" lvl="2"/>
            <a:r>
              <a:rPr lang="en-US"/>
              <a:t>Third level</a:t>
            </a:r>
          </a:p>
          <a:p>
            <a:pPr marL="0" lvl="3"/>
            <a:r>
              <a:rPr lang="en-US"/>
              <a:t>Fourth level</a:t>
            </a:r>
          </a:p>
          <a:p>
            <a:pPr marL="0"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6DF0AC-688F-4EC6-9479-BE14E66972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543" y="6039881"/>
            <a:ext cx="2046914" cy="3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07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967B5C-A899-4A52-9039-8566499BC5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419"/>
          </a:xfrm>
          <a:prstGeom prst="rect">
            <a:avLst/>
          </a:prstGeom>
        </p:spPr>
      </p:pic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7590004-6B40-42CB-9F03-1000B0304C3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E65C4E9-4B65-4CFA-9D19-2459B1B16C8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966926"/>
            <a:ext cx="6380018" cy="646331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2035246"/>
            <a:ext cx="10515600" cy="1623008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z="1800" dirty="0" smtClean="0"/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Edit Master text styles</a:t>
            </a:r>
          </a:p>
          <a:p>
            <a:pPr marL="0" lvl="1"/>
            <a:r>
              <a:rPr lang="en-US"/>
              <a:t>Second level</a:t>
            </a:r>
          </a:p>
          <a:p>
            <a:pPr marL="0" lvl="2"/>
            <a:r>
              <a:rPr lang="en-US"/>
              <a:t>Third level</a:t>
            </a:r>
          </a:p>
          <a:p>
            <a:pPr marL="0" lvl="3"/>
            <a:r>
              <a:rPr lang="en-US"/>
              <a:t>Fourth level</a:t>
            </a:r>
          </a:p>
          <a:p>
            <a:pPr marL="0"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687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641D88-030D-4ED2-89ED-F781A8376D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1"/>
            <a:ext cx="12192000" cy="6853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F60DB0-7D63-4FB9-A616-AF45941DA7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722" y="1421743"/>
            <a:ext cx="7533543" cy="4199813"/>
          </a:xfrm>
          <a:prstGeom prst="rect">
            <a:avLst/>
          </a:prstGeom>
        </p:spPr>
      </p:pic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7590004-6B40-42CB-9F03-1000B0304C3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E65C4E9-4B65-4CFA-9D19-2459B1B16C8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6DF0AC-688F-4EC6-9479-BE14E66972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543" y="6039881"/>
            <a:ext cx="2046914" cy="3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63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0004-6B40-42CB-9F03-1000B0304C3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4E9-4B65-4CFA-9D19-2459B1B16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C6033B-58E4-D842-B76C-C3021C2A74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EF112-2306-4D91-9266-8D01FD136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3600" b="1" i="0">
                <a:solidFill>
                  <a:schemeClr val="accent1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E4100-B72A-4585-B064-B61C4B6C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D30F3-6EDB-4255-9EDC-11D31F4B4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49FC-2F2D-444B-AF5E-EC10096F87B9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3CB34-9729-4DDB-A058-B86EA4FD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62558-E657-4C42-BAE6-9F764F46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1F39-14C3-4991-891F-C5AD004ADE80}" type="slidenum">
              <a:rPr lang="en-ID" smtClean="0"/>
              <a:t>‹#›</a:t>
            </a:fld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BC378-B83B-CA4A-A428-B4F75B57A4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478" y="185738"/>
            <a:ext cx="767609" cy="33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493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0004-6B40-42CB-9F03-1000B0304C3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4E9-4B65-4CFA-9D19-2459B1B16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522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0004-6B40-42CB-9F03-1000B0304C3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4E9-4B65-4CFA-9D19-2459B1B16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66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0004-6B40-42CB-9F03-1000B0304C3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4E9-4B65-4CFA-9D19-2459B1B16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587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0004-6B40-42CB-9F03-1000B0304C3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4E9-4B65-4CFA-9D19-2459B1B16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54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0004-6B40-42CB-9F03-1000B0304C3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C4E9-4B65-4CFA-9D19-2459B1B16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07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hool of Economics and Business - Telkom Universit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20" y="5703170"/>
            <a:ext cx="3913496" cy="83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038" y="2666924"/>
            <a:ext cx="1615980" cy="16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58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rgbClr val="009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2799" y="315982"/>
            <a:ext cx="882558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2" y="252425"/>
            <a:ext cx="441714" cy="847725"/>
          </a:xfrm>
          <a:prstGeom prst="rect">
            <a:avLst/>
          </a:prstGeom>
          <a:solidFill>
            <a:srgbClr val="009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3162" y="352624"/>
            <a:ext cx="447977" cy="5935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" y="528953"/>
            <a:ext cx="3899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12E904F-B136-4A85-BDC0-E67E1A44EE03}" type="slidenum">
              <a:rPr lang="id-ID" sz="1400" b="1" smtClean="0">
                <a:solidFill>
                  <a:schemeClr val="tx1"/>
                </a:solidFill>
                <a:latin typeface="Arial Narrow" panose="020B0606020202030204" pitchFamily="34" charset="0"/>
              </a:rPr>
              <a:pPr algn="ctr"/>
              <a:t>‹#›</a:t>
            </a:fld>
            <a:endParaRPr lang="id-ID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9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40E34F-7ACA-FA46-9F6D-16F9CB8BB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" y="0"/>
            <a:ext cx="121811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F6EF9-F936-42EE-8D29-DACA2AE0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DD7C8-0A32-4469-9CF3-992D1055F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6F6A8-61B7-4D82-A9A1-85949383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49FC-2F2D-444B-AF5E-EC10096F87B9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CC7B4-E114-4B16-AE5C-341C6F043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5F2C6-4637-4998-AB2C-BA4ABE59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1F39-14C3-4991-891F-C5AD004ADE80}" type="slidenum">
              <a:rPr lang="en-ID" smtClean="0"/>
              <a:t>‹#›</a:t>
            </a:fld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710AF9-E09F-7D4F-B242-92296322CF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073" y="744882"/>
            <a:ext cx="887854" cy="3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C003CA-A035-9541-8AE9-434A8A74E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DCC717-6B61-42E4-8C6C-B12462AAB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3600" b="1" i="0">
                <a:solidFill>
                  <a:schemeClr val="accent1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19990-647C-49A1-9EE6-F2740EA46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77447-1DD0-4586-A45F-B2E7FC761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C27C4-665B-4BA7-AB28-C9ABECF1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49FC-2F2D-444B-AF5E-EC10096F87B9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873F3-B6DE-490A-9D8D-9EFD3D5A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18170-E3DD-43FB-8B13-5BB4FF22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1F39-14C3-4991-891F-C5AD004ADE80}" type="slidenum">
              <a:rPr lang="en-ID" smtClean="0"/>
              <a:t>‹#›</a:t>
            </a:fld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40EC48-4250-AE42-9931-9A4DEE4832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478" y="185738"/>
            <a:ext cx="767609" cy="33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4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E4D8-429F-4D1E-99F2-5B3F4F8A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9F056-2109-44B8-97B1-70C88EE80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BE2EB-E845-465A-8BE6-C41586EC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A90-9D09-483B-B0DF-B3DAA305CF0B}" type="datetimeFigureOut">
              <a:rPr lang="id-ID" smtClean="0"/>
              <a:t>19/09/2021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6484A-EB29-4A9F-9E30-E46570AE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89B84-F9E8-4E44-B629-314F29512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7B07-4C7B-4B36-8CC7-93D461B69E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010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DCF5-7E2B-4D60-AB19-FD0CD91F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D3B1E-B425-4417-B206-70E0AF383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F882F-AE37-4B2E-ABDF-16F641CF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6A90-9D09-483B-B0DF-B3DAA305CF0B}" type="datetimeFigureOut">
              <a:rPr lang="id-ID" smtClean="0"/>
              <a:t>19/09/2021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90304-8B85-4957-9369-572ACD25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E3FDC-ACEA-4DB1-9475-E3135A2F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7B07-4C7B-4B36-8CC7-93D461B69E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604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7530CA-3160-45EE-A8DC-90A41C29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15D5B-5CA5-430E-AA8A-DB1F3BB9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35D08-E102-4E66-87A1-24472BBCF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46A90-9D09-483B-B0DF-B3DAA305CF0B}" type="datetimeFigureOut">
              <a:rPr lang="id-ID" smtClean="0"/>
              <a:t>19/09/2021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A471E-7A30-41BB-B631-883A0EA68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FFB6D-0618-46F5-B2C9-B68920DE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7B07-4C7B-4B36-8CC7-93D461B69E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283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C00000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6" r:id="rId2"/>
    <p:sldLayoutId id="2147483691" r:id="rId3"/>
    <p:sldLayoutId id="2147483687" r:id="rId4"/>
    <p:sldLayoutId id="2147483689" r:id="rId5"/>
    <p:sldLayoutId id="2147483688" r:id="rId6"/>
    <p:sldLayoutId id="2147483703" r:id="rId7"/>
    <p:sldLayoutId id="2147483692" r:id="rId8"/>
    <p:sldLayoutId id="2147483706" r:id="rId9"/>
    <p:sldLayoutId id="2147483705" r:id="rId10"/>
    <p:sldLayoutId id="2147483656" r:id="rId11"/>
    <p:sldLayoutId id="214748369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288D0-20EE-45C6-8905-6351E9FE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636ED-5C93-424A-889C-53DAE0002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58A0A-398B-4208-B1B2-DD9C68FCE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2501-B1C0-4196-8634-666ABA53B720}" type="datetimeFigureOut">
              <a:rPr lang="en-ID" smtClean="0"/>
              <a:t>19/09/2021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9EDC6-BC7E-4D6F-81C5-82D590D1A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DD7B5-C539-4A7A-9698-697E1374A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7CC99-1603-4600-8721-3E7E9C1E71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467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90004-6B40-42CB-9F03-1000B0304C3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5C4E9-4B65-4CFA-9D19-2459B1B16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3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686A-B875-A34E-B1A1-56E066301A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Time</a:t>
            </a:r>
            <a:r>
              <a:rPr lang="id-ID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 </a:t>
            </a:r>
            <a:r>
              <a:rPr lang="id-ID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Value</a:t>
            </a:r>
            <a:r>
              <a:rPr lang="id-ID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 </a:t>
            </a:r>
            <a:r>
              <a:rPr lang="id-ID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of</a:t>
            </a:r>
            <a:r>
              <a:rPr lang="id-ID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 Money (TVM)</a:t>
            </a:r>
            <a:endParaRPr lang="en-US" dirty="0">
              <a:solidFill>
                <a:srgbClr val="FF0000"/>
              </a:solidFill>
              <a:latin typeface="Montserrat" pitchFamily="2" charset="77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3E76A24-95F5-224D-AD85-932E3E1A3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89A8547-736F-7F45-BC52-D732BAAE82AC}"/>
              </a:ext>
            </a:extLst>
          </p:cNvPr>
          <p:cNvSpPr/>
          <p:nvPr/>
        </p:nvSpPr>
        <p:spPr>
          <a:xfrm>
            <a:off x="421104" y="1354875"/>
            <a:ext cx="112613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If each period on the time line represents a year, the interval</a:t>
            </a:r>
            <a:r>
              <a:rPr lang="id-ID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from the tick mark corresponding to 0 to the tick mark corresponding to</a:t>
            </a:r>
            <a:r>
              <a:rPr lang="id-ID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1 would be Year 1, the interval from 1 to 2 would be Year 2, and so on. </a:t>
            </a:r>
            <a:endParaRPr lang="id-ID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089" lvl="1" indent="-342900">
              <a:spcAft>
                <a:spcPts val="12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Note</a:t>
            </a:r>
            <a:r>
              <a:rPr lang="id-ID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that each tick mark corresponds to the end of one period as well as the beginning</a:t>
            </a:r>
            <a:r>
              <a:rPr lang="id-ID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of the next period. </a:t>
            </a:r>
            <a:endParaRPr lang="id-ID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089" lvl="1" indent="-342900">
              <a:spcAft>
                <a:spcPts val="12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In other words, the tick mark at Time 1 represents the</a:t>
            </a:r>
            <a:r>
              <a:rPr lang="id-ID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end of Year 1, and it also represents the beginning of Year 2 because Year 1 has</a:t>
            </a:r>
            <a:r>
              <a:rPr lang="id-ID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just passed.</a:t>
            </a:r>
            <a:endParaRPr lang="id-ID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AA27A2-BB00-B349-909E-CCC859FB4C82}"/>
              </a:ext>
            </a:extLst>
          </p:cNvPr>
          <p:cNvGrpSpPr/>
          <p:nvPr/>
        </p:nvGrpSpPr>
        <p:grpSpPr>
          <a:xfrm>
            <a:off x="2193922" y="4340308"/>
            <a:ext cx="7715743" cy="1388806"/>
            <a:chOff x="2238129" y="4732911"/>
            <a:chExt cx="7715743" cy="138880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15C21F6-00AA-094D-970E-DC4F0F3CE543}"/>
                </a:ext>
              </a:extLst>
            </p:cNvPr>
            <p:cNvGrpSpPr/>
            <p:nvPr/>
          </p:nvGrpSpPr>
          <p:grpSpPr>
            <a:xfrm>
              <a:off x="2238129" y="5258130"/>
              <a:ext cx="7715743" cy="525033"/>
              <a:chOff x="1360621" y="5162594"/>
              <a:chExt cx="7715743" cy="525033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6D9EABD-2759-9A4D-83D7-D08A5FCBC9F8}"/>
                  </a:ext>
                </a:extLst>
              </p:cNvPr>
              <p:cNvCxnSpPr/>
              <p:nvPr/>
            </p:nvCxnSpPr>
            <p:spPr>
              <a:xfrm>
                <a:off x="2279177" y="5322629"/>
                <a:ext cx="832512" cy="0"/>
              </a:xfrm>
              <a:prstGeom prst="line">
                <a:avLst/>
              </a:prstGeom>
              <a:ln w="38100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F9C1CF0-C668-FA4D-B38C-2CD291D36330}"/>
                  </a:ext>
                </a:extLst>
              </p:cNvPr>
              <p:cNvCxnSpPr/>
              <p:nvPr/>
            </p:nvCxnSpPr>
            <p:spPr>
              <a:xfrm>
                <a:off x="3111689" y="5322629"/>
                <a:ext cx="832512" cy="0"/>
              </a:xfrm>
              <a:prstGeom prst="line">
                <a:avLst/>
              </a:prstGeom>
              <a:ln w="38100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C2FE7C8-ED42-F842-B7FE-3C7986128C29}"/>
                  </a:ext>
                </a:extLst>
              </p:cNvPr>
              <p:cNvCxnSpPr/>
              <p:nvPr/>
            </p:nvCxnSpPr>
            <p:spPr>
              <a:xfrm>
                <a:off x="3944201" y="5322629"/>
                <a:ext cx="832512" cy="0"/>
              </a:xfrm>
              <a:prstGeom prst="line">
                <a:avLst/>
              </a:prstGeom>
              <a:ln w="38100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58A9724-48EB-5747-9775-B0591946FF8D}"/>
                  </a:ext>
                </a:extLst>
              </p:cNvPr>
              <p:cNvCxnSpPr/>
              <p:nvPr/>
            </p:nvCxnSpPr>
            <p:spPr>
              <a:xfrm>
                <a:off x="4776713" y="5322629"/>
                <a:ext cx="832512" cy="0"/>
              </a:xfrm>
              <a:prstGeom prst="line">
                <a:avLst/>
              </a:prstGeom>
              <a:ln w="38100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E6AFD71-C2A8-1243-AA46-61FFE91AD0BE}"/>
                  </a:ext>
                </a:extLst>
              </p:cNvPr>
              <p:cNvCxnSpPr/>
              <p:nvPr/>
            </p:nvCxnSpPr>
            <p:spPr>
              <a:xfrm>
                <a:off x="5611505" y="5322629"/>
                <a:ext cx="832512" cy="0"/>
              </a:xfrm>
              <a:prstGeom prst="line">
                <a:avLst/>
              </a:prstGeom>
              <a:ln w="38100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D9BD9BE-84FE-9244-BDBF-AA86A30638DC}"/>
                  </a:ext>
                </a:extLst>
              </p:cNvPr>
              <p:cNvCxnSpPr/>
              <p:nvPr/>
            </p:nvCxnSpPr>
            <p:spPr>
              <a:xfrm>
                <a:off x="6444017" y="5322629"/>
                <a:ext cx="832512" cy="0"/>
              </a:xfrm>
              <a:prstGeom prst="line">
                <a:avLst/>
              </a:prstGeom>
              <a:ln w="38100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971B357-4575-0F48-9E0A-E6BB0FB4D062}"/>
                  </a:ext>
                </a:extLst>
              </p:cNvPr>
              <p:cNvCxnSpPr/>
              <p:nvPr/>
            </p:nvCxnSpPr>
            <p:spPr>
              <a:xfrm>
                <a:off x="7276529" y="5322629"/>
                <a:ext cx="252000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B6395BC-A507-6541-AE4F-BF1D06EDCE5B}"/>
                  </a:ext>
                </a:extLst>
              </p:cNvPr>
              <p:cNvCxnSpPr/>
              <p:nvPr/>
            </p:nvCxnSpPr>
            <p:spPr>
              <a:xfrm>
                <a:off x="8109041" y="5322629"/>
                <a:ext cx="832512" cy="0"/>
              </a:xfrm>
              <a:prstGeom prst="line">
                <a:avLst/>
              </a:prstGeom>
              <a:ln w="38100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6ABAD58-5F79-1444-ABAA-EB047DBB1176}"/>
                  </a:ext>
                </a:extLst>
              </p:cNvPr>
              <p:cNvSpPr txBox="1"/>
              <p:nvPr/>
            </p:nvSpPr>
            <p:spPr>
              <a:xfrm>
                <a:off x="2153454" y="5380163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/>
                  <a:t>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C7EAFC6-B3DE-6C49-9AB4-DA14C158689F}"/>
                  </a:ext>
                </a:extLst>
              </p:cNvPr>
              <p:cNvSpPr txBox="1"/>
              <p:nvPr/>
            </p:nvSpPr>
            <p:spPr>
              <a:xfrm>
                <a:off x="2976876" y="5380163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/>
                  <a:t>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F149FD-3703-5E4B-BB53-C6BC3D567322}"/>
                  </a:ext>
                </a:extLst>
              </p:cNvPr>
              <p:cNvSpPr txBox="1"/>
              <p:nvPr/>
            </p:nvSpPr>
            <p:spPr>
              <a:xfrm>
                <a:off x="3812280" y="5380163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/>
                  <a:t>2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077CCA-AE72-5946-A70B-18F3D6DD2CBA}"/>
                  </a:ext>
                </a:extLst>
              </p:cNvPr>
              <p:cNvSpPr txBox="1"/>
              <p:nvPr/>
            </p:nvSpPr>
            <p:spPr>
              <a:xfrm>
                <a:off x="4641900" y="5380163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/>
                  <a:t>3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3A21037-4407-FF49-8D67-1D960640B7CB}"/>
                  </a:ext>
                </a:extLst>
              </p:cNvPr>
              <p:cNvSpPr txBox="1"/>
              <p:nvPr/>
            </p:nvSpPr>
            <p:spPr>
              <a:xfrm>
                <a:off x="5482890" y="5380163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/>
                  <a:t>4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8194B4A-344F-4143-A4ED-CB6714CBCD89}"/>
                  </a:ext>
                </a:extLst>
              </p:cNvPr>
              <p:cNvSpPr txBox="1"/>
              <p:nvPr/>
            </p:nvSpPr>
            <p:spPr>
              <a:xfrm>
                <a:off x="6306312" y="5380163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/>
                  <a:t>5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EC0153A-D791-1341-B2F4-813A7EBA8F66}"/>
                  </a:ext>
                </a:extLst>
              </p:cNvPr>
              <p:cNvSpPr txBox="1"/>
              <p:nvPr/>
            </p:nvSpPr>
            <p:spPr>
              <a:xfrm>
                <a:off x="7141716" y="5380163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/>
                  <a:t>6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6BB5836-462C-1A46-B311-9C12623AEA2D}"/>
                  </a:ext>
                </a:extLst>
              </p:cNvPr>
              <p:cNvSpPr txBox="1"/>
              <p:nvPr/>
            </p:nvSpPr>
            <p:spPr>
              <a:xfrm>
                <a:off x="7903209" y="5380163"/>
                <a:ext cx="4058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/>
                  <a:t>n-1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DF6F8CA-F833-6F4B-803B-034728E50A86}"/>
                  </a:ext>
                </a:extLst>
              </p:cNvPr>
              <p:cNvSpPr txBox="1"/>
              <p:nvPr/>
            </p:nvSpPr>
            <p:spPr>
              <a:xfrm>
                <a:off x="8806738" y="5380163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/>
                  <a:t>n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2E60883-8AD1-C94C-90FE-A620383C3420}"/>
                  </a:ext>
                </a:extLst>
              </p:cNvPr>
              <p:cNvCxnSpPr/>
              <p:nvPr/>
            </p:nvCxnSpPr>
            <p:spPr>
              <a:xfrm>
                <a:off x="7857041" y="5322629"/>
                <a:ext cx="252000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BDE0897-DC56-5841-923C-16196539391F}"/>
                  </a:ext>
                </a:extLst>
              </p:cNvPr>
              <p:cNvCxnSpPr/>
              <p:nvPr/>
            </p:nvCxnSpPr>
            <p:spPr>
              <a:xfrm flipV="1">
                <a:off x="7516346" y="5162594"/>
                <a:ext cx="143961" cy="160035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BA530FE-D325-D442-926C-FC312D3F695E}"/>
                  </a:ext>
                </a:extLst>
              </p:cNvPr>
              <p:cNvCxnSpPr/>
              <p:nvPr/>
            </p:nvCxnSpPr>
            <p:spPr>
              <a:xfrm flipH="1">
                <a:off x="7731425" y="5318295"/>
                <a:ext cx="143961" cy="160035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02756D0-5202-AE4C-9EBB-2B9858C152CA}"/>
                  </a:ext>
                </a:extLst>
              </p:cNvPr>
              <p:cNvCxnSpPr/>
              <p:nvPr/>
            </p:nvCxnSpPr>
            <p:spPr>
              <a:xfrm>
                <a:off x="7649123" y="5162594"/>
                <a:ext cx="100332" cy="31573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5E8D92B-A8C8-E840-B492-337E3ED8FF3A}"/>
                  </a:ext>
                </a:extLst>
              </p:cNvPr>
              <p:cNvSpPr/>
              <p:nvPr/>
            </p:nvSpPr>
            <p:spPr>
              <a:xfrm>
                <a:off x="1360621" y="5318295"/>
                <a:ext cx="7149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dirty="0">
                    <a:latin typeface="Helvetica" panose="020B0604020202020204" pitchFamily="34" charset="0"/>
                  </a:rPr>
                  <a:t>Year:</a:t>
                </a:r>
                <a:endParaRPr lang="id-ID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B3D71F4-DE34-8D4E-8DA2-78AC21704790}"/>
                </a:ext>
              </a:extLst>
            </p:cNvPr>
            <p:cNvGrpSpPr/>
            <p:nvPr/>
          </p:nvGrpSpPr>
          <p:grpSpPr>
            <a:xfrm>
              <a:off x="3030962" y="5063318"/>
              <a:ext cx="958235" cy="357789"/>
              <a:chOff x="3030962" y="5117910"/>
              <a:chExt cx="958235" cy="357789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64043B41-0784-E840-8F15-AC9E828EABDD}"/>
                  </a:ext>
                </a:extLst>
              </p:cNvPr>
              <p:cNvCxnSpPr/>
              <p:nvPr/>
            </p:nvCxnSpPr>
            <p:spPr>
              <a:xfrm flipH="1">
                <a:off x="3030962" y="5117911"/>
                <a:ext cx="958235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7EB7795-7C56-524E-B028-992DF246F258}"/>
                  </a:ext>
                </a:extLst>
              </p:cNvPr>
              <p:cNvCxnSpPr>
                <a:stCxn id="41" idx="0"/>
              </p:cNvCxnSpPr>
              <p:nvPr/>
            </p:nvCxnSpPr>
            <p:spPr>
              <a:xfrm flipV="1">
                <a:off x="3989197" y="5117910"/>
                <a:ext cx="0" cy="35778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F10E40E-3AE1-3343-8734-D6C8843EB085}"/>
                </a:ext>
              </a:extLst>
            </p:cNvPr>
            <p:cNvSpPr/>
            <p:nvPr/>
          </p:nvSpPr>
          <p:spPr>
            <a:xfrm>
              <a:off x="2305187" y="4732911"/>
              <a:ext cx="18051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id-ID" sz="1600" dirty="0">
                  <a:solidFill>
                    <a:srgbClr val="C00000"/>
                  </a:solidFill>
                </a:rPr>
                <a:t>T</a:t>
              </a:r>
              <a:r>
                <a:rPr lang="en-US" sz="1600" dirty="0">
                  <a:solidFill>
                    <a:srgbClr val="C00000"/>
                  </a:solidFill>
                </a:rPr>
                <a:t>he</a:t>
              </a:r>
              <a:r>
                <a:rPr lang="id-ID" sz="1600" dirty="0">
                  <a:solidFill>
                    <a:srgbClr val="C00000"/>
                  </a:solidFill>
                </a:rPr>
                <a:t> </a:t>
              </a:r>
              <a:r>
                <a:rPr lang="en-US" sz="1600" dirty="0">
                  <a:solidFill>
                    <a:srgbClr val="C00000"/>
                  </a:solidFill>
                </a:rPr>
                <a:t>end of Year 1</a:t>
              </a:r>
              <a:endParaRPr lang="id-ID" sz="1600" dirty="0">
                <a:solidFill>
                  <a:srgbClr val="C00000"/>
                </a:solidFill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A57898C-0EF6-D74A-9594-D6B000B78116}"/>
                </a:ext>
              </a:extLst>
            </p:cNvPr>
            <p:cNvGrpSpPr/>
            <p:nvPr/>
          </p:nvGrpSpPr>
          <p:grpSpPr>
            <a:xfrm flipH="1" flipV="1">
              <a:off x="4001178" y="5752698"/>
              <a:ext cx="958235" cy="357789"/>
              <a:chOff x="3030962" y="5117910"/>
              <a:chExt cx="958235" cy="357789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4BFE2DFE-B43B-4D44-BD55-16A68922ADF7}"/>
                  </a:ext>
                </a:extLst>
              </p:cNvPr>
              <p:cNvCxnSpPr/>
              <p:nvPr/>
            </p:nvCxnSpPr>
            <p:spPr>
              <a:xfrm flipH="1">
                <a:off x="3030962" y="5117911"/>
                <a:ext cx="958235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392B0E8-E461-904F-B7C7-09DA3B74E832}"/>
                  </a:ext>
                </a:extLst>
              </p:cNvPr>
              <p:cNvCxnSpPr/>
              <p:nvPr/>
            </p:nvCxnSpPr>
            <p:spPr>
              <a:xfrm flipV="1">
                <a:off x="3989197" y="5117910"/>
                <a:ext cx="0" cy="35778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84974D7-37A7-DE47-AFC8-13BDDB1E40B1}"/>
                </a:ext>
              </a:extLst>
            </p:cNvPr>
            <p:cNvSpPr/>
            <p:nvPr/>
          </p:nvSpPr>
          <p:spPr>
            <a:xfrm>
              <a:off x="3989196" y="5783163"/>
              <a:ext cx="23501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600" dirty="0">
                  <a:solidFill>
                    <a:srgbClr val="C00000"/>
                  </a:solidFill>
                </a:rPr>
                <a:t>T</a:t>
              </a:r>
              <a:r>
                <a:rPr lang="en-US" sz="1600" dirty="0">
                  <a:solidFill>
                    <a:srgbClr val="C00000"/>
                  </a:solidFill>
                </a:rPr>
                <a:t>he</a:t>
              </a:r>
              <a:r>
                <a:rPr lang="id-ID" sz="1600" dirty="0">
                  <a:solidFill>
                    <a:srgbClr val="C00000"/>
                  </a:solidFill>
                </a:rPr>
                <a:t> </a:t>
              </a:r>
              <a:r>
                <a:rPr lang="en-US" sz="1600" dirty="0">
                  <a:solidFill>
                    <a:srgbClr val="C00000"/>
                  </a:solidFill>
                </a:rPr>
                <a:t>beginning of Year </a:t>
              </a:r>
              <a:r>
                <a:rPr lang="id-ID" sz="16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2222A66-CDB7-A542-BAC6-3383A705556F}"/>
              </a:ext>
            </a:extLst>
          </p:cNvPr>
          <p:cNvSpPr txBox="1"/>
          <p:nvPr/>
        </p:nvSpPr>
        <p:spPr>
          <a:xfrm>
            <a:off x="416340" y="335017"/>
            <a:ext cx="309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768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12EAAD4B-D7A6-DD46-9879-BBDBCBBA9B1E}"/>
              </a:ext>
            </a:extLst>
          </p:cNvPr>
          <p:cNvSpPr txBox="1">
            <a:spLocks/>
          </p:cNvSpPr>
          <p:nvPr/>
        </p:nvSpPr>
        <p:spPr>
          <a:xfrm>
            <a:off x="223603" y="-15898"/>
            <a:ext cx="10515600" cy="117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C00000"/>
                </a:solidFill>
                <a:latin typeface="Lato" panose="020F0502020204030203" pitchFamily="34" charset="77"/>
              </a:rPr>
              <a:t>Introduction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5796B9-E985-7243-BAB4-5FEF09B7BF72}"/>
              </a:ext>
            </a:extLst>
          </p:cNvPr>
          <p:cNvSpPr/>
          <p:nvPr/>
        </p:nvSpPr>
        <p:spPr>
          <a:xfrm>
            <a:off x="421104" y="1354875"/>
            <a:ext cx="112613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Dealing with cash flows that are at different points in time is made easier using a time line that shows</a:t>
            </a:r>
            <a:r>
              <a:rPr lang="id-ID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both the timing and the amount of each cash flow in a stream.</a:t>
            </a:r>
            <a:endParaRPr lang="id-ID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39" lvl="1" indent="-285750">
              <a:spcAft>
                <a:spcPts val="1200"/>
              </a:spcAft>
              <a:buSzPct val="130000"/>
              <a:buFont typeface="Wingdings" panose="05000000000000000000" pitchFamily="2" charset="2"/>
              <a:buChar char="§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A Time Line for Cash Flows</a:t>
            </a:r>
            <a:r>
              <a:rPr lang="id-ID" sz="2000" dirty="0">
                <a:latin typeface="Roboto" panose="02000000000000000000" pitchFamily="2" charset="0"/>
                <a:ea typeface="Roboto" panose="02000000000000000000" pitchFamily="2" charset="0"/>
              </a:rPr>
              <a:t> of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$100 in Cash Flows Received at the End of Each of Next 4</a:t>
            </a:r>
            <a:r>
              <a:rPr lang="id-ID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Years</a:t>
            </a:r>
            <a:r>
              <a:rPr lang="id-ID" sz="200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742939" lvl="1" indent="-285750">
              <a:spcAft>
                <a:spcPts val="1200"/>
              </a:spcAft>
              <a:buSzPct val="130000"/>
              <a:buFont typeface="Wingdings" panose="05000000000000000000" pitchFamily="2" charset="2"/>
              <a:buChar char="§"/>
            </a:pPr>
            <a:endParaRPr lang="id-ID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39" lvl="1" indent="-285750">
              <a:spcAft>
                <a:spcPts val="1200"/>
              </a:spcAft>
              <a:buSzPct val="130000"/>
              <a:buFont typeface="Wingdings" panose="05000000000000000000" pitchFamily="2" charset="2"/>
              <a:buChar char="§"/>
            </a:pPr>
            <a:endParaRPr lang="id-ID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39" lvl="1" indent="-285750">
              <a:spcAft>
                <a:spcPts val="1200"/>
              </a:spcAft>
              <a:buSzPct val="130000"/>
              <a:buFont typeface="Wingdings" panose="05000000000000000000" pitchFamily="2" charset="2"/>
              <a:buChar char="§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A Time Line for Cash Flows</a:t>
            </a:r>
            <a:r>
              <a:rPr lang="id-ID" sz="2000" dirty="0">
                <a:latin typeface="Roboto" panose="02000000000000000000" pitchFamily="2" charset="0"/>
                <a:ea typeface="Roboto" panose="02000000000000000000" pitchFamily="2" charset="0"/>
              </a:rPr>
              <a:t> of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$100 in Cash Received at the Beginning of Each Year</a:t>
            </a:r>
            <a:r>
              <a:rPr lang="id-ID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for Next 4 Years</a:t>
            </a:r>
            <a:r>
              <a:rPr lang="id-ID" sz="200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B47C48C-EFD0-B849-9A25-C8361ED3C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82" y="4985061"/>
            <a:ext cx="4408616" cy="11524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20E7F5F-FAEF-AB41-9A8B-6574F5B30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582" y="3104257"/>
            <a:ext cx="4408616" cy="11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4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520242" y="856387"/>
            <a:ext cx="7145728" cy="2098997"/>
            <a:chOff x="2274058" y="1251408"/>
            <a:chExt cx="7145728" cy="209899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511189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43701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76213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08725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43517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676029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08541" y="2183643"/>
              <a:ext cx="2520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341053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343701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176213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008725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843517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676029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508541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8343332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9173564" y="1558430"/>
              <a:ext cx="0" cy="540000"/>
            </a:xfrm>
            <a:prstGeom prst="straightConnector1">
              <a:avLst/>
            </a:prstGeom>
            <a:ln w="38100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520280" y="2483899"/>
              <a:ext cx="0" cy="540000"/>
            </a:xfrm>
            <a:prstGeom prst="straightConnector1">
              <a:avLst/>
            </a:prstGeom>
            <a:ln w="38100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74058" y="2981073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/>
                <a:t>PV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27343" y="125140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/>
                <a:t>FV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85466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8888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4429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7391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1490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38324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73728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35221" y="2241177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n-1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038750" y="224117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98279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28510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58741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04294" y="1386214"/>
              <a:ext cx="490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45039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75270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1800" y="1386214"/>
              <a:ext cx="5982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n-1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8089053" y="2183643"/>
              <a:ext cx="2520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748358" y="2023608"/>
              <a:ext cx="143961" cy="16003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963437" y="2179309"/>
              <a:ext cx="143961" cy="16003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881135" y="2023608"/>
              <a:ext cx="100332" cy="31573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5869"/>
              </p:ext>
            </p:extLst>
          </p:nvPr>
        </p:nvGraphicFramePr>
        <p:xfrm>
          <a:off x="1766532" y="2981301"/>
          <a:ext cx="8641777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6984">
                  <a:extLst>
                    <a:ext uri="{9D8B030D-6E8A-4147-A177-3AD203B41FA5}">
                      <a16:colId xmlns:a16="http://schemas.microsoft.com/office/drawing/2014/main" val="2853414797"/>
                    </a:ext>
                  </a:extLst>
                </a:gridCol>
                <a:gridCol w="7304793">
                  <a:extLst>
                    <a:ext uri="{9D8B030D-6E8A-4147-A177-3AD203B41FA5}">
                      <a16:colId xmlns:a16="http://schemas.microsoft.com/office/drawing/2014/main" val="1158198727"/>
                    </a:ext>
                  </a:extLst>
                </a:gridCol>
              </a:tblGrid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Notations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Stand For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67950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Present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0148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Future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4593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CF</a:t>
                      </a:r>
                      <a:r>
                        <a:rPr lang="id-ID" sz="1800" baseline="-250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Cash flow at the end of period t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614991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Annuity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87892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Interest rate or discount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652830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Expected growth rate in cash flows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675937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Number of periods/ years over which cash flows are received or paid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79841"/>
                  </a:ext>
                </a:extLst>
              </a:tr>
            </a:tbl>
          </a:graphicData>
        </a:graphic>
      </p:graphicFrame>
      <p:sp>
        <p:nvSpPr>
          <p:cNvPr id="46" name="Title 4">
            <a:extLst>
              <a:ext uri="{FF2B5EF4-FFF2-40B4-BE49-F238E27FC236}">
                <a16:creationId xmlns:a16="http://schemas.microsoft.com/office/drawing/2014/main" id="{D6B8885D-2B4F-084C-9A89-E04AA48CD13E}"/>
              </a:ext>
            </a:extLst>
          </p:cNvPr>
          <p:cNvSpPr txBox="1">
            <a:spLocks/>
          </p:cNvSpPr>
          <p:nvPr/>
        </p:nvSpPr>
        <p:spPr>
          <a:xfrm>
            <a:off x="223603" y="-15898"/>
            <a:ext cx="10515600" cy="117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C00000"/>
                </a:solidFill>
                <a:latin typeface="Lato" panose="020F0502020204030203" pitchFamily="34" charset="77"/>
              </a:rPr>
              <a:t>Notation</a:t>
            </a:r>
          </a:p>
        </p:txBody>
      </p:sp>
    </p:spTree>
    <p:extLst>
      <p:ext uri="{BB962C8B-B14F-4D97-AF65-F5344CB8AC3E}">
        <p14:creationId xmlns:p14="http://schemas.microsoft.com/office/powerpoint/2010/main" val="216839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521983" y="876204"/>
            <a:ext cx="7145728" cy="2098997"/>
            <a:chOff x="2274058" y="1251408"/>
            <a:chExt cx="7145728" cy="209899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511189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43701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76213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08725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43517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676029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08541" y="2183643"/>
              <a:ext cx="2520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341053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343701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176213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008725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843517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676029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508541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8343332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9173564" y="1558430"/>
              <a:ext cx="0" cy="540000"/>
            </a:xfrm>
            <a:prstGeom prst="straightConnector1">
              <a:avLst/>
            </a:prstGeom>
            <a:ln w="38100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520280" y="2483899"/>
              <a:ext cx="0" cy="540000"/>
            </a:xfrm>
            <a:prstGeom prst="straightConnector1">
              <a:avLst/>
            </a:prstGeom>
            <a:ln w="38100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74058" y="2981073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C00000"/>
                  </a:solidFill>
                </a:rPr>
                <a:t>PV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27343" y="125140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/>
                <a:t>FV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85466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8888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4429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7391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1490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38324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73728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35221" y="2241177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n-1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038750" y="224117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98279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28510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58741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04294" y="1386214"/>
              <a:ext cx="490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45039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75270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1800" y="1386214"/>
              <a:ext cx="5982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n-1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8089053" y="2183643"/>
              <a:ext cx="2520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748358" y="2023608"/>
              <a:ext cx="143961" cy="16003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963437" y="2179309"/>
              <a:ext cx="143961" cy="16003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881135" y="2023608"/>
              <a:ext cx="100332" cy="31573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872333"/>
              </p:ext>
            </p:extLst>
          </p:nvPr>
        </p:nvGraphicFramePr>
        <p:xfrm>
          <a:off x="1914764" y="3223097"/>
          <a:ext cx="8635375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5994">
                  <a:extLst>
                    <a:ext uri="{9D8B030D-6E8A-4147-A177-3AD203B41FA5}">
                      <a16:colId xmlns:a16="http://schemas.microsoft.com/office/drawing/2014/main" val="2853414797"/>
                    </a:ext>
                  </a:extLst>
                </a:gridCol>
                <a:gridCol w="7299381">
                  <a:extLst>
                    <a:ext uri="{9D8B030D-6E8A-4147-A177-3AD203B41FA5}">
                      <a16:colId xmlns:a16="http://schemas.microsoft.com/office/drawing/2014/main" val="1158198727"/>
                    </a:ext>
                  </a:extLst>
                </a:gridCol>
              </a:tblGrid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Notations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Stand For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67950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Present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0148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Future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4593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CF</a:t>
                      </a:r>
                      <a:r>
                        <a:rPr lang="id-ID" sz="1800" baseline="-250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Cash flow at the end of period t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614991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Annuity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87892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Interest rate or discount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652830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Expected growth rate in cash flows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675937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Number of periods/ years over which cash flows are received or paid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79841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3038920" y="2390647"/>
            <a:ext cx="6387064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160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Present</a:t>
            </a:r>
            <a:r>
              <a:rPr lang="en-US" sz="160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Value</a:t>
            </a:r>
            <a:r>
              <a:rPr lang="en-US" sz="1600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is the current value of a future amount of money, or a series of payments, evaluated at a given </a:t>
            </a:r>
            <a:r>
              <a:rPr lang="id-ID" sz="1600" dirty="0">
                <a:latin typeface="Roboto" panose="02000000000000000000" pitchFamily="2" charset="0"/>
                <a:ea typeface="Roboto" panose="02000000000000000000" pitchFamily="2" charset="0"/>
              </a:rPr>
              <a:t>discount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rate.</a:t>
            </a:r>
          </a:p>
        </p:txBody>
      </p:sp>
      <p:sp>
        <p:nvSpPr>
          <p:cNvPr id="49" name="Title 4">
            <a:extLst>
              <a:ext uri="{FF2B5EF4-FFF2-40B4-BE49-F238E27FC236}">
                <a16:creationId xmlns:a16="http://schemas.microsoft.com/office/drawing/2014/main" id="{6E59CF51-C08C-9243-A508-9512ADC8A196}"/>
              </a:ext>
            </a:extLst>
          </p:cNvPr>
          <p:cNvSpPr txBox="1">
            <a:spLocks/>
          </p:cNvSpPr>
          <p:nvPr/>
        </p:nvSpPr>
        <p:spPr>
          <a:xfrm>
            <a:off x="223603" y="-15898"/>
            <a:ext cx="10515600" cy="117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C00000"/>
                </a:solidFill>
                <a:latin typeface="Lato" panose="020F0502020204030203" pitchFamily="34" charset="77"/>
              </a:rPr>
              <a:t>Notation</a:t>
            </a:r>
          </a:p>
        </p:txBody>
      </p:sp>
    </p:spTree>
    <p:extLst>
      <p:ext uri="{BB962C8B-B14F-4D97-AF65-F5344CB8AC3E}">
        <p14:creationId xmlns:p14="http://schemas.microsoft.com/office/powerpoint/2010/main" val="238190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521983" y="876204"/>
            <a:ext cx="7145728" cy="2098997"/>
            <a:chOff x="2274058" y="1251408"/>
            <a:chExt cx="7145728" cy="209899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511189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43701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76213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08725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43517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676029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08541" y="2183643"/>
              <a:ext cx="2520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341053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343701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176213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008725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843517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676029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508541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8343332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9173564" y="1558430"/>
              <a:ext cx="0" cy="540000"/>
            </a:xfrm>
            <a:prstGeom prst="straightConnector1">
              <a:avLst/>
            </a:prstGeom>
            <a:ln w="38100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520280" y="2483899"/>
              <a:ext cx="0" cy="540000"/>
            </a:xfrm>
            <a:prstGeom prst="straightConnector1">
              <a:avLst/>
            </a:prstGeom>
            <a:ln w="38100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74058" y="2981073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/>
                <a:t>PV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27343" y="125140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C00000"/>
                  </a:solidFill>
                </a:rPr>
                <a:t>FV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85466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8888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4429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7391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1490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38324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73728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35221" y="2241177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n-1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038750" y="224117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98279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28510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58741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04294" y="1386214"/>
              <a:ext cx="490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45039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75270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1800" y="1386214"/>
              <a:ext cx="5982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n-1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8089053" y="2183643"/>
              <a:ext cx="2520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748358" y="2023608"/>
              <a:ext cx="143961" cy="16003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963437" y="2179309"/>
              <a:ext cx="143961" cy="16003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881135" y="2023608"/>
              <a:ext cx="100332" cy="31573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693434"/>
              </p:ext>
            </p:extLst>
          </p:nvPr>
        </p:nvGraphicFramePr>
        <p:xfrm>
          <a:off x="1914487" y="3111592"/>
          <a:ext cx="8635930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6080">
                  <a:extLst>
                    <a:ext uri="{9D8B030D-6E8A-4147-A177-3AD203B41FA5}">
                      <a16:colId xmlns:a16="http://schemas.microsoft.com/office/drawing/2014/main" val="2853414797"/>
                    </a:ext>
                  </a:extLst>
                </a:gridCol>
                <a:gridCol w="7299850">
                  <a:extLst>
                    <a:ext uri="{9D8B030D-6E8A-4147-A177-3AD203B41FA5}">
                      <a16:colId xmlns:a16="http://schemas.microsoft.com/office/drawing/2014/main" val="1158198727"/>
                    </a:ext>
                  </a:extLst>
                </a:gridCol>
              </a:tblGrid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Notations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Stand For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67950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Present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0148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Future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4593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CF</a:t>
                      </a:r>
                      <a:r>
                        <a:rPr lang="id-ID" sz="1800" baseline="-250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Cash flow at the end of period t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614991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Annuity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87892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Interest rate or discount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652830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Expected growth rate in cash flows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675937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Number of periods/ years over which cash flows are received or paid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79841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3038920" y="2289256"/>
            <a:ext cx="6387064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1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Future</a:t>
            </a:r>
            <a:r>
              <a:rPr lang="en-US" sz="1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Value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is the value at some future time of a present amount of money, or a series of payments, evaluated at a given interest rate.</a:t>
            </a:r>
          </a:p>
        </p:txBody>
      </p:sp>
      <p:sp>
        <p:nvSpPr>
          <p:cNvPr id="49" name="Title 4">
            <a:extLst>
              <a:ext uri="{FF2B5EF4-FFF2-40B4-BE49-F238E27FC236}">
                <a16:creationId xmlns:a16="http://schemas.microsoft.com/office/drawing/2014/main" id="{D42B7154-0AFA-3441-B8E2-51E299844F3F}"/>
              </a:ext>
            </a:extLst>
          </p:cNvPr>
          <p:cNvSpPr txBox="1">
            <a:spLocks/>
          </p:cNvSpPr>
          <p:nvPr/>
        </p:nvSpPr>
        <p:spPr>
          <a:xfrm>
            <a:off x="223603" y="-15898"/>
            <a:ext cx="10515600" cy="117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C00000"/>
                </a:solidFill>
                <a:latin typeface="Lato" panose="020F0502020204030203" pitchFamily="34" charset="77"/>
              </a:rPr>
              <a:t>Notation</a:t>
            </a:r>
          </a:p>
        </p:txBody>
      </p:sp>
    </p:spTree>
    <p:extLst>
      <p:ext uri="{BB962C8B-B14F-4D97-AF65-F5344CB8AC3E}">
        <p14:creationId xmlns:p14="http://schemas.microsoft.com/office/powerpoint/2010/main" val="1283436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274058" y="876204"/>
            <a:ext cx="7145728" cy="2098997"/>
            <a:chOff x="2274058" y="1251408"/>
            <a:chExt cx="7145728" cy="209899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511189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43701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76213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08725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43517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676029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08541" y="2183643"/>
              <a:ext cx="2520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341053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343701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176213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008725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843517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676029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508541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8343332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9173564" y="1558430"/>
              <a:ext cx="0" cy="540000"/>
            </a:xfrm>
            <a:prstGeom prst="straightConnector1">
              <a:avLst/>
            </a:prstGeom>
            <a:ln w="38100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520280" y="2483899"/>
              <a:ext cx="0" cy="540000"/>
            </a:xfrm>
            <a:prstGeom prst="straightConnector1">
              <a:avLst/>
            </a:prstGeom>
            <a:ln w="38100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74058" y="2981073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/>
                <a:t>PV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27343" y="125140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/>
                <a:t>FV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85466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8888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4429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7391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1490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38324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73728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35221" y="2241177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n-1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038750" y="224117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98279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rgbClr val="C00000"/>
                  </a:solidFill>
                </a:rPr>
                <a:t>CF</a:t>
              </a:r>
              <a:r>
                <a:rPr lang="id-ID" sz="1400" baseline="-250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28510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rgbClr val="C00000"/>
                  </a:solidFill>
                </a:rPr>
                <a:t>CF</a:t>
              </a:r>
              <a:r>
                <a:rPr lang="id-ID" sz="1400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58741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rgbClr val="C00000"/>
                  </a:solidFill>
                </a:rPr>
                <a:t>CF</a:t>
              </a:r>
              <a:r>
                <a:rPr lang="id-ID" sz="1400" baseline="-250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04294" y="1386214"/>
              <a:ext cx="490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rgbClr val="C00000"/>
                  </a:solidFill>
                </a:rPr>
                <a:t>CF</a:t>
              </a:r>
              <a:r>
                <a:rPr lang="id-ID" sz="1400" baseline="-25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45039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rgbClr val="C00000"/>
                  </a:solidFill>
                </a:rPr>
                <a:t>CF</a:t>
              </a:r>
              <a:r>
                <a:rPr lang="id-ID" sz="1400" baseline="-250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75270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rgbClr val="C00000"/>
                  </a:solidFill>
                </a:rPr>
                <a:t>CF</a:t>
              </a:r>
              <a:r>
                <a:rPr lang="id-ID" sz="1400" baseline="-250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1800" y="1386214"/>
              <a:ext cx="5982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rgbClr val="C00000"/>
                  </a:solidFill>
                </a:rPr>
                <a:t>CF</a:t>
              </a:r>
              <a:r>
                <a:rPr lang="id-ID" sz="1400" baseline="-25000" dirty="0">
                  <a:solidFill>
                    <a:srgbClr val="C00000"/>
                  </a:solidFill>
                </a:rPr>
                <a:t>n-1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8089053" y="2183643"/>
              <a:ext cx="2520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748358" y="2023608"/>
              <a:ext cx="143961" cy="16003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963437" y="2179309"/>
              <a:ext cx="143961" cy="16003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881135" y="2023608"/>
              <a:ext cx="100332" cy="31573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43301"/>
              </p:ext>
            </p:extLst>
          </p:nvPr>
        </p:nvGraphicFramePr>
        <p:xfrm>
          <a:off x="1939773" y="3149837"/>
          <a:ext cx="8640000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6709">
                  <a:extLst>
                    <a:ext uri="{9D8B030D-6E8A-4147-A177-3AD203B41FA5}">
                      <a16:colId xmlns:a16="http://schemas.microsoft.com/office/drawing/2014/main" val="2853414797"/>
                    </a:ext>
                  </a:extLst>
                </a:gridCol>
                <a:gridCol w="7303291">
                  <a:extLst>
                    <a:ext uri="{9D8B030D-6E8A-4147-A177-3AD203B41FA5}">
                      <a16:colId xmlns:a16="http://schemas.microsoft.com/office/drawing/2014/main" val="1158198727"/>
                    </a:ext>
                  </a:extLst>
                </a:gridCol>
              </a:tblGrid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Notations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Stand For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67950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Present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0148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Future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4593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CF</a:t>
                      </a:r>
                      <a:r>
                        <a:rPr lang="id-ID" sz="1800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Cash flow at the end of period t</a:t>
                      </a:r>
                      <a:endParaRPr lang="id-ID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614991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Annuity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87892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Interest rate or discount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652830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Expected growth rate in cash flows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675937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Number of periods/ years over which cash flows are received or paid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79841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2828120" y="2309582"/>
            <a:ext cx="6387064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1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Cash Flow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is the </a:t>
            </a:r>
            <a:r>
              <a:rPr lang="id-ID" sz="1600" dirty="0">
                <a:latin typeface="Roboto" panose="02000000000000000000" pitchFamily="2" charset="0"/>
                <a:ea typeface="Roboto" panose="02000000000000000000" pitchFamily="2" charset="0"/>
              </a:rPr>
              <a:t>net amount of cash and cash equivalents being transfered into (cash inflow) and out (cash outflow) of a business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49" name="Title 4">
            <a:extLst>
              <a:ext uri="{FF2B5EF4-FFF2-40B4-BE49-F238E27FC236}">
                <a16:creationId xmlns:a16="http://schemas.microsoft.com/office/drawing/2014/main" id="{E2E99D3C-E0A0-8840-A696-2802793B3B02}"/>
              </a:ext>
            </a:extLst>
          </p:cNvPr>
          <p:cNvSpPr txBox="1">
            <a:spLocks/>
          </p:cNvSpPr>
          <p:nvPr/>
        </p:nvSpPr>
        <p:spPr>
          <a:xfrm>
            <a:off x="223603" y="-15898"/>
            <a:ext cx="10515600" cy="117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C00000"/>
                </a:solidFill>
                <a:latin typeface="Lato" panose="020F0502020204030203" pitchFamily="34" charset="77"/>
              </a:rPr>
              <a:t>Notation</a:t>
            </a:r>
          </a:p>
        </p:txBody>
      </p:sp>
    </p:spTree>
    <p:extLst>
      <p:ext uri="{BB962C8B-B14F-4D97-AF65-F5344CB8AC3E}">
        <p14:creationId xmlns:p14="http://schemas.microsoft.com/office/powerpoint/2010/main" val="2577413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173075" y="876204"/>
            <a:ext cx="7145728" cy="2098997"/>
            <a:chOff x="2274058" y="1251408"/>
            <a:chExt cx="7145728" cy="209899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511189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43701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76213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08725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43517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676029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08541" y="2183643"/>
              <a:ext cx="2520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341053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343701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176213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008725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843517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676029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508541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8343332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9173564" y="1558430"/>
              <a:ext cx="0" cy="540000"/>
            </a:xfrm>
            <a:prstGeom prst="straightConnector1">
              <a:avLst/>
            </a:prstGeom>
            <a:ln w="38100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520280" y="2483899"/>
              <a:ext cx="0" cy="540000"/>
            </a:xfrm>
            <a:prstGeom prst="straightConnector1">
              <a:avLst/>
            </a:prstGeom>
            <a:ln w="38100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74058" y="2981073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/>
                <a:t>PV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27343" y="125140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/>
                <a:t>FV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85466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8888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4429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7391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1490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38324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73728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35221" y="2241177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n-1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038750" y="224117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98279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28510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58741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04294" y="1386214"/>
              <a:ext cx="490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45039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75270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1800" y="1386214"/>
              <a:ext cx="5982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n-1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8089053" y="2183643"/>
              <a:ext cx="2520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748358" y="2023608"/>
              <a:ext cx="143961" cy="16003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963437" y="2179309"/>
              <a:ext cx="143961" cy="16003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881135" y="2023608"/>
              <a:ext cx="100332" cy="31573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988554"/>
              </p:ext>
            </p:extLst>
          </p:nvPr>
        </p:nvGraphicFramePr>
        <p:xfrm>
          <a:off x="1838790" y="3152643"/>
          <a:ext cx="8640000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6709">
                  <a:extLst>
                    <a:ext uri="{9D8B030D-6E8A-4147-A177-3AD203B41FA5}">
                      <a16:colId xmlns:a16="http://schemas.microsoft.com/office/drawing/2014/main" val="2853414797"/>
                    </a:ext>
                  </a:extLst>
                </a:gridCol>
                <a:gridCol w="7303291">
                  <a:extLst>
                    <a:ext uri="{9D8B030D-6E8A-4147-A177-3AD203B41FA5}">
                      <a16:colId xmlns:a16="http://schemas.microsoft.com/office/drawing/2014/main" val="1158198727"/>
                    </a:ext>
                  </a:extLst>
                </a:gridCol>
              </a:tblGrid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Notations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Stand For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67950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Present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0148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Future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4593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CF</a:t>
                      </a:r>
                      <a:r>
                        <a:rPr lang="id-ID" sz="1800" baseline="-250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Cash flow at the end of period t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614991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Annuity</a:t>
                      </a:r>
                      <a:endParaRPr lang="id-ID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87892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Interest rate or discount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652830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Expected growth rate in cash flows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675937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Number of periods/ years over which cash flows are received or paid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79841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2820329" y="2188154"/>
            <a:ext cx="7746071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1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Annuity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is a series of equal payments or receipts that occur at the end</a:t>
            </a:r>
            <a:r>
              <a:rPr lang="id-ID" sz="1600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ordinary annuity</a:t>
            </a:r>
            <a:r>
              <a:rPr lang="id-ID" sz="16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id-ID" sz="1600" dirty="0">
                <a:latin typeface="Roboto" panose="02000000000000000000" pitchFamily="2" charset="0"/>
                <a:ea typeface="Roboto" panose="02000000000000000000" pitchFamily="2" charset="0"/>
              </a:rPr>
              <a:t>or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at the beginning</a:t>
            </a:r>
            <a:r>
              <a:rPr lang="id-ID" sz="1600" dirty="0">
                <a:latin typeface="Roboto" panose="02000000000000000000" pitchFamily="2" charset="0"/>
                <a:ea typeface="Roboto" panose="02000000000000000000" pitchFamily="2" charset="0"/>
              </a:rPr>
              <a:t> (annuity due)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of each period at evenly spaced intervals.</a:t>
            </a:r>
          </a:p>
        </p:txBody>
      </p:sp>
      <p:sp>
        <p:nvSpPr>
          <p:cNvPr id="49" name="Title 4">
            <a:extLst>
              <a:ext uri="{FF2B5EF4-FFF2-40B4-BE49-F238E27FC236}">
                <a16:creationId xmlns:a16="http://schemas.microsoft.com/office/drawing/2014/main" id="{1AB5F711-CEC0-334A-BAF6-C703AD2A8F67}"/>
              </a:ext>
            </a:extLst>
          </p:cNvPr>
          <p:cNvSpPr txBox="1">
            <a:spLocks/>
          </p:cNvSpPr>
          <p:nvPr/>
        </p:nvSpPr>
        <p:spPr>
          <a:xfrm>
            <a:off x="223603" y="-15898"/>
            <a:ext cx="10515600" cy="117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C00000"/>
                </a:solidFill>
                <a:latin typeface="Lato" panose="020F0502020204030203" pitchFamily="34" charset="77"/>
              </a:rPr>
              <a:t>Notation</a:t>
            </a:r>
          </a:p>
        </p:txBody>
      </p:sp>
    </p:spTree>
    <p:extLst>
      <p:ext uri="{BB962C8B-B14F-4D97-AF65-F5344CB8AC3E}">
        <p14:creationId xmlns:p14="http://schemas.microsoft.com/office/powerpoint/2010/main" val="273797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240192" y="876204"/>
            <a:ext cx="7145728" cy="2098997"/>
            <a:chOff x="2274058" y="1251408"/>
            <a:chExt cx="7145728" cy="209899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511189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43701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76213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08725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43517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676029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08541" y="2183643"/>
              <a:ext cx="2520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341053" y="2183643"/>
              <a:ext cx="832512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343701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176213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008725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843517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676029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508541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8343332" y="1733269"/>
              <a:ext cx="0" cy="360000"/>
            </a:xfrm>
            <a:prstGeom prst="straightConnector1">
              <a:avLst/>
            </a:prstGeom>
            <a:ln w="28575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9173564" y="1558430"/>
              <a:ext cx="0" cy="540000"/>
            </a:xfrm>
            <a:prstGeom prst="straightConnector1">
              <a:avLst/>
            </a:prstGeom>
            <a:ln w="38100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520280" y="2483899"/>
              <a:ext cx="0" cy="540000"/>
            </a:xfrm>
            <a:prstGeom prst="straightConnector1">
              <a:avLst/>
            </a:prstGeom>
            <a:ln w="38100">
              <a:solidFill>
                <a:srgbClr val="008B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74058" y="2981073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/>
                <a:t>PV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27343" y="125140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/>
                <a:t>FV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85466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8888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4429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7391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14902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38324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73728" y="224117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35221" y="2241177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n-1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038750" y="224117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/>
                <a:t>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98279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28510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58741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04294" y="1386214"/>
              <a:ext cx="490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45039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75270" y="1386214"/>
              <a:ext cx="490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1800" y="1386214"/>
              <a:ext cx="5982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/>
                <a:t>CF</a:t>
              </a:r>
              <a:r>
                <a:rPr lang="id-ID" sz="1400" baseline="-25000" dirty="0"/>
                <a:t>n-1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8089053" y="2183643"/>
              <a:ext cx="2520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748358" y="2023608"/>
              <a:ext cx="143961" cy="16003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963437" y="2179309"/>
              <a:ext cx="143961" cy="16003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881135" y="2023608"/>
              <a:ext cx="100332" cy="315736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017561"/>
              </p:ext>
            </p:extLst>
          </p:nvPr>
        </p:nvGraphicFramePr>
        <p:xfrm>
          <a:off x="1905907" y="3179027"/>
          <a:ext cx="8640000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6710">
                  <a:extLst>
                    <a:ext uri="{9D8B030D-6E8A-4147-A177-3AD203B41FA5}">
                      <a16:colId xmlns:a16="http://schemas.microsoft.com/office/drawing/2014/main" val="2853414797"/>
                    </a:ext>
                  </a:extLst>
                </a:gridCol>
                <a:gridCol w="7303290">
                  <a:extLst>
                    <a:ext uri="{9D8B030D-6E8A-4147-A177-3AD203B41FA5}">
                      <a16:colId xmlns:a16="http://schemas.microsoft.com/office/drawing/2014/main" val="1158198727"/>
                    </a:ext>
                  </a:extLst>
                </a:gridCol>
              </a:tblGrid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Notations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Stand For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67950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Present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0148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Future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4593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CF</a:t>
                      </a:r>
                      <a:r>
                        <a:rPr lang="id-ID" sz="1800" baseline="-250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Cash flow at the end of period t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614991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Annuity: constant cash flows over several periods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87892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</a:t>
                      </a:r>
                      <a:endParaRPr lang="id-ID" sz="1800" dirty="0">
                        <a:solidFill>
                          <a:srgbClr val="C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Interest rate or discount rate</a:t>
                      </a:r>
                      <a:endParaRPr lang="id-ID" sz="1800" dirty="0">
                        <a:solidFill>
                          <a:srgbClr val="C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652830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Expected growth rate in cash flows</a:t>
                      </a:r>
                      <a:endParaRPr lang="id-ID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675937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Number of periods/ years over which cash flows are received or paid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79841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2843106" y="2156085"/>
            <a:ext cx="8028094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u="sng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Interest rates</a:t>
            </a:r>
            <a:r>
              <a:rPr lang="en-US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and </a:t>
            </a:r>
            <a:r>
              <a:rPr lang="en-US" sz="1600" u="sng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discount rates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both relate to the cost of money, although in different ways. An interest rate is the rate of return you expect from an investment</a:t>
            </a:r>
            <a:r>
              <a:rPr lang="id-ID" sz="1600" dirty="0">
                <a:latin typeface="Roboto" panose="02000000000000000000" pitchFamily="2" charset="0"/>
                <a:ea typeface="Roboto" panose="02000000000000000000" pitchFamily="2" charset="0"/>
              </a:rPr>
              <a:t>, while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id-ID" sz="1600" dirty="0">
                <a:latin typeface="Roboto" panose="02000000000000000000" pitchFamily="2" charset="0"/>
                <a:ea typeface="Roboto" panose="02000000000000000000" pitchFamily="2" charset="0"/>
              </a:rPr>
              <a:t>discount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rate refers to the rate used to determine the present value of cash</a:t>
            </a:r>
            <a:r>
              <a:rPr lang="id-ID" sz="1600" dirty="0">
                <a:latin typeface="Roboto" panose="02000000000000000000" pitchFamily="2" charset="0"/>
                <a:ea typeface="Roboto" panose="02000000000000000000" pitchFamily="2" charset="0"/>
              </a:rPr>
              <a:t>flows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49" name="Title 4">
            <a:extLst>
              <a:ext uri="{FF2B5EF4-FFF2-40B4-BE49-F238E27FC236}">
                <a16:creationId xmlns:a16="http://schemas.microsoft.com/office/drawing/2014/main" id="{3B110D4B-E918-EE4D-972E-2134E7D66CAA}"/>
              </a:ext>
            </a:extLst>
          </p:cNvPr>
          <p:cNvSpPr txBox="1">
            <a:spLocks/>
          </p:cNvSpPr>
          <p:nvPr/>
        </p:nvSpPr>
        <p:spPr>
          <a:xfrm>
            <a:off x="223603" y="-15898"/>
            <a:ext cx="10515600" cy="117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C00000"/>
                </a:solidFill>
                <a:latin typeface="Lato" panose="020F0502020204030203" pitchFamily="34" charset="77"/>
              </a:rPr>
              <a:t>Notation</a:t>
            </a:r>
          </a:p>
        </p:txBody>
      </p:sp>
    </p:spTree>
    <p:extLst>
      <p:ext uri="{BB962C8B-B14F-4D97-AF65-F5344CB8AC3E}">
        <p14:creationId xmlns:p14="http://schemas.microsoft.com/office/powerpoint/2010/main" val="34865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B20902-6485-AB42-A4DA-E23016FC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d-ID" altLang="ko-KR" kern="0" dirty="0" err="1">
                <a:ea typeface="Roboto" panose="02000000000000000000" pitchFamily="2" charset="0"/>
              </a:rPr>
              <a:t>Topic</a:t>
            </a:r>
            <a:r>
              <a:rPr lang="en-US" altLang="ko-KR" kern="0" dirty="0">
                <a:ea typeface="Roboto" panose="02000000000000000000" pitchFamily="2" charset="0"/>
              </a:rPr>
              <a:t> </a:t>
            </a:r>
            <a:r>
              <a:rPr lang="id-ID" altLang="ko-KR" kern="0" dirty="0" err="1">
                <a:ea typeface="Roboto" panose="02000000000000000000" pitchFamily="2" charset="0"/>
              </a:rPr>
              <a:t>Content</a:t>
            </a:r>
            <a:endParaRPr lang="en-US" kern="0" dirty="0">
              <a:ea typeface="Roboto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459F67-5840-644A-BF6F-1781395B85AF}"/>
              </a:ext>
            </a:extLst>
          </p:cNvPr>
          <p:cNvGrpSpPr/>
          <p:nvPr/>
        </p:nvGrpSpPr>
        <p:grpSpPr>
          <a:xfrm>
            <a:off x="5086251" y="1797653"/>
            <a:ext cx="3277721" cy="504000"/>
            <a:chOff x="4869992" y="1783934"/>
            <a:chExt cx="3277721" cy="5040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70B72A-9F84-1541-9E2B-ED1CDF14089C}"/>
                </a:ext>
              </a:extLst>
            </p:cNvPr>
            <p:cNvSpPr txBox="1"/>
            <p:nvPr/>
          </p:nvSpPr>
          <p:spPr>
            <a:xfrm>
              <a:off x="5601040" y="1783934"/>
              <a:ext cx="2546673" cy="50400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noAutofit/>
            </a:bodyPr>
            <a:lstStyle/>
            <a:p>
              <a:r>
                <a:rPr lang="en-US" altLang="ko-KR" b="1" dirty="0"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The </a:t>
              </a:r>
              <a:r>
                <a:rPr lang="id-ID" altLang="ko-KR" b="1" dirty="0"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TVM</a:t>
              </a:r>
              <a:r>
                <a:rPr lang="en-US" altLang="ko-KR" b="1" dirty="0"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: Introduction to Valuation</a:t>
              </a:r>
              <a:endParaRPr lang="ko-KR" altLang="en-US" b="1" dirty="0">
                <a:latin typeface="Roboto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74BBD91-013E-A94B-B0C2-23CBD28FB915}"/>
                </a:ext>
              </a:extLst>
            </p:cNvPr>
            <p:cNvGrpSpPr/>
            <p:nvPr/>
          </p:nvGrpSpPr>
          <p:grpSpPr>
            <a:xfrm>
              <a:off x="4869992" y="1783934"/>
              <a:ext cx="958096" cy="504000"/>
              <a:chOff x="5324331" y="1461501"/>
              <a:chExt cx="958096" cy="504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7910179-B187-9749-858B-A6332B1808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1379" y="1461501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022A76-DA75-654E-AB1C-90102BFF45EA}"/>
                  </a:ext>
                </a:extLst>
              </p:cNvPr>
              <p:cNvSpPr txBox="1"/>
              <p:nvPr/>
            </p:nvSpPr>
            <p:spPr>
              <a:xfrm>
                <a:off x="5324331" y="1513446"/>
                <a:ext cx="958096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01</a:t>
                </a:r>
                <a:endParaRPr lang="ko-KR" altLang="en-US" sz="2000" b="1" dirty="0">
                  <a:solidFill>
                    <a:schemeClr val="bg1"/>
                  </a:solidFill>
                  <a:latin typeface="Montserrat" pitchFamily="2" charset="77"/>
                  <a:cs typeface="Arial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AB6954-A92F-CD44-B5DE-0410270DC9FE}"/>
              </a:ext>
            </a:extLst>
          </p:cNvPr>
          <p:cNvGrpSpPr/>
          <p:nvPr/>
        </p:nvGrpSpPr>
        <p:grpSpPr>
          <a:xfrm>
            <a:off x="5086251" y="2572715"/>
            <a:ext cx="3277721" cy="504000"/>
            <a:chOff x="4869992" y="1783934"/>
            <a:chExt cx="3277721" cy="5040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48E118-5114-304C-ACDE-B6BDD389AE6E}"/>
                </a:ext>
              </a:extLst>
            </p:cNvPr>
            <p:cNvSpPr txBox="1"/>
            <p:nvPr/>
          </p:nvSpPr>
          <p:spPr>
            <a:xfrm>
              <a:off x="5601040" y="1783934"/>
              <a:ext cx="2546673" cy="50400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noAutofit/>
            </a:bodyPr>
            <a:lstStyle/>
            <a:p>
              <a:r>
                <a:rPr lang="en-US" altLang="ko-KR" b="1" dirty="0"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Future Value and Compounding</a:t>
              </a:r>
              <a:endParaRPr lang="ko-KR" altLang="en-US" b="1" dirty="0">
                <a:latin typeface="Roboto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9BE472-A62F-ED4B-B3FE-5D95DC7DB869}"/>
                </a:ext>
              </a:extLst>
            </p:cNvPr>
            <p:cNvGrpSpPr/>
            <p:nvPr/>
          </p:nvGrpSpPr>
          <p:grpSpPr>
            <a:xfrm>
              <a:off x="4869992" y="1783934"/>
              <a:ext cx="958096" cy="504000"/>
              <a:chOff x="5324331" y="1461501"/>
              <a:chExt cx="958096" cy="504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87A758F-EA98-0349-82CB-1F994BEBF1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1379" y="1461501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9F477C-314B-454D-823F-55F56DEFE0A9}"/>
                  </a:ext>
                </a:extLst>
              </p:cNvPr>
              <p:cNvSpPr txBox="1"/>
              <p:nvPr/>
            </p:nvSpPr>
            <p:spPr>
              <a:xfrm>
                <a:off x="5324331" y="1513446"/>
                <a:ext cx="958096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0</a:t>
                </a:r>
                <a:r>
                  <a:rPr lang="id-ID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bg1"/>
                  </a:solidFill>
                  <a:latin typeface="Montserrat" pitchFamily="2" charset="77"/>
                  <a:cs typeface="Arial" pitchFamily="34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106708-8399-114E-B595-CF8C73C6368E}"/>
              </a:ext>
            </a:extLst>
          </p:cNvPr>
          <p:cNvGrpSpPr/>
          <p:nvPr/>
        </p:nvGrpSpPr>
        <p:grpSpPr>
          <a:xfrm>
            <a:off x="5086251" y="3344302"/>
            <a:ext cx="3277721" cy="504000"/>
            <a:chOff x="4869992" y="1783934"/>
            <a:chExt cx="3277721" cy="5040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D3C345-D11A-0046-A9D8-6D3579E0DA03}"/>
                </a:ext>
              </a:extLst>
            </p:cNvPr>
            <p:cNvSpPr txBox="1"/>
            <p:nvPr/>
          </p:nvSpPr>
          <p:spPr>
            <a:xfrm>
              <a:off x="5601040" y="1783934"/>
              <a:ext cx="2546673" cy="50400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noAutofit/>
            </a:bodyPr>
            <a:lstStyle/>
            <a:p>
              <a:r>
                <a:rPr lang="en-US" altLang="ko-KR" b="1" dirty="0"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Present Value and Discounting</a:t>
              </a:r>
              <a:endParaRPr lang="ko-KR" altLang="en-US" b="1" dirty="0">
                <a:latin typeface="Roboto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5EE8529-BAD5-3741-94F7-5A5D5E2E68AD}"/>
                </a:ext>
              </a:extLst>
            </p:cNvPr>
            <p:cNvGrpSpPr/>
            <p:nvPr/>
          </p:nvGrpSpPr>
          <p:grpSpPr>
            <a:xfrm>
              <a:off x="4869992" y="1783934"/>
              <a:ext cx="958096" cy="504000"/>
              <a:chOff x="5324331" y="1461501"/>
              <a:chExt cx="958096" cy="504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116C17C-A5B0-B149-A020-9EFEC4B29C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1379" y="1461501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Montserrat" pitchFamily="2" charset="77"/>
                  <a:ea typeface="Roboto" panose="02000000000000000000" pitchFamily="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6E4996-DFE2-DB44-8CB4-CEEF1023723C}"/>
                  </a:ext>
                </a:extLst>
              </p:cNvPr>
              <p:cNvSpPr txBox="1"/>
              <p:nvPr/>
            </p:nvSpPr>
            <p:spPr>
              <a:xfrm>
                <a:off x="5324331" y="1513446"/>
                <a:ext cx="958096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0</a:t>
                </a:r>
                <a:r>
                  <a:rPr lang="id-ID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bg1"/>
                  </a:solidFill>
                  <a:latin typeface="Montserrat" pitchFamily="2" charset="77"/>
                  <a:cs typeface="Arial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C62E86-92BA-0848-AB3A-8A0E7AC1AA4C}"/>
              </a:ext>
            </a:extLst>
          </p:cNvPr>
          <p:cNvGrpSpPr/>
          <p:nvPr/>
        </p:nvGrpSpPr>
        <p:grpSpPr>
          <a:xfrm>
            <a:off x="5086251" y="4127181"/>
            <a:ext cx="3277721" cy="504000"/>
            <a:chOff x="4869992" y="1783934"/>
            <a:chExt cx="3277721" cy="5040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7C986B-9983-D449-A770-A75F6B8DBB10}"/>
                </a:ext>
              </a:extLst>
            </p:cNvPr>
            <p:cNvSpPr txBox="1"/>
            <p:nvPr/>
          </p:nvSpPr>
          <p:spPr>
            <a:xfrm>
              <a:off x="5601040" y="1783934"/>
              <a:ext cx="2546673" cy="50400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noAutofit/>
            </a:bodyPr>
            <a:lstStyle/>
            <a:p>
              <a:r>
                <a:rPr lang="en-US" altLang="ko-KR" b="1" dirty="0"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Present versus Future Value</a:t>
              </a:r>
              <a:endParaRPr lang="ko-KR" altLang="en-US" b="1" dirty="0">
                <a:latin typeface="Roboto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E140980-8526-7245-9E3F-B43A21527E01}"/>
                </a:ext>
              </a:extLst>
            </p:cNvPr>
            <p:cNvGrpSpPr/>
            <p:nvPr/>
          </p:nvGrpSpPr>
          <p:grpSpPr>
            <a:xfrm>
              <a:off x="4869992" y="1783934"/>
              <a:ext cx="958096" cy="504000"/>
              <a:chOff x="5324331" y="1461501"/>
              <a:chExt cx="958096" cy="504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49CCFBA-5907-2340-AE50-643760E7AE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1379" y="1461501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7F2AEF-E315-A140-B26B-EEBD55310210}"/>
                  </a:ext>
                </a:extLst>
              </p:cNvPr>
              <p:cNvSpPr txBox="1"/>
              <p:nvPr/>
            </p:nvSpPr>
            <p:spPr>
              <a:xfrm>
                <a:off x="5324331" y="1513446"/>
                <a:ext cx="958096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0</a:t>
                </a:r>
                <a:r>
                  <a:rPr lang="id-ID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bg1"/>
                  </a:solidFill>
                  <a:latin typeface="Montserrat" pitchFamily="2" charset="77"/>
                  <a:cs typeface="Arial" pitchFamily="34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8C7FE1-BD5D-D44B-9D61-B33A1BE6AA54}"/>
              </a:ext>
            </a:extLst>
          </p:cNvPr>
          <p:cNvGrpSpPr/>
          <p:nvPr/>
        </p:nvGrpSpPr>
        <p:grpSpPr>
          <a:xfrm>
            <a:off x="5086251" y="4901376"/>
            <a:ext cx="3277721" cy="504000"/>
            <a:chOff x="4869992" y="1783934"/>
            <a:chExt cx="3277721" cy="5040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53238A-55BD-EF4C-AA6D-D6A49C09E2CB}"/>
                </a:ext>
              </a:extLst>
            </p:cNvPr>
            <p:cNvSpPr txBox="1"/>
            <p:nvPr/>
          </p:nvSpPr>
          <p:spPr>
            <a:xfrm>
              <a:off x="5601040" y="1783934"/>
              <a:ext cx="2546673" cy="50400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noAutofit/>
            </a:bodyPr>
            <a:lstStyle/>
            <a:p>
              <a:r>
                <a:rPr lang="en-US" altLang="ko-KR" b="1" dirty="0"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Determining the Discount Rate</a:t>
              </a:r>
              <a:endParaRPr lang="ko-KR" altLang="en-US" b="1" dirty="0">
                <a:latin typeface="Roboto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3623CB7-D89B-E74A-BF41-F3961DBBBC46}"/>
                </a:ext>
              </a:extLst>
            </p:cNvPr>
            <p:cNvGrpSpPr/>
            <p:nvPr/>
          </p:nvGrpSpPr>
          <p:grpSpPr>
            <a:xfrm>
              <a:off x="4869992" y="1783934"/>
              <a:ext cx="958096" cy="504000"/>
              <a:chOff x="5324331" y="1461501"/>
              <a:chExt cx="958096" cy="5040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C0E7712-F5D9-E64E-A545-807A7680AC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1379" y="1461501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9AA684-0544-1E45-95E0-5E3F0011DD61}"/>
                  </a:ext>
                </a:extLst>
              </p:cNvPr>
              <p:cNvSpPr txBox="1"/>
              <p:nvPr/>
            </p:nvSpPr>
            <p:spPr>
              <a:xfrm>
                <a:off x="5324331" y="1513446"/>
                <a:ext cx="958096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0</a:t>
                </a:r>
                <a:r>
                  <a:rPr lang="id-ID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5</a:t>
                </a:r>
                <a:endParaRPr lang="ko-KR" altLang="en-US" sz="2000" b="1" dirty="0">
                  <a:solidFill>
                    <a:schemeClr val="bg1"/>
                  </a:solidFill>
                  <a:latin typeface="Montserrat" pitchFamily="2" charset="77"/>
                  <a:cs typeface="Arial" pitchFamily="34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2E4320-239C-2D40-A809-4C15F1DA91BB}"/>
              </a:ext>
            </a:extLst>
          </p:cNvPr>
          <p:cNvGrpSpPr/>
          <p:nvPr/>
        </p:nvGrpSpPr>
        <p:grpSpPr>
          <a:xfrm>
            <a:off x="5086251" y="5672963"/>
            <a:ext cx="3277721" cy="504000"/>
            <a:chOff x="4869992" y="1783934"/>
            <a:chExt cx="3277721" cy="5040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5B58FB-B6D5-E24B-911B-DBC86A8496E4}"/>
                </a:ext>
              </a:extLst>
            </p:cNvPr>
            <p:cNvSpPr txBox="1"/>
            <p:nvPr/>
          </p:nvSpPr>
          <p:spPr>
            <a:xfrm>
              <a:off x="5601040" y="1783934"/>
              <a:ext cx="2546673" cy="50400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noAutofit/>
            </a:bodyPr>
            <a:lstStyle/>
            <a:p>
              <a:r>
                <a:rPr lang="en-US" altLang="ko-KR" b="1" dirty="0"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Determining the Time Period</a:t>
              </a:r>
              <a:endParaRPr lang="ko-KR" altLang="en-US" b="1" dirty="0">
                <a:latin typeface="Roboto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E34D3F7-6998-704A-A36D-D62843923108}"/>
                </a:ext>
              </a:extLst>
            </p:cNvPr>
            <p:cNvGrpSpPr/>
            <p:nvPr/>
          </p:nvGrpSpPr>
          <p:grpSpPr>
            <a:xfrm>
              <a:off x="4869992" y="1783934"/>
              <a:ext cx="958096" cy="504000"/>
              <a:chOff x="5324331" y="1461501"/>
              <a:chExt cx="958096" cy="50400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F06FDFD-03C0-2F42-80D7-8457026F7F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1379" y="1461501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5589CDF-BB30-2148-A2D4-498950E68EDF}"/>
                  </a:ext>
                </a:extLst>
              </p:cNvPr>
              <p:cNvSpPr txBox="1"/>
              <p:nvPr/>
            </p:nvSpPr>
            <p:spPr>
              <a:xfrm>
                <a:off x="5324331" y="1513446"/>
                <a:ext cx="958096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0</a:t>
                </a:r>
                <a:r>
                  <a:rPr lang="id-ID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6</a:t>
                </a:r>
                <a:endParaRPr lang="ko-KR" altLang="en-US" sz="2000" b="1" dirty="0">
                  <a:solidFill>
                    <a:schemeClr val="bg1"/>
                  </a:solidFill>
                  <a:latin typeface="Montserrat" pitchFamily="2" charset="77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6B6835-5548-D74E-AA6B-E95CBE286986}"/>
              </a:ext>
            </a:extLst>
          </p:cNvPr>
          <p:cNvGrpSpPr/>
          <p:nvPr/>
        </p:nvGrpSpPr>
        <p:grpSpPr>
          <a:xfrm>
            <a:off x="8363972" y="1794451"/>
            <a:ext cx="3277721" cy="504000"/>
            <a:chOff x="4869992" y="1783934"/>
            <a:chExt cx="3277721" cy="5040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7E8E27-99E8-5A4B-896F-4109B9A46FB1}"/>
                </a:ext>
              </a:extLst>
            </p:cNvPr>
            <p:cNvSpPr txBox="1"/>
            <p:nvPr/>
          </p:nvSpPr>
          <p:spPr>
            <a:xfrm>
              <a:off x="5601040" y="1783934"/>
              <a:ext cx="2546673" cy="50400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noAutofit/>
            </a:bodyPr>
            <a:lstStyle/>
            <a:p>
              <a:r>
                <a:rPr lang="en-US" altLang="ko-KR" b="1" dirty="0"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Future Value of Annuity</a:t>
              </a:r>
              <a:endParaRPr lang="ko-KR" altLang="en-US" b="1" dirty="0">
                <a:latin typeface="Roboto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6B2DB99-FAE8-A544-A0FA-752EA960F653}"/>
                </a:ext>
              </a:extLst>
            </p:cNvPr>
            <p:cNvGrpSpPr/>
            <p:nvPr/>
          </p:nvGrpSpPr>
          <p:grpSpPr>
            <a:xfrm>
              <a:off x="4869992" y="1783934"/>
              <a:ext cx="958096" cy="504000"/>
              <a:chOff x="5324331" y="1461501"/>
              <a:chExt cx="958096" cy="5040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61DD3F5-9B6E-AB42-8B57-9648DD5209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1379" y="1461501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9E806B-FA25-0948-A4C2-24E8F117CF9B}"/>
                  </a:ext>
                </a:extLst>
              </p:cNvPr>
              <p:cNvSpPr txBox="1"/>
              <p:nvPr/>
            </p:nvSpPr>
            <p:spPr>
              <a:xfrm>
                <a:off x="5324331" y="1513446"/>
                <a:ext cx="958096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0</a:t>
                </a:r>
                <a:r>
                  <a:rPr lang="id-ID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7</a:t>
                </a:r>
                <a:endParaRPr lang="ko-KR" altLang="en-US" sz="2000" b="1" dirty="0">
                  <a:solidFill>
                    <a:schemeClr val="bg1"/>
                  </a:solidFill>
                  <a:latin typeface="Montserrat" pitchFamily="2" charset="77"/>
                  <a:cs typeface="Arial" pitchFamily="34" charset="0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35D7652-0C7F-AB4B-89BD-EB8A91F8504E}"/>
              </a:ext>
            </a:extLst>
          </p:cNvPr>
          <p:cNvGrpSpPr/>
          <p:nvPr/>
        </p:nvGrpSpPr>
        <p:grpSpPr>
          <a:xfrm>
            <a:off x="8363972" y="2574671"/>
            <a:ext cx="3277721" cy="504000"/>
            <a:chOff x="4869992" y="1783934"/>
            <a:chExt cx="3277721" cy="5040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F48C9AF-278E-F845-9AB7-D88EE1603632}"/>
                </a:ext>
              </a:extLst>
            </p:cNvPr>
            <p:cNvSpPr txBox="1"/>
            <p:nvPr/>
          </p:nvSpPr>
          <p:spPr>
            <a:xfrm>
              <a:off x="5601040" y="1783934"/>
              <a:ext cx="2546673" cy="50400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noAutofit/>
            </a:bodyPr>
            <a:lstStyle/>
            <a:p>
              <a:r>
                <a:rPr lang="en-US" altLang="ko-KR" b="1" dirty="0"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Present Value of Annuity</a:t>
              </a:r>
              <a:endParaRPr lang="ko-KR" altLang="en-US" b="1" dirty="0">
                <a:latin typeface="Roboto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6933180-C66D-554D-8314-2673A382A64A}"/>
                </a:ext>
              </a:extLst>
            </p:cNvPr>
            <p:cNvGrpSpPr/>
            <p:nvPr/>
          </p:nvGrpSpPr>
          <p:grpSpPr>
            <a:xfrm>
              <a:off x="4869992" y="1783934"/>
              <a:ext cx="958096" cy="504000"/>
              <a:chOff x="5324331" y="1461501"/>
              <a:chExt cx="958096" cy="5040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BBEEFD6-E5D2-854F-A5D4-A513356248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1379" y="1461501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F97F787-F540-9B4A-90E2-520E20C32B94}"/>
                  </a:ext>
                </a:extLst>
              </p:cNvPr>
              <p:cNvSpPr txBox="1"/>
              <p:nvPr/>
            </p:nvSpPr>
            <p:spPr>
              <a:xfrm>
                <a:off x="5324331" y="1513446"/>
                <a:ext cx="958096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0</a:t>
                </a:r>
                <a:r>
                  <a:rPr lang="id-ID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8</a:t>
                </a:r>
                <a:endParaRPr lang="ko-KR" altLang="en-US" sz="2000" b="1" dirty="0">
                  <a:solidFill>
                    <a:schemeClr val="bg1"/>
                  </a:solidFill>
                  <a:latin typeface="Montserrat" pitchFamily="2" charset="77"/>
                  <a:cs typeface="Arial" pitchFamily="34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278C0A-0BF0-7543-BC3D-852329C25C38}"/>
              </a:ext>
            </a:extLst>
          </p:cNvPr>
          <p:cNvGrpSpPr/>
          <p:nvPr/>
        </p:nvGrpSpPr>
        <p:grpSpPr>
          <a:xfrm>
            <a:off x="8363972" y="3349952"/>
            <a:ext cx="3277721" cy="504000"/>
            <a:chOff x="4869992" y="1783934"/>
            <a:chExt cx="3277721" cy="50400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DF08119-234E-B647-A3F3-99219262C48A}"/>
                </a:ext>
              </a:extLst>
            </p:cNvPr>
            <p:cNvSpPr txBox="1"/>
            <p:nvPr/>
          </p:nvSpPr>
          <p:spPr>
            <a:xfrm>
              <a:off x="5601040" y="1783934"/>
              <a:ext cx="2546673" cy="50400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noAutofit/>
            </a:bodyPr>
            <a:lstStyle/>
            <a:p>
              <a:r>
                <a:rPr lang="en-US" altLang="ko-KR" b="1" dirty="0"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Comparison of Different Types of Interest Rates</a:t>
              </a:r>
              <a:endParaRPr lang="ko-KR" altLang="en-US" b="1" dirty="0">
                <a:latin typeface="Roboto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5AF5AD0-C3E9-1A49-BCC8-05F94F98EE98}"/>
                </a:ext>
              </a:extLst>
            </p:cNvPr>
            <p:cNvGrpSpPr/>
            <p:nvPr/>
          </p:nvGrpSpPr>
          <p:grpSpPr>
            <a:xfrm>
              <a:off x="4869992" y="1783934"/>
              <a:ext cx="958096" cy="504000"/>
              <a:chOff x="5324331" y="1461501"/>
              <a:chExt cx="958096" cy="5040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0C074F-96FE-3241-A40B-7E02AC5E86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1379" y="1461501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941D206-B366-C848-9CF2-B029DF30B599}"/>
                  </a:ext>
                </a:extLst>
              </p:cNvPr>
              <p:cNvSpPr txBox="1"/>
              <p:nvPr/>
            </p:nvSpPr>
            <p:spPr>
              <a:xfrm>
                <a:off x="5324331" y="1513446"/>
                <a:ext cx="958096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0</a:t>
                </a:r>
                <a:r>
                  <a:rPr lang="id-ID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9</a:t>
                </a:r>
                <a:endParaRPr lang="ko-KR" altLang="en-US" sz="2000" b="1" dirty="0">
                  <a:solidFill>
                    <a:schemeClr val="bg1"/>
                  </a:solidFill>
                  <a:latin typeface="Montserrat" pitchFamily="2" charset="77"/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FC50208-8FF2-944E-B61E-4AB4ED4A79E7}"/>
              </a:ext>
            </a:extLst>
          </p:cNvPr>
          <p:cNvGrpSpPr/>
          <p:nvPr/>
        </p:nvGrpSpPr>
        <p:grpSpPr>
          <a:xfrm>
            <a:off x="8363972" y="4124139"/>
            <a:ext cx="3277721" cy="504000"/>
            <a:chOff x="4869992" y="1783934"/>
            <a:chExt cx="3277721" cy="50400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66322A4-64CB-EC46-AFA3-CF73152D7D27}"/>
                </a:ext>
              </a:extLst>
            </p:cNvPr>
            <p:cNvSpPr txBox="1"/>
            <p:nvPr/>
          </p:nvSpPr>
          <p:spPr>
            <a:xfrm>
              <a:off x="5601040" y="1783934"/>
              <a:ext cx="2546673" cy="50400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noAutofit/>
            </a:bodyPr>
            <a:lstStyle/>
            <a:p>
              <a:r>
                <a:rPr lang="en-US" altLang="ko-KR" b="1" dirty="0"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Fractional Time Period</a:t>
              </a:r>
              <a:endParaRPr lang="ko-KR" altLang="en-US" b="1" dirty="0">
                <a:latin typeface="Roboto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D9427DF-E455-F644-9696-BEB9606F8C6A}"/>
                </a:ext>
              </a:extLst>
            </p:cNvPr>
            <p:cNvGrpSpPr/>
            <p:nvPr/>
          </p:nvGrpSpPr>
          <p:grpSpPr>
            <a:xfrm>
              <a:off x="4869992" y="1783934"/>
              <a:ext cx="958096" cy="504000"/>
              <a:chOff x="5324331" y="1461501"/>
              <a:chExt cx="958096" cy="504000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093B1C2-C9E1-EB4F-A42A-1B2B1E9A0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1379" y="1461501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579B0F-38F6-F242-810C-BF60278FDAAA}"/>
                  </a:ext>
                </a:extLst>
              </p:cNvPr>
              <p:cNvSpPr txBox="1"/>
              <p:nvPr/>
            </p:nvSpPr>
            <p:spPr>
              <a:xfrm>
                <a:off x="5324331" y="1513446"/>
                <a:ext cx="958096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1</a:t>
                </a:r>
                <a:r>
                  <a:rPr lang="id-ID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0</a:t>
                </a:r>
                <a:endParaRPr lang="ko-KR" altLang="en-US" sz="2000" b="1" dirty="0">
                  <a:solidFill>
                    <a:schemeClr val="bg1"/>
                  </a:solidFill>
                  <a:latin typeface="Montserrat" pitchFamily="2" charset="77"/>
                  <a:cs typeface="Arial" pitchFamily="34" charset="0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F120C9-487C-3146-8CAB-7B0F6CFD1226}"/>
              </a:ext>
            </a:extLst>
          </p:cNvPr>
          <p:cNvGrpSpPr/>
          <p:nvPr/>
        </p:nvGrpSpPr>
        <p:grpSpPr>
          <a:xfrm>
            <a:off x="8363972" y="4901376"/>
            <a:ext cx="3277721" cy="504000"/>
            <a:chOff x="4869992" y="1783934"/>
            <a:chExt cx="3277721" cy="50400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9211C43-EBD9-2247-9289-FD8AFCCEA1ED}"/>
                </a:ext>
              </a:extLst>
            </p:cNvPr>
            <p:cNvSpPr txBox="1"/>
            <p:nvPr/>
          </p:nvSpPr>
          <p:spPr>
            <a:xfrm>
              <a:off x="5601040" y="1783934"/>
              <a:ext cx="2546673" cy="50400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noAutofit/>
            </a:bodyPr>
            <a:lstStyle/>
            <a:p>
              <a:r>
                <a:rPr lang="id-ID" altLang="ko-KR" b="1" dirty="0"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Sub Topic #11</a:t>
              </a:r>
              <a:endParaRPr lang="ko-KR" altLang="en-US" b="1" dirty="0">
                <a:latin typeface="Roboto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C527EB6-0B86-B647-8E64-DBA1FAB7C7D4}"/>
                </a:ext>
              </a:extLst>
            </p:cNvPr>
            <p:cNvGrpSpPr/>
            <p:nvPr/>
          </p:nvGrpSpPr>
          <p:grpSpPr>
            <a:xfrm>
              <a:off x="4869992" y="1783934"/>
              <a:ext cx="958096" cy="504000"/>
              <a:chOff x="5324331" y="1461501"/>
              <a:chExt cx="958096" cy="504000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210297C-E137-EF41-80EB-FE6C4DDB47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1379" y="1461501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5FDFB30-18D2-EE4A-A7AD-643D3F5235C5}"/>
                  </a:ext>
                </a:extLst>
              </p:cNvPr>
              <p:cNvSpPr txBox="1"/>
              <p:nvPr/>
            </p:nvSpPr>
            <p:spPr>
              <a:xfrm>
                <a:off x="5324331" y="1513446"/>
                <a:ext cx="958096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id-ID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11</a:t>
                </a:r>
                <a:endParaRPr lang="ko-KR" altLang="en-US" sz="2000" b="1" dirty="0">
                  <a:solidFill>
                    <a:schemeClr val="bg1"/>
                  </a:solidFill>
                  <a:latin typeface="Montserrat" pitchFamily="2" charset="77"/>
                  <a:cs typeface="Arial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B45C54-1A52-8642-A958-8D18687642D6}"/>
              </a:ext>
            </a:extLst>
          </p:cNvPr>
          <p:cNvGrpSpPr/>
          <p:nvPr/>
        </p:nvGrpSpPr>
        <p:grpSpPr>
          <a:xfrm>
            <a:off x="8363972" y="5672963"/>
            <a:ext cx="3277721" cy="504000"/>
            <a:chOff x="4869992" y="1783934"/>
            <a:chExt cx="3277721" cy="50400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ED29BA-32E6-A843-A3E9-47014C68D180}"/>
                </a:ext>
              </a:extLst>
            </p:cNvPr>
            <p:cNvSpPr txBox="1"/>
            <p:nvPr/>
          </p:nvSpPr>
          <p:spPr>
            <a:xfrm>
              <a:off x="5601040" y="1783934"/>
              <a:ext cx="2546673" cy="50400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noAutofit/>
            </a:bodyPr>
            <a:lstStyle/>
            <a:p>
              <a:r>
                <a:rPr lang="id-ID" altLang="ko-KR" b="1" dirty="0">
                  <a:latin typeface="Roboto" panose="02000000000000000000" pitchFamily="2" charset="0"/>
                  <a:ea typeface="Roboto" panose="02000000000000000000" pitchFamily="2" charset="0"/>
                  <a:cs typeface="Arial" pitchFamily="34" charset="0"/>
                </a:rPr>
                <a:t>Sub Topic #12</a:t>
              </a:r>
              <a:endParaRPr lang="ko-KR" altLang="en-US" b="1" dirty="0">
                <a:latin typeface="Roboto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9FAEB5F-4280-E449-AA32-646E579894EF}"/>
                </a:ext>
              </a:extLst>
            </p:cNvPr>
            <p:cNvGrpSpPr/>
            <p:nvPr/>
          </p:nvGrpSpPr>
          <p:grpSpPr>
            <a:xfrm>
              <a:off x="4869992" y="1783934"/>
              <a:ext cx="958096" cy="504000"/>
              <a:chOff x="5324331" y="1461501"/>
              <a:chExt cx="958096" cy="5040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E7179C7-3875-1A46-A2A3-FB82870DAD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1379" y="1461501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835CB4C-B447-CB41-8C85-4EC295E0F41E}"/>
                  </a:ext>
                </a:extLst>
              </p:cNvPr>
              <p:cNvSpPr txBox="1"/>
              <p:nvPr/>
            </p:nvSpPr>
            <p:spPr>
              <a:xfrm>
                <a:off x="5324331" y="1513446"/>
                <a:ext cx="958096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1</a:t>
                </a:r>
                <a:r>
                  <a:rPr lang="id-ID" altLang="ko-KR" sz="2000" b="1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bg1"/>
                  </a:solidFill>
                  <a:latin typeface="Montserrat" pitchFamily="2" charset="77"/>
                  <a:cs typeface="Arial" pitchFamily="34" charset="0"/>
                </a:endParaRPr>
              </a:p>
            </p:txBody>
          </p:sp>
        </p:grp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5514C6A4-701C-6049-99F5-40905E16B9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97" y="1895084"/>
            <a:ext cx="4867754" cy="40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6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B71380-71CF-F545-8886-9AA654B7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ea typeface="Roboto" panose="02000000000000000000" pitchFamily="2" charset="0"/>
              </a:rPr>
              <a:t>Which would you prefer?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8AF665-5CC1-AC4C-AB49-8F745EAD3AAE}"/>
              </a:ext>
            </a:extLst>
          </p:cNvPr>
          <p:cNvSpPr txBox="1"/>
          <p:nvPr/>
        </p:nvSpPr>
        <p:spPr>
          <a:xfrm>
            <a:off x="5193578" y="2612059"/>
            <a:ext cx="142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A654B-CE15-8647-B77E-888243A3388D}"/>
              </a:ext>
            </a:extLst>
          </p:cNvPr>
          <p:cNvSpPr txBox="1"/>
          <p:nvPr/>
        </p:nvSpPr>
        <p:spPr>
          <a:xfrm>
            <a:off x="1627402" y="3722078"/>
            <a:ext cx="345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rPr>
              <a:t>$1,000 today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DE314-B30E-BB44-A430-79168D69FB24}"/>
              </a:ext>
            </a:extLst>
          </p:cNvPr>
          <p:cNvSpPr txBox="1"/>
          <p:nvPr/>
        </p:nvSpPr>
        <p:spPr>
          <a:xfrm>
            <a:off x="6005124" y="3721484"/>
            <a:ext cx="4402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rPr>
              <a:t>$1,000 in 2 years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D92C8-8627-EC43-8D32-48FCA1C466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68" b="100000" l="10000" r="93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244" y="1225441"/>
            <a:ext cx="2783650" cy="2470114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DF7AC9-25A5-1C4D-A710-67E8010961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000" l="10000" r="96300">
                        <a14:foregroundMark x1="45500" y1="85400" x2="53250" y2="84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091" y="1164162"/>
            <a:ext cx="2883020" cy="28830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6A3A6E-EE1C-D843-AB93-3CBB5CE9DF94}"/>
              </a:ext>
            </a:extLst>
          </p:cNvPr>
          <p:cNvSpPr txBox="1"/>
          <p:nvPr/>
        </p:nvSpPr>
        <p:spPr>
          <a:xfrm>
            <a:off x="416340" y="335017"/>
            <a:ext cx="309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925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DF42C-BC45-7544-9A7F-702F428C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ea typeface="Roboto" panose="02000000000000000000" pitchFamily="2" charset="0"/>
              </a:rPr>
              <a:t>Which would you prefer?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8AF665-5CC1-AC4C-AB49-8F745EAD3AAE}"/>
              </a:ext>
            </a:extLst>
          </p:cNvPr>
          <p:cNvSpPr txBox="1"/>
          <p:nvPr/>
        </p:nvSpPr>
        <p:spPr>
          <a:xfrm>
            <a:off x="5193578" y="2612059"/>
            <a:ext cx="142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A654B-CE15-8647-B77E-888243A3388D}"/>
              </a:ext>
            </a:extLst>
          </p:cNvPr>
          <p:cNvSpPr txBox="1"/>
          <p:nvPr/>
        </p:nvSpPr>
        <p:spPr>
          <a:xfrm>
            <a:off x="1627402" y="3722078"/>
            <a:ext cx="345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rPr>
              <a:t>$1,000 today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DE314-B30E-BB44-A430-79168D69FB24}"/>
              </a:ext>
            </a:extLst>
          </p:cNvPr>
          <p:cNvSpPr txBox="1"/>
          <p:nvPr/>
        </p:nvSpPr>
        <p:spPr>
          <a:xfrm>
            <a:off x="6005124" y="3721484"/>
            <a:ext cx="4402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rPr>
              <a:t>$1,000 in 2 years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D92C8-8627-EC43-8D32-48FCA1C466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68" b="100000" l="10000" r="93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244" y="1225441"/>
            <a:ext cx="2783650" cy="2470114"/>
          </a:xfrm>
          <a:prstGeom prst="rect">
            <a:avLst/>
          </a:prstGeom>
          <a:effectLst>
            <a:glow rad="939800">
              <a:schemeClr val="accent4"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DF7AC9-25A5-1C4D-A710-67E8010961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000" l="10000" r="96300">
                        <a14:foregroundMark x1="45500" y1="85400" x2="53250" y2="84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091" y="1164162"/>
            <a:ext cx="2883020" cy="28830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7E7125-6DEB-5445-B5C7-4765E65C7484}"/>
              </a:ext>
            </a:extLst>
          </p:cNvPr>
          <p:cNvSpPr txBox="1"/>
          <p:nvPr/>
        </p:nvSpPr>
        <p:spPr>
          <a:xfrm>
            <a:off x="416340" y="335017"/>
            <a:ext cx="309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542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42407-85B4-6649-9A0D-A96B5238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ea typeface="Roboto" panose="02000000000000000000" pitchFamily="2" charset="0"/>
              </a:rPr>
              <a:t>Which would you prefer?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8AF665-5CC1-AC4C-AB49-8F745EAD3AAE}"/>
              </a:ext>
            </a:extLst>
          </p:cNvPr>
          <p:cNvSpPr txBox="1"/>
          <p:nvPr/>
        </p:nvSpPr>
        <p:spPr>
          <a:xfrm>
            <a:off x="5193578" y="2612059"/>
            <a:ext cx="142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A654B-CE15-8647-B77E-888243A3388D}"/>
              </a:ext>
            </a:extLst>
          </p:cNvPr>
          <p:cNvSpPr txBox="1"/>
          <p:nvPr/>
        </p:nvSpPr>
        <p:spPr>
          <a:xfrm>
            <a:off x="1627402" y="3722078"/>
            <a:ext cx="345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rPr>
              <a:t>$1,000 today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DE314-B30E-BB44-A430-79168D69FB24}"/>
              </a:ext>
            </a:extLst>
          </p:cNvPr>
          <p:cNvSpPr txBox="1"/>
          <p:nvPr/>
        </p:nvSpPr>
        <p:spPr>
          <a:xfrm>
            <a:off x="6005124" y="3721484"/>
            <a:ext cx="4402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rPr>
              <a:t>$1,000 in 2 years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D92C8-8627-EC43-8D32-48FCA1C466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68" b="100000" l="10000" r="93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244" y="1225441"/>
            <a:ext cx="2783650" cy="2470114"/>
          </a:xfrm>
          <a:prstGeom prst="rect">
            <a:avLst/>
          </a:prstGeom>
          <a:effectLst>
            <a:glow rad="939800">
              <a:schemeClr val="accent4"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DF7AC9-25A5-1C4D-A710-67E8010961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000" l="10000" r="96300">
                        <a14:foregroundMark x1="45500" y1="85400" x2="53250" y2="84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091" y="1164162"/>
            <a:ext cx="2883020" cy="288302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4D73653C-0AAE-C147-B01A-F459F0DC5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421" y="4755240"/>
            <a:ext cx="8525153" cy="13335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75000"/>
              </a:spcAft>
              <a:buClr>
                <a:srgbClr val="114FFB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US" sz="3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Roboto" panose="02000000000000000000" pitchFamily="2" charset="0"/>
              </a:rPr>
              <a:t>You already recognize that there is </a:t>
            </a:r>
            <a:r>
              <a:rPr kumimoji="0" lang="en-US" sz="360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tserrat ExtraBold" pitchFamily="2" charset="77"/>
                <a:ea typeface="Roboto" panose="02000000000000000000" pitchFamily="2" charset="0"/>
              </a:rPr>
              <a:t>TIME VALUE TO MONEY </a:t>
            </a:r>
            <a:r>
              <a:rPr kumimoji="0" lang="en-US" sz="3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itchFamily="2" charset="77"/>
                <a:ea typeface="Roboto" panose="02000000000000000000" pitchFamily="2" charset="0"/>
              </a:rPr>
              <a:t>!!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4C5AF-11D5-754B-8B48-14F73A614446}"/>
              </a:ext>
            </a:extLst>
          </p:cNvPr>
          <p:cNvSpPr txBox="1"/>
          <p:nvPr/>
        </p:nvSpPr>
        <p:spPr>
          <a:xfrm>
            <a:off x="416340" y="335017"/>
            <a:ext cx="309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77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87797" y="3627974"/>
            <a:ext cx="6951775" cy="181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9pPr>
          </a:lstStyle>
          <a:p>
            <a:pPr algn="ctr" defTabSz="914400">
              <a:spcAft>
                <a:spcPct val="75000"/>
              </a:spcAft>
              <a:buClr>
                <a:srgbClr val="114FFB"/>
              </a:buClr>
              <a:buNone/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TIME</a:t>
            </a:r>
            <a:r>
              <a:rPr lang="en-US" sz="3200" b="0" dirty="0">
                <a:latin typeface="Roboto" panose="02000000000000000000" pitchFamily="2" charset="0"/>
                <a:ea typeface="Roboto" panose="02000000000000000000" pitchFamily="2" charset="0"/>
              </a:rPr>
              <a:t> allows you the opportunity to postpone consumption and earn</a:t>
            </a:r>
            <a:r>
              <a:rPr kumimoji="0" lang="en-US" sz="32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id-ID" sz="32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INCOME</a:t>
            </a:r>
            <a:r>
              <a:rPr kumimoji="0" lang="id-ID" sz="32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or </a:t>
            </a:r>
            <a:r>
              <a:rPr 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INTEREST</a:t>
            </a:r>
            <a:r>
              <a:rPr lang="id-ID" sz="3200" b="0" kern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kumimoji="0" lang="en-US" sz="3200" b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4777691" y="1833761"/>
            <a:ext cx="7171989" cy="143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1800" b="1">
                <a:solidFill>
                  <a:srgbClr val="000000"/>
                </a:solidFill>
                <a:latin typeface="+mn-lt"/>
              </a:defRPr>
            </a:lvl9pPr>
          </a:lstStyle>
          <a:p>
            <a:pPr lvl="0" algn="ctr" defTabSz="914400">
              <a:spcBef>
                <a:spcPts val="0"/>
              </a:spcBef>
              <a:spcAft>
                <a:spcPts val="0"/>
              </a:spcAft>
              <a:buClr>
                <a:srgbClr val="114FFB"/>
              </a:buClr>
              <a:buNone/>
              <a:defRPr/>
            </a:pPr>
            <a:r>
              <a:rPr lang="en-US" sz="3200" b="0" dirty="0">
                <a:latin typeface="Roboto" panose="02000000000000000000" pitchFamily="2" charset="0"/>
                <a:ea typeface="Roboto" panose="02000000000000000000" pitchFamily="2" charset="0"/>
              </a:rPr>
              <a:t>Why is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TIME</a:t>
            </a:r>
            <a:r>
              <a:rPr lang="en-US" sz="3200" b="0" dirty="0">
                <a:latin typeface="Roboto" panose="02000000000000000000" pitchFamily="2" charset="0"/>
                <a:ea typeface="Roboto" panose="02000000000000000000" pitchFamily="2" charset="0"/>
              </a:rPr>
              <a:t> such an important element in your decision</a:t>
            </a:r>
            <a:r>
              <a:rPr kumimoji="0" lang="en-US" sz="32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4EC665-DBDC-5941-9400-9FB57EDC55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57" y="1376469"/>
            <a:ext cx="4735049" cy="4205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DB41D5-C95C-6C4A-823F-F4123839EFF7}"/>
              </a:ext>
            </a:extLst>
          </p:cNvPr>
          <p:cNvSpPr txBox="1"/>
          <p:nvPr/>
        </p:nvSpPr>
        <p:spPr>
          <a:xfrm>
            <a:off x="416340" y="335017"/>
            <a:ext cx="309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61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47E63-C5F3-0842-823C-D0B887464611}"/>
              </a:ext>
            </a:extLst>
          </p:cNvPr>
          <p:cNvSpPr/>
          <p:nvPr/>
        </p:nvSpPr>
        <p:spPr>
          <a:xfrm>
            <a:off x="1714146" y="1427995"/>
            <a:ext cx="96650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SzPct val="130000"/>
            </a:pPr>
            <a:r>
              <a:rPr lang="id-ID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T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he time value of money </a:t>
            </a:r>
            <a:r>
              <a:rPr lang="id-ID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(TVM) 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refers to the fact that a dollar</a:t>
            </a:r>
            <a:r>
              <a:rPr lang="id-ID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 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in hand today is worth more than a dollar promised at some time in the future.</a:t>
            </a:r>
            <a:endParaRPr lang="id-ID" sz="2600" dirty="0">
              <a:latin typeface="Roboto" panose="02000000000000000000" pitchFamily="2" charset="0"/>
              <a:ea typeface="Roboto" panose="020000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D279D-C621-9548-A007-605CF59A6504}"/>
              </a:ext>
            </a:extLst>
          </p:cNvPr>
          <p:cNvSpPr txBox="1"/>
          <p:nvPr/>
        </p:nvSpPr>
        <p:spPr>
          <a:xfrm>
            <a:off x="416340" y="335017"/>
            <a:ext cx="309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39D24D-5326-AE4B-A2D7-165CF753A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0" b="99317" l="9609" r="97360">
                        <a14:foregroundMark x1="38648" y1="58998" x2="58817" y2="58998"/>
                        <a14:foregroundMark x1="81415" y1="60364" x2="81098" y2="57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40" y="1038326"/>
            <a:ext cx="1397805" cy="12961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A91832-168E-D74A-8E8A-28911E5F4E82}"/>
              </a:ext>
            </a:extLst>
          </p:cNvPr>
          <p:cNvSpPr/>
          <p:nvPr/>
        </p:nvSpPr>
        <p:spPr>
          <a:xfrm>
            <a:off x="1714145" y="2966347"/>
            <a:ext cx="96650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SzPct val="130000"/>
            </a:pP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On a</a:t>
            </a:r>
            <a:r>
              <a:rPr lang="id-ID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 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practical level, one reason for this is that you could earn interest while you waited; so a</a:t>
            </a:r>
            <a:r>
              <a:rPr lang="id-ID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 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dollar today would grow to more than a dollar later.</a:t>
            </a:r>
            <a:endParaRPr lang="id-ID" sz="2600" dirty="0">
              <a:latin typeface="Roboto" panose="02000000000000000000" pitchFamily="2" charset="0"/>
              <a:ea typeface="Roboto" panose="02000000000000000000" pitchFamily="2" charset="0"/>
              <a:cs typeface="Dubai" panose="020B0503030403030204" pitchFamily="34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D0FCE8-67B0-A84E-9D4A-1BDB3986F9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7" b="99185" l="3875" r="98361">
                        <a14:foregroundMark x1="24143" y1="50951" x2="64829" y2="50951"/>
                        <a14:foregroundMark x1="89121" y1="52582" x2="88077" y2="47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544" y="2751434"/>
            <a:ext cx="990601" cy="1086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1B0C85-CA02-8C4E-BA17-9D57BDAC84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39" l="0" r="100000">
                        <a14:foregroundMark x1="27612" y1="52089" x2="53731" y2="5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544" y="4255215"/>
            <a:ext cx="990601" cy="11297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E5B473-5B57-2A4C-8FD7-4FFE165B91CA}"/>
              </a:ext>
            </a:extLst>
          </p:cNvPr>
          <p:cNvSpPr/>
          <p:nvPr/>
        </p:nvSpPr>
        <p:spPr>
          <a:xfrm>
            <a:off x="1714144" y="4507980"/>
            <a:ext cx="96650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SzPct val="130000"/>
            </a:pP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The trade-off between money now</a:t>
            </a:r>
            <a:r>
              <a:rPr lang="id-ID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 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and money later thus depends on, among other things, the rate you can earn by investing.</a:t>
            </a:r>
            <a:endParaRPr lang="id-ID" sz="2600" dirty="0">
              <a:latin typeface="Roboto" panose="02000000000000000000" pitchFamily="2" charset="0"/>
              <a:ea typeface="Roboto" panose="02000000000000000000" pitchFamily="2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208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FD279D-C621-9548-A007-605CF59A6504}"/>
              </a:ext>
            </a:extLst>
          </p:cNvPr>
          <p:cNvSpPr txBox="1"/>
          <p:nvPr/>
        </p:nvSpPr>
        <p:spPr>
          <a:xfrm>
            <a:off x="416340" y="335017"/>
            <a:ext cx="309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2E233-96D2-6B45-982C-9CE3D8E433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36" l="0" r="89955">
                        <a14:foregroundMark x1="14786" y1="19031" x2="15801" y2="81206"/>
                        <a14:foregroundMark x1="26411" y1="88889" x2="67720" y2="57920"/>
                        <a14:foregroundMark x1="26975" y1="13002" x2="67720" y2="41253"/>
                        <a14:foregroundMark x1="16366" y1="21277" x2="25847" y2="12411"/>
                        <a14:foregroundMark x1="68736" y1="60638" x2="66140" y2="55083"/>
                        <a14:foregroundMark x1="67156" y1="43499" x2="66591" y2="54492"/>
                        <a14:foregroundMark x1="74041" y1="51773" x2="73476" y2="49054"/>
                        <a14:foregroundMark x1="31716" y1="49527" x2="48081" y2="55083"/>
                        <a14:foregroundMark x1="31716" y1="14657" x2="70316" y2="40662"/>
                        <a14:foregroundMark x1="9932" y1="27896" x2="23251" y2="11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28" y="4253215"/>
            <a:ext cx="1308893" cy="12493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22C6C2-A092-9B49-92FE-09B164962311}"/>
              </a:ext>
            </a:extLst>
          </p:cNvPr>
          <p:cNvSpPr/>
          <p:nvPr/>
        </p:nvSpPr>
        <p:spPr>
          <a:xfrm>
            <a:off x="1632942" y="4423905"/>
            <a:ext cx="974625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SzPct val="130000"/>
            </a:pPr>
            <a:r>
              <a:rPr lang="id-ID" sz="2600" dirty="0" err="1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Thus</a:t>
            </a:r>
            <a:r>
              <a:rPr lang="id-ID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, TVM can solve 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the basic problems faced by the financial manager</a:t>
            </a:r>
            <a:r>
              <a:rPr lang="id-ID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: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 how to determine the</a:t>
            </a:r>
            <a:r>
              <a:rPr lang="id-ID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 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value today of cash flows expected in the future.</a:t>
            </a:r>
            <a:endParaRPr lang="id-ID" sz="2600" dirty="0">
              <a:latin typeface="Roboto" panose="02000000000000000000" pitchFamily="2" charset="0"/>
              <a:ea typeface="Roboto" panose="02000000000000000000" pitchFamily="2" charset="0"/>
              <a:cs typeface="Dubai" panose="020B0503030403030204" pitchFamily="34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35C7F7-6814-634F-91FA-CA43E0729A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9" b="99866" l="3183" r="97878">
                        <a14:foregroundMark x1="37401" y1="50467" x2="59549" y2="5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40" y="1074111"/>
            <a:ext cx="1113849" cy="1104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6C7219-ECD3-6747-B82D-B88E11F795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97" b="98937" l="1726" r="97814">
                        <a14:foregroundMark x1="32106" y1="50295" x2="58803" y2="50295"/>
                        <a14:foregroundMark x1="34983" y1="31405" x2="49252" y2="36246"/>
                        <a14:foregroundMark x1="35558" y1="70956" x2="46951" y2="62456"/>
                        <a14:foregroundMark x1="81933" y1="50885" x2="81358" y2="45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40" y="2176493"/>
            <a:ext cx="1284051" cy="12503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5B79FB0-6D74-EB40-AD0A-1BCA50D02B17}"/>
              </a:ext>
            </a:extLst>
          </p:cNvPr>
          <p:cNvSpPr/>
          <p:nvPr/>
        </p:nvSpPr>
        <p:spPr>
          <a:xfrm>
            <a:off x="1598691" y="1459910"/>
            <a:ext cx="93586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SzPct val="130000"/>
            </a:pPr>
            <a:r>
              <a:rPr lang="id-ID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TVM is 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useful in decision making.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8105F3-E566-B947-8555-D174BDE242D7}"/>
              </a:ext>
            </a:extLst>
          </p:cNvPr>
          <p:cNvSpPr/>
          <p:nvPr/>
        </p:nvSpPr>
        <p:spPr>
          <a:xfrm>
            <a:off x="1564440" y="2358263"/>
            <a:ext cx="98147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SzPct val="130000"/>
            </a:pP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Ranging from</a:t>
            </a:r>
            <a:r>
              <a:rPr lang="id-ID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 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simple personal decisions — buying a house, saving for a child’s education, and estimating</a:t>
            </a:r>
            <a:r>
              <a:rPr lang="id-ID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 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income in retirement — to more complex corporate financial decisions —picking projects in which to</a:t>
            </a:r>
            <a:r>
              <a:rPr lang="id-ID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 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invest and the right financing mix for these projects.</a:t>
            </a:r>
            <a:endParaRPr lang="id-ID" sz="2600" dirty="0">
              <a:latin typeface="Roboto" panose="02000000000000000000" pitchFamily="2" charset="0"/>
              <a:ea typeface="Roboto" panose="02000000000000000000" pitchFamily="2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40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9EFA62-8C50-6645-A69C-CAB7099E12C4}"/>
              </a:ext>
            </a:extLst>
          </p:cNvPr>
          <p:cNvSpPr/>
          <p:nvPr/>
        </p:nvSpPr>
        <p:spPr>
          <a:xfrm>
            <a:off x="421104" y="1354875"/>
            <a:ext cx="1126138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One of the most important tools in time value analysis is the time line, which</a:t>
            </a:r>
            <a:r>
              <a:rPr lang="id-ID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is used by analysts to help visualize what is happening in a particular problem</a:t>
            </a:r>
            <a:r>
              <a:rPr lang="id-ID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and then to help set up the problem for solution.</a:t>
            </a:r>
            <a:endParaRPr lang="id-ID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just">
              <a:spcAft>
                <a:spcPts val="1200"/>
              </a:spcAft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Time 0 is today; Time 1 is one period from today, or the end of Period 1; Time</a:t>
            </a:r>
            <a:r>
              <a:rPr lang="id-ID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2 is two periods from today, or the end of Period 2; and so on. </a:t>
            </a:r>
            <a:endParaRPr lang="id-ID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just">
              <a:spcAft>
                <a:spcPts val="1200"/>
              </a:spcAft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Thus, the numbers</a:t>
            </a:r>
            <a:r>
              <a:rPr lang="id-ID" sz="2400" dirty="0">
                <a:latin typeface="Roboto" panose="02000000000000000000" pitchFamily="2" charset="0"/>
                <a:ea typeface="Roboto" panose="02000000000000000000" pitchFamily="2" charset="0"/>
              </a:rPr>
              <a:t> bellow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the tick marks represent end-of-period values. </a:t>
            </a:r>
            <a:endParaRPr lang="id-ID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just">
              <a:spcAft>
                <a:spcPts val="1200"/>
              </a:spcAft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Often the periods are</a:t>
            </a:r>
            <a:r>
              <a:rPr lang="id-ID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years, but other time intervals such as semiannual periods, quarters, months, or</a:t>
            </a:r>
            <a:r>
              <a:rPr lang="id-ID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even days can be used. </a:t>
            </a:r>
            <a:endParaRPr lang="id-ID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47E22D-F063-F34F-A0FD-52FCD9BEB03D}"/>
              </a:ext>
            </a:extLst>
          </p:cNvPr>
          <p:cNvGrpSpPr/>
          <p:nvPr/>
        </p:nvGrpSpPr>
        <p:grpSpPr>
          <a:xfrm>
            <a:off x="2193922" y="5036094"/>
            <a:ext cx="7715743" cy="525033"/>
            <a:chOff x="1360621" y="5162594"/>
            <a:chExt cx="7715743" cy="52503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8C5A9F3-BA48-FA40-869A-7E553B72305E}"/>
                </a:ext>
              </a:extLst>
            </p:cNvPr>
            <p:cNvCxnSpPr/>
            <p:nvPr/>
          </p:nvCxnSpPr>
          <p:spPr>
            <a:xfrm>
              <a:off x="2279177" y="5322629"/>
              <a:ext cx="832512" cy="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F2EB58-C27E-214D-999E-C913692CE510}"/>
                </a:ext>
              </a:extLst>
            </p:cNvPr>
            <p:cNvCxnSpPr/>
            <p:nvPr/>
          </p:nvCxnSpPr>
          <p:spPr>
            <a:xfrm>
              <a:off x="3111689" y="5322629"/>
              <a:ext cx="832512" cy="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8D3E78-ABA2-1D46-B785-3DF57FE74730}"/>
                </a:ext>
              </a:extLst>
            </p:cNvPr>
            <p:cNvCxnSpPr/>
            <p:nvPr/>
          </p:nvCxnSpPr>
          <p:spPr>
            <a:xfrm>
              <a:off x="3944201" y="5322629"/>
              <a:ext cx="832512" cy="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E25AD3-AE1C-6C45-8D89-B0D5570361E3}"/>
                </a:ext>
              </a:extLst>
            </p:cNvPr>
            <p:cNvCxnSpPr/>
            <p:nvPr/>
          </p:nvCxnSpPr>
          <p:spPr>
            <a:xfrm>
              <a:off x="4776713" y="5322629"/>
              <a:ext cx="832512" cy="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F32D45-FBBA-A94C-B494-C74CAFBCFBBE}"/>
                </a:ext>
              </a:extLst>
            </p:cNvPr>
            <p:cNvCxnSpPr/>
            <p:nvPr/>
          </p:nvCxnSpPr>
          <p:spPr>
            <a:xfrm>
              <a:off x="5611505" y="5322629"/>
              <a:ext cx="832512" cy="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1FE893-C86C-9143-A73D-80CD0F353463}"/>
                </a:ext>
              </a:extLst>
            </p:cNvPr>
            <p:cNvCxnSpPr/>
            <p:nvPr/>
          </p:nvCxnSpPr>
          <p:spPr>
            <a:xfrm>
              <a:off x="6444017" y="5322629"/>
              <a:ext cx="832512" cy="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2EC114-B23D-4342-BC1D-6D1EA2452BDC}"/>
                </a:ext>
              </a:extLst>
            </p:cNvPr>
            <p:cNvCxnSpPr/>
            <p:nvPr/>
          </p:nvCxnSpPr>
          <p:spPr>
            <a:xfrm>
              <a:off x="7276529" y="5322629"/>
              <a:ext cx="2520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3E2123-F6C4-3049-BEC6-C57857CB160E}"/>
                </a:ext>
              </a:extLst>
            </p:cNvPr>
            <p:cNvCxnSpPr/>
            <p:nvPr/>
          </p:nvCxnSpPr>
          <p:spPr>
            <a:xfrm>
              <a:off x="8109041" y="5322629"/>
              <a:ext cx="832512" cy="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19E8AC-EF30-6F4A-9AEC-1FD9C83FDEF2}"/>
                </a:ext>
              </a:extLst>
            </p:cNvPr>
            <p:cNvSpPr txBox="1"/>
            <p:nvPr/>
          </p:nvSpPr>
          <p:spPr>
            <a:xfrm>
              <a:off x="2153454" y="5380163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latin typeface="Roboto" panose="02000000000000000000" pitchFamily="2" charset="0"/>
                  <a:ea typeface="Roboto" panose="02000000000000000000" pitchFamily="2" charset="0"/>
                </a:rPr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AADECD-E149-5448-8F01-5D220E244F95}"/>
                </a:ext>
              </a:extLst>
            </p:cNvPr>
            <p:cNvSpPr txBox="1"/>
            <p:nvPr/>
          </p:nvSpPr>
          <p:spPr>
            <a:xfrm>
              <a:off x="2976876" y="5380163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D65084-D93E-9B40-9AFB-BE9D8EFEF216}"/>
                </a:ext>
              </a:extLst>
            </p:cNvPr>
            <p:cNvSpPr txBox="1"/>
            <p:nvPr/>
          </p:nvSpPr>
          <p:spPr>
            <a:xfrm>
              <a:off x="3812280" y="5380163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FED096-77C0-0044-8180-98BE67B54F30}"/>
                </a:ext>
              </a:extLst>
            </p:cNvPr>
            <p:cNvSpPr txBox="1"/>
            <p:nvPr/>
          </p:nvSpPr>
          <p:spPr>
            <a:xfrm>
              <a:off x="4641900" y="5380163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C82417-7E08-F04A-A159-E1AE07211A86}"/>
                </a:ext>
              </a:extLst>
            </p:cNvPr>
            <p:cNvSpPr txBox="1"/>
            <p:nvPr/>
          </p:nvSpPr>
          <p:spPr>
            <a:xfrm>
              <a:off x="5482890" y="5380163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05A647-9CD7-9044-B413-F0A397ADF2C6}"/>
                </a:ext>
              </a:extLst>
            </p:cNvPr>
            <p:cNvSpPr txBox="1"/>
            <p:nvPr/>
          </p:nvSpPr>
          <p:spPr>
            <a:xfrm>
              <a:off x="6306312" y="5380163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460955-1324-E440-A9B8-5639F1F047AA}"/>
                </a:ext>
              </a:extLst>
            </p:cNvPr>
            <p:cNvSpPr txBox="1"/>
            <p:nvPr/>
          </p:nvSpPr>
          <p:spPr>
            <a:xfrm>
              <a:off x="7141716" y="5380163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269AF8-A49F-134B-8851-FB37822E251F}"/>
                </a:ext>
              </a:extLst>
            </p:cNvPr>
            <p:cNvSpPr txBox="1"/>
            <p:nvPr/>
          </p:nvSpPr>
          <p:spPr>
            <a:xfrm>
              <a:off x="7903209" y="5380163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latin typeface="Roboto" panose="02000000000000000000" pitchFamily="2" charset="0"/>
                  <a:ea typeface="Roboto" panose="02000000000000000000" pitchFamily="2" charset="0"/>
                </a:rPr>
                <a:t>n-1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E30377-D8CE-7A49-99B4-78E4CE9C3A7E}"/>
                </a:ext>
              </a:extLst>
            </p:cNvPr>
            <p:cNvSpPr txBox="1"/>
            <p:nvPr/>
          </p:nvSpPr>
          <p:spPr>
            <a:xfrm>
              <a:off x="8806738" y="538016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latin typeface="Roboto" panose="02000000000000000000" pitchFamily="2" charset="0"/>
                  <a:ea typeface="Roboto" panose="02000000000000000000" pitchFamily="2" charset="0"/>
                </a:rPr>
                <a:t>n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CDC62EA-B4FF-C341-92FA-ADDB8ACAAAFE}"/>
                </a:ext>
              </a:extLst>
            </p:cNvPr>
            <p:cNvCxnSpPr/>
            <p:nvPr/>
          </p:nvCxnSpPr>
          <p:spPr>
            <a:xfrm>
              <a:off x="7857041" y="5322629"/>
              <a:ext cx="25200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511E07F-EE2B-4540-A521-E39F03D8FE93}"/>
                </a:ext>
              </a:extLst>
            </p:cNvPr>
            <p:cNvCxnSpPr/>
            <p:nvPr/>
          </p:nvCxnSpPr>
          <p:spPr>
            <a:xfrm flipV="1">
              <a:off x="7516346" y="5162594"/>
              <a:ext cx="143961" cy="160035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C9912D-D870-3A41-B46A-DD016FBA1C92}"/>
                </a:ext>
              </a:extLst>
            </p:cNvPr>
            <p:cNvCxnSpPr/>
            <p:nvPr/>
          </p:nvCxnSpPr>
          <p:spPr>
            <a:xfrm flipH="1">
              <a:off x="7731425" y="5318295"/>
              <a:ext cx="143961" cy="160035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7C68033-D203-7F49-AE27-3F7B8043BA98}"/>
                </a:ext>
              </a:extLst>
            </p:cNvPr>
            <p:cNvCxnSpPr/>
            <p:nvPr/>
          </p:nvCxnSpPr>
          <p:spPr>
            <a:xfrm>
              <a:off x="7649123" y="5162594"/>
              <a:ext cx="100332" cy="315736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8EB552C-D1DA-8D4B-9F78-833423DFDACF}"/>
                </a:ext>
              </a:extLst>
            </p:cNvPr>
            <p:cNvSpPr/>
            <p:nvPr/>
          </p:nvSpPr>
          <p:spPr>
            <a:xfrm>
              <a:off x="1360621" y="5318295"/>
              <a:ext cx="753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dirty="0">
                  <a:latin typeface="Roboto" panose="02000000000000000000" pitchFamily="2" charset="0"/>
                  <a:ea typeface="Roboto" panose="02000000000000000000" pitchFamily="2" charset="0"/>
                </a:rPr>
                <a:t>Time: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679136E-612E-CA4C-8C00-ACB6F646D119}"/>
              </a:ext>
            </a:extLst>
          </p:cNvPr>
          <p:cNvSpPr txBox="1"/>
          <p:nvPr/>
        </p:nvSpPr>
        <p:spPr>
          <a:xfrm>
            <a:off x="416340" y="335017"/>
            <a:ext cx="309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14431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IN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303030"/>
      </a:accent3>
      <a:accent4>
        <a:srgbClr val="FE9900"/>
      </a:accent4>
      <a:accent5>
        <a:srgbClr val="303030"/>
      </a:accent5>
      <a:accent6>
        <a:srgbClr val="FE9900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93E33"/>
      </a:accent1>
      <a:accent2>
        <a:srgbClr val="808284"/>
      </a:accent2>
      <a:accent3>
        <a:srgbClr val="B02D24"/>
      </a:accent3>
      <a:accent4>
        <a:srgbClr val="FFC000"/>
      </a:accent4>
      <a:accent5>
        <a:srgbClr val="58595B"/>
      </a:accent5>
      <a:accent6>
        <a:srgbClr val="9FA09F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COIN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303030"/>
      </a:accent3>
      <a:accent4>
        <a:srgbClr val="FE9900"/>
      </a:accent4>
      <a:accent5>
        <a:srgbClr val="303030"/>
      </a:accent5>
      <a:accent6>
        <a:srgbClr val="FE9900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bitcoin-color-01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lU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U2020" id="{5C4E291F-6B55-5247-A139-82DE786332AE}" vid="{15B89530-D063-F748-A1CF-B0F08DE92C71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.2020_1 SPS - Performansi Institusi" id="{8D2182A2-E5C6-994A-B378-0C9DE31481DB}" vid="{A5AEBD19-15EA-0D44-B1F2-EF7F5DAA60A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9DBEF406A5824A92F02DED15EF2F5A" ma:contentTypeVersion="2" ma:contentTypeDescription="Create a new document." ma:contentTypeScope="" ma:versionID="d6e59e736da2f9b26aa5fe698ca8e780">
  <xsd:schema xmlns:xsd="http://www.w3.org/2001/XMLSchema" xmlns:xs="http://www.w3.org/2001/XMLSchema" xmlns:p="http://schemas.microsoft.com/office/2006/metadata/properties" xmlns:ns2="6b32b8ed-32cf-4bf1-a113-6514c83f497e" targetNamespace="http://schemas.microsoft.com/office/2006/metadata/properties" ma:root="true" ma:fieldsID="668d61c9d7c040e52b632d286149bfc9" ns2:_="">
    <xsd:import namespace="6b32b8ed-32cf-4bf1-a113-6514c83f49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2b8ed-32cf-4bf1-a113-6514c83f4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E06E0A-3FCE-4308-9700-1EC5E2F7624C}"/>
</file>

<file path=customXml/itemProps2.xml><?xml version="1.0" encoding="utf-8"?>
<ds:datastoreItem xmlns:ds="http://schemas.openxmlformats.org/officeDocument/2006/customXml" ds:itemID="{4332D896-CC03-4FDF-9BE4-84AD98595169}"/>
</file>

<file path=customXml/itemProps3.xml><?xml version="1.0" encoding="utf-8"?>
<ds:datastoreItem xmlns:ds="http://schemas.openxmlformats.org/officeDocument/2006/customXml" ds:itemID="{5B89AB1B-728B-428E-93C9-E2A1705C4D2C}"/>
</file>

<file path=docProps/app.xml><?xml version="1.0" encoding="utf-8"?>
<Properties xmlns="http://schemas.openxmlformats.org/officeDocument/2006/extended-properties" xmlns:vt="http://schemas.openxmlformats.org/officeDocument/2006/docPropsVTypes">
  <TotalTime>4099</TotalTime>
  <Words>1241</Words>
  <Application>Microsoft Office PowerPoint</Application>
  <PresentationFormat>Widescreen</PresentationFormat>
  <Paragraphs>305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Helvetica</vt:lpstr>
      <vt:lpstr>Lato</vt:lpstr>
      <vt:lpstr>Monotype Sorts</vt:lpstr>
      <vt:lpstr>Montserrat</vt:lpstr>
      <vt:lpstr>Montserrat ExtraBold</vt:lpstr>
      <vt:lpstr>Montserrat Medium</vt:lpstr>
      <vt:lpstr>Montserrat SemiBold</vt:lpstr>
      <vt:lpstr>Roboto</vt:lpstr>
      <vt:lpstr>Wingdings</vt:lpstr>
      <vt:lpstr>Cover and End Slide Master</vt:lpstr>
      <vt:lpstr>1_Office Theme</vt:lpstr>
      <vt:lpstr>Contents Slide Master</vt:lpstr>
      <vt:lpstr>Section Break Slide Master</vt:lpstr>
      <vt:lpstr>TelU2020</vt:lpstr>
      <vt:lpstr>Custom Design</vt:lpstr>
      <vt:lpstr>Time Value of Money (TVM)</vt:lpstr>
      <vt:lpstr>Topic Content</vt:lpstr>
      <vt:lpstr>Which would you prefer? </vt:lpstr>
      <vt:lpstr>Which would you prefer? </vt:lpstr>
      <vt:lpstr>Which would you prefer?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Mariana Fr</cp:lastModifiedBy>
  <cp:revision>146</cp:revision>
  <dcterms:created xsi:type="dcterms:W3CDTF">2018-04-24T17:14:44Z</dcterms:created>
  <dcterms:modified xsi:type="dcterms:W3CDTF">2021-09-19T15:01:00Z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0x010100C89DBEF406A5824A92F02DED15EF2F5A</vt:lpwstr>
  </property>
</Properties>
</file>