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6" r:id="rId3"/>
    <p:sldId id="279" r:id="rId4"/>
    <p:sldId id="267" r:id="rId5"/>
    <p:sldId id="268" r:id="rId6"/>
    <p:sldId id="270" r:id="rId7"/>
    <p:sldId id="272" r:id="rId8"/>
    <p:sldId id="273" r:id="rId9"/>
    <p:sldId id="280" r:id="rId10"/>
    <p:sldId id="281" r:id="rId11"/>
    <p:sldId id="282" r:id="rId12"/>
    <p:sldId id="283" r:id="rId13"/>
    <p:sldId id="274" r:id="rId14"/>
    <p:sldId id="284" r:id="rId15"/>
    <p:sldId id="285" r:id="rId16"/>
    <p:sldId id="286" r:id="rId17"/>
    <p:sldId id="287" r:id="rId18"/>
    <p:sldId id="288" r:id="rId19"/>
    <p:sldId id="289" r:id="rId20"/>
    <p:sldId id="275" r:id="rId21"/>
    <p:sldId id="276" r:id="rId22"/>
    <p:sldId id="277" r:id="rId23"/>
    <p:sldId id="278"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21"/>
    <a:srgbClr val="0066FF"/>
    <a:srgbClr val="FF0000"/>
    <a:srgbClr val="FF3399"/>
    <a:srgbClr val="DE2E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0" autoAdjust="0"/>
    <p:restoredTop sz="81100" autoAdjust="0"/>
  </p:normalViewPr>
  <p:slideViewPr>
    <p:cSldViewPr snapToGrid="0">
      <p:cViewPr varScale="1">
        <p:scale>
          <a:sx n="96" d="100"/>
          <a:sy n="96" d="100"/>
        </p:scale>
        <p:origin x="8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slide" Target="slides/slide24.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33" Type="http://schemas.openxmlformats.org/officeDocument/2006/relationships/customXml" Target="../customXml/item3.xml"/><Relationship Id="rId20" Type="http://schemas.openxmlformats.org/officeDocument/2006/relationships/slide" Target="slides/slide19.xml"/><Relationship Id="rId29" Type="http://schemas.openxmlformats.org/officeDocument/2006/relationships/theme" Target="theme/theme1.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slide" Target="slides/slide23.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32" Type="http://schemas.openxmlformats.org/officeDocument/2006/relationships/customXml" Target="../customXml/item2.xml"/><Relationship Id="rId23" Type="http://schemas.openxmlformats.org/officeDocument/2006/relationships/slide" Target="slides/slide22.xml"/><Relationship Id="rId28" Type="http://schemas.openxmlformats.org/officeDocument/2006/relationships/viewProps" Target="viewProp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16D44-A2B0-4F06-AF62-C9601C572D8C}" type="datetimeFigureOut">
              <a:rPr lang="en-US" smtClean="0"/>
              <a:t>12/21/18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D0029-FD08-47A2-A8C9-3DF8DF1CF7D3}" type="slidenum">
              <a:rPr lang="en-US" smtClean="0"/>
              <a:t>‹#›</a:t>
            </a:fld>
            <a:endParaRPr lang="en-US"/>
          </a:p>
        </p:txBody>
      </p:sp>
    </p:spTree>
    <p:extLst>
      <p:ext uri="{BB962C8B-B14F-4D97-AF65-F5344CB8AC3E}">
        <p14:creationId xmlns:p14="http://schemas.microsoft.com/office/powerpoint/2010/main" val="3073437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Bismillahirrahmanirrahiim</a:t>
            </a:r>
            <a:endParaRPr lang="en-US" dirty="0"/>
          </a:p>
          <a:p>
            <a:r>
              <a:rPr lang="en-US" dirty="0" err="1"/>
              <a:t>Assalamualaykum</a:t>
            </a:r>
            <a:r>
              <a:rPr lang="en-US" dirty="0"/>
              <a:t> </a:t>
            </a:r>
            <a:r>
              <a:rPr lang="en-US" dirty="0" err="1"/>
              <a:t>wr.wb</a:t>
            </a:r>
            <a:endParaRPr lang="en-US" dirty="0"/>
          </a:p>
          <a:p>
            <a:r>
              <a:rPr lang="en-US" dirty="0"/>
              <a:t>Good morning everyone. </a:t>
            </a:r>
          </a:p>
          <a:p>
            <a:r>
              <a:rPr lang="en-US" dirty="0"/>
              <a:t>My name is </a:t>
            </a:r>
            <a:r>
              <a:rPr lang="en-US" dirty="0" err="1"/>
              <a:t>Siti</a:t>
            </a:r>
            <a:r>
              <a:rPr lang="en-US" dirty="0"/>
              <a:t> </a:t>
            </a:r>
            <a:r>
              <a:rPr lang="en-US" dirty="0" err="1"/>
              <a:t>Hartinah</a:t>
            </a:r>
            <a:r>
              <a:rPr lang="en-US" dirty="0"/>
              <a:t> </a:t>
            </a:r>
          </a:p>
          <a:p>
            <a:r>
              <a:rPr lang="en-US" dirty="0"/>
              <a:t>Today I would like to present</a:t>
            </a:r>
            <a:r>
              <a:rPr lang="en-US" baseline="0" dirty="0"/>
              <a:t> my joined work with </a:t>
            </a:r>
            <a:r>
              <a:rPr lang="en-US" baseline="0" dirty="0" err="1"/>
              <a:t>Hario</a:t>
            </a:r>
            <a:r>
              <a:rPr lang="en-US" baseline="0" dirty="0"/>
              <a:t> </a:t>
            </a:r>
            <a:r>
              <a:rPr lang="en-US" baseline="0" dirty="0" err="1"/>
              <a:t>Prakoso</a:t>
            </a:r>
            <a:r>
              <a:rPr lang="en-US" baseline="0" dirty="0"/>
              <a:t> and Dr. Eng. </a:t>
            </a:r>
            <a:r>
              <a:rPr lang="en-US" baseline="0" dirty="0" err="1"/>
              <a:t>Khoirul</a:t>
            </a:r>
            <a:r>
              <a:rPr lang="en-US" baseline="0" dirty="0"/>
              <a:t> Anwar</a:t>
            </a:r>
            <a:endParaRPr lang="en-US" dirty="0"/>
          </a:p>
          <a:p>
            <a:r>
              <a:rPr lang="en-US" dirty="0"/>
              <a:t>With the title is -------This research was (</a:t>
            </a:r>
            <a:r>
              <a:rPr lang="en-US" dirty="0" err="1"/>
              <a:t>sebutin</a:t>
            </a:r>
            <a:r>
              <a:rPr lang="en-US" dirty="0"/>
              <a:t> </a:t>
            </a:r>
            <a:r>
              <a:rPr lang="en-US" dirty="0" err="1"/>
              <a:t>projek</a:t>
            </a:r>
            <a:r>
              <a:rPr lang="en-US" dirty="0"/>
              <a:t> </a:t>
            </a:r>
            <a:r>
              <a:rPr lang="en-US" dirty="0" err="1"/>
              <a:t>atas</a:t>
            </a:r>
            <a:r>
              <a:rPr lang="en-US" dirty="0"/>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43D0029-FD08-47A2-A8C9-3DF8DF1CF7D3}" type="slidenum">
              <a:rPr lang="en-US" smtClean="0"/>
              <a:t>1</a:t>
            </a:fld>
            <a:endParaRPr lang="en-US"/>
          </a:p>
        </p:txBody>
      </p:sp>
    </p:spTree>
    <p:extLst>
      <p:ext uri="{BB962C8B-B14F-4D97-AF65-F5344CB8AC3E}">
        <p14:creationId xmlns:p14="http://schemas.microsoft.com/office/powerpoint/2010/main" val="138277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10</a:t>
            </a:fld>
            <a:endParaRPr lang="en-US"/>
          </a:p>
        </p:txBody>
      </p:sp>
    </p:spTree>
    <p:extLst>
      <p:ext uri="{BB962C8B-B14F-4D97-AF65-F5344CB8AC3E}">
        <p14:creationId xmlns:p14="http://schemas.microsoft.com/office/powerpoint/2010/main" val="215405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11</a:t>
            </a:fld>
            <a:endParaRPr lang="en-US"/>
          </a:p>
        </p:txBody>
      </p:sp>
    </p:spTree>
    <p:extLst>
      <p:ext uri="{BB962C8B-B14F-4D97-AF65-F5344CB8AC3E}">
        <p14:creationId xmlns:p14="http://schemas.microsoft.com/office/powerpoint/2010/main" val="314248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12</a:t>
            </a:fld>
            <a:endParaRPr lang="en-US"/>
          </a:p>
        </p:txBody>
      </p:sp>
    </p:spTree>
    <p:extLst>
      <p:ext uri="{BB962C8B-B14F-4D97-AF65-F5344CB8AC3E}">
        <p14:creationId xmlns:p14="http://schemas.microsoft.com/office/powerpoint/2010/main" val="194917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13</a:t>
            </a:fld>
            <a:endParaRPr lang="en-US"/>
          </a:p>
        </p:txBody>
      </p:sp>
    </p:spTree>
    <p:extLst>
      <p:ext uri="{BB962C8B-B14F-4D97-AF65-F5344CB8AC3E}">
        <p14:creationId xmlns:p14="http://schemas.microsoft.com/office/powerpoint/2010/main" val="1990837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14</a:t>
            </a:fld>
            <a:endParaRPr lang="en-US"/>
          </a:p>
        </p:txBody>
      </p:sp>
    </p:spTree>
    <p:extLst>
      <p:ext uri="{BB962C8B-B14F-4D97-AF65-F5344CB8AC3E}">
        <p14:creationId xmlns:p14="http://schemas.microsoft.com/office/powerpoint/2010/main" val="276371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15</a:t>
            </a:fld>
            <a:endParaRPr lang="en-US"/>
          </a:p>
        </p:txBody>
      </p:sp>
    </p:spTree>
    <p:extLst>
      <p:ext uri="{BB962C8B-B14F-4D97-AF65-F5344CB8AC3E}">
        <p14:creationId xmlns:p14="http://schemas.microsoft.com/office/powerpoint/2010/main" val="1300452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16</a:t>
            </a:fld>
            <a:endParaRPr lang="en-US"/>
          </a:p>
        </p:txBody>
      </p:sp>
    </p:spTree>
    <p:extLst>
      <p:ext uri="{BB962C8B-B14F-4D97-AF65-F5344CB8AC3E}">
        <p14:creationId xmlns:p14="http://schemas.microsoft.com/office/powerpoint/2010/main" val="3034160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17</a:t>
            </a:fld>
            <a:endParaRPr lang="en-US"/>
          </a:p>
        </p:txBody>
      </p:sp>
    </p:spTree>
    <p:extLst>
      <p:ext uri="{BB962C8B-B14F-4D97-AF65-F5344CB8AC3E}">
        <p14:creationId xmlns:p14="http://schemas.microsoft.com/office/powerpoint/2010/main" val="390578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18</a:t>
            </a:fld>
            <a:endParaRPr lang="en-US"/>
          </a:p>
        </p:txBody>
      </p:sp>
    </p:spTree>
    <p:extLst>
      <p:ext uri="{BB962C8B-B14F-4D97-AF65-F5344CB8AC3E}">
        <p14:creationId xmlns:p14="http://schemas.microsoft.com/office/powerpoint/2010/main" val="2984926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19</a:t>
            </a:fld>
            <a:endParaRPr lang="en-US"/>
          </a:p>
        </p:txBody>
      </p:sp>
    </p:spTree>
    <p:extLst>
      <p:ext uri="{BB962C8B-B14F-4D97-AF65-F5344CB8AC3E}">
        <p14:creationId xmlns:p14="http://schemas.microsoft.com/office/powerpoint/2010/main" val="176091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2</a:t>
            </a:fld>
            <a:endParaRPr lang="en-US"/>
          </a:p>
        </p:txBody>
      </p:sp>
    </p:spTree>
    <p:extLst>
      <p:ext uri="{BB962C8B-B14F-4D97-AF65-F5344CB8AC3E}">
        <p14:creationId xmlns:p14="http://schemas.microsoft.com/office/powerpoint/2010/main" val="3246441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20</a:t>
            </a:fld>
            <a:endParaRPr lang="en-US"/>
          </a:p>
        </p:txBody>
      </p:sp>
    </p:spTree>
    <p:extLst>
      <p:ext uri="{BB962C8B-B14F-4D97-AF65-F5344CB8AC3E}">
        <p14:creationId xmlns:p14="http://schemas.microsoft.com/office/powerpoint/2010/main" val="1750244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21</a:t>
            </a:fld>
            <a:endParaRPr lang="en-US"/>
          </a:p>
        </p:txBody>
      </p:sp>
    </p:spTree>
    <p:extLst>
      <p:ext uri="{BB962C8B-B14F-4D97-AF65-F5344CB8AC3E}">
        <p14:creationId xmlns:p14="http://schemas.microsoft.com/office/powerpoint/2010/main" val="3674695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22</a:t>
            </a:fld>
            <a:endParaRPr lang="en-US"/>
          </a:p>
        </p:txBody>
      </p:sp>
    </p:spTree>
    <p:extLst>
      <p:ext uri="{BB962C8B-B14F-4D97-AF65-F5344CB8AC3E}">
        <p14:creationId xmlns:p14="http://schemas.microsoft.com/office/powerpoint/2010/main" val="1209122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23</a:t>
            </a:fld>
            <a:endParaRPr lang="en-US"/>
          </a:p>
        </p:txBody>
      </p:sp>
    </p:spTree>
    <p:extLst>
      <p:ext uri="{BB962C8B-B14F-4D97-AF65-F5344CB8AC3E}">
        <p14:creationId xmlns:p14="http://schemas.microsoft.com/office/powerpoint/2010/main" val="139020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24</a:t>
            </a:fld>
            <a:endParaRPr lang="en-US"/>
          </a:p>
        </p:txBody>
      </p:sp>
    </p:spTree>
    <p:extLst>
      <p:ext uri="{BB962C8B-B14F-4D97-AF65-F5344CB8AC3E}">
        <p14:creationId xmlns:p14="http://schemas.microsoft.com/office/powerpoint/2010/main" val="131117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3</a:t>
            </a:fld>
            <a:endParaRPr lang="en-US"/>
          </a:p>
        </p:txBody>
      </p:sp>
    </p:spTree>
    <p:extLst>
      <p:ext uri="{BB962C8B-B14F-4D97-AF65-F5344CB8AC3E}">
        <p14:creationId xmlns:p14="http://schemas.microsoft.com/office/powerpoint/2010/main" val="297654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4</a:t>
            </a:fld>
            <a:endParaRPr lang="en-US"/>
          </a:p>
        </p:txBody>
      </p:sp>
    </p:spTree>
    <p:extLst>
      <p:ext uri="{BB962C8B-B14F-4D97-AF65-F5344CB8AC3E}">
        <p14:creationId xmlns:p14="http://schemas.microsoft.com/office/powerpoint/2010/main" val="229818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5</a:t>
            </a:fld>
            <a:endParaRPr lang="en-US"/>
          </a:p>
        </p:txBody>
      </p:sp>
    </p:spTree>
    <p:extLst>
      <p:ext uri="{BB962C8B-B14F-4D97-AF65-F5344CB8AC3E}">
        <p14:creationId xmlns:p14="http://schemas.microsoft.com/office/powerpoint/2010/main" val="80349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6</a:t>
            </a:fld>
            <a:endParaRPr lang="en-US"/>
          </a:p>
        </p:txBody>
      </p:sp>
    </p:spTree>
    <p:extLst>
      <p:ext uri="{BB962C8B-B14F-4D97-AF65-F5344CB8AC3E}">
        <p14:creationId xmlns:p14="http://schemas.microsoft.com/office/powerpoint/2010/main" val="315212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7</a:t>
            </a:fld>
            <a:endParaRPr lang="en-US"/>
          </a:p>
        </p:txBody>
      </p:sp>
    </p:spTree>
    <p:extLst>
      <p:ext uri="{BB962C8B-B14F-4D97-AF65-F5344CB8AC3E}">
        <p14:creationId xmlns:p14="http://schemas.microsoft.com/office/powerpoint/2010/main" val="263380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8</a:t>
            </a:fld>
            <a:endParaRPr lang="en-US"/>
          </a:p>
        </p:txBody>
      </p:sp>
    </p:spTree>
    <p:extLst>
      <p:ext uri="{BB962C8B-B14F-4D97-AF65-F5344CB8AC3E}">
        <p14:creationId xmlns:p14="http://schemas.microsoft.com/office/powerpoint/2010/main" val="231280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9</a:t>
            </a:fld>
            <a:endParaRPr lang="en-US"/>
          </a:p>
        </p:txBody>
      </p:sp>
    </p:spTree>
    <p:extLst>
      <p:ext uri="{BB962C8B-B14F-4D97-AF65-F5344CB8AC3E}">
        <p14:creationId xmlns:p14="http://schemas.microsoft.com/office/powerpoint/2010/main" val="2908685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B80972-CE1A-4EE6-BCAD-4DA3679C29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1EBA237-1D83-43C5-AA90-4B33C0DDF2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2CE79D9-1A02-400E-81D5-4EF91BA67CFB}"/>
              </a:ext>
            </a:extLst>
          </p:cNvPr>
          <p:cNvSpPr>
            <a:spLocks noGrp="1"/>
          </p:cNvSpPr>
          <p:nvPr>
            <p:ph type="dt" sz="half" idx="10"/>
          </p:nvPr>
        </p:nvSpPr>
        <p:spPr/>
        <p:txBody>
          <a:bodyPr/>
          <a:lstStyle/>
          <a:p>
            <a:fld id="{013278B6-B773-48DD-9C0B-F24163087AA7}" type="datetime1">
              <a:rPr lang="en-US" smtClean="0"/>
              <a:t>12/21/18</a:t>
            </a:fld>
            <a:endParaRPr lang="en-US"/>
          </a:p>
        </p:txBody>
      </p:sp>
      <p:sp>
        <p:nvSpPr>
          <p:cNvPr id="5" name="Footer Placeholder 4">
            <a:extLst>
              <a:ext uri="{FF2B5EF4-FFF2-40B4-BE49-F238E27FC236}">
                <a16:creationId xmlns:a16="http://schemas.microsoft.com/office/drawing/2014/main" xmlns="" id="{A1A3944B-87AA-4968-AB3E-DEAF51CD9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73EB02-5932-435B-B73A-D7060BDD896B}"/>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293879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A4108D-4EDE-4CFE-BEF3-5BB95E2F3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96711B0-5298-40E2-A0B4-496AE90B1E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196E6CF-3DF1-4F3D-B781-AC4F9270EDF8}"/>
              </a:ext>
            </a:extLst>
          </p:cNvPr>
          <p:cNvSpPr>
            <a:spLocks noGrp="1"/>
          </p:cNvSpPr>
          <p:nvPr>
            <p:ph type="dt" sz="half" idx="10"/>
          </p:nvPr>
        </p:nvSpPr>
        <p:spPr/>
        <p:txBody>
          <a:bodyPr/>
          <a:lstStyle/>
          <a:p>
            <a:fld id="{D1A40606-6196-45CE-9B18-48B296ED90EC}" type="datetime1">
              <a:rPr lang="en-US" smtClean="0"/>
              <a:t>12/21/18</a:t>
            </a:fld>
            <a:endParaRPr lang="en-US"/>
          </a:p>
        </p:txBody>
      </p:sp>
      <p:sp>
        <p:nvSpPr>
          <p:cNvPr id="5" name="Footer Placeholder 4">
            <a:extLst>
              <a:ext uri="{FF2B5EF4-FFF2-40B4-BE49-F238E27FC236}">
                <a16:creationId xmlns:a16="http://schemas.microsoft.com/office/drawing/2014/main" xmlns="" id="{E6266779-6571-4230-AD64-1689FFC46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80B890-67B8-4829-B989-E8DEC16BD881}"/>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49129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04F4C82-9F17-41BD-B7C2-93F8CE25E0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2827157-8A5E-416E-A520-EBFDF0EB06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EE4312-9C67-4D9F-887F-D1C6A40A4D8E}"/>
              </a:ext>
            </a:extLst>
          </p:cNvPr>
          <p:cNvSpPr>
            <a:spLocks noGrp="1"/>
          </p:cNvSpPr>
          <p:nvPr>
            <p:ph type="dt" sz="half" idx="10"/>
          </p:nvPr>
        </p:nvSpPr>
        <p:spPr/>
        <p:txBody>
          <a:bodyPr/>
          <a:lstStyle/>
          <a:p>
            <a:fld id="{675425D9-B6A8-43A5-9998-E4D0EA676F86}" type="datetime1">
              <a:rPr lang="en-US" smtClean="0"/>
              <a:t>12/21/18</a:t>
            </a:fld>
            <a:endParaRPr lang="en-US"/>
          </a:p>
        </p:txBody>
      </p:sp>
      <p:sp>
        <p:nvSpPr>
          <p:cNvPr id="5" name="Footer Placeholder 4">
            <a:extLst>
              <a:ext uri="{FF2B5EF4-FFF2-40B4-BE49-F238E27FC236}">
                <a16:creationId xmlns:a16="http://schemas.microsoft.com/office/drawing/2014/main" xmlns="" id="{0AAA764F-C579-4F6F-B495-5851D1687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78C95D-637D-4B76-AAEE-9FE2942E0294}"/>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393886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219236-95BB-4E6B-B070-14573E509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78B612-3E2F-4ED2-9EEF-D367783914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72E365-702D-4200-8F0A-E71209DDCADE}"/>
              </a:ext>
            </a:extLst>
          </p:cNvPr>
          <p:cNvSpPr>
            <a:spLocks noGrp="1"/>
          </p:cNvSpPr>
          <p:nvPr>
            <p:ph type="dt" sz="half" idx="10"/>
          </p:nvPr>
        </p:nvSpPr>
        <p:spPr/>
        <p:txBody>
          <a:bodyPr/>
          <a:lstStyle/>
          <a:p>
            <a:fld id="{68206A48-4AD9-4005-9D8F-39547D9E0B00}" type="datetime1">
              <a:rPr lang="en-US" smtClean="0"/>
              <a:t>12/21/18</a:t>
            </a:fld>
            <a:endParaRPr lang="en-US"/>
          </a:p>
        </p:txBody>
      </p:sp>
      <p:sp>
        <p:nvSpPr>
          <p:cNvPr id="5" name="Footer Placeholder 4">
            <a:extLst>
              <a:ext uri="{FF2B5EF4-FFF2-40B4-BE49-F238E27FC236}">
                <a16:creationId xmlns:a16="http://schemas.microsoft.com/office/drawing/2014/main" xmlns="" id="{836C35D3-2953-4434-AECE-873871C13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24B50F-D9A2-4D41-9062-FBBB15F2DD6C}"/>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319936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A33117-0852-42C8-9AF1-392B371681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79ADCC8-4B8B-4B1E-B2F8-B15D91458F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96E01C3-3383-45A5-8178-A1B732817040}"/>
              </a:ext>
            </a:extLst>
          </p:cNvPr>
          <p:cNvSpPr>
            <a:spLocks noGrp="1"/>
          </p:cNvSpPr>
          <p:nvPr>
            <p:ph type="dt" sz="half" idx="10"/>
          </p:nvPr>
        </p:nvSpPr>
        <p:spPr/>
        <p:txBody>
          <a:bodyPr/>
          <a:lstStyle/>
          <a:p>
            <a:fld id="{A370C88C-20C0-4DF3-8DA1-004C2723228E}" type="datetime1">
              <a:rPr lang="en-US" smtClean="0"/>
              <a:t>12/21/18</a:t>
            </a:fld>
            <a:endParaRPr lang="en-US"/>
          </a:p>
        </p:txBody>
      </p:sp>
      <p:sp>
        <p:nvSpPr>
          <p:cNvPr id="5" name="Footer Placeholder 4">
            <a:extLst>
              <a:ext uri="{FF2B5EF4-FFF2-40B4-BE49-F238E27FC236}">
                <a16:creationId xmlns:a16="http://schemas.microsoft.com/office/drawing/2014/main" xmlns="" id="{58410EE3-D467-4A60-8D1D-45938D7F6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B5986EB-4318-42AB-A22A-F2D05E98A144}"/>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153702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4BD10-6447-411B-9C70-26A50F4FDE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D5506B3-DA5E-4385-8DD1-91391B95A0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7A94E6B-3F9F-4053-8379-36E0E353FC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D70AFCB-FA88-4BB8-90D6-944307C2F8B1}"/>
              </a:ext>
            </a:extLst>
          </p:cNvPr>
          <p:cNvSpPr>
            <a:spLocks noGrp="1"/>
          </p:cNvSpPr>
          <p:nvPr>
            <p:ph type="dt" sz="half" idx="10"/>
          </p:nvPr>
        </p:nvSpPr>
        <p:spPr/>
        <p:txBody>
          <a:bodyPr/>
          <a:lstStyle/>
          <a:p>
            <a:fld id="{7A765CE8-2A61-4250-9E06-5BFBE951C00A}" type="datetime1">
              <a:rPr lang="en-US" smtClean="0"/>
              <a:t>12/21/18</a:t>
            </a:fld>
            <a:endParaRPr lang="en-US"/>
          </a:p>
        </p:txBody>
      </p:sp>
      <p:sp>
        <p:nvSpPr>
          <p:cNvPr id="6" name="Footer Placeholder 5">
            <a:extLst>
              <a:ext uri="{FF2B5EF4-FFF2-40B4-BE49-F238E27FC236}">
                <a16:creationId xmlns:a16="http://schemas.microsoft.com/office/drawing/2014/main" xmlns="" id="{6C8C0429-6600-4F08-A580-22A381E5A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F3A3254-D937-4771-8B36-D8EB99BDD47C}"/>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7601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46A92-4629-4024-BC5D-C1090983A5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9E7C7C4-5020-413F-98A5-99285C8FC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6775F64-4983-4B8A-B0C6-FA2F400FFF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470B49D-4E4C-4230-A095-E75971912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3DC7FFE-7EF1-47D0-9F9D-7B741C84BE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6930C6F-8D05-44BB-9A8A-DDC7EA8D8E98}"/>
              </a:ext>
            </a:extLst>
          </p:cNvPr>
          <p:cNvSpPr>
            <a:spLocks noGrp="1"/>
          </p:cNvSpPr>
          <p:nvPr>
            <p:ph type="dt" sz="half" idx="10"/>
          </p:nvPr>
        </p:nvSpPr>
        <p:spPr/>
        <p:txBody>
          <a:bodyPr/>
          <a:lstStyle/>
          <a:p>
            <a:fld id="{C8FF47EC-4A72-42D5-A5E7-0667086A4328}" type="datetime1">
              <a:rPr lang="en-US" smtClean="0"/>
              <a:t>12/21/18</a:t>
            </a:fld>
            <a:endParaRPr lang="en-US"/>
          </a:p>
        </p:txBody>
      </p:sp>
      <p:sp>
        <p:nvSpPr>
          <p:cNvPr id="8" name="Footer Placeholder 7">
            <a:extLst>
              <a:ext uri="{FF2B5EF4-FFF2-40B4-BE49-F238E27FC236}">
                <a16:creationId xmlns:a16="http://schemas.microsoft.com/office/drawing/2014/main" xmlns="" id="{CDBA893D-32EF-40F5-BD89-776A2A74E7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E3E4CDB-45AB-40D9-AEF7-DD10EF12B6C9}"/>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265558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414C4-A573-4E86-A774-99FE5B961F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177395B-5027-4C36-8973-E49558812D72}"/>
              </a:ext>
            </a:extLst>
          </p:cNvPr>
          <p:cNvSpPr>
            <a:spLocks noGrp="1"/>
          </p:cNvSpPr>
          <p:nvPr>
            <p:ph type="dt" sz="half" idx="10"/>
          </p:nvPr>
        </p:nvSpPr>
        <p:spPr/>
        <p:txBody>
          <a:bodyPr/>
          <a:lstStyle/>
          <a:p>
            <a:fld id="{26B28776-73F1-47A2-9744-600CE4202073}" type="datetime1">
              <a:rPr lang="en-US" smtClean="0"/>
              <a:t>12/21/18</a:t>
            </a:fld>
            <a:endParaRPr lang="en-US"/>
          </a:p>
        </p:txBody>
      </p:sp>
      <p:sp>
        <p:nvSpPr>
          <p:cNvPr id="4" name="Footer Placeholder 3">
            <a:extLst>
              <a:ext uri="{FF2B5EF4-FFF2-40B4-BE49-F238E27FC236}">
                <a16:creationId xmlns:a16="http://schemas.microsoft.com/office/drawing/2014/main" xmlns="" id="{EB3517C2-DC6E-4844-873F-BADDAD5974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F75FD9D-85D2-41CA-83B6-12CF1D395C63}"/>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3508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9ACDA64-27F7-4468-B14B-AB223D4E73B6}"/>
              </a:ext>
            </a:extLst>
          </p:cNvPr>
          <p:cNvSpPr>
            <a:spLocks noGrp="1"/>
          </p:cNvSpPr>
          <p:nvPr>
            <p:ph type="dt" sz="half" idx="10"/>
          </p:nvPr>
        </p:nvSpPr>
        <p:spPr/>
        <p:txBody>
          <a:bodyPr/>
          <a:lstStyle/>
          <a:p>
            <a:fld id="{EA06A0EB-27F9-47FC-90F3-1EACCE11B92C}" type="datetime1">
              <a:rPr lang="en-US" smtClean="0"/>
              <a:t>12/21/18</a:t>
            </a:fld>
            <a:endParaRPr lang="en-US"/>
          </a:p>
        </p:txBody>
      </p:sp>
      <p:sp>
        <p:nvSpPr>
          <p:cNvPr id="3" name="Footer Placeholder 2">
            <a:extLst>
              <a:ext uri="{FF2B5EF4-FFF2-40B4-BE49-F238E27FC236}">
                <a16:creationId xmlns:a16="http://schemas.microsoft.com/office/drawing/2014/main" xmlns="" id="{20BFD175-A611-4719-A050-56589EA214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9ED62CC-61D9-41E7-87F8-3E18B652B676}"/>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225955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651F8-45E9-411F-9DD6-9DEF91CA5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93319C9-D50D-4A53-95EA-EE1DC1630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358850B-4734-4103-841B-E11F34C5E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74D6F09-0EB7-4B30-8E6B-B8CE1AAC2DF0}"/>
              </a:ext>
            </a:extLst>
          </p:cNvPr>
          <p:cNvSpPr>
            <a:spLocks noGrp="1"/>
          </p:cNvSpPr>
          <p:nvPr>
            <p:ph type="dt" sz="half" idx="10"/>
          </p:nvPr>
        </p:nvSpPr>
        <p:spPr/>
        <p:txBody>
          <a:bodyPr/>
          <a:lstStyle/>
          <a:p>
            <a:fld id="{1471B8AE-7053-483F-BA2C-1132350E9A0A}" type="datetime1">
              <a:rPr lang="en-US" smtClean="0"/>
              <a:t>12/21/18</a:t>
            </a:fld>
            <a:endParaRPr lang="en-US"/>
          </a:p>
        </p:txBody>
      </p:sp>
      <p:sp>
        <p:nvSpPr>
          <p:cNvPr id="6" name="Footer Placeholder 5">
            <a:extLst>
              <a:ext uri="{FF2B5EF4-FFF2-40B4-BE49-F238E27FC236}">
                <a16:creationId xmlns:a16="http://schemas.microsoft.com/office/drawing/2014/main" xmlns="" id="{E25BE7CA-8B25-4BD5-AAA4-860086014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123A5A-5B81-415F-9F07-F2E440126A71}"/>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365053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6D597-7749-4135-B586-D5379A895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89A0C98-6449-4CF9-BE75-FC2A7FA14D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9180361-A21C-42AD-BFB6-F1AD7CB1E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3F54189-6779-4C9B-A38B-E4719D369825}"/>
              </a:ext>
            </a:extLst>
          </p:cNvPr>
          <p:cNvSpPr>
            <a:spLocks noGrp="1"/>
          </p:cNvSpPr>
          <p:nvPr>
            <p:ph type="dt" sz="half" idx="10"/>
          </p:nvPr>
        </p:nvSpPr>
        <p:spPr/>
        <p:txBody>
          <a:bodyPr/>
          <a:lstStyle/>
          <a:p>
            <a:fld id="{F9285390-0BEE-49FA-AEB1-B0D948E7A9B9}" type="datetime1">
              <a:rPr lang="en-US" smtClean="0"/>
              <a:t>12/21/18</a:t>
            </a:fld>
            <a:endParaRPr lang="en-US"/>
          </a:p>
        </p:txBody>
      </p:sp>
      <p:sp>
        <p:nvSpPr>
          <p:cNvPr id="6" name="Footer Placeholder 5">
            <a:extLst>
              <a:ext uri="{FF2B5EF4-FFF2-40B4-BE49-F238E27FC236}">
                <a16:creationId xmlns:a16="http://schemas.microsoft.com/office/drawing/2014/main" xmlns="" id="{D267C11E-4CD0-465C-A4AB-29DF91886B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AAD1DB-DC36-4EA0-8E2C-C3910CC2296B}"/>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13500866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912A08F-5AAF-4115-9324-176B80B41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B7D182A-1991-4009-9471-33CFDBC9A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954A58-3AF3-4C39-B0AF-1530CF93DA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22CC7-B658-4054-A58D-676F0382D060}" type="datetime1">
              <a:rPr lang="en-US" smtClean="0"/>
              <a:t>12/21/18</a:t>
            </a:fld>
            <a:endParaRPr lang="en-US"/>
          </a:p>
        </p:txBody>
      </p:sp>
      <p:sp>
        <p:nvSpPr>
          <p:cNvPr id="5" name="Footer Placeholder 4">
            <a:extLst>
              <a:ext uri="{FF2B5EF4-FFF2-40B4-BE49-F238E27FC236}">
                <a16:creationId xmlns:a16="http://schemas.microsoft.com/office/drawing/2014/main" xmlns="" id="{E26EFAD3-54B8-4B25-980D-3E83B65F06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7814BF5-70D1-4E95-88AE-0931DC095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CA147-0273-4104-9834-BD8713B24D7A}" type="slidenum">
              <a:rPr lang="en-US" smtClean="0"/>
              <a:t>‹#›</a:t>
            </a:fld>
            <a:endParaRPr lang="en-US"/>
          </a:p>
        </p:txBody>
      </p:sp>
    </p:spTree>
    <p:extLst>
      <p:ext uri="{BB962C8B-B14F-4D97-AF65-F5344CB8AC3E}">
        <p14:creationId xmlns:p14="http://schemas.microsoft.com/office/powerpoint/2010/main" val="14830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developer.android.com/reference/android/app/Service.html#onBind(android.content.Intent)" TargetMode="External"/><Relationship Id="rId4" Type="http://schemas.openxmlformats.org/officeDocument/2006/relationships/hyperlink" Target="https://developer.android.com/reference/android/app/Service.html#onCreate()" TargetMode="External"/><Relationship Id="rId5" Type="http://schemas.openxmlformats.org/officeDocument/2006/relationships/hyperlink" Target="https://developer.android.com/reference/android/app/Service.html#onDestroy()"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xmlns="" id="{1BFEB4DF-6E31-4C5F-A79B-DFA494629B55}"/>
              </a:ext>
            </a:extLst>
          </p:cNvPr>
          <p:cNvSpPr>
            <a:spLocks noGrp="1"/>
          </p:cNvSpPr>
          <p:nvPr>
            <p:ph type="sldNum" sz="quarter" idx="12"/>
          </p:nvPr>
        </p:nvSpPr>
        <p:spPr>
          <a:xfrm>
            <a:off x="9338517" y="6484220"/>
            <a:ext cx="2743200" cy="365125"/>
          </a:xfrm>
        </p:spPr>
        <p:txBody>
          <a:bodyPr/>
          <a:lstStyle/>
          <a:p>
            <a:fld id="{62ACA147-0273-4104-9834-BD8713B24D7A}" type="slidenum">
              <a:rPr lang="en-US" sz="1800" b="1" smtClean="0">
                <a:solidFill>
                  <a:schemeClr val="bg1">
                    <a:lumMod val="95000"/>
                  </a:schemeClr>
                </a:solidFill>
              </a:rPr>
              <a:t>1</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CF2E6C73-51B6-43D8-B967-532DB62A0FC5}"/>
              </a:ext>
            </a:extLst>
          </p:cNvPr>
          <p:cNvSpPr/>
          <p:nvPr/>
        </p:nvSpPr>
        <p:spPr>
          <a:xfrm>
            <a:off x="659148" y="5030355"/>
            <a:ext cx="10873704" cy="738664"/>
          </a:xfrm>
          <a:prstGeom prst="rect">
            <a:avLst/>
          </a:prstGeom>
        </p:spPr>
        <p:txBody>
          <a:bodyPr wrap="square">
            <a:spAutoFit/>
          </a:bodyPr>
          <a:lstStyle/>
          <a:p>
            <a:pPr algn="ctr"/>
            <a:r>
              <a:rPr lang="en-US" sz="2100" dirty="0">
                <a:latin typeface="ABeeZee" panose="02000000000000000000" pitchFamily="50" charset="0"/>
                <a:cs typeface="Sanskrit Text" panose="020B0502040204020203" pitchFamily="18" charset="0"/>
              </a:rPr>
              <a:t>Research Center for Advanced Wireless Technologies (</a:t>
            </a:r>
            <a:r>
              <a:rPr lang="en-US" sz="2100" dirty="0" err="1">
                <a:latin typeface="ABeeZee" panose="02000000000000000000" pitchFamily="50" charset="0"/>
                <a:cs typeface="Sanskrit Text" panose="020B0502040204020203" pitchFamily="18" charset="0"/>
              </a:rPr>
              <a:t>AdWiTech</a:t>
            </a:r>
            <a:r>
              <a:rPr lang="en-US" sz="2100" dirty="0">
                <a:latin typeface="ABeeZee" panose="02000000000000000000" pitchFamily="50" charset="0"/>
                <a:cs typeface="Sanskrit Text" panose="020B0502040204020203" pitchFamily="18" charset="0"/>
              </a:rPr>
              <a:t>),</a:t>
            </a:r>
            <a:br>
              <a:rPr lang="en-US" sz="2100" dirty="0">
                <a:latin typeface="ABeeZee" panose="02000000000000000000" pitchFamily="50" charset="0"/>
                <a:cs typeface="Sanskrit Text" panose="020B0502040204020203" pitchFamily="18" charset="0"/>
              </a:rPr>
            </a:br>
            <a:r>
              <a:rPr lang="en-US" sz="2100" dirty="0">
                <a:latin typeface="ABeeZee" panose="02000000000000000000" pitchFamily="50" charset="0"/>
                <a:cs typeface="Sanskrit Text" panose="020B0502040204020203" pitchFamily="18" charset="0"/>
              </a:rPr>
              <a:t>School of Electrical Engineering, Telkom University</a:t>
            </a:r>
            <a:endParaRPr lang="id-ID" sz="2100" dirty="0">
              <a:latin typeface="ABeeZee" panose="02000000000000000000" pitchFamily="50" charset="0"/>
              <a:cs typeface="Sanskrit Text" panose="020B0502040204020203" pitchFamily="18" charset="0"/>
            </a:endParaRPr>
          </a:p>
        </p:txBody>
      </p:sp>
      <p:cxnSp>
        <p:nvCxnSpPr>
          <p:cNvPr id="14" name="Straight Connector 13">
            <a:extLst>
              <a:ext uri="{FF2B5EF4-FFF2-40B4-BE49-F238E27FC236}">
                <a16:creationId xmlns:a16="http://schemas.microsoft.com/office/drawing/2014/main" xmlns="" id="{B170B063-0023-4779-9DA3-E8FD2DDAB783}"/>
              </a:ext>
            </a:extLst>
          </p:cNvPr>
          <p:cNvCxnSpPr/>
          <p:nvPr/>
        </p:nvCxnSpPr>
        <p:spPr>
          <a:xfrm>
            <a:off x="115508" y="6128706"/>
            <a:ext cx="5439381" cy="0"/>
          </a:xfrm>
          <a:prstGeom prst="line">
            <a:avLst/>
          </a:prstGeom>
          <a:ln w="12700"/>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xmlns="" id="{771F636C-66D8-41AC-AFC7-8A6245ABB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3679" y="328590"/>
            <a:ext cx="2118360" cy="531002"/>
          </a:xfrm>
          <a:prstGeom prst="rect">
            <a:avLst/>
          </a:prstGeom>
        </p:spPr>
      </p:pic>
      <p:sp>
        <p:nvSpPr>
          <p:cNvPr id="13" name="Subtitle 2">
            <a:extLst>
              <a:ext uri="{FF2B5EF4-FFF2-40B4-BE49-F238E27FC236}">
                <a16:creationId xmlns="" xmlns:a16="http://schemas.microsoft.com/office/drawing/2014/main" id="{CEADB8F1-2C51-4763-9416-B082C1E8CDDC}"/>
              </a:ext>
            </a:extLst>
          </p:cNvPr>
          <p:cNvSpPr txBox="1">
            <a:spLocks/>
          </p:cNvSpPr>
          <p:nvPr/>
        </p:nvSpPr>
        <p:spPr>
          <a:xfrm>
            <a:off x="2743200" y="3462813"/>
            <a:ext cx="5112746" cy="1450883"/>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buClr>
                <a:srgbClr val="C00000"/>
              </a:buClr>
            </a:pPr>
            <a:r>
              <a:rPr lang="id-ID" sz="2300" b="1" dirty="0" err="1" smtClean="0">
                <a:latin typeface="ABeeZee" panose="02000000000000000000" pitchFamily="50" charset="0"/>
              </a:rPr>
              <a:t>Instructor</a:t>
            </a:r>
            <a:r>
              <a:rPr lang="id-ID" sz="2300" b="1" dirty="0" smtClean="0">
                <a:latin typeface="ABeeZee" panose="02000000000000000000" pitchFamily="50" charset="0"/>
              </a:rPr>
              <a:t>:</a:t>
            </a:r>
          </a:p>
          <a:p>
            <a:pPr marL="457200" indent="-457200">
              <a:buClr>
                <a:srgbClr val="C00000"/>
              </a:buClr>
              <a:buFont typeface="+mj-lt"/>
              <a:buAutoNum type="arabicPeriod"/>
            </a:pPr>
            <a:r>
              <a:rPr lang="en-US" sz="2300" b="1" dirty="0" err="1" smtClean="0">
                <a:latin typeface="ABeeZee" panose="02000000000000000000" pitchFamily="50" charset="0"/>
              </a:rPr>
              <a:t>Suryo</a:t>
            </a:r>
            <a:r>
              <a:rPr lang="en-US" sz="2300" b="1" dirty="0" smtClean="0">
                <a:latin typeface="ABeeZee" panose="02000000000000000000" pitchFamily="50" charset="0"/>
              </a:rPr>
              <a:t> </a:t>
            </a:r>
            <a:r>
              <a:rPr lang="en-US" sz="2300" b="1" dirty="0" err="1" smtClean="0">
                <a:latin typeface="ABeeZee" panose="02000000000000000000" pitchFamily="50" charset="0"/>
              </a:rPr>
              <a:t>Adhi</a:t>
            </a:r>
            <a:r>
              <a:rPr lang="en-US" sz="2300" b="1" dirty="0" smtClean="0">
                <a:latin typeface="ABeeZee" panose="02000000000000000000" pitchFamily="50" charset="0"/>
              </a:rPr>
              <a:t> </a:t>
            </a:r>
            <a:r>
              <a:rPr lang="en-US" sz="2300" b="1" dirty="0" err="1" smtClean="0">
                <a:latin typeface="ABeeZee" panose="02000000000000000000" pitchFamily="50" charset="0"/>
              </a:rPr>
              <a:t>Wibowo</a:t>
            </a:r>
            <a:r>
              <a:rPr lang="en-US" sz="2300" b="1" dirty="0" smtClean="0">
                <a:latin typeface="ABeeZee" panose="02000000000000000000" pitchFamily="50" charset="0"/>
              </a:rPr>
              <a:t>, S.T., M.T., Ph.D.</a:t>
            </a:r>
          </a:p>
          <a:p>
            <a:pPr marL="457200" indent="-457200">
              <a:buClr>
                <a:srgbClr val="C00000"/>
              </a:buClr>
              <a:buFont typeface="+mj-lt"/>
              <a:buAutoNum type="arabicPeriod"/>
            </a:pPr>
            <a:r>
              <a:rPr lang="en-US" sz="2300" b="1" dirty="0" smtClean="0">
                <a:latin typeface="ABeeZee" panose="02000000000000000000" pitchFamily="50" charset="0"/>
              </a:rPr>
              <a:t>Rissa </a:t>
            </a:r>
            <a:r>
              <a:rPr lang="en-US" sz="2300" b="1" dirty="0" err="1" smtClean="0">
                <a:latin typeface="ABeeZee" panose="02000000000000000000" pitchFamily="50" charset="0"/>
              </a:rPr>
              <a:t>Rahmania</a:t>
            </a:r>
            <a:r>
              <a:rPr lang="en-US" sz="2300" b="1" dirty="0" smtClean="0">
                <a:latin typeface="ABeeZee" panose="02000000000000000000" pitchFamily="50" charset="0"/>
              </a:rPr>
              <a:t>, S.T., M.T.</a:t>
            </a:r>
          </a:p>
          <a:p>
            <a:pPr marL="457200" indent="-457200">
              <a:buClr>
                <a:srgbClr val="C00000"/>
              </a:buClr>
              <a:buFont typeface="+mj-lt"/>
              <a:buAutoNum type="arabicPeriod"/>
            </a:pPr>
            <a:r>
              <a:rPr lang="en-US" sz="2300" b="1" dirty="0" err="1" smtClean="0">
                <a:latin typeface="ABeeZee" panose="02000000000000000000" pitchFamily="50" charset="0"/>
              </a:rPr>
              <a:t>Gelar</a:t>
            </a:r>
            <a:r>
              <a:rPr lang="en-US" sz="2300" b="1" dirty="0" smtClean="0">
                <a:latin typeface="ABeeZee" panose="02000000000000000000" pitchFamily="50" charset="0"/>
              </a:rPr>
              <a:t> </a:t>
            </a:r>
            <a:r>
              <a:rPr lang="en-US" sz="2300" b="1" dirty="0" err="1" smtClean="0">
                <a:latin typeface="ABeeZee" panose="02000000000000000000" pitchFamily="50" charset="0"/>
              </a:rPr>
              <a:t>Budiman</a:t>
            </a:r>
            <a:r>
              <a:rPr lang="en-US" sz="2300" b="1" dirty="0" smtClean="0">
                <a:latin typeface="ABeeZee" panose="02000000000000000000" pitchFamily="50" charset="0"/>
              </a:rPr>
              <a:t>, S.T., M.T. </a:t>
            </a:r>
          </a:p>
        </p:txBody>
      </p:sp>
      <p:pic>
        <p:nvPicPr>
          <p:cNvPr id="16" name="Picture 15"/>
          <p:cNvPicPr>
            <a:picLocks noChangeAspect="1"/>
          </p:cNvPicPr>
          <p:nvPr/>
        </p:nvPicPr>
        <p:blipFill>
          <a:blip r:embed="rId4"/>
          <a:stretch>
            <a:fillRect/>
          </a:stretch>
        </p:blipFill>
        <p:spPr>
          <a:xfrm>
            <a:off x="115508" y="3949160"/>
            <a:ext cx="1633779" cy="2147253"/>
          </a:xfrm>
          <a:prstGeom prst="rect">
            <a:avLst/>
          </a:prstGeom>
        </p:spPr>
      </p:pic>
      <p:sp>
        <p:nvSpPr>
          <p:cNvPr id="19" name="Rectangle 18">
            <a:extLst>
              <a:ext uri="{FF2B5EF4-FFF2-40B4-BE49-F238E27FC236}">
                <a16:creationId xmlns="" xmlns:a16="http://schemas.microsoft.com/office/drawing/2014/main" id="{014C1B9A-A1D9-4A4E-BBD4-C2C9644B65F6}"/>
              </a:ext>
            </a:extLst>
          </p:cNvPr>
          <p:cNvSpPr/>
          <p:nvPr/>
        </p:nvSpPr>
        <p:spPr>
          <a:xfrm>
            <a:off x="309961" y="1153077"/>
            <a:ext cx="11572078" cy="754053"/>
          </a:xfrm>
          <a:prstGeom prst="rect">
            <a:avLst/>
          </a:prstGeom>
        </p:spPr>
        <p:txBody>
          <a:bodyPr wrap="square">
            <a:spAutoFit/>
          </a:bodyPr>
          <a:lstStyle/>
          <a:p>
            <a:pPr algn="ctr"/>
            <a:r>
              <a:rPr lang="en-US" sz="4300" dirty="0" smtClean="0">
                <a:solidFill>
                  <a:srgbClr val="C00000"/>
                </a:solidFill>
                <a:latin typeface="ABeeZee" panose="02000000000000000000" pitchFamily="50" charset="0"/>
                <a:cs typeface="Sanskrit Text" panose="020B0502040204020203" pitchFamily="18" charset="0"/>
              </a:rPr>
              <a:t>ANDROID DEVELOPMENT WITH JAVA </a:t>
            </a:r>
            <a:r>
              <a:rPr lang="en-US" sz="4300" dirty="0" smtClean="0">
                <a:solidFill>
                  <a:srgbClr val="C00000"/>
                </a:solidFill>
                <a:latin typeface="ABeeZee" panose="02000000000000000000" pitchFamily="50" charset="0"/>
                <a:cs typeface="Sanskrit Text" panose="020B0502040204020203" pitchFamily="18" charset="0"/>
              </a:rPr>
              <a:t>II</a:t>
            </a:r>
            <a:endParaRPr lang="id-ID" sz="4300" b="1" dirty="0">
              <a:solidFill>
                <a:srgbClr val="C00000"/>
              </a:solidFill>
              <a:latin typeface="ABeeZee" panose="02000000000000000000" pitchFamily="50" charset="0"/>
              <a:cs typeface="Arial" panose="020B0604020202020204" pitchFamily="34" charset="0"/>
            </a:endParaRPr>
          </a:p>
        </p:txBody>
      </p:sp>
      <p:sp>
        <p:nvSpPr>
          <p:cNvPr id="21" name="Rectangle 20"/>
          <p:cNvSpPr/>
          <p:nvPr/>
        </p:nvSpPr>
        <p:spPr>
          <a:xfrm>
            <a:off x="4061716" y="1897439"/>
            <a:ext cx="4068550" cy="461665"/>
          </a:xfrm>
          <a:prstGeom prst="rect">
            <a:avLst/>
          </a:prstGeom>
        </p:spPr>
        <p:txBody>
          <a:bodyPr wrap="none">
            <a:spAutoFit/>
          </a:bodyPr>
          <a:lstStyle/>
          <a:p>
            <a:r>
              <a:rPr lang="en-ID" sz="2400" dirty="0" smtClean="0">
                <a:latin typeface="Arial" charset="0"/>
                <a:ea typeface="Arial" charset="0"/>
                <a:cs typeface="Arial" charset="0"/>
              </a:rPr>
              <a:t>Course: </a:t>
            </a:r>
            <a:r>
              <a:rPr lang="en-ID" sz="2400" b="1" dirty="0" smtClean="0">
                <a:latin typeface="Arial" charset="0"/>
                <a:ea typeface="Arial" charset="0"/>
                <a:cs typeface="Arial" charset="0"/>
              </a:rPr>
              <a:t>Mobile Application</a:t>
            </a:r>
            <a:endParaRPr lang="en-US" sz="2400" b="1" dirty="0">
              <a:latin typeface="Arial" charset="0"/>
              <a:ea typeface="Arial" charset="0"/>
              <a:cs typeface="Arial" charset="0"/>
            </a:endParaRPr>
          </a:p>
        </p:txBody>
      </p:sp>
      <p:grpSp>
        <p:nvGrpSpPr>
          <p:cNvPr id="22" name="Group 21">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23" name="Rectangle 22">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24" name="Rectangle 23">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5" name="TextBox 24">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a:solidFill>
                    <a:srgbClr val="C00000"/>
                  </a:solidFill>
                </a:rPr>
                <a:t>1</a:t>
              </a:r>
            </a:p>
          </p:txBody>
        </p:sp>
      </p:grpSp>
    </p:spTree>
    <p:extLst>
      <p:ext uri="{BB962C8B-B14F-4D97-AF65-F5344CB8AC3E}">
        <p14:creationId xmlns:p14="http://schemas.microsoft.com/office/powerpoint/2010/main" val="206984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10</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10</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What is Intents?</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10</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10</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46838" y="76830"/>
            <a:ext cx="1116011" cy="446276"/>
          </a:xfrm>
          <a:prstGeom prst="rect">
            <a:avLst/>
          </a:prstGeom>
        </p:spPr>
        <p:txBody>
          <a:bodyPr wrap="none">
            <a:spAutoFit/>
          </a:bodyPr>
          <a:lstStyle/>
          <a:p>
            <a:pPr algn="ctr"/>
            <a:r>
              <a:rPr lang="en-US" sz="2300" dirty="0">
                <a:latin typeface="Arial" charset="0"/>
                <a:ea typeface="Arial" charset="0"/>
                <a:cs typeface="Arial" charset="0"/>
              </a:rPr>
              <a:t>(10/24)</a:t>
            </a:r>
          </a:p>
        </p:txBody>
      </p:sp>
      <p:sp>
        <p:nvSpPr>
          <p:cNvPr id="5" name="Rectangle 4">
            <a:extLst>
              <a:ext uri="{FF2B5EF4-FFF2-40B4-BE49-F238E27FC236}">
                <a16:creationId xmlns:a16="http://schemas.microsoft.com/office/drawing/2014/main" xmlns="" id="{786FE7C2-F28C-44AB-9A71-025105E4516A}"/>
              </a:ext>
            </a:extLst>
          </p:cNvPr>
          <p:cNvSpPr/>
          <p:nvPr/>
        </p:nvSpPr>
        <p:spPr>
          <a:xfrm>
            <a:off x="331305" y="832405"/>
            <a:ext cx="11798413" cy="2554545"/>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ID" sz="2000" dirty="0">
                <a:latin typeface="Arial" panose="020B0604020202020204" pitchFamily="34" charset="0"/>
                <a:cs typeface="Arial" panose="020B0604020202020204" pitchFamily="34" charset="0"/>
              </a:rPr>
              <a:t>It can be used with </a:t>
            </a:r>
            <a:r>
              <a:rPr lang="en-ID" sz="2000" dirty="0" err="1">
                <a:latin typeface="Arial" panose="020B0604020202020204" pitchFamily="34" charset="0"/>
                <a:cs typeface="Arial" panose="020B0604020202020204" pitchFamily="34" charset="0"/>
              </a:rPr>
              <a:t>startActivity</a:t>
            </a:r>
            <a:r>
              <a:rPr lang="en-ID" sz="2000" dirty="0">
                <a:latin typeface="Arial" panose="020B0604020202020204" pitchFamily="34" charset="0"/>
                <a:cs typeface="Arial" panose="020B0604020202020204" pitchFamily="34" charset="0"/>
              </a:rPr>
              <a:t> to launch an Activity.</a:t>
            </a:r>
          </a:p>
          <a:p>
            <a:pPr marL="285750" indent="-285750">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An Intent is a message package that is used to request services / information from other components in the Android system.</a:t>
            </a:r>
          </a:p>
          <a:p>
            <a:pPr marL="285750" indent="-285750">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In Android the reuse of other application components is a concept known as </a:t>
            </a:r>
            <a:r>
              <a:rPr lang="en-US" sz="2000" i="1" dirty="0">
                <a:latin typeface="Arial" panose="020B0604020202020204" pitchFamily="34" charset="0"/>
                <a:cs typeface="Arial" panose="020B0604020202020204" pitchFamily="34" charset="0"/>
              </a:rPr>
              <a:t>task</a:t>
            </a:r>
            <a:r>
              <a:rPr lang="en-US" sz="2000" dirty="0">
                <a:latin typeface="Arial" panose="020B0604020202020204" pitchFamily="34" charset="0"/>
                <a:cs typeface="Arial" panose="020B0604020202020204" pitchFamily="34" charset="0"/>
              </a:rPr>
              <a:t>. An application can access other Android components to achieve a task. For example, from a component of your application you can trigger another component in the Android system, which manages photos, even if this component is not part of your application</a:t>
            </a:r>
            <a:endParaRPr lang="en-ID"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740A102C-54ED-47F3-ADD3-2F0BE4258559}"/>
              </a:ext>
            </a:extLst>
          </p:cNvPr>
          <p:cNvPicPr>
            <a:picLocks noChangeAspect="1"/>
          </p:cNvPicPr>
          <p:nvPr/>
        </p:nvPicPr>
        <p:blipFill>
          <a:blip r:embed="rId3"/>
          <a:stretch>
            <a:fillRect/>
          </a:stretch>
        </p:blipFill>
        <p:spPr>
          <a:xfrm>
            <a:off x="2877351" y="3386950"/>
            <a:ext cx="6193172" cy="3028207"/>
          </a:xfrm>
          <a:prstGeom prst="rect">
            <a:avLst/>
          </a:prstGeom>
        </p:spPr>
      </p:pic>
      <p:sp>
        <p:nvSpPr>
          <p:cNvPr id="9" name="Rectangle 8">
            <a:extLst>
              <a:ext uri="{FF2B5EF4-FFF2-40B4-BE49-F238E27FC236}">
                <a16:creationId xmlns:a16="http://schemas.microsoft.com/office/drawing/2014/main" xmlns="" id="{4B5F8185-FCFA-415D-8907-48B49A9D5776}"/>
              </a:ext>
            </a:extLst>
          </p:cNvPr>
          <p:cNvSpPr/>
          <p:nvPr/>
        </p:nvSpPr>
        <p:spPr>
          <a:xfrm>
            <a:off x="5012359" y="6025733"/>
            <a:ext cx="1923155" cy="307777"/>
          </a:xfrm>
          <a:prstGeom prst="rect">
            <a:avLst/>
          </a:prstGeom>
        </p:spPr>
        <p:txBody>
          <a:bodyPr wrap="none">
            <a:spAutoFit/>
          </a:bodyPr>
          <a:lstStyle/>
          <a:p>
            <a:r>
              <a:rPr lang="en-ID" sz="1400" dirty="0">
                <a:latin typeface="+mj-lt"/>
              </a:rPr>
              <a:t>http://www.vogella.com</a:t>
            </a:r>
          </a:p>
        </p:txBody>
      </p:sp>
      <p:grpSp>
        <p:nvGrpSpPr>
          <p:cNvPr id="17" name="Group 16">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8" name="Rectangle 17">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20" name="Rectangle 19">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6" name="TextBox 25">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10</a:t>
              </a:r>
              <a:endParaRPr lang="en-US" dirty="0">
                <a:solidFill>
                  <a:srgbClr val="C00000"/>
                </a:solidFill>
              </a:endParaRPr>
            </a:p>
          </p:txBody>
        </p:sp>
      </p:grpSp>
    </p:spTree>
    <p:extLst>
      <p:ext uri="{BB962C8B-B14F-4D97-AF65-F5344CB8AC3E}">
        <p14:creationId xmlns:p14="http://schemas.microsoft.com/office/powerpoint/2010/main" val="13197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11</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11</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Explicit Intents</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11</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11</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57771" y="76830"/>
            <a:ext cx="1094146" cy="446276"/>
          </a:xfrm>
          <a:prstGeom prst="rect">
            <a:avLst/>
          </a:prstGeom>
        </p:spPr>
        <p:txBody>
          <a:bodyPr wrap="none">
            <a:spAutoFit/>
          </a:bodyPr>
          <a:lstStyle/>
          <a:p>
            <a:pPr algn="ctr"/>
            <a:r>
              <a:rPr lang="en-US" sz="2300" dirty="0">
                <a:latin typeface="Arial" charset="0"/>
                <a:ea typeface="Arial" charset="0"/>
                <a:cs typeface="Arial" charset="0"/>
              </a:rPr>
              <a:t>(11/24)</a:t>
            </a:r>
          </a:p>
        </p:txBody>
      </p:sp>
      <p:sp>
        <p:nvSpPr>
          <p:cNvPr id="5" name="Rectangle 4">
            <a:extLst>
              <a:ext uri="{FF2B5EF4-FFF2-40B4-BE49-F238E27FC236}">
                <a16:creationId xmlns:a16="http://schemas.microsoft.com/office/drawing/2014/main" xmlns="" id="{786FE7C2-F28C-44AB-9A71-025105E4516A}"/>
              </a:ext>
            </a:extLst>
          </p:cNvPr>
          <p:cNvSpPr/>
          <p:nvPr/>
        </p:nvSpPr>
        <p:spPr>
          <a:xfrm>
            <a:off x="331305" y="832405"/>
            <a:ext cx="11798413" cy="2092881"/>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Explicit intents explicitly define the component which should be called by the Android system, by using the Java class as identifier. Explicit intents are typically used within an application as the classes in an application are controlled by the application developer. The following shows how to create an explicit intent and send it to the Android system to start an activity.</a:t>
            </a:r>
          </a:p>
          <a:p>
            <a:pPr marL="285750" indent="-285750">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following shows how to create an explicit intent and send it to the Android system to start an activity.</a:t>
            </a:r>
            <a:endParaRPr lang="en-ID"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3727D75F-A0A2-4E03-B684-CB9B7F82C67B}"/>
              </a:ext>
            </a:extLst>
          </p:cNvPr>
          <p:cNvSpPr/>
          <p:nvPr/>
        </p:nvSpPr>
        <p:spPr>
          <a:xfrm>
            <a:off x="1001244" y="3196113"/>
            <a:ext cx="8855137" cy="923330"/>
          </a:xfrm>
          <a:prstGeom prst="rect">
            <a:avLst/>
          </a:prstGeom>
        </p:spPr>
        <p:txBody>
          <a:bodyPr wrap="square">
            <a:spAutoFit/>
          </a:bodyPr>
          <a:lstStyle/>
          <a:p>
            <a:r>
              <a:rPr lang="en-ID" dirty="0">
                <a:latin typeface="Courier New" panose="02070309020205020404" pitchFamily="49" charset="0"/>
                <a:cs typeface="Courier New" panose="02070309020205020404" pitchFamily="49" charset="0"/>
              </a:rPr>
              <a:t>Intent </a:t>
            </a:r>
            <a:r>
              <a:rPr lang="en-ID" dirty="0" err="1">
                <a:latin typeface="Courier New" panose="02070309020205020404" pitchFamily="49" charset="0"/>
                <a:cs typeface="Courier New" panose="02070309020205020404" pitchFamily="49" charset="0"/>
              </a:rPr>
              <a:t>i</a:t>
            </a:r>
            <a:r>
              <a:rPr lang="en-ID" dirty="0">
                <a:latin typeface="Courier New" panose="02070309020205020404" pitchFamily="49" charset="0"/>
                <a:cs typeface="Courier New" panose="02070309020205020404" pitchFamily="49" charset="0"/>
              </a:rPr>
              <a:t> = new Intent(this, </a:t>
            </a:r>
            <a:r>
              <a:rPr lang="en-ID" dirty="0" err="1">
                <a:latin typeface="Courier New" panose="02070309020205020404" pitchFamily="49" charset="0"/>
                <a:cs typeface="Courier New" panose="02070309020205020404" pitchFamily="49" charset="0"/>
              </a:rPr>
              <a:t>ActivityTwo.class</a:t>
            </a:r>
            <a:r>
              <a:rPr lang="en-ID" dirty="0">
                <a:latin typeface="Courier New" panose="02070309020205020404" pitchFamily="49" charset="0"/>
                <a:cs typeface="Courier New" panose="02070309020205020404" pitchFamily="49" charset="0"/>
              </a:rPr>
              <a:t>);</a:t>
            </a:r>
          </a:p>
          <a:p>
            <a:r>
              <a:rPr lang="en-ID" dirty="0" err="1">
                <a:latin typeface="Courier New" panose="02070309020205020404" pitchFamily="49" charset="0"/>
                <a:cs typeface="Courier New" panose="02070309020205020404" pitchFamily="49" charset="0"/>
              </a:rPr>
              <a:t>i.putExtra</a:t>
            </a:r>
            <a:r>
              <a:rPr lang="en-ID" dirty="0">
                <a:latin typeface="Courier New" panose="02070309020205020404" pitchFamily="49" charset="0"/>
                <a:cs typeface="Courier New" panose="02070309020205020404" pitchFamily="49" charset="0"/>
              </a:rPr>
              <a:t>("Value1", "This value one for </a:t>
            </a:r>
            <a:r>
              <a:rPr lang="en-ID" dirty="0" err="1">
                <a:latin typeface="Courier New" panose="02070309020205020404" pitchFamily="49" charset="0"/>
                <a:cs typeface="Courier New" panose="02070309020205020404" pitchFamily="49" charset="0"/>
              </a:rPr>
              <a:t>ActivityTwo</a:t>
            </a:r>
            <a:r>
              <a:rPr lang="en-ID" dirty="0">
                <a:latin typeface="Courier New" panose="02070309020205020404" pitchFamily="49" charset="0"/>
                <a:cs typeface="Courier New" panose="02070309020205020404" pitchFamily="49" charset="0"/>
              </a:rPr>
              <a:t> ");</a:t>
            </a:r>
          </a:p>
          <a:p>
            <a:r>
              <a:rPr lang="en-ID" dirty="0" err="1">
                <a:latin typeface="Courier New" panose="02070309020205020404" pitchFamily="49" charset="0"/>
                <a:cs typeface="Courier New" panose="02070309020205020404" pitchFamily="49" charset="0"/>
              </a:rPr>
              <a:t>i.putExtra</a:t>
            </a:r>
            <a:r>
              <a:rPr lang="en-ID" dirty="0">
                <a:latin typeface="Courier New" panose="02070309020205020404" pitchFamily="49" charset="0"/>
                <a:cs typeface="Courier New" panose="02070309020205020404" pitchFamily="49" charset="0"/>
              </a:rPr>
              <a:t>("Value2", "This value two </a:t>
            </a:r>
            <a:r>
              <a:rPr lang="en-ID" dirty="0" err="1">
                <a:latin typeface="Courier New" panose="02070309020205020404" pitchFamily="49" charset="0"/>
                <a:cs typeface="Courier New" panose="02070309020205020404" pitchFamily="49" charset="0"/>
              </a:rPr>
              <a:t>ActivityTwo</a:t>
            </a:r>
            <a:r>
              <a:rPr lang="en-ID" dirty="0">
                <a:latin typeface="Courier New" panose="02070309020205020404" pitchFamily="49" charset="0"/>
                <a:cs typeface="Courier New" panose="02070309020205020404" pitchFamily="49" charset="0"/>
              </a:rPr>
              <a:t>");</a:t>
            </a: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11</a:t>
              </a:r>
              <a:endParaRPr lang="en-US" dirty="0">
                <a:solidFill>
                  <a:srgbClr val="C00000"/>
                </a:solidFill>
              </a:endParaRPr>
            </a:p>
          </p:txBody>
        </p:sp>
      </p:grpSp>
    </p:spTree>
    <p:extLst>
      <p:ext uri="{BB962C8B-B14F-4D97-AF65-F5344CB8AC3E}">
        <p14:creationId xmlns:p14="http://schemas.microsoft.com/office/powerpoint/2010/main" val="227976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12</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12</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Implicit Intents</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12</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12</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46838" y="76830"/>
            <a:ext cx="1116011" cy="446276"/>
          </a:xfrm>
          <a:prstGeom prst="rect">
            <a:avLst/>
          </a:prstGeom>
        </p:spPr>
        <p:txBody>
          <a:bodyPr wrap="none">
            <a:spAutoFit/>
          </a:bodyPr>
          <a:lstStyle/>
          <a:p>
            <a:pPr algn="ctr"/>
            <a:r>
              <a:rPr lang="en-US" sz="2300" dirty="0">
                <a:latin typeface="Arial" charset="0"/>
                <a:ea typeface="Arial" charset="0"/>
                <a:cs typeface="Arial" charset="0"/>
              </a:rPr>
              <a:t>(12/24)</a:t>
            </a:r>
          </a:p>
        </p:txBody>
      </p:sp>
      <p:sp>
        <p:nvSpPr>
          <p:cNvPr id="5" name="Rectangle 4">
            <a:extLst>
              <a:ext uri="{FF2B5EF4-FFF2-40B4-BE49-F238E27FC236}">
                <a16:creationId xmlns:a16="http://schemas.microsoft.com/office/drawing/2014/main" xmlns="" id="{786FE7C2-F28C-44AB-9A71-025105E4516A}"/>
              </a:ext>
            </a:extLst>
          </p:cNvPr>
          <p:cNvSpPr/>
          <p:nvPr/>
        </p:nvSpPr>
        <p:spPr>
          <a:xfrm>
            <a:off x="331305" y="832405"/>
            <a:ext cx="11798413" cy="2092881"/>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Implicit intents specify the action which should be performed and optionally data which provides content for the action. If an implicit intent is sent to the Android system, it searches for all components which are registered for the specific action and the fitting data type. If only one component is found, Android starts this component directly.</a:t>
            </a:r>
          </a:p>
          <a:p>
            <a:pPr marL="285750" indent="-285750">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For example, the following tells the Android system to view a webpage. All installed web browsers should be registered to the corresponding intent data via an intent filter.</a:t>
            </a:r>
            <a:endParaRPr lang="en-ID"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3727D75F-A0A2-4E03-B684-CB9B7F82C67B}"/>
              </a:ext>
            </a:extLst>
          </p:cNvPr>
          <p:cNvSpPr/>
          <p:nvPr/>
        </p:nvSpPr>
        <p:spPr>
          <a:xfrm>
            <a:off x="1014497" y="3009385"/>
            <a:ext cx="8855137" cy="923330"/>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Intent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new Intent(</a:t>
            </a:r>
            <a:r>
              <a:rPr lang="en-US" dirty="0" err="1">
                <a:latin typeface="Courier New" panose="02070309020205020404" pitchFamily="49" charset="0"/>
                <a:cs typeface="Courier New" panose="02070309020205020404" pitchFamily="49" charset="0"/>
              </a:rPr>
              <a:t>Intent.ACTION_VIEW</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Uri.parse</a:t>
            </a:r>
            <a:r>
              <a:rPr lang="en-US" dirty="0">
                <a:latin typeface="Courier New" panose="02070309020205020404" pitchFamily="49" charset="0"/>
                <a:cs typeface="Courier New" panose="02070309020205020404" pitchFamily="49" charset="0"/>
              </a:rPr>
              <a:t>("http://www.vogella.com"));</a:t>
            </a:r>
          </a:p>
          <a:p>
            <a:r>
              <a:rPr lang="en-US" dirty="0" err="1">
                <a:latin typeface="Courier New" panose="02070309020205020404" pitchFamily="49" charset="0"/>
                <a:cs typeface="Courier New" panose="02070309020205020404" pitchFamily="49" charset="0"/>
              </a:rPr>
              <a:t>startActivity</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endParaRPr lang="en-ID" dirty="0">
              <a:latin typeface="Courier New" panose="02070309020205020404" pitchFamily="49" charset="0"/>
              <a:cs typeface="Courier New" panose="02070309020205020404" pitchFamily="49" charset="0"/>
            </a:endParaRP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12</a:t>
              </a:r>
              <a:endParaRPr lang="en-US" dirty="0">
                <a:solidFill>
                  <a:srgbClr val="C00000"/>
                </a:solidFill>
              </a:endParaRPr>
            </a:p>
          </p:txBody>
        </p:sp>
      </p:grpSp>
    </p:spTree>
    <p:extLst>
      <p:ext uri="{BB962C8B-B14F-4D97-AF65-F5344CB8AC3E}">
        <p14:creationId xmlns:p14="http://schemas.microsoft.com/office/powerpoint/2010/main" val="948509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13</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13</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Fragments</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13</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13</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46838" y="76830"/>
            <a:ext cx="1116011" cy="446276"/>
          </a:xfrm>
          <a:prstGeom prst="rect">
            <a:avLst/>
          </a:prstGeom>
        </p:spPr>
        <p:txBody>
          <a:bodyPr wrap="none">
            <a:spAutoFit/>
          </a:bodyPr>
          <a:lstStyle/>
          <a:p>
            <a:pPr algn="ctr"/>
            <a:r>
              <a:rPr lang="en-US" sz="2300" dirty="0">
                <a:latin typeface="Arial" charset="0"/>
                <a:ea typeface="Arial" charset="0"/>
                <a:cs typeface="Arial" charset="0"/>
              </a:rPr>
              <a:t>(13/24)</a:t>
            </a:r>
          </a:p>
        </p:txBody>
      </p:sp>
      <p:sp>
        <p:nvSpPr>
          <p:cNvPr id="6" name="Rectangle 5">
            <a:extLst>
              <a:ext uri="{FF2B5EF4-FFF2-40B4-BE49-F238E27FC236}">
                <a16:creationId xmlns:a16="http://schemas.microsoft.com/office/drawing/2014/main" xmlns="" id="{A9A6365B-8522-4B72-9EF0-4EEB07945064}"/>
              </a:ext>
            </a:extLst>
          </p:cNvPr>
          <p:cNvSpPr/>
          <p:nvPr/>
        </p:nvSpPr>
        <p:spPr>
          <a:xfrm>
            <a:off x="581747" y="849797"/>
            <a:ext cx="10894635" cy="2400657"/>
          </a:xfrm>
          <a:prstGeom prst="rect">
            <a:avLst/>
          </a:prstGeom>
        </p:spPr>
        <p:txBody>
          <a:bodyPr wrap="square">
            <a:spAutoFit/>
          </a:bodyPr>
          <a:lstStyle/>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The </a:t>
            </a:r>
            <a:r>
              <a:rPr lang="en-US" sz="2000" i="1" dirty="0" err="1">
                <a:solidFill>
                  <a:srgbClr val="000000"/>
                </a:solidFill>
                <a:latin typeface="Arial" panose="020B0604020202020204" pitchFamily="34" charset="0"/>
                <a:cs typeface="Arial" panose="020B0604020202020204" pitchFamily="34" charset="0"/>
              </a:rPr>
              <a:t>FragmentActivity</a:t>
            </a:r>
            <a:r>
              <a:rPr lang="en-US" sz="2000" dirty="0">
                <a:solidFill>
                  <a:srgbClr val="000000"/>
                </a:solidFill>
                <a:latin typeface="Arial" panose="020B0604020202020204" pitchFamily="34" charset="0"/>
                <a:cs typeface="Arial" panose="020B0604020202020204" pitchFamily="34" charset="0"/>
              </a:rPr>
              <a:t> subclass can make use of the Fragment class to better modularize their code, build more sophisticated user interfaces for larger screens, and help scale their application between small and large screens.</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 fragment its own views, layout, and lifecycle.</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If you take a look at a fragment, it is almost the same as an activity</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You have to state a fragment in the layout of activity if you want to add a fragment.</a:t>
            </a: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13</a:t>
              </a:r>
              <a:endParaRPr lang="en-US" dirty="0">
                <a:solidFill>
                  <a:srgbClr val="C00000"/>
                </a:solidFill>
              </a:endParaRPr>
            </a:p>
          </p:txBody>
        </p:sp>
      </p:grpSp>
    </p:spTree>
    <p:extLst>
      <p:ext uri="{BB962C8B-B14F-4D97-AF65-F5344CB8AC3E}">
        <p14:creationId xmlns:p14="http://schemas.microsoft.com/office/powerpoint/2010/main" val="289798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14</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14</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Android Service</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14</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14</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46838" y="76830"/>
            <a:ext cx="1116011" cy="446276"/>
          </a:xfrm>
          <a:prstGeom prst="rect">
            <a:avLst/>
          </a:prstGeom>
        </p:spPr>
        <p:txBody>
          <a:bodyPr wrap="none">
            <a:spAutoFit/>
          </a:bodyPr>
          <a:lstStyle/>
          <a:p>
            <a:pPr algn="ctr"/>
            <a:r>
              <a:rPr lang="en-US" sz="2300" dirty="0">
                <a:latin typeface="Arial" charset="0"/>
                <a:ea typeface="Arial" charset="0"/>
                <a:cs typeface="Arial" charset="0"/>
              </a:rPr>
              <a:t>(14/24)</a:t>
            </a:r>
          </a:p>
        </p:txBody>
      </p:sp>
      <p:sp>
        <p:nvSpPr>
          <p:cNvPr id="6" name="Rectangle 5">
            <a:extLst>
              <a:ext uri="{FF2B5EF4-FFF2-40B4-BE49-F238E27FC236}">
                <a16:creationId xmlns:a16="http://schemas.microsoft.com/office/drawing/2014/main" xmlns="" id="{A9A6365B-8522-4B72-9EF0-4EEB07945064}"/>
              </a:ext>
            </a:extLst>
          </p:cNvPr>
          <p:cNvSpPr/>
          <p:nvPr/>
        </p:nvSpPr>
        <p:spPr>
          <a:xfrm>
            <a:off x="581747" y="849797"/>
            <a:ext cx="10894635" cy="2554545"/>
          </a:xfrm>
          <a:prstGeom prst="rect">
            <a:avLst/>
          </a:prstGeom>
        </p:spPr>
        <p:txBody>
          <a:bodyPr wrap="square">
            <a:spAutoFit/>
          </a:bodyPr>
          <a:lstStyle/>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Application component that can perform long-running operations in the background, and it doesn't provide a user interface.</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 background service performs an operation that isn't directly noticed by the user. For example, if an app used a service to compact its storage, that would usually be a background service.</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 foreground service performs some operation that is noticeable to the user. For example, an audio app would use a foreground service to play an audio track.</a:t>
            </a: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14</a:t>
              </a:r>
              <a:endParaRPr lang="en-US" dirty="0">
                <a:solidFill>
                  <a:srgbClr val="C00000"/>
                </a:solidFill>
              </a:endParaRPr>
            </a:p>
          </p:txBody>
        </p:sp>
      </p:grpSp>
    </p:spTree>
    <p:extLst>
      <p:ext uri="{BB962C8B-B14F-4D97-AF65-F5344CB8AC3E}">
        <p14:creationId xmlns:p14="http://schemas.microsoft.com/office/powerpoint/2010/main" val="129981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15</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15</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Android Service Lifecycle</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15</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15</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46838" y="76830"/>
            <a:ext cx="1116011" cy="446276"/>
          </a:xfrm>
          <a:prstGeom prst="rect">
            <a:avLst/>
          </a:prstGeom>
        </p:spPr>
        <p:txBody>
          <a:bodyPr wrap="none">
            <a:spAutoFit/>
          </a:bodyPr>
          <a:lstStyle/>
          <a:p>
            <a:pPr algn="ctr"/>
            <a:r>
              <a:rPr lang="en-US" sz="2300" dirty="0">
                <a:latin typeface="Arial" charset="0"/>
                <a:ea typeface="Arial" charset="0"/>
                <a:cs typeface="Arial" charset="0"/>
              </a:rPr>
              <a:t>(15/24)</a:t>
            </a:r>
          </a:p>
        </p:txBody>
      </p:sp>
      <p:pic>
        <p:nvPicPr>
          <p:cNvPr id="3074" name="Picture 2" descr="https://developer.android.com/images/service_lifecycle.png">
            <a:extLst>
              <a:ext uri="{FF2B5EF4-FFF2-40B4-BE49-F238E27FC236}">
                <a16:creationId xmlns:a16="http://schemas.microsoft.com/office/drawing/2014/main" xmlns="" id="{1F561FC4-9691-446B-80B6-3E095C28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378" y="722865"/>
            <a:ext cx="3705225" cy="4829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DBB0CEEA-4677-4DF0-9740-195D6B2F0B1E}"/>
              </a:ext>
            </a:extLst>
          </p:cNvPr>
          <p:cNvSpPr/>
          <p:nvPr/>
        </p:nvSpPr>
        <p:spPr>
          <a:xfrm>
            <a:off x="4902586" y="5827358"/>
            <a:ext cx="2386807" cy="307777"/>
          </a:xfrm>
          <a:prstGeom prst="rect">
            <a:avLst/>
          </a:prstGeom>
        </p:spPr>
        <p:txBody>
          <a:bodyPr wrap="none">
            <a:spAutoFit/>
          </a:bodyPr>
          <a:lstStyle/>
          <a:p>
            <a:r>
              <a:rPr lang="en-ID" sz="1400" dirty="0">
                <a:latin typeface="+mj-lt"/>
              </a:rPr>
              <a:t>https://developer.android.com</a:t>
            </a: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15</a:t>
              </a:r>
              <a:endParaRPr lang="en-US" dirty="0">
                <a:solidFill>
                  <a:srgbClr val="C00000"/>
                </a:solidFill>
              </a:endParaRPr>
            </a:p>
          </p:txBody>
        </p:sp>
      </p:grpSp>
    </p:spTree>
    <p:extLst>
      <p:ext uri="{BB962C8B-B14F-4D97-AF65-F5344CB8AC3E}">
        <p14:creationId xmlns:p14="http://schemas.microsoft.com/office/powerpoint/2010/main" val="4017158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16</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16</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Callback Method </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16</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16</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46838" y="76830"/>
            <a:ext cx="1116011" cy="446276"/>
          </a:xfrm>
          <a:prstGeom prst="rect">
            <a:avLst/>
          </a:prstGeom>
        </p:spPr>
        <p:txBody>
          <a:bodyPr wrap="none">
            <a:spAutoFit/>
          </a:bodyPr>
          <a:lstStyle/>
          <a:p>
            <a:pPr algn="ctr"/>
            <a:r>
              <a:rPr lang="en-US" sz="2300" dirty="0">
                <a:latin typeface="Arial" charset="0"/>
                <a:ea typeface="Arial" charset="0"/>
                <a:cs typeface="Arial" charset="0"/>
              </a:rPr>
              <a:t>(16/24)</a:t>
            </a:r>
          </a:p>
        </p:txBody>
      </p:sp>
      <p:sp>
        <p:nvSpPr>
          <p:cNvPr id="6" name="Rectangle 5">
            <a:extLst>
              <a:ext uri="{FF2B5EF4-FFF2-40B4-BE49-F238E27FC236}">
                <a16:creationId xmlns:a16="http://schemas.microsoft.com/office/drawing/2014/main" xmlns="" id="{A9A6365B-8522-4B72-9EF0-4EEB07945064}"/>
              </a:ext>
            </a:extLst>
          </p:cNvPr>
          <p:cNvSpPr/>
          <p:nvPr/>
        </p:nvSpPr>
        <p:spPr>
          <a:xfrm>
            <a:off x="581747" y="849797"/>
            <a:ext cx="10894635" cy="4401205"/>
          </a:xfrm>
          <a:prstGeom prst="rect">
            <a:avLst/>
          </a:prstGeom>
        </p:spPr>
        <p:txBody>
          <a:bodyPr wrap="square">
            <a:spAutoFit/>
          </a:bodyPr>
          <a:lstStyle/>
          <a:p>
            <a:pPr fontAlgn="base">
              <a:spcBef>
                <a:spcPts val="600"/>
              </a:spcBef>
              <a:spcAft>
                <a:spcPts val="600"/>
              </a:spcAft>
            </a:pPr>
            <a:r>
              <a:rPr lang="en-US" sz="2000" dirty="0">
                <a:solidFill>
                  <a:srgbClr val="000000"/>
                </a:solidFill>
                <a:latin typeface="Arial" panose="020B0604020202020204" pitchFamily="34" charset="0"/>
                <a:cs typeface="Arial" panose="020B0604020202020204" pitchFamily="34" charset="0"/>
              </a:rPr>
              <a:t>To create a service, you must create a subclass of Service or use one of its existing subclasses. These are the most important callback methods that you should override:</a:t>
            </a:r>
          </a:p>
          <a:p>
            <a:pPr marL="342900" indent="-342900" fontAlgn="base">
              <a:spcBef>
                <a:spcPts val="600"/>
              </a:spcBef>
              <a:spcAft>
                <a:spcPts val="600"/>
              </a:spcAft>
              <a:buFont typeface="Arial" panose="020B0604020202020204" pitchFamily="34" charset="0"/>
              <a:buChar char="•"/>
            </a:pPr>
            <a:r>
              <a:rPr lang="en-US" sz="2000" dirty="0" err="1">
                <a:latin typeface="Courier New" panose="02070309020205020404" pitchFamily="49" charset="0"/>
                <a:cs typeface="Courier New" panose="02070309020205020404" pitchFamily="49" charset="0"/>
              </a:rPr>
              <a:t>onStartCommand</a:t>
            </a:r>
            <a:r>
              <a:rPr lang="en-US" sz="2000" dirty="0">
                <a:latin typeface="Courier New" panose="02070309020205020404" pitchFamily="49" charset="0"/>
                <a:cs typeface="Courier New" panose="02070309020205020404" pitchFamily="49" charset="0"/>
              </a:rPr>
              <a:t>() </a:t>
            </a:r>
            <a:r>
              <a:rPr lang="en-US" sz="2000" dirty="0">
                <a:latin typeface="Arial" panose="020B0604020202020204" pitchFamily="34" charset="0"/>
                <a:cs typeface="Arial" panose="020B0604020202020204" pitchFamily="34" charset="0"/>
              </a:rPr>
              <a:t>-- The system invokes this method by calling </a:t>
            </a:r>
            <a:r>
              <a:rPr lang="en-US" sz="2000" dirty="0" err="1">
                <a:latin typeface="Courier New" panose="02070309020205020404" pitchFamily="49" charset="0"/>
                <a:cs typeface="Courier New" panose="02070309020205020404" pitchFamily="49" charset="0"/>
              </a:rPr>
              <a:t>startService</a:t>
            </a:r>
            <a:r>
              <a:rPr lang="en-US" sz="2000" dirty="0">
                <a:latin typeface="Courier New" panose="02070309020205020404" pitchFamily="49" charset="0"/>
                <a:cs typeface="Courier New" panose="02070309020205020404" pitchFamily="49" charset="0"/>
              </a:rPr>
              <a:t>() </a:t>
            </a:r>
            <a:r>
              <a:rPr lang="en-US" sz="2000" dirty="0">
                <a:latin typeface="Arial" panose="020B0604020202020204" pitchFamily="34" charset="0"/>
                <a:cs typeface="Arial" panose="020B0604020202020204" pitchFamily="34" charset="0"/>
              </a:rPr>
              <a:t>when another component (such as an activity) requests that the service be started.</a:t>
            </a:r>
          </a:p>
          <a:p>
            <a:pPr marL="342900" indent="-342900" fontAlgn="base">
              <a:spcBef>
                <a:spcPts val="600"/>
              </a:spcBef>
              <a:spcAft>
                <a:spcPts val="600"/>
              </a:spcAft>
              <a:buFont typeface="Arial" panose="020B0604020202020204" pitchFamily="34" charset="0"/>
              <a:buChar char="•"/>
            </a:pPr>
            <a:r>
              <a:rPr lang="en-ID" sz="2000" dirty="0" err="1">
                <a:latin typeface="Courier New" panose="02070309020205020404" pitchFamily="49" charset="0"/>
                <a:cs typeface="Courier New" panose="02070309020205020404" pitchFamily="49" charset="0"/>
                <a:hlinkClick r:id="rId3">
                  <a:extLst>
                    <a:ext uri="{A12FA001-AC4F-418D-AE19-62706E023703}">
                      <ahyp:hlinkClr xmlns:ahyp="http://schemas.microsoft.com/office/drawing/2018/hyperlinkcolor" xmlns="" val="tx"/>
                    </a:ext>
                  </a:extLst>
                </a:hlinkClick>
              </a:rPr>
              <a:t>onBind</a:t>
            </a:r>
            <a:r>
              <a:rPr lang="en-ID" sz="2000" dirty="0">
                <a:latin typeface="Courier New" panose="02070309020205020404" pitchFamily="49" charset="0"/>
                <a:cs typeface="Courier New" panose="02070309020205020404" pitchFamily="49" charset="0"/>
                <a:hlinkClick r:id="rId3">
                  <a:extLst>
                    <a:ext uri="{A12FA001-AC4F-418D-AE19-62706E023703}">
                      <ahyp:hlinkClr xmlns:ahyp="http://schemas.microsoft.com/office/drawing/2018/hyperlinkcolor" xmlns="" val="tx"/>
                    </a:ext>
                  </a:extLst>
                </a:hlinkClick>
              </a:rPr>
              <a:t>()</a:t>
            </a:r>
            <a:r>
              <a:rPr lang="en-ID" sz="2000" dirty="0">
                <a:latin typeface="Courier New" panose="02070309020205020404" pitchFamily="49" charset="0"/>
                <a:cs typeface="Courier New" panose="02070309020205020404" pitchFamily="49" charset="0"/>
              </a:rPr>
              <a:t> </a:t>
            </a:r>
            <a:r>
              <a:rPr lang="en-ID"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system invokes this method by calling </a:t>
            </a:r>
            <a:r>
              <a:rPr lang="en-US" sz="2000" dirty="0" err="1">
                <a:latin typeface="Courier New" panose="02070309020205020404" pitchFamily="49" charset="0"/>
                <a:cs typeface="Courier New" panose="02070309020205020404" pitchFamily="49" charset="0"/>
              </a:rPr>
              <a:t>bindService</a:t>
            </a:r>
            <a:r>
              <a:rPr lang="en-US" sz="2000" dirty="0">
                <a:latin typeface="Courier New" panose="02070309020205020404" pitchFamily="49" charset="0"/>
                <a:cs typeface="Courier New" panose="02070309020205020404" pitchFamily="49" charset="0"/>
              </a:rPr>
              <a:t>() </a:t>
            </a:r>
            <a:r>
              <a:rPr lang="en-US" sz="2000" dirty="0">
                <a:latin typeface="Arial" panose="020B0604020202020204" pitchFamily="34" charset="0"/>
                <a:cs typeface="Arial" panose="020B0604020202020204" pitchFamily="34" charset="0"/>
              </a:rPr>
              <a:t>when another component wants to bind with the service (such as to perform RPC).</a:t>
            </a:r>
          </a:p>
          <a:p>
            <a:pPr marL="342900" indent="-342900" fontAlgn="base">
              <a:spcBef>
                <a:spcPts val="600"/>
              </a:spcBef>
              <a:spcAft>
                <a:spcPts val="600"/>
              </a:spcAft>
              <a:buFont typeface="Arial" panose="020B0604020202020204" pitchFamily="34" charset="0"/>
              <a:buChar char="•"/>
            </a:pPr>
            <a:r>
              <a:rPr lang="en-ID" sz="2000" dirty="0" err="1">
                <a:latin typeface="Courier New" panose="02070309020205020404" pitchFamily="49" charset="0"/>
                <a:cs typeface="Courier New" panose="02070309020205020404" pitchFamily="49" charset="0"/>
                <a:hlinkClick r:id="rId4">
                  <a:extLst>
                    <a:ext uri="{A12FA001-AC4F-418D-AE19-62706E023703}">
                      <ahyp:hlinkClr xmlns:ahyp="http://schemas.microsoft.com/office/drawing/2018/hyperlinkcolor" xmlns="" val="tx"/>
                    </a:ext>
                  </a:extLst>
                </a:hlinkClick>
              </a:rPr>
              <a:t>onCreate</a:t>
            </a:r>
            <a:r>
              <a:rPr lang="en-ID" sz="2000" dirty="0">
                <a:latin typeface="Courier New" panose="02070309020205020404" pitchFamily="49" charset="0"/>
                <a:cs typeface="Courier New" panose="02070309020205020404" pitchFamily="49" charset="0"/>
                <a:hlinkClick r:id="rId4">
                  <a:extLst>
                    <a:ext uri="{A12FA001-AC4F-418D-AE19-62706E023703}">
                      <ahyp:hlinkClr xmlns:ahyp="http://schemas.microsoft.com/office/drawing/2018/hyperlinkcolor" xmlns="" val="tx"/>
                    </a:ext>
                  </a:extLst>
                </a:hlinkClick>
              </a:rPr>
              <a:t>()</a:t>
            </a:r>
            <a:r>
              <a:rPr lang="en-ID" sz="2000" dirty="0">
                <a:latin typeface="Courier New" panose="02070309020205020404" pitchFamily="49" charset="0"/>
                <a:cs typeface="Courier New" panose="02070309020205020404" pitchFamily="49" charset="0"/>
              </a:rPr>
              <a:t> </a:t>
            </a:r>
            <a:r>
              <a:rPr lang="en-ID"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system invokes this method to perform one-time setup procedures when the service is initially created (before it calls either </a:t>
            </a:r>
            <a:r>
              <a:rPr lang="en-US" sz="2000" dirty="0" err="1">
                <a:latin typeface="Courier New" panose="02070309020205020404" pitchFamily="49" charset="0"/>
                <a:cs typeface="Courier New" panose="02070309020205020404" pitchFamily="49" charset="0"/>
              </a:rPr>
              <a:t>onStartCommand</a:t>
            </a:r>
            <a:r>
              <a:rPr lang="en-US" sz="2000" dirty="0">
                <a:latin typeface="Courier New" panose="02070309020205020404" pitchFamily="49" charset="0"/>
                <a:cs typeface="Courier New" panose="02070309020205020404" pitchFamily="49" charset="0"/>
              </a:rPr>
              <a:t>() </a:t>
            </a:r>
            <a:r>
              <a:rPr lang="en-US" sz="2000" dirty="0">
                <a:latin typeface="Arial" panose="020B0604020202020204" pitchFamily="34" charset="0"/>
                <a:cs typeface="Arial" panose="020B0604020202020204" pitchFamily="34" charset="0"/>
              </a:rPr>
              <a:t>or </a:t>
            </a:r>
            <a:r>
              <a:rPr lang="en-US" sz="2000" dirty="0" err="1">
                <a:latin typeface="Courier New" panose="02070309020205020404" pitchFamily="49" charset="0"/>
                <a:cs typeface="Courier New" panose="02070309020205020404" pitchFamily="49" charset="0"/>
              </a:rPr>
              <a:t>onBind</a:t>
            </a:r>
            <a:r>
              <a:rPr lang="en-US" sz="2000" dirty="0">
                <a:latin typeface="Courier New" panose="02070309020205020404" pitchFamily="49" charset="0"/>
                <a:cs typeface="Courier New" panose="02070309020205020404" pitchFamily="49" charset="0"/>
              </a:rPr>
              <a:t>())</a:t>
            </a:r>
            <a:r>
              <a:rPr lang="en-US" sz="2000" dirty="0">
                <a:latin typeface="Arial" panose="020B0604020202020204" pitchFamily="34" charset="0"/>
                <a:cs typeface="Arial" panose="020B0604020202020204" pitchFamily="34" charset="0"/>
              </a:rPr>
              <a:t>.</a:t>
            </a:r>
          </a:p>
          <a:p>
            <a:pPr marL="342900" indent="-342900" fontAlgn="base">
              <a:spcBef>
                <a:spcPts val="600"/>
              </a:spcBef>
              <a:spcAft>
                <a:spcPts val="600"/>
              </a:spcAft>
              <a:buFont typeface="Arial" panose="020B0604020202020204" pitchFamily="34" charset="0"/>
              <a:buChar char="•"/>
            </a:pPr>
            <a:r>
              <a:rPr lang="en-ID" sz="2000" dirty="0" err="1">
                <a:latin typeface="Courier New" panose="02070309020205020404" pitchFamily="49" charset="0"/>
                <a:cs typeface="Courier New" panose="02070309020205020404" pitchFamily="49" charset="0"/>
                <a:hlinkClick r:id="rId5">
                  <a:extLst>
                    <a:ext uri="{A12FA001-AC4F-418D-AE19-62706E023703}">
                      <ahyp:hlinkClr xmlns:ahyp="http://schemas.microsoft.com/office/drawing/2018/hyperlinkcolor" xmlns="" val="tx"/>
                    </a:ext>
                  </a:extLst>
                </a:hlinkClick>
              </a:rPr>
              <a:t>onDestroy</a:t>
            </a:r>
            <a:r>
              <a:rPr lang="en-ID" sz="2000" dirty="0">
                <a:latin typeface="Courier New" panose="02070309020205020404" pitchFamily="49" charset="0"/>
                <a:cs typeface="Courier New" panose="02070309020205020404" pitchFamily="49" charset="0"/>
                <a:hlinkClick r:id="rId5">
                  <a:extLst>
                    <a:ext uri="{A12FA001-AC4F-418D-AE19-62706E023703}">
                      <ahyp:hlinkClr xmlns:ahyp="http://schemas.microsoft.com/office/drawing/2018/hyperlinkcolor" xmlns="" val="tx"/>
                    </a:ext>
                  </a:extLst>
                </a:hlinkClick>
              </a:rPr>
              <a:t>()</a:t>
            </a:r>
            <a:r>
              <a:rPr lang="en-ID" sz="2000" dirty="0">
                <a:latin typeface="Courier New" panose="02070309020205020404" pitchFamily="49" charset="0"/>
                <a:cs typeface="Courier New" panose="02070309020205020404" pitchFamily="49" charset="0"/>
              </a:rPr>
              <a:t> </a:t>
            </a:r>
            <a:r>
              <a:rPr lang="en-ID"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system invokes this method when the service is no longer used and is being destroyed. Your service should implement this to clean up any resources such as threads, registered listeners, or receivers. This is the last call that the service receives.</a:t>
            </a: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16</a:t>
              </a:r>
              <a:endParaRPr lang="en-US" dirty="0">
                <a:solidFill>
                  <a:srgbClr val="C00000"/>
                </a:solidFill>
              </a:endParaRPr>
            </a:p>
          </p:txBody>
        </p:sp>
      </p:grpSp>
    </p:spTree>
    <p:extLst>
      <p:ext uri="{BB962C8B-B14F-4D97-AF65-F5344CB8AC3E}">
        <p14:creationId xmlns:p14="http://schemas.microsoft.com/office/powerpoint/2010/main" val="900593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17</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17</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Differences Between Intents and Service (1)</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17</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17</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46838" y="76830"/>
            <a:ext cx="1116011" cy="446276"/>
          </a:xfrm>
          <a:prstGeom prst="rect">
            <a:avLst/>
          </a:prstGeom>
        </p:spPr>
        <p:txBody>
          <a:bodyPr wrap="none">
            <a:spAutoFit/>
          </a:bodyPr>
          <a:lstStyle/>
          <a:p>
            <a:pPr algn="ctr"/>
            <a:r>
              <a:rPr lang="en-US" sz="2300" dirty="0">
                <a:latin typeface="Arial" charset="0"/>
                <a:ea typeface="Arial" charset="0"/>
                <a:cs typeface="Arial" charset="0"/>
              </a:rPr>
              <a:t>(17/24)</a:t>
            </a:r>
          </a:p>
        </p:txBody>
      </p:sp>
      <p:sp>
        <p:nvSpPr>
          <p:cNvPr id="6" name="Rectangle 5">
            <a:extLst>
              <a:ext uri="{FF2B5EF4-FFF2-40B4-BE49-F238E27FC236}">
                <a16:creationId xmlns:a16="http://schemas.microsoft.com/office/drawing/2014/main" xmlns="" id="{A9A6365B-8522-4B72-9EF0-4EEB07945064}"/>
              </a:ext>
            </a:extLst>
          </p:cNvPr>
          <p:cNvSpPr/>
          <p:nvPr/>
        </p:nvSpPr>
        <p:spPr>
          <a:xfrm>
            <a:off x="581747" y="849797"/>
            <a:ext cx="10894635" cy="4862870"/>
          </a:xfrm>
          <a:prstGeom prst="rect">
            <a:avLst/>
          </a:prstGeom>
        </p:spPr>
        <p:txBody>
          <a:bodyPr wrap="square">
            <a:spAutoFit/>
          </a:bodyPr>
          <a:lstStyle/>
          <a:p>
            <a:pPr fontAlgn="base">
              <a:spcBef>
                <a:spcPts val="600"/>
              </a:spcBef>
              <a:spcAft>
                <a:spcPts val="600"/>
              </a:spcAft>
            </a:pPr>
            <a:r>
              <a:rPr lang="en-US" sz="2000" u="sng" dirty="0">
                <a:solidFill>
                  <a:srgbClr val="000000"/>
                </a:solidFill>
                <a:latin typeface="Arial" panose="020B0604020202020204" pitchFamily="34" charset="0"/>
                <a:cs typeface="Arial" panose="020B0604020202020204" pitchFamily="34" charset="0"/>
              </a:rPr>
              <a:t>When to use?</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The Service can be used in tasks with no UI, but shouldn't be too long. If you need to perform long tasks, you must use threads within Service.</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The </a:t>
            </a:r>
            <a:r>
              <a:rPr lang="en-US" sz="2000" dirty="0" err="1">
                <a:solidFill>
                  <a:srgbClr val="000000"/>
                </a:solidFill>
                <a:latin typeface="Arial" panose="020B0604020202020204" pitchFamily="34" charset="0"/>
                <a:cs typeface="Arial" panose="020B0604020202020204" pitchFamily="34" charset="0"/>
              </a:rPr>
              <a:t>IntentService</a:t>
            </a:r>
            <a:r>
              <a:rPr lang="en-US" sz="2000" dirty="0">
                <a:solidFill>
                  <a:srgbClr val="000000"/>
                </a:solidFill>
                <a:latin typeface="Arial" panose="020B0604020202020204" pitchFamily="34" charset="0"/>
                <a:cs typeface="Arial" panose="020B0604020202020204" pitchFamily="34" charset="0"/>
              </a:rPr>
              <a:t> can be used in long tasks usually with no communication to Main Thread. If communication is required, can use Main Thread handler or broadcast intents. Another case of use is when callbacks are needed (Intent triggered tasks).</a:t>
            </a:r>
          </a:p>
          <a:p>
            <a:pPr fontAlgn="base">
              <a:spcBef>
                <a:spcPts val="600"/>
              </a:spcBef>
              <a:spcAft>
                <a:spcPts val="600"/>
              </a:spcAft>
            </a:pPr>
            <a:endParaRPr lang="en-US" sz="2000" dirty="0">
              <a:solidFill>
                <a:srgbClr val="000000"/>
              </a:solidFill>
              <a:latin typeface="Arial" panose="020B0604020202020204" pitchFamily="34" charset="0"/>
              <a:cs typeface="Arial" panose="020B0604020202020204" pitchFamily="34" charset="0"/>
            </a:endParaRPr>
          </a:p>
          <a:p>
            <a:pPr fontAlgn="base">
              <a:spcBef>
                <a:spcPts val="600"/>
              </a:spcBef>
              <a:spcAft>
                <a:spcPts val="600"/>
              </a:spcAft>
            </a:pPr>
            <a:r>
              <a:rPr lang="en-US" sz="2000" u="sng" dirty="0">
                <a:solidFill>
                  <a:srgbClr val="000000"/>
                </a:solidFill>
                <a:latin typeface="Arial" panose="020B0604020202020204" pitchFamily="34" charset="0"/>
                <a:cs typeface="Arial" panose="020B0604020202020204" pitchFamily="34" charset="0"/>
              </a:rPr>
              <a:t>How to trigger?</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The Service is triggered by calling method </a:t>
            </a:r>
            <a:r>
              <a:rPr lang="en-US" sz="2000" dirty="0" err="1">
                <a:solidFill>
                  <a:srgbClr val="000000"/>
                </a:solidFill>
                <a:latin typeface="Courier New" panose="02070309020205020404" pitchFamily="49" charset="0"/>
                <a:cs typeface="Courier New" panose="02070309020205020404" pitchFamily="49" charset="0"/>
              </a:rPr>
              <a:t>startService</a:t>
            </a:r>
            <a:r>
              <a:rPr lang="en-US" sz="2000" dirty="0">
                <a:solidFill>
                  <a:srgbClr val="000000"/>
                </a:solidFill>
                <a:latin typeface="Courier New" panose="02070309020205020404" pitchFamily="49" charset="0"/>
                <a:cs typeface="Courier New" panose="02070309020205020404" pitchFamily="49" charset="0"/>
              </a:rPr>
              <a:t>()</a:t>
            </a:r>
            <a:r>
              <a:rPr lang="en-US" sz="2000" dirty="0">
                <a:solidFill>
                  <a:srgbClr val="000000"/>
                </a:solidFill>
                <a:latin typeface="Arial" panose="020B0604020202020204" pitchFamily="34" charset="0"/>
                <a:cs typeface="Arial" panose="020B0604020202020204" pitchFamily="34" charset="0"/>
              </a:rPr>
              <a:t>.</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The </a:t>
            </a:r>
            <a:r>
              <a:rPr lang="en-US" sz="2000" dirty="0" err="1">
                <a:solidFill>
                  <a:srgbClr val="000000"/>
                </a:solidFill>
                <a:latin typeface="Arial" panose="020B0604020202020204" pitchFamily="34" charset="0"/>
                <a:cs typeface="Arial" panose="020B0604020202020204" pitchFamily="34" charset="0"/>
              </a:rPr>
              <a:t>IntentService</a:t>
            </a:r>
            <a:r>
              <a:rPr lang="en-US" sz="2000" dirty="0">
                <a:solidFill>
                  <a:srgbClr val="000000"/>
                </a:solidFill>
                <a:latin typeface="Arial" panose="020B0604020202020204" pitchFamily="34" charset="0"/>
                <a:cs typeface="Arial" panose="020B0604020202020204" pitchFamily="34" charset="0"/>
              </a:rPr>
              <a:t> is triggered using an Intent, it spawns a new worker thread and the method </a:t>
            </a:r>
            <a:r>
              <a:rPr lang="en-US" sz="2000" dirty="0" err="1">
                <a:solidFill>
                  <a:srgbClr val="000000"/>
                </a:solidFill>
                <a:latin typeface="Courier New" panose="02070309020205020404" pitchFamily="49" charset="0"/>
                <a:cs typeface="Courier New" panose="02070309020205020404" pitchFamily="49" charset="0"/>
              </a:rPr>
              <a:t>onHandleIntent</a:t>
            </a:r>
            <a:r>
              <a:rPr lang="en-US" sz="2000" dirty="0">
                <a:solidFill>
                  <a:srgbClr val="000000"/>
                </a:solidFill>
                <a:latin typeface="Courier New" panose="02070309020205020404" pitchFamily="49" charset="0"/>
                <a:cs typeface="Courier New" panose="02070309020205020404" pitchFamily="49" charset="0"/>
              </a:rPr>
              <a:t>()</a:t>
            </a:r>
            <a:r>
              <a:rPr lang="en-US" sz="2000" dirty="0">
                <a:solidFill>
                  <a:srgbClr val="000000"/>
                </a:solidFill>
                <a:latin typeface="Arial" panose="020B0604020202020204" pitchFamily="34" charset="0"/>
                <a:cs typeface="Arial" panose="020B0604020202020204" pitchFamily="34" charset="0"/>
              </a:rPr>
              <a:t>is called on this thread.</a:t>
            </a:r>
          </a:p>
          <a:p>
            <a:pPr fontAlgn="base">
              <a:spcBef>
                <a:spcPts val="600"/>
              </a:spcBef>
              <a:spcAft>
                <a:spcPts val="600"/>
              </a:spcAft>
            </a:pPr>
            <a:endParaRPr lang="en-US" sz="2000" dirty="0">
              <a:solidFill>
                <a:srgbClr val="00000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17</a:t>
              </a:r>
              <a:endParaRPr lang="en-US" dirty="0">
                <a:solidFill>
                  <a:srgbClr val="C00000"/>
                </a:solidFill>
              </a:endParaRPr>
            </a:p>
          </p:txBody>
        </p:sp>
      </p:grpSp>
    </p:spTree>
    <p:extLst>
      <p:ext uri="{BB962C8B-B14F-4D97-AF65-F5344CB8AC3E}">
        <p14:creationId xmlns:p14="http://schemas.microsoft.com/office/powerpoint/2010/main" val="2850730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18</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18</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Differences Between Intents and Service (2)</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18</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18</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46838" y="76830"/>
            <a:ext cx="1116011" cy="446276"/>
          </a:xfrm>
          <a:prstGeom prst="rect">
            <a:avLst/>
          </a:prstGeom>
        </p:spPr>
        <p:txBody>
          <a:bodyPr wrap="none">
            <a:spAutoFit/>
          </a:bodyPr>
          <a:lstStyle/>
          <a:p>
            <a:pPr algn="ctr"/>
            <a:r>
              <a:rPr lang="en-US" sz="2300" dirty="0">
                <a:latin typeface="Arial" charset="0"/>
                <a:ea typeface="Arial" charset="0"/>
                <a:cs typeface="Arial" charset="0"/>
              </a:rPr>
              <a:t>(18/24)</a:t>
            </a:r>
          </a:p>
        </p:txBody>
      </p:sp>
      <p:sp>
        <p:nvSpPr>
          <p:cNvPr id="6" name="Rectangle 5">
            <a:extLst>
              <a:ext uri="{FF2B5EF4-FFF2-40B4-BE49-F238E27FC236}">
                <a16:creationId xmlns:a16="http://schemas.microsoft.com/office/drawing/2014/main" xmlns="" id="{A9A6365B-8522-4B72-9EF0-4EEB07945064}"/>
              </a:ext>
            </a:extLst>
          </p:cNvPr>
          <p:cNvSpPr/>
          <p:nvPr/>
        </p:nvSpPr>
        <p:spPr>
          <a:xfrm>
            <a:off x="581747" y="849797"/>
            <a:ext cx="10894635" cy="4401205"/>
          </a:xfrm>
          <a:prstGeom prst="rect">
            <a:avLst/>
          </a:prstGeom>
        </p:spPr>
        <p:txBody>
          <a:bodyPr wrap="square">
            <a:spAutoFit/>
          </a:bodyPr>
          <a:lstStyle/>
          <a:p>
            <a:pPr fontAlgn="base">
              <a:spcBef>
                <a:spcPts val="600"/>
              </a:spcBef>
              <a:spcAft>
                <a:spcPts val="600"/>
              </a:spcAft>
            </a:pPr>
            <a:r>
              <a:rPr lang="en-US" sz="2000" u="sng" dirty="0">
                <a:solidFill>
                  <a:srgbClr val="000000"/>
                </a:solidFill>
                <a:latin typeface="Arial" panose="020B0604020202020204" pitchFamily="34" charset="0"/>
                <a:cs typeface="Arial" panose="020B0604020202020204" pitchFamily="34" charset="0"/>
              </a:rPr>
              <a:t>Runs On</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The Service runs in background but it runs on the Main Thread of the application.</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The </a:t>
            </a:r>
            <a:r>
              <a:rPr lang="en-US" sz="2000" dirty="0" err="1">
                <a:solidFill>
                  <a:srgbClr val="000000"/>
                </a:solidFill>
                <a:latin typeface="Arial" panose="020B0604020202020204" pitchFamily="34" charset="0"/>
                <a:cs typeface="Arial" panose="020B0604020202020204" pitchFamily="34" charset="0"/>
              </a:rPr>
              <a:t>IntentService</a:t>
            </a:r>
            <a:r>
              <a:rPr lang="en-US" sz="2000" dirty="0">
                <a:solidFill>
                  <a:srgbClr val="000000"/>
                </a:solidFill>
                <a:latin typeface="Arial" panose="020B0604020202020204" pitchFamily="34" charset="0"/>
                <a:cs typeface="Arial" panose="020B0604020202020204" pitchFamily="34" charset="0"/>
              </a:rPr>
              <a:t> runs on a separate worker thread.</a:t>
            </a:r>
          </a:p>
          <a:p>
            <a:pPr fontAlgn="base">
              <a:spcBef>
                <a:spcPts val="600"/>
              </a:spcBef>
              <a:spcAft>
                <a:spcPts val="600"/>
              </a:spcAft>
            </a:pPr>
            <a:endParaRPr lang="en-US" sz="2000" dirty="0">
              <a:solidFill>
                <a:srgbClr val="000000"/>
              </a:solidFill>
              <a:latin typeface="Arial" panose="020B0604020202020204" pitchFamily="34" charset="0"/>
              <a:cs typeface="Arial" panose="020B0604020202020204" pitchFamily="34" charset="0"/>
            </a:endParaRPr>
          </a:p>
          <a:p>
            <a:pPr fontAlgn="base">
              <a:spcBef>
                <a:spcPts val="600"/>
              </a:spcBef>
              <a:spcAft>
                <a:spcPts val="600"/>
              </a:spcAft>
            </a:pPr>
            <a:r>
              <a:rPr lang="en-US" sz="2000" u="sng" dirty="0">
                <a:solidFill>
                  <a:srgbClr val="000000"/>
                </a:solidFill>
                <a:latin typeface="Arial" panose="020B0604020202020204" pitchFamily="34" charset="0"/>
                <a:cs typeface="Arial" panose="020B0604020202020204" pitchFamily="34" charset="0"/>
              </a:rPr>
              <a:t>Limitations / Drawbacks</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The Service may block the Main Thread of the application.</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The </a:t>
            </a:r>
            <a:r>
              <a:rPr lang="en-US" sz="2000" dirty="0" err="1">
                <a:solidFill>
                  <a:srgbClr val="000000"/>
                </a:solidFill>
                <a:latin typeface="Arial" panose="020B0604020202020204" pitchFamily="34" charset="0"/>
                <a:cs typeface="Arial" panose="020B0604020202020204" pitchFamily="34" charset="0"/>
              </a:rPr>
              <a:t>IntentService</a:t>
            </a:r>
            <a:r>
              <a:rPr lang="en-US" sz="2000" dirty="0">
                <a:solidFill>
                  <a:srgbClr val="000000"/>
                </a:solidFill>
                <a:latin typeface="Arial" panose="020B0604020202020204" pitchFamily="34" charset="0"/>
                <a:cs typeface="Arial" panose="020B0604020202020204" pitchFamily="34" charset="0"/>
              </a:rPr>
              <a:t> cannot run tasks in parallel. Hence all the consecutive intents will go into the message queue for the worker thread and will execute sequentially.</a:t>
            </a:r>
          </a:p>
          <a:p>
            <a:pPr fontAlgn="base">
              <a:spcBef>
                <a:spcPts val="600"/>
              </a:spcBef>
              <a:spcAft>
                <a:spcPts val="600"/>
              </a:spcAft>
            </a:pPr>
            <a:endParaRPr lang="en-US" sz="2000" dirty="0">
              <a:solidFill>
                <a:srgbClr val="000000"/>
              </a:solidFill>
              <a:latin typeface="Arial" panose="020B0604020202020204" pitchFamily="34" charset="0"/>
              <a:cs typeface="Arial" panose="020B0604020202020204" pitchFamily="34" charset="0"/>
            </a:endParaRPr>
          </a:p>
          <a:p>
            <a:pPr fontAlgn="base">
              <a:spcBef>
                <a:spcPts val="600"/>
              </a:spcBef>
              <a:spcAft>
                <a:spcPts val="600"/>
              </a:spcAft>
            </a:pPr>
            <a:endParaRPr lang="en-US" sz="2000" dirty="0">
              <a:solidFill>
                <a:srgbClr val="00000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18</a:t>
              </a:r>
              <a:endParaRPr lang="en-US" dirty="0">
                <a:solidFill>
                  <a:srgbClr val="C00000"/>
                </a:solidFill>
              </a:endParaRPr>
            </a:p>
          </p:txBody>
        </p:sp>
      </p:grpSp>
    </p:spTree>
    <p:extLst>
      <p:ext uri="{BB962C8B-B14F-4D97-AF65-F5344CB8AC3E}">
        <p14:creationId xmlns:p14="http://schemas.microsoft.com/office/powerpoint/2010/main" val="1734323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19</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19</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Differences Between Intents and Service (3)</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19</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19</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46838" y="76830"/>
            <a:ext cx="1116011" cy="446276"/>
          </a:xfrm>
          <a:prstGeom prst="rect">
            <a:avLst/>
          </a:prstGeom>
        </p:spPr>
        <p:txBody>
          <a:bodyPr wrap="none">
            <a:spAutoFit/>
          </a:bodyPr>
          <a:lstStyle/>
          <a:p>
            <a:pPr algn="ctr"/>
            <a:r>
              <a:rPr lang="en-US" sz="2300" dirty="0">
                <a:latin typeface="Arial" charset="0"/>
                <a:ea typeface="Arial" charset="0"/>
                <a:cs typeface="Arial" charset="0"/>
              </a:rPr>
              <a:t>(19/24)</a:t>
            </a:r>
          </a:p>
        </p:txBody>
      </p:sp>
      <p:sp>
        <p:nvSpPr>
          <p:cNvPr id="6" name="Rectangle 5">
            <a:extLst>
              <a:ext uri="{FF2B5EF4-FFF2-40B4-BE49-F238E27FC236}">
                <a16:creationId xmlns:a16="http://schemas.microsoft.com/office/drawing/2014/main" xmlns="" id="{A9A6365B-8522-4B72-9EF0-4EEB07945064}"/>
              </a:ext>
            </a:extLst>
          </p:cNvPr>
          <p:cNvSpPr/>
          <p:nvPr/>
        </p:nvSpPr>
        <p:spPr>
          <a:xfrm>
            <a:off x="581747" y="849797"/>
            <a:ext cx="10894635" cy="2246769"/>
          </a:xfrm>
          <a:prstGeom prst="rect">
            <a:avLst/>
          </a:prstGeom>
        </p:spPr>
        <p:txBody>
          <a:bodyPr wrap="square">
            <a:spAutoFit/>
          </a:bodyPr>
          <a:lstStyle/>
          <a:p>
            <a:pPr fontAlgn="base">
              <a:spcBef>
                <a:spcPts val="600"/>
              </a:spcBef>
              <a:spcAft>
                <a:spcPts val="600"/>
              </a:spcAft>
            </a:pPr>
            <a:r>
              <a:rPr lang="en-US" sz="2000" u="sng" dirty="0">
                <a:solidFill>
                  <a:srgbClr val="000000"/>
                </a:solidFill>
                <a:latin typeface="Arial" panose="020B0604020202020204" pitchFamily="34" charset="0"/>
                <a:cs typeface="Arial" panose="020B0604020202020204" pitchFamily="34" charset="0"/>
              </a:rPr>
              <a:t>When to stop?</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If you implement a Service, it is your responsibility to stop the service when its work is done, by calling </a:t>
            </a:r>
            <a:r>
              <a:rPr lang="en-US" sz="2000" dirty="0" err="1">
                <a:solidFill>
                  <a:srgbClr val="000000"/>
                </a:solidFill>
                <a:latin typeface="Courier New" panose="02070309020205020404" pitchFamily="49" charset="0"/>
                <a:cs typeface="Courier New" panose="02070309020205020404" pitchFamily="49" charset="0"/>
              </a:rPr>
              <a:t>stopSelf</a:t>
            </a:r>
            <a:r>
              <a:rPr lang="en-US" sz="2000" dirty="0">
                <a:solidFill>
                  <a:srgbClr val="000000"/>
                </a:solidFill>
                <a:latin typeface="Courier New" panose="02070309020205020404" pitchFamily="49" charset="0"/>
                <a:cs typeface="Courier New" panose="02070309020205020404" pitchFamily="49" charset="0"/>
              </a:rPr>
              <a:t>() </a:t>
            </a:r>
            <a:r>
              <a:rPr lang="en-US" sz="2000" dirty="0">
                <a:solidFill>
                  <a:srgbClr val="000000"/>
                </a:solidFill>
                <a:latin typeface="Arial" panose="020B0604020202020204" pitchFamily="34" charset="0"/>
                <a:cs typeface="Arial" panose="020B0604020202020204" pitchFamily="34" charset="0"/>
              </a:rPr>
              <a:t>or </a:t>
            </a:r>
            <a:r>
              <a:rPr lang="en-US" sz="2000" dirty="0" err="1">
                <a:solidFill>
                  <a:srgbClr val="000000"/>
                </a:solidFill>
                <a:latin typeface="Courier New" panose="02070309020205020404" pitchFamily="49" charset="0"/>
                <a:cs typeface="Courier New" panose="02070309020205020404" pitchFamily="49" charset="0"/>
              </a:rPr>
              <a:t>stopService</a:t>
            </a:r>
            <a:r>
              <a:rPr lang="en-US" sz="2000" dirty="0">
                <a:solidFill>
                  <a:srgbClr val="000000"/>
                </a:solidFill>
                <a:latin typeface="Courier New" panose="02070309020205020404" pitchFamily="49" charset="0"/>
                <a:cs typeface="Courier New" panose="02070309020205020404" pitchFamily="49" charset="0"/>
              </a:rPr>
              <a:t>()</a:t>
            </a:r>
            <a:r>
              <a:rPr lang="en-US" sz="2000" dirty="0">
                <a:solidFill>
                  <a:srgbClr val="000000"/>
                </a:solidFill>
                <a:latin typeface="Arial" panose="020B0604020202020204" pitchFamily="34" charset="0"/>
                <a:cs typeface="Arial" panose="020B0604020202020204" pitchFamily="34" charset="0"/>
              </a:rPr>
              <a:t>. (If you only want to provide binding, you don't need to implement this method).</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The </a:t>
            </a:r>
            <a:r>
              <a:rPr lang="en-US" sz="2000" dirty="0" err="1">
                <a:solidFill>
                  <a:srgbClr val="000000"/>
                </a:solidFill>
                <a:latin typeface="Arial" panose="020B0604020202020204" pitchFamily="34" charset="0"/>
                <a:cs typeface="Arial" panose="020B0604020202020204" pitchFamily="34" charset="0"/>
              </a:rPr>
              <a:t>IntentService</a:t>
            </a:r>
            <a:r>
              <a:rPr lang="en-US" sz="2000" dirty="0">
                <a:solidFill>
                  <a:srgbClr val="000000"/>
                </a:solidFill>
                <a:latin typeface="Arial" panose="020B0604020202020204" pitchFamily="34" charset="0"/>
                <a:cs typeface="Arial" panose="020B0604020202020204" pitchFamily="34" charset="0"/>
              </a:rPr>
              <a:t> stops the service after all start requests have been handled, so you never have to call </a:t>
            </a:r>
            <a:r>
              <a:rPr lang="en-US" sz="2000" dirty="0" err="1">
                <a:solidFill>
                  <a:srgbClr val="000000"/>
                </a:solidFill>
                <a:latin typeface="Courier New" panose="02070309020205020404" pitchFamily="49" charset="0"/>
                <a:cs typeface="Courier New" panose="02070309020205020404" pitchFamily="49" charset="0"/>
              </a:rPr>
              <a:t>stopSelf</a:t>
            </a:r>
            <a:r>
              <a:rPr lang="en-US" sz="2000" dirty="0">
                <a:solidFill>
                  <a:srgbClr val="000000"/>
                </a:solidFill>
                <a:latin typeface="Courier New" panose="02070309020205020404" pitchFamily="49" charset="0"/>
                <a:cs typeface="Courier New" panose="02070309020205020404" pitchFamily="49" charset="0"/>
              </a:rPr>
              <a:t>()</a:t>
            </a:r>
            <a:r>
              <a:rPr lang="en-US" sz="2000" dirty="0">
                <a:solidFill>
                  <a:srgbClr val="000000"/>
                </a:solidFill>
                <a:latin typeface="Arial" panose="020B0604020202020204" pitchFamily="34" charset="0"/>
                <a:cs typeface="Arial" panose="020B0604020202020204" pitchFamily="34" charset="0"/>
              </a:rPr>
              <a:t>.</a:t>
            </a: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19</a:t>
              </a:r>
              <a:endParaRPr lang="en-US" dirty="0">
                <a:solidFill>
                  <a:srgbClr val="C00000"/>
                </a:solidFill>
              </a:endParaRPr>
            </a:p>
          </p:txBody>
        </p:sp>
      </p:grpSp>
    </p:spTree>
    <p:extLst>
      <p:ext uri="{BB962C8B-B14F-4D97-AF65-F5344CB8AC3E}">
        <p14:creationId xmlns:p14="http://schemas.microsoft.com/office/powerpoint/2010/main" val="317659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2</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2</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Android Activities</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128590" y="76830"/>
            <a:ext cx="952505" cy="446276"/>
          </a:xfrm>
          <a:prstGeom prst="rect">
            <a:avLst/>
          </a:prstGeom>
        </p:spPr>
        <p:txBody>
          <a:bodyPr wrap="none">
            <a:spAutoFit/>
          </a:bodyPr>
          <a:lstStyle/>
          <a:p>
            <a:pPr algn="ctr"/>
            <a:r>
              <a:rPr lang="en-US" sz="2300" dirty="0">
                <a:latin typeface="Arial" charset="0"/>
                <a:ea typeface="Arial" charset="0"/>
                <a:cs typeface="Arial" charset="0"/>
              </a:rPr>
              <a:t>(2/24)</a:t>
            </a:r>
          </a:p>
        </p:txBody>
      </p:sp>
      <p:pic>
        <p:nvPicPr>
          <p:cNvPr id="8194" name="Picture 2" descr="http://blog.teknorial.com/wp-content/uploads/2014/07/Project-AndroidStudioProjects-MyApplication-Android-Studio1-0-1.png?x97697">
            <a:extLst>
              <a:ext uri="{FF2B5EF4-FFF2-40B4-BE49-F238E27FC236}">
                <a16:creationId xmlns:a16="http://schemas.microsoft.com/office/drawing/2014/main" xmlns="" id="{AB9AC59A-0F7E-4FF1-863D-0B77677F2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744" y="1050351"/>
            <a:ext cx="7980494" cy="42531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EA37A41-5935-4F06-AFF6-FBF1041AD1EC}"/>
              </a:ext>
            </a:extLst>
          </p:cNvPr>
          <p:cNvSpPr txBox="1"/>
          <p:nvPr/>
        </p:nvSpPr>
        <p:spPr>
          <a:xfrm>
            <a:off x="4823558" y="5303497"/>
            <a:ext cx="2544864" cy="369332"/>
          </a:xfrm>
          <a:prstGeom prst="rect">
            <a:avLst/>
          </a:prstGeom>
          <a:noFill/>
        </p:spPr>
        <p:txBody>
          <a:bodyPr wrap="none" rtlCol="0">
            <a:spAutoFit/>
          </a:bodyPr>
          <a:lstStyle/>
          <a:p>
            <a:r>
              <a:rPr lang="en-US" b="1" dirty="0" err="1"/>
              <a:t>Tampilan</a:t>
            </a:r>
            <a:r>
              <a:rPr lang="en-US" b="1" dirty="0"/>
              <a:t> Android Studio</a:t>
            </a:r>
            <a:endParaRPr lang="en-ID" b="1" dirty="0"/>
          </a:p>
        </p:txBody>
      </p:sp>
      <p:sp>
        <p:nvSpPr>
          <p:cNvPr id="5" name="Rectangle 4">
            <a:extLst>
              <a:ext uri="{FF2B5EF4-FFF2-40B4-BE49-F238E27FC236}">
                <a16:creationId xmlns:a16="http://schemas.microsoft.com/office/drawing/2014/main" xmlns="" id="{B1A9266D-D272-4E65-9DBD-2E699791C5F4}"/>
              </a:ext>
            </a:extLst>
          </p:cNvPr>
          <p:cNvSpPr/>
          <p:nvPr/>
        </p:nvSpPr>
        <p:spPr>
          <a:xfrm>
            <a:off x="5332287" y="5609439"/>
            <a:ext cx="1527406" cy="307777"/>
          </a:xfrm>
          <a:prstGeom prst="rect">
            <a:avLst/>
          </a:prstGeom>
        </p:spPr>
        <p:txBody>
          <a:bodyPr wrap="none">
            <a:spAutoFit/>
          </a:bodyPr>
          <a:lstStyle/>
          <a:p>
            <a:r>
              <a:rPr lang="en-ID" sz="1400" dirty="0">
                <a:latin typeface="+mj-lt"/>
              </a:rPr>
              <a:t>blog.teknorial.com</a:t>
            </a:r>
          </a:p>
        </p:txBody>
      </p:sp>
      <p:grpSp>
        <p:nvGrpSpPr>
          <p:cNvPr id="17" name="Group 16">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8" name="Rectangle 17">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20" name="Rectangle 19">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6" name="TextBox 25">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2</a:t>
              </a:r>
              <a:endParaRPr lang="en-US" dirty="0">
                <a:solidFill>
                  <a:srgbClr val="C00000"/>
                </a:solidFill>
              </a:endParaRPr>
            </a:p>
          </p:txBody>
        </p:sp>
      </p:grpSp>
    </p:spTree>
    <p:extLst>
      <p:ext uri="{BB962C8B-B14F-4D97-AF65-F5344CB8AC3E}">
        <p14:creationId xmlns:p14="http://schemas.microsoft.com/office/powerpoint/2010/main" val="249343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20</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20</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Android Data Management</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20</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20</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46838" y="76830"/>
            <a:ext cx="1116011" cy="446276"/>
          </a:xfrm>
          <a:prstGeom prst="rect">
            <a:avLst/>
          </a:prstGeom>
        </p:spPr>
        <p:txBody>
          <a:bodyPr wrap="none">
            <a:spAutoFit/>
          </a:bodyPr>
          <a:lstStyle/>
          <a:p>
            <a:pPr algn="ctr"/>
            <a:r>
              <a:rPr lang="en-US" sz="2300" dirty="0">
                <a:latin typeface="Arial" charset="0"/>
                <a:ea typeface="Arial" charset="0"/>
                <a:cs typeface="Arial" charset="0"/>
              </a:rPr>
              <a:t>(20/24)</a:t>
            </a:r>
          </a:p>
        </p:txBody>
      </p:sp>
      <p:sp>
        <p:nvSpPr>
          <p:cNvPr id="6" name="Rectangle 5">
            <a:extLst>
              <a:ext uri="{FF2B5EF4-FFF2-40B4-BE49-F238E27FC236}">
                <a16:creationId xmlns:a16="http://schemas.microsoft.com/office/drawing/2014/main" xmlns="" id="{A9A6365B-8522-4B72-9EF0-4EEB07945064}"/>
              </a:ext>
            </a:extLst>
          </p:cNvPr>
          <p:cNvSpPr/>
          <p:nvPr/>
        </p:nvSpPr>
        <p:spPr>
          <a:xfrm>
            <a:off x="581747" y="849797"/>
            <a:ext cx="10894635" cy="2246769"/>
          </a:xfrm>
          <a:prstGeom prst="rect">
            <a:avLst/>
          </a:prstGeom>
        </p:spPr>
        <p:txBody>
          <a:bodyPr wrap="square">
            <a:spAutoFit/>
          </a:bodyPr>
          <a:lstStyle/>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What apps you usually use almost everyday?</a:t>
            </a:r>
          </a:p>
          <a:p>
            <a:pPr marL="914400" lvl="1" indent="-457200" fontAlgn="base">
              <a:spcBef>
                <a:spcPts val="600"/>
              </a:spcBef>
              <a:spcAft>
                <a:spcPts val="600"/>
              </a:spcAft>
              <a:buFont typeface="+mj-lt"/>
              <a:buAutoNum type="arabicPeriod"/>
            </a:pPr>
            <a:r>
              <a:rPr lang="en-US" sz="2000" dirty="0">
                <a:solidFill>
                  <a:srgbClr val="000000"/>
                </a:solidFill>
                <a:latin typeface="Arial" panose="020B0604020202020204" pitchFamily="34" charset="0"/>
                <a:cs typeface="Arial" panose="020B0604020202020204" pitchFamily="34" charset="0"/>
              </a:rPr>
              <a:t>Browser (Chrome, Firefox, Opera)</a:t>
            </a:r>
          </a:p>
          <a:p>
            <a:pPr marL="914400" lvl="1" indent="-457200" fontAlgn="base">
              <a:spcBef>
                <a:spcPts val="600"/>
              </a:spcBef>
              <a:spcAft>
                <a:spcPts val="600"/>
              </a:spcAft>
              <a:buFont typeface="+mj-lt"/>
              <a:buAutoNum type="arabicPeriod"/>
            </a:pPr>
            <a:r>
              <a:rPr lang="en-US" sz="2000" dirty="0">
                <a:solidFill>
                  <a:srgbClr val="000000"/>
                </a:solidFill>
                <a:latin typeface="Arial" panose="020B0604020202020204" pitchFamily="34" charset="0"/>
                <a:cs typeface="Arial" panose="020B0604020202020204" pitchFamily="34" charset="0"/>
              </a:rPr>
              <a:t>Office Suite</a:t>
            </a:r>
          </a:p>
          <a:p>
            <a:pPr marL="914400" lvl="1" indent="-457200" fontAlgn="base">
              <a:spcBef>
                <a:spcPts val="600"/>
              </a:spcBef>
              <a:spcAft>
                <a:spcPts val="600"/>
              </a:spcAft>
              <a:buFont typeface="+mj-lt"/>
              <a:buAutoNum type="arabicPeriod"/>
            </a:pPr>
            <a:r>
              <a:rPr lang="en-US" sz="2000" dirty="0">
                <a:solidFill>
                  <a:srgbClr val="000000"/>
                </a:solidFill>
                <a:latin typeface="Arial" panose="020B0604020202020204" pitchFamily="34" charset="0"/>
                <a:cs typeface="Arial" panose="020B0604020202020204" pitchFamily="34" charset="0"/>
              </a:rPr>
              <a:t>Games</a:t>
            </a:r>
          </a:p>
          <a:p>
            <a:pPr marL="914400" lvl="1" indent="-457200" fontAlgn="base">
              <a:spcBef>
                <a:spcPts val="600"/>
              </a:spcBef>
              <a:spcAft>
                <a:spcPts val="600"/>
              </a:spcAft>
              <a:buFont typeface="+mj-lt"/>
              <a:buAutoNum type="arabicPeriod"/>
            </a:pPr>
            <a:r>
              <a:rPr lang="en-US" sz="2000" dirty="0" err="1">
                <a:solidFill>
                  <a:srgbClr val="000000"/>
                </a:solidFill>
                <a:latin typeface="Arial" panose="020B0604020202020204" pitchFamily="34" charset="0"/>
                <a:cs typeface="Arial" panose="020B0604020202020204" pitchFamily="34" charset="0"/>
              </a:rPr>
              <a:t>Spesific</a:t>
            </a:r>
            <a:r>
              <a:rPr lang="en-US" sz="2000" dirty="0">
                <a:solidFill>
                  <a:srgbClr val="000000"/>
                </a:solidFill>
                <a:latin typeface="Arial" panose="020B0604020202020204" pitchFamily="34" charset="0"/>
                <a:cs typeface="Arial" panose="020B0604020202020204" pitchFamily="34" charset="0"/>
              </a:rPr>
              <a:t> software (</a:t>
            </a:r>
            <a:r>
              <a:rPr lang="en-US" sz="2000" dirty="0" err="1">
                <a:solidFill>
                  <a:srgbClr val="000000"/>
                </a:solidFill>
                <a:latin typeface="Arial" panose="020B0604020202020204" pitchFamily="34" charset="0"/>
                <a:cs typeface="Arial" panose="020B0604020202020204" pitchFamily="34" charset="0"/>
              </a:rPr>
              <a:t>Netbeans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Matlab</a:t>
            </a:r>
            <a:r>
              <a:rPr lang="en-US" sz="2000" dirty="0">
                <a:solidFill>
                  <a:srgbClr val="000000"/>
                </a:solidFill>
                <a:latin typeface="Arial" panose="020B0604020202020204" pitchFamily="34" charset="0"/>
                <a:cs typeface="Arial" panose="020B0604020202020204" pitchFamily="34" charset="0"/>
              </a:rPr>
              <a:t>, etc.)</a:t>
            </a: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20</a:t>
              </a:r>
              <a:endParaRPr lang="en-US" dirty="0">
                <a:solidFill>
                  <a:srgbClr val="C00000"/>
                </a:solidFill>
              </a:endParaRPr>
            </a:p>
          </p:txBody>
        </p:sp>
      </p:grpSp>
    </p:spTree>
    <p:extLst>
      <p:ext uri="{BB962C8B-B14F-4D97-AF65-F5344CB8AC3E}">
        <p14:creationId xmlns:p14="http://schemas.microsoft.com/office/powerpoint/2010/main" val="2146422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21</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21</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The Sandbox</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21</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21</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46838" y="76830"/>
            <a:ext cx="1116011" cy="446276"/>
          </a:xfrm>
          <a:prstGeom prst="rect">
            <a:avLst/>
          </a:prstGeom>
        </p:spPr>
        <p:txBody>
          <a:bodyPr wrap="none">
            <a:spAutoFit/>
          </a:bodyPr>
          <a:lstStyle/>
          <a:p>
            <a:pPr algn="ctr"/>
            <a:r>
              <a:rPr lang="en-US" sz="2300" dirty="0">
                <a:latin typeface="Arial" charset="0"/>
                <a:ea typeface="Arial" charset="0"/>
                <a:cs typeface="Arial" charset="0"/>
              </a:rPr>
              <a:t>(21/24)</a:t>
            </a:r>
          </a:p>
        </p:txBody>
      </p:sp>
      <p:sp>
        <p:nvSpPr>
          <p:cNvPr id="6" name="Rectangle 5">
            <a:extLst>
              <a:ext uri="{FF2B5EF4-FFF2-40B4-BE49-F238E27FC236}">
                <a16:creationId xmlns:a16="http://schemas.microsoft.com/office/drawing/2014/main" xmlns="" id="{A9A6365B-8522-4B72-9EF0-4EEB07945064}"/>
              </a:ext>
            </a:extLst>
          </p:cNvPr>
          <p:cNvSpPr/>
          <p:nvPr/>
        </p:nvSpPr>
        <p:spPr>
          <a:xfrm>
            <a:off x="581747" y="849797"/>
            <a:ext cx="10894635" cy="1785104"/>
          </a:xfrm>
          <a:prstGeom prst="rect">
            <a:avLst/>
          </a:prstGeom>
        </p:spPr>
        <p:txBody>
          <a:bodyPr wrap="square">
            <a:spAutoFit/>
          </a:bodyPr>
          <a:lstStyle/>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iOS and Android are built in UNIX</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Each app runs on its own sandbox</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Sandbox contains the files and also folders that the app allowed</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All resource files have to stored in these folders.</a:t>
            </a: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21</a:t>
              </a:r>
              <a:endParaRPr lang="en-US" dirty="0">
                <a:solidFill>
                  <a:srgbClr val="C00000"/>
                </a:solidFill>
              </a:endParaRPr>
            </a:p>
          </p:txBody>
        </p:sp>
      </p:grpSp>
    </p:spTree>
    <p:extLst>
      <p:ext uri="{BB962C8B-B14F-4D97-AF65-F5344CB8AC3E}">
        <p14:creationId xmlns:p14="http://schemas.microsoft.com/office/powerpoint/2010/main" val="1283518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22</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22</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Android File System</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22</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22</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46838" y="76830"/>
            <a:ext cx="1116011" cy="446276"/>
          </a:xfrm>
          <a:prstGeom prst="rect">
            <a:avLst/>
          </a:prstGeom>
        </p:spPr>
        <p:txBody>
          <a:bodyPr wrap="none">
            <a:spAutoFit/>
          </a:bodyPr>
          <a:lstStyle/>
          <a:p>
            <a:pPr algn="ctr"/>
            <a:r>
              <a:rPr lang="en-US" sz="2300" dirty="0">
                <a:latin typeface="Arial" charset="0"/>
                <a:ea typeface="Arial" charset="0"/>
                <a:cs typeface="Arial" charset="0"/>
              </a:rPr>
              <a:t>(22/24)</a:t>
            </a:r>
          </a:p>
        </p:txBody>
      </p:sp>
      <p:pic>
        <p:nvPicPr>
          <p:cNvPr id="4098" name="Picture 2" descr="https://lh5.googleusercontent.com/57SakYBt8gkV16ngoc888-Ds90xphY8Bea3X7LKxuwiK1lHR3ZAWEm5sbbY5nscC6hiiA19NmYH9EGGkEFYCNnqeC_coTbSuT9pQmZSXPCvdynXZvk8RNZKYvRFfxn88Nv3Y1HacYbw">
            <a:extLst>
              <a:ext uri="{FF2B5EF4-FFF2-40B4-BE49-F238E27FC236}">
                <a16:creationId xmlns:a16="http://schemas.microsoft.com/office/drawing/2014/main" xmlns="" id="{80030AD0-783E-47F0-901B-727E1F7539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9353" y="1109662"/>
            <a:ext cx="7153275" cy="4638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0B6236AA-806E-4F68-86AF-88D298220010}"/>
              </a:ext>
            </a:extLst>
          </p:cNvPr>
          <p:cNvSpPr/>
          <p:nvPr/>
        </p:nvSpPr>
        <p:spPr>
          <a:xfrm>
            <a:off x="4106831" y="5608838"/>
            <a:ext cx="3978337" cy="307777"/>
          </a:xfrm>
          <a:prstGeom prst="rect">
            <a:avLst/>
          </a:prstGeom>
        </p:spPr>
        <p:txBody>
          <a:bodyPr wrap="square">
            <a:spAutoFit/>
          </a:bodyPr>
          <a:lstStyle/>
          <a:p>
            <a:r>
              <a:rPr lang="en-ID" sz="1400" dirty="0">
                <a:solidFill>
                  <a:srgbClr val="000000"/>
                </a:solidFill>
                <a:latin typeface="+mj-lt"/>
              </a:rPr>
              <a:t>dataforensics.org/android-phone-forensics-analysis/</a:t>
            </a:r>
            <a:endParaRPr lang="en-ID" sz="1400" dirty="0">
              <a:latin typeface="+mj-lt"/>
            </a:endParaRP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22</a:t>
              </a:r>
              <a:endParaRPr lang="en-US" dirty="0">
                <a:solidFill>
                  <a:srgbClr val="C00000"/>
                </a:solidFill>
              </a:endParaRPr>
            </a:p>
          </p:txBody>
        </p:sp>
      </p:grpSp>
    </p:spTree>
    <p:extLst>
      <p:ext uri="{BB962C8B-B14F-4D97-AF65-F5344CB8AC3E}">
        <p14:creationId xmlns:p14="http://schemas.microsoft.com/office/powerpoint/2010/main" val="4158429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23</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23</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Android Storage</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23</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23</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046838" y="76830"/>
            <a:ext cx="1116011" cy="446276"/>
          </a:xfrm>
          <a:prstGeom prst="rect">
            <a:avLst/>
          </a:prstGeom>
        </p:spPr>
        <p:txBody>
          <a:bodyPr wrap="none">
            <a:spAutoFit/>
          </a:bodyPr>
          <a:lstStyle/>
          <a:p>
            <a:pPr algn="ctr"/>
            <a:r>
              <a:rPr lang="en-US" sz="2300" dirty="0">
                <a:latin typeface="Arial" charset="0"/>
                <a:ea typeface="Arial" charset="0"/>
                <a:cs typeface="Arial" charset="0"/>
              </a:rPr>
              <a:t>(23/24)</a:t>
            </a:r>
          </a:p>
        </p:txBody>
      </p:sp>
      <p:sp>
        <p:nvSpPr>
          <p:cNvPr id="5" name="Rectangle 4">
            <a:extLst>
              <a:ext uri="{FF2B5EF4-FFF2-40B4-BE49-F238E27FC236}">
                <a16:creationId xmlns:a16="http://schemas.microsoft.com/office/drawing/2014/main" xmlns="" id="{AAD77565-95BD-4497-8838-C44E157C7244}"/>
              </a:ext>
            </a:extLst>
          </p:cNvPr>
          <p:cNvSpPr/>
          <p:nvPr/>
        </p:nvSpPr>
        <p:spPr>
          <a:xfrm>
            <a:off x="583095" y="997483"/>
            <a:ext cx="9621079" cy="1785104"/>
          </a:xfrm>
          <a:prstGeom prst="rect">
            <a:avLst/>
          </a:prstGeom>
        </p:spPr>
        <p:txBody>
          <a:bodyPr wrap="square">
            <a:spAutoFit/>
          </a:bodyPr>
          <a:lstStyle/>
          <a:p>
            <a:pPr marL="342900" indent="-342900" fontAlgn="base">
              <a:spcBef>
                <a:spcPts val="600"/>
              </a:spcBef>
              <a:spcAft>
                <a:spcPts val="600"/>
              </a:spcAft>
              <a:buFont typeface="Arial" panose="020B0604020202020204" pitchFamily="34" charset="0"/>
              <a:buChar char="•"/>
            </a:pPr>
            <a:r>
              <a:rPr lang="en-ID" sz="2000" dirty="0">
                <a:solidFill>
                  <a:srgbClr val="000000"/>
                </a:solidFill>
                <a:latin typeface="Arial" panose="020B0604020202020204" pitchFamily="34" charset="0"/>
                <a:cs typeface="Arial" panose="020B0604020202020204" pitchFamily="34" charset="0"/>
              </a:rPr>
              <a:t>Core Data: SQLite DB built into every app</a:t>
            </a:r>
          </a:p>
          <a:p>
            <a:pPr marL="342900" indent="-342900" fontAlgn="base">
              <a:spcBef>
                <a:spcPts val="600"/>
              </a:spcBef>
              <a:spcAft>
                <a:spcPts val="600"/>
              </a:spcAft>
              <a:buFont typeface="Arial" panose="020B0604020202020204" pitchFamily="34" charset="0"/>
              <a:buChar char="•"/>
            </a:pPr>
            <a:r>
              <a:rPr lang="en-ID" sz="2000" dirty="0">
                <a:solidFill>
                  <a:srgbClr val="000000"/>
                </a:solidFill>
                <a:latin typeface="Arial" panose="020B0604020202020204" pitchFamily="34" charset="0"/>
                <a:cs typeface="Arial" panose="020B0604020202020204" pitchFamily="34" charset="0"/>
              </a:rPr>
              <a:t>Language Specific: </a:t>
            </a:r>
            <a:r>
              <a:rPr lang="en-ID" sz="2000" dirty="0" err="1">
                <a:solidFill>
                  <a:srgbClr val="000000"/>
                </a:solidFill>
                <a:latin typeface="Courier New" panose="02070309020205020404" pitchFamily="49" charset="0"/>
              </a:rPr>
              <a:t>FileInputStream</a:t>
            </a:r>
            <a:r>
              <a:rPr lang="en-ID" sz="2000" dirty="0">
                <a:solidFill>
                  <a:srgbClr val="000000"/>
                </a:solidFill>
                <a:latin typeface="Calibri" panose="020F0502020204030204" pitchFamily="34" charset="0"/>
              </a:rPr>
              <a:t> </a:t>
            </a:r>
            <a:r>
              <a:rPr lang="en-ID" sz="2000" dirty="0">
                <a:solidFill>
                  <a:srgbClr val="000000"/>
                </a:solidFill>
                <a:latin typeface="Arial" panose="020B0604020202020204" pitchFamily="34" charset="0"/>
                <a:cs typeface="Arial" panose="020B0604020202020204" pitchFamily="34" charset="0"/>
              </a:rPr>
              <a:t>and</a:t>
            </a:r>
            <a:r>
              <a:rPr lang="en-ID" sz="2000" dirty="0">
                <a:solidFill>
                  <a:srgbClr val="000000"/>
                </a:solidFill>
                <a:latin typeface="Calibri" panose="020F0502020204030204" pitchFamily="34" charset="0"/>
              </a:rPr>
              <a:t> </a:t>
            </a:r>
            <a:r>
              <a:rPr lang="en-ID" sz="2000" dirty="0" err="1">
                <a:solidFill>
                  <a:srgbClr val="000000"/>
                </a:solidFill>
                <a:latin typeface="Courier New" panose="02070309020205020404" pitchFamily="49" charset="0"/>
              </a:rPr>
              <a:t>FileOutputStream</a:t>
            </a:r>
            <a:endParaRPr lang="en-ID" sz="2000" dirty="0">
              <a:solidFill>
                <a:srgbClr val="000000"/>
              </a:solidFill>
              <a:latin typeface="Courier New" panose="02070309020205020404" pitchFamily="49" charset="0"/>
            </a:endParaRPr>
          </a:p>
          <a:p>
            <a:pPr marL="342900" indent="-342900" fontAlgn="base">
              <a:spcBef>
                <a:spcPts val="600"/>
              </a:spcBef>
              <a:spcAft>
                <a:spcPts val="600"/>
              </a:spcAft>
              <a:buFont typeface="Arial" panose="020B0604020202020204" pitchFamily="34" charset="0"/>
              <a:buChar char="•"/>
            </a:pPr>
            <a:r>
              <a:rPr lang="en-ID" sz="2000" dirty="0">
                <a:solidFill>
                  <a:srgbClr val="000000"/>
                </a:solidFill>
                <a:latin typeface="Arial" panose="020B0604020202020204" pitchFamily="34" charset="0"/>
                <a:cs typeface="Arial" panose="020B0604020202020204" pitchFamily="34" charset="0"/>
              </a:rPr>
              <a:t>Network: Web services, network DBs, etc.</a:t>
            </a:r>
            <a:endParaRPr lang="en-ID" sz="2000" dirty="0">
              <a:solidFill>
                <a:srgbClr val="000000"/>
              </a:solidFill>
              <a:latin typeface="Courier New" panose="02070309020205020404" pitchFamily="49" charset="0"/>
            </a:endParaRPr>
          </a:p>
          <a:p>
            <a:pPr marL="342900" indent="-342900" fontAlgn="base">
              <a:spcBef>
                <a:spcPts val="600"/>
              </a:spcBef>
              <a:spcAft>
                <a:spcPts val="600"/>
              </a:spcAft>
              <a:buFont typeface="Arial" panose="020B0604020202020204" pitchFamily="34" charset="0"/>
              <a:buChar char="•"/>
            </a:pPr>
            <a:r>
              <a:rPr lang="en-ID" sz="2000" dirty="0">
                <a:solidFill>
                  <a:srgbClr val="000000"/>
                </a:solidFill>
                <a:latin typeface="Arial" panose="020B0604020202020204" pitchFamily="34" charset="0"/>
                <a:cs typeface="Arial" panose="020B0604020202020204" pitchFamily="34" charset="0"/>
              </a:rPr>
              <a:t>Key-Value: </a:t>
            </a:r>
            <a:r>
              <a:rPr lang="en-ID" sz="2000" dirty="0" err="1">
                <a:solidFill>
                  <a:srgbClr val="000000"/>
                </a:solidFill>
                <a:latin typeface="Courier New" panose="02070309020205020404" pitchFamily="49" charset="0"/>
              </a:rPr>
              <a:t>SharedPreferences</a:t>
            </a:r>
            <a:endParaRPr lang="en-ID" sz="2000" dirty="0">
              <a:solidFill>
                <a:srgbClr val="000000"/>
              </a:solidFill>
              <a:latin typeface="Calibri" panose="020F0502020204030204" pitchFamily="34" charset="0"/>
            </a:endParaRP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23</a:t>
              </a:r>
              <a:endParaRPr lang="en-US" dirty="0">
                <a:solidFill>
                  <a:srgbClr val="C00000"/>
                </a:solidFill>
              </a:endParaRPr>
            </a:p>
          </p:txBody>
        </p:sp>
      </p:grpSp>
    </p:spTree>
    <p:extLst>
      <p:ext uri="{BB962C8B-B14F-4D97-AF65-F5344CB8AC3E}">
        <p14:creationId xmlns:p14="http://schemas.microsoft.com/office/powerpoint/2010/main" val="333599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24</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24</a:t>
            </a:fld>
            <a:endParaRPr lang="en-US" b="1" dirty="0">
              <a:solidFill>
                <a:schemeClr val="bg1">
                  <a:lumMod val="95000"/>
                </a:schemeClr>
              </a:solidFill>
            </a:endParaRP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24</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24</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3" name="TextBox 2"/>
          <p:cNvSpPr txBox="1"/>
          <p:nvPr/>
        </p:nvSpPr>
        <p:spPr>
          <a:xfrm>
            <a:off x="3206342" y="2538484"/>
            <a:ext cx="5779298" cy="707886"/>
          </a:xfrm>
          <a:prstGeom prst="rect">
            <a:avLst/>
          </a:prstGeom>
          <a:noFill/>
        </p:spPr>
        <p:txBody>
          <a:bodyPr wrap="square" rtlCol="0">
            <a:spAutoFit/>
          </a:bodyPr>
          <a:lstStyle/>
          <a:p>
            <a:pPr algn="ctr"/>
            <a:r>
              <a:rPr lang="en-ID" sz="4000" b="1" dirty="0">
                <a:latin typeface="Arial" panose="020B0604020202020204" pitchFamily="34" charset="0"/>
                <a:cs typeface="Arial" panose="020B0604020202020204" pitchFamily="34" charset="0"/>
              </a:rPr>
              <a:t>THANK YOU</a:t>
            </a:r>
            <a:endParaRPr lang="en-US" sz="4000" b="1"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3" name="Rectangle 12">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5" name="Rectangle 14">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17" name="TextBox 16">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24</a:t>
              </a:r>
              <a:endParaRPr lang="en-US" dirty="0">
                <a:solidFill>
                  <a:srgbClr val="C00000"/>
                </a:solidFill>
              </a:endParaRPr>
            </a:p>
          </p:txBody>
        </p:sp>
      </p:grpSp>
    </p:spTree>
    <p:extLst>
      <p:ext uri="{BB962C8B-B14F-4D97-AF65-F5344CB8AC3E}">
        <p14:creationId xmlns:p14="http://schemas.microsoft.com/office/powerpoint/2010/main" val="111655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3</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3</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Android Activities</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3</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3</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128591" y="76830"/>
            <a:ext cx="952505" cy="446276"/>
          </a:xfrm>
          <a:prstGeom prst="rect">
            <a:avLst/>
          </a:prstGeom>
        </p:spPr>
        <p:txBody>
          <a:bodyPr wrap="none">
            <a:spAutoFit/>
          </a:bodyPr>
          <a:lstStyle/>
          <a:p>
            <a:pPr algn="ctr"/>
            <a:r>
              <a:rPr lang="en-US" sz="2300" dirty="0">
                <a:latin typeface="Arial" charset="0"/>
                <a:ea typeface="Arial" charset="0"/>
                <a:cs typeface="Arial" charset="0"/>
              </a:rPr>
              <a:t>(3/24)</a:t>
            </a:r>
          </a:p>
        </p:txBody>
      </p:sp>
      <p:sp>
        <p:nvSpPr>
          <p:cNvPr id="13" name="Rectangle 12">
            <a:extLst>
              <a:ext uri="{FF2B5EF4-FFF2-40B4-BE49-F238E27FC236}">
                <a16:creationId xmlns:a16="http://schemas.microsoft.com/office/drawing/2014/main" xmlns="" id="{97F4ECDC-D293-4F46-830C-F3048A138895}"/>
              </a:ext>
            </a:extLst>
          </p:cNvPr>
          <p:cNvSpPr/>
          <p:nvPr/>
        </p:nvSpPr>
        <p:spPr>
          <a:xfrm>
            <a:off x="463826" y="1188789"/>
            <a:ext cx="11203292" cy="2031325"/>
          </a:xfrm>
          <a:prstGeom prst="rect">
            <a:avLst/>
          </a:prstGeom>
        </p:spPr>
        <p:txBody>
          <a:bodyPr wrap="square">
            <a:spAutoFit/>
          </a:bodyPr>
          <a:lstStyle/>
          <a:p>
            <a:pPr marL="342900" indent="-342900" fontAlgn="base">
              <a:spcBef>
                <a:spcPts val="600"/>
              </a:spcBef>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Single, focused thing that the user can do</a:t>
            </a:r>
          </a:p>
          <a:p>
            <a:pPr marL="342900" indent="-342900" fontAlgn="base">
              <a:spcBef>
                <a:spcPts val="600"/>
              </a:spcBef>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Presented to the user as full-screen windows</a:t>
            </a:r>
          </a:p>
          <a:p>
            <a:pPr marL="342900" indent="-342900" fontAlgn="base">
              <a:spcBef>
                <a:spcPts val="600"/>
              </a:spcBef>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Consider each Activity both a screen and a feature</a:t>
            </a:r>
          </a:p>
          <a:p>
            <a:pPr marL="342900" indent="-34290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Apps can activate Activities in other Apps</a:t>
            </a: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3</a:t>
              </a:r>
              <a:endParaRPr lang="en-US" dirty="0">
                <a:solidFill>
                  <a:srgbClr val="C00000"/>
                </a:solidFill>
              </a:endParaRPr>
            </a:p>
          </p:txBody>
        </p:sp>
      </p:grpSp>
    </p:spTree>
    <p:extLst>
      <p:ext uri="{BB962C8B-B14F-4D97-AF65-F5344CB8AC3E}">
        <p14:creationId xmlns:p14="http://schemas.microsoft.com/office/powerpoint/2010/main" val="324752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4</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4</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The App Lifecycle</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4</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4</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128590" y="76830"/>
            <a:ext cx="952505" cy="446276"/>
          </a:xfrm>
          <a:prstGeom prst="rect">
            <a:avLst/>
          </a:prstGeom>
        </p:spPr>
        <p:txBody>
          <a:bodyPr wrap="none">
            <a:spAutoFit/>
          </a:bodyPr>
          <a:lstStyle/>
          <a:p>
            <a:pPr algn="ctr"/>
            <a:r>
              <a:rPr lang="en-US" sz="2300" dirty="0">
                <a:latin typeface="Arial" charset="0"/>
                <a:ea typeface="Arial" charset="0"/>
                <a:cs typeface="Arial" charset="0"/>
              </a:rPr>
              <a:t>(4/24)</a:t>
            </a:r>
          </a:p>
        </p:txBody>
      </p:sp>
      <p:pic>
        <p:nvPicPr>
          <p:cNvPr id="15362" name="Picture 2" descr="https://lh5.googleusercontent.com/m4DAhaXzcjvCg8hKuK_MHVwArLGItI6E-g9aibceh8Zaka5dHiZ_VDmBID7GWGdH8F5dKOj78QAXxDLM9GNJmz75R-OFXTMUly4SS8MWVZr0epobqkpVXFWH38mHwZli5yJW83hANyE">
            <a:extLst>
              <a:ext uri="{FF2B5EF4-FFF2-40B4-BE49-F238E27FC236}">
                <a16:creationId xmlns:a16="http://schemas.microsoft.com/office/drawing/2014/main" xmlns="" id="{512B61FA-7026-42A8-86C3-6A73BDBB5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659" y="1518927"/>
            <a:ext cx="8572664" cy="382014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4</a:t>
              </a:r>
              <a:endParaRPr lang="en-US" dirty="0">
                <a:solidFill>
                  <a:srgbClr val="C00000"/>
                </a:solidFill>
              </a:endParaRPr>
            </a:p>
          </p:txBody>
        </p:sp>
      </p:grpSp>
    </p:spTree>
    <p:extLst>
      <p:ext uri="{BB962C8B-B14F-4D97-AF65-F5344CB8AC3E}">
        <p14:creationId xmlns:p14="http://schemas.microsoft.com/office/powerpoint/2010/main" val="146619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5</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5</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The Activity Lifecycle</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5</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5</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128591" y="76830"/>
            <a:ext cx="952505" cy="446276"/>
          </a:xfrm>
          <a:prstGeom prst="rect">
            <a:avLst/>
          </a:prstGeom>
        </p:spPr>
        <p:txBody>
          <a:bodyPr wrap="none">
            <a:spAutoFit/>
          </a:bodyPr>
          <a:lstStyle/>
          <a:p>
            <a:pPr algn="ctr"/>
            <a:r>
              <a:rPr lang="en-US" sz="2300" dirty="0">
                <a:latin typeface="Arial" charset="0"/>
                <a:ea typeface="Arial" charset="0"/>
                <a:cs typeface="Arial" charset="0"/>
              </a:rPr>
              <a:t>(5/24)</a:t>
            </a:r>
          </a:p>
        </p:txBody>
      </p:sp>
      <p:pic>
        <p:nvPicPr>
          <p:cNvPr id="1026" name="Picture 2" descr="State diagram for an Android Activity Lifecycle.">
            <a:extLst>
              <a:ext uri="{FF2B5EF4-FFF2-40B4-BE49-F238E27FC236}">
                <a16:creationId xmlns:a16="http://schemas.microsoft.com/office/drawing/2014/main" xmlns="" id="{20BD7518-A16F-4A30-A7DC-D0E2C66D8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708" y="548735"/>
            <a:ext cx="4491388" cy="580466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2974A516-A778-419C-B159-BD8B808C343D}"/>
              </a:ext>
            </a:extLst>
          </p:cNvPr>
          <p:cNvSpPr/>
          <p:nvPr/>
        </p:nvSpPr>
        <p:spPr>
          <a:xfrm>
            <a:off x="649356" y="801717"/>
            <a:ext cx="5976731" cy="3939540"/>
          </a:xfrm>
          <a:prstGeom prst="rect">
            <a:avLst/>
          </a:prstGeom>
        </p:spPr>
        <p:txBody>
          <a:bodyPr wrap="square">
            <a:spAutoFit/>
          </a:bodyPr>
          <a:lstStyle/>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If there is an activity is in the foreground of the screen (at the top of the stack), it is currently active</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If there is an activity has lost its focus but still visible (transparent activity or non full-sized activity), it will be paused.</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If there is an activity is completely obscured by another activity, it will be stopped.</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If there is an paused activity or stopped activity, those activities will be terminating by system by asking it to finish, or killing its own process.</a:t>
            </a:r>
          </a:p>
        </p:txBody>
      </p:sp>
      <p:grpSp>
        <p:nvGrpSpPr>
          <p:cNvPr id="17" name="Group 16">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8" name="Rectangle 17">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20" name="Rectangle 19">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6" name="TextBox 25">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5</a:t>
              </a:r>
              <a:endParaRPr lang="en-US" dirty="0">
                <a:solidFill>
                  <a:srgbClr val="C00000"/>
                </a:solidFill>
              </a:endParaRPr>
            </a:p>
          </p:txBody>
        </p:sp>
      </p:grpSp>
    </p:spTree>
    <p:extLst>
      <p:ext uri="{BB962C8B-B14F-4D97-AF65-F5344CB8AC3E}">
        <p14:creationId xmlns:p14="http://schemas.microsoft.com/office/powerpoint/2010/main" val="300253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6</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6</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Lifecycle Callbacks</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6</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6</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128591" y="76830"/>
            <a:ext cx="952505" cy="446276"/>
          </a:xfrm>
          <a:prstGeom prst="rect">
            <a:avLst/>
          </a:prstGeom>
        </p:spPr>
        <p:txBody>
          <a:bodyPr wrap="none">
            <a:spAutoFit/>
          </a:bodyPr>
          <a:lstStyle/>
          <a:p>
            <a:pPr algn="ctr"/>
            <a:r>
              <a:rPr lang="en-US" sz="2300" dirty="0">
                <a:latin typeface="Arial" charset="0"/>
                <a:ea typeface="Arial" charset="0"/>
                <a:cs typeface="Arial" charset="0"/>
              </a:rPr>
              <a:t>(6/24)</a:t>
            </a:r>
          </a:p>
        </p:txBody>
      </p:sp>
      <p:sp>
        <p:nvSpPr>
          <p:cNvPr id="6" name="Rectangle 5">
            <a:extLst>
              <a:ext uri="{FF2B5EF4-FFF2-40B4-BE49-F238E27FC236}">
                <a16:creationId xmlns:a16="http://schemas.microsoft.com/office/drawing/2014/main" xmlns="" id="{A9A6365B-8522-4B72-9EF0-4EEB07945064}"/>
              </a:ext>
            </a:extLst>
          </p:cNvPr>
          <p:cNvSpPr/>
          <p:nvPr/>
        </p:nvSpPr>
        <p:spPr>
          <a:xfrm>
            <a:off x="581748" y="849797"/>
            <a:ext cx="4454078" cy="3170099"/>
          </a:xfrm>
          <a:prstGeom prst="rect">
            <a:avLst/>
          </a:prstGeom>
        </p:spPr>
        <p:txBody>
          <a:bodyPr wrap="square">
            <a:spAutoFit/>
          </a:bodyPr>
          <a:lstStyle/>
          <a:p>
            <a:pPr marL="342900" indent="-342900"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Make sure to make the correct calls in the correct methods!</a:t>
            </a:r>
          </a:p>
          <a:p>
            <a:pPr marL="342900" indent="-342900"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If you do everything in </a:t>
            </a:r>
            <a:r>
              <a:rPr lang="en-US" sz="2000" dirty="0" err="1">
                <a:solidFill>
                  <a:srgbClr val="000000"/>
                </a:solidFill>
                <a:latin typeface="Arial" panose="020B0604020202020204" pitchFamily="34" charset="0"/>
                <a:cs typeface="Arial" panose="020B0604020202020204" pitchFamily="34" charset="0"/>
              </a:rPr>
              <a:t>onCreate</a:t>
            </a:r>
            <a:r>
              <a:rPr lang="en-US" sz="2000" dirty="0">
                <a:solidFill>
                  <a:srgbClr val="000000"/>
                </a:solidFill>
                <a:latin typeface="Arial" panose="020B0604020202020204" pitchFamily="34" charset="0"/>
                <a:cs typeface="Arial" panose="020B0604020202020204" pitchFamily="34" charset="0"/>
              </a:rPr>
              <a:t>(), then problems could occur when you switch</a:t>
            </a:r>
          </a:p>
          <a:p>
            <a:pPr marL="342900" indent="-342900"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On a device rotation, </a:t>
            </a:r>
            <a:r>
              <a:rPr lang="en-US" sz="2000" dirty="0" err="1">
                <a:solidFill>
                  <a:srgbClr val="000000"/>
                </a:solidFill>
                <a:latin typeface="Arial" panose="020B0604020202020204" pitchFamily="34" charset="0"/>
                <a:cs typeface="Arial" panose="020B0604020202020204" pitchFamily="34" charset="0"/>
              </a:rPr>
              <a:t>onDestroy</a:t>
            </a:r>
            <a:r>
              <a:rPr lang="en-US" sz="2000" dirty="0">
                <a:solidFill>
                  <a:srgbClr val="000000"/>
                </a:solidFill>
                <a:latin typeface="Arial" panose="020B0604020202020204" pitchFamily="34" charset="0"/>
                <a:cs typeface="Arial" panose="020B0604020202020204" pitchFamily="34" charset="0"/>
              </a:rPr>
              <a:t>() / </a:t>
            </a:r>
            <a:r>
              <a:rPr lang="en-US" sz="2000" dirty="0" err="1">
                <a:solidFill>
                  <a:srgbClr val="000000"/>
                </a:solidFill>
                <a:latin typeface="Arial" panose="020B0604020202020204" pitchFamily="34" charset="0"/>
                <a:cs typeface="Arial" panose="020B0604020202020204" pitchFamily="34" charset="0"/>
              </a:rPr>
              <a:t>onCreate</a:t>
            </a:r>
            <a:r>
              <a:rPr lang="en-US" sz="2000" dirty="0">
                <a:solidFill>
                  <a:srgbClr val="000000"/>
                </a:solidFill>
                <a:latin typeface="Arial" panose="020B0604020202020204" pitchFamily="34" charset="0"/>
                <a:cs typeface="Arial" panose="020B0604020202020204" pitchFamily="34" charset="0"/>
              </a:rPr>
              <a:t>() is called</a:t>
            </a:r>
          </a:p>
          <a:p>
            <a:pPr marL="342900" indent="-342900"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Consider saving state using </a:t>
            </a:r>
            <a:r>
              <a:rPr lang="en-US" sz="2000" dirty="0" err="1">
                <a:solidFill>
                  <a:srgbClr val="000000"/>
                </a:solidFill>
                <a:latin typeface="Arial" panose="020B0604020202020204" pitchFamily="34" charset="0"/>
                <a:cs typeface="Arial" panose="020B0604020202020204" pitchFamily="34" charset="0"/>
              </a:rPr>
              <a:t>onSaveInstanceState</a:t>
            </a:r>
            <a:r>
              <a:rPr lang="en-US" sz="2000" dirty="0">
                <a:solidFill>
                  <a:srgbClr val="000000"/>
                </a:solidFill>
                <a:latin typeface="Arial" panose="020B0604020202020204" pitchFamily="34" charset="0"/>
                <a:cs typeface="Arial" panose="020B0604020202020204" pitchFamily="34" charset="0"/>
              </a:rPr>
              <a:t>() to retain App state between switching</a:t>
            </a:r>
          </a:p>
        </p:txBody>
      </p:sp>
      <p:pic>
        <p:nvPicPr>
          <p:cNvPr id="15" name="Picture 2" descr="https://lh6.googleusercontent.com/EGA7NzjqeTaZ6Lfb-kZXwAEB0vSrk2Bj7Ilfr-GlAHubNAxOK5UEO-9VsT9NoOaHepLBmIMiVSeDiuXqdVKLIytmAgzW1tMclkRb-JYpv-IekVAQONxYOYayr2MGIK6k2W8-XXT02LM">
            <a:extLst>
              <a:ext uri="{FF2B5EF4-FFF2-40B4-BE49-F238E27FC236}">
                <a16:creationId xmlns:a16="http://schemas.microsoft.com/office/drawing/2014/main" xmlns="" id="{8594BFE6-BF53-4F6F-BF46-36FE06FA7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1" y="661605"/>
            <a:ext cx="5637927" cy="525945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8" name="Rectangle 17">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20" name="Rectangle 19">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6" name="TextBox 25">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6</a:t>
              </a:r>
              <a:endParaRPr lang="en-US" dirty="0">
                <a:solidFill>
                  <a:srgbClr val="C00000"/>
                </a:solidFill>
              </a:endParaRPr>
            </a:p>
          </p:txBody>
        </p:sp>
      </p:grpSp>
    </p:spTree>
    <p:extLst>
      <p:ext uri="{BB962C8B-B14F-4D97-AF65-F5344CB8AC3E}">
        <p14:creationId xmlns:p14="http://schemas.microsoft.com/office/powerpoint/2010/main" val="117776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7</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7</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Starting Activities</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7</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7</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128591" y="76830"/>
            <a:ext cx="952505" cy="446276"/>
          </a:xfrm>
          <a:prstGeom prst="rect">
            <a:avLst/>
          </a:prstGeom>
        </p:spPr>
        <p:txBody>
          <a:bodyPr wrap="none">
            <a:spAutoFit/>
          </a:bodyPr>
          <a:lstStyle/>
          <a:p>
            <a:pPr algn="ctr"/>
            <a:r>
              <a:rPr lang="en-US" sz="2300" dirty="0">
                <a:latin typeface="Arial" charset="0"/>
                <a:ea typeface="Arial" charset="0"/>
                <a:cs typeface="Arial" charset="0"/>
              </a:rPr>
              <a:t>(7/24)</a:t>
            </a:r>
          </a:p>
        </p:txBody>
      </p:sp>
      <p:sp>
        <p:nvSpPr>
          <p:cNvPr id="3" name="Rectangle 2">
            <a:extLst>
              <a:ext uri="{FF2B5EF4-FFF2-40B4-BE49-F238E27FC236}">
                <a16:creationId xmlns:a16="http://schemas.microsoft.com/office/drawing/2014/main" xmlns="" id="{A0EBA1FF-987B-41FF-AB55-E1610D2E7E5C}"/>
              </a:ext>
            </a:extLst>
          </p:cNvPr>
          <p:cNvSpPr/>
          <p:nvPr/>
        </p:nvSpPr>
        <p:spPr>
          <a:xfrm>
            <a:off x="6016479" y="524244"/>
            <a:ext cx="5920334" cy="595124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D"/>
          </a:p>
        </p:txBody>
      </p:sp>
      <p:sp>
        <p:nvSpPr>
          <p:cNvPr id="10" name="Rectangle 9">
            <a:extLst>
              <a:ext uri="{FF2B5EF4-FFF2-40B4-BE49-F238E27FC236}">
                <a16:creationId xmlns:a16="http://schemas.microsoft.com/office/drawing/2014/main" xmlns="" id="{29BC9E43-A210-4D97-A90F-8A94B59335CA}"/>
              </a:ext>
            </a:extLst>
          </p:cNvPr>
          <p:cNvSpPr/>
          <p:nvPr/>
        </p:nvSpPr>
        <p:spPr>
          <a:xfrm>
            <a:off x="6054024" y="537496"/>
            <a:ext cx="6096000" cy="6186309"/>
          </a:xfrm>
          <a:prstGeom prst="rect">
            <a:avLst/>
          </a:prstGeom>
        </p:spPr>
        <p:txBody>
          <a:bodyPr wrap="square">
            <a:spAutoFit/>
          </a:bodyPr>
          <a:lstStyle/>
          <a:p>
            <a:r>
              <a:rPr lang="en-ID" sz="1200" dirty="0">
                <a:latin typeface="Courier New" panose="02070309020205020404" pitchFamily="49" charset="0"/>
                <a:cs typeface="Courier New" panose="02070309020205020404" pitchFamily="49" charset="0"/>
              </a:rPr>
              <a:t> public class </a:t>
            </a:r>
            <a:r>
              <a:rPr lang="en-ID" sz="1200" dirty="0" err="1">
                <a:latin typeface="Courier New" panose="02070309020205020404" pitchFamily="49" charset="0"/>
                <a:cs typeface="Courier New" panose="02070309020205020404" pitchFamily="49" charset="0"/>
              </a:rPr>
              <a:t>MyActivity</a:t>
            </a:r>
            <a:r>
              <a:rPr lang="en-ID" sz="1200" dirty="0">
                <a:latin typeface="Courier New" panose="02070309020205020404" pitchFamily="49" charset="0"/>
                <a:cs typeface="Courier New" panose="02070309020205020404" pitchFamily="49" charset="0"/>
              </a:rPr>
              <a:t> extends Activity {</a:t>
            </a:r>
          </a:p>
          <a:p>
            <a:r>
              <a:rPr lang="en-ID" sz="1200" dirty="0">
                <a:latin typeface="Courier New" panose="02070309020205020404" pitchFamily="49" charset="0"/>
                <a:cs typeface="Courier New" panose="02070309020205020404" pitchFamily="49" charset="0"/>
              </a:rPr>
              <a:t>     ...</a:t>
            </a:r>
          </a:p>
          <a:p>
            <a:endParaRPr lang="en-ID" sz="1200" dirty="0">
              <a:latin typeface="Courier New" panose="02070309020205020404" pitchFamily="49" charset="0"/>
              <a:cs typeface="Courier New" panose="02070309020205020404" pitchFamily="49" charset="0"/>
            </a:endParaRPr>
          </a:p>
          <a:p>
            <a:r>
              <a:rPr lang="en-ID" sz="1200" dirty="0">
                <a:latin typeface="Courier New" panose="02070309020205020404" pitchFamily="49" charset="0"/>
                <a:cs typeface="Courier New" panose="02070309020205020404" pitchFamily="49" charset="0"/>
              </a:rPr>
              <a:t>     static final int PICK_CONTACT_REQUEST = 0;</a:t>
            </a:r>
          </a:p>
          <a:p>
            <a:endParaRPr lang="en-ID" sz="1200" dirty="0">
              <a:latin typeface="Courier New" panose="02070309020205020404" pitchFamily="49" charset="0"/>
              <a:cs typeface="Courier New" panose="02070309020205020404" pitchFamily="49" charset="0"/>
            </a:endParaRPr>
          </a:p>
          <a:p>
            <a:r>
              <a:rPr lang="en-ID" sz="1200" dirty="0">
                <a:latin typeface="Courier New" panose="02070309020205020404" pitchFamily="49" charset="0"/>
                <a:cs typeface="Courier New" panose="02070309020205020404" pitchFamily="49" charset="0"/>
              </a:rPr>
              <a:t>     public </a:t>
            </a:r>
            <a:r>
              <a:rPr lang="en-ID" sz="1200" dirty="0" err="1">
                <a:latin typeface="Courier New" panose="02070309020205020404" pitchFamily="49" charset="0"/>
                <a:cs typeface="Courier New" panose="02070309020205020404" pitchFamily="49" charset="0"/>
              </a:rPr>
              <a:t>boolean</a:t>
            </a:r>
            <a:r>
              <a:rPr lang="en-ID" sz="1200" dirty="0">
                <a:latin typeface="Courier New" panose="02070309020205020404" pitchFamily="49" charset="0"/>
                <a:cs typeface="Courier New" panose="02070309020205020404" pitchFamily="49" charset="0"/>
              </a:rPr>
              <a:t> </a:t>
            </a:r>
            <a:r>
              <a:rPr lang="en-ID" sz="1200" dirty="0" err="1">
                <a:latin typeface="Courier New" panose="02070309020205020404" pitchFamily="49" charset="0"/>
                <a:cs typeface="Courier New" panose="02070309020205020404" pitchFamily="49" charset="0"/>
              </a:rPr>
              <a:t>onKeyDown</a:t>
            </a:r>
            <a:r>
              <a:rPr lang="en-ID" sz="1200" dirty="0">
                <a:latin typeface="Courier New" panose="02070309020205020404" pitchFamily="49" charset="0"/>
                <a:cs typeface="Courier New" panose="02070309020205020404" pitchFamily="49" charset="0"/>
              </a:rPr>
              <a:t>(int </a:t>
            </a:r>
            <a:r>
              <a:rPr lang="en-ID" sz="1200" dirty="0" err="1">
                <a:latin typeface="Courier New" panose="02070309020205020404" pitchFamily="49" charset="0"/>
                <a:cs typeface="Courier New" panose="02070309020205020404" pitchFamily="49" charset="0"/>
              </a:rPr>
              <a:t>keyCode</a:t>
            </a:r>
            <a:r>
              <a:rPr lang="en-ID" sz="1200" dirty="0">
                <a:latin typeface="Courier New" panose="02070309020205020404" pitchFamily="49" charset="0"/>
                <a:cs typeface="Courier New" panose="02070309020205020404" pitchFamily="49" charset="0"/>
              </a:rPr>
              <a:t>, </a:t>
            </a:r>
            <a:r>
              <a:rPr lang="en-ID" sz="1200" dirty="0" err="1">
                <a:latin typeface="Courier New" panose="02070309020205020404" pitchFamily="49" charset="0"/>
                <a:cs typeface="Courier New" panose="02070309020205020404" pitchFamily="49" charset="0"/>
              </a:rPr>
              <a:t>KeyEvent</a:t>
            </a:r>
            <a:r>
              <a:rPr lang="en-ID" sz="1200" dirty="0">
                <a:latin typeface="Courier New" panose="02070309020205020404" pitchFamily="49" charset="0"/>
                <a:cs typeface="Courier New" panose="02070309020205020404" pitchFamily="49" charset="0"/>
              </a:rPr>
              <a:t> event) {</a:t>
            </a:r>
          </a:p>
          <a:p>
            <a:r>
              <a:rPr lang="en-ID" sz="1200" dirty="0">
                <a:latin typeface="Courier New" panose="02070309020205020404" pitchFamily="49" charset="0"/>
                <a:cs typeface="Courier New" panose="02070309020205020404" pitchFamily="49" charset="0"/>
              </a:rPr>
              <a:t>         if (</a:t>
            </a:r>
            <a:r>
              <a:rPr lang="en-ID" sz="1200" dirty="0" err="1">
                <a:latin typeface="Courier New" panose="02070309020205020404" pitchFamily="49" charset="0"/>
                <a:cs typeface="Courier New" panose="02070309020205020404" pitchFamily="49" charset="0"/>
              </a:rPr>
              <a:t>keyCode</a:t>
            </a:r>
            <a:r>
              <a:rPr lang="en-ID" sz="1200" dirty="0">
                <a:latin typeface="Courier New" panose="02070309020205020404" pitchFamily="49" charset="0"/>
                <a:cs typeface="Courier New" panose="02070309020205020404" pitchFamily="49" charset="0"/>
              </a:rPr>
              <a:t> == </a:t>
            </a:r>
            <a:r>
              <a:rPr lang="en-ID" sz="1200" dirty="0" err="1">
                <a:latin typeface="Courier New" panose="02070309020205020404" pitchFamily="49" charset="0"/>
                <a:cs typeface="Courier New" panose="02070309020205020404" pitchFamily="49" charset="0"/>
              </a:rPr>
              <a:t>KeyEvent.KEYCODE_DPAD_CENTER</a:t>
            </a:r>
            <a:r>
              <a:rPr lang="en-ID" sz="1200" dirty="0">
                <a:latin typeface="Courier New" panose="02070309020205020404" pitchFamily="49" charset="0"/>
                <a:cs typeface="Courier New" panose="02070309020205020404" pitchFamily="49" charset="0"/>
              </a:rPr>
              <a:t>) {</a:t>
            </a:r>
          </a:p>
          <a:p>
            <a:r>
              <a:rPr lang="en-ID" sz="1200" dirty="0">
                <a:latin typeface="Courier New" panose="02070309020205020404" pitchFamily="49" charset="0"/>
                <a:cs typeface="Courier New" panose="02070309020205020404" pitchFamily="49" charset="0"/>
              </a:rPr>
              <a:t>             // When the user </a:t>
            </a:r>
            <a:r>
              <a:rPr lang="en-ID" sz="1200" dirty="0" err="1">
                <a:latin typeface="Courier New" panose="02070309020205020404" pitchFamily="49" charset="0"/>
                <a:cs typeface="Courier New" panose="02070309020205020404" pitchFamily="49" charset="0"/>
              </a:rPr>
              <a:t>center</a:t>
            </a:r>
            <a:r>
              <a:rPr lang="en-ID" sz="1200" dirty="0">
                <a:latin typeface="Courier New" panose="02070309020205020404" pitchFamily="49" charset="0"/>
                <a:cs typeface="Courier New" panose="02070309020205020404" pitchFamily="49" charset="0"/>
              </a:rPr>
              <a:t> presses, let them pick a contact.</a:t>
            </a:r>
          </a:p>
          <a:p>
            <a:r>
              <a:rPr lang="en-ID" sz="1200" dirty="0">
                <a:latin typeface="Courier New" panose="02070309020205020404" pitchFamily="49" charset="0"/>
                <a:cs typeface="Courier New" panose="02070309020205020404" pitchFamily="49" charset="0"/>
              </a:rPr>
              <a:t>             </a:t>
            </a:r>
            <a:r>
              <a:rPr lang="en-ID" sz="1200" dirty="0" err="1">
                <a:latin typeface="Courier New" panose="02070309020205020404" pitchFamily="49" charset="0"/>
                <a:cs typeface="Courier New" panose="02070309020205020404" pitchFamily="49" charset="0"/>
              </a:rPr>
              <a:t>startActivityForResult</a:t>
            </a:r>
            <a:r>
              <a:rPr lang="en-ID" sz="1200" dirty="0">
                <a:latin typeface="Courier New" panose="02070309020205020404" pitchFamily="49" charset="0"/>
                <a:cs typeface="Courier New" panose="02070309020205020404" pitchFamily="49" charset="0"/>
              </a:rPr>
              <a:t>(</a:t>
            </a:r>
          </a:p>
          <a:p>
            <a:r>
              <a:rPr lang="en-ID" sz="1200" dirty="0">
                <a:latin typeface="Courier New" panose="02070309020205020404" pitchFamily="49" charset="0"/>
                <a:cs typeface="Courier New" panose="02070309020205020404" pitchFamily="49" charset="0"/>
              </a:rPr>
              <a:t>                 new Intent(</a:t>
            </a:r>
            <a:r>
              <a:rPr lang="en-ID" sz="1200" dirty="0" err="1">
                <a:latin typeface="Courier New" panose="02070309020205020404" pitchFamily="49" charset="0"/>
                <a:cs typeface="Courier New" panose="02070309020205020404" pitchFamily="49" charset="0"/>
              </a:rPr>
              <a:t>Intent.ACTION_PICK</a:t>
            </a:r>
            <a:r>
              <a:rPr lang="en-ID" sz="1200" dirty="0">
                <a:latin typeface="Courier New" panose="02070309020205020404" pitchFamily="49" charset="0"/>
                <a:cs typeface="Courier New" panose="02070309020205020404" pitchFamily="49" charset="0"/>
              </a:rPr>
              <a:t>,</a:t>
            </a:r>
          </a:p>
          <a:p>
            <a:r>
              <a:rPr lang="en-ID" sz="1200" dirty="0">
                <a:latin typeface="Courier New" panose="02070309020205020404" pitchFamily="49" charset="0"/>
                <a:cs typeface="Courier New" panose="02070309020205020404" pitchFamily="49" charset="0"/>
              </a:rPr>
              <a:t>                 new Uri("content://contacts")),</a:t>
            </a:r>
          </a:p>
          <a:p>
            <a:r>
              <a:rPr lang="en-ID" sz="1200" dirty="0">
                <a:latin typeface="Courier New" panose="02070309020205020404" pitchFamily="49" charset="0"/>
                <a:cs typeface="Courier New" panose="02070309020205020404" pitchFamily="49" charset="0"/>
              </a:rPr>
              <a:t>                 PICK_CONTACT_REQUEST);</a:t>
            </a:r>
          </a:p>
          <a:p>
            <a:r>
              <a:rPr lang="en-ID" sz="1200" dirty="0">
                <a:latin typeface="Courier New" panose="02070309020205020404" pitchFamily="49" charset="0"/>
                <a:cs typeface="Courier New" panose="02070309020205020404" pitchFamily="49" charset="0"/>
              </a:rPr>
              <a:t>            return true;</a:t>
            </a:r>
          </a:p>
          <a:p>
            <a:r>
              <a:rPr lang="en-ID" sz="1200" dirty="0">
                <a:latin typeface="Courier New" panose="02070309020205020404" pitchFamily="49" charset="0"/>
                <a:cs typeface="Courier New" panose="02070309020205020404" pitchFamily="49" charset="0"/>
              </a:rPr>
              <a:t>         }</a:t>
            </a:r>
          </a:p>
          <a:p>
            <a:r>
              <a:rPr lang="en-ID" sz="1200" dirty="0">
                <a:latin typeface="Courier New" panose="02070309020205020404" pitchFamily="49" charset="0"/>
                <a:cs typeface="Courier New" panose="02070309020205020404" pitchFamily="49" charset="0"/>
              </a:rPr>
              <a:t>         return false;</a:t>
            </a:r>
          </a:p>
          <a:p>
            <a:r>
              <a:rPr lang="en-ID" sz="1200" dirty="0">
                <a:latin typeface="Courier New" panose="02070309020205020404" pitchFamily="49" charset="0"/>
                <a:cs typeface="Courier New" panose="02070309020205020404" pitchFamily="49" charset="0"/>
              </a:rPr>
              <a:t>     }</a:t>
            </a:r>
          </a:p>
          <a:p>
            <a:endParaRPr lang="en-ID" sz="1200" dirty="0">
              <a:latin typeface="Courier New" panose="02070309020205020404" pitchFamily="49" charset="0"/>
              <a:cs typeface="Courier New" panose="02070309020205020404" pitchFamily="49" charset="0"/>
            </a:endParaRPr>
          </a:p>
          <a:p>
            <a:r>
              <a:rPr lang="en-ID" sz="1200" dirty="0">
                <a:latin typeface="Courier New" panose="02070309020205020404" pitchFamily="49" charset="0"/>
                <a:cs typeface="Courier New" panose="02070309020205020404" pitchFamily="49" charset="0"/>
              </a:rPr>
              <a:t>     protected void </a:t>
            </a:r>
            <a:r>
              <a:rPr lang="en-ID" sz="1200" dirty="0" err="1">
                <a:latin typeface="Courier New" panose="02070309020205020404" pitchFamily="49" charset="0"/>
                <a:cs typeface="Courier New" panose="02070309020205020404" pitchFamily="49" charset="0"/>
              </a:rPr>
              <a:t>onActivityResult</a:t>
            </a:r>
            <a:r>
              <a:rPr lang="en-ID" sz="1200" dirty="0">
                <a:latin typeface="Courier New" panose="02070309020205020404" pitchFamily="49" charset="0"/>
                <a:cs typeface="Courier New" panose="02070309020205020404" pitchFamily="49" charset="0"/>
              </a:rPr>
              <a:t>(int </a:t>
            </a:r>
            <a:r>
              <a:rPr lang="en-ID" sz="1200" dirty="0" err="1">
                <a:latin typeface="Courier New" panose="02070309020205020404" pitchFamily="49" charset="0"/>
                <a:cs typeface="Courier New" panose="02070309020205020404" pitchFamily="49" charset="0"/>
              </a:rPr>
              <a:t>requestCode</a:t>
            </a:r>
            <a:r>
              <a:rPr lang="en-ID" sz="1200" dirty="0">
                <a:latin typeface="Courier New" panose="02070309020205020404" pitchFamily="49" charset="0"/>
                <a:cs typeface="Courier New" panose="02070309020205020404" pitchFamily="49" charset="0"/>
              </a:rPr>
              <a:t>, int </a:t>
            </a:r>
            <a:r>
              <a:rPr lang="en-ID" sz="1200" dirty="0" err="1">
                <a:latin typeface="Courier New" panose="02070309020205020404" pitchFamily="49" charset="0"/>
                <a:cs typeface="Courier New" panose="02070309020205020404" pitchFamily="49" charset="0"/>
              </a:rPr>
              <a:t>resultCode</a:t>
            </a:r>
            <a:r>
              <a:rPr lang="en-ID" sz="1200" dirty="0">
                <a:latin typeface="Courier New" panose="02070309020205020404" pitchFamily="49" charset="0"/>
                <a:cs typeface="Courier New" panose="02070309020205020404" pitchFamily="49" charset="0"/>
              </a:rPr>
              <a:t>,</a:t>
            </a:r>
          </a:p>
          <a:p>
            <a:r>
              <a:rPr lang="en-ID" sz="1200" dirty="0">
                <a:latin typeface="Courier New" panose="02070309020205020404" pitchFamily="49" charset="0"/>
                <a:cs typeface="Courier New" panose="02070309020205020404" pitchFamily="49" charset="0"/>
              </a:rPr>
              <a:t>             Intent data) {</a:t>
            </a:r>
          </a:p>
          <a:p>
            <a:r>
              <a:rPr lang="en-ID" sz="1200" dirty="0">
                <a:latin typeface="Courier New" panose="02070309020205020404" pitchFamily="49" charset="0"/>
                <a:cs typeface="Courier New" panose="02070309020205020404" pitchFamily="49" charset="0"/>
              </a:rPr>
              <a:t>         if (</a:t>
            </a:r>
            <a:r>
              <a:rPr lang="en-ID" sz="1200" dirty="0" err="1">
                <a:latin typeface="Courier New" panose="02070309020205020404" pitchFamily="49" charset="0"/>
                <a:cs typeface="Courier New" panose="02070309020205020404" pitchFamily="49" charset="0"/>
              </a:rPr>
              <a:t>requestCode</a:t>
            </a:r>
            <a:r>
              <a:rPr lang="en-ID" sz="1200" dirty="0">
                <a:latin typeface="Courier New" panose="02070309020205020404" pitchFamily="49" charset="0"/>
                <a:cs typeface="Courier New" panose="02070309020205020404" pitchFamily="49" charset="0"/>
              </a:rPr>
              <a:t> == PICK_CONTACT_REQUEST) {</a:t>
            </a:r>
          </a:p>
          <a:p>
            <a:r>
              <a:rPr lang="en-ID" sz="1200" dirty="0">
                <a:latin typeface="Courier New" panose="02070309020205020404" pitchFamily="49" charset="0"/>
                <a:cs typeface="Courier New" panose="02070309020205020404" pitchFamily="49" charset="0"/>
              </a:rPr>
              <a:t>             if (</a:t>
            </a:r>
            <a:r>
              <a:rPr lang="en-ID" sz="1200" dirty="0" err="1">
                <a:latin typeface="Courier New" panose="02070309020205020404" pitchFamily="49" charset="0"/>
                <a:cs typeface="Courier New" panose="02070309020205020404" pitchFamily="49" charset="0"/>
              </a:rPr>
              <a:t>resultCode</a:t>
            </a:r>
            <a:r>
              <a:rPr lang="en-ID" sz="1200" dirty="0">
                <a:latin typeface="Courier New" panose="02070309020205020404" pitchFamily="49" charset="0"/>
                <a:cs typeface="Courier New" panose="02070309020205020404" pitchFamily="49" charset="0"/>
              </a:rPr>
              <a:t> == RESULT_OK) {</a:t>
            </a:r>
          </a:p>
          <a:p>
            <a:r>
              <a:rPr lang="en-ID" sz="1200" dirty="0">
                <a:latin typeface="Courier New" panose="02070309020205020404" pitchFamily="49" charset="0"/>
                <a:cs typeface="Courier New" panose="02070309020205020404" pitchFamily="49" charset="0"/>
              </a:rPr>
              <a:t>                 // A contact was picked.  Here we will just display it</a:t>
            </a:r>
          </a:p>
          <a:p>
            <a:r>
              <a:rPr lang="en-ID" sz="1200" dirty="0">
                <a:latin typeface="Courier New" panose="02070309020205020404" pitchFamily="49" charset="0"/>
                <a:cs typeface="Courier New" panose="02070309020205020404" pitchFamily="49" charset="0"/>
              </a:rPr>
              <a:t>                 // to the user.</a:t>
            </a:r>
          </a:p>
          <a:p>
            <a:r>
              <a:rPr lang="en-ID" sz="1200" dirty="0">
                <a:latin typeface="Courier New" panose="02070309020205020404" pitchFamily="49" charset="0"/>
                <a:cs typeface="Courier New" panose="02070309020205020404" pitchFamily="49" charset="0"/>
              </a:rPr>
              <a:t>                 </a:t>
            </a:r>
            <a:r>
              <a:rPr lang="en-ID" sz="1200" dirty="0" err="1">
                <a:latin typeface="Courier New" panose="02070309020205020404" pitchFamily="49" charset="0"/>
                <a:cs typeface="Courier New" panose="02070309020205020404" pitchFamily="49" charset="0"/>
              </a:rPr>
              <a:t>startActivity</a:t>
            </a:r>
            <a:r>
              <a:rPr lang="en-ID" sz="1200" dirty="0">
                <a:latin typeface="Courier New" panose="02070309020205020404" pitchFamily="49" charset="0"/>
                <a:cs typeface="Courier New" panose="02070309020205020404" pitchFamily="49" charset="0"/>
              </a:rPr>
              <a:t>(new Intent(</a:t>
            </a:r>
            <a:r>
              <a:rPr lang="en-ID" sz="1200" dirty="0" err="1">
                <a:latin typeface="Courier New" panose="02070309020205020404" pitchFamily="49" charset="0"/>
                <a:cs typeface="Courier New" panose="02070309020205020404" pitchFamily="49" charset="0"/>
              </a:rPr>
              <a:t>Intent.ACTION_VIEW</a:t>
            </a:r>
            <a:r>
              <a:rPr lang="en-ID" sz="1200" dirty="0">
                <a:latin typeface="Courier New" panose="02070309020205020404" pitchFamily="49" charset="0"/>
                <a:cs typeface="Courier New" panose="02070309020205020404" pitchFamily="49" charset="0"/>
              </a:rPr>
              <a:t>, data));</a:t>
            </a:r>
          </a:p>
          <a:p>
            <a:r>
              <a:rPr lang="en-ID" sz="1200" dirty="0">
                <a:latin typeface="Courier New" panose="02070309020205020404" pitchFamily="49" charset="0"/>
                <a:cs typeface="Courier New" panose="02070309020205020404" pitchFamily="49" charset="0"/>
              </a:rPr>
              <a:t>             }</a:t>
            </a:r>
          </a:p>
          <a:p>
            <a:r>
              <a:rPr lang="en-ID" sz="1200" dirty="0">
                <a:latin typeface="Courier New" panose="02070309020205020404" pitchFamily="49" charset="0"/>
                <a:cs typeface="Courier New" panose="02070309020205020404" pitchFamily="49" charset="0"/>
              </a:rPr>
              <a:t>         }</a:t>
            </a:r>
          </a:p>
          <a:p>
            <a:r>
              <a:rPr lang="en-ID" sz="1200" dirty="0">
                <a:latin typeface="Courier New" panose="02070309020205020404" pitchFamily="49" charset="0"/>
                <a:cs typeface="Courier New" panose="02070309020205020404" pitchFamily="49" charset="0"/>
              </a:rPr>
              <a:t>     }</a:t>
            </a:r>
          </a:p>
          <a:p>
            <a:r>
              <a:rPr lang="en-ID" sz="1200" dirty="0">
                <a:latin typeface="Courier New" panose="02070309020205020404" pitchFamily="49" charset="0"/>
                <a:cs typeface="Courier New" panose="02070309020205020404" pitchFamily="49" charset="0"/>
              </a:rPr>
              <a:t> }</a:t>
            </a:r>
          </a:p>
          <a:p>
            <a:r>
              <a:rPr lang="en-ID" sz="1200" dirty="0">
                <a:latin typeface="Courier New" panose="02070309020205020404" pitchFamily="49" charset="0"/>
                <a:cs typeface="Courier New" panose="02070309020205020404" pitchFamily="49" charset="0"/>
              </a:rPr>
              <a:t> </a:t>
            </a:r>
          </a:p>
        </p:txBody>
      </p:sp>
      <p:sp>
        <p:nvSpPr>
          <p:cNvPr id="26" name="Rectangle 25">
            <a:extLst>
              <a:ext uri="{FF2B5EF4-FFF2-40B4-BE49-F238E27FC236}">
                <a16:creationId xmlns:a16="http://schemas.microsoft.com/office/drawing/2014/main" xmlns="" id="{CFBED90A-BBCE-4D8F-965E-657DA174B4D1}"/>
              </a:ext>
            </a:extLst>
          </p:cNvPr>
          <p:cNvSpPr/>
          <p:nvPr/>
        </p:nvSpPr>
        <p:spPr>
          <a:xfrm>
            <a:off x="117921" y="612844"/>
            <a:ext cx="5673280" cy="5632311"/>
          </a:xfrm>
          <a:prstGeom prst="rect">
            <a:avLst/>
          </a:prstGeom>
        </p:spPr>
        <p:txBody>
          <a:bodyPr wrap="square">
            <a:spAutoFit/>
          </a:bodyPr>
          <a:lstStyle/>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All activities must be stated in the androidmanifest.xml file.</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You may start an activity that lets the user pick a person in a list of contacts; when it ends, it returns the person that was selected. To do this, you call the </a:t>
            </a:r>
            <a:r>
              <a:rPr lang="en-US" sz="2000" i="1" dirty="0" err="1">
                <a:solidFill>
                  <a:srgbClr val="000000"/>
                </a:solidFill>
                <a:latin typeface="Arial" panose="020B0604020202020204" pitchFamily="34" charset="0"/>
                <a:cs typeface="Arial" panose="020B0604020202020204" pitchFamily="34" charset="0"/>
              </a:rPr>
              <a:t>startActivityForResult</a:t>
            </a:r>
            <a:r>
              <a:rPr lang="en-US" sz="2000" i="1" dirty="0">
                <a:solidFill>
                  <a:srgbClr val="000000"/>
                </a:solidFill>
                <a:latin typeface="Arial" panose="020B0604020202020204" pitchFamily="34" charset="0"/>
                <a:cs typeface="Arial" panose="020B0604020202020204" pitchFamily="34" charset="0"/>
              </a:rPr>
              <a:t>(Intent, int) </a:t>
            </a:r>
            <a:r>
              <a:rPr lang="en-US" sz="2000" dirty="0">
                <a:solidFill>
                  <a:srgbClr val="000000"/>
                </a:solidFill>
                <a:latin typeface="Arial" panose="020B0604020202020204" pitchFamily="34" charset="0"/>
                <a:cs typeface="Arial" panose="020B0604020202020204" pitchFamily="34" charset="0"/>
              </a:rPr>
              <a:t>version with a second integer parameter identifying the call. The result will come back through your </a:t>
            </a:r>
            <a:r>
              <a:rPr lang="en-US" sz="2000" i="1" dirty="0" err="1">
                <a:solidFill>
                  <a:srgbClr val="000000"/>
                </a:solidFill>
                <a:latin typeface="Arial" panose="020B0604020202020204" pitchFamily="34" charset="0"/>
                <a:cs typeface="Arial" panose="020B0604020202020204" pitchFamily="34" charset="0"/>
              </a:rPr>
              <a:t>onActivityResult</a:t>
            </a:r>
            <a:r>
              <a:rPr lang="en-US" sz="2000" i="1" dirty="0">
                <a:solidFill>
                  <a:srgbClr val="000000"/>
                </a:solidFill>
                <a:latin typeface="Arial" panose="020B0604020202020204" pitchFamily="34" charset="0"/>
                <a:cs typeface="Arial" panose="020B0604020202020204" pitchFamily="34" charset="0"/>
              </a:rPr>
              <a:t>(int, int, Intent)</a:t>
            </a:r>
            <a:r>
              <a:rPr lang="en-US" sz="2000" dirty="0">
                <a:solidFill>
                  <a:srgbClr val="000000"/>
                </a:solidFill>
                <a:latin typeface="Arial" panose="020B0604020202020204" pitchFamily="34" charset="0"/>
                <a:cs typeface="Arial" panose="020B0604020202020204" pitchFamily="34" charset="0"/>
              </a:rPr>
              <a:t> method.</a:t>
            </a:r>
          </a:p>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When an activity exits, it can call </a:t>
            </a:r>
            <a:r>
              <a:rPr lang="en-US" sz="2000" i="1" dirty="0" err="1">
                <a:solidFill>
                  <a:srgbClr val="000000"/>
                </a:solidFill>
                <a:latin typeface="Arial" panose="020B0604020202020204" pitchFamily="34" charset="0"/>
                <a:cs typeface="Arial" panose="020B0604020202020204" pitchFamily="34" charset="0"/>
              </a:rPr>
              <a:t>setResult</a:t>
            </a:r>
            <a:r>
              <a:rPr lang="en-US" sz="2000" i="1" dirty="0">
                <a:solidFill>
                  <a:srgbClr val="000000"/>
                </a:solidFill>
                <a:latin typeface="Arial" panose="020B0604020202020204" pitchFamily="34" charset="0"/>
                <a:cs typeface="Arial" panose="020B0604020202020204" pitchFamily="34" charset="0"/>
              </a:rPr>
              <a:t>(int) </a:t>
            </a:r>
            <a:r>
              <a:rPr lang="en-US" sz="2000" dirty="0">
                <a:solidFill>
                  <a:srgbClr val="000000"/>
                </a:solidFill>
                <a:latin typeface="Arial" panose="020B0604020202020204" pitchFamily="34" charset="0"/>
                <a:cs typeface="Arial" panose="020B0604020202020204" pitchFamily="34" charset="0"/>
              </a:rPr>
              <a:t>to return data back to its parent. It must always supply a result code, which can be the standard results RESULT_CANCELED, RESULT_OK, or any custom values starting at RESULT_FIRST_USER.</a:t>
            </a:r>
          </a:p>
        </p:txBody>
      </p:sp>
      <p:grpSp>
        <p:nvGrpSpPr>
          <p:cNvPr id="17" name="Group 16">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8" name="Rectangle 17">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20" name="Rectangle 19">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7" name="TextBox 26">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7</a:t>
              </a:r>
              <a:endParaRPr lang="en-US" dirty="0">
                <a:solidFill>
                  <a:srgbClr val="C00000"/>
                </a:solidFill>
              </a:endParaRPr>
            </a:p>
          </p:txBody>
        </p:sp>
      </p:grpSp>
    </p:spTree>
    <p:extLst>
      <p:ext uri="{BB962C8B-B14F-4D97-AF65-F5344CB8AC3E}">
        <p14:creationId xmlns:p14="http://schemas.microsoft.com/office/powerpoint/2010/main" val="367251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8</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8</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Launching a New Activity</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8</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8</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128590" y="76830"/>
            <a:ext cx="952505" cy="446276"/>
          </a:xfrm>
          <a:prstGeom prst="rect">
            <a:avLst/>
          </a:prstGeom>
        </p:spPr>
        <p:txBody>
          <a:bodyPr wrap="none">
            <a:spAutoFit/>
          </a:bodyPr>
          <a:lstStyle/>
          <a:p>
            <a:pPr algn="ctr"/>
            <a:r>
              <a:rPr lang="en-US" sz="2300" dirty="0">
                <a:latin typeface="Arial" charset="0"/>
                <a:ea typeface="Arial" charset="0"/>
                <a:cs typeface="Arial" charset="0"/>
              </a:rPr>
              <a:t>(8/24)</a:t>
            </a:r>
          </a:p>
        </p:txBody>
      </p:sp>
      <p:sp>
        <p:nvSpPr>
          <p:cNvPr id="6" name="Rectangle 5">
            <a:extLst>
              <a:ext uri="{FF2B5EF4-FFF2-40B4-BE49-F238E27FC236}">
                <a16:creationId xmlns:a16="http://schemas.microsoft.com/office/drawing/2014/main" xmlns="" id="{A9A6365B-8522-4B72-9EF0-4EEB07945064}"/>
              </a:ext>
            </a:extLst>
          </p:cNvPr>
          <p:cNvSpPr/>
          <p:nvPr/>
        </p:nvSpPr>
        <p:spPr>
          <a:xfrm>
            <a:off x="581747" y="849797"/>
            <a:ext cx="10894635" cy="400110"/>
          </a:xfrm>
          <a:prstGeom prst="rect">
            <a:avLst/>
          </a:prstGeom>
        </p:spPr>
        <p:txBody>
          <a:bodyPr wrap="square">
            <a:spAutoFit/>
          </a:bodyPr>
          <a:lstStyle/>
          <a:p>
            <a:pPr marL="342900" indent="-342900" fontAlgn="base">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The launch a new activity, you have create an Intent for that Activity.</a:t>
            </a:r>
          </a:p>
        </p:txBody>
      </p:sp>
      <p:pic>
        <p:nvPicPr>
          <p:cNvPr id="3074" name="Picture 2" descr="https://lh4.googleusercontent.com/fDG46k4p7ks97CLSv1zZ4QKI-ahJXIdZ08-iPU9471CtZHYEcxiM8OE0RFhoG27z277P3B8N3g5Do5yj6S3_TQPI4gNZ0xp3Wu1VmZ0pvHAGhyNXPEF4Zn1ud_2Bx9r0M4YYIgRW-Zc">
            <a:extLst>
              <a:ext uri="{FF2B5EF4-FFF2-40B4-BE49-F238E27FC236}">
                <a16:creationId xmlns:a16="http://schemas.microsoft.com/office/drawing/2014/main" xmlns="" id="{0BA9CA43-6EEC-4F82-BB58-F13330F90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98" y="1538126"/>
            <a:ext cx="6772275"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8</a:t>
              </a:r>
              <a:endParaRPr lang="en-US" dirty="0">
                <a:solidFill>
                  <a:srgbClr val="C00000"/>
                </a:solidFill>
              </a:endParaRPr>
            </a:p>
          </p:txBody>
        </p:sp>
      </p:grpSp>
    </p:spTree>
    <p:extLst>
      <p:ext uri="{BB962C8B-B14F-4D97-AF65-F5344CB8AC3E}">
        <p14:creationId xmlns:p14="http://schemas.microsoft.com/office/powerpoint/2010/main" val="233381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9</a:t>
            </a:fld>
            <a:endParaRPr lang="en-US" dirty="0">
              <a:solidFill>
                <a:schemeClr val="bg1"/>
              </a:solidFill>
            </a:endParaRPr>
          </a:p>
        </p:txBody>
      </p:sp>
      <p:sp>
        <p:nvSpPr>
          <p:cNvPr id="19" name="Slide Number Placeholder 17">
            <a:extLst>
              <a:ext uri="{FF2B5EF4-FFF2-40B4-BE49-F238E27FC236}">
                <a16:creationId xmlns:a16="http://schemas.microsoft.com/office/drawing/2014/main" xmlns=""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9</a:t>
            </a:fld>
            <a:endParaRPr lang="en-US" b="1" dirty="0">
              <a:solidFill>
                <a:schemeClr val="bg1">
                  <a:lumMod val="95000"/>
                </a:schemeClr>
              </a:solidFill>
            </a:endParaRPr>
          </a:p>
        </p:txBody>
      </p:sp>
      <p:sp>
        <p:nvSpPr>
          <p:cNvPr id="22" name="TextBox 21">
            <a:extLst>
              <a:ext uri="{FF2B5EF4-FFF2-40B4-BE49-F238E27FC236}">
                <a16:creationId xmlns:a16="http://schemas.microsoft.com/office/drawing/2014/main" xmlns=""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The Intent Lifecycle</a:t>
            </a:r>
          </a:p>
        </p:txBody>
      </p:sp>
      <p:sp>
        <p:nvSpPr>
          <p:cNvPr id="28" name="Slide Number Placeholder 17">
            <a:extLst>
              <a:ext uri="{FF2B5EF4-FFF2-40B4-BE49-F238E27FC236}">
                <a16:creationId xmlns:a16="http://schemas.microsoft.com/office/drawing/2014/main" xmlns=""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9</a:t>
            </a:fld>
            <a:endParaRPr lang="en-US" b="1" dirty="0">
              <a:solidFill>
                <a:schemeClr val="bg1">
                  <a:lumMod val="95000"/>
                </a:schemeClr>
              </a:solidFill>
            </a:endParaRPr>
          </a:p>
        </p:txBody>
      </p:sp>
      <p:sp>
        <p:nvSpPr>
          <p:cNvPr id="16" name="Slide Number Placeholder 17">
            <a:extLst>
              <a:ext uri="{FF2B5EF4-FFF2-40B4-BE49-F238E27FC236}">
                <a16:creationId xmlns:a16="http://schemas.microsoft.com/office/drawing/2014/main" xmlns=""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9</a:t>
            </a:fld>
            <a:endParaRPr lang="en-US" b="1" dirty="0">
              <a:solidFill>
                <a:schemeClr val="bg1">
                  <a:lumMod val="95000"/>
                </a:schemeClr>
              </a:solidFill>
            </a:endParaRPr>
          </a:p>
        </p:txBody>
      </p:sp>
      <p:sp>
        <p:nvSpPr>
          <p:cNvPr id="2" name="Rectangle 1">
            <a:extLst>
              <a:ext uri="{FF2B5EF4-FFF2-40B4-BE49-F238E27FC236}">
                <a16:creationId xmlns:a16="http://schemas.microsoft.com/office/drawing/2014/main" xmlns=""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128590" y="76830"/>
            <a:ext cx="952505" cy="446276"/>
          </a:xfrm>
          <a:prstGeom prst="rect">
            <a:avLst/>
          </a:prstGeom>
        </p:spPr>
        <p:txBody>
          <a:bodyPr wrap="none">
            <a:spAutoFit/>
          </a:bodyPr>
          <a:lstStyle/>
          <a:p>
            <a:pPr algn="ctr"/>
            <a:r>
              <a:rPr lang="en-US" sz="2300" dirty="0">
                <a:latin typeface="Arial" charset="0"/>
                <a:ea typeface="Arial" charset="0"/>
                <a:cs typeface="Arial" charset="0"/>
              </a:rPr>
              <a:t>(9/24)</a:t>
            </a:r>
          </a:p>
        </p:txBody>
      </p:sp>
      <p:pic>
        <p:nvPicPr>
          <p:cNvPr id="1026" name="Picture 2" descr="https://lh3.googleusercontent.com/oVoeZsY8Y3H2oNRs2U-xTDI7fXVtj-M093nrYHiJR8RptRMBKpwuwpsyIKFgPhKMN5T_ZQLT9gF9wzJnmPMlKbRqU2NtiLt5oydDJV7p2GhvF086STJ5wmuQCoG7-viOJdef98E9rC8">
            <a:extLst>
              <a:ext uri="{FF2B5EF4-FFF2-40B4-BE49-F238E27FC236}">
                <a16:creationId xmlns:a16="http://schemas.microsoft.com/office/drawing/2014/main" xmlns="" id="{77D6D8BC-54E2-4633-A253-DA5059869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554" y="1101586"/>
            <a:ext cx="7338874" cy="33908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1130AC99-EF43-4B7A-9D1C-E71A3FA3812D}"/>
              </a:ext>
            </a:extLst>
          </p:cNvPr>
          <p:cNvSpPr/>
          <p:nvPr/>
        </p:nvSpPr>
        <p:spPr>
          <a:xfrm>
            <a:off x="4944009" y="4878604"/>
            <a:ext cx="2303964" cy="307777"/>
          </a:xfrm>
          <a:prstGeom prst="rect">
            <a:avLst/>
          </a:prstGeom>
        </p:spPr>
        <p:txBody>
          <a:bodyPr wrap="none">
            <a:spAutoFit/>
          </a:bodyPr>
          <a:lstStyle/>
          <a:p>
            <a:r>
              <a:rPr lang="en-ID" sz="1400" dirty="0">
                <a:latin typeface="+mj-lt"/>
              </a:rPr>
              <a:t>https://cs4720.cs.virginia.edu</a:t>
            </a: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9</a:t>
              </a:r>
              <a:endParaRPr lang="en-US" dirty="0">
                <a:solidFill>
                  <a:srgbClr val="C00000"/>
                </a:solidFill>
              </a:endParaRPr>
            </a:p>
          </p:txBody>
        </p:sp>
      </p:grpSp>
    </p:spTree>
    <p:extLst>
      <p:ext uri="{BB962C8B-B14F-4D97-AF65-F5344CB8AC3E}">
        <p14:creationId xmlns:p14="http://schemas.microsoft.com/office/powerpoint/2010/main" val="355882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C2A95BD24C5042BC8B7AAB7C59AE6E" ma:contentTypeVersion="2" ma:contentTypeDescription="Create a new document." ma:contentTypeScope="" ma:versionID="38e0787a62d3fae4e36aaa1f4d86d76a">
  <xsd:schema xmlns:xsd="http://www.w3.org/2001/XMLSchema" xmlns:xs="http://www.w3.org/2001/XMLSchema" xmlns:p="http://schemas.microsoft.com/office/2006/metadata/properties" xmlns:ns2="f24215a3-634c-4156-baae-2063d5bfdb65" targetNamespace="http://schemas.microsoft.com/office/2006/metadata/properties" ma:root="true" ma:fieldsID="cffa0fadd3b3f32affc4dc4585649c63" ns2:_="">
    <xsd:import namespace="f24215a3-634c-4156-baae-2063d5bfdb6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215a3-634c-4156-baae-2063d5bfd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1B8FC1-5A05-48E0-B3C6-B46C718F4BB0}"/>
</file>

<file path=customXml/itemProps2.xml><?xml version="1.0" encoding="utf-8"?>
<ds:datastoreItem xmlns:ds="http://schemas.openxmlformats.org/officeDocument/2006/customXml" ds:itemID="{927DB6C7-4DE8-4806-A249-DB638EE94437}"/>
</file>

<file path=customXml/itemProps3.xml><?xml version="1.0" encoding="utf-8"?>
<ds:datastoreItem xmlns:ds="http://schemas.openxmlformats.org/officeDocument/2006/customXml" ds:itemID="{C180AB12-367D-48A3-AA2B-B6843E2DB165}"/>
</file>

<file path=docProps/app.xml><?xml version="1.0" encoding="utf-8"?>
<Properties xmlns="http://schemas.openxmlformats.org/officeDocument/2006/extended-properties" xmlns:vt="http://schemas.openxmlformats.org/officeDocument/2006/docPropsVTypes">
  <Template/>
  <TotalTime>13184</TotalTime>
  <Words>2093</Words>
  <Application>Microsoft Macintosh PowerPoint</Application>
  <PresentationFormat>Widescreen</PresentationFormat>
  <Paragraphs>399</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ABeeZee</vt:lpstr>
      <vt:lpstr>Arial</vt:lpstr>
      <vt:lpstr>Calibri</vt:lpstr>
      <vt:lpstr>Calibri Light</vt:lpstr>
      <vt:lpstr>Courier New</vt:lpstr>
      <vt:lpstr>Sanskrit Text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Alfaroby</Manager>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Alfaroby E</dc:title>
  <dc:creator>alfaroby</dc:creator>
  <cp:lastModifiedBy>Microsoft Office User</cp:lastModifiedBy>
  <cp:revision>527</cp:revision>
  <dcterms:created xsi:type="dcterms:W3CDTF">2018-02-08T04:04:39Z</dcterms:created>
  <dcterms:modified xsi:type="dcterms:W3CDTF">2018-12-21T10:31:06Z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0x01010081C2A95BD24C5042BC8B7AAB7C59AE6E</vt:lpwstr>
  </property>
</Properties>
</file>