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6" r:id="rId3"/>
    <p:sldId id="270" r:id="rId4"/>
    <p:sldId id="267" r:id="rId5"/>
    <p:sldId id="268" r:id="rId6"/>
    <p:sldId id="269" r:id="rId7"/>
    <p:sldId id="263" r:id="rId8"/>
    <p:sldId id="261" r:id="rId9"/>
    <p:sldId id="271" r:id="rId10"/>
    <p:sldId id="272" r:id="rId11"/>
    <p:sldId id="275" r:id="rId12"/>
    <p:sldId id="276" r:id="rId13"/>
    <p:sldId id="277" r:id="rId14"/>
    <p:sldId id="281" r:id="rId15"/>
    <p:sldId id="282" r:id="rId16"/>
    <p:sldId id="28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21"/>
    <a:srgbClr val="0066FF"/>
    <a:srgbClr val="FF0000"/>
    <a:srgbClr val="FF3399"/>
    <a:srgbClr val="DE2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5" autoAdjust="0"/>
    <p:restoredTop sz="81100" autoAdjust="0"/>
  </p:normalViewPr>
  <p:slideViewPr>
    <p:cSldViewPr snapToGrid="0">
      <p:cViewPr varScale="1">
        <p:scale>
          <a:sx n="96" d="100"/>
          <a:sy n="96" d="100"/>
        </p:scale>
        <p:origin x="488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6" Type="http://schemas.openxmlformats.org/officeDocument/2006/relationships/customXml" Target="../customXml/item3.xml"/><Relationship Id="rId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5" Type="http://schemas.openxmlformats.org/officeDocument/2006/relationships/customXml" Target="../customXml/item2.xml"/><Relationship Id="rId20" Type="http://schemas.openxmlformats.org/officeDocument/2006/relationships/presProps" Target="presProps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ustomXml" Target="../customXml/item1.xml"/><Relationship Id="rId23" Type="http://schemas.openxmlformats.org/officeDocument/2006/relationships/tableStyles" Target="tableStyle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22" Type="http://schemas.openxmlformats.org/officeDocument/2006/relationships/theme" Target="theme/theme1.xml"/><Relationship Id="rId14" Type="http://schemas.openxmlformats.org/officeDocument/2006/relationships/slide" Target="slides/slide13.xml"/><Relationship Id="rId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16D44-A2B0-4F06-AF62-C9601C572D8C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D0029-FD08-47A2-A8C9-3DF8DF1CF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37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Bismillahirrahmanirrahiim</a:t>
            </a:r>
            <a:endParaRPr lang="en-US" dirty="0"/>
          </a:p>
          <a:p>
            <a:r>
              <a:rPr lang="en-US" dirty="0" err="1"/>
              <a:t>Assalamualaykum</a:t>
            </a:r>
            <a:r>
              <a:rPr lang="en-US" dirty="0"/>
              <a:t> </a:t>
            </a:r>
            <a:r>
              <a:rPr lang="en-US" dirty="0" err="1"/>
              <a:t>wr.wb</a:t>
            </a:r>
            <a:endParaRPr lang="en-US" dirty="0"/>
          </a:p>
          <a:p>
            <a:r>
              <a:rPr lang="en-US" dirty="0"/>
              <a:t>Good morning everyone. </a:t>
            </a:r>
          </a:p>
          <a:p>
            <a:r>
              <a:rPr lang="en-US" dirty="0"/>
              <a:t>My name is </a:t>
            </a:r>
            <a:r>
              <a:rPr lang="en-US" dirty="0" err="1"/>
              <a:t>Siti</a:t>
            </a:r>
            <a:r>
              <a:rPr lang="en-US" dirty="0"/>
              <a:t> </a:t>
            </a:r>
            <a:r>
              <a:rPr lang="en-US" dirty="0" err="1"/>
              <a:t>Hartinah</a:t>
            </a:r>
            <a:r>
              <a:rPr lang="en-US" dirty="0"/>
              <a:t> </a:t>
            </a:r>
          </a:p>
          <a:p>
            <a:r>
              <a:rPr lang="en-US" dirty="0"/>
              <a:t>Today I would like to present</a:t>
            </a:r>
            <a:r>
              <a:rPr lang="en-US" baseline="0" dirty="0"/>
              <a:t> my joined work with </a:t>
            </a:r>
            <a:r>
              <a:rPr lang="en-US" baseline="0" dirty="0" err="1"/>
              <a:t>Hario</a:t>
            </a:r>
            <a:r>
              <a:rPr lang="en-US" baseline="0" dirty="0"/>
              <a:t> </a:t>
            </a:r>
            <a:r>
              <a:rPr lang="en-US" baseline="0" dirty="0" err="1"/>
              <a:t>Prakoso</a:t>
            </a:r>
            <a:r>
              <a:rPr lang="en-US" baseline="0" dirty="0"/>
              <a:t> and Dr. Eng. </a:t>
            </a:r>
            <a:r>
              <a:rPr lang="en-US" baseline="0" dirty="0" err="1"/>
              <a:t>Khoirul</a:t>
            </a:r>
            <a:r>
              <a:rPr lang="en-US" baseline="0" dirty="0"/>
              <a:t> Anwar</a:t>
            </a:r>
            <a:endParaRPr lang="en-US" dirty="0"/>
          </a:p>
          <a:p>
            <a:r>
              <a:rPr lang="en-US" dirty="0"/>
              <a:t>With the title is -------This research was (</a:t>
            </a:r>
            <a:r>
              <a:rPr lang="en-US" dirty="0" err="1"/>
              <a:t>sebutin</a:t>
            </a:r>
            <a:r>
              <a:rPr lang="en-US" dirty="0"/>
              <a:t> </a:t>
            </a:r>
            <a:r>
              <a:rPr lang="en-US" dirty="0" err="1"/>
              <a:t>projek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D0029-FD08-47A2-A8C9-3DF8DF1CF7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76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my presentation 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D0029-FD08-47A2-A8C9-3DF8DF1CF7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70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my presentation 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D0029-FD08-47A2-A8C9-3DF8DF1CF7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09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my presentation 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D0029-FD08-47A2-A8C9-3DF8DF1CF7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13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my presentation 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D0029-FD08-47A2-A8C9-3DF8DF1CF7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9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my presentation 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D0029-FD08-47A2-A8C9-3DF8DF1CF7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79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my presentation 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D0029-FD08-47A2-A8C9-3DF8DF1CF7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37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my presentation 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D0029-FD08-47A2-A8C9-3DF8DF1CF7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57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my presentation 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D0029-FD08-47A2-A8C9-3DF8DF1CF7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7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my presentation 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D0029-FD08-47A2-A8C9-3DF8DF1CF7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4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my presentation 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D0029-FD08-47A2-A8C9-3DF8DF1CF7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16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my presentation 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D0029-FD08-47A2-A8C9-3DF8DF1CF7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3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my presentation 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D0029-FD08-47A2-A8C9-3DF8DF1CF7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07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my presentation 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D0029-FD08-47A2-A8C9-3DF8DF1CF7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83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my presentation 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D0029-FD08-47A2-A8C9-3DF8DF1CF7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01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my presentation 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D0029-FD08-47A2-A8C9-3DF8DF1CF7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9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my presentation 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D0029-FD08-47A2-A8C9-3DF8DF1CF7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B80972-CE1A-4EE6-BCAD-4DA3679C2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1EBA237-1D83-43C5-AA90-4B33C0DDF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CE79D9-1A02-400E-81D5-4EF91BA67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78B6-B773-48DD-9C0B-F24163087AA7}" type="datetime1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A3944B-87AA-4968-AB3E-DEAF51CD9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73EB02-5932-435B-B73A-D7060BDD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A147-0273-4104-9834-BD8713B2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9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A4108D-4EDE-4CFE-BEF3-5BB95E2F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96711B0-5298-40E2-A0B4-496AE90B1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96E6CF-3DF1-4F3D-B781-AC4F9270E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606-6196-45CE-9B18-48B296ED90EC}" type="datetime1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266779-6571-4230-AD64-1689FFC4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80B890-67B8-4829-B989-E8DEC16B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A147-0273-4104-9834-BD8713B2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9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04F4C82-9F17-41BD-B7C2-93F8CE25E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2827157-8A5E-416E-A520-EBFDF0EB0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EE4312-9C67-4D9F-887F-D1C6A40A4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25D9-B6A8-43A5-9998-E4D0EA676F86}" type="datetime1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AA764F-C579-4F6F-B495-5851D1687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78C95D-637D-4B76-AAEE-9FE2942E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A147-0273-4104-9834-BD8713B2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6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219236-95BB-4E6B-B070-14573E509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78B612-3E2F-4ED2-9EEF-D36778391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72E365-702D-4200-8F0A-E71209DDC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6A48-4AD9-4005-9D8F-39547D9E0B00}" type="datetime1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6C35D3-2953-4434-AECE-873871C1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4B50F-D9A2-4D41-9062-FBBB15F2D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A147-0273-4104-9834-BD8713B2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6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A33117-0852-42C8-9AF1-392B3716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9ADCC8-4B8B-4B1E-B2F8-B15D91458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6E01C3-3383-45A5-8178-A1B73281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C88C-20C0-4DF3-8DA1-004C2723228E}" type="datetime1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410EE3-D467-4A60-8D1D-45938D7F6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5986EB-4318-42AB-A22A-F2D05E98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A147-0273-4104-9834-BD8713B2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2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4BD10-6447-411B-9C70-26A50F4FD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5506B3-DA5E-4385-8DD1-91391B95A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A94E6B-3F9F-4053-8379-36E0E353F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70AFCB-FA88-4BB8-90D6-944307C2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5CE8-2A61-4250-9E06-5BFBE951C00A}" type="datetime1">
              <a:rPr lang="en-US" smtClean="0"/>
              <a:t>12/17/18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8C0429-6600-4F08-A580-22A381E5A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3A3254-D937-4771-8B36-D8EB99BD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A147-0273-4104-9834-BD8713B2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46A92-4629-4024-BC5D-C1090983A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E7C7C4-5020-413F-98A5-99285C8FC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775F64-4983-4B8A-B0C6-FA2F400FF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470B49D-4E4C-4230-A095-E759719129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DC7FFE-7EF1-47D0-9F9D-7B741C84BE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6930C6F-8D05-44BB-9A8A-DDC7EA8D8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47EC-4A72-42D5-A5E7-0667086A4328}" type="datetime1">
              <a:rPr lang="en-US" smtClean="0"/>
              <a:t>12/17/18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DBA893D-32EF-40F5-BD89-776A2A74E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E3E4CDB-45AB-40D9-AEF7-DD10EF12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A147-0273-4104-9834-BD8713B2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8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9414C4-A573-4E86-A774-99FE5B961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177395B-5027-4C36-8973-E49558812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776-73F1-47A2-9744-600CE4202073}" type="datetime1">
              <a:rPr lang="en-US" smtClean="0"/>
              <a:t>12/17/18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B3517C2-DC6E-4844-873F-BADDAD597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75FD9D-85D2-41CA-83B6-12CF1D395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A147-0273-4104-9834-BD8713B2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9ACDA64-27F7-4468-B14B-AB223D4E7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A0EB-27F9-47FC-90F3-1EACCE11B92C}" type="datetime1">
              <a:rPr lang="en-US" smtClean="0"/>
              <a:t>12/17/18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0BFD175-A611-4719-A050-56589EA2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ED62CC-61D9-41E7-87F8-3E18B652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A147-0273-4104-9834-BD8713B2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5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0651F8-45E9-411F-9DD6-9DEF91CA5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3319C9-D50D-4A53-95EA-EE1DC1630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358850B-4734-4103-841B-E11F34C5E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4D6F09-0EB7-4B30-8E6B-B8CE1AAC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B8AE-7053-483F-BA2C-1132350E9A0A}" type="datetime1">
              <a:rPr lang="en-US" smtClean="0"/>
              <a:t>12/17/18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5BE7CA-8B25-4BD5-AAA4-860086014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123A5A-5B81-415F-9F07-F2E440126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A147-0273-4104-9834-BD8713B2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3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B6D597-7749-4135-B586-D5379A895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89A0C98-6449-4CF9-BE75-FC2A7FA14D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180361-A21C-42AD-BFB6-F1AD7CB1E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F54189-6779-4C9B-A38B-E4719D369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5390-0BEE-49FA-AEB1-B0D948E7A9B9}" type="datetime1">
              <a:rPr lang="en-US" smtClean="0"/>
              <a:t>12/17/18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67C11E-4CD0-465C-A4AB-29DF91886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AAD1DB-DC36-4EA0-8E2C-C3910CC2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A147-0273-4104-9834-BD8713B2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8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912A08F-5AAF-4115-9324-176B80B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7D182A-1991-4009-9471-33CFDBC9A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954A58-3AF3-4C39-B0AF-1530CF93D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22CC7-B658-4054-A58D-676F0382D060}" type="datetime1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6EFAD3-54B8-4B25-980D-3E83B65F0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814BF5-70D1-4E95-88AE-0931DC095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CA147-0273-4104-9834-BD8713B2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2.wdp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1BFEB4DF-6E31-4C5F-A79B-DFA494629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17" y="6484220"/>
            <a:ext cx="2743200" cy="365125"/>
          </a:xfrm>
        </p:spPr>
        <p:txBody>
          <a:bodyPr/>
          <a:lstStyle/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t>1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11F623D-4BA7-4B1B-83D7-CFD2065D9A2B}"/>
              </a:ext>
            </a:extLst>
          </p:cNvPr>
          <p:cNvGrpSpPr/>
          <p:nvPr/>
        </p:nvGrpSpPr>
        <p:grpSpPr>
          <a:xfrm>
            <a:off x="0" y="6469379"/>
            <a:ext cx="12192000" cy="388621"/>
            <a:chOff x="0" y="6469379"/>
            <a:chExt cx="12192000" cy="3886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D915BDC-261B-4E00-A900-A942653C6779}"/>
                </a:ext>
              </a:extLst>
            </p:cNvPr>
            <p:cNvSpPr/>
            <p:nvPr/>
          </p:nvSpPr>
          <p:spPr>
            <a:xfrm>
              <a:off x="0" y="6469380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48387E4-22B5-4050-8ED3-6D474EC754F3}"/>
                </a:ext>
              </a:extLst>
            </p:cNvPr>
            <p:cNvSpPr/>
            <p:nvPr/>
          </p:nvSpPr>
          <p:spPr>
            <a:xfrm>
              <a:off x="7980485" y="6469379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F8706D6-3D6A-4DFA-83B9-5D28039BEA9F}"/>
                </a:ext>
              </a:extLst>
            </p:cNvPr>
            <p:cNvSpPr txBox="1"/>
            <p:nvPr/>
          </p:nvSpPr>
          <p:spPr>
            <a:xfrm>
              <a:off x="4211506" y="6469380"/>
              <a:ext cx="376897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xmlns="" id="{1BFEB4DF-6E31-4C5F-A79B-DFA494629B55}"/>
              </a:ext>
            </a:extLst>
          </p:cNvPr>
          <p:cNvSpPr txBox="1">
            <a:spLocks/>
          </p:cNvSpPr>
          <p:nvPr/>
        </p:nvSpPr>
        <p:spPr>
          <a:xfrm>
            <a:off x="9338517" y="64842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1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14C1B9A-A1D9-4A4E-BBD4-C2C9644B65F6}"/>
              </a:ext>
            </a:extLst>
          </p:cNvPr>
          <p:cNvSpPr/>
          <p:nvPr/>
        </p:nvSpPr>
        <p:spPr>
          <a:xfrm>
            <a:off x="309961" y="1153077"/>
            <a:ext cx="1157207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00" dirty="0" smtClean="0">
                <a:solidFill>
                  <a:srgbClr val="C00000"/>
                </a:solidFill>
                <a:latin typeface="ABeeZee" panose="02000000000000000000" pitchFamily="50" charset="0"/>
                <a:cs typeface="Sanskrit Text" panose="020B0502040204020203" pitchFamily="18" charset="0"/>
              </a:rPr>
              <a:t>ANDROID DEVELOPMENT WITH JAVA I</a:t>
            </a:r>
            <a:endParaRPr lang="id-ID" sz="4300" b="1" dirty="0">
              <a:solidFill>
                <a:srgbClr val="C00000"/>
              </a:solidFill>
              <a:latin typeface="ABeeZe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CEADB8F1-2C51-4763-9416-B082C1E8CDDC}"/>
              </a:ext>
            </a:extLst>
          </p:cNvPr>
          <p:cNvSpPr txBox="1">
            <a:spLocks/>
          </p:cNvSpPr>
          <p:nvPr/>
        </p:nvSpPr>
        <p:spPr>
          <a:xfrm>
            <a:off x="2743200" y="3462813"/>
            <a:ext cx="5112746" cy="14508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id-ID" sz="2300" b="1" dirty="0" err="1" smtClean="0">
                <a:latin typeface="ABeeZee" panose="02000000000000000000" pitchFamily="50" charset="0"/>
              </a:rPr>
              <a:t>Instructor</a:t>
            </a:r>
            <a:r>
              <a:rPr lang="id-ID" sz="2300" b="1" dirty="0" smtClean="0">
                <a:latin typeface="ABeeZee" panose="02000000000000000000" pitchFamily="50" charset="0"/>
              </a:rPr>
              <a:t>: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300" b="1" dirty="0" err="1" smtClean="0">
                <a:latin typeface="ABeeZee" panose="02000000000000000000" pitchFamily="50" charset="0"/>
              </a:rPr>
              <a:t>Suryo</a:t>
            </a:r>
            <a:r>
              <a:rPr lang="en-US" sz="2300" b="1" dirty="0" smtClean="0">
                <a:latin typeface="ABeeZee" panose="02000000000000000000" pitchFamily="50" charset="0"/>
              </a:rPr>
              <a:t> </a:t>
            </a:r>
            <a:r>
              <a:rPr lang="en-US" sz="2300" b="1" dirty="0" err="1" smtClean="0">
                <a:latin typeface="ABeeZee" panose="02000000000000000000" pitchFamily="50" charset="0"/>
              </a:rPr>
              <a:t>Adhi</a:t>
            </a:r>
            <a:r>
              <a:rPr lang="en-US" sz="2300" b="1" dirty="0" smtClean="0">
                <a:latin typeface="ABeeZee" panose="02000000000000000000" pitchFamily="50" charset="0"/>
              </a:rPr>
              <a:t> </a:t>
            </a:r>
            <a:r>
              <a:rPr lang="en-US" sz="2300" b="1" dirty="0" err="1" smtClean="0">
                <a:latin typeface="ABeeZee" panose="02000000000000000000" pitchFamily="50" charset="0"/>
              </a:rPr>
              <a:t>Wibowo</a:t>
            </a:r>
            <a:r>
              <a:rPr lang="en-US" sz="2300" b="1" dirty="0" smtClean="0">
                <a:latin typeface="ABeeZee" panose="02000000000000000000" pitchFamily="50" charset="0"/>
              </a:rPr>
              <a:t>, S.T., M.T., Ph.D.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300" b="1" dirty="0" smtClean="0">
                <a:latin typeface="ABeeZee" panose="02000000000000000000" pitchFamily="50" charset="0"/>
              </a:rPr>
              <a:t>Rissa </a:t>
            </a:r>
            <a:r>
              <a:rPr lang="en-US" sz="2300" b="1" dirty="0" err="1" smtClean="0">
                <a:latin typeface="ABeeZee" panose="02000000000000000000" pitchFamily="50" charset="0"/>
              </a:rPr>
              <a:t>Rahmania</a:t>
            </a:r>
            <a:r>
              <a:rPr lang="en-US" sz="2300" b="1" dirty="0" smtClean="0">
                <a:latin typeface="ABeeZee" panose="02000000000000000000" pitchFamily="50" charset="0"/>
              </a:rPr>
              <a:t>, S.T., M.T.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300" b="1" dirty="0" err="1" smtClean="0">
                <a:latin typeface="ABeeZee" panose="02000000000000000000" pitchFamily="50" charset="0"/>
              </a:rPr>
              <a:t>Gelar</a:t>
            </a:r>
            <a:r>
              <a:rPr lang="en-US" sz="2300" b="1" dirty="0" smtClean="0">
                <a:latin typeface="ABeeZee" panose="02000000000000000000" pitchFamily="50" charset="0"/>
              </a:rPr>
              <a:t> </a:t>
            </a:r>
            <a:r>
              <a:rPr lang="en-US" sz="2300" b="1" dirty="0" err="1" smtClean="0">
                <a:latin typeface="ABeeZee" panose="02000000000000000000" pitchFamily="50" charset="0"/>
              </a:rPr>
              <a:t>Budiman</a:t>
            </a:r>
            <a:r>
              <a:rPr lang="en-US" sz="2300" b="1" dirty="0" smtClean="0">
                <a:latin typeface="ABeeZee" panose="02000000000000000000" pitchFamily="50" charset="0"/>
              </a:rPr>
              <a:t>, S.T., M.T.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F2E6C73-51B6-43D8-B967-532DB62A0FC5}"/>
              </a:ext>
            </a:extLst>
          </p:cNvPr>
          <p:cNvSpPr/>
          <p:nvPr/>
        </p:nvSpPr>
        <p:spPr>
          <a:xfrm>
            <a:off x="971227" y="5022787"/>
            <a:ext cx="108737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 smtClean="0">
                <a:latin typeface="ABeeZee" panose="02000000000000000000" pitchFamily="50" charset="0"/>
                <a:cs typeface="Sanskrit Text" panose="020B0502040204020203" pitchFamily="18" charset="0"/>
              </a:rPr>
              <a:t>Research Center </a:t>
            </a:r>
            <a:r>
              <a:rPr lang="en-US" sz="2100" dirty="0">
                <a:latin typeface="ABeeZee" panose="02000000000000000000" pitchFamily="50" charset="0"/>
                <a:cs typeface="Sanskrit Text" panose="020B0502040204020203" pitchFamily="18" charset="0"/>
              </a:rPr>
              <a:t>for Advanced Wireless Technologies (</a:t>
            </a:r>
            <a:r>
              <a:rPr lang="en-US" sz="2100" dirty="0" err="1">
                <a:latin typeface="ABeeZee" panose="02000000000000000000" pitchFamily="50" charset="0"/>
                <a:cs typeface="Sanskrit Text" panose="020B0502040204020203" pitchFamily="18" charset="0"/>
              </a:rPr>
              <a:t>AdWiTech</a:t>
            </a:r>
            <a:r>
              <a:rPr lang="en-US" sz="2100" dirty="0">
                <a:latin typeface="ABeeZee" panose="02000000000000000000" pitchFamily="50" charset="0"/>
                <a:cs typeface="Sanskrit Text" panose="020B0502040204020203" pitchFamily="18" charset="0"/>
              </a:rPr>
              <a:t>),</a:t>
            </a:r>
            <a:br>
              <a:rPr lang="en-US" sz="2100" dirty="0">
                <a:latin typeface="ABeeZee" panose="02000000000000000000" pitchFamily="50" charset="0"/>
                <a:cs typeface="Sanskrit Text" panose="020B0502040204020203" pitchFamily="18" charset="0"/>
              </a:rPr>
            </a:br>
            <a:r>
              <a:rPr lang="en-US" sz="2100" dirty="0">
                <a:latin typeface="ABeeZee" panose="02000000000000000000" pitchFamily="50" charset="0"/>
                <a:cs typeface="Sanskrit Text" panose="020B0502040204020203" pitchFamily="18" charset="0"/>
              </a:rPr>
              <a:t>School of Electrical Engineering, Telkom University</a:t>
            </a:r>
            <a:endParaRPr lang="id-ID" sz="2100" dirty="0">
              <a:latin typeface="ABeeZee" panose="02000000000000000000" pitchFamily="50" charset="0"/>
              <a:cs typeface="Sanskrit Text" panose="020B0502040204020203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B170B063-0023-4779-9DA3-E8FD2DDAB783}"/>
              </a:ext>
            </a:extLst>
          </p:cNvPr>
          <p:cNvCxnSpPr/>
          <p:nvPr/>
        </p:nvCxnSpPr>
        <p:spPr>
          <a:xfrm>
            <a:off x="115508" y="6128706"/>
            <a:ext cx="543938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71F636C-66D8-41AC-AFC7-8A6245ABB7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679" y="328590"/>
            <a:ext cx="2118360" cy="53100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061716" y="1897439"/>
            <a:ext cx="4068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400" dirty="0" smtClean="0">
                <a:latin typeface="Arial" charset="0"/>
                <a:ea typeface="Arial" charset="0"/>
                <a:cs typeface="Arial" charset="0"/>
              </a:rPr>
              <a:t>Course: </a:t>
            </a:r>
            <a:r>
              <a:rPr lang="en-ID" sz="2400" b="1" dirty="0" smtClean="0">
                <a:latin typeface="Arial" charset="0"/>
                <a:ea typeface="Arial" charset="0"/>
                <a:cs typeface="Arial" charset="0"/>
              </a:rPr>
              <a:t>Mobile Application</a:t>
            </a:r>
            <a:endParaRPr lang="en-US" sz="24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08" y="3949160"/>
            <a:ext cx="1633779" cy="214725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311F623D-4BA7-4B1B-83D7-CFD2065D9A2B}"/>
              </a:ext>
            </a:extLst>
          </p:cNvPr>
          <p:cNvGrpSpPr/>
          <p:nvPr/>
        </p:nvGrpSpPr>
        <p:grpSpPr>
          <a:xfrm>
            <a:off x="-9" y="6463668"/>
            <a:ext cx="12192000" cy="388621"/>
            <a:chOff x="0" y="6469379"/>
            <a:chExt cx="12192000" cy="388621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4D915BDC-261B-4E00-A900-A942653C6779}"/>
                </a:ext>
              </a:extLst>
            </p:cNvPr>
            <p:cNvSpPr/>
            <p:nvPr/>
          </p:nvSpPr>
          <p:spPr>
            <a:xfrm>
              <a:off x="0" y="6469380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Telkom University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A48387E4-22B5-4050-8ED3-6D474EC754F3}"/>
                </a:ext>
              </a:extLst>
            </p:cNvPr>
            <p:cNvSpPr/>
            <p:nvPr/>
          </p:nvSpPr>
          <p:spPr>
            <a:xfrm>
              <a:off x="7980485" y="6469379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Bandung, </a:t>
              </a:r>
              <a:r>
                <a:rPr lang="id-ID" dirty="0" smtClean="0"/>
                <a:t>12 Desember </a:t>
              </a:r>
              <a:r>
                <a:rPr lang="en-US" dirty="0" smtClean="0"/>
                <a:t>2018</a:t>
              </a:r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3F8706D6-3D6A-4DFA-83B9-5D28039BEA9F}"/>
                </a:ext>
              </a:extLst>
            </p:cNvPr>
            <p:cNvSpPr txBox="1"/>
            <p:nvPr/>
          </p:nvSpPr>
          <p:spPr>
            <a:xfrm>
              <a:off x="4211506" y="6469380"/>
              <a:ext cx="376897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984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77B1E75-B64E-4F12-A455-46D3636A5450}"/>
              </a:ext>
            </a:extLst>
          </p:cNvPr>
          <p:cNvSpPr txBox="1"/>
          <p:nvPr/>
        </p:nvSpPr>
        <p:spPr>
          <a:xfrm>
            <a:off x="11604844" y="6415157"/>
            <a:ext cx="462591" cy="369332"/>
          </a:xfrm>
          <a:prstGeom prst="flowChartPreparation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fld id="{F7403D74-32BC-4995-A385-23C1B0D3550E}" type="slidenum">
              <a:rPr lang="en-US" smtClean="0">
                <a:solidFill>
                  <a:schemeClr val="bg1"/>
                </a:solidFill>
              </a:rPr>
              <a:pPr algn="ctr"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7">
            <a:extLst>
              <a:ext uri="{FF2B5EF4-FFF2-40B4-BE49-F238E27FC236}">
                <a16:creationId xmlns:a16="http://schemas.microsoft.com/office/drawing/2014/main" xmlns="" id="{8CB6FA12-EEBB-49A1-8106-0AECB06A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125" y="6488746"/>
            <a:ext cx="2743200" cy="365125"/>
          </a:xfrm>
        </p:spPr>
        <p:txBody>
          <a:bodyPr/>
          <a:lstStyle/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t>10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2F8E149-8F7D-4AB7-88A4-8AD059ED276C}"/>
              </a:ext>
            </a:extLst>
          </p:cNvPr>
          <p:cNvSpPr txBox="1"/>
          <p:nvPr/>
        </p:nvSpPr>
        <p:spPr>
          <a:xfrm>
            <a:off x="0" y="-23197"/>
            <a:ext cx="12192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D" sz="3600" dirty="0"/>
              <a:t>What is Android Studio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lide Number Placeholder 17">
            <a:extLst>
              <a:ext uri="{FF2B5EF4-FFF2-40B4-BE49-F238E27FC236}">
                <a16:creationId xmlns:a16="http://schemas.microsoft.com/office/drawing/2014/main" xmlns="" id="{83172946-7C12-440C-BCDF-AC8A51E96951}"/>
              </a:ext>
            </a:extLst>
          </p:cNvPr>
          <p:cNvSpPr txBox="1">
            <a:spLocks/>
          </p:cNvSpPr>
          <p:nvPr/>
        </p:nvSpPr>
        <p:spPr>
          <a:xfrm>
            <a:off x="11667118" y="6481126"/>
            <a:ext cx="4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10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Slide Number Placeholder 17">
            <a:extLst>
              <a:ext uri="{FF2B5EF4-FFF2-40B4-BE49-F238E27FC236}">
                <a16:creationId xmlns:a16="http://schemas.microsoft.com/office/drawing/2014/main" xmlns="" id="{73326318-AF37-41FF-ACA8-F4320B07EDFC}"/>
              </a:ext>
            </a:extLst>
          </p:cNvPr>
          <p:cNvSpPr txBox="1">
            <a:spLocks/>
          </p:cNvSpPr>
          <p:nvPr/>
        </p:nvSpPr>
        <p:spPr>
          <a:xfrm>
            <a:off x="9388052" y="6481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10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CA1CADE-8815-44A8-B0E2-E08539700B89}"/>
              </a:ext>
            </a:extLst>
          </p:cNvPr>
          <p:cNvSpPr/>
          <p:nvPr/>
        </p:nvSpPr>
        <p:spPr>
          <a:xfrm>
            <a:off x="11828032" y="645498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046838" y="76830"/>
            <a:ext cx="111601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00" dirty="0">
                <a:latin typeface="Arial" charset="0"/>
                <a:ea typeface="Arial" charset="0"/>
                <a:cs typeface="Arial" charset="0"/>
              </a:rPr>
              <a:t>(10/17)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AD84899-CF4F-4F68-A614-385945A3A015}"/>
              </a:ext>
            </a:extLst>
          </p:cNvPr>
          <p:cNvSpPr/>
          <p:nvPr/>
        </p:nvSpPr>
        <p:spPr>
          <a:xfrm>
            <a:off x="365380" y="800652"/>
            <a:ext cx="922919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Android focused IDE (designed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spesifically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Android development)</a:t>
            </a:r>
          </a:p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Similar to Eclipse with ADT Plug-in</a:t>
            </a:r>
          </a:p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Contains All the Android SDK Tools to design, test, debug, and profile your app</a:t>
            </a:r>
          </a:p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static data files</a:t>
            </a:r>
          </a:p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Android development environment based on IntelliJ IDEA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F03C711-3998-4D3E-A78B-0A2188EC0AE6}"/>
              </a:ext>
            </a:extLst>
          </p:cNvPr>
          <p:cNvGrpSpPr/>
          <p:nvPr/>
        </p:nvGrpSpPr>
        <p:grpSpPr>
          <a:xfrm>
            <a:off x="1629346" y="4143685"/>
            <a:ext cx="8835965" cy="2340933"/>
            <a:chOff x="1180753" y="3730378"/>
            <a:chExt cx="9947838" cy="2635504"/>
          </a:xfrm>
        </p:grpSpPr>
        <p:pic>
          <p:nvPicPr>
            <p:cNvPr id="6148" name="Picture 4" descr="Image result for jet brains">
              <a:extLst>
                <a:ext uri="{FF2B5EF4-FFF2-40B4-BE49-F238E27FC236}">
                  <a16:creationId xmlns:a16="http://schemas.microsoft.com/office/drawing/2014/main" xmlns="" id="{1CD2439E-D047-474C-A736-62796CCC8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250" b="90000" l="6000" r="90000">
                          <a14:foregroundMark x1="25750" y1="29000" x2="34750" y2="53000"/>
                          <a14:foregroundMark x1="39250" y1="26000" x2="49750" y2="52000"/>
                          <a14:foregroundMark x1="66000" y1="46000" x2="36250" y2="48500"/>
                          <a14:foregroundMark x1="67500" y1="46000" x2="37750" y2="40000"/>
                          <a14:foregroundMark x1="50750" y1="45000" x2="34750" y2="39000"/>
                          <a14:foregroundMark x1="43750" y1="47000" x2="38750" y2="25500"/>
                          <a14:foregroundMark x1="37250" y1="41500" x2="34250" y2="29500"/>
                          <a14:foregroundMark x1="34250" y1="41000" x2="34250" y2="31000"/>
                          <a14:foregroundMark x1="34750" y1="43000" x2="30750" y2="34000"/>
                          <a14:foregroundMark x1="45250" y1="40000" x2="49250" y2="31500"/>
                          <a14:foregroundMark x1="41250" y1="34500" x2="45750" y2="32000"/>
                          <a14:foregroundMark x1="65500" y1="51000" x2="65500" y2="42000"/>
                          <a14:foregroundMark x1="68500" y1="54000" x2="69500" y2="41500"/>
                          <a14:foregroundMark x1="49250" y1="70750" x2="43250" y2="64000"/>
                          <a14:foregroundMark x1="41750" y1="71750" x2="39250" y2="65500"/>
                          <a14:foregroundMark x1="37250" y1="70750" x2="34250" y2="64500"/>
                          <a14:foregroundMark x1="34250" y1="71250" x2="32250" y2="65000"/>
                          <a14:foregroundMark x1="35750" y1="67750" x2="47750" y2="67750"/>
                          <a14:foregroundMark x1="53250" y1="68750" x2="30250" y2="6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087" y="3730378"/>
              <a:ext cx="2635504" cy="2635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s://www.xda-developers.com/files/2018/03/android-studio-logo.png">
              <a:extLst>
                <a:ext uri="{FF2B5EF4-FFF2-40B4-BE49-F238E27FC236}">
                  <a16:creationId xmlns:a16="http://schemas.microsoft.com/office/drawing/2014/main" xmlns="" id="{5C59EE21-BE76-40B8-9626-187EEA6CAF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753" y="4077736"/>
              <a:ext cx="3881577" cy="1940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xmlns="" id="{372CB9E4-6EE3-4741-A2E0-0D9E4183A98F}"/>
                </a:ext>
              </a:extLst>
            </p:cNvPr>
            <p:cNvSpPr/>
            <p:nvPr/>
          </p:nvSpPr>
          <p:spPr>
            <a:xfrm>
              <a:off x="5498874" y="4315361"/>
              <a:ext cx="2862470" cy="141785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is based on</a:t>
              </a:r>
              <a:endParaRPr lang="en-ID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311F623D-4BA7-4B1B-83D7-CFD2065D9A2B}"/>
              </a:ext>
            </a:extLst>
          </p:cNvPr>
          <p:cNvGrpSpPr/>
          <p:nvPr/>
        </p:nvGrpSpPr>
        <p:grpSpPr>
          <a:xfrm>
            <a:off x="0" y="6469379"/>
            <a:ext cx="12192000" cy="388621"/>
            <a:chOff x="0" y="6469379"/>
            <a:chExt cx="12192000" cy="388621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4D915BDC-261B-4E00-A900-A942653C6779}"/>
                </a:ext>
              </a:extLst>
            </p:cNvPr>
            <p:cNvSpPr/>
            <p:nvPr/>
          </p:nvSpPr>
          <p:spPr>
            <a:xfrm>
              <a:off x="0" y="6469380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Telkom University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A48387E4-22B5-4050-8ED3-6D474EC754F3}"/>
                </a:ext>
              </a:extLst>
            </p:cNvPr>
            <p:cNvSpPr/>
            <p:nvPr/>
          </p:nvSpPr>
          <p:spPr>
            <a:xfrm>
              <a:off x="7980485" y="6469379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Bandung, </a:t>
              </a:r>
              <a:r>
                <a:rPr lang="id-ID" dirty="0" smtClean="0"/>
                <a:t>12 Desember </a:t>
              </a:r>
              <a:r>
                <a:rPr lang="en-US" dirty="0" smtClean="0"/>
                <a:t>2018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3F8706D6-3D6A-4DFA-83B9-5D28039BEA9F}"/>
                </a:ext>
              </a:extLst>
            </p:cNvPr>
            <p:cNvSpPr txBox="1"/>
            <p:nvPr/>
          </p:nvSpPr>
          <p:spPr>
            <a:xfrm>
              <a:off x="4211506" y="6469380"/>
              <a:ext cx="376897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10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798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77B1E75-B64E-4F12-A455-46D3636A5450}"/>
              </a:ext>
            </a:extLst>
          </p:cNvPr>
          <p:cNvSpPr txBox="1"/>
          <p:nvPr/>
        </p:nvSpPr>
        <p:spPr>
          <a:xfrm>
            <a:off x="11604844" y="6415157"/>
            <a:ext cx="462591" cy="369332"/>
          </a:xfrm>
          <a:prstGeom prst="flowChartPreparation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fld id="{F7403D74-32BC-4995-A385-23C1B0D3550E}" type="slidenum">
              <a:rPr lang="en-US" smtClean="0">
                <a:solidFill>
                  <a:schemeClr val="bg1"/>
                </a:solidFill>
              </a:rPr>
              <a:pPr algn="ctr"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7">
            <a:extLst>
              <a:ext uri="{FF2B5EF4-FFF2-40B4-BE49-F238E27FC236}">
                <a16:creationId xmlns:a16="http://schemas.microsoft.com/office/drawing/2014/main" xmlns="" id="{8CB6FA12-EEBB-49A1-8106-0AECB06A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125" y="6488746"/>
            <a:ext cx="2743200" cy="365125"/>
          </a:xfrm>
        </p:spPr>
        <p:txBody>
          <a:bodyPr/>
          <a:lstStyle/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t>11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2F8E149-8F7D-4AB7-88A4-8AD059ED276C}"/>
              </a:ext>
            </a:extLst>
          </p:cNvPr>
          <p:cNvSpPr txBox="1"/>
          <p:nvPr/>
        </p:nvSpPr>
        <p:spPr>
          <a:xfrm>
            <a:off x="0" y="-23197"/>
            <a:ext cx="12192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D" sz="3600" dirty="0"/>
              <a:t>Features of Android Studio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lide Number Placeholder 17">
            <a:extLst>
              <a:ext uri="{FF2B5EF4-FFF2-40B4-BE49-F238E27FC236}">
                <a16:creationId xmlns:a16="http://schemas.microsoft.com/office/drawing/2014/main" xmlns="" id="{83172946-7C12-440C-BCDF-AC8A51E96951}"/>
              </a:ext>
            </a:extLst>
          </p:cNvPr>
          <p:cNvSpPr txBox="1">
            <a:spLocks/>
          </p:cNvSpPr>
          <p:nvPr/>
        </p:nvSpPr>
        <p:spPr>
          <a:xfrm>
            <a:off x="11667118" y="6481126"/>
            <a:ext cx="4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11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Slide Number Placeholder 17">
            <a:extLst>
              <a:ext uri="{FF2B5EF4-FFF2-40B4-BE49-F238E27FC236}">
                <a16:creationId xmlns:a16="http://schemas.microsoft.com/office/drawing/2014/main" xmlns="" id="{73326318-AF37-41FF-ACA8-F4320B07EDFC}"/>
              </a:ext>
            </a:extLst>
          </p:cNvPr>
          <p:cNvSpPr txBox="1">
            <a:spLocks/>
          </p:cNvSpPr>
          <p:nvPr/>
        </p:nvSpPr>
        <p:spPr>
          <a:xfrm>
            <a:off x="9388052" y="6481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11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CA1CADE-8815-44A8-B0E2-E08539700B89}"/>
              </a:ext>
            </a:extLst>
          </p:cNvPr>
          <p:cNvSpPr/>
          <p:nvPr/>
        </p:nvSpPr>
        <p:spPr>
          <a:xfrm>
            <a:off x="11828032" y="645498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057771" y="76830"/>
            <a:ext cx="109414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00" dirty="0">
                <a:latin typeface="Arial" charset="0"/>
                <a:ea typeface="Arial" charset="0"/>
                <a:cs typeface="Arial" charset="0"/>
              </a:rPr>
              <a:t>(11/17)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AD84899-CF4F-4F68-A614-385945A3A015}"/>
              </a:ext>
            </a:extLst>
          </p:cNvPr>
          <p:cNvSpPr/>
          <p:nvPr/>
        </p:nvSpPr>
        <p:spPr>
          <a:xfrm>
            <a:off x="365380" y="800652"/>
            <a:ext cx="922919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Powerful code editing (smart editing, code refactoring)</a:t>
            </a:r>
          </a:p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Rich layout editor</a:t>
            </a:r>
          </a:p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Gradle-based build support</a:t>
            </a:r>
          </a:p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Maven support</a:t>
            </a:r>
          </a:p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Template based wizards</a:t>
            </a:r>
          </a:p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Lint tool analysis</a:t>
            </a:r>
          </a:p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Easy access to Google service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GCM)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11F623D-4BA7-4B1B-83D7-CFD2065D9A2B}"/>
              </a:ext>
            </a:extLst>
          </p:cNvPr>
          <p:cNvGrpSpPr/>
          <p:nvPr/>
        </p:nvGrpSpPr>
        <p:grpSpPr>
          <a:xfrm>
            <a:off x="0" y="6469379"/>
            <a:ext cx="12192000" cy="388621"/>
            <a:chOff x="0" y="6469379"/>
            <a:chExt cx="12192000" cy="388621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4D915BDC-261B-4E00-A900-A942653C6779}"/>
                </a:ext>
              </a:extLst>
            </p:cNvPr>
            <p:cNvSpPr/>
            <p:nvPr/>
          </p:nvSpPr>
          <p:spPr>
            <a:xfrm>
              <a:off x="0" y="6469380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Telkom University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A48387E4-22B5-4050-8ED3-6D474EC754F3}"/>
                </a:ext>
              </a:extLst>
            </p:cNvPr>
            <p:cNvSpPr/>
            <p:nvPr/>
          </p:nvSpPr>
          <p:spPr>
            <a:xfrm>
              <a:off x="7980485" y="6469379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Bandung, </a:t>
              </a:r>
              <a:r>
                <a:rPr lang="id-ID" dirty="0" smtClean="0"/>
                <a:t>12 Desember </a:t>
              </a:r>
              <a:r>
                <a:rPr lang="en-US" dirty="0" smtClean="0"/>
                <a:t>2018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3F8706D6-3D6A-4DFA-83B9-5D28039BEA9F}"/>
                </a:ext>
              </a:extLst>
            </p:cNvPr>
            <p:cNvSpPr txBox="1"/>
            <p:nvPr/>
          </p:nvSpPr>
          <p:spPr>
            <a:xfrm>
              <a:off x="4211506" y="6469380"/>
              <a:ext cx="376897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11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84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77B1E75-B64E-4F12-A455-46D3636A5450}"/>
              </a:ext>
            </a:extLst>
          </p:cNvPr>
          <p:cNvSpPr txBox="1"/>
          <p:nvPr/>
        </p:nvSpPr>
        <p:spPr>
          <a:xfrm>
            <a:off x="11604844" y="6415157"/>
            <a:ext cx="462591" cy="369332"/>
          </a:xfrm>
          <a:prstGeom prst="flowChartPreparation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fld id="{F7403D74-32BC-4995-A385-23C1B0D3550E}" type="slidenum">
              <a:rPr lang="en-US" smtClean="0">
                <a:solidFill>
                  <a:schemeClr val="bg1"/>
                </a:solidFill>
              </a:rPr>
              <a:pPr algn="ctr"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7">
            <a:extLst>
              <a:ext uri="{FF2B5EF4-FFF2-40B4-BE49-F238E27FC236}">
                <a16:creationId xmlns:a16="http://schemas.microsoft.com/office/drawing/2014/main" xmlns="" id="{8CB6FA12-EEBB-49A1-8106-0AECB06A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125" y="6488746"/>
            <a:ext cx="2743200" cy="365125"/>
          </a:xfrm>
        </p:spPr>
        <p:txBody>
          <a:bodyPr/>
          <a:lstStyle/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t>12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2F8E149-8F7D-4AB7-88A4-8AD059ED276C}"/>
              </a:ext>
            </a:extLst>
          </p:cNvPr>
          <p:cNvSpPr txBox="1"/>
          <p:nvPr/>
        </p:nvSpPr>
        <p:spPr>
          <a:xfrm>
            <a:off x="0" y="-23197"/>
            <a:ext cx="12192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D" sz="3600" dirty="0"/>
              <a:t>Gradle Build System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lide Number Placeholder 17">
            <a:extLst>
              <a:ext uri="{FF2B5EF4-FFF2-40B4-BE49-F238E27FC236}">
                <a16:creationId xmlns:a16="http://schemas.microsoft.com/office/drawing/2014/main" xmlns="" id="{83172946-7C12-440C-BCDF-AC8A51E96951}"/>
              </a:ext>
            </a:extLst>
          </p:cNvPr>
          <p:cNvSpPr txBox="1">
            <a:spLocks/>
          </p:cNvSpPr>
          <p:nvPr/>
        </p:nvSpPr>
        <p:spPr>
          <a:xfrm>
            <a:off x="11667118" y="6481126"/>
            <a:ext cx="4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12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Slide Number Placeholder 17">
            <a:extLst>
              <a:ext uri="{FF2B5EF4-FFF2-40B4-BE49-F238E27FC236}">
                <a16:creationId xmlns:a16="http://schemas.microsoft.com/office/drawing/2014/main" xmlns="" id="{73326318-AF37-41FF-ACA8-F4320B07EDFC}"/>
              </a:ext>
            </a:extLst>
          </p:cNvPr>
          <p:cNvSpPr txBox="1">
            <a:spLocks/>
          </p:cNvSpPr>
          <p:nvPr/>
        </p:nvSpPr>
        <p:spPr>
          <a:xfrm>
            <a:off x="9388052" y="6481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12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CA1CADE-8815-44A8-B0E2-E08539700B89}"/>
              </a:ext>
            </a:extLst>
          </p:cNvPr>
          <p:cNvSpPr/>
          <p:nvPr/>
        </p:nvSpPr>
        <p:spPr>
          <a:xfrm>
            <a:off x="11828032" y="645498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046838" y="76830"/>
            <a:ext cx="111601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00" dirty="0">
                <a:latin typeface="Arial" charset="0"/>
                <a:ea typeface="Arial" charset="0"/>
                <a:cs typeface="Arial" charset="0"/>
              </a:rPr>
              <a:t>(12/17)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AD84899-CF4F-4F68-A614-385945A3A015}"/>
              </a:ext>
            </a:extLst>
          </p:cNvPr>
          <p:cNvSpPr/>
          <p:nvPr/>
        </p:nvSpPr>
        <p:spPr>
          <a:xfrm>
            <a:off x="709938" y="3636547"/>
            <a:ext cx="1055441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Gradle is an advanced build management system based on Groovy</a:t>
            </a:r>
          </a:p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an open source build system</a:t>
            </a:r>
          </a:p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Combines the power of Ant and Maven</a:t>
            </a:r>
          </a:p>
        </p:txBody>
      </p:sp>
      <p:pic>
        <p:nvPicPr>
          <p:cNvPr id="8194" name="Picture 2" descr="Image result for gradle android studio logo">
            <a:extLst>
              <a:ext uri="{FF2B5EF4-FFF2-40B4-BE49-F238E27FC236}">
                <a16:creationId xmlns:a16="http://schemas.microsoft.com/office/drawing/2014/main" xmlns="" id="{5BC1A729-ED5B-40D8-B7B4-77A130E4F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3" y="830679"/>
            <a:ext cx="54768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11F623D-4BA7-4B1B-83D7-CFD2065D9A2B}"/>
              </a:ext>
            </a:extLst>
          </p:cNvPr>
          <p:cNvGrpSpPr/>
          <p:nvPr/>
        </p:nvGrpSpPr>
        <p:grpSpPr>
          <a:xfrm>
            <a:off x="0" y="6469379"/>
            <a:ext cx="12192000" cy="388621"/>
            <a:chOff x="0" y="6469379"/>
            <a:chExt cx="12192000" cy="388621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4D915BDC-261B-4E00-A900-A942653C6779}"/>
                </a:ext>
              </a:extLst>
            </p:cNvPr>
            <p:cNvSpPr/>
            <p:nvPr/>
          </p:nvSpPr>
          <p:spPr>
            <a:xfrm>
              <a:off x="0" y="6469380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Telkom University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A48387E4-22B5-4050-8ED3-6D474EC754F3}"/>
                </a:ext>
              </a:extLst>
            </p:cNvPr>
            <p:cNvSpPr/>
            <p:nvPr/>
          </p:nvSpPr>
          <p:spPr>
            <a:xfrm>
              <a:off x="7980485" y="6469379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Bandung, </a:t>
              </a:r>
              <a:r>
                <a:rPr lang="id-ID" dirty="0" smtClean="0"/>
                <a:t>12 Desember </a:t>
              </a:r>
              <a:r>
                <a:rPr lang="en-US" dirty="0" smtClean="0"/>
                <a:t>2018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3F8706D6-3D6A-4DFA-83B9-5D28039BEA9F}"/>
                </a:ext>
              </a:extLst>
            </p:cNvPr>
            <p:cNvSpPr txBox="1"/>
            <p:nvPr/>
          </p:nvSpPr>
          <p:spPr>
            <a:xfrm>
              <a:off x="4211506" y="6469380"/>
              <a:ext cx="376897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12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7449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77B1E75-B64E-4F12-A455-46D3636A5450}"/>
              </a:ext>
            </a:extLst>
          </p:cNvPr>
          <p:cNvSpPr txBox="1"/>
          <p:nvPr/>
        </p:nvSpPr>
        <p:spPr>
          <a:xfrm>
            <a:off x="11604844" y="6415157"/>
            <a:ext cx="462591" cy="369332"/>
          </a:xfrm>
          <a:prstGeom prst="flowChartPreparation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fld id="{F7403D74-32BC-4995-A385-23C1B0D3550E}" type="slidenum">
              <a:rPr lang="en-US" smtClean="0">
                <a:solidFill>
                  <a:schemeClr val="bg1"/>
                </a:solidFill>
              </a:rPr>
              <a:pPr algn="ctr"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7">
            <a:extLst>
              <a:ext uri="{FF2B5EF4-FFF2-40B4-BE49-F238E27FC236}">
                <a16:creationId xmlns:a16="http://schemas.microsoft.com/office/drawing/2014/main" xmlns="" id="{8CB6FA12-EEBB-49A1-8106-0AECB06A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125" y="6488746"/>
            <a:ext cx="2743200" cy="365125"/>
          </a:xfrm>
        </p:spPr>
        <p:txBody>
          <a:bodyPr/>
          <a:lstStyle/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t>13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2F8E149-8F7D-4AB7-88A4-8AD059ED276C}"/>
              </a:ext>
            </a:extLst>
          </p:cNvPr>
          <p:cNvSpPr txBox="1"/>
          <p:nvPr/>
        </p:nvSpPr>
        <p:spPr>
          <a:xfrm>
            <a:off x="0" y="-23197"/>
            <a:ext cx="12192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D" sz="3600" dirty="0"/>
              <a:t>Features &amp; Benefits of Gradle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lide Number Placeholder 17">
            <a:extLst>
              <a:ext uri="{FF2B5EF4-FFF2-40B4-BE49-F238E27FC236}">
                <a16:creationId xmlns:a16="http://schemas.microsoft.com/office/drawing/2014/main" xmlns="" id="{83172946-7C12-440C-BCDF-AC8A51E96951}"/>
              </a:ext>
            </a:extLst>
          </p:cNvPr>
          <p:cNvSpPr txBox="1">
            <a:spLocks/>
          </p:cNvSpPr>
          <p:nvPr/>
        </p:nvSpPr>
        <p:spPr>
          <a:xfrm>
            <a:off x="11667118" y="6481126"/>
            <a:ext cx="4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13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Slide Number Placeholder 17">
            <a:extLst>
              <a:ext uri="{FF2B5EF4-FFF2-40B4-BE49-F238E27FC236}">
                <a16:creationId xmlns:a16="http://schemas.microsoft.com/office/drawing/2014/main" xmlns="" id="{73326318-AF37-41FF-ACA8-F4320B07EDFC}"/>
              </a:ext>
            </a:extLst>
          </p:cNvPr>
          <p:cNvSpPr txBox="1">
            <a:spLocks/>
          </p:cNvSpPr>
          <p:nvPr/>
        </p:nvSpPr>
        <p:spPr>
          <a:xfrm>
            <a:off x="9388052" y="6481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13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CA1CADE-8815-44A8-B0E2-E08539700B89}"/>
              </a:ext>
            </a:extLst>
          </p:cNvPr>
          <p:cNvSpPr/>
          <p:nvPr/>
        </p:nvSpPr>
        <p:spPr>
          <a:xfrm>
            <a:off x="11828032" y="645498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046838" y="76830"/>
            <a:ext cx="111601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00" dirty="0">
                <a:latin typeface="Arial" charset="0"/>
                <a:ea typeface="Arial" charset="0"/>
                <a:cs typeface="Arial" charset="0"/>
              </a:rPr>
              <a:t>(13/17)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AD84899-CF4F-4F68-A614-385945A3A015}"/>
              </a:ext>
            </a:extLst>
          </p:cNvPr>
          <p:cNvSpPr/>
          <p:nvPr/>
        </p:nvSpPr>
        <p:spPr>
          <a:xfrm>
            <a:off x="205242" y="1256988"/>
            <a:ext cx="1055441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Dependency Management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Flexible approach to dependency management that can reuse existing maven repositories or reference local JARs) </a:t>
            </a:r>
          </a:p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 single build system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Gradle is the authoritative build across the IDE and the command-line)</a:t>
            </a:r>
          </a:p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Product Flavors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Free &amp; paid version</a:t>
            </a:r>
          </a:p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Build variants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Playstore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 Amazon or any other stores</a:t>
            </a:r>
          </a:p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Build type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Debug, QA, release</a:t>
            </a:r>
          </a:p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Binary Bundles for Libraries (.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aar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Gradle supports the new .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binary bundle format for the library project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11F623D-4BA7-4B1B-83D7-CFD2065D9A2B}"/>
              </a:ext>
            </a:extLst>
          </p:cNvPr>
          <p:cNvGrpSpPr/>
          <p:nvPr/>
        </p:nvGrpSpPr>
        <p:grpSpPr>
          <a:xfrm>
            <a:off x="0" y="6469379"/>
            <a:ext cx="12192000" cy="388621"/>
            <a:chOff x="0" y="6469379"/>
            <a:chExt cx="12192000" cy="388621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4D915BDC-261B-4E00-A900-A942653C6779}"/>
                </a:ext>
              </a:extLst>
            </p:cNvPr>
            <p:cNvSpPr/>
            <p:nvPr/>
          </p:nvSpPr>
          <p:spPr>
            <a:xfrm>
              <a:off x="0" y="6469380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Telkom University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A48387E4-22B5-4050-8ED3-6D474EC754F3}"/>
                </a:ext>
              </a:extLst>
            </p:cNvPr>
            <p:cNvSpPr/>
            <p:nvPr/>
          </p:nvSpPr>
          <p:spPr>
            <a:xfrm>
              <a:off x="7980485" y="6469379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Bandung, </a:t>
              </a:r>
              <a:r>
                <a:rPr lang="id-ID" dirty="0" smtClean="0"/>
                <a:t>12 Desember </a:t>
              </a:r>
              <a:r>
                <a:rPr lang="en-US" dirty="0" smtClean="0"/>
                <a:t>2018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3F8706D6-3D6A-4DFA-83B9-5D28039BEA9F}"/>
                </a:ext>
              </a:extLst>
            </p:cNvPr>
            <p:cNvSpPr txBox="1"/>
            <p:nvPr/>
          </p:nvSpPr>
          <p:spPr>
            <a:xfrm>
              <a:off x="4211506" y="6469380"/>
              <a:ext cx="376897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13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6682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77B1E75-B64E-4F12-A455-46D3636A5450}"/>
              </a:ext>
            </a:extLst>
          </p:cNvPr>
          <p:cNvSpPr txBox="1"/>
          <p:nvPr/>
        </p:nvSpPr>
        <p:spPr>
          <a:xfrm>
            <a:off x="11604844" y="6415157"/>
            <a:ext cx="462591" cy="369332"/>
          </a:xfrm>
          <a:prstGeom prst="flowChartPreparation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fld id="{F7403D74-32BC-4995-A385-23C1B0D3550E}" type="slidenum">
              <a:rPr lang="en-US" smtClean="0">
                <a:solidFill>
                  <a:schemeClr val="bg1"/>
                </a:solidFill>
              </a:rPr>
              <a:pPr algn="ctr"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7">
            <a:extLst>
              <a:ext uri="{FF2B5EF4-FFF2-40B4-BE49-F238E27FC236}">
                <a16:creationId xmlns:a16="http://schemas.microsoft.com/office/drawing/2014/main" xmlns="" id="{8CB6FA12-EEBB-49A1-8106-0AECB06A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125" y="6488746"/>
            <a:ext cx="2743200" cy="365125"/>
          </a:xfrm>
        </p:spPr>
        <p:txBody>
          <a:bodyPr/>
          <a:lstStyle/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t>14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2F8E149-8F7D-4AB7-88A4-8AD059ED276C}"/>
              </a:ext>
            </a:extLst>
          </p:cNvPr>
          <p:cNvSpPr txBox="1"/>
          <p:nvPr/>
        </p:nvSpPr>
        <p:spPr>
          <a:xfrm>
            <a:off x="0" y="-23197"/>
            <a:ext cx="12192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D" sz="3600" dirty="0"/>
              <a:t>Dependency Management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lide Number Placeholder 17">
            <a:extLst>
              <a:ext uri="{FF2B5EF4-FFF2-40B4-BE49-F238E27FC236}">
                <a16:creationId xmlns:a16="http://schemas.microsoft.com/office/drawing/2014/main" xmlns="" id="{83172946-7C12-440C-BCDF-AC8A51E96951}"/>
              </a:ext>
            </a:extLst>
          </p:cNvPr>
          <p:cNvSpPr txBox="1">
            <a:spLocks/>
          </p:cNvSpPr>
          <p:nvPr/>
        </p:nvSpPr>
        <p:spPr>
          <a:xfrm>
            <a:off x="11667118" y="6481126"/>
            <a:ext cx="4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14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Slide Number Placeholder 17">
            <a:extLst>
              <a:ext uri="{FF2B5EF4-FFF2-40B4-BE49-F238E27FC236}">
                <a16:creationId xmlns:a16="http://schemas.microsoft.com/office/drawing/2014/main" xmlns="" id="{73326318-AF37-41FF-ACA8-F4320B07EDFC}"/>
              </a:ext>
            </a:extLst>
          </p:cNvPr>
          <p:cNvSpPr txBox="1">
            <a:spLocks/>
          </p:cNvSpPr>
          <p:nvPr/>
        </p:nvSpPr>
        <p:spPr>
          <a:xfrm>
            <a:off x="9388052" y="6481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14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CA1CADE-8815-44A8-B0E2-E08539700B89}"/>
              </a:ext>
            </a:extLst>
          </p:cNvPr>
          <p:cNvSpPr/>
          <p:nvPr/>
        </p:nvSpPr>
        <p:spPr>
          <a:xfrm>
            <a:off x="11828032" y="645498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046838" y="76830"/>
            <a:ext cx="111601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00" dirty="0">
                <a:latin typeface="Arial" charset="0"/>
                <a:ea typeface="Arial" charset="0"/>
                <a:cs typeface="Arial" charset="0"/>
              </a:rPr>
              <a:t>(14/17)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C82305-75C8-4556-9332-F57F484D7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375" y="4479158"/>
            <a:ext cx="1229350" cy="1229350"/>
          </a:xfrm>
          <a:prstGeom prst="rect">
            <a:avLst/>
          </a:prstGeom>
        </p:spPr>
      </p:pic>
      <p:pic>
        <p:nvPicPr>
          <p:cNvPr id="1026" name="Picture 2" descr="Image result for apache ant">
            <a:extLst>
              <a:ext uri="{FF2B5EF4-FFF2-40B4-BE49-F238E27FC236}">
                <a16:creationId xmlns:a16="http://schemas.microsoft.com/office/drawing/2014/main" xmlns="" id="{244E327A-B806-45F3-AC99-95D110B28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832" y="4038851"/>
            <a:ext cx="1853664" cy="11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32CFA25-54DA-4F6E-BE93-F6219590F2A0}"/>
              </a:ext>
            </a:extLst>
          </p:cNvPr>
          <p:cNvGrpSpPr/>
          <p:nvPr/>
        </p:nvGrpSpPr>
        <p:grpSpPr>
          <a:xfrm>
            <a:off x="1224619" y="1630486"/>
            <a:ext cx="1762275" cy="1738861"/>
            <a:chOff x="1940076" y="2239617"/>
            <a:chExt cx="1762275" cy="17388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28F56935-1F5C-4416-A965-DFE2430FD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220" y="2239617"/>
              <a:ext cx="1518131" cy="151813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207C375B-A2A2-4B2B-A6C8-29518129A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076" y="2460346"/>
              <a:ext cx="1518132" cy="1518132"/>
            </a:xfrm>
            <a:prstGeom prst="rect">
              <a:avLst/>
            </a:prstGeom>
          </p:spPr>
        </p:pic>
      </p:grp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xmlns="" id="{3394E97D-62DA-4DDF-8060-1717FE606D58}"/>
              </a:ext>
            </a:extLst>
          </p:cNvPr>
          <p:cNvCxnSpPr>
            <a:cxnSpLocks/>
          </p:cNvCxnSpPr>
          <p:nvPr/>
        </p:nvCxnSpPr>
        <p:spPr>
          <a:xfrm rot="16200000" flipH="1">
            <a:off x="2773953" y="2476174"/>
            <a:ext cx="1243377" cy="2999132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xmlns="" id="{EC49D4D9-AAAE-4134-B060-488D8638B8AD}"/>
              </a:ext>
            </a:extLst>
          </p:cNvPr>
          <p:cNvCxnSpPr>
            <a:stCxn id="1026" idx="3"/>
            <a:endCxn id="4" idx="1"/>
          </p:cNvCxnSpPr>
          <p:nvPr/>
        </p:nvCxnSpPr>
        <p:spPr>
          <a:xfrm>
            <a:off x="6493496" y="4612725"/>
            <a:ext cx="2921879" cy="481108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D4CBD02-568D-4AD1-B79F-BEDE532DE0C7}"/>
              </a:ext>
            </a:extLst>
          </p:cNvPr>
          <p:cNvSpPr txBox="1"/>
          <p:nvPr/>
        </p:nvSpPr>
        <p:spPr>
          <a:xfrm>
            <a:off x="2966259" y="2089481"/>
            <a:ext cx="202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code files and lib are stored together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F13F736-8DEB-4EA9-87F0-CB6635470D69}"/>
              </a:ext>
            </a:extLst>
          </p:cNvPr>
          <p:cNvSpPr txBox="1"/>
          <p:nvPr/>
        </p:nvSpPr>
        <p:spPr>
          <a:xfrm>
            <a:off x="1896075" y="4433531"/>
            <a:ext cx="202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compiled with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8F59CAF-F60B-41E0-BEF6-A277DAFBD80C}"/>
              </a:ext>
            </a:extLst>
          </p:cNvPr>
          <p:cNvSpPr txBox="1"/>
          <p:nvPr/>
        </p:nvSpPr>
        <p:spPr>
          <a:xfrm>
            <a:off x="6737499" y="4243393"/>
            <a:ext cx="202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turns into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D621091-C5C8-41EF-9E6B-951714FD9385}"/>
              </a:ext>
            </a:extLst>
          </p:cNvPr>
          <p:cNvSpPr txBox="1"/>
          <p:nvPr/>
        </p:nvSpPr>
        <p:spPr>
          <a:xfrm>
            <a:off x="5971935" y="975564"/>
            <a:ext cx="1043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Ant</a:t>
            </a:r>
            <a:endParaRPr lang="en-ID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311F623D-4BA7-4B1B-83D7-CFD2065D9A2B}"/>
              </a:ext>
            </a:extLst>
          </p:cNvPr>
          <p:cNvGrpSpPr/>
          <p:nvPr/>
        </p:nvGrpSpPr>
        <p:grpSpPr>
          <a:xfrm>
            <a:off x="0" y="6469379"/>
            <a:ext cx="12192000" cy="388621"/>
            <a:chOff x="0" y="6469379"/>
            <a:chExt cx="12192000" cy="388621"/>
          </a:xfrm>
        </p:grpSpPr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4D915BDC-261B-4E00-A900-A942653C6779}"/>
                </a:ext>
              </a:extLst>
            </p:cNvPr>
            <p:cNvSpPr/>
            <p:nvPr/>
          </p:nvSpPr>
          <p:spPr>
            <a:xfrm>
              <a:off x="0" y="6469380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Telkom University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A48387E4-22B5-4050-8ED3-6D474EC754F3}"/>
                </a:ext>
              </a:extLst>
            </p:cNvPr>
            <p:cNvSpPr/>
            <p:nvPr/>
          </p:nvSpPr>
          <p:spPr>
            <a:xfrm>
              <a:off x="7980485" y="6469379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Bandung, </a:t>
              </a:r>
              <a:r>
                <a:rPr lang="id-ID" dirty="0" smtClean="0"/>
                <a:t>12 Desember </a:t>
              </a:r>
              <a:r>
                <a:rPr lang="en-US" dirty="0" smtClean="0"/>
                <a:t>2018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3F8706D6-3D6A-4DFA-83B9-5D28039BEA9F}"/>
                </a:ext>
              </a:extLst>
            </p:cNvPr>
            <p:cNvSpPr txBox="1"/>
            <p:nvPr/>
          </p:nvSpPr>
          <p:spPr>
            <a:xfrm>
              <a:off x="4211506" y="6469380"/>
              <a:ext cx="376897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14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2082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77B1E75-B64E-4F12-A455-46D3636A5450}"/>
              </a:ext>
            </a:extLst>
          </p:cNvPr>
          <p:cNvSpPr txBox="1"/>
          <p:nvPr/>
        </p:nvSpPr>
        <p:spPr>
          <a:xfrm>
            <a:off x="11604844" y="6415157"/>
            <a:ext cx="462591" cy="369332"/>
          </a:xfrm>
          <a:prstGeom prst="flowChartPreparation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fld id="{F7403D74-32BC-4995-A385-23C1B0D3550E}" type="slidenum">
              <a:rPr lang="en-US" smtClean="0">
                <a:solidFill>
                  <a:schemeClr val="bg1"/>
                </a:solidFill>
              </a:rPr>
              <a:pPr algn="ctr"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7">
            <a:extLst>
              <a:ext uri="{FF2B5EF4-FFF2-40B4-BE49-F238E27FC236}">
                <a16:creationId xmlns:a16="http://schemas.microsoft.com/office/drawing/2014/main" xmlns="" id="{8CB6FA12-EEBB-49A1-8106-0AECB06A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125" y="6488746"/>
            <a:ext cx="2743200" cy="365125"/>
          </a:xfrm>
        </p:spPr>
        <p:txBody>
          <a:bodyPr/>
          <a:lstStyle/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t>15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2F8E149-8F7D-4AB7-88A4-8AD059ED276C}"/>
              </a:ext>
            </a:extLst>
          </p:cNvPr>
          <p:cNvSpPr txBox="1"/>
          <p:nvPr/>
        </p:nvSpPr>
        <p:spPr>
          <a:xfrm>
            <a:off x="0" y="-23197"/>
            <a:ext cx="12192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D" sz="3600" dirty="0" err="1"/>
              <a:t>Dependancy</a:t>
            </a:r>
            <a:r>
              <a:rPr lang="en-ID" sz="3600" dirty="0"/>
              <a:t> Management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lide Number Placeholder 17">
            <a:extLst>
              <a:ext uri="{FF2B5EF4-FFF2-40B4-BE49-F238E27FC236}">
                <a16:creationId xmlns:a16="http://schemas.microsoft.com/office/drawing/2014/main" xmlns="" id="{83172946-7C12-440C-BCDF-AC8A51E96951}"/>
              </a:ext>
            </a:extLst>
          </p:cNvPr>
          <p:cNvSpPr txBox="1">
            <a:spLocks/>
          </p:cNvSpPr>
          <p:nvPr/>
        </p:nvSpPr>
        <p:spPr>
          <a:xfrm>
            <a:off x="11667118" y="6481126"/>
            <a:ext cx="4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15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Slide Number Placeholder 17">
            <a:extLst>
              <a:ext uri="{FF2B5EF4-FFF2-40B4-BE49-F238E27FC236}">
                <a16:creationId xmlns:a16="http://schemas.microsoft.com/office/drawing/2014/main" xmlns="" id="{73326318-AF37-41FF-ACA8-F4320B07EDFC}"/>
              </a:ext>
            </a:extLst>
          </p:cNvPr>
          <p:cNvSpPr txBox="1">
            <a:spLocks/>
          </p:cNvSpPr>
          <p:nvPr/>
        </p:nvSpPr>
        <p:spPr>
          <a:xfrm>
            <a:off x="9388052" y="6481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15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CA1CADE-8815-44A8-B0E2-E08539700B89}"/>
              </a:ext>
            </a:extLst>
          </p:cNvPr>
          <p:cNvSpPr/>
          <p:nvPr/>
        </p:nvSpPr>
        <p:spPr>
          <a:xfrm>
            <a:off x="11828032" y="645498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046838" y="76830"/>
            <a:ext cx="111601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00" dirty="0">
                <a:latin typeface="Arial" charset="0"/>
                <a:ea typeface="Arial" charset="0"/>
                <a:cs typeface="Arial" charset="0"/>
              </a:rPr>
              <a:t>(15/17)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C82305-75C8-4556-9332-F57F484D7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57" y="4938577"/>
            <a:ext cx="1229350" cy="12293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32CFA25-54DA-4F6E-BE93-F6219590F2A0}"/>
              </a:ext>
            </a:extLst>
          </p:cNvPr>
          <p:cNvGrpSpPr/>
          <p:nvPr/>
        </p:nvGrpSpPr>
        <p:grpSpPr>
          <a:xfrm>
            <a:off x="1177589" y="2367527"/>
            <a:ext cx="1242913" cy="1226399"/>
            <a:chOff x="1940076" y="2239617"/>
            <a:chExt cx="1762275" cy="17388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28F56935-1F5C-4416-A965-DFE2430FD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220" y="2239617"/>
              <a:ext cx="1518131" cy="151813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207C375B-A2A2-4B2B-A6C8-29518129A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076" y="2460346"/>
              <a:ext cx="1518132" cy="151813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D4CBD02-568D-4AD1-B79F-BEDE532DE0C7}"/>
              </a:ext>
            </a:extLst>
          </p:cNvPr>
          <p:cNvSpPr txBox="1"/>
          <p:nvPr/>
        </p:nvSpPr>
        <p:spPr>
          <a:xfrm>
            <a:off x="2576501" y="2550770"/>
            <a:ext cx="202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code files and lib are stored together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D621091-C5C8-41EF-9E6B-951714FD9385}"/>
              </a:ext>
            </a:extLst>
          </p:cNvPr>
          <p:cNvSpPr txBox="1"/>
          <p:nvPr/>
        </p:nvSpPr>
        <p:spPr>
          <a:xfrm>
            <a:off x="4820004" y="990703"/>
            <a:ext cx="255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Maven Builds</a:t>
            </a:r>
            <a:endParaRPr lang="en-ID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FA0BDF3-5173-408C-8827-3B3107257B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728" y="1926639"/>
            <a:ext cx="956145" cy="9561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45B85D0-6808-4668-97E2-43502FBA0F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5451" y="4715052"/>
            <a:ext cx="2514600" cy="838200"/>
          </a:xfrm>
          <a:prstGeom prst="rect">
            <a:avLst/>
          </a:prstGeom>
        </p:spPr>
      </p:pic>
      <p:sp>
        <p:nvSpPr>
          <p:cNvPr id="26" name="Cloud 25">
            <a:extLst>
              <a:ext uri="{FF2B5EF4-FFF2-40B4-BE49-F238E27FC236}">
                <a16:creationId xmlns:a16="http://schemas.microsoft.com/office/drawing/2014/main" xmlns="" id="{4D8B20D2-4AF0-49B0-A280-8A88912BCA83}"/>
              </a:ext>
            </a:extLst>
          </p:cNvPr>
          <p:cNvSpPr/>
          <p:nvPr/>
        </p:nvSpPr>
        <p:spPr>
          <a:xfrm>
            <a:off x="5607965" y="2511571"/>
            <a:ext cx="2494550" cy="1518132"/>
          </a:xfrm>
          <a:prstGeom prst="cloud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Maven Central Repository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85840C0-E3C0-4FB4-8CE6-B1ABC1588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446" y="2740864"/>
            <a:ext cx="956145" cy="95614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58B3AC5D-76ED-4478-B4FA-CA3C4877B8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242" y="3942249"/>
            <a:ext cx="956145" cy="956145"/>
          </a:xfrm>
          <a:prstGeom prst="rect">
            <a:avLst/>
          </a:prstGeom>
        </p:spPr>
      </p:pic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xmlns="" id="{15A0C0B3-EBE8-4E7F-B699-6BE9D503019E}"/>
              </a:ext>
            </a:extLst>
          </p:cNvPr>
          <p:cNvCxnSpPr>
            <a:stCxn id="8" idx="2"/>
            <a:endCxn id="20" idx="0"/>
          </p:cNvCxnSpPr>
          <p:nvPr/>
        </p:nvCxnSpPr>
        <p:spPr>
          <a:xfrm rot="16200000" flipH="1">
            <a:off x="1667287" y="3639588"/>
            <a:ext cx="1121126" cy="1029801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xmlns="" id="{176D0079-6B6F-4A6B-865F-5A112A7AB724}"/>
              </a:ext>
            </a:extLst>
          </p:cNvPr>
          <p:cNvCxnSpPr>
            <a:stCxn id="20" idx="3"/>
            <a:endCxn id="4" idx="1"/>
          </p:cNvCxnSpPr>
          <p:nvPr/>
        </p:nvCxnSpPr>
        <p:spPr>
          <a:xfrm>
            <a:off x="4000051" y="5134152"/>
            <a:ext cx="3015006" cy="419100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xmlns="" id="{6C8002FD-5404-4962-821B-E56270163083}"/>
              </a:ext>
            </a:extLst>
          </p:cNvPr>
          <p:cNvCxnSpPr/>
          <p:nvPr/>
        </p:nvCxnSpPr>
        <p:spPr>
          <a:xfrm flipV="1">
            <a:off x="3684104" y="3593925"/>
            <a:ext cx="1923861" cy="1304469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xmlns="" id="{16848428-E451-4857-BCFB-37584806C032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8100436" y="2404712"/>
            <a:ext cx="1169292" cy="478072"/>
          </a:xfrm>
          <a:prstGeom prst="curved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xmlns="" id="{8FE2BEAD-3CA6-47F6-AE1A-D2D9642832B9}"/>
              </a:ext>
            </a:extLst>
          </p:cNvPr>
          <p:cNvCxnSpPr>
            <a:cxnSpLocks/>
            <a:endCxn id="34" idx="1"/>
          </p:cNvCxnSpPr>
          <p:nvPr/>
        </p:nvCxnSpPr>
        <p:spPr>
          <a:xfrm flipV="1">
            <a:off x="8244407" y="3218937"/>
            <a:ext cx="1928039" cy="45138"/>
          </a:xfrm>
          <a:prstGeom prst="curved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xmlns="" id="{F4482252-6B3E-439D-915E-8AD1F083C33A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7980476" y="3593925"/>
            <a:ext cx="2105766" cy="826397"/>
          </a:xfrm>
          <a:prstGeom prst="curved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799C348-314D-4890-B105-1069212E4E09}"/>
              </a:ext>
            </a:extLst>
          </p:cNvPr>
          <p:cNvSpPr txBox="1"/>
          <p:nvPr/>
        </p:nvSpPr>
        <p:spPr>
          <a:xfrm>
            <a:off x="8253768" y="5143634"/>
            <a:ext cx="202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sources and JARs turn into APK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CC3F118-AF08-4AD7-A442-1A37213A5A89}"/>
              </a:ext>
            </a:extLst>
          </p:cNvPr>
          <p:cNvSpPr txBox="1"/>
          <p:nvPr/>
        </p:nvSpPr>
        <p:spPr>
          <a:xfrm>
            <a:off x="4471068" y="5183920"/>
            <a:ext cx="202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turns into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03610CED-D057-4862-B03F-B6D0817F0134}"/>
              </a:ext>
            </a:extLst>
          </p:cNvPr>
          <p:cNvSpPr txBox="1"/>
          <p:nvPr/>
        </p:nvSpPr>
        <p:spPr>
          <a:xfrm>
            <a:off x="701649" y="3697635"/>
            <a:ext cx="202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compiled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9E37A52-D8DF-4715-BE64-432FA044A32F}"/>
              </a:ext>
            </a:extLst>
          </p:cNvPr>
          <p:cNvSpPr txBox="1"/>
          <p:nvPr/>
        </p:nvSpPr>
        <p:spPr>
          <a:xfrm>
            <a:off x="3164144" y="3798924"/>
            <a:ext cx="202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 pom.xml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64AB774-A33D-4BD7-BB29-C2325FE10DA6}"/>
              </a:ext>
            </a:extLst>
          </p:cNvPr>
          <p:cNvSpPr txBox="1"/>
          <p:nvPr/>
        </p:nvSpPr>
        <p:spPr>
          <a:xfrm>
            <a:off x="4639853" y="4256988"/>
            <a:ext cx="237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Get dependencies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311F623D-4BA7-4B1B-83D7-CFD2065D9A2B}"/>
              </a:ext>
            </a:extLst>
          </p:cNvPr>
          <p:cNvGrpSpPr/>
          <p:nvPr/>
        </p:nvGrpSpPr>
        <p:grpSpPr>
          <a:xfrm>
            <a:off x="0" y="6469379"/>
            <a:ext cx="12192000" cy="388621"/>
            <a:chOff x="0" y="6469379"/>
            <a:chExt cx="12192000" cy="388621"/>
          </a:xfrm>
        </p:grpSpPr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4D915BDC-261B-4E00-A900-A942653C6779}"/>
                </a:ext>
              </a:extLst>
            </p:cNvPr>
            <p:cNvSpPr/>
            <p:nvPr/>
          </p:nvSpPr>
          <p:spPr>
            <a:xfrm>
              <a:off x="0" y="6469380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Telkom University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A48387E4-22B5-4050-8ED3-6D474EC754F3}"/>
                </a:ext>
              </a:extLst>
            </p:cNvPr>
            <p:cNvSpPr/>
            <p:nvPr/>
          </p:nvSpPr>
          <p:spPr>
            <a:xfrm>
              <a:off x="7980485" y="6469379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Bandung, </a:t>
              </a:r>
              <a:r>
                <a:rPr lang="id-ID" dirty="0" smtClean="0"/>
                <a:t>12 Desember </a:t>
              </a:r>
              <a:r>
                <a:rPr lang="en-US" dirty="0" smtClean="0"/>
                <a:t>2018</a:t>
              </a:r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3F8706D6-3D6A-4DFA-83B9-5D28039BEA9F}"/>
                </a:ext>
              </a:extLst>
            </p:cNvPr>
            <p:cNvSpPr txBox="1"/>
            <p:nvPr/>
          </p:nvSpPr>
          <p:spPr>
            <a:xfrm>
              <a:off x="4211506" y="6469380"/>
              <a:ext cx="376897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15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4024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7">
            <a:extLst>
              <a:ext uri="{FF2B5EF4-FFF2-40B4-BE49-F238E27FC236}">
                <a16:creationId xmlns:a16="http://schemas.microsoft.com/office/drawing/2014/main" xmlns="" id="{8CB6FA12-EEBB-49A1-8106-0AECB06A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125" y="6488746"/>
            <a:ext cx="2743200" cy="365125"/>
          </a:xfrm>
        </p:spPr>
        <p:txBody>
          <a:bodyPr/>
          <a:lstStyle/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t>16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2F8E149-8F7D-4AB7-88A4-8AD059ED276C}"/>
              </a:ext>
            </a:extLst>
          </p:cNvPr>
          <p:cNvSpPr txBox="1"/>
          <p:nvPr/>
        </p:nvSpPr>
        <p:spPr>
          <a:xfrm>
            <a:off x="0" y="-23197"/>
            <a:ext cx="12192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D" sz="3600" dirty="0" err="1"/>
              <a:t>Dependancy</a:t>
            </a:r>
            <a:r>
              <a:rPr lang="en-ID" sz="3600" dirty="0"/>
              <a:t> Management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lide Number Placeholder 17">
            <a:extLst>
              <a:ext uri="{FF2B5EF4-FFF2-40B4-BE49-F238E27FC236}">
                <a16:creationId xmlns:a16="http://schemas.microsoft.com/office/drawing/2014/main" xmlns="" id="{83172946-7C12-440C-BCDF-AC8A51E96951}"/>
              </a:ext>
            </a:extLst>
          </p:cNvPr>
          <p:cNvSpPr txBox="1">
            <a:spLocks/>
          </p:cNvSpPr>
          <p:nvPr/>
        </p:nvSpPr>
        <p:spPr>
          <a:xfrm>
            <a:off x="11667118" y="6481126"/>
            <a:ext cx="4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16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Slide Number Placeholder 17">
            <a:extLst>
              <a:ext uri="{FF2B5EF4-FFF2-40B4-BE49-F238E27FC236}">
                <a16:creationId xmlns:a16="http://schemas.microsoft.com/office/drawing/2014/main" xmlns="" id="{73326318-AF37-41FF-ACA8-F4320B07EDFC}"/>
              </a:ext>
            </a:extLst>
          </p:cNvPr>
          <p:cNvSpPr txBox="1">
            <a:spLocks/>
          </p:cNvSpPr>
          <p:nvPr/>
        </p:nvSpPr>
        <p:spPr>
          <a:xfrm>
            <a:off x="9388052" y="6481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16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CA1CADE-8815-44A8-B0E2-E08539700B89}"/>
              </a:ext>
            </a:extLst>
          </p:cNvPr>
          <p:cNvSpPr/>
          <p:nvPr/>
        </p:nvSpPr>
        <p:spPr>
          <a:xfrm>
            <a:off x="11828032" y="645498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046838" y="76830"/>
            <a:ext cx="111601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00" dirty="0">
                <a:latin typeface="Arial" charset="0"/>
                <a:ea typeface="Arial" charset="0"/>
                <a:cs typeface="Arial" charset="0"/>
              </a:rPr>
              <a:t>(16/17)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32CFA25-54DA-4F6E-BE93-F6219590F2A0}"/>
              </a:ext>
            </a:extLst>
          </p:cNvPr>
          <p:cNvGrpSpPr/>
          <p:nvPr/>
        </p:nvGrpSpPr>
        <p:grpSpPr>
          <a:xfrm>
            <a:off x="585337" y="1781898"/>
            <a:ext cx="1242913" cy="1226399"/>
            <a:chOff x="1940076" y="2239617"/>
            <a:chExt cx="1762275" cy="17388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28F56935-1F5C-4416-A965-DFE2430FD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220" y="2239617"/>
              <a:ext cx="1518131" cy="151813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207C375B-A2A2-4B2B-A6C8-29518129A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076" y="2460346"/>
              <a:ext cx="1518132" cy="151813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D4CBD02-568D-4AD1-B79F-BEDE532DE0C7}"/>
              </a:ext>
            </a:extLst>
          </p:cNvPr>
          <p:cNvSpPr txBox="1"/>
          <p:nvPr/>
        </p:nvSpPr>
        <p:spPr>
          <a:xfrm>
            <a:off x="1888873" y="1943538"/>
            <a:ext cx="202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code files and lib are stored together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D621091-C5C8-41EF-9E6B-951714FD9385}"/>
              </a:ext>
            </a:extLst>
          </p:cNvPr>
          <p:cNvSpPr txBox="1"/>
          <p:nvPr/>
        </p:nvSpPr>
        <p:spPr>
          <a:xfrm>
            <a:off x="4872589" y="818861"/>
            <a:ext cx="255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Gradle Builds</a:t>
            </a:r>
            <a:endParaRPr lang="en-ID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FA0BDF3-5173-408C-8827-3B3107257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795" y="1833498"/>
            <a:ext cx="956145" cy="956145"/>
          </a:xfrm>
          <a:prstGeom prst="rect">
            <a:avLst/>
          </a:prstGeom>
        </p:spPr>
      </p:pic>
      <p:sp>
        <p:nvSpPr>
          <p:cNvPr id="26" name="Cloud 25">
            <a:extLst>
              <a:ext uri="{FF2B5EF4-FFF2-40B4-BE49-F238E27FC236}">
                <a16:creationId xmlns:a16="http://schemas.microsoft.com/office/drawing/2014/main" xmlns="" id="{4D8B20D2-4AF0-49B0-A280-8A88912BCA83}"/>
              </a:ext>
            </a:extLst>
          </p:cNvPr>
          <p:cNvSpPr/>
          <p:nvPr/>
        </p:nvSpPr>
        <p:spPr>
          <a:xfrm>
            <a:off x="6148576" y="2014362"/>
            <a:ext cx="2022428" cy="1230809"/>
          </a:xfrm>
          <a:prstGeom prst="cloud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Maven Central Repository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gradle">
            <a:extLst>
              <a:ext uri="{FF2B5EF4-FFF2-40B4-BE49-F238E27FC236}">
                <a16:creationId xmlns:a16="http://schemas.microsoft.com/office/drawing/2014/main" xmlns="" id="{3C48D4E2-AB11-4735-B9E0-DCDFAFACF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28" y="4751551"/>
            <a:ext cx="2904200" cy="87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ndroid apk installer icon">
            <a:extLst>
              <a:ext uri="{FF2B5EF4-FFF2-40B4-BE49-F238E27FC236}">
                <a16:creationId xmlns:a16="http://schemas.microsoft.com/office/drawing/2014/main" xmlns="" id="{3C7EFADD-BD22-4AED-9FC7-8ED185DB5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92" y="5076237"/>
            <a:ext cx="871260" cy="87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4837693F-5842-4DAC-9579-B0F69A3B05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18" y="2638180"/>
            <a:ext cx="956145" cy="95614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FABFF400-B057-42FE-86C2-7F4463D0E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11" y="3498188"/>
            <a:ext cx="956145" cy="956145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33DAC487-3DB7-4DF2-B5CB-2541DADE85C7}"/>
              </a:ext>
            </a:extLst>
          </p:cNvPr>
          <p:cNvGrpSpPr/>
          <p:nvPr/>
        </p:nvGrpSpPr>
        <p:grpSpPr>
          <a:xfrm>
            <a:off x="6231723" y="3358779"/>
            <a:ext cx="654330" cy="645636"/>
            <a:chOff x="1940076" y="2239617"/>
            <a:chExt cx="1762275" cy="1738861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EA1D7F5E-161C-47FD-9831-3B7C16E38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220" y="2239617"/>
              <a:ext cx="1518131" cy="151813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D7DC8610-2445-4BFA-AE4A-7BBC2D559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076" y="2460346"/>
              <a:ext cx="1518132" cy="1518132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2895E534-A198-48EE-8FE6-7C1890A4B77A}"/>
              </a:ext>
            </a:extLst>
          </p:cNvPr>
          <p:cNvGrpSpPr/>
          <p:nvPr/>
        </p:nvGrpSpPr>
        <p:grpSpPr>
          <a:xfrm>
            <a:off x="6232145" y="3976260"/>
            <a:ext cx="654330" cy="645636"/>
            <a:chOff x="1940076" y="2239617"/>
            <a:chExt cx="1762275" cy="1738861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9F4E3F3D-3373-4EF0-8FCC-0439A54BC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220" y="2239617"/>
              <a:ext cx="1518131" cy="1518131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D9E676EC-AFC3-4932-8C75-A089B3CF9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076" y="2460346"/>
              <a:ext cx="1518132" cy="1518132"/>
            </a:xfrm>
            <a:prstGeom prst="rect">
              <a:avLst/>
            </a:prstGeom>
          </p:spPr>
        </p:pic>
      </p:grpSp>
      <p:pic>
        <p:nvPicPr>
          <p:cNvPr id="53" name="Picture 4" descr="Image result for android apk installer icon">
            <a:extLst>
              <a:ext uri="{FF2B5EF4-FFF2-40B4-BE49-F238E27FC236}">
                <a16:creationId xmlns:a16="http://schemas.microsoft.com/office/drawing/2014/main" xmlns="" id="{0CD971C9-CCF1-4CC9-9930-41320E24C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744" y="5075200"/>
            <a:ext cx="871260" cy="87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Image result for android apk installer icon">
            <a:extLst>
              <a:ext uri="{FF2B5EF4-FFF2-40B4-BE49-F238E27FC236}">
                <a16:creationId xmlns:a16="http://schemas.microsoft.com/office/drawing/2014/main" xmlns="" id="{7EEC49D2-6EFE-4E0B-AD2B-564006F87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792" y="5075200"/>
            <a:ext cx="871260" cy="87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xmlns="" id="{915B33F7-1E77-432C-AC8B-7587862DECE7}"/>
              </a:ext>
            </a:extLst>
          </p:cNvPr>
          <p:cNvCxnSpPr>
            <a:stCxn id="8" idx="2"/>
            <a:endCxn id="2050" idx="0"/>
          </p:cNvCxnSpPr>
          <p:nvPr/>
        </p:nvCxnSpPr>
        <p:spPr>
          <a:xfrm rot="16200000" flipH="1">
            <a:off x="666186" y="3462809"/>
            <a:ext cx="1743254" cy="834230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xmlns="" id="{D6CC44DE-BB4F-49A7-98C9-E5E9506666B4}"/>
              </a:ext>
            </a:extLst>
          </p:cNvPr>
          <p:cNvCxnSpPr>
            <a:stCxn id="2050" idx="3"/>
          </p:cNvCxnSpPr>
          <p:nvPr/>
        </p:nvCxnSpPr>
        <p:spPr>
          <a:xfrm>
            <a:off x="3407028" y="5187181"/>
            <a:ext cx="2552828" cy="232958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ABA593B-D57D-49BB-BF5F-B356BCDBE0DC}"/>
              </a:ext>
            </a:extLst>
          </p:cNvPr>
          <p:cNvCxnSpPr/>
          <p:nvPr/>
        </p:nvCxnSpPr>
        <p:spPr>
          <a:xfrm>
            <a:off x="5804452" y="1833498"/>
            <a:ext cx="0" cy="291805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xmlns="" id="{40BB04DE-D2A1-4E44-ABA2-F70214E7313B}"/>
              </a:ext>
            </a:extLst>
          </p:cNvPr>
          <p:cNvCxnSpPr/>
          <p:nvPr/>
        </p:nvCxnSpPr>
        <p:spPr>
          <a:xfrm flipV="1">
            <a:off x="2968487" y="3008297"/>
            <a:ext cx="2464904" cy="1743254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437D3CC-7429-4702-946A-552BECFB3C21}"/>
              </a:ext>
            </a:extLst>
          </p:cNvPr>
          <p:cNvSpPr txBox="1"/>
          <p:nvPr/>
        </p:nvSpPr>
        <p:spPr>
          <a:xfrm>
            <a:off x="9577763" y="5075200"/>
            <a:ext cx="2267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ANDROID APK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sources and Jars are combined into APK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B0C5D9E4-F110-4D32-A59E-AE788C76EFAD}"/>
              </a:ext>
            </a:extLst>
          </p:cNvPr>
          <p:cNvSpPr txBox="1"/>
          <p:nvPr/>
        </p:nvSpPr>
        <p:spPr>
          <a:xfrm>
            <a:off x="6891489" y="4101510"/>
            <a:ext cx="144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itself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xmlns="" id="{C43BB03C-DC58-43A0-9D40-FE858CD07393}"/>
              </a:ext>
            </a:extLst>
          </p:cNvPr>
          <p:cNvCxnSpPr>
            <a:endCxn id="17" idx="1"/>
          </p:cNvCxnSpPr>
          <p:nvPr/>
        </p:nvCxnSpPr>
        <p:spPr>
          <a:xfrm flipV="1">
            <a:off x="8171004" y="2311571"/>
            <a:ext cx="1722791" cy="87072"/>
          </a:xfrm>
          <a:prstGeom prst="curvedConnector3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xmlns="" id="{978AF5C5-AE38-4768-850B-56A34C360D9F}"/>
              </a:ext>
            </a:extLst>
          </p:cNvPr>
          <p:cNvCxnSpPr>
            <a:endCxn id="37" idx="1"/>
          </p:cNvCxnSpPr>
          <p:nvPr/>
        </p:nvCxnSpPr>
        <p:spPr>
          <a:xfrm>
            <a:off x="8171004" y="2756490"/>
            <a:ext cx="2479514" cy="359763"/>
          </a:xfrm>
          <a:prstGeom prst="curvedConnector3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ctor: Curved 55">
            <a:extLst>
              <a:ext uri="{FF2B5EF4-FFF2-40B4-BE49-F238E27FC236}">
                <a16:creationId xmlns:a16="http://schemas.microsoft.com/office/drawing/2014/main" xmlns="" id="{61226F7F-4774-4BD7-A60A-CC81D8807744}"/>
              </a:ext>
            </a:extLst>
          </p:cNvPr>
          <p:cNvCxnSpPr>
            <a:endCxn id="39" idx="1"/>
          </p:cNvCxnSpPr>
          <p:nvPr/>
        </p:nvCxnSpPr>
        <p:spPr>
          <a:xfrm>
            <a:off x="7980476" y="3008297"/>
            <a:ext cx="1979935" cy="967964"/>
          </a:xfrm>
          <a:prstGeom prst="curvedConnector3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784DFC4F-0404-4623-B213-FE07585F6C4C}"/>
              </a:ext>
            </a:extLst>
          </p:cNvPr>
          <p:cNvSpPr txBox="1"/>
          <p:nvPr/>
        </p:nvSpPr>
        <p:spPr>
          <a:xfrm>
            <a:off x="6214116" y="5929442"/>
            <a:ext cx="780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Debug</a:t>
            </a:r>
            <a:endParaRPr lang="en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058DD97C-5A6A-4483-9812-2DE4922A10E2}"/>
              </a:ext>
            </a:extLst>
          </p:cNvPr>
          <p:cNvSpPr txBox="1"/>
          <p:nvPr/>
        </p:nvSpPr>
        <p:spPr>
          <a:xfrm>
            <a:off x="7516257" y="5942694"/>
            <a:ext cx="646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QA</a:t>
            </a:r>
            <a:endParaRPr lang="en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ED8FB12-173E-42C7-9658-9B1A8A235A70}"/>
              </a:ext>
            </a:extLst>
          </p:cNvPr>
          <p:cNvSpPr txBox="1"/>
          <p:nvPr/>
        </p:nvSpPr>
        <p:spPr>
          <a:xfrm>
            <a:off x="8530025" y="5950948"/>
            <a:ext cx="1004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  <a:endParaRPr lang="en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CFDD9392-707E-4534-918D-052EB7EC0F93}"/>
              </a:ext>
            </a:extLst>
          </p:cNvPr>
          <p:cNvSpPr txBox="1"/>
          <p:nvPr/>
        </p:nvSpPr>
        <p:spPr>
          <a:xfrm>
            <a:off x="7041814" y="3650588"/>
            <a:ext cx="144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files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311F623D-4BA7-4B1B-83D7-CFD2065D9A2B}"/>
              </a:ext>
            </a:extLst>
          </p:cNvPr>
          <p:cNvGrpSpPr/>
          <p:nvPr/>
        </p:nvGrpSpPr>
        <p:grpSpPr>
          <a:xfrm>
            <a:off x="0" y="6469379"/>
            <a:ext cx="12192000" cy="388621"/>
            <a:chOff x="0" y="6469379"/>
            <a:chExt cx="12192000" cy="388621"/>
          </a:xfrm>
        </p:grpSpPr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4D915BDC-261B-4E00-A900-A942653C6779}"/>
                </a:ext>
              </a:extLst>
            </p:cNvPr>
            <p:cNvSpPr/>
            <p:nvPr/>
          </p:nvSpPr>
          <p:spPr>
            <a:xfrm>
              <a:off x="0" y="6469380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Telkom University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A48387E4-22B5-4050-8ED3-6D474EC754F3}"/>
                </a:ext>
              </a:extLst>
            </p:cNvPr>
            <p:cNvSpPr/>
            <p:nvPr/>
          </p:nvSpPr>
          <p:spPr>
            <a:xfrm>
              <a:off x="7980485" y="6469379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Bandung, </a:t>
              </a:r>
              <a:r>
                <a:rPr lang="id-ID" dirty="0" smtClean="0"/>
                <a:t>12 Desember </a:t>
              </a:r>
              <a:r>
                <a:rPr lang="en-US" dirty="0" smtClean="0"/>
                <a:t>2018</a:t>
              </a:r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3F8706D6-3D6A-4DFA-83B9-5D28039BEA9F}"/>
                </a:ext>
              </a:extLst>
            </p:cNvPr>
            <p:cNvSpPr txBox="1"/>
            <p:nvPr/>
          </p:nvSpPr>
          <p:spPr>
            <a:xfrm>
              <a:off x="4211506" y="6469380"/>
              <a:ext cx="376897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16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746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77B1E75-B64E-4F12-A455-46D3636A5450}"/>
              </a:ext>
            </a:extLst>
          </p:cNvPr>
          <p:cNvSpPr txBox="1"/>
          <p:nvPr/>
        </p:nvSpPr>
        <p:spPr>
          <a:xfrm>
            <a:off x="11604844" y="6415157"/>
            <a:ext cx="462591" cy="369332"/>
          </a:xfrm>
          <a:prstGeom prst="flowChartPreparation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fld id="{F7403D74-32BC-4995-A385-23C1B0D3550E}" type="slidenum">
              <a:rPr lang="en-US" smtClean="0">
                <a:solidFill>
                  <a:schemeClr val="bg1"/>
                </a:solidFill>
              </a:rPr>
              <a:pPr algn="ctr"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7">
            <a:extLst>
              <a:ext uri="{FF2B5EF4-FFF2-40B4-BE49-F238E27FC236}">
                <a16:creationId xmlns:a16="http://schemas.microsoft.com/office/drawing/2014/main" xmlns="" id="{8CB6FA12-EEBB-49A1-8106-0AECB06A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125" y="6488746"/>
            <a:ext cx="2743200" cy="365125"/>
          </a:xfrm>
        </p:spPr>
        <p:txBody>
          <a:bodyPr/>
          <a:lstStyle/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t>17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Slide Number Placeholder 17">
            <a:extLst>
              <a:ext uri="{FF2B5EF4-FFF2-40B4-BE49-F238E27FC236}">
                <a16:creationId xmlns:a16="http://schemas.microsoft.com/office/drawing/2014/main" xmlns="" id="{83172946-7C12-440C-BCDF-AC8A51E96951}"/>
              </a:ext>
            </a:extLst>
          </p:cNvPr>
          <p:cNvSpPr txBox="1">
            <a:spLocks/>
          </p:cNvSpPr>
          <p:nvPr/>
        </p:nvSpPr>
        <p:spPr>
          <a:xfrm>
            <a:off x="11667118" y="6481126"/>
            <a:ext cx="4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17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Slide Number Placeholder 17">
            <a:extLst>
              <a:ext uri="{FF2B5EF4-FFF2-40B4-BE49-F238E27FC236}">
                <a16:creationId xmlns:a16="http://schemas.microsoft.com/office/drawing/2014/main" xmlns="" id="{73326318-AF37-41FF-ACA8-F4320B07EDFC}"/>
              </a:ext>
            </a:extLst>
          </p:cNvPr>
          <p:cNvSpPr txBox="1">
            <a:spLocks/>
          </p:cNvSpPr>
          <p:nvPr/>
        </p:nvSpPr>
        <p:spPr>
          <a:xfrm>
            <a:off x="9388052" y="6481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17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CA1CADE-8815-44A8-B0E2-E08539700B89}"/>
              </a:ext>
            </a:extLst>
          </p:cNvPr>
          <p:cNvSpPr/>
          <p:nvPr/>
        </p:nvSpPr>
        <p:spPr>
          <a:xfrm>
            <a:off x="11828032" y="645498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6342" y="2538484"/>
            <a:ext cx="5779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000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11F623D-4BA7-4B1B-83D7-CFD2065D9A2B}"/>
              </a:ext>
            </a:extLst>
          </p:cNvPr>
          <p:cNvGrpSpPr/>
          <p:nvPr/>
        </p:nvGrpSpPr>
        <p:grpSpPr>
          <a:xfrm>
            <a:off x="0" y="6469379"/>
            <a:ext cx="12192000" cy="388621"/>
            <a:chOff x="0" y="6469379"/>
            <a:chExt cx="12192000" cy="388621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4D915BDC-261B-4E00-A900-A942653C6779}"/>
                </a:ext>
              </a:extLst>
            </p:cNvPr>
            <p:cNvSpPr/>
            <p:nvPr/>
          </p:nvSpPr>
          <p:spPr>
            <a:xfrm>
              <a:off x="0" y="6469380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Telkom University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A48387E4-22B5-4050-8ED3-6D474EC754F3}"/>
                </a:ext>
              </a:extLst>
            </p:cNvPr>
            <p:cNvSpPr/>
            <p:nvPr/>
          </p:nvSpPr>
          <p:spPr>
            <a:xfrm>
              <a:off x="7980485" y="6469379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Bandung, </a:t>
              </a:r>
              <a:r>
                <a:rPr lang="id-ID" dirty="0" smtClean="0"/>
                <a:t>12 Desember </a:t>
              </a:r>
              <a:r>
                <a:rPr lang="en-US" dirty="0" smtClean="0"/>
                <a:t>2018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F8706D6-3D6A-4DFA-83B9-5D28039BEA9F}"/>
                </a:ext>
              </a:extLst>
            </p:cNvPr>
            <p:cNvSpPr txBox="1"/>
            <p:nvPr/>
          </p:nvSpPr>
          <p:spPr>
            <a:xfrm>
              <a:off x="4211506" y="6469380"/>
              <a:ext cx="376897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17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6559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77B1E75-B64E-4F12-A455-46D3636A5450}"/>
              </a:ext>
            </a:extLst>
          </p:cNvPr>
          <p:cNvSpPr txBox="1"/>
          <p:nvPr/>
        </p:nvSpPr>
        <p:spPr>
          <a:xfrm>
            <a:off x="11604844" y="6415157"/>
            <a:ext cx="462591" cy="369332"/>
          </a:xfrm>
          <a:prstGeom prst="flowChartPreparation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fld id="{F7403D74-32BC-4995-A385-23C1B0D3550E}" type="slidenum">
              <a:rPr lang="en-US" smtClean="0">
                <a:solidFill>
                  <a:schemeClr val="bg1"/>
                </a:solidFill>
              </a:rPr>
              <a:pPr algn="ctr"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7">
            <a:extLst>
              <a:ext uri="{FF2B5EF4-FFF2-40B4-BE49-F238E27FC236}">
                <a16:creationId xmlns:a16="http://schemas.microsoft.com/office/drawing/2014/main" xmlns="" id="{8CB6FA12-EEBB-49A1-8106-0AECB06A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125" y="6488746"/>
            <a:ext cx="2743200" cy="365125"/>
          </a:xfrm>
        </p:spPr>
        <p:txBody>
          <a:bodyPr/>
          <a:lstStyle/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t>2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2F8E149-8F7D-4AB7-88A4-8AD059ED276C}"/>
              </a:ext>
            </a:extLst>
          </p:cNvPr>
          <p:cNvSpPr txBox="1"/>
          <p:nvPr/>
        </p:nvSpPr>
        <p:spPr>
          <a:xfrm>
            <a:off x="0" y="-23197"/>
            <a:ext cx="12192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The Android Architecture</a:t>
            </a:r>
          </a:p>
        </p:txBody>
      </p:sp>
      <p:sp>
        <p:nvSpPr>
          <p:cNvPr id="28" name="Slide Number Placeholder 17">
            <a:extLst>
              <a:ext uri="{FF2B5EF4-FFF2-40B4-BE49-F238E27FC236}">
                <a16:creationId xmlns:a16="http://schemas.microsoft.com/office/drawing/2014/main" xmlns="" id="{83172946-7C12-440C-BCDF-AC8A51E96951}"/>
              </a:ext>
            </a:extLst>
          </p:cNvPr>
          <p:cNvSpPr txBox="1">
            <a:spLocks/>
          </p:cNvSpPr>
          <p:nvPr/>
        </p:nvSpPr>
        <p:spPr>
          <a:xfrm>
            <a:off x="11667118" y="6481126"/>
            <a:ext cx="4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2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Slide Number Placeholder 17">
            <a:extLst>
              <a:ext uri="{FF2B5EF4-FFF2-40B4-BE49-F238E27FC236}">
                <a16:creationId xmlns:a16="http://schemas.microsoft.com/office/drawing/2014/main" xmlns="" id="{73326318-AF37-41FF-ACA8-F4320B07EDFC}"/>
              </a:ext>
            </a:extLst>
          </p:cNvPr>
          <p:cNvSpPr txBox="1">
            <a:spLocks/>
          </p:cNvSpPr>
          <p:nvPr/>
        </p:nvSpPr>
        <p:spPr>
          <a:xfrm>
            <a:off x="9388052" y="6481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2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CA1CADE-8815-44A8-B0E2-E08539700B89}"/>
              </a:ext>
            </a:extLst>
          </p:cNvPr>
          <p:cNvSpPr/>
          <p:nvPr/>
        </p:nvSpPr>
        <p:spPr>
          <a:xfrm>
            <a:off x="11828032" y="645498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28591" y="76830"/>
            <a:ext cx="95250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00" dirty="0">
                <a:latin typeface="Arial" charset="0"/>
                <a:ea typeface="Arial" charset="0"/>
                <a:cs typeface="Arial" charset="0"/>
              </a:rPr>
              <a:t>(2/17)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85AA0C7-1048-4CBB-A53E-379418C23372}"/>
              </a:ext>
            </a:extLst>
          </p:cNvPr>
          <p:cNvGrpSpPr/>
          <p:nvPr/>
        </p:nvGrpSpPr>
        <p:grpSpPr>
          <a:xfrm>
            <a:off x="905094" y="666699"/>
            <a:ext cx="10320795" cy="5642195"/>
            <a:chOff x="905094" y="666699"/>
            <a:chExt cx="10320795" cy="564219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87C19CF0-4E05-4C25-BC13-8CA2F808E348}"/>
                </a:ext>
              </a:extLst>
            </p:cNvPr>
            <p:cNvSpPr/>
            <p:nvPr/>
          </p:nvSpPr>
          <p:spPr>
            <a:xfrm>
              <a:off x="2348664" y="1075224"/>
              <a:ext cx="1313369" cy="3469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Home</a:t>
              </a:r>
              <a:endParaRPr lang="en-ID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27D4F085-D409-4041-9721-D9A3C5909B85}"/>
                </a:ext>
              </a:extLst>
            </p:cNvPr>
            <p:cNvSpPr/>
            <p:nvPr/>
          </p:nvSpPr>
          <p:spPr>
            <a:xfrm>
              <a:off x="3908110" y="1075224"/>
              <a:ext cx="1313369" cy="3469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Contacts</a:t>
              </a:r>
              <a:endParaRPr lang="en-ID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1FB02889-0332-47FF-AFFC-E01311176546}"/>
                </a:ext>
              </a:extLst>
            </p:cNvPr>
            <p:cNvSpPr/>
            <p:nvPr/>
          </p:nvSpPr>
          <p:spPr>
            <a:xfrm>
              <a:off x="5467556" y="1075224"/>
              <a:ext cx="1313369" cy="3469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Phone</a:t>
              </a:r>
              <a:endParaRPr lang="en-ID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42F882BE-1918-45B2-82F4-6FD697CF04B2}"/>
                </a:ext>
              </a:extLst>
            </p:cNvPr>
            <p:cNvSpPr/>
            <p:nvPr/>
          </p:nvSpPr>
          <p:spPr>
            <a:xfrm>
              <a:off x="7027002" y="1075224"/>
              <a:ext cx="1313369" cy="3469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Browser</a:t>
              </a:r>
              <a:endParaRPr lang="en-ID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8F1D3F30-67FB-4E1F-AE20-71C300880D9A}"/>
                </a:ext>
              </a:extLst>
            </p:cNvPr>
            <p:cNvSpPr/>
            <p:nvPr/>
          </p:nvSpPr>
          <p:spPr>
            <a:xfrm>
              <a:off x="8529967" y="1084838"/>
              <a:ext cx="1313369" cy="3469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en-ID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42F5010-8B42-485A-ABE8-749FE3098510}"/>
                </a:ext>
              </a:extLst>
            </p:cNvPr>
            <p:cNvSpPr txBox="1"/>
            <p:nvPr/>
          </p:nvSpPr>
          <p:spPr>
            <a:xfrm>
              <a:off x="5618185" y="666699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Application</a:t>
              </a:r>
              <a:endParaRPr lang="en-ID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9A4EA34-9F46-4AAA-B288-0C47A41F54ED}"/>
                </a:ext>
              </a:extLst>
            </p:cNvPr>
            <p:cNvSpPr txBox="1"/>
            <p:nvPr/>
          </p:nvSpPr>
          <p:spPr>
            <a:xfrm>
              <a:off x="4988560" y="1558063"/>
              <a:ext cx="2736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Application Framework</a:t>
              </a:r>
              <a:endParaRPr lang="en-ID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07286E07-A940-48A0-AE20-63461B8F6C07}"/>
                </a:ext>
              </a:extLst>
            </p:cNvPr>
            <p:cNvGrpSpPr/>
            <p:nvPr/>
          </p:nvGrpSpPr>
          <p:grpSpPr>
            <a:xfrm>
              <a:off x="2366652" y="1913619"/>
              <a:ext cx="7494672" cy="1235054"/>
              <a:chOff x="1773106" y="2062510"/>
              <a:chExt cx="8294431" cy="1366847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xmlns="" id="{51572D06-985F-43F0-A24A-999A365A3EA5}"/>
                  </a:ext>
                </a:extLst>
              </p:cNvPr>
              <p:cNvSpPr/>
              <p:nvPr/>
            </p:nvSpPr>
            <p:spPr>
              <a:xfrm>
                <a:off x="2464904" y="2062510"/>
                <a:ext cx="1470992" cy="5847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Activity Manager</a:t>
                </a:r>
                <a:endParaRPr lang="en-ID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xmlns="" id="{EB017C36-4C1C-4D14-8633-8C1097EC1E0E}"/>
                  </a:ext>
                </a:extLst>
              </p:cNvPr>
              <p:cNvSpPr/>
              <p:nvPr/>
            </p:nvSpPr>
            <p:spPr>
              <a:xfrm>
                <a:off x="4167808" y="2062867"/>
                <a:ext cx="1470992" cy="5847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Window</a:t>
                </a:r>
              </a:p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Manager</a:t>
                </a:r>
                <a:endParaRPr lang="en-ID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xmlns="" id="{B99F8320-9478-4875-8FB3-0D15880FB6CE}"/>
                  </a:ext>
                </a:extLst>
              </p:cNvPr>
              <p:cNvSpPr/>
              <p:nvPr/>
            </p:nvSpPr>
            <p:spPr>
              <a:xfrm>
                <a:off x="5870712" y="2062867"/>
                <a:ext cx="1470992" cy="5847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Content Provider</a:t>
                </a:r>
                <a:endParaRPr lang="en-ID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xmlns="" id="{51F3989F-5DE2-41C9-80D0-CE7957661B68}"/>
                  </a:ext>
                </a:extLst>
              </p:cNvPr>
              <p:cNvSpPr/>
              <p:nvPr/>
            </p:nvSpPr>
            <p:spPr>
              <a:xfrm>
                <a:off x="7585439" y="2062510"/>
                <a:ext cx="1470992" cy="5847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View System</a:t>
                </a:r>
                <a:endParaRPr lang="en-ID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xmlns="" id="{C4FD01AD-71F4-4B16-9452-D5DB488376BA}"/>
                  </a:ext>
                </a:extLst>
              </p:cNvPr>
              <p:cNvSpPr/>
              <p:nvPr/>
            </p:nvSpPr>
            <p:spPr>
              <a:xfrm>
                <a:off x="3476010" y="2844225"/>
                <a:ext cx="1470992" cy="5847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Telephony</a:t>
                </a:r>
              </a:p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Manager</a:t>
                </a:r>
                <a:endParaRPr lang="en-ID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xmlns="" id="{5A0D67DB-E928-4CC9-9552-7D2E43328E06}"/>
                  </a:ext>
                </a:extLst>
              </p:cNvPr>
              <p:cNvSpPr/>
              <p:nvPr/>
            </p:nvSpPr>
            <p:spPr>
              <a:xfrm>
                <a:off x="5178914" y="2844582"/>
                <a:ext cx="1470992" cy="5847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Resource</a:t>
                </a:r>
              </a:p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Manager</a:t>
                </a:r>
                <a:endParaRPr lang="en-ID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xmlns="" id="{52CE920A-8AF8-4B9D-9958-6B01E788DE5D}"/>
                  </a:ext>
                </a:extLst>
              </p:cNvPr>
              <p:cNvSpPr/>
              <p:nvPr/>
            </p:nvSpPr>
            <p:spPr>
              <a:xfrm>
                <a:off x="6881818" y="2844582"/>
                <a:ext cx="1470992" cy="5847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Location Manager</a:t>
                </a:r>
                <a:endParaRPr lang="en-ID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xmlns="" id="{69A75180-5DCA-498C-8F60-3C7958286533}"/>
                  </a:ext>
                </a:extLst>
              </p:cNvPr>
              <p:cNvSpPr/>
              <p:nvPr/>
            </p:nvSpPr>
            <p:spPr>
              <a:xfrm>
                <a:off x="8596545" y="2844225"/>
                <a:ext cx="1470992" cy="5847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Notification Manager</a:t>
                </a:r>
                <a:endParaRPr lang="en-ID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xmlns="" id="{710E70DB-F5EB-4687-9CE0-54E148C3DA69}"/>
                  </a:ext>
                </a:extLst>
              </p:cNvPr>
              <p:cNvSpPr/>
              <p:nvPr/>
            </p:nvSpPr>
            <p:spPr>
              <a:xfrm>
                <a:off x="1773106" y="2844224"/>
                <a:ext cx="1470992" cy="5847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Package Manager</a:t>
                </a:r>
                <a:endParaRPr lang="en-ID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3F0FB11E-67A3-49D5-92DB-53255B18842E}"/>
                </a:ext>
              </a:extLst>
            </p:cNvPr>
            <p:cNvSpPr txBox="1"/>
            <p:nvPr/>
          </p:nvSpPr>
          <p:spPr>
            <a:xfrm>
              <a:off x="4308263" y="3303465"/>
              <a:ext cx="1159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Libraries</a:t>
              </a:r>
              <a:endParaRPr lang="en-ID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3579BA61-3A61-462A-B919-2DF39E830E2E}"/>
                </a:ext>
              </a:extLst>
            </p:cNvPr>
            <p:cNvSpPr/>
            <p:nvPr/>
          </p:nvSpPr>
          <p:spPr>
            <a:xfrm>
              <a:off x="1672312" y="3674401"/>
              <a:ext cx="1977982" cy="37418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Surface Manager</a:t>
              </a:r>
              <a:endParaRPr lang="en-ID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2D0DFF06-BE56-42B1-BBFF-7EDD59FDA4C3}"/>
                </a:ext>
              </a:extLst>
            </p:cNvPr>
            <p:cNvSpPr/>
            <p:nvPr/>
          </p:nvSpPr>
          <p:spPr>
            <a:xfrm>
              <a:off x="1672312" y="4164207"/>
              <a:ext cx="1977982" cy="37418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OpenGL | ES</a:t>
              </a:r>
              <a:endParaRPr lang="en-ID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xmlns="" id="{92877A49-0BD5-480E-8597-14788C6F6AA8}"/>
                </a:ext>
              </a:extLst>
            </p:cNvPr>
            <p:cNvSpPr/>
            <p:nvPr/>
          </p:nvSpPr>
          <p:spPr>
            <a:xfrm>
              <a:off x="1672312" y="4649733"/>
              <a:ext cx="1977981" cy="37418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SGL</a:t>
              </a:r>
              <a:endParaRPr lang="en-ID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08BB643F-0412-4A9D-B726-5C1A7F3111E1}"/>
                </a:ext>
              </a:extLst>
            </p:cNvPr>
            <p:cNvSpPr/>
            <p:nvPr/>
          </p:nvSpPr>
          <p:spPr>
            <a:xfrm>
              <a:off x="3837855" y="3672797"/>
              <a:ext cx="1977982" cy="37418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Media Framework</a:t>
              </a:r>
              <a:endParaRPr lang="en-ID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xmlns="" id="{D050705C-674E-4534-8C0C-FB311E2E236E}"/>
                </a:ext>
              </a:extLst>
            </p:cNvPr>
            <p:cNvSpPr/>
            <p:nvPr/>
          </p:nvSpPr>
          <p:spPr>
            <a:xfrm>
              <a:off x="3837855" y="4150383"/>
              <a:ext cx="1977982" cy="37418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Freetype</a:t>
              </a:r>
              <a:endParaRPr lang="en-ID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xmlns="" id="{8C4E581C-3BF4-4ACB-948C-AD2F07754E15}"/>
                </a:ext>
              </a:extLst>
            </p:cNvPr>
            <p:cNvSpPr/>
            <p:nvPr/>
          </p:nvSpPr>
          <p:spPr>
            <a:xfrm>
              <a:off x="3835043" y="4649732"/>
              <a:ext cx="1977981" cy="37418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SSL</a:t>
              </a:r>
              <a:endParaRPr lang="en-ID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xmlns="" id="{B6FA6916-01A5-489A-8801-7159FB05C312}"/>
                </a:ext>
              </a:extLst>
            </p:cNvPr>
            <p:cNvSpPr/>
            <p:nvPr/>
          </p:nvSpPr>
          <p:spPr>
            <a:xfrm>
              <a:off x="5982932" y="3673208"/>
              <a:ext cx="1977982" cy="37418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SQL Lite</a:t>
              </a:r>
              <a:endParaRPr lang="en-ID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xmlns="" id="{B734E813-95C3-45EF-BC23-9E23935AA5DA}"/>
                </a:ext>
              </a:extLst>
            </p:cNvPr>
            <p:cNvSpPr/>
            <p:nvPr/>
          </p:nvSpPr>
          <p:spPr>
            <a:xfrm>
              <a:off x="5982932" y="4164206"/>
              <a:ext cx="1977982" cy="37418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Webkit</a:t>
              </a:r>
              <a:endParaRPr lang="en-ID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xmlns="" id="{94D7D12D-DC56-432D-8D01-EA95A4E83A6E}"/>
                </a:ext>
              </a:extLst>
            </p:cNvPr>
            <p:cNvSpPr/>
            <p:nvPr/>
          </p:nvSpPr>
          <p:spPr>
            <a:xfrm>
              <a:off x="5982932" y="4649732"/>
              <a:ext cx="1977981" cy="37418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libc</a:t>
              </a:r>
              <a:endParaRPr lang="en-ID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3DCB84D3-ECA5-4F0E-BECA-D71F27995961}"/>
                </a:ext>
              </a:extLst>
            </p:cNvPr>
            <p:cNvSpPr txBox="1"/>
            <p:nvPr/>
          </p:nvSpPr>
          <p:spPr>
            <a:xfrm>
              <a:off x="8805003" y="3305360"/>
              <a:ext cx="2056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Android Runtime</a:t>
              </a:r>
              <a:endParaRPr lang="en-ID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xmlns="" id="{3FC82007-3C26-4CBA-BE91-431AEF77BDC7}"/>
                </a:ext>
              </a:extLst>
            </p:cNvPr>
            <p:cNvSpPr/>
            <p:nvPr/>
          </p:nvSpPr>
          <p:spPr>
            <a:xfrm>
              <a:off x="8805003" y="3684789"/>
              <a:ext cx="1857111" cy="4517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Core Libraries</a:t>
              </a:r>
              <a:endParaRPr lang="en-ID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xmlns="" id="{5BE95B96-4FC5-4C6D-8CF6-EAB98E5D7E06}"/>
                </a:ext>
              </a:extLst>
            </p:cNvPr>
            <p:cNvSpPr/>
            <p:nvPr/>
          </p:nvSpPr>
          <p:spPr>
            <a:xfrm>
              <a:off x="8805003" y="4199235"/>
              <a:ext cx="1857111" cy="51444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Dalvik Virtual Machine</a:t>
              </a:r>
              <a:endParaRPr lang="en-ID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xmlns="" id="{7C4A90F6-DCD4-43F5-B6B2-A4D6E1BA33F7}"/>
                </a:ext>
              </a:extLst>
            </p:cNvPr>
            <p:cNvSpPr/>
            <p:nvPr/>
          </p:nvSpPr>
          <p:spPr>
            <a:xfrm>
              <a:off x="905094" y="5952732"/>
              <a:ext cx="2431832" cy="34697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Keypad Driver</a:t>
              </a:r>
              <a:endParaRPr lang="en-ID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xmlns="" id="{620F34EE-8C45-47B7-A4A9-A2E0E12E411E}"/>
                </a:ext>
              </a:extLst>
            </p:cNvPr>
            <p:cNvSpPr/>
            <p:nvPr/>
          </p:nvSpPr>
          <p:spPr>
            <a:xfrm>
              <a:off x="3565413" y="5532625"/>
              <a:ext cx="2431831" cy="34697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Camera Driver</a:t>
              </a:r>
              <a:endParaRPr lang="en-ID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653E4ABA-E2AC-4BCD-B5CB-3E6D1F723E08}"/>
                </a:ext>
              </a:extLst>
            </p:cNvPr>
            <p:cNvSpPr txBox="1"/>
            <p:nvPr/>
          </p:nvSpPr>
          <p:spPr>
            <a:xfrm>
              <a:off x="5322053" y="5163293"/>
              <a:ext cx="158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Linux Kernel</a:t>
              </a:r>
              <a:endParaRPr lang="en-ID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xmlns="" id="{9F46C69F-44D4-4D2B-B26E-A4333B9CC6DD}"/>
                </a:ext>
              </a:extLst>
            </p:cNvPr>
            <p:cNvSpPr/>
            <p:nvPr/>
          </p:nvSpPr>
          <p:spPr>
            <a:xfrm>
              <a:off x="8794059" y="5520318"/>
              <a:ext cx="2431830" cy="34697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Binder (PC) Driver</a:t>
              </a:r>
              <a:endParaRPr lang="en-ID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xmlns="" id="{D0F008BB-030B-47DB-A044-00D1C408BEE1}"/>
                </a:ext>
              </a:extLst>
            </p:cNvPr>
            <p:cNvSpPr/>
            <p:nvPr/>
          </p:nvSpPr>
          <p:spPr>
            <a:xfrm>
              <a:off x="8794059" y="5952732"/>
              <a:ext cx="2431830" cy="34697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Power Management</a:t>
              </a:r>
              <a:endParaRPr lang="en-ID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xmlns="" id="{EC39037F-3BE5-420D-A6DD-615B414B83FD}"/>
                </a:ext>
              </a:extLst>
            </p:cNvPr>
            <p:cNvSpPr/>
            <p:nvPr/>
          </p:nvSpPr>
          <p:spPr>
            <a:xfrm>
              <a:off x="3565413" y="5961916"/>
              <a:ext cx="2431832" cy="34697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WiFi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Driver</a:t>
              </a:r>
              <a:endParaRPr lang="en-ID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xmlns="" id="{156B6897-1E00-4F5C-9F3E-F071631F57A6}"/>
                </a:ext>
              </a:extLst>
            </p:cNvPr>
            <p:cNvSpPr/>
            <p:nvPr/>
          </p:nvSpPr>
          <p:spPr>
            <a:xfrm>
              <a:off x="905094" y="5532625"/>
              <a:ext cx="2431832" cy="34697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Display Driver</a:t>
              </a:r>
              <a:endParaRPr lang="en-ID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xmlns="" id="{705C9AC7-30E8-4BDC-925C-28B7D8D9A4B4}"/>
                </a:ext>
              </a:extLst>
            </p:cNvPr>
            <p:cNvSpPr/>
            <p:nvPr/>
          </p:nvSpPr>
          <p:spPr>
            <a:xfrm>
              <a:off x="6190146" y="5534717"/>
              <a:ext cx="2431832" cy="34697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Flash Memory Driver</a:t>
              </a:r>
              <a:endParaRPr lang="en-ID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xmlns="" id="{52F53993-9B3F-4421-A87C-FD4CFA315304}"/>
                </a:ext>
              </a:extLst>
            </p:cNvPr>
            <p:cNvSpPr/>
            <p:nvPr/>
          </p:nvSpPr>
          <p:spPr>
            <a:xfrm>
              <a:off x="6182403" y="5952199"/>
              <a:ext cx="2431832" cy="34697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Audio Drivers</a:t>
              </a:r>
              <a:endParaRPr lang="en-ID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311F623D-4BA7-4B1B-83D7-CFD2065D9A2B}"/>
              </a:ext>
            </a:extLst>
          </p:cNvPr>
          <p:cNvGrpSpPr/>
          <p:nvPr/>
        </p:nvGrpSpPr>
        <p:grpSpPr>
          <a:xfrm>
            <a:off x="0" y="6469379"/>
            <a:ext cx="12192000" cy="388621"/>
            <a:chOff x="0" y="6469379"/>
            <a:chExt cx="12192000" cy="388621"/>
          </a:xfrm>
        </p:grpSpPr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4D915BDC-261B-4E00-A900-A942653C6779}"/>
                </a:ext>
              </a:extLst>
            </p:cNvPr>
            <p:cNvSpPr/>
            <p:nvPr/>
          </p:nvSpPr>
          <p:spPr>
            <a:xfrm>
              <a:off x="0" y="6469380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Telkom University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A48387E4-22B5-4050-8ED3-6D474EC754F3}"/>
                </a:ext>
              </a:extLst>
            </p:cNvPr>
            <p:cNvSpPr/>
            <p:nvPr/>
          </p:nvSpPr>
          <p:spPr>
            <a:xfrm>
              <a:off x="7980485" y="6469379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Bandung, </a:t>
              </a:r>
              <a:r>
                <a:rPr lang="id-ID" dirty="0" smtClean="0"/>
                <a:t>12 Desember </a:t>
              </a:r>
              <a:r>
                <a:rPr lang="en-US" dirty="0" smtClean="0"/>
                <a:t>2018</a:t>
              </a:r>
              <a:endParaRPr lang="en-US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3F8706D6-3D6A-4DFA-83B9-5D28039BEA9F}"/>
                </a:ext>
              </a:extLst>
            </p:cNvPr>
            <p:cNvSpPr txBox="1"/>
            <p:nvPr/>
          </p:nvSpPr>
          <p:spPr>
            <a:xfrm>
              <a:off x="4211506" y="6469380"/>
              <a:ext cx="376897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434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77B1E75-B64E-4F12-A455-46D3636A5450}"/>
              </a:ext>
            </a:extLst>
          </p:cNvPr>
          <p:cNvSpPr txBox="1"/>
          <p:nvPr/>
        </p:nvSpPr>
        <p:spPr>
          <a:xfrm>
            <a:off x="11604844" y="6415157"/>
            <a:ext cx="462591" cy="369332"/>
          </a:xfrm>
          <a:prstGeom prst="flowChartPreparation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fld id="{F7403D74-32BC-4995-A385-23C1B0D3550E}" type="slidenum">
              <a:rPr lang="en-US" smtClean="0">
                <a:solidFill>
                  <a:schemeClr val="bg1"/>
                </a:solidFill>
              </a:rPr>
              <a:pPr algn="ctr"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7">
            <a:extLst>
              <a:ext uri="{FF2B5EF4-FFF2-40B4-BE49-F238E27FC236}">
                <a16:creationId xmlns:a16="http://schemas.microsoft.com/office/drawing/2014/main" xmlns="" id="{8CB6FA12-EEBB-49A1-8106-0AECB06A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125" y="6488746"/>
            <a:ext cx="2743200" cy="365125"/>
          </a:xfrm>
        </p:spPr>
        <p:txBody>
          <a:bodyPr/>
          <a:lstStyle/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t>3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2F8E149-8F7D-4AB7-88A4-8AD059ED276C}"/>
              </a:ext>
            </a:extLst>
          </p:cNvPr>
          <p:cNvSpPr txBox="1"/>
          <p:nvPr/>
        </p:nvSpPr>
        <p:spPr>
          <a:xfrm>
            <a:off x="0" y="-23197"/>
            <a:ext cx="12192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Main Components</a:t>
            </a:r>
          </a:p>
        </p:txBody>
      </p:sp>
      <p:sp>
        <p:nvSpPr>
          <p:cNvPr id="28" name="Slide Number Placeholder 17">
            <a:extLst>
              <a:ext uri="{FF2B5EF4-FFF2-40B4-BE49-F238E27FC236}">
                <a16:creationId xmlns:a16="http://schemas.microsoft.com/office/drawing/2014/main" xmlns="" id="{83172946-7C12-440C-BCDF-AC8A51E96951}"/>
              </a:ext>
            </a:extLst>
          </p:cNvPr>
          <p:cNvSpPr txBox="1">
            <a:spLocks/>
          </p:cNvSpPr>
          <p:nvPr/>
        </p:nvSpPr>
        <p:spPr>
          <a:xfrm>
            <a:off x="11667118" y="6481126"/>
            <a:ext cx="4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3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Slide Number Placeholder 17">
            <a:extLst>
              <a:ext uri="{FF2B5EF4-FFF2-40B4-BE49-F238E27FC236}">
                <a16:creationId xmlns:a16="http://schemas.microsoft.com/office/drawing/2014/main" xmlns="" id="{73326318-AF37-41FF-ACA8-F4320B07EDFC}"/>
              </a:ext>
            </a:extLst>
          </p:cNvPr>
          <p:cNvSpPr txBox="1">
            <a:spLocks/>
          </p:cNvSpPr>
          <p:nvPr/>
        </p:nvSpPr>
        <p:spPr>
          <a:xfrm>
            <a:off x="9388052" y="6481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3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CA1CADE-8815-44A8-B0E2-E08539700B89}"/>
              </a:ext>
            </a:extLst>
          </p:cNvPr>
          <p:cNvSpPr/>
          <p:nvPr/>
        </p:nvSpPr>
        <p:spPr>
          <a:xfrm>
            <a:off x="11828032" y="645498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28591" y="76830"/>
            <a:ext cx="95250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00" dirty="0">
                <a:latin typeface="Arial" charset="0"/>
                <a:ea typeface="Arial" charset="0"/>
                <a:cs typeface="Arial" charset="0"/>
              </a:rPr>
              <a:t>(3/17)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A8550DA-CD9E-4433-98B4-4D48D8BCDDE8}"/>
              </a:ext>
            </a:extLst>
          </p:cNvPr>
          <p:cNvSpPr/>
          <p:nvPr/>
        </p:nvSpPr>
        <p:spPr>
          <a:xfrm>
            <a:off x="431359" y="923139"/>
            <a:ext cx="1021336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Activities – represent a single screen with a UI</a:t>
            </a:r>
          </a:p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Services – represents a process running in the background</a:t>
            </a:r>
          </a:p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Content Provider – a link back to the data</a:t>
            </a:r>
          </a:p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Broadcast Receiver – listens for system-wide messages to respond to</a:t>
            </a:r>
          </a:p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Application – a set of Activities that make up a cohesive unit</a:t>
            </a:r>
          </a:p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Intent – a message to be passed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11F623D-4BA7-4B1B-83D7-CFD2065D9A2B}"/>
              </a:ext>
            </a:extLst>
          </p:cNvPr>
          <p:cNvGrpSpPr/>
          <p:nvPr/>
        </p:nvGrpSpPr>
        <p:grpSpPr>
          <a:xfrm>
            <a:off x="0" y="6469379"/>
            <a:ext cx="12192000" cy="388621"/>
            <a:chOff x="0" y="6469379"/>
            <a:chExt cx="12192000" cy="388621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4D915BDC-261B-4E00-A900-A942653C6779}"/>
                </a:ext>
              </a:extLst>
            </p:cNvPr>
            <p:cNvSpPr/>
            <p:nvPr/>
          </p:nvSpPr>
          <p:spPr>
            <a:xfrm>
              <a:off x="0" y="6469380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Telkom University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A48387E4-22B5-4050-8ED3-6D474EC754F3}"/>
                </a:ext>
              </a:extLst>
            </p:cNvPr>
            <p:cNvSpPr/>
            <p:nvPr/>
          </p:nvSpPr>
          <p:spPr>
            <a:xfrm>
              <a:off x="7980485" y="6469379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Bandung, </a:t>
              </a:r>
              <a:r>
                <a:rPr lang="id-ID" dirty="0" smtClean="0"/>
                <a:t>12 Desember </a:t>
              </a:r>
              <a:r>
                <a:rPr lang="en-US" dirty="0" smtClean="0"/>
                <a:t>2018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F8706D6-3D6A-4DFA-83B9-5D28039BEA9F}"/>
                </a:ext>
              </a:extLst>
            </p:cNvPr>
            <p:cNvSpPr txBox="1"/>
            <p:nvPr/>
          </p:nvSpPr>
          <p:spPr>
            <a:xfrm>
              <a:off x="4211506" y="6469380"/>
              <a:ext cx="376897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3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787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77B1E75-B64E-4F12-A455-46D3636A5450}"/>
              </a:ext>
            </a:extLst>
          </p:cNvPr>
          <p:cNvSpPr txBox="1"/>
          <p:nvPr/>
        </p:nvSpPr>
        <p:spPr>
          <a:xfrm>
            <a:off x="11604844" y="6415157"/>
            <a:ext cx="462591" cy="369332"/>
          </a:xfrm>
          <a:prstGeom prst="flowChartPreparation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fld id="{F7403D74-32BC-4995-A385-23C1B0D3550E}" type="slidenum">
              <a:rPr lang="en-US" smtClean="0">
                <a:solidFill>
                  <a:schemeClr val="bg1"/>
                </a:solidFill>
              </a:rPr>
              <a:pPr algn="ctr"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7">
            <a:extLst>
              <a:ext uri="{FF2B5EF4-FFF2-40B4-BE49-F238E27FC236}">
                <a16:creationId xmlns:a16="http://schemas.microsoft.com/office/drawing/2014/main" xmlns="" id="{8CB6FA12-EEBB-49A1-8106-0AECB06A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125" y="6488746"/>
            <a:ext cx="2743200" cy="365125"/>
          </a:xfrm>
        </p:spPr>
        <p:txBody>
          <a:bodyPr/>
          <a:lstStyle/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t>4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2F8E149-8F7D-4AB7-88A4-8AD059ED276C}"/>
              </a:ext>
            </a:extLst>
          </p:cNvPr>
          <p:cNvSpPr txBox="1"/>
          <p:nvPr/>
        </p:nvSpPr>
        <p:spPr>
          <a:xfrm>
            <a:off x="0" y="-23197"/>
            <a:ext cx="12192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MVVM Components</a:t>
            </a:r>
          </a:p>
        </p:txBody>
      </p:sp>
      <p:sp>
        <p:nvSpPr>
          <p:cNvPr id="28" name="Slide Number Placeholder 17">
            <a:extLst>
              <a:ext uri="{FF2B5EF4-FFF2-40B4-BE49-F238E27FC236}">
                <a16:creationId xmlns:a16="http://schemas.microsoft.com/office/drawing/2014/main" xmlns="" id="{83172946-7C12-440C-BCDF-AC8A51E96951}"/>
              </a:ext>
            </a:extLst>
          </p:cNvPr>
          <p:cNvSpPr txBox="1">
            <a:spLocks/>
          </p:cNvSpPr>
          <p:nvPr/>
        </p:nvSpPr>
        <p:spPr>
          <a:xfrm>
            <a:off x="11667118" y="6481126"/>
            <a:ext cx="4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4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Slide Number Placeholder 17">
            <a:extLst>
              <a:ext uri="{FF2B5EF4-FFF2-40B4-BE49-F238E27FC236}">
                <a16:creationId xmlns:a16="http://schemas.microsoft.com/office/drawing/2014/main" xmlns="" id="{73326318-AF37-41FF-ACA8-F4320B07EDFC}"/>
              </a:ext>
            </a:extLst>
          </p:cNvPr>
          <p:cNvSpPr txBox="1">
            <a:spLocks/>
          </p:cNvSpPr>
          <p:nvPr/>
        </p:nvSpPr>
        <p:spPr>
          <a:xfrm>
            <a:off x="9388052" y="6481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4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CA1CADE-8815-44A8-B0E2-E08539700B89}"/>
              </a:ext>
            </a:extLst>
          </p:cNvPr>
          <p:cNvSpPr/>
          <p:nvPr/>
        </p:nvSpPr>
        <p:spPr>
          <a:xfrm>
            <a:off x="11828032" y="645498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28591" y="76830"/>
            <a:ext cx="95250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00" dirty="0">
                <a:latin typeface="Arial" charset="0"/>
                <a:ea typeface="Arial" charset="0"/>
                <a:cs typeface="Arial" charset="0"/>
              </a:rPr>
              <a:t>(4/17)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7B650579-DF20-4EB1-95D3-D0270EDC9D4B}"/>
              </a:ext>
            </a:extLst>
          </p:cNvPr>
          <p:cNvGrpSpPr/>
          <p:nvPr/>
        </p:nvGrpSpPr>
        <p:grpSpPr>
          <a:xfrm>
            <a:off x="83553" y="1190845"/>
            <a:ext cx="11583565" cy="5162550"/>
            <a:chOff x="115517" y="847725"/>
            <a:chExt cx="11583565" cy="5162550"/>
          </a:xfrm>
        </p:grpSpPr>
        <p:pic>
          <p:nvPicPr>
            <p:cNvPr id="1028" name="Picture 4" descr="https://cdn-images-1.medium.com/max/1600/1*kEjRZjzQ4lxgMITbU8iidg.png">
              <a:extLst>
                <a:ext uri="{FF2B5EF4-FFF2-40B4-BE49-F238E27FC236}">
                  <a16:creationId xmlns:a16="http://schemas.microsoft.com/office/drawing/2014/main" xmlns="" id="{1B4BC3E0-C43C-44EC-BEF1-209A77442C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675" y="847725"/>
              <a:ext cx="6724650" cy="5162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57C76FD-813B-41AB-8EDF-019873F35046}"/>
                </a:ext>
              </a:extLst>
            </p:cNvPr>
            <p:cNvSpPr txBox="1"/>
            <p:nvPr/>
          </p:nvSpPr>
          <p:spPr>
            <a:xfrm>
              <a:off x="9379141" y="909857"/>
              <a:ext cx="20794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Display data and </a:t>
              </a: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forward on UI events</a:t>
              </a:r>
              <a:endParaRPr lang="en-ID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2672B6CE-058A-45CE-BF86-E0F824DC19BC}"/>
                </a:ext>
              </a:extLst>
            </p:cNvPr>
            <p:cNvSpPr txBox="1"/>
            <p:nvPr/>
          </p:nvSpPr>
          <p:spPr>
            <a:xfrm>
              <a:off x="9420016" y="1953736"/>
              <a:ext cx="19976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Holds all of the data</a:t>
              </a: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needed for the UI</a:t>
              </a:r>
              <a:endParaRPr lang="en-ID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2F81B8E-F223-4F2F-9B14-FEEE6213B0D0}"/>
                </a:ext>
              </a:extLst>
            </p:cNvPr>
            <p:cNvSpPr txBox="1"/>
            <p:nvPr/>
          </p:nvSpPr>
          <p:spPr>
            <a:xfrm>
              <a:off x="9420016" y="2842162"/>
              <a:ext cx="227906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Single source of truth for all app data, clean API for UI to communicate with</a:t>
              </a:r>
              <a:endParaRPr lang="en-ID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16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50A29DC8-CFF7-4A09-AEA0-84CCA3DBB4C7}"/>
                </a:ext>
              </a:extLst>
            </p:cNvPr>
            <p:cNvSpPr txBox="1"/>
            <p:nvPr/>
          </p:nvSpPr>
          <p:spPr>
            <a:xfrm>
              <a:off x="115517" y="3977439"/>
              <a:ext cx="22790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Manage local data SQLite data source, using objects</a:t>
              </a:r>
              <a:endParaRPr lang="en-ID" sz="1600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E9FB0491-17B8-4B02-BBED-BF01E4C39B43}"/>
                </a:ext>
              </a:extLst>
            </p:cNvPr>
            <p:cNvSpPr txBox="1"/>
            <p:nvPr/>
          </p:nvSpPr>
          <p:spPr>
            <a:xfrm>
              <a:off x="10086242" y="4032162"/>
              <a:ext cx="15068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Manage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cloudservice</a:t>
              </a:r>
              <a:endParaRPr lang="en-ID" sz="1600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F347E6DF-3A04-495E-B0A1-13EE77498C44}"/>
                </a:ext>
              </a:extLst>
            </p:cNvPr>
            <p:cNvCxnSpPr/>
            <p:nvPr/>
          </p:nvCxnSpPr>
          <p:spPr>
            <a:xfrm flipH="1">
              <a:off x="7421217" y="1179443"/>
              <a:ext cx="1851908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xmlns="" id="{D72E84E2-CB0C-4578-A6CB-7389537EC1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03808" y="2259495"/>
              <a:ext cx="1369317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xmlns="" id="{A0582CC7-B728-4A58-BDF3-4AF476BC07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1217" y="3246782"/>
              <a:ext cx="185190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xmlns="" id="{614A065E-BD74-40E2-AE05-A9F2CEA0B9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14000" y="4359965"/>
              <a:ext cx="663721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xmlns="" id="{033CFF86-65FD-49C3-859C-7565D9588F57}"/>
                </a:ext>
              </a:extLst>
            </p:cNvPr>
            <p:cNvCxnSpPr>
              <a:cxnSpLocks/>
            </p:cNvCxnSpPr>
            <p:nvPr/>
          </p:nvCxnSpPr>
          <p:spPr>
            <a:xfrm>
              <a:off x="2069954" y="4366591"/>
              <a:ext cx="663721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5AE8E3DD-6489-4AC2-BCB5-2D50EA546820}"/>
                </a:ext>
              </a:extLst>
            </p:cNvPr>
            <p:cNvGrpSpPr/>
            <p:nvPr/>
          </p:nvGrpSpPr>
          <p:grpSpPr>
            <a:xfrm>
              <a:off x="3896139" y="1179443"/>
              <a:ext cx="834887" cy="1080052"/>
              <a:chOff x="3896139" y="1179443"/>
              <a:chExt cx="834887" cy="108005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xmlns="" id="{1682BF49-293F-470D-913D-C172A76683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96139" y="1179443"/>
                <a:ext cx="834887" cy="0"/>
              </a:xfrm>
              <a:prstGeom prst="straightConnector1">
                <a:avLst/>
              </a:prstGeom>
              <a:ln w="38100"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xmlns="" id="{95AAD6FE-214F-4575-A974-B21970F12F1F}"/>
                  </a:ext>
                </a:extLst>
              </p:cNvPr>
              <p:cNvCxnSpPr/>
              <p:nvPr/>
            </p:nvCxnSpPr>
            <p:spPr>
              <a:xfrm>
                <a:off x="3896139" y="1179443"/>
                <a:ext cx="0" cy="1080052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A9C21652-3C19-4474-98AD-AFB5E74A3FFD}"/>
                  </a:ext>
                </a:extLst>
              </p:cNvPr>
              <p:cNvCxnSpPr/>
              <p:nvPr/>
            </p:nvCxnSpPr>
            <p:spPr>
              <a:xfrm>
                <a:off x="3896139" y="2259495"/>
                <a:ext cx="622852" cy="0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2F12D0D3-718A-45BB-9758-8E4869C5DEB8}"/>
                </a:ext>
              </a:extLst>
            </p:cNvPr>
            <p:cNvSpPr txBox="1"/>
            <p:nvPr/>
          </p:nvSpPr>
          <p:spPr>
            <a:xfrm>
              <a:off x="224756" y="1300174"/>
              <a:ext cx="2376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UI is notified of changes using observation</a:t>
              </a:r>
              <a:endParaRPr lang="en-ID" sz="1600" dirty="0"/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xmlns="" id="{E71BD992-C92D-4777-B685-DEBB1FF79574}"/>
                </a:ext>
              </a:extLst>
            </p:cNvPr>
            <p:cNvCxnSpPr>
              <a:cxnSpLocks/>
            </p:cNvCxnSpPr>
            <p:nvPr/>
          </p:nvCxnSpPr>
          <p:spPr>
            <a:xfrm>
              <a:off x="2949613" y="1661348"/>
              <a:ext cx="80075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E8913D72-E32C-41AE-B711-6303982BAC1E}"/>
              </a:ext>
            </a:extLst>
          </p:cNvPr>
          <p:cNvSpPr/>
          <p:nvPr/>
        </p:nvSpPr>
        <p:spPr>
          <a:xfrm>
            <a:off x="2212486" y="693631"/>
            <a:ext cx="77670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Model-View-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ViewModel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with Android Architecture Components</a:t>
            </a:r>
            <a:endParaRPr lang="en-ID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11F623D-4BA7-4B1B-83D7-CFD2065D9A2B}"/>
              </a:ext>
            </a:extLst>
          </p:cNvPr>
          <p:cNvGrpSpPr/>
          <p:nvPr/>
        </p:nvGrpSpPr>
        <p:grpSpPr>
          <a:xfrm>
            <a:off x="0" y="6469379"/>
            <a:ext cx="12192000" cy="388621"/>
            <a:chOff x="0" y="6469379"/>
            <a:chExt cx="12192000" cy="388621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4D915BDC-261B-4E00-A900-A942653C6779}"/>
                </a:ext>
              </a:extLst>
            </p:cNvPr>
            <p:cNvSpPr/>
            <p:nvPr/>
          </p:nvSpPr>
          <p:spPr>
            <a:xfrm>
              <a:off x="0" y="6469380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Telkom University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A48387E4-22B5-4050-8ED3-6D474EC754F3}"/>
                </a:ext>
              </a:extLst>
            </p:cNvPr>
            <p:cNvSpPr/>
            <p:nvPr/>
          </p:nvSpPr>
          <p:spPr>
            <a:xfrm>
              <a:off x="7980485" y="6469379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Bandung, </a:t>
              </a:r>
              <a:r>
                <a:rPr lang="id-ID" dirty="0" smtClean="0"/>
                <a:t>12 Desember </a:t>
              </a:r>
              <a:r>
                <a:rPr lang="en-US" dirty="0" smtClean="0"/>
                <a:t>2018</a:t>
              </a:r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3F8706D6-3D6A-4DFA-83B9-5D28039BEA9F}"/>
                </a:ext>
              </a:extLst>
            </p:cNvPr>
            <p:cNvSpPr txBox="1"/>
            <p:nvPr/>
          </p:nvSpPr>
          <p:spPr>
            <a:xfrm>
              <a:off x="4211506" y="6469380"/>
              <a:ext cx="376897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4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708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77B1E75-B64E-4F12-A455-46D3636A5450}"/>
              </a:ext>
            </a:extLst>
          </p:cNvPr>
          <p:cNvSpPr txBox="1"/>
          <p:nvPr/>
        </p:nvSpPr>
        <p:spPr>
          <a:xfrm>
            <a:off x="11604844" y="6415157"/>
            <a:ext cx="462591" cy="369332"/>
          </a:xfrm>
          <a:prstGeom prst="flowChartPreparation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fld id="{F7403D74-32BC-4995-A385-23C1B0D3550E}" type="slidenum">
              <a:rPr lang="en-US" smtClean="0">
                <a:solidFill>
                  <a:schemeClr val="bg1"/>
                </a:solidFill>
              </a:rPr>
              <a:pPr algn="ctr"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7">
            <a:extLst>
              <a:ext uri="{FF2B5EF4-FFF2-40B4-BE49-F238E27FC236}">
                <a16:creationId xmlns:a16="http://schemas.microsoft.com/office/drawing/2014/main" xmlns="" id="{8CB6FA12-EEBB-49A1-8106-0AECB06A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125" y="6488746"/>
            <a:ext cx="2743200" cy="365125"/>
          </a:xfrm>
        </p:spPr>
        <p:txBody>
          <a:bodyPr/>
          <a:lstStyle/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t>5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2F8E149-8F7D-4AB7-88A4-8AD059ED276C}"/>
              </a:ext>
            </a:extLst>
          </p:cNvPr>
          <p:cNvSpPr txBox="1"/>
          <p:nvPr/>
        </p:nvSpPr>
        <p:spPr>
          <a:xfrm>
            <a:off x="0" y="-23197"/>
            <a:ext cx="12192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MVP Components</a:t>
            </a:r>
          </a:p>
        </p:txBody>
      </p:sp>
      <p:sp>
        <p:nvSpPr>
          <p:cNvPr id="28" name="Slide Number Placeholder 17">
            <a:extLst>
              <a:ext uri="{FF2B5EF4-FFF2-40B4-BE49-F238E27FC236}">
                <a16:creationId xmlns:a16="http://schemas.microsoft.com/office/drawing/2014/main" xmlns="" id="{83172946-7C12-440C-BCDF-AC8A51E96951}"/>
              </a:ext>
            </a:extLst>
          </p:cNvPr>
          <p:cNvSpPr txBox="1">
            <a:spLocks/>
          </p:cNvSpPr>
          <p:nvPr/>
        </p:nvSpPr>
        <p:spPr>
          <a:xfrm>
            <a:off x="11667118" y="6481126"/>
            <a:ext cx="4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5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Slide Number Placeholder 17">
            <a:extLst>
              <a:ext uri="{FF2B5EF4-FFF2-40B4-BE49-F238E27FC236}">
                <a16:creationId xmlns:a16="http://schemas.microsoft.com/office/drawing/2014/main" xmlns="" id="{73326318-AF37-41FF-ACA8-F4320B07EDFC}"/>
              </a:ext>
            </a:extLst>
          </p:cNvPr>
          <p:cNvSpPr txBox="1">
            <a:spLocks/>
          </p:cNvSpPr>
          <p:nvPr/>
        </p:nvSpPr>
        <p:spPr>
          <a:xfrm>
            <a:off x="9388052" y="6481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5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CA1CADE-8815-44A8-B0E2-E08539700B89}"/>
              </a:ext>
            </a:extLst>
          </p:cNvPr>
          <p:cNvSpPr/>
          <p:nvPr/>
        </p:nvSpPr>
        <p:spPr>
          <a:xfrm>
            <a:off x="11828032" y="645498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28591" y="76830"/>
            <a:ext cx="95250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00" dirty="0">
                <a:latin typeface="Arial" charset="0"/>
                <a:ea typeface="Arial" charset="0"/>
                <a:cs typeface="Arial" charset="0"/>
              </a:rPr>
              <a:t>(5/17)</a:t>
            </a:r>
          </a:p>
        </p:txBody>
      </p:sp>
      <p:pic>
        <p:nvPicPr>
          <p:cNvPr id="2050" name="Picture 2" descr="https://cdn-images-1.medium.com/max/1600/0*4E8U5YuG22bLp4h8.">
            <a:extLst>
              <a:ext uri="{FF2B5EF4-FFF2-40B4-BE49-F238E27FC236}">
                <a16:creationId xmlns:a16="http://schemas.microsoft.com/office/drawing/2014/main" xmlns="" id="{BD9BA586-7236-44D7-AE4D-077E183CD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70"/>
          <a:stretch/>
        </p:blipFill>
        <p:spPr bwMode="auto">
          <a:xfrm>
            <a:off x="2105757" y="893588"/>
            <a:ext cx="8900727" cy="436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023772C-51EF-4CB2-900D-4FC2CA9523C0}"/>
              </a:ext>
            </a:extLst>
          </p:cNvPr>
          <p:cNvSpPr/>
          <p:nvPr/>
        </p:nvSpPr>
        <p:spPr>
          <a:xfrm>
            <a:off x="2504034" y="684567"/>
            <a:ext cx="77670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Model-View-Presenter with Android Architecture Components</a:t>
            </a:r>
            <a:endParaRPr lang="en-ID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08B6A94-17D2-4FF8-AE88-A861780F481E}"/>
              </a:ext>
            </a:extLst>
          </p:cNvPr>
          <p:cNvSpPr/>
          <p:nvPr/>
        </p:nvSpPr>
        <p:spPr>
          <a:xfrm>
            <a:off x="6556120" y="5019232"/>
            <a:ext cx="4211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Model — 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where your business logic and application data is stored.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2B844B1-665E-48BF-8AFB-163620DA3ABA}"/>
              </a:ext>
            </a:extLst>
          </p:cNvPr>
          <p:cNvSpPr/>
          <p:nvPr/>
        </p:nvSpPr>
        <p:spPr>
          <a:xfrm>
            <a:off x="159027" y="1150020"/>
            <a:ext cx="21866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View — 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basically a passive interface cum UI which is responsible for routing user’s action to the presenter.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6260A7-6051-48A7-9644-23373D64C8F6}"/>
              </a:ext>
            </a:extLst>
          </p:cNvPr>
          <p:cNvSpPr/>
          <p:nvPr/>
        </p:nvSpPr>
        <p:spPr>
          <a:xfrm>
            <a:off x="2292986" y="5023360"/>
            <a:ext cx="44493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 — Presenter is the middleman or mediator between View and Model which hold responsibilities of everything which has to deal with presentation logic in your application.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3FDA359-F1CB-4119-ADED-92455A5926C8}"/>
              </a:ext>
            </a:extLst>
          </p:cNvPr>
          <p:cNvSpPr/>
          <p:nvPr/>
        </p:nvSpPr>
        <p:spPr>
          <a:xfrm>
            <a:off x="10273077" y="6134491"/>
            <a:ext cx="191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1400" dirty="0">
                <a:latin typeface="+mj-lt"/>
              </a:rPr>
              <a:t>https://android.jlelse.eu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311F623D-4BA7-4B1B-83D7-CFD2065D9A2B}"/>
              </a:ext>
            </a:extLst>
          </p:cNvPr>
          <p:cNvGrpSpPr/>
          <p:nvPr/>
        </p:nvGrpSpPr>
        <p:grpSpPr>
          <a:xfrm>
            <a:off x="0" y="6469379"/>
            <a:ext cx="12192000" cy="388621"/>
            <a:chOff x="0" y="6469379"/>
            <a:chExt cx="12192000" cy="388621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4D915BDC-261B-4E00-A900-A942653C6779}"/>
                </a:ext>
              </a:extLst>
            </p:cNvPr>
            <p:cNvSpPr/>
            <p:nvPr/>
          </p:nvSpPr>
          <p:spPr>
            <a:xfrm>
              <a:off x="0" y="6469380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Telkom University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A48387E4-22B5-4050-8ED3-6D474EC754F3}"/>
                </a:ext>
              </a:extLst>
            </p:cNvPr>
            <p:cNvSpPr/>
            <p:nvPr/>
          </p:nvSpPr>
          <p:spPr>
            <a:xfrm>
              <a:off x="7980485" y="6469379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Bandung, </a:t>
              </a:r>
              <a:r>
                <a:rPr lang="id-ID" dirty="0" smtClean="0"/>
                <a:t>12 Desember </a:t>
              </a:r>
              <a:r>
                <a:rPr lang="en-US" dirty="0" smtClean="0"/>
                <a:t>2018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3F8706D6-3D6A-4DFA-83B9-5D28039BEA9F}"/>
                </a:ext>
              </a:extLst>
            </p:cNvPr>
            <p:cNvSpPr txBox="1"/>
            <p:nvPr/>
          </p:nvSpPr>
          <p:spPr>
            <a:xfrm>
              <a:off x="4211506" y="6469380"/>
              <a:ext cx="376897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5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6536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77B1E75-B64E-4F12-A455-46D3636A5450}"/>
              </a:ext>
            </a:extLst>
          </p:cNvPr>
          <p:cNvSpPr txBox="1"/>
          <p:nvPr/>
        </p:nvSpPr>
        <p:spPr>
          <a:xfrm>
            <a:off x="11604844" y="6415157"/>
            <a:ext cx="462591" cy="369332"/>
          </a:xfrm>
          <a:prstGeom prst="flowChartPreparation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fld id="{F7403D74-32BC-4995-A385-23C1B0D3550E}" type="slidenum">
              <a:rPr lang="en-US" smtClean="0">
                <a:solidFill>
                  <a:schemeClr val="bg1"/>
                </a:solidFill>
              </a:rPr>
              <a:pPr algn="ctr"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7">
            <a:extLst>
              <a:ext uri="{FF2B5EF4-FFF2-40B4-BE49-F238E27FC236}">
                <a16:creationId xmlns:a16="http://schemas.microsoft.com/office/drawing/2014/main" xmlns="" id="{8CB6FA12-EEBB-49A1-8106-0AECB06A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125" y="6488746"/>
            <a:ext cx="2743200" cy="365125"/>
          </a:xfrm>
        </p:spPr>
        <p:txBody>
          <a:bodyPr/>
          <a:lstStyle/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t>6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2F8E149-8F7D-4AB7-88A4-8AD059ED276C}"/>
              </a:ext>
            </a:extLst>
          </p:cNvPr>
          <p:cNvSpPr txBox="1"/>
          <p:nvPr/>
        </p:nvSpPr>
        <p:spPr>
          <a:xfrm>
            <a:off x="0" y="-23197"/>
            <a:ext cx="12192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MVC Components</a:t>
            </a:r>
          </a:p>
        </p:txBody>
      </p:sp>
      <p:sp>
        <p:nvSpPr>
          <p:cNvPr id="28" name="Slide Number Placeholder 17">
            <a:extLst>
              <a:ext uri="{FF2B5EF4-FFF2-40B4-BE49-F238E27FC236}">
                <a16:creationId xmlns:a16="http://schemas.microsoft.com/office/drawing/2014/main" xmlns="" id="{83172946-7C12-440C-BCDF-AC8A51E96951}"/>
              </a:ext>
            </a:extLst>
          </p:cNvPr>
          <p:cNvSpPr txBox="1">
            <a:spLocks/>
          </p:cNvSpPr>
          <p:nvPr/>
        </p:nvSpPr>
        <p:spPr>
          <a:xfrm>
            <a:off x="11667118" y="6481126"/>
            <a:ext cx="4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6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Slide Number Placeholder 17">
            <a:extLst>
              <a:ext uri="{FF2B5EF4-FFF2-40B4-BE49-F238E27FC236}">
                <a16:creationId xmlns:a16="http://schemas.microsoft.com/office/drawing/2014/main" xmlns="" id="{73326318-AF37-41FF-ACA8-F4320B07EDFC}"/>
              </a:ext>
            </a:extLst>
          </p:cNvPr>
          <p:cNvSpPr txBox="1">
            <a:spLocks/>
          </p:cNvSpPr>
          <p:nvPr/>
        </p:nvSpPr>
        <p:spPr>
          <a:xfrm>
            <a:off x="9388052" y="6481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6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CA1CADE-8815-44A8-B0E2-E08539700B89}"/>
              </a:ext>
            </a:extLst>
          </p:cNvPr>
          <p:cNvSpPr/>
          <p:nvPr/>
        </p:nvSpPr>
        <p:spPr>
          <a:xfrm>
            <a:off x="11828032" y="645498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28591" y="76830"/>
            <a:ext cx="95250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00" dirty="0">
                <a:latin typeface="Arial" charset="0"/>
                <a:ea typeface="Arial" charset="0"/>
                <a:cs typeface="Arial" charset="0"/>
              </a:rPr>
              <a:t>(6/17)</a:t>
            </a:r>
          </a:p>
        </p:txBody>
      </p:sp>
      <p:pic>
        <p:nvPicPr>
          <p:cNvPr id="3074" name="Picture 2" descr="http://www.patricksoftwareblog.com/wp-content/uploads/2015/07/Model-View-Controller-High-Level-Diagram.png">
            <a:extLst>
              <a:ext uri="{FF2B5EF4-FFF2-40B4-BE49-F238E27FC236}">
                <a16:creationId xmlns:a16="http://schemas.microsoft.com/office/drawing/2014/main" xmlns="" id="{2F815A6B-58C6-4246-AD48-1EBA694D1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53" y="523106"/>
            <a:ext cx="9350693" cy="413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591E86-31F7-48ED-808D-2C933619A0D6}"/>
              </a:ext>
            </a:extLst>
          </p:cNvPr>
          <p:cNvSpPr/>
          <p:nvPr/>
        </p:nvSpPr>
        <p:spPr>
          <a:xfrm>
            <a:off x="930656" y="4526819"/>
            <a:ext cx="109054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View – provides the interaction that the user sees (typically, a web page).  The view components provide data to the user and send actions to the Controller for manipulating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Model – defines the data for the application (typically, the data is stored in a database).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Controller – basically, provides the interface between the View and the Model.</a:t>
            </a:r>
            <a:endParaRPr lang="en-US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40270EF-C8FB-4881-9203-FEB395D271AF}"/>
              </a:ext>
            </a:extLst>
          </p:cNvPr>
          <p:cNvSpPr/>
          <p:nvPr/>
        </p:nvSpPr>
        <p:spPr>
          <a:xfrm>
            <a:off x="10189996" y="6159039"/>
            <a:ext cx="1971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1400" dirty="0">
                <a:latin typeface="+mj-lt"/>
              </a:rPr>
              <a:t>patricksoftwareblog.com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311F623D-4BA7-4B1B-83D7-CFD2065D9A2B}"/>
              </a:ext>
            </a:extLst>
          </p:cNvPr>
          <p:cNvGrpSpPr/>
          <p:nvPr/>
        </p:nvGrpSpPr>
        <p:grpSpPr>
          <a:xfrm>
            <a:off x="0" y="6469379"/>
            <a:ext cx="12192000" cy="388621"/>
            <a:chOff x="0" y="6469379"/>
            <a:chExt cx="12192000" cy="388621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4D915BDC-261B-4E00-A900-A942653C6779}"/>
                </a:ext>
              </a:extLst>
            </p:cNvPr>
            <p:cNvSpPr/>
            <p:nvPr/>
          </p:nvSpPr>
          <p:spPr>
            <a:xfrm>
              <a:off x="0" y="6469380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Telkom University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A48387E4-22B5-4050-8ED3-6D474EC754F3}"/>
                </a:ext>
              </a:extLst>
            </p:cNvPr>
            <p:cNvSpPr/>
            <p:nvPr/>
          </p:nvSpPr>
          <p:spPr>
            <a:xfrm>
              <a:off x="7980485" y="6469379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Bandung, </a:t>
              </a:r>
              <a:r>
                <a:rPr lang="id-ID" dirty="0" smtClean="0"/>
                <a:t>12 Desember </a:t>
              </a:r>
              <a:r>
                <a:rPr lang="en-US" dirty="0" smtClean="0"/>
                <a:t>2018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3F8706D6-3D6A-4DFA-83B9-5D28039BEA9F}"/>
                </a:ext>
              </a:extLst>
            </p:cNvPr>
            <p:cNvSpPr txBox="1"/>
            <p:nvPr/>
          </p:nvSpPr>
          <p:spPr>
            <a:xfrm>
              <a:off x="4211506" y="6469380"/>
              <a:ext cx="376897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6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2065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77B1E75-B64E-4F12-A455-46D3636A5450}"/>
              </a:ext>
            </a:extLst>
          </p:cNvPr>
          <p:cNvSpPr txBox="1"/>
          <p:nvPr/>
        </p:nvSpPr>
        <p:spPr>
          <a:xfrm>
            <a:off x="11604844" y="6415157"/>
            <a:ext cx="462591" cy="369332"/>
          </a:xfrm>
          <a:prstGeom prst="flowChartPreparation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fld id="{F7403D74-32BC-4995-A385-23C1B0D3550E}" type="slidenum">
              <a:rPr lang="en-US" smtClean="0">
                <a:solidFill>
                  <a:schemeClr val="bg1"/>
                </a:solidFill>
              </a:rPr>
              <a:pPr algn="ctr"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7">
            <a:extLst>
              <a:ext uri="{FF2B5EF4-FFF2-40B4-BE49-F238E27FC236}">
                <a16:creationId xmlns:a16="http://schemas.microsoft.com/office/drawing/2014/main" xmlns="" id="{8CB6FA12-EEBB-49A1-8106-0AECB06A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125" y="6488746"/>
            <a:ext cx="2743200" cy="365125"/>
          </a:xfrm>
        </p:spPr>
        <p:txBody>
          <a:bodyPr/>
          <a:lstStyle/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t>7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2F8E149-8F7D-4AB7-88A4-8AD059ED276C}"/>
              </a:ext>
            </a:extLst>
          </p:cNvPr>
          <p:cNvSpPr txBox="1"/>
          <p:nvPr/>
        </p:nvSpPr>
        <p:spPr>
          <a:xfrm>
            <a:off x="0" y="-23197"/>
            <a:ext cx="12192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MVVM Compared to MVC and MVP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lide Number Placeholder 17">
            <a:extLst>
              <a:ext uri="{FF2B5EF4-FFF2-40B4-BE49-F238E27FC236}">
                <a16:creationId xmlns:a16="http://schemas.microsoft.com/office/drawing/2014/main" xmlns="" id="{83172946-7C12-440C-BCDF-AC8A51E96951}"/>
              </a:ext>
            </a:extLst>
          </p:cNvPr>
          <p:cNvSpPr txBox="1">
            <a:spLocks/>
          </p:cNvSpPr>
          <p:nvPr/>
        </p:nvSpPr>
        <p:spPr>
          <a:xfrm>
            <a:off x="11667118" y="6481126"/>
            <a:ext cx="4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7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Slide Number Placeholder 17">
            <a:extLst>
              <a:ext uri="{FF2B5EF4-FFF2-40B4-BE49-F238E27FC236}">
                <a16:creationId xmlns:a16="http://schemas.microsoft.com/office/drawing/2014/main" xmlns="" id="{73326318-AF37-41FF-ACA8-F4320B07EDFC}"/>
              </a:ext>
            </a:extLst>
          </p:cNvPr>
          <p:cNvSpPr txBox="1">
            <a:spLocks/>
          </p:cNvSpPr>
          <p:nvPr/>
        </p:nvSpPr>
        <p:spPr>
          <a:xfrm>
            <a:off x="9388052" y="6481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7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CA1CADE-8815-44A8-B0E2-E08539700B89}"/>
              </a:ext>
            </a:extLst>
          </p:cNvPr>
          <p:cNvSpPr/>
          <p:nvPr/>
        </p:nvSpPr>
        <p:spPr>
          <a:xfrm>
            <a:off x="11828032" y="645498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128591" y="76830"/>
            <a:ext cx="95250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00" dirty="0">
                <a:latin typeface="Arial" charset="0"/>
                <a:ea typeface="Arial" charset="0"/>
                <a:cs typeface="Arial" charset="0"/>
              </a:rPr>
              <a:t>(7/17)</a:t>
            </a:r>
          </a:p>
        </p:txBody>
      </p:sp>
      <p:pic>
        <p:nvPicPr>
          <p:cNvPr id="4098" name="Picture 2" descr="https://cdn-images-1.medium.com/max/800/0*1ZrS8t3HvPzRAuqg.png">
            <a:extLst>
              <a:ext uri="{FF2B5EF4-FFF2-40B4-BE49-F238E27FC236}">
                <a16:creationId xmlns:a16="http://schemas.microsoft.com/office/drawing/2014/main" xmlns="" id="{44B524BC-3793-40D8-8B88-84E16035E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/>
          <a:stretch/>
        </p:blipFill>
        <p:spPr bwMode="auto">
          <a:xfrm>
            <a:off x="2491667" y="677356"/>
            <a:ext cx="7208665" cy="306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AEF71CD-C285-4164-B406-757F0412E260}"/>
              </a:ext>
            </a:extLst>
          </p:cNvPr>
          <p:cNvSpPr/>
          <p:nvPr/>
        </p:nvSpPr>
        <p:spPr>
          <a:xfrm>
            <a:off x="431746" y="3817782"/>
            <a:ext cx="110217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MVC: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 Three components – View (your UI), Model (your business entities / data – that view is displaying) &amp; Controller (contains the logic that alters the model depending on the action triggered by UI, typically implementing a Use Case). </a:t>
            </a:r>
          </a:p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MVP: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 Again three components. But dependencies change (look at arrows in the diagram). Over here we replace Controller with Presenter (one which presents the changes done in model back to view).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MVVM: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 Model–View-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ViewModel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talks of creating a new model (in addition to your domain model). This model normally adds additional properties from the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prespective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of View (as we understand that View has controls in addition to data which it’s displaying).</a:t>
            </a:r>
            <a:endParaRPr lang="en-ID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47D902C-F8B5-463B-BFD0-F263DAE13899}"/>
              </a:ext>
            </a:extLst>
          </p:cNvPr>
          <p:cNvSpPr/>
          <p:nvPr/>
        </p:nvSpPr>
        <p:spPr>
          <a:xfrm>
            <a:off x="0" y="617500"/>
            <a:ext cx="21834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1400" dirty="0">
                <a:latin typeface="+mj-lt"/>
              </a:rPr>
              <a:t>medium.com/@ankit.sinhal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311F623D-4BA7-4B1B-83D7-CFD2065D9A2B}"/>
              </a:ext>
            </a:extLst>
          </p:cNvPr>
          <p:cNvGrpSpPr/>
          <p:nvPr/>
        </p:nvGrpSpPr>
        <p:grpSpPr>
          <a:xfrm>
            <a:off x="0" y="6469379"/>
            <a:ext cx="12192000" cy="388621"/>
            <a:chOff x="0" y="6469379"/>
            <a:chExt cx="12192000" cy="388621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4D915BDC-261B-4E00-A900-A942653C6779}"/>
                </a:ext>
              </a:extLst>
            </p:cNvPr>
            <p:cNvSpPr/>
            <p:nvPr/>
          </p:nvSpPr>
          <p:spPr>
            <a:xfrm>
              <a:off x="0" y="6469380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Telkom University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A48387E4-22B5-4050-8ED3-6D474EC754F3}"/>
                </a:ext>
              </a:extLst>
            </p:cNvPr>
            <p:cNvSpPr/>
            <p:nvPr/>
          </p:nvSpPr>
          <p:spPr>
            <a:xfrm>
              <a:off x="7980485" y="6469379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Bandung, </a:t>
              </a:r>
              <a:r>
                <a:rPr lang="id-ID" dirty="0" smtClean="0"/>
                <a:t>12 Desember </a:t>
              </a:r>
              <a:r>
                <a:rPr lang="en-US" dirty="0" smtClean="0"/>
                <a:t>2018</a:t>
              </a:r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3F8706D6-3D6A-4DFA-83B9-5D28039BEA9F}"/>
                </a:ext>
              </a:extLst>
            </p:cNvPr>
            <p:cNvSpPr txBox="1"/>
            <p:nvPr/>
          </p:nvSpPr>
          <p:spPr>
            <a:xfrm>
              <a:off x="4211506" y="6469380"/>
              <a:ext cx="376897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7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165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77B1E75-B64E-4F12-A455-46D3636A5450}"/>
              </a:ext>
            </a:extLst>
          </p:cNvPr>
          <p:cNvSpPr txBox="1"/>
          <p:nvPr/>
        </p:nvSpPr>
        <p:spPr>
          <a:xfrm>
            <a:off x="11604844" y="6415157"/>
            <a:ext cx="462591" cy="369332"/>
          </a:xfrm>
          <a:prstGeom prst="flowChartPreparation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fld id="{F7403D74-32BC-4995-A385-23C1B0D3550E}" type="slidenum">
              <a:rPr lang="en-US" smtClean="0">
                <a:solidFill>
                  <a:schemeClr val="bg1"/>
                </a:solidFill>
              </a:rPr>
              <a:pPr algn="ctr"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7">
            <a:extLst>
              <a:ext uri="{FF2B5EF4-FFF2-40B4-BE49-F238E27FC236}">
                <a16:creationId xmlns:a16="http://schemas.microsoft.com/office/drawing/2014/main" xmlns="" id="{8CB6FA12-EEBB-49A1-8106-0AECB06A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125" y="6488746"/>
            <a:ext cx="2743200" cy="365125"/>
          </a:xfrm>
        </p:spPr>
        <p:txBody>
          <a:bodyPr/>
          <a:lstStyle/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t>8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2F8E149-8F7D-4AB7-88A4-8AD059ED276C}"/>
              </a:ext>
            </a:extLst>
          </p:cNvPr>
          <p:cNvSpPr txBox="1"/>
          <p:nvPr/>
        </p:nvSpPr>
        <p:spPr>
          <a:xfrm>
            <a:off x="0" y="-23197"/>
            <a:ext cx="12192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" sz="3600" dirty="0"/>
              <a:t>Tying it all Together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lide Number Placeholder 17">
            <a:extLst>
              <a:ext uri="{FF2B5EF4-FFF2-40B4-BE49-F238E27FC236}">
                <a16:creationId xmlns:a16="http://schemas.microsoft.com/office/drawing/2014/main" xmlns="" id="{83172946-7C12-440C-BCDF-AC8A51E96951}"/>
              </a:ext>
            </a:extLst>
          </p:cNvPr>
          <p:cNvSpPr txBox="1">
            <a:spLocks/>
          </p:cNvSpPr>
          <p:nvPr/>
        </p:nvSpPr>
        <p:spPr>
          <a:xfrm>
            <a:off x="11667118" y="6481126"/>
            <a:ext cx="4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8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Slide Number Placeholder 17">
            <a:extLst>
              <a:ext uri="{FF2B5EF4-FFF2-40B4-BE49-F238E27FC236}">
                <a16:creationId xmlns:a16="http://schemas.microsoft.com/office/drawing/2014/main" xmlns="" id="{73326318-AF37-41FF-ACA8-F4320B07EDFC}"/>
              </a:ext>
            </a:extLst>
          </p:cNvPr>
          <p:cNvSpPr txBox="1">
            <a:spLocks/>
          </p:cNvSpPr>
          <p:nvPr/>
        </p:nvSpPr>
        <p:spPr>
          <a:xfrm>
            <a:off x="9388052" y="6481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8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CA1CADE-8815-44A8-B0E2-E08539700B89}"/>
              </a:ext>
            </a:extLst>
          </p:cNvPr>
          <p:cNvSpPr/>
          <p:nvPr/>
        </p:nvSpPr>
        <p:spPr>
          <a:xfrm>
            <a:off x="11828032" y="645498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128591" y="76830"/>
            <a:ext cx="95250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00" dirty="0">
                <a:latin typeface="Arial" charset="0"/>
                <a:ea typeface="Arial" charset="0"/>
                <a:cs typeface="Arial" charset="0"/>
              </a:rPr>
              <a:t>(8/17)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AD84899-CF4F-4F68-A614-385945A3A015}"/>
              </a:ext>
            </a:extLst>
          </p:cNvPr>
          <p:cNvSpPr/>
          <p:nvPr/>
        </p:nvSpPr>
        <p:spPr>
          <a:xfrm>
            <a:off x="365380" y="983400"/>
            <a:ext cx="896832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an App is made up of all these disparate parts, what holds them all together?</a:t>
            </a:r>
          </a:p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AndroidManifest.xml file!</a:t>
            </a:r>
          </a:p>
          <a:p>
            <a:pPr marL="914400" lvl="1" indent="-342900">
              <a:spcBef>
                <a:spcPts val="600"/>
              </a:spcBef>
              <a:spcAft>
                <a:spcPts val="600"/>
              </a:spcAft>
              <a:buSzPts val="1800"/>
              <a:buChar char="○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Sets up all permissions the user has to agree to (i.e. Internet, GPS, contacts, etc.)</a:t>
            </a:r>
          </a:p>
          <a:p>
            <a:pPr marL="914400" lvl="1" indent="-342900">
              <a:spcBef>
                <a:spcPts val="600"/>
              </a:spcBef>
              <a:spcAft>
                <a:spcPts val="600"/>
              </a:spcAft>
              <a:buSzPts val="1800"/>
              <a:buChar char="○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Declares the API level of the App</a:t>
            </a:r>
          </a:p>
          <a:p>
            <a:pPr marL="914400" lvl="1" indent="-342900">
              <a:spcBef>
                <a:spcPts val="600"/>
              </a:spcBef>
              <a:spcAft>
                <a:spcPts val="600"/>
              </a:spcAft>
              <a:buSzPts val="1800"/>
              <a:buChar char="○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Requests hardware features needed</a:t>
            </a:r>
          </a:p>
          <a:p>
            <a:pPr marL="914400" lvl="1" indent="-342900">
              <a:spcBef>
                <a:spcPts val="600"/>
              </a:spcBef>
              <a:spcAft>
                <a:spcPts val="600"/>
              </a:spcAft>
              <a:buSzPts val="1800"/>
              <a:buChar char="○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Needed libraries</a:t>
            </a:r>
          </a:p>
          <a:p>
            <a:pPr marL="914400" lvl="1" indent="-342900">
              <a:spcBef>
                <a:spcPts val="600"/>
              </a:spcBef>
              <a:spcAft>
                <a:spcPts val="600"/>
              </a:spcAft>
              <a:buSzPts val="1800"/>
              <a:buChar char="○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Activities are part of this App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11F623D-4BA7-4B1B-83D7-CFD2065D9A2B}"/>
              </a:ext>
            </a:extLst>
          </p:cNvPr>
          <p:cNvGrpSpPr/>
          <p:nvPr/>
        </p:nvGrpSpPr>
        <p:grpSpPr>
          <a:xfrm>
            <a:off x="0" y="6469379"/>
            <a:ext cx="12192000" cy="388621"/>
            <a:chOff x="0" y="6469379"/>
            <a:chExt cx="12192000" cy="388621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4D915BDC-261B-4E00-A900-A942653C6779}"/>
                </a:ext>
              </a:extLst>
            </p:cNvPr>
            <p:cNvSpPr/>
            <p:nvPr/>
          </p:nvSpPr>
          <p:spPr>
            <a:xfrm>
              <a:off x="0" y="6469380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Telkom University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A48387E4-22B5-4050-8ED3-6D474EC754F3}"/>
                </a:ext>
              </a:extLst>
            </p:cNvPr>
            <p:cNvSpPr/>
            <p:nvPr/>
          </p:nvSpPr>
          <p:spPr>
            <a:xfrm>
              <a:off x="7980485" y="6469379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Bandung, </a:t>
              </a:r>
              <a:r>
                <a:rPr lang="id-ID" dirty="0" smtClean="0"/>
                <a:t>12 Desember </a:t>
              </a:r>
              <a:r>
                <a:rPr lang="en-US" dirty="0" smtClean="0"/>
                <a:t>2018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3F8706D6-3D6A-4DFA-83B9-5D28039BEA9F}"/>
                </a:ext>
              </a:extLst>
            </p:cNvPr>
            <p:cNvSpPr txBox="1"/>
            <p:nvPr/>
          </p:nvSpPr>
          <p:spPr>
            <a:xfrm>
              <a:off x="4211506" y="6469380"/>
              <a:ext cx="376897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8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3214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77B1E75-B64E-4F12-A455-46D3636A5450}"/>
              </a:ext>
            </a:extLst>
          </p:cNvPr>
          <p:cNvSpPr txBox="1"/>
          <p:nvPr/>
        </p:nvSpPr>
        <p:spPr>
          <a:xfrm>
            <a:off x="11604844" y="6415157"/>
            <a:ext cx="462591" cy="369332"/>
          </a:xfrm>
          <a:prstGeom prst="flowChartPreparation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fld id="{F7403D74-32BC-4995-A385-23C1B0D3550E}" type="slidenum">
              <a:rPr lang="en-US" smtClean="0">
                <a:solidFill>
                  <a:schemeClr val="bg1"/>
                </a:solidFill>
              </a:rPr>
              <a:pPr algn="ctr"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7">
            <a:extLst>
              <a:ext uri="{FF2B5EF4-FFF2-40B4-BE49-F238E27FC236}">
                <a16:creationId xmlns:a16="http://schemas.microsoft.com/office/drawing/2014/main" xmlns="" id="{8CB6FA12-EEBB-49A1-8106-0AECB06A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125" y="6488746"/>
            <a:ext cx="2743200" cy="365125"/>
          </a:xfrm>
        </p:spPr>
        <p:txBody>
          <a:bodyPr/>
          <a:lstStyle/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t>9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2F8E149-8F7D-4AB7-88A4-8AD059ED276C}"/>
              </a:ext>
            </a:extLst>
          </p:cNvPr>
          <p:cNvSpPr txBox="1"/>
          <p:nvPr/>
        </p:nvSpPr>
        <p:spPr>
          <a:xfrm>
            <a:off x="0" y="-23197"/>
            <a:ext cx="12192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D" sz="3600" dirty="0"/>
              <a:t>What about the other stuff?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lide Number Placeholder 17">
            <a:extLst>
              <a:ext uri="{FF2B5EF4-FFF2-40B4-BE49-F238E27FC236}">
                <a16:creationId xmlns:a16="http://schemas.microsoft.com/office/drawing/2014/main" xmlns="" id="{83172946-7C12-440C-BCDF-AC8A51E96951}"/>
              </a:ext>
            </a:extLst>
          </p:cNvPr>
          <p:cNvSpPr txBox="1">
            <a:spLocks/>
          </p:cNvSpPr>
          <p:nvPr/>
        </p:nvSpPr>
        <p:spPr>
          <a:xfrm>
            <a:off x="11667118" y="6481126"/>
            <a:ext cx="4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9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Slide Number Placeholder 17">
            <a:extLst>
              <a:ext uri="{FF2B5EF4-FFF2-40B4-BE49-F238E27FC236}">
                <a16:creationId xmlns:a16="http://schemas.microsoft.com/office/drawing/2014/main" xmlns="" id="{73326318-AF37-41FF-ACA8-F4320B07EDFC}"/>
              </a:ext>
            </a:extLst>
          </p:cNvPr>
          <p:cNvSpPr txBox="1">
            <a:spLocks/>
          </p:cNvSpPr>
          <p:nvPr/>
        </p:nvSpPr>
        <p:spPr>
          <a:xfrm>
            <a:off x="9388052" y="6481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CA147-0273-4104-9834-BD8713B24D7A}" type="slidenum">
              <a:rPr lang="en-US" sz="1800" b="1" smtClean="0">
                <a:solidFill>
                  <a:schemeClr val="bg1">
                    <a:lumMod val="95000"/>
                  </a:schemeClr>
                </a:solidFill>
              </a:rPr>
              <a:pPr/>
              <a:t>9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CA1CADE-8815-44A8-B0E2-E08539700B89}"/>
              </a:ext>
            </a:extLst>
          </p:cNvPr>
          <p:cNvSpPr/>
          <p:nvPr/>
        </p:nvSpPr>
        <p:spPr>
          <a:xfrm>
            <a:off x="11828032" y="645498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128591" y="76830"/>
            <a:ext cx="95250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00" dirty="0">
                <a:latin typeface="Arial" charset="0"/>
                <a:ea typeface="Arial" charset="0"/>
                <a:cs typeface="Arial" charset="0"/>
              </a:rPr>
              <a:t>(9/17)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AD84899-CF4F-4F68-A614-385945A3A015}"/>
              </a:ext>
            </a:extLst>
          </p:cNvPr>
          <p:cNvSpPr/>
          <p:nvPr/>
        </p:nvSpPr>
        <p:spPr>
          <a:xfrm>
            <a:off x="365380" y="983400"/>
            <a:ext cx="896832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Typically referred to as “assets,” anything that isn’t code is placed in the res/ folder</a:t>
            </a:r>
          </a:p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Music</a:t>
            </a:r>
          </a:p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</a:p>
          <a:p>
            <a:pPr marL="457200" lvl="0" indent="-381000">
              <a:spcBef>
                <a:spcPts val="600"/>
              </a:spcBef>
              <a:spcAft>
                <a:spcPts val="600"/>
              </a:spcAft>
              <a:buSzPts val="2400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static data files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89214FE-03D8-4698-89FE-9B425A8EE398}"/>
              </a:ext>
            </a:extLst>
          </p:cNvPr>
          <p:cNvSpPr/>
          <p:nvPr/>
        </p:nvSpPr>
        <p:spPr>
          <a:xfrm>
            <a:off x="365380" y="430494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381000">
              <a:buSzPts val="2400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User Interface for an Android App is defined in the layout xml files</a:t>
            </a:r>
          </a:p>
          <a:p>
            <a:pPr marL="457200" lvl="0" indent="-381000">
              <a:buSzPts val="2400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Each layout xml file should correspond to an Activity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95FDDEE-3142-4288-9C76-06332530F7ED}"/>
              </a:ext>
            </a:extLst>
          </p:cNvPr>
          <p:cNvSpPr/>
          <p:nvPr/>
        </p:nvSpPr>
        <p:spPr>
          <a:xfrm>
            <a:off x="0" y="3587889"/>
            <a:ext cx="3178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3600" dirty="0"/>
              <a:t>Where’s the UI?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311F623D-4BA7-4B1B-83D7-CFD2065D9A2B}"/>
              </a:ext>
            </a:extLst>
          </p:cNvPr>
          <p:cNvGrpSpPr/>
          <p:nvPr/>
        </p:nvGrpSpPr>
        <p:grpSpPr>
          <a:xfrm>
            <a:off x="0" y="6469379"/>
            <a:ext cx="12192000" cy="388621"/>
            <a:chOff x="0" y="6469379"/>
            <a:chExt cx="12192000" cy="388621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4D915BDC-261B-4E00-A900-A942653C6779}"/>
                </a:ext>
              </a:extLst>
            </p:cNvPr>
            <p:cNvSpPr/>
            <p:nvPr/>
          </p:nvSpPr>
          <p:spPr>
            <a:xfrm>
              <a:off x="0" y="6469380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Telkom University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A48387E4-22B5-4050-8ED3-6D474EC754F3}"/>
                </a:ext>
              </a:extLst>
            </p:cNvPr>
            <p:cNvSpPr/>
            <p:nvPr/>
          </p:nvSpPr>
          <p:spPr>
            <a:xfrm>
              <a:off x="7980485" y="6469379"/>
              <a:ext cx="4211515" cy="38862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Bandung, </a:t>
              </a:r>
              <a:r>
                <a:rPr lang="id-ID" dirty="0" smtClean="0"/>
                <a:t>12 Desember </a:t>
              </a:r>
              <a:r>
                <a:rPr lang="en-US" dirty="0" smtClean="0"/>
                <a:t>2018</a:t>
              </a:r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3F8706D6-3D6A-4DFA-83B9-5D28039BEA9F}"/>
                </a:ext>
              </a:extLst>
            </p:cNvPr>
            <p:cNvSpPr txBox="1"/>
            <p:nvPr/>
          </p:nvSpPr>
          <p:spPr>
            <a:xfrm>
              <a:off x="4211506" y="6469380"/>
              <a:ext cx="376897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9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30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C2A95BD24C5042BC8B7AAB7C59AE6E" ma:contentTypeVersion="2" ma:contentTypeDescription="Create a new document." ma:contentTypeScope="" ma:versionID="38e0787a62d3fae4e36aaa1f4d86d76a">
  <xsd:schema xmlns:xsd="http://www.w3.org/2001/XMLSchema" xmlns:xs="http://www.w3.org/2001/XMLSchema" xmlns:p="http://schemas.microsoft.com/office/2006/metadata/properties" xmlns:ns2="f24215a3-634c-4156-baae-2063d5bfdb65" targetNamespace="http://schemas.microsoft.com/office/2006/metadata/properties" ma:root="true" ma:fieldsID="cffa0fadd3b3f32affc4dc4585649c63" ns2:_="">
    <xsd:import namespace="f24215a3-634c-4156-baae-2063d5bfdb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215a3-634c-4156-baae-2063d5bfdb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6D79D3-63D6-4088-A6C6-6AA0F93B62BA}"/>
</file>

<file path=customXml/itemProps2.xml><?xml version="1.0" encoding="utf-8"?>
<ds:datastoreItem xmlns:ds="http://schemas.openxmlformats.org/officeDocument/2006/customXml" ds:itemID="{BE38F99F-E033-4EEC-B0A3-A868F71CC317}"/>
</file>

<file path=customXml/itemProps3.xml><?xml version="1.0" encoding="utf-8"?>
<ds:datastoreItem xmlns:ds="http://schemas.openxmlformats.org/officeDocument/2006/customXml" ds:itemID="{4DEFF016-FDC3-41FF-B59F-9E740F22F73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13063</TotalTime>
  <Words>1084</Words>
  <Application>Microsoft Macintosh PowerPoint</Application>
  <PresentationFormat>Widescreen</PresentationFormat>
  <Paragraphs>338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ABeeZee</vt:lpstr>
      <vt:lpstr>Calibri</vt:lpstr>
      <vt:lpstr>Calibri Light</vt:lpstr>
      <vt:lpstr>Sanskrit Text</vt:lpstr>
      <vt:lpstr>Times New Roman</vt:lpstr>
      <vt:lpstr>Wingdings</vt:lpstr>
      <vt:lpstr>Arial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Alfaroby</Manager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M. Alfaroby E</dc:title>
  <dc:creator>alfaroby</dc:creator>
  <cp:lastModifiedBy>Microsoft Office User</cp:lastModifiedBy>
  <cp:revision>516</cp:revision>
  <dcterms:created xsi:type="dcterms:W3CDTF">2018-02-08T04:04:39Z</dcterms:created>
  <dcterms:modified xsi:type="dcterms:W3CDTF">2018-12-17T02:55:25Z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0x01010081C2A95BD24C5042BC8B7AAB7C59AE6E</vt:lpwstr>
  </property>
</Properties>
</file>