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9.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4" r:id="rId4"/>
    <p:sldId id="284" r:id="rId5"/>
    <p:sldId id="265" r:id="rId6"/>
    <p:sldId id="306" r:id="rId7"/>
    <p:sldId id="307" r:id="rId8"/>
    <p:sldId id="274" r:id="rId9"/>
    <p:sldId id="275" r:id="rId10"/>
    <p:sldId id="277" r:id="rId11"/>
    <p:sldId id="278" r:id="rId12"/>
    <p:sldId id="279" r:id="rId13"/>
    <p:sldId id="280" r:id="rId14"/>
    <p:sldId id="269" r:id="rId15"/>
    <p:sldId id="292" r:id="rId16"/>
    <p:sldId id="282" r:id="rId17"/>
    <p:sldId id="281" r:id="rId18"/>
    <p:sldId id="283" r:id="rId19"/>
    <p:sldId id="285" r:id="rId20"/>
    <p:sldId id="286" r:id="rId21"/>
    <p:sldId id="290" r:id="rId22"/>
    <p:sldId id="287" r:id="rId23"/>
    <p:sldId id="291" r:id="rId24"/>
    <p:sldId id="288" r:id="rId25"/>
    <p:sldId id="293" r:id="rId26"/>
    <p:sldId id="294" r:id="rId27"/>
    <p:sldId id="304" r:id="rId28"/>
    <p:sldId id="289" r:id="rId29"/>
    <p:sldId id="305" r:id="rId30"/>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96341"/>
  </p:normalViewPr>
  <p:slideViewPr>
    <p:cSldViewPr snapToGrid="0">
      <p:cViewPr varScale="1">
        <p:scale>
          <a:sx n="81" d="100"/>
          <a:sy n="81" d="100"/>
        </p:scale>
        <p:origin x="200" y="85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6EBD1-A1D2-4F8A-9E6F-DF253E8F273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id-ID" dirty="0"/>
          </a:p>
        </p:txBody>
      </p:sp>
      <p:sp>
        <p:nvSpPr>
          <p:cNvPr id="3" name="Subtitle 2">
            <a:extLst>
              <a:ext uri="{FF2B5EF4-FFF2-40B4-BE49-F238E27FC236}">
                <a16:creationId xmlns:a16="http://schemas.microsoft.com/office/drawing/2014/main" id="{370B0C8E-8884-4C75-BEDD-6A069CCE92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id-ID" dirty="0"/>
          </a:p>
        </p:txBody>
      </p:sp>
      <p:sp>
        <p:nvSpPr>
          <p:cNvPr id="4" name="Date Placeholder 3">
            <a:extLst>
              <a:ext uri="{FF2B5EF4-FFF2-40B4-BE49-F238E27FC236}">
                <a16:creationId xmlns:a16="http://schemas.microsoft.com/office/drawing/2014/main" id="{BCE706C5-C4CF-41D3-BB14-E8A2A019C83C}"/>
              </a:ext>
            </a:extLst>
          </p:cNvPr>
          <p:cNvSpPr>
            <a:spLocks noGrp="1"/>
          </p:cNvSpPr>
          <p:nvPr>
            <p:ph type="dt" sz="half" idx="10"/>
          </p:nvPr>
        </p:nvSpPr>
        <p:spPr/>
        <p:txBody>
          <a:bodyPr/>
          <a:lstStyle/>
          <a:p>
            <a:fld id="{E7746A90-9D09-483B-B0DF-B3DAA305CF0B}" type="datetimeFigureOut">
              <a:rPr lang="id-ID" smtClean="0"/>
              <a:t>11/08/21</a:t>
            </a:fld>
            <a:endParaRPr lang="id-ID"/>
          </a:p>
        </p:txBody>
      </p:sp>
      <p:sp>
        <p:nvSpPr>
          <p:cNvPr id="5" name="Footer Placeholder 4">
            <a:extLst>
              <a:ext uri="{FF2B5EF4-FFF2-40B4-BE49-F238E27FC236}">
                <a16:creationId xmlns:a16="http://schemas.microsoft.com/office/drawing/2014/main" id="{77716CC8-0FFE-4BB5-A3E5-C90E27478257}"/>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C16700A7-7673-485C-B714-81CC7D9436E7}"/>
              </a:ext>
            </a:extLst>
          </p:cNvPr>
          <p:cNvSpPr>
            <a:spLocks noGrp="1"/>
          </p:cNvSpPr>
          <p:nvPr>
            <p:ph type="sldNum" sz="quarter" idx="12"/>
          </p:nvPr>
        </p:nvSpPr>
        <p:spPr/>
        <p:txBody>
          <a:bodyPr/>
          <a:lstStyle/>
          <a:p>
            <a:fld id="{B6F37B07-4C7B-4B36-8CC7-93D461B69E01}" type="slidenum">
              <a:rPr lang="id-ID" smtClean="0"/>
              <a:t>‹#›</a:t>
            </a:fld>
            <a:endParaRPr lang="id-ID"/>
          </a:p>
        </p:txBody>
      </p:sp>
    </p:spTree>
    <p:extLst>
      <p:ext uri="{BB962C8B-B14F-4D97-AF65-F5344CB8AC3E}">
        <p14:creationId xmlns:p14="http://schemas.microsoft.com/office/powerpoint/2010/main" val="230835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0D116-F9C8-4813-BE6E-B2AE54ABD236}"/>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id="{A43D5D9D-131D-4A07-9043-D230724B4DEC}"/>
              </a:ext>
            </a:extLst>
          </p:cNvPr>
          <p:cNvSpPr>
            <a:spLocks noGrp="1"/>
          </p:cNvSpPr>
          <p:nvPr>
            <p:ph type="dt" sz="half" idx="10"/>
          </p:nvPr>
        </p:nvSpPr>
        <p:spPr/>
        <p:txBody>
          <a:bodyPr/>
          <a:lstStyle/>
          <a:p>
            <a:fld id="{E7746A90-9D09-483B-B0DF-B3DAA305CF0B}" type="datetimeFigureOut">
              <a:rPr lang="id-ID" smtClean="0"/>
              <a:t>11/08/21</a:t>
            </a:fld>
            <a:endParaRPr lang="id-ID"/>
          </a:p>
        </p:txBody>
      </p:sp>
      <p:sp>
        <p:nvSpPr>
          <p:cNvPr id="4" name="Footer Placeholder 3">
            <a:extLst>
              <a:ext uri="{FF2B5EF4-FFF2-40B4-BE49-F238E27FC236}">
                <a16:creationId xmlns:a16="http://schemas.microsoft.com/office/drawing/2014/main" id="{F8383C3A-3C5F-4C42-B4BF-9C4DBFAB9764}"/>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id="{6C6ECC6D-62B1-4A8A-8CD5-31D4B1549844}"/>
              </a:ext>
            </a:extLst>
          </p:cNvPr>
          <p:cNvSpPr>
            <a:spLocks noGrp="1"/>
          </p:cNvSpPr>
          <p:nvPr>
            <p:ph type="sldNum" sz="quarter" idx="12"/>
          </p:nvPr>
        </p:nvSpPr>
        <p:spPr/>
        <p:txBody>
          <a:bodyPr/>
          <a:lstStyle/>
          <a:p>
            <a:fld id="{B6F37B07-4C7B-4B36-8CC7-93D461B69E01}" type="slidenum">
              <a:rPr lang="id-ID" smtClean="0"/>
              <a:t>‹#›</a:t>
            </a:fld>
            <a:endParaRPr lang="id-ID"/>
          </a:p>
        </p:txBody>
      </p:sp>
    </p:spTree>
    <p:extLst>
      <p:ext uri="{BB962C8B-B14F-4D97-AF65-F5344CB8AC3E}">
        <p14:creationId xmlns:p14="http://schemas.microsoft.com/office/powerpoint/2010/main" val="4084089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69D7B5-A833-4898-AA90-2AB978CA581C}"/>
              </a:ext>
            </a:extLst>
          </p:cNvPr>
          <p:cNvSpPr>
            <a:spLocks noGrp="1"/>
          </p:cNvSpPr>
          <p:nvPr>
            <p:ph type="dt" sz="half" idx="10"/>
          </p:nvPr>
        </p:nvSpPr>
        <p:spPr/>
        <p:txBody>
          <a:bodyPr/>
          <a:lstStyle/>
          <a:p>
            <a:fld id="{E7746A90-9D09-483B-B0DF-B3DAA305CF0B}" type="datetimeFigureOut">
              <a:rPr lang="id-ID" smtClean="0"/>
              <a:t>11/08/21</a:t>
            </a:fld>
            <a:endParaRPr lang="id-ID"/>
          </a:p>
        </p:txBody>
      </p:sp>
      <p:sp>
        <p:nvSpPr>
          <p:cNvPr id="3" name="Footer Placeholder 2">
            <a:extLst>
              <a:ext uri="{FF2B5EF4-FFF2-40B4-BE49-F238E27FC236}">
                <a16:creationId xmlns:a16="http://schemas.microsoft.com/office/drawing/2014/main" id="{9431476F-58C3-4E48-AD45-939A3D4EDD39}"/>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id="{EE61CD32-35E0-4725-8870-C2E78B96564A}"/>
              </a:ext>
            </a:extLst>
          </p:cNvPr>
          <p:cNvSpPr>
            <a:spLocks noGrp="1"/>
          </p:cNvSpPr>
          <p:nvPr>
            <p:ph type="sldNum" sz="quarter" idx="12"/>
          </p:nvPr>
        </p:nvSpPr>
        <p:spPr/>
        <p:txBody>
          <a:bodyPr/>
          <a:lstStyle/>
          <a:p>
            <a:fld id="{B6F37B07-4C7B-4B36-8CC7-93D461B69E01}" type="slidenum">
              <a:rPr lang="id-ID" smtClean="0"/>
              <a:t>‹#›</a:t>
            </a:fld>
            <a:endParaRPr lang="id-ID"/>
          </a:p>
        </p:txBody>
      </p:sp>
    </p:spTree>
    <p:extLst>
      <p:ext uri="{BB962C8B-B14F-4D97-AF65-F5344CB8AC3E}">
        <p14:creationId xmlns:p14="http://schemas.microsoft.com/office/powerpoint/2010/main" val="173615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E84B6-3285-453F-8412-1F31BD61D5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id="{73CC0353-E74F-42BE-B575-E1F799CFDA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id="{425A007D-EB85-44BA-9086-96F1350844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87FB9E-4837-4E71-BADC-8F0A139F7C18}"/>
              </a:ext>
            </a:extLst>
          </p:cNvPr>
          <p:cNvSpPr>
            <a:spLocks noGrp="1"/>
          </p:cNvSpPr>
          <p:nvPr>
            <p:ph type="dt" sz="half" idx="10"/>
          </p:nvPr>
        </p:nvSpPr>
        <p:spPr/>
        <p:txBody>
          <a:bodyPr/>
          <a:lstStyle/>
          <a:p>
            <a:fld id="{E7746A90-9D09-483B-B0DF-B3DAA305CF0B}" type="datetimeFigureOut">
              <a:rPr lang="id-ID" smtClean="0"/>
              <a:t>11/08/21</a:t>
            </a:fld>
            <a:endParaRPr lang="id-ID"/>
          </a:p>
        </p:txBody>
      </p:sp>
      <p:sp>
        <p:nvSpPr>
          <p:cNvPr id="6" name="Footer Placeholder 5">
            <a:extLst>
              <a:ext uri="{FF2B5EF4-FFF2-40B4-BE49-F238E27FC236}">
                <a16:creationId xmlns:a16="http://schemas.microsoft.com/office/drawing/2014/main" id="{26E3D5C4-16F5-490A-8189-1DF50D8016DA}"/>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4C0414CB-DB86-4D04-B7EE-7CA51D73BCC8}"/>
              </a:ext>
            </a:extLst>
          </p:cNvPr>
          <p:cNvSpPr>
            <a:spLocks noGrp="1"/>
          </p:cNvSpPr>
          <p:nvPr>
            <p:ph type="sldNum" sz="quarter" idx="12"/>
          </p:nvPr>
        </p:nvSpPr>
        <p:spPr/>
        <p:txBody>
          <a:bodyPr/>
          <a:lstStyle/>
          <a:p>
            <a:fld id="{B6F37B07-4C7B-4B36-8CC7-93D461B69E01}" type="slidenum">
              <a:rPr lang="id-ID" smtClean="0"/>
              <a:t>‹#›</a:t>
            </a:fld>
            <a:endParaRPr lang="id-ID"/>
          </a:p>
        </p:txBody>
      </p:sp>
    </p:spTree>
    <p:extLst>
      <p:ext uri="{BB962C8B-B14F-4D97-AF65-F5344CB8AC3E}">
        <p14:creationId xmlns:p14="http://schemas.microsoft.com/office/powerpoint/2010/main" val="3194535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12502-41CE-43C9-987C-5F4D7F1121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id="{4CA1B4FF-0707-437C-A618-D5D1A48802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id="{7D71AB6E-7E2A-4686-BCA0-0E580CAE25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6DBCFB-4985-4689-B150-2495C1A364A9}"/>
              </a:ext>
            </a:extLst>
          </p:cNvPr>
          <p:cNvSpPr>
            <a:spLocks noGrp="1"/>
          </p:cNvSpPr>
          <p:nvPr>
            <p:ph type="dt" sz="half" idx="10"/>
          </p:nvPr>
        </p:nvSpPr>
        <p:spPr/>
        <p:txBody>
          <a:bodyPr/>
          <a:lstStyle/>
          <a:p>
            <a:fld id="{E7746A90-9D09-483B-B0DF-B3DAA305CF0B}" type="datetimeFigureOut">
              <a:rPr lang="id-ID" smtClean="0"/>
              <a:t>11/08/21</a:t>
            </a:fld>
            <a:endParaRPr lang="id-ID"/>
          </a:p>
        </p:txBody>
      </p:sp>
      <p:sp>
        <p:nvSpPr>
          <p:cNvPr id="6" name="Footer Placeholder 5">
            <a:extLst>
              <a:ext uri="{FF2B5EF4-FFF2-40B4-BE49-F238E27FC236}">
                <a16:creationId xmlns:a16="http://schemas.microsoft.com/office/drawing/2014/main" id="{D2207FB6-58A5-4167-8C91-653339973568}"/>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E118406B-9ADC-4A76-86BC-EA66A0E1CF4C}"/>
              </a:ext>
            </a:extLst>
          </p:cNvPr>
          <p:cNvSpPr>
            <a:spLocks noGrp="1"/>
          </p:cNvSpPr>
          <p:nvPr>
            <p:ph type="sldNum" sz="quarter" idx="12"/>
          </p:nvPr>
        </p:nvSpPr>
        <p:spPr/>
        <p:txBody>
          <a:bodyPr/>
          <a:lstStyle/>
          <a:p>
            <a:fld id="{B6F37B07-4C7B-4B36-8CC7-93D461B69E01}" type="slidenum">
              <a:rPr lang="id-ID" smtClean="0"/>
              <a:t>‹#›</a:t>
            </a:fld>
            <a:endParaRPr lang="id-ID"/>
          </a:p>
        </p:txBody>
      </p:sp>
    </p:spTree>
    <p:extLst>
      <p:ext uri="{BB962C8B-B14F-4D97-AF65-F5344CB8AC3E}">
        <p14:creationId xmlns:p14="http://schemas.microsoft.com/office/powerpoint/2010/main" val="318710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F862A-0884-4FB9-AF7E-7B3D282D2B24}"/>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B6347C06-1371-4ADA-BC42-4FFEBA5505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118E9D78-A0D4-42E9-8DA9-5A39D7094155}"/>
              </a:ext>
            </a:extLst>
          </p:cNvPr>
          <p:cNvSpPr>
            <a:spLocks noGrp="1"/>
          </p:cNvSpPr>
          <p:nvPr>
            <p:ph type="dt" sz="half" idx="10"/>
          </p:nvPr>
        </p:nvSpPr>
        <p:spPr/>
        <p:txBody>
          <a:bodyPr/>
          <a:lstStyle/>
          <a:p>
            <a:fld id="{E7746A90-9D09-483B-B0DF-B3DAA305CF0B}" type="datetimeFigureOut">
              <a:rPr lang="id-ID" smtClean="0"/>
              <a:t>11/08/21</a:t>
            </a:fld>
            <a:endParaRPr lang="id-ID"/>
          </a:p>
        </p:txBody>
      </p:sp>
      <p:sp>
        <p:nvSpPr>
          <p:cNvPr id="5" name="Footer Placeholder 4">
            <a:extLst>
              <a:ext uri="{FF2B5EF4-FFF2-40B4-BE49-F238E27FC236}">
                <a16:creationId xmlns:a16="http://schemas.microsoft.com/office/drawing/2014/main" id="{B8B68D67-D4D6-4430-B37A-190B1EC81716}"/>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1BBA33E7-CF21-42EC-9C8E-39D211D95452}"/>
              </a:ext>
            </a:extLst>
          </p:cNvPr>
          <p:cNvSpPr>
            <a:spLocks noGrp="1"/>
          </p:cNvSpPr>
          <p:nvPr>
            <p:ph type="sldNum" sz="quarter" idx="12"/>
          </p:nvPr>
        </p:nvSpPr>
        <p:spPr/>
        <p:txBody>
          <a:bodyPr/>
          <a:lstStyle/>
          <a:p>
            <a:fld id="{B6F37B07-4C7B-4B36-8CC7-93D461B69E01}" type="slidenum">
              <a:rPr lang="id-ID" smtClean="0"/>
              <a:t>‹#›</a:t>
            </a:fld>
            <a:endParaRPr lang="id-ID"/>
          </a:p>
        </p:txBody>
      </p:sp>
    </p:spTree>
    <p:extLst>
      <p:ext uri="{BB962C8B-B14F-4D97-AF65-F5344CB8AC3E}">
        <p14:creationId xmlns:p14="http://schemas.microsoft.com/office/powerpoint/2010/main" val="1343461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522370-8FE8-429E-BB73-9CCDDCF292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61503D3F-8A11-4057-965C-A2DA9F90D6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5EF8C979-32CA-4C13-A84A-33D367F51F01}"/>
              </a:ext>
            </a:extLst>
          </p:cNvPr>
          <p:cNvSpPr>
            <a:spLocks noGrp="1"/>
          </p:cNvSpPr>
          <p:nvPr>
            <p:ph type="dt" sz="half" idx="10"/>
          </p:nvPr>
        </p:nvSpPr>
        <p:spPr/>
        <p:txBody>
          <a:bodyPr/>
          <a:lstStyle/>
          <a:p>
            <a:fld id="{E7746A90-9D09-483B-B0DF-B3DAA305CF0B}" type="datetimeFigureOut">
              <a:rPr lang="id-ID" smtClean="0"/>
              <a:t>11/08/21</a:t>
            </a:fld>
            <a:endParaRPr lang="id-ID"/>
          </a:p>
        </p:txBody>
      </p:sp>
      <p:sp>
        <p:nvSpPr>
          <p:cNvPr id="5" name="Footer Placeholder 4">
            <a:extLst>
              <a:ext uri="{FF2B5EF4-FFF2-40B4-BE49-F238E27FC236}">
                <a16:creationId xmlns:a16="http://schemas.microsoft.com/office/drawing/2014/main" id="{31FF167D-4A92-4E52-808B-C6C028D40997}"/>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626EC8CA-57FD-458C-BFAD-853769050D18}"/>
              </a:ext>
            </a:extLst>
          </p:cNvPr>
          <p:cNvSpPr>
            <a:spLocks noGrp="1"/>
          </p:cNvSpPr>
          <p:nvPr>
            <p:ph type="sldNum" sz="quarter" idx="12"/>
          </p:nvPr>
        </p:nvSpPr>
        <p:spPr/>
        <p:txBody>
          <a:bodyPr/>
          <a:lstStyle/>
          <a:p>
            <a:fld id="{B6F37B07-4C7B-4B36-8CC7-93D461B69E01}" type="slidenum">
              <a:rPr lang="id-ID" smtClean="0"/>
              <a:t>‹#›</a:t>
            </a:fld>
            <a:endParaRPr lang="id-ID"/>
          </a:p>
        </p:txBody>
      </p:sp>
    </p:spTree>
    <p:extLst>
      <p:ext uri="{BB962C8B-B14F-4D97-AF65-F5344CB8AC3E}">
        <p14:creationId xmlns:p14="http://schemas.microsoft.com/office/powerpoint/2010/main" val="106689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F5DF53-E78B-9242-9014-8F841812E1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8" y="0"/>
            <a:ext cx="12181172" cy="6858000"/>
          </a:xfrm>
          <a:prstGeom prst="rect">
            <a:avLst/>
          </a:prstGeom>
        </p:spPr>
      </p:pic>
      <p:sp>
        <p:nvSpPr>
          <p:cNvPr id="2" name="Title 1">
            <a:extLst>
              <a:ext uri="{FF2B5EF4-FFF2-40B4-BE49-F238E27FC236}">
                <a16:creationId xmlns:a16="http://schemas.microsoft.com/office/drawing/2014/main" id="{5C4CD6DC-6840-43B3-9A19-12C0D1295993}"/>
              </a:ext>
            </a:extLst>
          </p:cNvPr>
          <p:cNvSpPr>
            <a:spLocks noGrp="1"/>
          </p:cNvSpPr>
          <p:nvPr>
            <p:ph type="ctrTitle"/>
          </p:nvPr>
        </p:nvSpPr>
        <p:spPr>
          <a:xfrm>
            <a:off x="1521941" y="2235200"/>
            <a:ext cx="9144000" cy="2387600"/>
          </a:xfrm>
        </p:spPr>
        <p:txBody>
          <a:bodyPr anchor="ctr"/>
          <a:lstStyle>
            <a:lvl1pPr algn="ctr">
              <a:defRPr sz="6000" b="1" i="0">
                <a:solidFill>
                  <a:schemeClr val="accent1"/>
                </a:solidFill>
                <a:latin typeface="Montserrat ExtraBold" pitchFamily="2" charset="77"/>
              </a:defRPr>
            </a:lvl1pPr>
          </a:lstStyle>
          <a:p>
            <a:r>
              <a:rPr lang="en-US" dirty="0"/>
              <a:t>Click to edit Master title style</a:t>
            </a:r>
            <a:endParaRPr lang="en-ID" dirty="0"/>
          </a:p>
        </p:txBody>
      </p:sp>
      <p:sp>
        <p:nvSpPr>
          <p:cNvPr id="3" name="Subtitle 2">
            <a:extLst>
              <a:ext uri="{FF2B5EF4-FFF2-40B4-BE49-F238E27FC236}">
                <a16:creationId xmlns:a16="http://schemas.microsoft.com/office/drawing/2014/main" id="{1555A1E4-FC6B-4D53-8840-4579386B4ECB}"/>
              </a:ext>
            </a:extLst>
          </p:cNvPr>
          <p:cNvSpPr>
            <a:spLocks noGrp="1"/>
          </p:cNvSpPr>
          <p:nvPr>
            <p:ph type="subTitle" idx="1"/>
          </p:nvPr>
        </p:nvSpPr>
        <p:spPr>
          <a:xfrm>
            <a:off x="1524000" y="3602038"/>
            <a:ext cx="9144000" cy="1655762"/>
          </a:xfrm>
        </p:spPr>
        <p:txBody>
          <a:bodyPr/>
          <a:lstStyle>
            <a:lvl1pPr marL="0" indent="0" algn="ctr">
              <a:buNone/>
              <a:defRPr sz="2400">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D" dirty="0"/>
          </a:p>
        </p:txBody>
      </p:sp>
      <p:sp>
        <p:nvSpPr>
          <p:cNvPr id="4" name="Date Placeholder 3">
            <a:extLst>
              <a:ext uri="{FF2B5EF4-FFF2-40B4-BE49-F238E27FC236}">
                <a16:creationId xmlns:a16="http://schemas.microsoft.com/office/drawing/2014/main" id="{4D1468F2-0038-4E70-8EA4-FEF67F11FAF7}"/>
              </a:ext>
            </a:extLst>
          </p:cNvPr>
          <p:cNvSpPr>
            <a:spLocks noGrp="1"/>
          </p:cNvSpPr>
          <p:nvPr>
            <p:ph type="dt" sz="half" idx="10"/>
          </p:nvPr>
        </p:nvSpPr>
        <p:spPr/>
        <p:txBody>
          <a:bodyPr/>
          <a:lstStyle/>
          <a:p>
            <a:fld id="{EE7A49FC-2F2D-444B-AF5E-EC10096F87B9}" type="datetimeFigureOut">
              <a:rPr lang="en-ID" smtClean="0"/>
              <a:t>11/08/21</a:t>
            </a:fld>
            <a:endParaRPr lang="en-ID"/>
          </a:p>
        </p:txBody>
      </p:sp>
      <p:sp>
        <p:nvSpPr>
          <p:cNvPr id="5" name="Footer Placeholder 4">
            <a:extLst>
              <a:ext uri="{FF2B5EF4-FFF2-40B4-BE49-F238E27FC236}">
                <a16:creationId xmlns:a16="http://schemas.microsoft.com/office/drawing/2014/main" id="{4845E43E-5B02-48FE-A701-BE39088E319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4767219-2DE3-4FD4-858D-B0E544DB7E4E}"/>
              </a:ext>
            </a:extLst>
          </p:cNvPr>
          <p:cNvSpPr>
            <a:spLocks noGrp="1"/>
          </p:cNvSpPr>
          <p:nvPr>
            <p:ph type="sldNum" sz="quarter" idx="12"/>
          </p:nvPr>
        </p:nvSpPr>
        <p:spPr/>
        <p:txBody>
          <a:bodyPr/>
          <a:lstStyle/>
          <a:p>
            <a:fld id="{E2891F39-14C3-4991-891F-C5AD004ADE80}" type="slidenum">
              <a:rPr lang="en-ID" smtClean="0"/>
              <a:t>‹#›</a:t>
            </a:fld>
            <a:endParaRPr lang="en-ID"/>
          </a:p>
        </p:txBody>
      </p:sp>
      <p:pic>
        <p:nvPicPr>
          <p:cNvPr id="9" name="Picture 8">
            <a:extLst>
              <a:ext uri="{FF2B5EF4-FFF2-40B4-BE49-F238E27FC236}">
                <a16:creationId xmlns:a16="http://schemas.microsoft.com/office/drawing/2014/main" id="{481C5ED2-2DFC-B14B-AD5B-3165558903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6472" y="175184"/>
            <a:ext cx="1954938" cy="865359"/>
          </a:xfrm>
          <a:prstGeom prst="rect">
            <a:avLst/>
          </a:prstGeom>
        </p:spPr>
      </p:pic>
    </p:spTree>
    <p:extLst>
      <p:ext uri="{BB962C8B-B14F-4D97-AF65-F5344CB8AC3E}">
        <p14:creationId xmlns:p14="http://schemas.microsoft.com/office/powerpoint/2010/main" val="3676197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C6033B-58E4-D842-B76C-C3021C2A74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2" name="Title 1">
            <a:extLst>
              <a:ext uri="{FF2B5EF4-FFF2-40B4-BE49-F238E27FC236}">
                <a16:creationId xmlns:a16="http://schemas.microsoft.com/office/drawing/2014/main" id="{30FEF112-2306-4D91-9266-8D01FD1363B0}"/>
              </a:ext>
            </a:extLst>
          </p:cNvPr>
          <p:cNvSpPr>
            <a:spLocks noGrp="1"/>
          </p:cNvSpPr>
          <p:nvPr>
            <p:ph type="title" hasCustomPrompt="1"/>
          </p:nvPr>
        </p:nvSpPr>
        <p:spPr/>
        <p:txBody>
          <a:bodyPr>
            <a:normAutofit/>
          </a:bodyPr>
          <a:lstStyle>
            <a:lvl1pPr algn="ctr">
              <a:defRPr sz="3600" b="1" i="0">
                <a:solidFill>
                  <a:schemeClr val="accent1"/>
                </a:solidFill>
                <a:latin typeface="Montserrat SemiBold" pitchFamily="2" charset="77"/>
              </a:defRPr>
            </a:lvl1pPr>
          </a:lstStyle>
          <a:p>
            <a:r>
              <a:rPr lang="en-US" dirty="0"/>
              <a:t>Click To Edit Master Title Style</a:t>
            </a:r>
            <a:endParaRPr lang="en-ID" dirty="0"/>
          </a:p>
        </p:txBody>
      </p:sp>
      <p:sp>
        <p:nvSpPr>
          <p:cNvPr id="3" name="Content Placeholder 2">
            <a:extLst>
              <a:ext uri="{FF2B5EF4-FFF2-40B4-BE49-F238E27FC236}">
                <a16:creationId xmlns:a16="http://schemas.microsoft.com/office/drawing/2014/main" id="{FDEE4100-B72A-4585-B064-B61C4B6C2373}"/>
              </a:ext>
            </a:extLst>
          </p:cNvPr>
          <p:cNvSpPr>
            <a:spLocks noGrp="1"/>
          </p:cNvSpPr>
          <p:nvPr>
            <p:ph idx="1"/>
          </p:nvPr>
        </p:nvSpPr>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4" name="Date Placeholder 3">
            <a:extLst>
              <a:ext uri="{FF2B5EF4-FFF2-40B4-BE49-F238E27FC236}">
                <a16:creationId xmlns:a16="http://schemas.microsoft.com/office/drawing/2014/main" id="{AAED30F3-6EDB-4255-9EDC-11D31F4B46D0}"/>
              </a:ext>
            </a:extLst>
          </p:cNvPr>
          <p:cNvSpPr>
            <a:spLocks noGrp="1"/>
          </p:cNvSpPr>
          <p:nvPr>
            <p:ph type="dt" sz="half" idx="10"/>
          </p:nvPr>
        </p:nvSpPr>
        <p:spPr/>
        <p:txBody>
          <a:bodyPr/>
          <a:lstStyle/>
          <a:p>
            <a:fld id="{EE7A49FC-2F2D-444B-AF5E-EC10096F87B9}" type="datetimeFigureOut">
              <a:rPr lang="en-ID" smtClean="0"/>
              <a:t>11/08/21</a:t>
            </a:fld>
            <a:endParaRPr lang="en-ID"/>
          </a:p>
        </p:txBody>
      </p:sp>
      <p:sp>
        <p:nvSpPr>
          <p:cNvPr id="5" name="Footer Placeholder 4">
            <a:extLst>
              <a:ext uri="{FF2B5EF4-FFF2-40B4-BE49-F238E27FC236}">
                <a16:creationId xmlns:a16="http://schemas.microsoft.com/office/drawing/2014/main" id="{6803CB34-9729-4DDB-A058-B86EA4FD144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F062558-E657-4C42-BAE6-9F764F466AC6}"/>
              </a:ext>
            </a:extLst>
          </p:cNvPr>
          <p:cNvSpPr>
            <a:spLocks noGrp="1"/>
          </p:cNvSpPr>
          <p:nvPr>
            <p:ph type="sldNum" sz="quarter" idx="12"/>
          </p:nvPr>
        </p:nvSpPr>
        <p:spPr/>
        <p:txBody>
          <a:bodyPr/>
          <a:lstStyle/>
          <a:p>
            <a:fld id="{E2891F39-14C3-4991-891F-C5AD004ADE80}" type="slidenum">
              <a:rPr lang="en-ID" smtClean="0"/>
              <a:t>‹#›</a:t>
            </a:fld>
            <a:endParaRPr lang="en-ID"/>
          </a:p>
        </p:txBody>
      </p:sp>
      <p:pic>
        <p:nvPicPr>
          <p:cNvPr id="9" name="Picture 8">
            <a:extLst>
              <a:ext uri="{FF2B5EF4-FFF2-40B4-BE49-F238E27FC236}">
                <a16:creationId xmlns:a16="http://schemas.microsoft.com/office/drawing/2014/main" id="{CC9BC378-B83B-CA4A-A428-B4F75B57A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4478" y="185738"/>
            <a:ext cx="767609" cy="339785"/>
          </a:xfrm>
          <a:prstGeom prst="rect">
            <a:avLst/>
          </a:prstGeom>
        </p:spPr>
      </p:pic>
    </p:spTree>
    <p:extLst>
      <p:ext uri="{BB962C8B-B14F-4D97-AF65-F5344CB8AC3E}">
        <p14:creationId xmlns:p14="http://schemas.microsoft.com/office/powerpoint/2010/main" val="189849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40E34F-7ACA-FA46-9F6D-16F9CB8BBB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8" y="0"/>
            <a:ext cx="12181172" cy="6858000"/>
          </a:xfrm>
          <a:prstGeom prst="rect">
            <a:avLst/>
          </a:prstGeom>
        </p:spPr>
      </p:pic>
      <p:sp>
        <p:nvSpPr>
          <p:cNvPr id="2" name="Title 1">
            <a:extLst>
              <a:ext uri="{FF2B5EF4-FFF2-40B4-BE49-F238E27FC236}">
                <a16:creationId xmlns:a16="http://schemas.microsoft.com/office/drawing/2014/main" id="{A2FF6EF9-F936-42EE-8D29-DACA2AE0828F}"/>
              </a:ext>
            </a:extLst>
          </p:cNvPr>
          <p:cNvSpPr>
            <a:spLocks noGrp="1"/>
          </p:cNvSpPr>
          <p:nvPr>
            <p:ph type="title"/>
          </p:nvPr>
        </p:nvSpPr>
        <p:spPr>
          <a:xfrm>
            <a:off x="831850" y="1709738"/>
            <a:ext cx="10515600" cy="2852737"/>
          </a:xfrm>
        </p:spPr>
        <p:txBody>
          <a:bodyPr anchor="b">
            <a:normAutofit/>
          </a:bodyPr>
          <a:lstStyle>
            <a:lvl1pPr>
              <a:defRPr sz="5400" b="1" i="0">
                <a:solidFill>
                  <a:schemeClr val="bg1"/>
                </a:solidFill>
                <a:latin typeface="Montserrat ExtraBold" pitchFamily="2" charset="77"/>
              </a:defRPr>
            </a:lvl1pPr>
          </a:lstStyle>
          <a:p>
            <a:r>
              <a:rPr lang="en-US" dirty="0"/>
              <a:t>Click to edit Master title style</a:t>
            </a:r>
            <a:endParaRPr lang="en-ID" dirty="0"/>
          </a:p>
        </p:txBody>
      </p:sp>
      <p:sp>
        <p:nvSpPr>
          <p:cNvPr id="3" name="Text Placeholder 2">
            <a:extLst>
              <a:ext uri="{FF2B5EF4-FFF2-40B4-BE49-F238E27FC236}">
                <a16:creationId xmlns:a16="http://schemas.microsoft.com/office/drawing/2014/main" id="{49DDD7C8-0A32-4469-9CF3-992D1055FB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0986F6A8-61B7-4D82-A9A1-85949383B033}"/>
              </a:ext>
            </a:extLst>
          </p:cNvPr>
          <p:cNvSpPr>
            <a:spLocks noGrp="1"/>
          </p:cNvSpPr>
          <p:nvPr>
            <p:ph type="dt" sz="half" idx="10"/>
          </p:nvPr>
        </p:nvSpPr>
        <p:spPr/>
        <p:txBody>
          <a:bodyPr/>
          <a:lstStyle/>
          <a:p>
            <a:fld id="{EE7A49FC-2F2D-444B-AF5E-EC10096F87B9}" type="datetimeFigureOut">
              <a:rPr lang="en-ID" smtClean="0"/>
              <a:t>11/08/21</a:t>
            </a:fld>
            <a:endParaRPr lang="en-ID"/>
          </a:p>
        </p:txBody>
      </p:sp>
      <p:sp>
        <p:nvSpPr>
          <p:cNvPr id="5" name="Footer Placeholder 4">
            <a:extLst>
              <a:ext uri="{FF2B5EF4-FFF2-40B4-BE49-F238E27FC236}">
                <a16:creationId xmlns:a16="http://schemas.microsoft.com/office/drawing/2014/main" id="{1D7CC7B4-E114-4B16-AE5C-341C6F043E6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C75F2C6-4637-4998-AB2C-BA4ABE5951BA}"/>
              </a:ext>
            </a:extLst>
          </p:cNvPr>
          <p:cNvSpPr>
            <a:spLocks noGrp="1"/>
          </p:cNvSpPr>
          <p:nvPr>
            <p:ph type="sldNum" sz="quarter" idx="12"/>
          </p:nvPr>
        </p:nvSpPr>
        <p:spPr/>
        <p:txBody>
          <a:bodyPr/>
          <a:lstStyle/>
          <a:p>
            <a:fld id="{E2891F39-14C3-4991-891F-C5AD004ADE80}" type="slidenum">
              <a:rPr lang="en-ID" smtClean="0"/>
              <a:t>‹#›</a:t>
            </a:fld>
            <a:endParaRPr lang="en-ID"/>
          </a:p>
        </p:txBody>
      </p:sp>
      <p:pic>
        <p:nvPicPr>
          <p:cNvPr id="9" name="Picture 8">
            <a:extLst>
              <a:ext uri="{FF2B5EF4-FFF2-40B4-BE49-F238E27FC236}">
                <a16:creationId xmlns:a16="http://schemas.microsoft.com/office/drawing/2014/main" id="{B4710AF9-E09F-7D4F-B242-92296322CF42}"/>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52073" y="744882"/>
            <a:ext cx="887854" cy="393011"/>
          </a:xfrm>
          <a:prstGeom prst="rect">
            <a:avLst/>
          </a:prstGeom>
        </p:spPr>
      </p:pic>
    </p:spTree>
    <p:extLst>
      <p:ext uri="{BB962C8B-B14F-4D97-AF65-F5344CB8AC3E}">
        <p14:creationId xmlns:p14="http://schemas.microsoft.com/office/powerpoint/2010/main" val="1272560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C003CA-A035-9541-8AE9-434A8A74E0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2" name="Title 1">
            <a:extLst>
              <a:ext uri="{FF2B5EF4-FFF2-40B4-BE49-F238E27FC236}">
                <a16:creationId xmlns:a16="http://schemas.microsoft.com/office/drawing/2014/main" id="{22DCC717-6B61-42E4-8C6C-B12462AAB654}"/>
              </a:ext>
            </a:extLst>
          </p:cNvPr>
          <p:cNvSpPr>
            <a:spLocks noGrp="1"/>
          </p:cNvSpPr>
          <p:nvPr>
            <p:ph type="title" hasCustomPrompt="1"/>
          </p:nvPr>
        </p:nvSpPr>
        <p:spPr/>
        <p:txBody>
          <a:bodyPr>
            <a:normAutofit/>
          </a:bodyPr>
          <a:lstStyle>
            <a:lvl1pPr algn="ctr">
              <a:defRPr sz="3600" b="1" i="0">
                <a:solidFill>
                  <a:schemeClr val="accent1"/>
                </a:solidFill>
                <a:latin typeface="Montserrat SemiBold" pitchFamily="2" charset="77"/>
              </a:defRPr>
            </a:lvl1pPr>
          </a:lstStyle>
          <a:p>
            <a:r>
              <a:rPr lang="en-US" dirty="0"/>
              <a:t>Click To Edit Master Title Style</a:t>
            </a:r>
            <a:endParaRPr lang="en-ID" dirty="0"/>
          </a:p>
        </p:txBody>
      </p:sp>
      <p:sp>
        <p:nvSpPr>
          <p:cNvPr id="3" name="Content Placeholder 2">
            <a:extLst>
              <a:ext uri="{FF2B5EF4-FFF2-40B4-BE49-F238E27FC236}">
                <a16:creationId xmlns:a16="http://schemas.microsoft.com/office/drawing/2014/main" id="{C1C19990-647C-49A1-9EE6-F2740EA466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69077447-1DD0-4586-A45F-B2E7FC7618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15EC27C4-665B-4BA7-AB28-C9ABECF12BD4}"/>
              </a:ext>
            </a:extLst>
          </p:cNvPr>
          <p:cNvSpPr>
            <a:spLocks noGrp="1"/>
          </p:cNvSpPr>
          <p:nvPr>
            <p:ph type="dt" sz="half" idx="10"/>
          </p:nvPr>
        </p:nvSpPr>
        <p:spPr/>
        <p:txBody>
          <a:bodyPr/>
          <a:lstStyle/>
          <a:p>
            <a:fld id="{EE7A49FC-2F2D-444B-AF5E-EC10096F87B9}" type="datetimeFigureOut">
              <a:rPr lang="en-ID" smtClean="0"/>
              <a:t>11/08/21</a:t>
            </a:fld>
            <a:endParaRPr lang="en-ID"/>
          </a:p>
        </p:txBody>
      </p:sp>
      <p:sp>
        <p:nvSpPr>
          <p:cNvPr id="6" name="Footer Placeholder 5">
            <a:extLst>
              <a:ext uri="{FF2B5EF4-FFF2-40B4-BE49-F238E27FC236}">
                <a16:creationId xmlns:a16="http://schemas.microsoft.com/office/drawing/2014/main" id="{D6A873F3-B6DE-490A-9D8D-9EFD3D5A2A6A}"/>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0B018170-E3DD-43FB-8B13-5BB4FF220B3A}"/>
              </a:ext>
            </a:extLst>
          </p:cNvPr>
          <p:cNvSpPr>
            <a:spLocks noGrp="1"/>
          </p:cNvSpPr>
          <p:nvPr>
            <p:ph type="sldNum" sz="quarter" idx="12"/>
          </p:nvPr>
        </p:nvSpPr>
        <p:spPr/>
        <p:txBody>
          <a:bodyPr/>
          <a:lstStyle/>
          <a:p>
            <a:fld id="{E2891F39-14C3-4991-891F-C5AD004ADE80}" type="slidenum">
              <a:rPr lang="en-ID" smtClean="0"/>
              <a:t>‹#›</a:t>
            </a:fld>
            <a:endParaRPr lang="en-ID"/>
          </a:p>
        </p:txBody>
      </p:sp>
      <p:pic>
        <p:nvPicPr>
          <p:cNvPr id="13" name="Picture 12">
            <a:extLst>
              <a:ext uri="{FF2B5EF4-FFF2-40B4-BE49-F238E27FC236}">
                <a16:creationId xmlns:a16="http://schemas.microsoft.com/office/drawing/2014/main" id="{9340EC48-4250-AE42-9931-9A4DEE4832F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4478" y="185738"/>
            <a:ext cx="767609" cy="339785"/>
          </a:xfrm>
          <a:prstGeom prst="rect">
            <a:avLst/>
          </a:prstGeom>
        </p:spPr>
      </p:pic>
    </p:spTree>
    <p:extLst>
      <p:ext uri="{BB962C8B-B14F-4D97-AF65-F5344CB8AC3E}">
        <p14:creationId xmlns:p14="http://schemas.microsoft.com/office/powerpoint/2010/main" val="480630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BE4D8-429F-4D1E-99F2-5B3F4F8A3143}"/>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3D59F056-2109-44B8-97B1-70C88EE80E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B67BE2EB-E845-465A-8BE6-C41586EC9B45}"/>
              </a:ext>
            </a:extLst>
          </p:cNvPr>
          <p:cNvSpPr>
            <a:spLocks noGrp="1"/>
          </p:cNvSpPr>
          <p:nvPr>
            <p:ph type="dt" sz="half" idx="10"/>
          </p:nvPr>
        </p:nvSpPr>
        <p:spPr/>
        <p:txBody>
          <a:bodyPr/>
          <a:lstStyle/>
          <a:p>
            <a:fld id="{E7746A90-9D09-483B-B0DF-B3DAA305CF0B}" type="datetimeFigureOut">
              <a:rPr lang="id-ID" smtClean="0"/>
              <a:t>11/08/21</a:t>
            </a:fld>
            <a:endParaRPr lang="id-ID"/>
          </a:p>
        </p:txBody>
      </p:sp>
      <p:sp>
        <p:nvSpPr>
          <p:cNvPr id="5" name="Footer Placeholder 4">
            <a:extLst>
              <a:ext uri="{FF2B5EF4-FFF2-40B4-BE49-F238E27FC236}">
                <a16:creationId xmlns:a16="http://schemas.microsoft.com/office/drawing/2014/main" id="{DE26484A-EB29-4A9F-9E30-E46570AEA79E}"/>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FD689B84-F9E8-4E44-B629-314F29512944}"/>
              </a:ext>
            </a:extLst>
          </p:cNvPr>
          <p:cNvSpPr>
            <a:spLocks noGrp="1"/>
          </p:cNvSpPr>
          <p:nvPr>
            <p:ph type="sldNum" sz="quarter" idx="12"/>
          </p:nvPr>
        </p:nvSpPr>
        <p:spPr/>
        <p:txBody>
          <a:bodyPr/>
          <a:lstStyle/>
          <a:p>
            <a:fld id="{B6F37B07-4C7B-4B36-8CC7-93D461B69E01}" type="slidenum">
              <a:rPr lang="id-ID" smtClean="0"/>
              <a:t>‹#›</a:t>
            </a:fld>
            <a:endParaRPr lang="id-ID"/>
          </a:p>
        </p:txBody>
      </p:sp>
    </p:spTree>
    <p:extLst>
      <p:ext uri="{BB962C8B-B14F-4D97-AF65-F5344CB8AC3E}">
        <p14:creationId xmlns:p14="http://schemas.microsoft.com/office/powerpoint/2010/main" val="336984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4DCF5-7E2B-4D60-AB19-FD0CD91FD2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id="{530D3B1E-B425-4417-B206-70E0AF383C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FF882F-AE37-4B2E-ABDF-16F641CF7598}"/>
              </a:ext>
            </a:extLst>
          </p:cNvPr>
          <p:cNvSpPr>
            <a:spLocks noGrp="1"/>
          </p:cNvSpPr>
          <p:nvPr>
            <p:ph type="dt" sz="half" idx="10"/>
          </p:nvPr>
        </p:nvSpPr>
        <p:spPr/>
        <p:txBody>
          <a:bodyPr/>
          <a:lstStyle/>
          <a:p>
            <a:fld id="{E7746A90-9D09-483B-B0DF-B3DAA305CF0B}" type="datetimeFigureOut">
              <a:rPr lang="id-ID" smtClean="0"/>
              <a:t>11/08/21</a:t>
            </a:fld>
            <a:endParaRPr lang="id-ID"/>
          </a:p>
        </p:txBody>
      </p:sp>
      <p:sp>
        <p:nvSpPr>
          <p:cNvPr id="5" name="Footer Placeholder 4">
            <a:extLst>
              <a:ext uri="{FF2B5EF4-FFF2-40B4-BE49-F238E27FC236}">
                <a16:creationId xmlns:a16="http://schemas.microsoft.com/office/drawing/2014/main" id="{B5390304-8B85-4957-9369-572ACD257192}"/>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3C4E3FDC-ACEA-4DB1-9475-E3135A2F3191}"/>
              </a:ext>
            </a:extLst>
          </p:cNvPr>
          <p:cNvSpPr>
            <a:spLocks noGrp="1"/>
          </p:cNvSpPr>
          <p:nvPr>
            <p:ph type="sldNum" sz="quarter" idx="12"/>
          </p:nvPr>
        </p:nvSpPr>
        <p:spPr/>
        <p:txBody>
          <a:bodyPr/>
          <a:lstStyle/>
          <a:p>
            <a:fld id="{B6F37B07-4C7B-4B36-8CC7-93D461B69E01}" type="slidenum">
              <a:rPr lang="id-ID" smtClean="0"/>
              <a:t>‹#›</a:t>
            </a:fld>
            <a:endParaRPr lang="id-ID"/>
          </a:p>
        </p:txBody>
      </p:sp>
    </p:spTree>
    <p:extLst>
      <p:ext uri="{BB962C8B-B14F-4D97-AF65-F5344CB8AC3E}">
        <p14:creationId xmlns:p14="http://schemas.microsoft.com/office/powerpoint/2010/main" val="2454241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72F5C-4421-4B84-BA2F-DD7D9063FB4B}"/>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16821C40-155C-498C-905D-DB9F6511DD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id="{09BE6FC6-A508-4AB0-A697-E52E59A98D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DE4C476F-E621-46E4-91AB-D27F12E55880}"/>
              </a:ext>
            </a:extLst>
          </p:cNvPr>
          <p:cNvSpPr>
            <a:spLocks noGrp="1"/>
          </p:cNvSpPr>
          <p:nvPr>
            <p:ph type="dt" sz="half" idx="10"/>
          </p:nvPr>
        </p:nvSpPr>
        <p:spPr/>
        <p:txBody>
          <a:bodyPr/>
          <a:lstStyle/>
          <a:p>
            <a:fld id="{E7746A90-9D09-483B-B0DF-B3DAA305CF0B}" type="datetimeFigureOut">
              <a:rPr lang="id-ID" smtClean="0"/>
              <a:t>11/08/21</a:t>
            </a:fld>
            <a:endParaRPr lang="id-ID"/>
          </a:p>
        </p:txBody>
      </p:sp>
      <p:sp>
        <p:nvSpPr>
          <p:cNvPr id="6" name="Footer Placeholder 5">
            <a:extLst>
              <a:ext uri="{FF2B5EF4-FFF2-40B4-BE49-F238E27FC236}">
                <a16:creationId xmlns:a16="http://schemas.microsoft.com/office/drawing/2014/main" id="{FF853224-8A77-4DA5-B624-784A676565B9}"/>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DBED869B-579F-415E-BFDB-4C754BA9A410}"/>
              </a:ext>
            </a:extLst>
          </p:cNvPr>
          <p:cNvSpPr>
            <a:spLocks noGrp="1"/>
          </p:cNvSpPr>
          <p:nvPr>
            <p:ph type="sldNum" sz="quarter" idx="12"/>
          </p:nvPr>
        </p:nvSpPr>
        <p:spPr/>
        <p:txBody>
          <a:bodyPr/>
          <a:lstStyle/>
          <a:p>
            <a:fld id="{B6F37B07-4C7B-4B36-8CC7-93D461B69E01}" type="slidenum">
              <a:rPr lang="id-ID" smtClean="0"/>
              <a:t>‹#›</a:t>
            </a:fld>
            <a:endParaRPr lang="id-ID"/>
          </a:p>
        </p:txBody>
      </p:sp>
    </p:spTree>
    <p:extLst>
      <p:ext uri="{BB962C8B-B14F-4D97-AF65-F5344CB8AC3E}">
        <p14:creationId xmlns:p14="http://schemas.microsoft.com/office/powerpoint/2010/main" val="652521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DB71C-4D81-4940-8FC6-49B7592F8AB3}"/>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id="{276049F3-ECFC-4AB5-982D-CC0F9F8CD6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F7D288-96C7-4AD8-9E99-5F0F2CADFD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id="{512F3E9C-FBD1-4958-9C1D-D887FBB164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D6EE42-2595-4339-8F39-FF401C33BE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id="{8AE792EF-6734-4B07-9970-3C6EBB49F137}"/>
              </a:ext>
            </a:extLst>
          </p:cNvPr>
          <p:cNvSpPr>
            <a:spLocks noGrp="1"/>
          </p:cNvSpPr>
          <p:nvPr>
            <p:ph type="dt" sz="half" idx="10"/>
          </p:nvPr>
        </p:nvSpPr>
        <p:spPr/>
        <p:txBody>
          <a:bodyPr/>
          <a:lstStyle/>
          <a:p>
            <a:fld id="{E7746A90-9D09-483B-B0DF-B3DAA305CF0B}" type="datetimeFigureOut">
              <a:rPr lang="id-ID" smtClean="0"/>
              <a:t>11/08/21</a:t>
            </a:fld>
            <a:endParaRPr lang="id-ID"/>
          </a:p>
        </p:txBody>
      </p:sp>
      <p:sp>
        <p:nvSpPr>
          <p:cNvPr id="8" name="Footer Placeholder 7">
            <a:extLst>
              <a:ext uri="{FF2B5EF4-FFF2-40B4-BE49-F238E27FC236}">
                <a16:creationId xmlns:a16="http://schemas.microsoft.com/office/drawing/2014/main" id="{32CC9DB8-7897-4A0D-8B88-CEC07625491F}"/>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id="{53CAF4DE-3C76-44C2-878D-0D70A98C2CD7}"/>
              </a:ext>
            </a:extLst>
          </p:cNvPr>
          <p:cNvSpPr>
            <a:spLocks noGrp="1"/>
          </p:cNvSpPr>
          <p:nvPr>
            <p:ph type="sldNum" sz="quarter" idx="12"/>
          </p:nvPr>
        </p:nvSpPr>
        <p:spPr/>
        <p:txBody>
          <a:bodyPr/>
          <a:lstStyle/>
          <a:p>
            <a:fld id="{B6F37B07-4C7B-4B36-8CC7-93D461B69E01}" type="slidenum">
              <a:rPr lang="id-ID" smtClean="0"/>
              <a:t>‹#›</a:t>
            </a:fld>
            <a:endParaRPr lang="id-ID"/>
          </a:p>
        </p:txBody>
      </p:sp>
    </p:spTree>
    <p:extLst>
      <p:ext uri="{BB962C8B-B14F-4D97-AF65-F5344CB8AC3E}">
        <p14:creationId xmlns:p14="http://schemas.microsoft.com/office/powerpoint/2010/main" val="427735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7530CA-3160-45EE-A8DC-90A41C298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id-ID" dirty="0"/>
          </a:p>
        </p:txBody>
      </p:sp>
      <p:sp>
        <p:nvSpPr>
          <p:cNvPr id="3" name="Text Placeholder 2">
            <a:extLst>
              <a:ext uri="{FF2B5EF4-FFF2-40B4-BE49-F238E27FC236}">
                <a16:creationId xmlns:a16="http://schemas.microsoft.com/office/drawing/2014/main" id="{DF015D5B-5CA5-430E-AA8A-DB1F3BB96E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sp>
        <p:nvSpPr>
          <p:cNvPr id="4" name="Date Placeholder 3">
            <a:extLst>
              <a:ext uri="{FF2B5EF4-FFF2-40B4-BE49-F238E27FC236}">
                <a16:creationId xmlns:a16="http://schemas.microsoft.com/office/drawing/2014/main" id="{A4535D08-E102-4E66-87A1-24472BBCFF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746A90-9D09-483B-B0DF-B3DAA305CF0B}" type="datetimeFigureOut">
              <a:rPr lang="id-ID" smtClean="0"/>
              <a:t>11/08/21</a:t>
            </a:fld>
            <a:endParaRPr lang="id-ID"/>
          </a:p>
        </p:txBody>
      </p:sp>
      <p:sp>
        <p:nvSpPr>
          <p:cNvPr id="5" name="Footer Placeholder 4">
            <a:extLst>
              <a:ext uri="{FF2B5EF4-FFF2-40B4-BE49-F238E27FC236}">
                <a16:creationId xmlns:a16="http://schemas.microsoft.com/office/drawing/2014/main" id="{7B4A471E-7A30-41BB-B631-883A0EA68C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id="{7EBFFB6D-0618-46F5-B2C9-B68920DE4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37B07-4C7B-4B36-8CC7-93D461B69E01}" type="slidenum">
              <a:rPr lang="id-ID" smtClean="0"/>
              <a:t>‹#›</a:t>
            </a:fld>
            <a:endParaRPr lang="id-ID"/>
          </a:p>
        </p:txBody>
      </p:sp>
    </p:spTree>
    <p:extLst>
      <p:ext uri="{BB962C8B-B14F-4D97-AF65-F5344CB8AC3E}">
        <p14:creationId xmlns:p14="http://schemas.microsoft.com/office/powerpoint/2010/main" val="118183864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ctr" defTabSz="914400" rtl="0" eaLnBrk="1" latinLnBrk="0" hangingPunct="1">
        <a:lnSpc>
          <a:spcPct val="90000"/>
        </a:lnSpc>
        <a:spcBef>
          <a:spcPct val="0"/>
        </a:spcBef>
        <a:buNone/>
        <a:defRPr sz="3200" b="1" kern="1200">
          <a:solidFill>
            <a:srgbClr val="C00000"/>
          </a:solidFill>
          <a:latin typeface="Montserrat" pitchFamily="2" charset="77"/>
          <a:ea typeface="+mj-ea"/>
          <a:cs typeface="+mj-cs"/>
        </a:defRPr>
      </a:lvl1pPr>
    </p:titleStyle>
    <p:body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30.png"/><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80.png"/><Relationship Id="rId5" Type="http://schemas.openxmlformats.org/officeDocument/2006/relationships/image" Target="../media/image170.png"/><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21.png"/><Relationship Id="rId4" Type="http://schemas.openxmlformats.org/officeDocument/2006/relationships/image" Target="../media/image20.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20.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21.png"/><Relationship Id="rId4" Type="http://schemas.openxmlformats.org/officeDocument/2006/relationships/image" Target="../media/image22.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6.vml"/><Relationship Id="rId5" Type="http://schemas.openxmlformats.org/officeDocument/2006/relationships/image" Target="../media/image22.png"/><Relationship Id="rId4" Type="http://schemas.openxmlformats.org/officeDocument/2006/relationships/image" Target="../media/image22.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7.vml"/><Relationship Id="rId5" Type="http://schemas.openxmlformats.org/officeDocument/2006/relationships/image" Target="../media/image21.png"/><Relationship Id="rId4" Type="http://schemas.openxmlformats.org/officeDocument/2006/relationships/image" Target="../media/image23.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vmlDrawing" Target="../drawings/vmlDrawing8.vml"/><Relationship Id="rId5" Type="http://schemas.openxmlformats.org/officeDocument/2006/relationships/image" Target="../media/image24.png"/><Relationship Id="rId4" Type="http://schemas.openxmlformats.org/officeDocument/2006/relationships/image" Target="../media/image23.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image" Target="../media/image30.wmf"/><Relationship Id="rId5" Type="http://schemas.openxmlformats.org/officeDocument/2006/relationships/oleObject" Target="../embeddings/oleObject10.bin"/><Relationship Id="rId4" Type="http://schemas.openxmlformats.org/officeDocument/2006/relationships/image" Target="../media/image29.wmf"/></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oleObject" Target="../embeddings/oleObject11.bin"/><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image" Target="../media/image30.wmf"/><Relationship Id="rId11" Type="http://schemas.openxmlformats.org/officeDocument/2006/relationships/image" Target="../media/image35.png"/><Relationship Id="rId5" Type="http://schemas.openxmlformats.org/officeDocument/2006/relationships/oleObject" Target="../embeddings/oleObject10.bin"/><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9.wmf"/><Relationship Id="rId9" Type="http://schemas.openxmlformats.org/officeDocument/2006/relationships/image" Target="../media/image33.png"/><Relationship Id="rId1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0D7F53-B9C7-524D-B478-A02AA339A3BB}"/>
              </a:ext>
            </a:extLst>
          </p:cNvPr>
          <p:cNvSpPr>
            <a:spLocks noGrp="1"/>
          </p:cNvSpPr>
          <p:nvPr>
            <p:ph type="ctrTitle"/>
          </p:nvPr>
        </p:nvSpPr>
        <p:spPr/>
        <p:txBody>
          <a:bodyPr/>
          <a:lstStyle/>
          <a:p>
            <a:r>
              <a:rPr lang="en-US" dirty="0"/>
              <a:t>Capital Budgeting</a:t>
            </a:r>
          </a:p>
        </p:txBody>
      </p:sp>
      <p:sp>
        <p:nvSpPr>
          <p:cNvPr id="2" name="Subtitle 1">
            <a:extLst>
              <a:ext uri="{FF2B5EF4-FFF2-40B4-BE49-F238E27FC236}">
                <a16:creationId xmlns:a16="http://schemas.microsoft.com/office/drawing/2014/main" id="{CCC18079-47BF-EE4F-B606-64D92193783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9790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A2563-74C9-4642-8FFD-917DB4571C9F}"/>
              </a:ext>
            </a:extLst>
          </p:cNvPr>
          <p:cNvSpPr>
            <a:spLocks noGrp="1"/>
          </p:cNvSpPr>
          <p:nvPr>
            <p:ph type="title"/>
          </p:nvPr>
        </p:nvSpPr>
        <p:spPr/>
        <p:txBody>
          <a:bodyPr/>
          <a:lstStyle/>
          <a:p>
            <a:pPr lvl="0">
              <a:lnSpc>
                <a:spcPct val="100000"/>
              </a:lnSpc>
              <a:spcBef>
                <a:spcPts val="0"/>
              </a:spcBef>
              <a:defRPr/>
            </a:pPr>
            <a:r>
              <a:rPr lang="en-US" kern="0" dirty="0"/>
              <a:t>C</a:t>
            </a:r>
            <a:r>
              <a:rPr lang="en-US" kern="0" dirty="0">
                <a:sym typeface="Poppins ExtraBold"/>
              </a:rPr>
              <a:t>apital Budgeting </a:t>
            </a:r>
            <a:r>
              <a:rPr lang="en-US" kern="0" dirty="0"/>
              <a:t>Stages</a:t>
            </a:r>
            <a:endParaRPr lang="en-US" kern="0" dirty="0">
              <a:sym typeface="Poppins ExtraBold"/>
            </a:endParaRPr>
          </a:p>
        </p:txBody>
      </p:sp>
      <p:sp>
        <p:nvSpPr>
          <p:cNvPr id="53" name="Rectangle: Rounded Corners 8">
            <a:extLst>
              <a:ext uri="{FF2B5EF4-FFF2-40B4-BE49-F238E27FC236}">
                <a16:creationId xmlns:a16="http://schemas.microsoft.com/office/drawing/2014/main" id="{BB145533-F0D7-F44D-A7C5-E4303FD68C23}"/>
              </a:ext>
            </a:extLst>
          </p:cNvPr>
          <p:cNvSpPr/>
          <p:nvPr/>
        </p:nvSpPr>
        <p:spPr>
          <a:xfrm>
            <a:off x="418234" y="1841301"/>
            <a:ext cx="3447671" cy="4412427"/>
          </a:xfrm>
          <a:prstGeom prst="roundRect">
            <a:avLst>
              <a:gd name="adj" fmla="val 5926"/>
            </a:avLst>
          </a:prstGeom>
          <a:solidFill>
            <a:schemeClr val="bg1"/>
          </a:solidFill>
          <a:ln>
            <a:noFill/>
          </a:ln>
          <a:effectLst>
            <a:outerShdw blurRad="5080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dirty="0">
              <a:solidFill>
                <a:prstClr val="white"/>
              </a:solidFill>
              <a:latin typeface="Calibri" panose="020F0502020204030204"/>
            </a:endParaRPr>
          </a:p>
        </p:txBody>
      </p:sp>
      <p:grpSp>
        <p:nvGrpSpPr>
          <p:cNvPr id="4" name="Group 3">
            <a:extLst>
              <a:ext uri="{FF2B5EF4-FFF2-40B4-BE49-F238E27FC236}">
                <a16:creationId xmlns:a16="http://schemas.microsoft.com/office/drawing/2014/main" id="{08FED7BC-E2DC-8F4D-8845-B4635AB05804}"/>
              </a:ext>
            </a:extLst>
          </p:cNvPr>
          <p:cNvGrpSpPr/>
          <p:nvPr/>
        </p:nvGrpSpPr>
        <p:grpSpPr>
          <a:xfrm>
            <a:off x="1760747" y="1432569"/>
            <a:ext cx="719121" cy="719121"/>
            <a:chOff x="1712757" y="1445268"/>
            <a:chExt cx="719121" cy="719121"/>
          </a:xfrm>
        </p:grpSpPr>
        <p:sp>
          <p:nvSpPr>
            <p:cNvPr id="54" name="Oval 53">
              <a:extLst>
                <a:ext uri="{FF2B5EF4-FFF2-40B4-BE49-F238E27FC236}">
                  <a16:creationId xmlns:a16="http://schemas.microsoft.com/office/drawing/2014/main" id="{B1C4E63F-FE37-A84D-87CF-AEC1977FEA7D}"/>
                </a:ext>
              </a:extLst>
            </p:cNvPr>
            <p:cNvSpPr/>
            <p:nvPr/>
          </p:nvSpPr>
          <p:spPr>
            <a:xfrm>
              <a:off x="1712757" y="1445268"/>
              <a:ext cx="719121" cy="719121"/>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55" name="Freeform 68">
              <a:extLst>
                <a:ext uri="{FF2B5EF4-FFF2-40B4-BE49-F238E27FC236}">
                  <a16:creationId xmlns:a16="http://schemas.microsoft.com/office/drawing/2014/main" id="{B6FAA5B0-6706-5A49-A32A-7DF31085B9D7}"/>
                </a:ext>
              </a:extLst>
            </p:cNvPr>
            <p:cNvSpPr>
              <a:spLocks noChangeArrowheads="1"/>
            </p:cNvSpPr>
            <p:nvPr/>
          </p:nvSpPr>
          <p:spPr bwMode="auto">
            <a:xfrm>
              <a:off x="1919516" y="1667920"/>
              <a:ext cx="305601" cy="330808"/>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000000"/>
                </a:solidFill>
                <a:latin typeface="Calibri" panose="020F0502020204030204"/>
              </a:endParaRPr>
            </a:p>
          </p:txBody>
        </p:sp>
      </p:grpSp>
      <p:grpSp>
        <p:nvGrpSpPr>
          <p:cNvPr id="56" name="Group 55">
            <a:extLst>
              <a:ext uri="{FF2B5EF4-FFF2-40B4-BE49-F238E27FC236}">
                <a16:creationId xmlns:a16="http://schemas.microsoft.com/office/drawing/2014/main" id="{9D54CD6B-23A3-8F4B-9345-EB1CC31BB8A0}"/>
              </a:ext>
            </a:extLst>
          </p:cNvPr>
          <p:cNvGrpSpPr/>
          <p:nvPr/>
        </p:nvGrpSpPr>
        <p:grpSpPr>
          <a:xfrm>
            <a:off x="387821" y="5016192"/>
            <a:ext cx="3507254" cy="707446"/>
            <a:chOff x="396804" y="5683664"/>
            <a:chExt cx="3507254" cy="707446"/>
          </a:xfrm>
        </p:grpSpPr>
        <p:sp>
          <p:nvSpPr>
            <p:cNvPr id="76" name="Rectangle: Rounded Corners 15">
              <a:extLst>
                <a:ext uri="{FF2B5EF4-FFF2-40B4-BE49-F238E27FC236}">
                  <a16:creationId xmlns:a16="http://schemas.microsoft.com/office/drawing/2014/main" id="{53BCD3DA-9A70-E94C-A654-A72252100C50}"/>
                </a:ext>
              </a:extLst>
            </p:cNvPr>
            <p:cNvSpPr/>
            <p:nvPr/>
          </p:nvSpPr>
          <p:spPr>
            <a:xfrm>
              <a:off x="396804" y="5683664"/>
              <a:ext cx="3507254" cy="707446"/>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a:solidFill>
                  <a:schemeClr val="bg1">
                    <a:lumMod val="50000"/>
                  </a:schemeClr>
                </a:solidFill>
                <a:latin typeface="Calibri" panose="020F0502020204030204"/>
              </a:endParaRPr>
            </a:p>
          </p:txBody>
        </p:sp>
        <p:sp>
          <p:nvSpPr>
            <p:cNvPr id="77" name="TextBox 76">
              <a:extLst>
                <a:ext uri="{FF2B5EF4-FFF2-40B4-BE49-F238E27FC236}">
                  <a16:creationId xmlns:a16="http://schemas.microsoft.com/office/drawing/2014/main" id="{B94A4478-E9AF-9748-A5A6-0BACE5C2307D}"/>
                </a:ext>
              </a:extLst>
            </p:cNvPr>
            <p:cNvSpPr txBox="1"/>
            <p:nvPr/>
          </p:nvSpPr>
          <p:spPr>
            <a:xfrm>
              <a:off x="669358" y="5717056"/>
              <a:ext cx="2925341" cy="646331"/>
            </a:xfrm>
            <a:prstGeom prst="rect">
              <a:avLst/>
            </a:prstGeom>
            <a:noFill/>
          </p:spPr>
          <p:txBody>
            <a:bodyPr wrap="square" rtlCol="0">
              <a:spAutoFit/>
            </a:bodyPr>
            <a:lstStyle/>
            <a:p>
              <a:pPr marL="228600" indent="-228600">
                <a:buFont typeface="+mj-lt"/>
                <a:buAutoNum type="alphaLcPeriod" startAt="4"/>
              </a:pPr>
              <a:r>
                <a:rPr lang="en-US" dirty="0">
                  <a:solidFill>
                    <a:schemeClr val="bg1"/>
                  </a:solidFill>
                  <a:latin typeface="Roboto Medium" panose="02000000000000000000" pitchFamily="2" charset="0"/>
                  <a:ea typeface="Roboto Medium" panose="02000000000000000000" pitchFamily="2" charset="0"/>
                </a:rPr>
                <a:t>Total Initial Cash Flow (a + b + c)</a:t>
              </a:r>
            </a:p>
          </p:txBody>
        </p:sp>
      </p:grpSp>
      <p:sp>
        <p:nvSpPr>
          <p:cNvPr id="57" name="TextBox 56">
            <a:extLst>
              <a:ext uri="{FF2B5EF4-FFF2-40B4-BE49-F238E27FC236}">
                <a16:creationId xmlns:a16="http://schemas.microsoft.com/office/drawing/2014/main" id="{FC544EAC-C030-C447-92D7-216EAA45EF4F}"/>
              </a:ext>
            </a:extLst>
          </p:cNvPr>
          <p:cNvSpPr txBox="1"/>
          <p:nvPr/>
        </p:nvSpPr>
        <p:spPr>
          <a:xfrm>
            <a:off x="898732" y="2151776"/>
            <a:ext cx="2396424" cy="400110"/>
          </a:xfrm>
          <a:prstGeom prst="rect">
            <a:avLst/>
          </a:prstGeom>
          <a:noFill/>
        </p:spPr>
        <p:txBody>
          <a:bodyPr wrap="square" rtlCol="0">
            <a:spAutoFit/>
          </a:bodyPr>
          <a:lstStyle/>
          <a:p>
            <a:pPr algn="ctr" defTabSz="685800"/>
            <a:r>
              <a:rPr lang="en-US" sz="2000" b="1" dirty="0">
                <a:solidFill>
                  <a:schemeClr val="bg1">
                    <a:lumMod val="50000"/>
                  </a:schemeClr>
                </a:solidFill>
                <a:latin typeface="Montserrat" pitchFamily="2" charset="77"/>
                <a:cs typeface="Arial" panose="020B0604020202020204" pitchFamily="34" charset="0"/>
              </a:rPr>
              <a:t>Initial Cash Flow</a:t>
            </a:r>
          </a:p>
        </p:txBody>
      </p:sp>
      <p:sp>
        <p:nvSpPr>
          <p:cNvPr id="58" name="TextBox 57">
            <a:extLst>
              <a:ext uri="{FF2B5EF4-FFF2-40B4-BE49-F238E27FC236}">
                <a16:creationId xmlns:a16="http://schemas.microsoft.com/office/drawing/2014/main" id="{DCB34021-9020-664F-9138-106C34BF9F09}"/>
              </a:ext>
            </a:extLst>
          </p:cNvPr>
          <p:cNvSpPr txBox="1"/>
          <p:nvPr/>
        </p:nvSpPr>
        <p:spPr>
          <a:xfrm>
            <a:off x="507882" y="2543034"/>
            <a:ext cx="3342688" cy="1631216"/>
          </a:xfrm>
          <a:prstGeom prst="rect">
            <a:avLst/>
          </a:prstGeom>
          <a:noFill/>
        </p:spPr>
        <p:txBody>
          <a:bodyPr wrap="square" rtlCol="0">
            <a:spAutoFit/>
          </a:bodyPr>
          <a:lstStyle>
            <a:defPPr>
              <a:defRPr lang="id-ID"/>
            </a:defPPr>
            <a:lvl1pPr algn="ctr" defTabSz="685800">
              <a:defRPr sz="900">
                <a:solidFill>
                  <a:prstClr val="black">
                    <a:lumMod val="75000"/>
                    <a:lumOff val="25000"/>
                  </a:prstClr>
                </a:solidFill>
                <a:latin typeface="Arial" panose="020B0604020202020204" pitchFamily="34" charset="0"/>
                <a:cs typeface="Arial" panose="020B0604020202020204" pitchFamily="34" charset="0"/>
              </a:defRPr>
            </a:lvl1pPr>
          </a:lstStyle>
          <a:p>
            <a:pPr marL="228600" indent="-228600" algn="l">
              <a:buFont typeface="+mj-lt"/>
              <a:buAutoNum type="alphaLcPeriod"/>
            </a:pPr>
            <a:r>
              <a:rPr lang="en-US" sz="2000" dirty="0">
                <a:solidFill>
                  <a:schemeClr val="tx1">
                    <a:lumMod val="65000"/>
                    <a:lumOff val="35000"/>
                  </a:schemeClr>
                </a:solidFill>
                <a:latin typeface="Roboto" panose="02000000000000000000" pitchFamily="2" charset="0"/>
                <a:ea typeface="Roboto" panose="02000000000000000000" pitchFamily="2" charset="0"/>
              </a:rPr>
              <a:t>Purchase of new assets</a:t>
            </a:r>
          </a:p>
          <a:p>
            <a:pPr marL="228600" indent="-228600" algn="l">
              <a:buFont typeface="+mj-lt"/>
              <a:buAutoNum type="alphaLcPeriod"/>
            </a:pPr>
            <a:r>
              <a:rPr lang="en-US" sz="2000" dirty="0">
                <a:solidFill>
                  <a:schemeClr val="tx1">
                    <a:lumMod val="65000"/>
                    <a:lumOff val="35000"/>
                  </a:schemeClr>
                </a:solidFill>
                <a:latin typeface="Roboto" panose="02000000000000000000" pitchFamily="2" charset="0"/>
                <a:ea typeface="Roboto" panose="02000000000000000000" pitchFamily="2" charset="0"/>
              </a:rPr>
              <a:t>Capitalized expenses (transportation, insurance, etc.)</a:t>
            </a:r>
          </a:p>
          <a:p>
            <a:pPr marL="228600" indent="-228600" algn="l">
              <a:buFont typeface="+mj-lt"/>
              <a:buAutoNum type="alphaLcPeriod"/>
            </a:pPr>
            <a:r>
              <a:rPr lang="en-US" sz="2000" dirty="0">
                <a:solidFill>
                  <a:schemeClr val="tx1">
                    <a:lumMod val="65000"/>
                    <a:lumOff val="35000"/>
                  </a:schemeClr>
                </a:solidFill>
                <a:latin typeface="Roboto" panose="02000000000000000000" pitchFamily="2" charset="0"/>
                <a:ea typeface="Roboto" panose="02000000000000000000" pitchFamily="2" charset="0"/>
              </a:rPr>
              <a:t>Working capital</a:t>
            </a:r>
          </a:p>
        </p:txBody>
      </p:sp>
      <p:sp>
        <p:nvSpPr>
          <p:cNvPr id="59" name="Rectangle: Rounded Corners 23">
            <a:extLst>
              <a:ext uri="{FF2B5EF4-FFF2-40B4-BE49-F238E27FC236}">
                <a16:creationId xmlns:a16="http://schemas.microsoft.com/office/drawing/2014/main" id="{701DBD65-418C-3346-B66A-8C77C0AC9D8D}"/>
              </a:ext>
            </a:extLst>
          </p:cNvPr>
          <p:cNvSpPr/>
          <p:nvPr/>
        </p:nvSpPr>
        <p:spPr>
          <a:xfrm>
            <a:off x="4347699" y="1851507"/>
            <a:ext cx="3448800" cy="4412427"/>
          </a:xfrm>
          <a:prstGeom prst="roundRect">
            <a:avLst>
              <a:gd name="adj" fmla="val 5926"/>
            </a:avLst>
          </a:prstGeom>
          <a:solidFill>
            <a:schemeClr val="bg1"/>
          </a:solidFill>
          <a:ln>
            <a:noFill/>
          </a:ln>
          <a:effectLst>
            <a:outerShdw blurRad="5080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grpSp>
        <p:nvGrpSpPr>
          <p:cNvPr id="5" name="Group 4">
            <a:extLst>
              <a:ext uri="{FF2B5EF4-FFF2-40B4-BE49-F238E27FC236}">
                <a16:creationId xmlns:a16="http://schemas.microsoft.com/office/drawing/2014/main" id="{BB88C8CF-C164-1446-B1FD-AE4DDA1010A6}"/>
              </a:ext>
            </a:extLst>
          </p:cNvPr>
          <p:cNvGrpSpPr/>
          <p:nvPr/>
        </p:nvGrpSpPr>
        <p:grpSpPr>
          <a:xfrm>
            <a:off x="5753583" y="1432569"/>
            <a:ext cx="719121" cy="719121"/>
            <a:chOff x="5691241" y="1472095"/>
            <a:chExt cx="719121" cy="719121"/>
          </a:xfrm>
        </p:grpSpPr>
        <p:sp>
          <p:nvSpPr>
            <p:cNvPr id="60" name="Oval 59">
              <a:extLst>
                <a:ext uri="{FF2B5EF4-FFF2-40B4-BE49-F238E27FC236}">
                  <a16:creationId xmlns:a16="http://schemas.microsoft.com/office/drawing/2014/main" id="{CB95074B-D9F8-8B4E-84B8-9D46E5967635}"/>
                </a:ext>
              </a:extLst>
            </p:cNvPr>
            <p:cNvSpPr/>
            <p:nvPr/>
          </p:nvSpPr>
          <p:spPr>
            <a:xfrm>
              <a:off x="5691241" y="1472095"/>
              <a:ext cx="719121" cy="719121"/>
            </a:xfrm>
            <a:prstGeom prst="ellipse">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61" name="Freeform 65">
              <a:extLst>
                <a:ext uri="{FF2B5EF4-FFF2-40B4-BE49-F238E27FC236}">
                  <a16:creationId xmlns:a16="http://schemas.microsoft.com/office/drawing/2014/main" id="{313CB27E-DB02-F645-90CF-99AC72B27E4F}"/>
                </a:ext>
              </a:extLst>
            </p:cNvPr>
            <p:cNvSpPr>
              <a:spLocks noChangeArrowheads="1"/>
            </p:cNvSpPr>
            <p:nvPr/>
          </p:nvSpPr>
          <p:spPr bwMode="auto">
            <a:xfrm>
              <a:off x="5886194" y="1686900"/>
              <a:ext cx="329214" cy="329214"/>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675">
                <a:solidFill>
                  <a:srgbClr val="000000"/>
                </a:solidFill>
                <a:latin typeface="Calibri" panose="020F0502020204030204"/>
              </a:endParaRPr>
            </a:p>
          </p:txBody>
        </p:sp>
      </p:grpSp>
      <p:grpSp>
        <p:nvGrpSpPr>
          <p:cNvPr id="62" name="Group 61">
            <a:extLst>
              <a:ext uri="{FF2B5EF4-FFF2-40B4-BE49-F238E27FC236}">
                <a16:creationId xmlns:a16="http://schemas.microsoft.com/office/drawing/2014/main" id="{5D1CC97E-6C4D-9745-8BB5-0DA0CE95BB9B}"/>
              </a:ext>
            </a:extLst>
          </p:cNvPr>
          <p:cNvGrpSpPr/>
          <p:nvPr/>
        </p:nvGrpSpPr>
        <p:grpSpPr>
          <a:xfrm>
            <a:off x="4327785" y="5036626"/>
            <a:ext cx="3510000" cy="707446"/>
            <a:chOff x="4589575" y="5686697"/>
            <a:chExt cx="3510000" cy="707446"/>
          </a:xfrm>
        </p:grpSpPr>
        <p:sp>
          <p:nvSpPr>
            <p:cNvPr id="74" name="Rectangle: Rounded Corners 25">
              <a:extLst>
                <a:ext uri="{FF2B5EF4-FFF2-40B4-BE49-F238E27FC236}">
                  <a16:creationId xmlns:a16="http://schemas.microsoft.com/office/drawing/2014/main" id="{1F5E4AD6-6B72-ED48-81A9-2BA96384D8B6}"/>
                </a:ext>
              </a:extLst>
            </p:cNvPr>
            <p:cNvSpPr/>
            <p:nvPr/>
          </p:nvSpPr>
          <p:spPr>
            <a:xfrm>
              <a:off x="4589575" y="5686697"/>
              <a:ext cx="3510000" cy="707446"/>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a:solidFill>
                  <a:prstClr val="white"/>
                </a:solidFill>
                <a:latin typeface="Calibri" panose="020F0502020204030204"/>
              </a:endParaRPr>
            </a:p>
          </p:txBody>
        </p:sp>
        <p:sp>
          <p:nvSpPr>
            <p:cNvPr id="75" name="TextBox 74">
              <a:extLst>
                <a:ext uri="{FF2B5EF4-FFF2-40B4-BE49-F238E27FC236}">
                  <a16:creationId xmlns:a16="http://schemas.microsoft.com/office/drawing/2014/main" id="{16E3186E-38CA-7949-B10F-98655FC3CF3A}"/>
                </a:ext>
              </a:extLst>
            </p:cNvPr>
            <p:cNvSpPr txBox="1"/>
            <p:nvPr/>
          </p:nvSpPr>
          <p:spPr>
            <a:xfrm>
              <a:off x="4678583" y="5704486"/>
              <a:ext cx="3331983" cy="646331"/>
            </a:xfrm>
            <a:prstGeom prst="rect">
              <a:avLst/>
            </a:prstGeom>
            <a:noFill/>
          </p:spPr>
          <p:txBody>
            <a:bodyPr wrap="square" rtlCol="0">
              <a:spAutoFit/>
            </a:bodyPr>
            <a:lstStyle/>
            <a:p>
              <a:pPr marL="342900" indent="-342900">
                <a:buFont typeface="+mj-lt"/>
                <a:buAutoNum type="alphaLcPeriod" startAt="15"/>
              </a:pPr>
              <a:r>
                <a:rPr lang="en-US" dirty="0">
                  <a:solidFill>
                    <a:schemeClr val="bg1"/>
                  </a:solidFill>
                  <a:latin typeface="Roboto Medium" panose="02000000000000000000" pitchFamily="2" charset="0"/>
                  <a:ea typeface="Roboto Medium" panose="02000000000000000000" pitchFamily="2" charset="0"/>
                </a:rPr>
                <a:t>Total Operational Cash Flow (l + m + n)</a:t>
              </a:r>
            </a:p>
          </p:txBody>
        </p:sp>
      </p:grpSp>
      <p:sp>
        <p:nvSpPr>
          <p:cNvPr id="63" name="TextBox 62">
            <a:extLst>
              <a:ext uri="{FF2B5EF4-FFF2-40B4-BE49-F238E27FC236}">
                <a16:creationId xmlns:a16="http://schemas.microsoft.com/office/drawing/2014/main" id="{0336DB5B-DE9A-694E-8711-53F97B8447A1}"/>
              </a:ext>
            </a:extLst>
          </p:cNvPr>
          <p:cNvSpPr txBox="1"/>
          <p:nvPr/>
        </p:nvSpPr>
        <p:spPr>
          <a:xfrm>
            <a:off x="4440549" y="2161123"/>
            <a:ext cx="3314520" cy="400110"/>
          </a:xfrm>
          <a:prstGeom prst="rect">
            <a:avLst/>
          </a:prstGeom>
          <a:noFill/>
        </p:spPr>
        <p:txBody>
          <a:bodyPr wrap="square" rtlCol="0">
            <a:spAutoFit/>
          </a:bodyPr>
          <a:lstStyle/>
          <a:p>
            <a:pPr algn="ctr" defTabSz="685800"/>
            <a:r>
              <a:rPr lang="en-US" sz="2000" b="1" dirty="0">
                <a:solidFill>
                  <a:schemeClr val="tx1">
                    <a:lumMod val="65000"/>
                    <a:lumOff val="35000"/>
                  </a:schemeClr>
                </a:solidFill>
                <a:latin typeface="Montserrat" pitchFamily="2" charset="77"/>
                <a:cs typeface="Arial" panose="020B0604020202020204" pitchFamily="34" charset="0"/>
              </a:rPr>
              <a:t>Operational Cash Flow</a:t>
            </a:r>
          </a:p>
        </p:txBody>
      </p:sp>
      <p:sp>
        <p:nvSpPr>
          <p:cNvPr id="64" name="TextBox 63">
            <a:extLst>
              <a:ext uri="{FF2B5EF4-FFF2-40B4-BE49-F238E27FC236}">
                <a16:creationId xmlns:a16="http://schemas.microsoft.com/office/drawing/2014/main" id="{C29410C3-48D5-8043-9795-FD609B3C83BF}"/>
              </a:ext>
            </a:extLst>
          </p:cNvPr>
          <p:cNvSpPr txBox="1"/>
          <p:nvPr/>
        </p:nvSpPr>
        <p:spPr>
          <a:xfrm>
            <a:off x="4555371" y="2543034"/>
            <a:ext cx="2396424" cy="2831544"/>
          </a:xfrm>
          <a:prstGeom prst="rect">
            <a:avLst/>
          </a:prstGeom>
          <a:noFill/>
        </p:spPr>
        <p:txBody>
          <a:bodyPr wrap="square" rtlCol="0">
            <a:spAutoFit/>
          </a:bodyPr>
          <a:lstStyle>
            <a:defPPr>
              <a:defRPr lang="id-ID"/>
            </a:defPPr>
            <a:lvl1pPr algn="ctr" defTabSz="685800">
              <a:defRPr sz="900">
                <a:solidFill>
                  <a:prstClr val="black">
                    <a:lumMod val="75000"/>
                    <a:lumOff val="25000"/>
                  </a:prstClr>
                </a:solidFill>
                <a:latin typeface="Arial" panose="020B0604020202020204" pitchFamily="34" charset="0"/>
                <a:cs typeface="Arial" panose="020B0604020202020204" pitchFamily="34" charset="0"/>
              </a:defRPr>
            </a:lvl1pPr>
          </a:lstStyle>
          <a:p>
            <a:pPr marL="228600" indent="-228600" algn="l">
              <a:buFont typeface="+mj-lt"/>
              <a:buAutoNum type="alphaLcPeriod" startAt="5"/>
            </a:pPr>
            <a:r>
              <a:rPr lang="en-US" sz="1600" dirty="0">
                <a:solidFill>
                  <a:schemeClr val="tx1">
                    <a:lumMod val="65000"/>
                    <a:lumOff val="35000"/>
                  </a:schemeClr>
                </a:solidFill>
                <a:latin typeface="Roboto" panose="02000000000000000000" pitchFamily="2" charset="0"/>
                <a:ea typeface="Roboto" panose="02000000000000000000" pitchFamily="2" charset="0"/>
              </a:rPr>
              <a:t>Income</a:t>
            </a:r>
          </a:p>
          <a:p>
            <a:pPr marL="228600" indent="-228600" algn="l">
              <a:buFont typeface="+mj-lt"/>
              <a:buAutoNum type="alphaLcPeriod" startAt="5"/>
            </a:pPr>
            <a:r>
              <a:rPr lang="en-US" sz="1600" dirty="0">
                <a:solidFill>
                  <a:schemeClr val="tx1">
                    <a:lumMod val="65000"/>
                    <a:lumOff val="35000"/>
                  </a:schemeClr>
                </a:solidFill>
                <a:latin typeface="Roboto" panose="02000000000000000000" pitchFamily="2" charset="0"/>
                <a:ea typeface="Roboto" panose="02000000000000000000" pitchFamily="2" charset="0"/>
              </a:rPr>
              <a:t>Operating Expenses</a:t>
            </a:r>
          </a:p>
          <a:p>
            <a:pPr marL="228600" indent="-228600" algn="l">
              <a:buFont typeface="+mj-lt"/>
              <a:buAutoNum type="alphaLcPeriod" startAt="5"/>
            </a:pPr>
            <a:r>
              <a:rPr lang="en-US" sz="1600" dirty="0">
                <a:solidFill>
                  <a:schemeClr val="tx1">
                    <a:lumMod val="65000"/>
                    <a:lumOff val="35000"/>
                  </a:schemeClr>
                </a:solidFill>
                <a:latin typeface="Roboto" panose="02000000000000000000" pitchFamily="2" charset="0"/>
                <a:ea typeface="Roboto" panose="02000000000000000000" pitchFamily="2" charset="0"/>
              </a:rPr>
              <a:t>Depreciation</a:t>
            </a:r>
          </a:p>
          <a:p>
            <a:pPr marL="228600" indent="-228600" algn="l">
              <a:buFont typeface="+mj-lt"/>
              <a:buAutoNum type="alphaLcPeriod" startAt="5"/>
            </a:pPr>
            <a:r>
              <a:rPr lang="en-US" sz="1600" dirty="0">
                <a:solidFill>
                  <a:schemeClr val="tx1">
                    <a:lumMod val="65000"/>
                    <a:lumOff val="35000"/>
                  </a:schemeClr>
                </a:solidFill>
                <a:latin typeface="Roboto" panose="02000000000000000000" pitchFamily="2" charset="0"/>
                <a:ea typeface="Roboto" panose="02000000000000000000" pitchFamily="2" charset="0"/>
              </a:rPr>
              <a:t>EBIT ( e –f –g )</a:t>
            </a:r>
          </a:p>
          <a:p>
            <a:pPr marL="228600" indent="-228600" algn="l">
              <a:buFont typeface="+mj-lt"/>
              <a:buAutoNum type="alphaLcPeriod" startAt="5"/>
            </a:pPr>
            <a:r>
              <a:rPr lang="en-US" sz="1600" dirty="0">
                <a:solidFill>
                  <a:schemeClr val="tx1">
                    <a:lumMod val="65000"/>
                    <a:lumOff val="35000"/>
                  </a:schemeClr>
                </a:solidFill>
                <a:latin typeface="Roboto" panose="02000000000000000000" pitchFamily="2" charset="0"/>
                <a:ea typeface="Roboto" panose="02000000000000000000" pitchFamily="2" charset="0"/>
              </a:rPr>
              <a:t>Interest</a:t>
            </a:r>
          </a:p>
          <a:p>
            <a:pPr marL="228600" indent="-228600" algn="l">
              <a:buFont typeface="+mj-lt"/>
              <a:buAutoNum type="alphaLcPeriod" startAt="5"/>
            </a:pPr>
            <a:r>
              <a:rPr lang="en-US" sz="1600" dirty="0">
                <a:solidFill>
                  <a:schemeClr val="tx1">
                    <a:lumMod val="65000"/>
                    <a:lumOff val="35000"/>
                  </a:schemeClr>
                </a:solidFill>
                <a:latin typeface="Roboto" panose="02000000000000000000" pitchFamily="2" charset="0"/>
                <a:ea typeface="Roboto" panose="02000000000000000000" pitchFamily="2" charset="0"/>
              </a:rPr>
              <a:t>EBT ( h – </a:t>
            </a:r>
            <a:r>
              <a:rPr lang="en-US" sz="1600" dirty="0" err="1">
                <a:solidFill>
                  <a:schemeClr val="tx1">
                    <a:lumMod val="65000"/>
                    <a:lumOff val="35000"/>
                  </a:schemeClr>
                </a:solidFill>
                <a:latin typeface="Roboto" panose="02000000000000000000" pitchFamily="2" charset="0"/>
                <a:ea typeface="Roboto" panose="02000000000000000000" pitchFamily="2" charset="0"/>
              </a:rPr>
              <a:t>i</a:t>
            </a:r>
            <a:r>
              <a:rPr lang="en-US" sz="1600" dirty="0">
                <a:solidFill>
                  <a:schemeClr val="tx1">
                    <a:lumMod val="65000"/>
                    <a:lumOff val="35000"/>
                  </a:schemeClr>
                </a:solidFill>
                <a:latin typeface="Roboto" panose="02000000000000000000" pitchFamily="2" charset="0"/>
                <a:ea typeface="Roboto" panose="02000000000000000000" pitchFamily="2" charset="0"/>
              </a:rPr>
              <a:t> )</a:t>
            </a:r>
          </a:p>
          <a:p>
            <a:pPr marL="228600" indent="-228600" algn="l">
              <a:buFont typeface="+mj-lt"/>
              <a:buAutoNum type="alphaLcPeriod" startAt="5"/>
            </a:pPr>
            <a:r>
              <a:rPr lang="en-US" sz="1600" dirty="0">
                <a:solidFill>
                  <a:schemeClr val="tx1">
                    <a:lumMod val="65000"/>
                    <a:lumOff val="35000"/>
                  </a:schemeClr>
                </a:solidFill>
                <a:latin typeface="Roboto" panose="02000000000000000000" pitchFamily="2" charset="0"/>
                <a:ea typeface="Roboto" panose="02000000000000000000" pitchFamily="2" charset="0"/>
              </a:rPr>
              <a:t>Tax</a:t>
            </a:r>
          </a:p>
          <a:p>
            <a:pPr marL="228600" indent="-228600" algn="l">
              <a:buFont typeface="+mj-lt"/>
              <a:buAutoNum type="alphaLcPeriod" startAt="5"/>
            </a:pPr>
            <a:r>
              <a:rPr lang="en-US" sz="1600" dirty="0">
                <a:solidFill>
                  <a:schemeClr val="tx1">
                    <a:lumMod val="65000"/>
                    <a:lumOff val="35000"/>
                  </a:schemeClr>
                </a:solidFill>
                <a:latin typeface="Roboto" panose="02000000000000000000" pitchFamily="2" charset="0"/>
                <a:ea typeface="Roboto" panose="02000000000000000000" pitchFamily="2" charset="0"/>
              </a:rPr>
              <a:t>EAT ( j – k )</a:t>
            </a:r>
          </a:p>
          <a:p>
            <a:pPr marL="228600" indent="-228600" algn="l">
              <a:buFont typeface="+mj-lt"/>
              <a:buAutoNum type="alphaLcPeriod" startAt="5"/>
            </a:pPr>
            <a:r>
              <a:rPr lang="en-US" sz="1600" dirty="0">
                <a:solidFill>
                  <a:schemeClr val="tx1">
                    <a:lumMod val="65000"/>
                    <a:lumOff val="35000"/>
                  </a:schemeClr>
                </a:solidFill>
                <a:latin typeface="Roboto" panose="02000000000000000000" pitchFamily="2" charset="0"/>
                <a:ea typeface="Roboto" panose="02000000000000000000" pitchFamily="2" charset="0"/>
              </a:rPr>
              <a:t>Depreciation</a:t>
            </a:r>
          </a:p>
          <a:p>
            <a:pPr marL="228600" indent="-228600" algn="l">
              <a:buFont typeface="+mj-lt"/>
              <a:buAutoNum type="alphaLcPeriod" startAt="5"/>
            </a:pPr>
            <a:r>
              <a:rPr lang="en-US" sz="1600" dirty="0">
                <a:solidFill>
                  <a:schemeClr val="tx1">
                    <a:lumMod val="65000"/>
                    <a:lumOff val="35000"/>
                  </a:schemeClr>
                </a:solidFill>
                <a:latin typeface="Roboto" panose="02000000000000000000" pitchFamily="2" charset="0"/>
                <a:ea typeface="Roboto" panose="02000000000000000000" pitchFamily="2" charset="0"/>
              </a:rPr>
              <a:t>Interest (1-T)</a:t>
            </a:r>
          </a:p>
          <a:p>
            <a:pPr marL="228600" indent="-228600" algn="l">
              <a:buFont typeface="+mj-lt"/>
              <a:buAutoNum type="alphaLcPeriod" startAt="5"/>
            </a:pPr>
            <a:endParaRPr lang="en-US" sz="1800" dirty="0">
              <a:solidFill>
                <a:schemeClr val="tx1">
                  <a:lumMod val="65000"/>
                  <a:lumOff val="35000"/>
                </a:schemeClr>
              </a:solidFill>
              <a:latin typeface="Roboto" panose="02000000000000000000" pitchFamily="2" charset="0"/>
              <a:ea typeface="Roboto" panose="02000000000000000000" pitchFamily="2" charset="0"/>
            </a:endParaRPr>
          </a:p>
        </p:txBody>
      </p:sp>
      <p:sp>
        <p:nvSpPr>
          <p:cNvPr id="65" name="Rectangle: Rounded Corners 18">
            <a:extLst>
              <a:ext uri="{FF2B5EF4-FFF2-40B4-BE49-F238E27FC236}">
                <a16:creationId xmlns:a16="http://schemas.microsoft.com/office/drawing/2014/main" id="{E353A27B-8D89-3844-B170-8C4BABA0F6F7}"/>
              </a:ext>
            </a:extLst>
          </p:cNvPr>
          <p:cNvSpPr/>
          <p:nvPr/>
        </p:nvSpPr>
        <p:spPr>
          <a:xfrm>
            <a:off x="8325340" y="1851507"/>
            <a:ext cx="3448800" cy="4412427"/>
          </a:xfrm>
          <a:prstGeom prst="roundRect">
            <a:avLst>
              <a:gd name="adj" fmla="val 5926"/>
            </a:avLst>
          </a:prstGeom>
          <a:solidFill>
            <a:schemeClr val="bg1"/>
          </a:solidFill>
          <a:ln>
            <a:noFill/>
          </a:ln>
          <a:effectLst>
            <a:outerShdw blurRad="5080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grpSp>
        <p:nvGrpSpPr>
          <p:cNvPr id="6" name="Group 5">
            <a:extLst>
              <a:ext uri="{FF2B5EF4-FFF2-40B4-BE49-F238E27FC236}">
                <a16:creationId xmlns:a16="http://schemas.microsoft.com/office/drawing/2014/main" id="{92BDA8A2-D43A-B145-9AE6-CF829149E9F1}"/>
              </a:ext>
            </a:extLst>
          </p:cNvPr>
          <p:cNvGrpSpPr/>
          <p:nvPr/>
        </p:nvGrpSpPr>
        <p:grpSpPr>
          <a:xfrm>
            <a:off x="9697174" y="1461064"/>
            <a:ext cx="719121" cy="719121"/>
            <a:chOff x="9625362" y="1476003"/>
            <a:chExt cx="719121" cy="719121"/>
          </a:xfrm>
        </p:grpSpPr>
        <p:sp>
          <p:nvSpPr>
            <p:cNvPr id="66" name="Oval 65">
              <a:extLst>
                <a:ext uri="{FF2B5EF4-FFF2-40B4-BE49-F238E27FC236}">
                  <a16:creationId xmlns:a16="http://schemas.microsoft.com/office/drawing/2014/main" id="{7CE0EFA0-5277-2546-A0FC-F8F3A52B0B53}"/>
                </a:ext>
              </a:extLst>
            </p:cNvPr>
            <p:cNvSpPr/>
            <p:nvPr/>
          </p:nvSpPr>
          <p:spPr>
            <a:xfrm>
              <a:off x="9625362" y="1476003"/>
              <a:ext cx="719121" cy="719121"/>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pic>
          <p:nvPicPr>
            <p:cNvPr id="67" name="Graphic 66">
              <a:extLst>
                <a:ext uri="{FF2B5EF4-FFF2-40B4-BE49-F238E27FC236}">
                  <a16:creationId xmlns:a16="http://schemas.microsoft.com/office/drawing/2014/main" id="{B30419C4-AA4A-4A45-9C42-B28D6DBEF8F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21791" y="1717871"/>
              <a:ext cx="319585" cy="319585"/>
            </a:xfrm>
            <a:prstGeom prst="rect">
              <a:avLst/>
            </a:prstGeom>
          </p:spPr>
        </p:pic>
      </p:grpSp>
      <p:grpSp>
        <p:nvGrpSpPr>
          <p:cNvPr id="68" name="Group 67">
            <a:extLst>
              <a:ext uri="{FF2B5EF4-FFF2-40B4-BE49-F238E27FC236}">
                <a16:creationId xmlns:a16="http://schemas.microsoft.com/office/drawing/2014/main" id="{462ED679-A121-5D40-9117-D36CB4580DE9}"/>
              </a:ext>
            </a:extLst>
          </p:cNvPr>
          <p:cNvGrpSpPr/>
          <p:nvPr/>
        </p:nvGrpSpPr>
        <p:grpSpPr>
          <a:xfrm>
            <a:off x="8294179" y="5036604"/>
            <a:ext cx="3510000" cy="717850"/>
            <a:chOff x="8762865" y="5686697"/>
            <a:chExt cx="3510000" cy="717850"/>
          </a:xfrm>
        </p:grpSpPr>
        <p:sp>
          <p:nvSpPr>
            <p:cNvPr id="72" name="Rectangle: Rounded Corners 20">
              <a:extLst>
                <a:ext uri="{FF2B5EF4-FFF2-40B4-BE49-F238E27FC236}">
                  <a16:creationId xmlns:a16="http://schemas.microsoft.com/office/drawing/2014/main" id="{BAF8F038-B45C-9B48-AEC9-744E3C5AAC40}"/>
                </a:ext>
              </a:extLst>
            </p:cNvPr>
            <p:cNvSpPr/>
            <p:nvPr/>
          </p:nvSpPr>
          <p:spPr>
            <a:xfrm>
              <a:off x="8762865" y="5686697"/>
              <a:ext cx="3510000" cy="70744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dirty="0">
                <a:solidFill>
                  <a:prstClr val="white"/>
                </a:solidFill>
                <a:latin typeface="Calibri" panose="020F0502020204030204"/>
              </a:endParaRPr>
            </a:p>
          </p:txBody>
        </p:sp>
        <p:sp>
          <p:nvSpPr>
            <p:cNvPr id="73" name="TextBox 72">
              <a:extLst>
                <a:ext uri="{FF2B5EF4-FFF2-40B4-BE49-F238E27FC236}">
                  <a16:creationId xmlns:a16="http://schemas.microsoft.com/office/drawing/2014/main" id="{CCC7EEAD-C345-DF4A-92B1-08CD7D2F1266}"/>
                </a:ext>
              </a:extLst>
            </p:cNvPr>
            <p:cNvSpPr txBox="1"/>
            <p:nvPr/>
          </p:nvSpPr>
          <p:spPr>
            <a:xfrm>
              <a:off x="8890414" y="5758216"/>
              <a:ext cx="3277557" cy="646331"/>
            </a:xfrm>
            <a:prstGeom prst="rect">
              <a:avLst/>
            </a:prstGeom>
            <a:noFill/>
          </p:spPr>
          <p:txBody>
            <a:bodyPr wrap="square" rtlCol="0">
              <a:spAutoFit/>
            </a:bodyPr>
            <a:lstStyle/>
            <a:p>
              <a:pPr marL="342900" indent="-342900">
                <a:buFont typeface="+mj-lt"/>
                <a:buAutoNum type="alphaLcPeriod" startAt="19"/>
              </a:pPr>
              <a:r>
                <a:rPr lang="en-US" dirty="0">
                  <a:solidFill>
                    <a:schemeClr val="bg1"/>
                  </a:solidFill>
                  <a:latin typeface="Roboto Medium" panose="02000000000000000000" pitchFamily="2" charset="0"/>
                  <a:ea typeface="Roboto Medium" panose="02000000000000000000" pitchFamily="2" charset="0"/>
                </a:rPr>
                <a:t>Total Terminal Cash Flow </a:t>
              </a:r>
            </a:p>
            <a:p>
              <a:r>
                <a:rPr lang="en-US" dirty="0">
                  <a:solidFill>
                    <a:schemeClr val="bg1"/>
                  </a:solidFill>
                  <a:latin typeface="Roboto Medium" panose="02000000000000000000" pitchFamily="2" charset="0"/>
                  <a:ea typeface="Roboto Medium" panose="02000000000000000000" pitchFamily="2" charset="0"/>
                </a:rPr>
                <a:t>       (p – q + r)</a:t>
              </a:r>
            </a:p>
          </p:txBody>
        </p:sp>
      </p:grpSp>
      <p:sp>
        <p:nvSpPr>
          <p:cNvPr id="69" name="TextBox 68">
            <a:extLst>
              <a:ext uri="{FF2B5EF4-FFF2-40B4-BE49-F238E27FC236}">
                <a16:creationId xmlns:a16="http://schemas.microsoft.com/office/drawing/2014/main" id="{5157D1FB-3213-AA4B-B476-D3DE8FA1523F}"/>
              </a:ext>
            </a:extLst>
          </p:cNvPr>
          <p:cNvSpPr txBox="1"/>
          <p:nvPr/>
        </p:nvSpPr>
        <p:spPr>
          <a:xfrm>
            <a:off x="8583643" y="2163934"/>
            <a:ext cx="2915515" cy="400110"/>
          </a:xfrm>
          <a:prstGeom prst="rect">
            <a:avLst/>
          </a:prstGeom>
          <a:noFill/>
        </p:spPr>
        <p:txBody>
          <a:bodyPr wrap="square" rtlCol="0">
            <a:spAutoFit/>
          </a:bodyPr>
          <a:lstStyle/>
          <a:p>
            <a:pPr algn="ctr" defTabSz="685800"/>
            <a:r>
              <a:rPr lang="en-US" sz="2000" b="1" dirty="0">
                <a:solidFill>
                  <a:srgbClr val="C00000"/>
                </a:solidFill>
                <a:latin typeface="Montserrat" pitchFamily="2" charset="77"/>
                <a:cs typeface="Arial" panose="020B0604020202020204" pitchFamily="34" charset="0"/>
              </a:rPr>
              <a:t>Terminal Cash Flow</a:t>
            </a:r>
          </a:p>
        </p:txBody>
      </p:sp>
      <p:sp>
        <p:nvSpPr>
          <p:cNvPr id="70" name="TextBox 69">
            <a:extLst>
              <a:ext uri="{FF2B5EF4-FFF2-40B4-BE49-F238E27FC236}">
                <a16:creationId xmlns:a16="http://schemas.microsoft.com/office/drawing/2014/main" id="{D1470EA2-1E5C-184C-944A-BE7649BD20B4}"/>
              </a:ext>
            </a:extLst>
          </p:cNvPr>
          <p:cNvSpPr txBox="1"/>
          <p:nvPr/>
        </p:nvSpPr>
        <p:spPr>
          <a:xfrm>
            <a:off x="8433340" y="2532055"/>
            <a:ext cx="3065818" cy="1323439"/>
          </a:xfrm>
          <a:prstGeom prst="rect">
            <a:avLst/>
          </a:prstGeom>
          <a:noFill/>
        </p:spPr>
        <p:txBody>
          <a:bodyPr wrap="square" rtlCol="0">
            <a:spAutoFit/>
          </a:bodyPr>
          <a:lstStyle/>
          <a:p>
            <a:pPr marL="342900" indent="-342900">
              <a:buFont typeface="+mj-lt"/>
              <a:buAutoNum type="alphaLcPeriod" startAt="16"/>
            </a:pPr>
            <a:r>
              <a:rPr lang="en-US" sz="2000" dirty="0">
                <a:solidFill>
                  <a:schemeClr val="tx1">
                    <a:lumMod val="65000"/>
                    <a:lumOff val="35000"/>
                  </a:schemeClr>
                </a:solidFill>
                <a:latin typeface="Roboto" panose="02000000000000000000" pitchFamily="2" charset="0"/>
                <a:ea typeface="Roboto" panose="02000000000000000000" pitchFamily="2" charset="0"/>
              </a:rPr>
              <a:t>Salvage value</a:t>
            </a:r>
          </a:p>
          <a:p>
            <a:pPr marL="342900" indent="-342900">
              <a:buFont typeface="+mj-lt"/>
              <a:buAutoNum type="alphaLcPeriod" startAt="16"/>
            </a:pPr>
            <a:r>
              <a:rPr lang="en-US" sz="2000" dirty="0">
                <a:solidFill>
                  <a:schemeClr val="tx1">
                    <a:lumMod val="65000"/>
                    <a:lumOff val="35000"/>
                  </a:schemeClr>
                </a:solidFill>
                <a:latin typeface="Roboto" panose="02000000000000000000" pitchFamily="2" charset="0"/>
                <a:ea typeface="Roboto" panose="02000000000000000000" pitchFamily="2" charset="0"/>
              </a:rPr>
              <a:t>Tax on Salvage Value</a:t>
            </a:r>
          </a:p>
          <a:p>
            <a:pPr marL="342900" indent="-342900">
              <a:buFont typeface="+mj-lt"/>
              <a:buAutoNum type="alphaLcPeriod" startAt="16"/>
            </a:pPr>
            <a:r>
              <a:rPr lang="en-US" sz="2000" dirty="0">
                <a:solidFill>
                  <a:schemeClr val="tx1">
                    <a:lumMod val="65000"/>
                    <a:lumOff val="35000"/>
                  </a:schemeClr>
                </a:solidFill>
                <a:latin typeface="Roboto" panose="02000000000000000000" pitchFamily="2" charset="0"/>
                <a:ea typeface="Roboto" panose="02000000000000000000" pitchFamily="2" charset="0"/>
              </a:rPr>
              <a:t>Working Capital Recovery</a:t>
            </a:r>
            <a:endParaRPr lang="en-US" sz="2000" dirty="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71" name="TextBox 70">
            <a:extLst>
              <a:ext uri="{FF2B5EF4-FFF2-40B4-BE49-F238E27FC236}">
                <a16:creationId xmlns:a16="http://schemas.microsoft.com/office/drawing/2014/main" id="{9DE564FC-B8B7-E44E-A600-583CFED771E9}"/>
              </a:ext>
            </a:extLst>
          </p:cNvPr>
          <p:cNvSpPr txBox="1"/>
          <p:nvPr/>
        </p:nvSpPr>
        <p:spPr>
          <a:xfrm>
            <a:off x="645040" y="5795157"/>
            <a:ext cx="10854118" cy="510778"/>
          </a:xfrm>
          <a:prstGeom prst="roundRect">
            <a:avLst/>
          </a:prstGeom>
          <a:solidFill>
            <a:schemeClr val="accent4">
              <a:lumMod val="75000"/>
            </a:schemeClr>
          </a:solidFill>
        </p:spPr>
        <p:txBody>
          <a:bodyPr wrap="square">
            <a:spAutoFit/>
          </a:bodyPr>
          <a:lstStyle/>
          <a:p>
            <a:pPr algn="ctr"/>
            <a:r>
              <a:rPr lang="en-US" sz="2400" b="1" dirty="0">
                <a:solidFill>
                  <a:schemeClr val="bg1"/>
                </a:solidFill>
                <a:latin typeface="Montserrat" pitchFamily="2" charset="77"/>
              </a:rPr>
              <a:t>Net Cash Flow  ( d + o + s ) </a:t>
            </a:r>
          </a:p>
        </p:txBody>
      </p:sp>
    </p:spTree>
    <p:extLst>
      <p:ext uri="{BB962C8B-B14F-4D97-AF65-F5344CB8AC3E}">
        <p14:creationId xmlns:p14="http://schemas.microsoft.com/office/powerpoint/2010/main" val="1781558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CC024-5A3D-924C-BB21-49EC720CAF8C}"/>
              </a:ext>
            </a:extLst>
          </p:cNvPr>
          <p:cNvSpPr>
            <a:spLocks noGrp="1"/>
          </p:cNvSpPr>
          <p:nvPr>
            <p:ph type="title"/>
          </p:nvPr>
        </p:nvSpPr>
        <p:spPr/>
        <p:txBody>
          <a:bodyPr/>
          <a:lstStyle/>
          <a:p>
            <a:r>
              <a:rPr lang="en-US" kern="0" dirty="0"/>
              <a:t>C</a:t>
            </a:r>
            <a:r>
              <a:rPr lang="en-US" kern="0" dirty="0">
                <a:sym typeface="Poppins ExtraBold"/>
              </a:rPr>
              <a:t>apital Budgeting </a:t>
            </a:r>
            <a:r>
              <a:rPr lang="en-US" kern="0" dirty="0"/>
              <a:t>Stages</a:t>
            </a:r>
            <a:endParaRPr lang="en-US" dirty="0"/>
          </a:p>
        </p:txBody>
      </p:sp>
      <p:sp>
        <p:nvSpPr>
          <p:cNvPr id="5" name="Content Placeholder 4">
            <a:extLst>
              <a:ext uri="{FF2B5EF4-FFF2-40B4-BE49-F238E27FC236}">
                <a16:creationId xmlns:a16="http://schemas.microsoft.com/office/drawing/2014/main" id="{29088192-16B6-0843-BE22-25C23856AE4F}"/>
              </a:ext>
            </a:extLst>
          </p:cNvPr>
          <p:cNvSpPr>
            <a:spLocks noGrp="1"/>
          </p:cNvSpPr>
          <p:nvPr>
            <p:ph idx="1"/>
          </p:nvPr>
        </p:nvSpPr>
        <p:spPr>
          <a:xfrm>
            <a:off x="838200" y="1825625"/>
            <a:ext cx="5081954" cy="4351338"/>
          </a:xfrm>
        </p:spPr>
        <p:txBody>
          <a:bodyPr>
            <a:normAutofit/>
          </a:bodyPr>
          <a:lstStyle/>
          <a:p>
            <a:pPr marL="0" indent="0" algn="just">
              <a:buNone/>
            </a:pPr>
            <a:r>
              <a:rPr lang="en-US" sz="2000" dirty="0">
                <a:latin typeface="Roboto Medium" panose="02000000000000000000" pitchFamily="2" charset="0"/>
                <a:ea typeface="Roboto Medium" panose="02000000000000000000" pitchFamily="2" charset="0"/>
              </a:rPr>
              <a:t>Example :</a:t>
            </a:r>
          </a:p>
          <a:p>
            <a:pPr marL="1066800" indent="0" algn="just">
              <a:buNone/>
            </a:pPr>
            <a:r>
              <a:rPr lang="en-US" sz="2000" dirty="0"/>
              <a:t>Expenditures for working capital are made when the investment will start and the source of capital comes from own capital.</a:t>
            </a:r>
          </a:p>
          <a:p>
            <a:pPr marL="1104900" indent="0" algn="just">
              <a:buNone/>
            </a:pPr>
            <a:r>
              <a:rPr lang="en-US" sz="2000" dirty="0"/>
              <a:t>Expenditures for working capital are carried out during the life of the project and the source of capital comes from own capital and loans from banks</a:t>
            </a:r>
          </a:p>
        </p:txBody>
      </p:sp>
      <p:sp>
        <p:nvSpPr>
          <p:cNvPr id="6" name="Oval 5">
            <a:extLst>
              <a:ext uri="{FF2B5EF4-FFF2-40B4-BE49-F238E27FC236}">
                <a16:creationId xmlns:a16="http://schemas.microsoft.com/office/drawing/2014/main" id="{3A075868-6278-FD44-9327-551BA37C2394}"/>
              </a:ext>
            </a:extLst>
          </p:cNvPr>
          <p:cNvSpPr/>
          <p:nvPr/>
        </p:nvSpPr>
        <p:spPr>
          <a:xfrm>
            <a:off x="838200" y="2400544"/>
            <a:ext cx="791308" cy="79130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ontserrat" pitchFamily="2" charset="77"/>
                <a:ea typeface="Roboto" panose="02000000000000000000" pitchFamily="2" charset="0"/>
              </a:rPr>
              <a:t>1</a:t>
            </a:r>
          </a:p>
        </p:txBody>
      </p:sp>
      <p:sp>
        <p:nvSpPr>
          <p:cNvPr id="7" name="Oval 6">
            <a:extLst>
              <a:ext uri="{FF2B5EF4-FFF2-40B4-BE49-F238E27FC236}">
                <a16:creationId xmlns:a16="http://schemas.microsoft.com/office/drawing/2014/main" id="{647BBB88-47A0-9F49-8EB3-71DDB0F56D71}"/>
              </a:ext>
            </a:extLst>
          </p:cNvPr>
          <p:cNvSpPr/>
          <p:nvPr/>
        </p:nvSpPr>
        <p:spPr>
          <a:xfrm>
            <a:off x="838200" y="3893099"/>
            <a:ext cx="791308" cy="79130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ontserrat" pitchFamily="2" charset="77"/>
                <a:ea typeface="Roboto" panose="02000000000000000000" pitchFamily="2" charset="0"/>
              </a:rPr>
              <a:t>2</a:t>
            </a:r>
          </a:p>
        </p:txBody>
      </p:sp>
      <p:pic>
        <p:nvPicPr>
          <p:cNvPr id="3" name="Picture 2">
            <a:extLst>
              <a:ext uri="{FF2B5EF4-FFF2-40B4-BE49-F238E27FC236}">
                <a16:creationId xmlns:a16="http://schemas.microsoft.com/office/drawing/2014/main" id="{94DCB9C5-A3A3-E34A-8DCB-27597036CDC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95394" y="1318557"/>
            <a:ext cx="4858406" cy="4858406"/>
          </a:xfrm>
          <a:prstGeom prst="rect">
            <a:avLst/>
          </a:prstGeom>
        </p:spPr>
      </p:pic>
    </p:spTree>
    <p:extLst>
      <p:ext uri="{BB962C8B-B14F-4D97-AF65-F5344CB8AC3E}">
        <p14:creationId xmlns:p14="http://schemas.microsoft.com/office/powerpoint/2010/main" val="325058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7AD865-908E-49BA-871D-F36C15E91135}"/>
              </a:ext>
            </a:extLst>
          </p:cNvPr>
          <p:cNvSpPr txBox="1"/>
          <p:nvPr/>
        </p:nvSpPr>
        <p:spPr>
          <a:xfrm>
            <a:off x="1079500" y="762513"/>
            <a:ext cx="1625600" cy="2862322"/>
          </a:xfrm>
          <a:prstGeom prst="rect">
            <a:avLst/>
          </a:prstGeom>
          <a:noFill/>
        </p:spPr>
        <p:txBody>
          <a:bodyPr wrap="square" rtlCol="0">
            <a:spAutoFit/>
          </a:bodyPr>
          <a:lstStyle/>
          <a:p>
            <a:r>
              <a:rPr lang="en-US" dirty="0"/>
              <a:t>Expenditures for working capital are made when the investment will start and the source of capital comes from own capital.</a:t>
            </a:r>
          </a:p>
        </p:txBody>
      </p:sp>
      <p:graphicFrame>
        <p:nvGraphicFramePr>
          <p:cNvPr id="5" name="Content Placeholder 3">
            <a:extLst>
              <a:ext uri="{FF2B5EF4-FFF2-40B4-BE49-F238E27FC236}">
                <a16:creationId xmlns:a16="http://schemas.microsoft.com/office/drawing/2014/main" id="{1634C063-6DE6-40BF-B943-C5957FA753DB}"/>
              </a:ext>
            </a:extLst>
          </p:cNvPr>
          <p:cNvGraphicFramePr>
            <a:graphicFrameLocks/>
          </p:cNvGraphicFramePr>
          <p:nvPr>
            <p:extLst>
              <p:ext uri="{D42A27DB-BD31-4B8C-83A1-F6EECF244321}">
                <p14:modId xmlns:p14="http://schemas.microsoft.com/office/powerpoint/2010/main" val="737059737"/>
              </p:ext>
            </p:extLst>
          </p:nvPr>
        </p:nvGraphicFramePr>
        <p:xfrm>
          <a:off x="2798421" y="456494"/>
          <a:ext cx="9105901" cy="6079946"/>
        </p:xfrm>
        <a:graphic>
          <a:graphicData uri="http://schemas.openxmlformats.org/drawingml/2006/table">
            <a:tbl>
              <a:tblPr firstRow="1" bandRow="1">
                <a:tableStyleId>{F5AB1C69-6EDB-4FF4-983F-18BD219EF322}</a:tableStyleId>
              </a:tblPr>
              <a:tblGrid>
                <a:gridCol w="3352683">
                  <a:extLst>
                    <a:ext uri="{9D8B030D-6E8A-4147-A177-3AD203B41FA5}">
                      <a16:colId xmlns:a16="http://schemas.microsoft.com/office/drawing/2014/main" val="20000"/>
                    </a:ext>
                  </a:extLst>
                </a:gridCol>
                <a:gridCol w="914368">
                  <a:extLst>
                    <a:ext uri="{9D8B030D-6E8A-4147-A177-3AD203B41FA5}">
                      <a16:colId xmlns:a16="http://schemas.microsoft.com/office/drawing/2014/main" val="20001"/>
                    </a:ext>
                  </a:extLst>
                </a:gridCol>
                <a:gridCol w="838171">
                  <a:extLst>
                    <a:ext uri="{9D8B030D-6E8A-4147-A177-3AD203B41FA5}">
                      <a16:colId xmlns:a16="http://schemas.microsoft.com/office/drawing/2014/main" val="20002"/>
                    </a:ext>
                  </a:extLst>
                </a:gridCol>
                <a:gridCol w="838171">
                  <a:extLst>
                    <a:ext uri="{9D8B030D-6E8A-4147-A177-3AD203B41FA5}">
                      <a16:colId xmlns:a16="http://schemas.microsoft.com/office/drawing/2014/main" val="20003"/>
                    </a:ext>
                  </a:extLst>
                </a:gridCol>
                <a:gridCol w="829705">
                  <a:extLst>
                    <a:ext uri="{9D8B030D-6E8A-4147-A177-3AD203B41FA5}">
                      <a16:colId xmlns:a16="http://schemas.microsoft.com/office/drawing/2014/main" val="20004"/>
                    </a:ext>
                  </a:extLst>
                </a:gridCol>
                <a:gridCol w="770439">
                  <a:extLst>
                    <a:ext uri="{9D8B030D-6E8A-4147-A177-3AD203B41FA5}">
                      <a16:colId xmlns:a16="http://schemas.microsoft.com/office/drawing/2014/main" val="20005"/>
                    </a:ext>
                  </a:extLst>
                </a:gridCol>
                <a:gridCol w="838171">
                  <a:extLst>
                    <a:ext uri="{9D8B030D-6E8A-4147-A177-3AD203B41FA5}">
                      <a16:colId xmlns:a16="http://schemas.microsoft.com/office/drawing/2014/main" val="20006"/>
                    </a:ext>
                  </a:extLst>
                </a:gridCol>
                <a:gridCol w="724193">
                  <a:extLst>
                    <a:ext uri="{9D8B030D-6E8A-4147-A177-3AD203B41FA5}">
                      <a16:colId xmlns:a16="http://schemas.microsoft.com/office/drawing/2014/main" val="20007"/>
                    </a:ext>
                  </a:extLst>
                </a:gridCol>
              </a:tblGrid>
              <a:tr h="296168">
                <a:tc>
                  <a:txBody>
                    <a:bodyPr/>
                    <a:lstStyle/>
                    <a:p>
                      <a:r>
                        <a:rPr lang="en-US" sz="1400" dirty="0">
                          <a:latin typeface="Roboto" panose="02000000000000000000" pitchFamily="2" charset="0"/>
                          <a:ea typeface="Roboto" panose="02000000000000000000" pitchFamily="2" charset="0"/>
                        </a:rPr>
                        <a:t>Description</a:t>
                      </a:r>
                    </a:p>
                  </a:txBody>
                  <a:tcPr marL="91437" marR="91437" marT="45724" marB="45724"/>
                </a:tc>
                <a:tc>
                  <a:txBody>
                    <a:bodyPr/>
                    <a:lstStyle/>
                    <a:p>
                      <a:pPr algn="ctr"/>
                      <a:r>
                        <a:rPr lang="en-US" sz="1400" dirty="0">
                          <a:latin typeface="Roboto" panose="02000000000000000000" pitchFamily="2" charset="0"/>
                          <a:ea typeface="Roboto" panose="02000000000000000000" pitchFamily="2" charset="0"/>
                        </a:rPr>
                        <a:t>0</a:t>
                      </a:r>
                    </a:p>
                  </a:txBody>
                  <a:tcPr marL="91437" marR="91437" marT="45724" marB="45724"/>
                </a:tc>
                <a:tc>
                  <a:txBody>
                    <a:bodyPr/>
                    <a:lstStyle/>
                    <a:p>
                      <a:pPr algn="ctr"/>
                      <a:r>
                        <a:rPr lang="en-US" sz="1400" dirty="0">
                          <a:latin typeface="Roboto" panose="02000000000000000000" pitchFamily="2" charset="0"/>
                          <a:ea typeface="Roboto" panose="02000000000000000000" pitchFamily="2" charset="0"/>
                        </a:rPr>
                        <a:t>1</a:t>
                      </a:r>
                    </a:p>
                  </a:txBody>
                  <a:tcPr marL="91437" marR="91437" marT="45724" marB="45724"/>
                </a:tc>
                <a:tc>
                  <a:txBody>
                    <a:bodyPr/>
                    <a:lstStyle/>
                    <a:p>
                      <a:pPr algn="ctr"/>
                      <a:r>
                        <a:rPr lang="en-US" sz="1400" dirty="0">
                          <a:latin typeface="Roboto" panose="02000000000000000000" pitchFamily="2" charset="0"/>
                          <a:ea typeface="Roboto" panose="02000000000000000000" pitchFamily="2" charset="0"/>
                        </a:rPr>
                        <a:t>2</a:t>
                      </a:r>
                    </a:p>
                  </a:txBody>
                  <a:tcPr marL="91437" marR="91437" marT="45724" marB="45724"/>
                </a:tc>
                <a:tc>
                  <a:txBody>
                    <a:bodyPr/>
                    <a:lstStyle/>
                    <a:p>
                      <a:pPr algn="ctr"/>
                      <a:r>
                        <a:rPr lang="en-US" sz="1400" dirty="0">
                          <a:latin typeface="Roboto" panose="02000000000000000000" pitchFamily="2" charset="0"/>
                          <a:ea typeface="Roboto" panose="02000000000000000000" pitchFamily="2" charset="0"/>
                        </a:rPr>
                        <a:t>3</a:t>
                      </a:r>
                    </a:p>
                  </a:txBody>
                  <a:tcPr marL="91437" marR="91437" marT="45724" marB="45724"/>
                </a:tc>
                <a:tc>
                  <a:txBody>
                    <a:bodyPr/>
                    <a:lstStyle/>
                    <a:p>
                      <a:pPr algn="ctr"/>
                      <a:r>
                        <a:rPr lang="en-US" sz="1400" dirty="0">
                          <a:latin typeface="Roboto" panose="02000000000000000000" pitchFamily="2" charset="0"/>
                          <a:ea typeface="Roboto" panose="02000000000000000000" pitchFamily="2" charset="0"/>
                        </a:rPr>
                        <a:t>4</a:t>
                      </a:r>
                    </a:p>
                  </a:txBody>
                  <a:tcPr marL="91437" marR="91437" marT="45724" marB="45724"/>
                </a:tc>
                <a:tc>
                  <a:txBody>
                    <a:bodyPr/>
                    <a:lstStyle/>
                    <a:p>
                      <a:pPr algn="ctr"/>
                      <a:r>
                        <a:rPr lang="en-US" sz="1400" dirty="0">
                          <a:latin typeface="Roboto" panose="02000000000000000000" pitchFamily="2" charset="0"/>
                          <a:ea typeface="Roboto" panose="02000000000000000000" pitchFamily="2" charset="0"/>
                        </a:rPr>
                        <a:t>5</a:t>
                      </a:r>
                    </a:p>
                  </a:txBody>
                  <a:tcPr marL="91437" marR="91437" marT="45724" marB="45724"/>
                </a:tc>
                <a:tc>
                  <a:txBody>
                    <a:bodyPr/>
                    <a:lstStyle/>
                    <a:p>
                      <a:r>
                        <a:rPr lang="en-US" sz="1400" dirty="0">
                          <a:latin typeface="Roboto" panose="02000000000000000000" pitchFamily="2" charset="0"/>
                          <a:ea typeface="Roboto" panose="02000000000000000000" pitchFamily="2" charset="0"/>
                        </a:rPr>
                        <a:t>6</a:t>
                      </a:r>
                    </a:p>
                  </a:txBody>
                  <a:tcPr marL="91437" marR="91437" marT="45724" marB="45724"/>
                </a:tc>
                <a:extLst>
                  <a:ext uri="{0D108BD9-81ED-4DB2-BD59-A6C34878D82A}">
                    <a16:rowId xmlns:a16="http://schemas.microsoft.com/office/drawing/2014/main" val="10000"/>
                  </a:ext>
                </a:extLst>
              </a:tr>
              <a:tr h="5775138">
                <a:tc>
                  <a:txBody>
                    <a:bodyPr/>
                    <a:lstStyle/>
                    <a:p>
                      <a:r>
                        <a:rPr lang="en-US" sz="1200" dirty="0">
                          <a:latin typeface="Roboto" panose="02000000000000000000" pitchFamily="2" charset="0"/>
                          <a:ea typeface="Roboto" panose="02000000000000000000" pitchFamily="2" charset="0"/>
                        </a:rPr>
                        <a:t>Initial Cash Flow :</a:t>
                      </a:r>
                    </a:p>
                    <a:p>
                      <a:r>
                        <a:rPr lang="en-US" sz="1200" dirty="0">
                          <a:latin typeface="Roboto" panose="02000000000000000000" pitchFamily="2" charset="0"/>
                          <a:ea typeface="Roboto" panose="02000000000000000000" pitchFamily="2" charset="0"/>
                        </a:rPr>
                        <a:t>Machine Purchase Price</a:t>
                      </a:r>
                    </a:p>
                    <a:p>
                      <a:r>
                        <a:rPr lang="en-US" sz="1200" dirty="0">
                          <a:latin typeface="Roboto" panose="02000000000000000000" pitchFamily="2" charset="0"/>
                          <a:ea typeface="Roboto" panose="02000000000000000000" pitchFamily="2" charset="0"/>
                        </a:rPr>
                        <a:t>B. Transportation &amp; Installation</a:t>
                      </a:r>
                    </a:p>
                    <a:p>
                      <a:r>
                        <a:rPr lang="en-US" sz="1200" dirty="0">
                          <a:latin typeface="Roboto" panose="02000000000000000000" pitchFamily="2" charset="0"/>
                          <a:ea typeface="Roboto" panose="02000000000000000000" pitchFamily="2" charset="0"/>
                        </a:rPr>
                        <a:t>Working capital</a:t>
                      </a:r>
                    </a:p>
                    <a:p>
                      <a:r>
                        <a:rPr lang="en-US" sz="1200" dirty="0">
                          <a:latin typeface="Roboto" panose="02000000000000000000" pitchFamily="2" charset="0"/>
                          <a:ea typeface="Roboto" panose="02000000000000000000" pitchFamily="2" charset="0"/>
                        </a:rPr>
                        <a:t>Total Initial Cash Flow</a:t>
                      </a:r>
                    </a:p>
                    <a:p>
                      <a:endParaRPr lang="en-US" sz="1200" baseline="0" dirty="0">
                        <a:latin typeface="Roboto" panose="02000000000000000000" pitchFamily="2" charset="0"/>
                        <a:ea typeface="Roboto" panose="02000000000000000000" pitchFamily="2" charset="0"/>
                      </a:endParaRPr>
                    </a:p>
                    <a:p>
                      <a:r>
                        <a:rPr lang="en-US" sz="1200" baseline="0" dirty="0">
                          <a:latin typeface="Roboto" panose="02000000000000000000" pitchFamily="2" charset="0"/>
                          <a:ea typeface="Roboto" panose="02000000000000000000" pitchFamily="2" charset="0"/>
                        </a:rPr>
                        <a:t>Operating Cash Flow:</a:t>
                      </a:r>
                    </a:p>
                    <a:p>
                      <a:r>
                        <a:rPr lang="en-US" sz="1200" baseline="0" dirty="0">
                          <a:latin typeface="Roboto" panose="02000000000000000000" pitchFamily="2" charset="0"/>
                          <a:ea typeface="Roboto" panose="02000000000000000000" pitchFamily="2" charset="0"/>
                        </a:rPr>
                        <a:t>Income</a:t>
                      </a:r>
                    </a:p>
                    <a:p>
                      <a:r>
                        <a:rPr lang="en-US" sz="1200" baseline="0" dirty="0">
                          <a:latin typeface="Roboto" panose="02000000000000000000" pitchFamily="2" charset="0"/>
                          <a:ea typeface="Roboto" panose="02000000000000000000" pitchFamily="2" charset="0"/>
                        </a:rPr>
                        <a:t>Operating Expenses :</a:t>
                      </a:r>
                    </a:p>
                    <a:p>
                      <a:r>
                        <a:rPr lang="en-US" sz="1200" baseline="0" dirty="0">
                          <a:latin typeface="Roboto" panose="02000000000000000000" pitchFamily="2" charset="0"/>
                          <a:ea typeface="Roboto" panose="02000000000000000000" pitchFamily="2" charset="0"/>
                        </a:rPr>
                        <a:t>- Cash</a:t>
                      </a:r>
                    </a:p>
                    <a:p>
                      <a:r>
                        <a:rPr lang="en-US" sz="1200" baseline="0" dirty="0">
                          <a:latin typeface="Roboto" panose="02000000000000000000" pitchFamily="2" charset="0"/>
                          <a:ea typeface="Roboto" panose="02000000000000000000" pitchFamily="2" charset="0"/>
                        </a:rPr>
                        <a:t>- Depreciation Expense</a:t>
                      </a:r>
                    </a:p>
                    <a:p>
                      <a:r>
                        <a:rPr lang="en-US" sz="1200" baseline="0" dirty="0">
                          <a:latin typeface="Roboto" panose="02000000000000000000" pitchFamily="2" charset="0"/>
                          <a:ea typeface="Roboto" panose="02000000000000000000" pitchFamily="2" charset="0"/>
                        </a:rPr>
                        <a:t>  Total Operating Cost</a:t>
                      </a:r>
                    </a:p>
                    <a:p>
                      <a:endParaRPr lang="en-US" sz="1200" baseline="0" dirty="0">
                        <a:latin typeface="Roboto" panose="02000000000000000000" pitchFamily="2" charset="0"/>
                        <a:ea typeface="Roboto" panose="02000000000000000000" pitchFamily="2" charset="0"/>
                      </a:endParaRPr>
                    </a:p>
                    <a:p>
                      <a:r>
                        <a:rPr lang="en-US" sz="1200" baseline="0" dirty="0">
                          <a:latin typeface="Roboto" panose="02000000000000000000" pitchFamily="2" charset="0"/>
                          <a:ea typeface="Roboto" panose="02000000000000000000" pitchFamily="2" charset="0"/>
                        </a:rPr>
                        <a:t>Operating Profit (EBIT)</a:t>
                      </a:r>
                    </a:p>
                    <a:p>
                      <a:r>
                        <a:rPr lang="en-US" sz="1200" baseline="0" dirty="0">
                          <a:latin typeface="Roboto" panose="02000000000000000000" pitchFamily="2" charset="0"/>
                          <a:ea typeface="Roboto" panose="02000000000000000000" pitchFamily="2" charset="0"/>
                        </a:rPr>
                        <a:t>Interest</a:t>
                      </a:r>
                    </a:p>
                    <a:p>
                      <a:r>
                        <a:rPr lang="en-US" sz="1200" baseline="0" dirty="0">
                          <a:latin typeface="Roboto" panose="02000000000000000000" pitchFamily="2" charset="0"/>
                          <a:ea typeface="Roboto" panose="02000000000000000000" pitchFamily="2" charset="0"/>
                        </a:rPr>
                        <a:t>EBT</a:t>
                      </a:r>
                    </a:p>
                    <a:p>
                      <a:r>
                        <a:rPr lang="en-US" sz="1200" baseline="0" dirty="0">
                          <a:latin typeface="Roboto" panose="02000000000000000000" pitchFamily="2" charset="0"/>
                          <a:ea typeface="Roboto" panose="02000000000000000000" pitchFamily="2" charset="0"/>
                        </a:rPr>
                        <a:t>Tax (25%)</a:t>
                      </a:r>
                    </a:p>
                    <a:p>
                      <a:r>
                        <a:rPr lang="en-US" sz="1200" baseline="0" dirty="0">
                          <a:latin typeface="Roboto" panose="02000000000000000000" pitchFamily="2" charset="0"/>
                          <a:ea typeface="Roboto" panose="02000000000000000000" pitchFamily="2" charset="0"/>
                        </a:rPr>
                        <a:t>Net Profit (EAT)</a:t>
                      </a:r>
                    </a:p>
                    <a:p>
                      <a:r>
                        <a:rPr lang="en-US" sz="1200" baseline="0" dirty="0">
                          <a:latin typeface="Roboto" panose="02000000000000000000" pitchFamily="2" charset="0"/>
                          <a:ea typeface="Roboto" panose="02000000000000000000" pitchFamily="2" charset="0"/>
                        </a:rPr>
                        <a:t>Depreciation Expense</a:t>
                      </a:r>
                    </a:p>
                    <a:p>
                      <a:endParaRPr lang="en-US" sz="1200" baseline="0" dirty="0">
                        <a:latin typeface="Roboto" panose="02000000000000000000" pitchFamily="2" charset="0"/>
                        <a:ea typeface="Roboto" panose="02000000000000000000" pitchFamily="2" charset="0"/>
                      </a:endParaRPr>
                    </a:p>
                    <a:p>
                      <a:r>
                        <a:rPr lang="en-US" sz="1200" baseline="0" dirty="0">
                          <a:latin typeface="Roboto" panose="02000000000000000000" pitchFamily="2" charset="0"/>
                          <a:ea typeface="Roboto" panose="02000000000000000000" pitchFamily="2" charset="0"/>
                        </a:rPr>
                        <a:t>Total Operating Cash Flow</a:t>
                      </a:r>
                    </a:p>
                    <a:p>
                      <a:endParaRPr lang="en-US" sz="1200" baseline="0" dirty="0">
                        <a:latin typeface="Roboto" panose="02000000000000000000" pitchFamily="2" charset="0"/>
                        <a:ea typeface="Roboto" panose="02000000000000000000" pitchFamily="2" charset="0"/>
                      </a:endParaRPr>
                    </a:p>
                    <a:p>
                      <a:r>
                        <a:rPr lang="en-US" sz="1200" baseline="0" dirty="0">
                          <a:latin typeface="Roboto" panose="02000000000000000000" pitchFamily="2" charset="0"/>
                          <a:ea typeface="Roboto" panose="02000000000000000000" pitchFamily="2" charset="0"/>
                        </a:rPr>
                        <a:t>Terminal Cash Flow :</a:t>
                      </a:r>
                    </a:p>
                    <a:p>
                      <a:r>
                        <a:rPr lang="en-US" sz="1200" baseline="0" dirty="0">
                          <a:latin typeface="Roboto" panose="02000000000000000000" pitchFamily="2" charset="0"/>
                          <a:ea typeface="Roboto" panose="02000000000000000000" pitchFamily="2" charset="0"/>
                        </a:rPr>
                        <a:t>Salvage  value</a:t>
                      </a:r>
                    </a:p>
                    <a:p>
                      <a:r>
                        <a:rPr lang="en-US" sz="1200" baseline="0" dirty="0">
                          <a:latin typeface="Roboto" panose="02000000000000000000" pitchFamily="2" charset="0"/>
                          <a:ea typeface="Roboto" panose="02000000000000000000" pitchFamily="2" charset="0"/>
                        </a:rPr>
                        <a:t>Tax (25%)</a:t>
                      </a:r>
                    </a:p>
                    <a:p>
                      <a:r>
                        <a:rPr lang="en-US" sz="1200" baseline="0" dirty="0">
                          <a:latin typeface="Roboto" panose="02000000000000000000" pitchFamily="2" charset="0"/>
                          <a:ea typeface="Roboto" panose="02000000000000000000" pitchFamily="2" charset="0"/>
                        </a:rPr>
                        <a:t>Salvage Value After Tax</a:t>
                      </a:r>
                    </a:p>
                    <a:p>
                      <a:r>
                        <a:rPr lang="en-US" sz="1200" baseline="0" dirty="0">
                          <a:latin typeface="Roboto" panose="02000000000000000000" pitchFamily="2" charset="0"/>
                          <a:ea typeface="Roboto" panose="02000000000000000000" pitchFamily="2" charset="0"/>
                        </a:rPr>
                        <a:t>Working Capital Recovery</a:t>
                      </a:r>
                    </a:p>
                    <a:p>
                      <a:r>
                        <a:rPr lang="en-US" sz="1200" baseline="0" dirty="0">
                          <a:latin typeface="Roboto" panose="02000000000000000000" pitchFamily="2" charset="0"/>
                          <a:ea typeface="Roboto" panose="02000000000000000000" pitchFamily="2" charset="0"/>
                        </a:rPr>
                        <a:t>Terminal Cash Flow Total</a:t>
                      </a:r>
                    </a:p>
                    <a:p>
                      <a:endParaRPr lang="en-US" sz="1200" baseline="0" dirty="0">
                        <a:latin typeface="Roboto" panose="02000000000000000000" pitchFamily="2" charset="0"/>
                        <a:ea typeface="Roboto" panose="02000000000000000000" pitchFamily="2" charset="0"/>
                      </a:endParaRPr>
                    </a:p>
                    <a:p>
                      <a:r>
                        <a:rPr lang="en-US" sz="1200" baseline="0" dirty="0">
                          <a:latin typeface="Roboto" panose="02000000000000000000" pitchFamily="2" charset="0"/>
                          <a:ea typeface="Roboto" panose="02000000000000000000" pitchFamily="2" charset="0"/>
                        </a:rPr>
                        <a:t>NET CASH FLOW</a:t>
                      </a:r>
                      <a:endParaRPr lang="en-US" sz="1200" dirty="0">
                        <a:latin typeface="Roboto" panose="02000000000000000000" pitchFamily="2" charset="0"/>
                        <a:ea typeface="Roboto" panose="02000000000000000000" pitchFamily="2" charset="0"/>
                      </a:endParaRPr>
                    </a:p>
                  </a:txBody>
                  <a:tcPr marL="91437" marR="91437" marT="45724" marB="45724"/>
                </a:tc>
                <a:tc>
                  <a:txBody>
                    <a:bodyPr/>
                    <a:lstStyle/>
                    <a:p>
                      <a:pPr algn="just"/>
                      <a:endParaRPr lang="en-US" sz="1200" dirty="0">
                        <a:latin typeface="Roboto" panose="02000000000000000000" pitchFamily="2" charset="0"/>
                        <a:ea typeface="Roboto" panose="02000000000000000000" pitchFamily="2" charset="0"/>
                      </a:endParaRPr>
                    </a:p>
                    <a:p>
                      <a:pPr algn="ctr"/>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860</a:t>
                      </a:r>
                    </a:p>
                    <a:p>
                      <a:pPr algn="just"/>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   40</a:t>
                      </a:r>
                    </a:p>
                    <a:p>
                      <a:pPr algn="just"/>
                      <a:r>
                        <a:rPr lang="en-US" sz="1200" u="none" dirty="0">
                          <a:latin typeface="Roboto" panose="02000000000000000000" pitchFamily="2" charset="0"/>
                          <a:ea typeface="Roboto" panose="02000000000000000000" pitchFamily="2" charset="0"/>
                        </a:rPr>
                        <a:t> </a:t>
                      </a:r>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   </a:t>
                      </a:r>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 60</a:t>
                      </a:r>
                    </a:p>
                    <a:p>
                      <a:pPr algn="ctr"/>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960</a:t>
                      </a: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id-ID" sz="1200" dirty="0">
                        <a:latin typeface="Roboto" panose="02000000000000000000" pitchFamily="2" charset="0"/>
                        <a:ea typeface="Roboto" panose="02000000000000000000" pitchFamily="2" charset="0"/>
                      </a:endParaRPr>
                    </a:p>
                    <a:p>
                      <a:pPr algn="just"/>
                      <a:endParaRPr lang="id-ID" sz="1200" dirty="0">
                        <a:latin typeface="Roboto" panose="02000000000000000000" pitchFamily="2" charset="0"/>
                        <a:ea typeface="Roboto" panose="02000000000000000000" pitchFamily="2" charset="0"/>
                      </a:endParaRPr>
                    </a:p>
                    <a:p>
                      <a:pPr algn="ctr"/>
                      <a:endParaRPr lang="id-ID" sz="1200" dirty="0">
                        <a:latin typeface="Roboto" panose="02000000000000000000" pitchFamily="2" charset="0"/>
                        <a:ea typeface="Roboto" panose="02000000000000000000" pitchFamily="2" charset="0"/>
                      </a:endParaRPr>
                    </a:p>
                    <a:p>
                      <a:pPr algn="ctr"/>
                      <a:r>
                        <a:rPr lang="en-US" sz="1200" dirty="0">
                          <a:latin typeface="Roboto" panose="02000000000000000000" pitchFamily="2" charset="0"/>
                          <a:ea typeface="Roboto" panose="02000000000000000000" pitchFamily="2" charset="0"/>
                        </a:rPr>
                        <a:t>(960)</a:t>
                      </a:r>
                    </a:p>
                  </a:txBody>
                  <a:tcPr marL="91437" marR="91437" marT="45724" marB="45724"/>
                </a:tc>
                <a:tc>
                  <a:txBody>
                    <a:bodyPr/>
                    <a:lstStyle/>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ctr"/>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480</a:t>
                      </a:r>
                    </a:p>
                    <a:p>
                      <a:pPr algn="just"/>
                      <a:endParaRPr lang="en-US" sz="1200" dirty="0">
                        <a:latin typeface="Roboto" panose="02000000000000000000" pitchFamily="2" charset="0"/>
                        <a:ea typeface="Roboto" panose="02000000000000000000" pitchFamily="2" charset="0"/>
                      </a:endParaRPr>
                    </a:p>
                    <a:p>
                      <a:pPr algn="ctr"/>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250</a:t>
                      </a:r>
                    </a:p>
                    <a:p>
                      <a:pPr algn="ctr"/>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150</a:t>
                      </a:r>
                    </a:p>
                    <a:p>
                      <a:pPr algn="ctr"/>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400</a:t>
                      </a:r>
                      <a:r>
                        <a:rPr lang="id-ID" sz="1200" u="none" dirty="0">
                          <a:latin typeface="Roboto" panose="02000000000000000000" pitchFamily="2" charset="0"/>
                          <a:ea typeface="Roboto" panose="02000000000000000000" pitchFamily="2" charset="0"/>
                        </a:rPr>
                        <a:t> </a:t>
                      </a:r>
                      <a:endParaRPr lang="en-US" sz="1200" u="sng"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80</a:t>
                      </a:r>
                      <a:endParaRPr lang="id-ID" sz="1200" dirty="0">
                        <a:latin typeface="Roboto" panose="02000000000000000000" pitchFamily="2" charset="0"/>
                        <a:ea typeface="Roboto" panose="02000000000000000000" pitchFamily="2" charset="0"/>
                      </a:endParaRPr>
                    </a:p>
                    <a:p>
                      <a:pPr algn="just"/>
                      <a:r>
                        <a:rPr lang="id-ID" sz="1200" u="none" dirty="0">
                          <a:latin typeface="Roboto" panose="02000000000000000000" pitchFamily="2" charset="0"/>
                          <a:ea typeface="Roboto" panose="02000000000000000000" pitchFamily="2" charset="0"/>
                        </a:rPr>
                        <a:t>        0</a:t>
                      </a:r>
                    </a:p>
                    <a:p>
                      <a:pPr algn="just"/>
                      <a:r>
                        <a:rPr lang="id-ID" sz="1200" dirty="0">
                          <a:latin typeface="Roboto" panose="02000000000000000000" pitchFamily="2" charset="0"/>
                          <a:ea typeface="Roboto" panose="02000000000000000000" pitchFamily="2" charset="0"/>
                        </a:rPr>
                        <a:t>      80</a:t>
                      </a:r>
                      <a:endParaRPr lang="en-US" sz="1200" dirty="0">
                        <a:latin typeface="Roboto" panose="02000000000000000000" pitchFamily="2" charset="0"/>
                        <a:ea typeface="Roboto" panose="02000000000000000000" pitchFamily="2" charset="0"/>
                      </a:endParaRPr>
                    </a:p>
                    <a:p>
                      <a:pPr algn="just"/>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2</a:t>
                      </a:r>
                      <a:r>
                        <a:rPr lang="id-ID" sz="1200" u="none" dirty="0">
                          <a:latin typeface="Roboto" panose="02000000000000000000" pitchFamily="2" charset="0"/>
                          <a:ea typeface="Roboto" panose="02000000000000000000" pitchFamily="2" charset="0"/>
                        </a:rPr>
                        <a:t>0</a:t>
                      </a:r>
                      <a:endParaRPr lang="en-US" sz="1200" u="none" dirty="0">
                        <a:latin typeface="Roboto" panose="02000000000000000000" pitchFamily="2" charset="0"/>
                        <a:ea typeface="Roboto" panose="02000000000000000000" pitchFamily="2" charset="0"/>
                      </a:endParaRPr>
                    </a:p>
                    <a:p>
                      <a:pPr algn="just"/>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    60</a:t>
                      </a:r>
                      <a:endParaRPr lang="en-US" sz="1200" dirty="0">
                        <a:latin typeface="Roboto" panose="02000000000000000000" pitchFamily="2" charset="0"/>
                        <a:ea typeface="Roboto" panose="02000000000000000000" pitchFamily="2" charset="0"/>
                      </a:endParaRPr>
                    </a:p>
                    <a:p>
                      <a:pPr algn="just"/>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150</a:t>
                      </a:r>
                    </a:p>
                    <a:p>
                      <a:pPr algn="just"/>
                      <a:r>
                        <a:rPr lang="id-ID" sz="1200" u="none" dirty="0">
                          <a:latin typeface="Roboto" panose="02000000000000000000" pitchFamily="2" charset="0"/>
                          <a:ea typeface="Roboto" panose="02000000000000000000" pitchFamily="2" charset="0"/>
                        </a:rPr>
                        <a:t>   </a:t>
                      </a:r>
                    </a:p>
                    <a:p>
                      <a:pPr algn="just"/>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   2</a:t>
                      </a:r>
                      <a:r>
                        <a:rPr lang="id-ID" sz="1200" u="none" dirty="0">
                          <a:latin typeface="Roboto" panose="02000000000000000000" pitchFamily="2" charset="0"/>
                          <a:ea typeface="Roboto" panose="02000000000000000000" pitchFamily="2" charset="0"/>
                        </a:rPr>
                        <a:t>10</a:t>
                      </a:r>
                      <a:endParaRPr lang="en-US" sz="1200" u="none"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2</a:t>
                      </a:r>
                      <a:r>
                        <a:rPr lang="id-ID" sz="1200" dirty="0">
                          <a:latin typeface="Roboto" panose="02000000000000000000" pitchFamily="2" charset="0"/>
                          <a:ea typeface="Roboto" panose="02000000000000000000" pitchFamily="2" charset="0"/>
                        </a:rPr>
                        <a:t>10</a:t>
                      </a:r>
                      <a:endParaRPr lang="en-US" sz="1200" dirty="0">
                        <a:latin typeface="Roboto" panose="02000000000000000000" pitchFamily="2" charset="0"/>
                        <a:ea typeface="Roboto" panose="02000000000000000000" pitchFamily="2" charset="0"/>
                      </a:endParaRPr>
                    </a:p>
                  </a:txBody>
                  <a:tcPr marL="91437" marR="91437" marT="45724" marB="45724"/>
                </a:tc>
                <a:tc>
                  <a:txBody>
                    <a:bodyPr/>
                    <a:lstStyle/>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ctr"/>
                      <a:r>
                        <a:rPr lang="en-US" sz="1200" dirty="0">
                          <a:latin typeface="Roboto" panose="02000000000000000000" pitchFamily="2" charset="0"/>
                          <a:ea typeface="Roboto" panose="02000000000000000000" pitchFamily="2" charset="0"/>
                        </a:rPr>
                        <a:t>500</a:t>
                      </a:r>
                    </a:p>
                    <a:p>
                      <a:pPr algn="just"/>
                      <a:endParaRPr lang="en-US" sz="1200" dirty="0">
                        <a:latin typeface="Roboto" panose="02000000000000000000" pitchFamily="2" charset="0"/>
                        <a:ea typeface="Roboto" panose="02000000000000000000" pitchFamily="2" charset="0"/>
                      </a:endParaRPr>
                    </a:p>
                    <a:p>
                      <a:pPr algn="just"/>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   260</a:t>
                      </a:r>
                    </a:p>
                    <a:p>
                      <a:pPr algn="just"/>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   150</a:t>
                      </a:r>
                    </a:p>
                    <a:p>
                      <a:pPr algn="just"/>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   </a:t>
                      </a:r>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410</a:t>
                      </a:r>
                    </a:p>
                    <a:p>
                      <a:pPr algn="just"/>
                      <a:r>
                        <a:rPr lang="en-US" sz="1200" dirty="0">
                          <a:latin typeface="Roboto" panose="02000000000000000000" pitchFamily="2" charset="0"/>
                          <a:ea typeface="Roboto" panose="02000000000000000000" pitchFamily="2" charset="0"/>
                        </a:rPr>
                        <a:t>    </a:t>
                      </a:r>
                    </a:p>
                    <a:p>
                      <a:pPr algn="just"/>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90</a:t>
                      </a:r>
                      <a:endParaRPr lang="id-ID" sz="1200" dirty="0">
                        <a:latin typeface="Roboto" panose="02000000000000000000" pitchFamily="2" charset="0"/>
                        <a:ea typeface="Roboto" panose="02000000000000000000" pitchFamily="2" charset="0"/>
                      </a:endParaRPr>
                    </a:p>
                    <a:p>
                      <a:pPr algn="just"/>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  0</a:t>
                      </a:r>
                    </a:p>
                    <a:p>
                      <a:pPr algn="just"/>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   90</a:t>
                      </a:r>
                      <a:endParaRPr lang="en-US" sz="1200" dirty="0">
                        <a:latin typeface="Roboto" panose="02000000000000000000" pitchFamily="2" charset="0"/>
                        <a:ea typeface="Roboto" panose="02000000000000000000" pitchFamily="2" charset="0"/>
                      </a:endParaRPr>
                    </a:p>
                    <a:p>
                      <a:pPr algn="just"/>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   </a:t>
                      </a:r>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2</a:t>
                      </a:r>
                      <a:r>
                        <a:rPr lang="id-ID" sz="1200" u="none" dirty="0">
                          <a:latin typeface="Roboto" panose="02000000000000000000" pitchFamily="2" charset="0"/>
                          <a:ea typeface="Roboto" panose="02000000000000000000" pitchFamily="2" charset="0"/>
                        </a:rPr>
                        <a:t>2,5</a:t>
                      </a:r>
                      <a:endParaRPr lang="en-US" sz="1200" u="none" dirty="0">
                        <a:latin typeface="Roboto" panose="02000000000000000000" pitchFamily="2" charset="0"/>
                        <a:ea typeface="Roboto" panose="02000000000000000000" pitchFamily="2" charset="0"/>
                      </a:endParaRPr>
                    </a:p>
                    <a:p>
                      <a:pPr algn="just"/>
                      <a:r>
                        <a:rPr lang="en-US" sz="1200" dirty="0">
                          <a:latin typeface="Roboto" panose="02000000000000000000" pitchFamily="2" charset="0"/>
                          <a:ea typeface="Roboto" panose="02000000000000000000" pitchFamily="2" charset="0"/>
                        </a:rPr>
                        <a:t>       6</a:t>
                      </a:r>
                      <a:r>
                        <a:rPr lang="id-ID" sz="1200" dirty="0">
                          <a:latin typeface="Roboto" panose="02000000000000000000" pitchFamily="2" charset="0"/>
                          <a:ea typeface="Roboto" panose="02000000000000000000" pitchFamily="2" charset="0"/>
                        </a:rPr>
                        <a:t>7,5</a:t>
                      </a:r>
                      <a:endParaRPr lang="en-US" sz="1200" dirty="0">
                        <a:latin typeface="Roboto" panose="02000000000000000000" pitchFamily="2" charset="0"/>
                        <a:ea typeface="Roboto" panose="02000000000000000000" pitchFamily="2" charset="0"/>
                      </a:endParaRPr>
                    </a:p>
                    <a:p>
                      <a:pPr algn="just"/>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   150</a:t>
                      </a:r>
                    </a:p>
                    <a:p>
                      <a:pPr algn="just"/>
                      <a:r>
                        <a:rPr lang="id-ID" sz="1200" u="none" dirty="0">
                          <a:latin typeface="Roboto" panose="02000000000000000000" pitchFamily="2" charset="0"/>
                          <a:ea typeface="Roboto" panose="02000000000000000000" pitchFamily="2" charset="0"/>
                        </a:rPr>
                        <a:t>  </a:t>
                      </a:r>
                    </a:p>
                    <a:p>
                      <a:pPr algn="just"/>
                      <a:r>
                        <a:rPr lang="en-US" sz="1200" u="none" dirty="0">
                          <a:latin typeface="Roboto" panose="02000000000000000000" pitchFamily="2" charset="0"/>
                          <a:ea typeface="Roboto" panose="02000000000000000000" pitchFamily="2" charset="0"/>
                        </a:rPr>
                        <a:t>    21</a:t>
                      </a:r>
                      <a:r>
                        <a:rPr lang="id-ID" sz="1200" u="none" dirty="0">
                          <a:latin typeface="Roboto" panose="02000000000000000000" pitchFamily="2" charset="0"/>
                          <a:ea typeface="Roboto" panose="02000000000000000000" pitchFamily="2" charset="0"/>
                        </a:rPr>
                        <a:t>7,5</a:t>
                      </a:r>
                      <a:endParaRPr lang="en-US" sz="1200" u="none"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endParaRPr lang="en-US" sz="1200" u="none" dirty="0">
                        <a:latin typeface="Roboto" panose="02000000000000000000" pitchFamily="2" charset="0"/>
                        <a:ea typeface="Roboto" panose="02000000000000000000" pitchFamily="2" charset="0"/>
                      </a:endParaRPr>
                    </a:p>
                    <a:p>
                      <a:pPr algn="just"/>
                      <a:r>
                        <a:rPr lang="en-US" sz="1200" u="none" dirty="0">
                          <a:latin typeface="Roboto" panose="02000000000000000000" pitchFamily="2" charset="0"/>
                          <a:ea typeface="Roboto" panose="02000000000000000000" pitchFamily="2" charset="0"/>
                        </a:rPr>
                        <a:t>     21</a:t>
                      </a:r>
                      <a:r>
                        <a:rPr lang="id-ID" sz="1200" u="none" dirty="0">
                          <a:latin typeface="Roboto" panose="02000000000000000000" pitchFamily="2" charset="0"/>
                          <a:ea typeface="Roboto" panose="02000000000000000000" pitchFamily="2" charset="0"/>
                        </a:rPr>
                        <a:t>7,5</a:t>
                      </a:r>
                      <a:endParaRPr lang="en-US" sz="1200" u="none" dirty="0">
                        <a:latin typeface="Roboto" panose="02000000000000000000" pitchFamily="2" charset="0"/>
                        <a:ea typeface="Roboto" panose="02000000000000000000" pitchFamily="2" charset="0"/>
                      </a:endParaRPr>
                    </a:p>
                  </a:txBody>
                  <a:tcPr marL="91437" marR="91437" marT="45724" marB="45724"/>
                </a:tc>
                <a:tc>
                  <a:txBody>
                    <a:bodyPr/>
                    <a:lstStyle/>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ctr"/>
                      <a:r>
                        <a:rPr lang="en-US" sz="1200" dirty="0">
                          <a:latin typeface="Roboto" panose="02000000000000000000" pitchFamily="2" charset="0"/>
                          <a:ea typeface="Roboto" panose="02000000000000000000" pitchFamily="2" charset="0"/>
                        </a:rPr>
                        <a:t>530</a:t>
                      </a:r>
                    </a:p>
                    <a:p>
                      <a:pPr algn="just"/>
                      <a:endParaRPr lang="en-US" sz="1200" dirty="0">
                        <a:latin typeface="Roboto" panose="02000000000000000000" pitchFamily="2" charset="0"/>
                        <a:ea typeface="Roboto" panose="02000000000000000000" pitchFamily="2" charset="0"/>
                      </a:endParaRPr>
                    </a:p>
                    <a:p>
                      <a:pPr algn="just"/>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   270</a:t>
                      </a:r>
                    </a:p>
                    <a:p>
                      <a:pPr algn="just"/>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   150</a:t>
                      </a:r>
                    </a:p>
                    <a:p>
                      <a:pPr algn="just"/>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   </a:t>
                      </a:r>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420</a:t>
                      </a:r>
                    </a:p>
                    <a:p>
                      <a:pPr algn="just"/>
                      <a:r>
                        <a:rPr lang="en-US" sz="1200" dirty="0">
                          <a:latin typeface="Roboto" panose="02000000000000000000" pitchFamily="2" charset="0"/>
                          <a:ea typeface="Roboto" panose="02000000000000000000" pitchFamily="2" charset="0"/>
                        </a:rPr>
                        <a:t> </a:t>
                      </a:r>
                    </a:p>
                    <a:p>
                      <a:pPr algn="ctr"/>
                      <a:r>
                        <a:rPr lang="en-US" sz="1200" dirty="0">
                          <a:latin typeface="Roboto" panose="02000000000000000000" pitchFamily="2" charset="0"/>
                          <a:ea typeface="Roboto" panose="02000000000000000000" pitchFamily="2" charset="0"/>
                        </a:rPr>
                        <a:t> 110</a:t>
                      </a:r>
                      <a:endParaRPr lang="id-ID" sz="1200" dirty="0">
                        <a:latin typeface="Roboto" panose="02000000000000000000" pitchFamily="2" charset="0"/>
                        <a:ea typeface="Roboto" panose="02000000000000000000" pitchFamily="2" charset="0"/>
                      </a:endParaRPr>
                    </a:p>
                    <a:p>
                      <a:pPr algn="just"/>
                      <a:r>
                        <a:rPr lang="id-ID" sz="1200" dirty="0">
                          <a:latin typeface="Roboto" panose="02000000000000000000" pitchFamily="2" charset="0"/>
                          <a:ea typeface="Roboto" panose="02000000000000000000" pitchFamily="2" charset="0"/>
                        </a:rPr>
                        <a:t>       0</a:t>
                      </a:r>
                    </a:p>
                    <a:p>
                      <a:pPr algn="just"/>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 110</a:t>
                      </a:r>
                      <a:endParaRPr lang="en-US" sz="1200" dirty="0">
                        <a:latin typeface="Roboto" panose="02000000000000000000" pitchFamily="2" charset="0"/>
                        <a:ea typeface="Roboto" panose="02000000000000000000" pitchFamily="2" charset="0"/>
                      </a:endParaRPr>
                    </a:p>
                    <a:p>
                      <a:pPr algn="just"/>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   </a:t>
                      </a:r>
                      <a:r>
                        <a:rPr lang="id-ID" sz="1200" u="none" dirty="0">
                          <a:latin typeface="Roboto" panose="02000000000000000000" pitchFamily="2" charset="0"/>
                          <a:ea typeface="Roboto" panose="02000000000000000000" pitchFamily="2" charset="0"/>
                        </a:rPr>
                        <a:t>  27,5</a:t>
                      </a:r>
                      <a:endParaRPr lang="en-US" sz="1200" u="none" dirty="0">
                        <a:latin typeface="Roboto" panose="02000000000000000000" pitchFamily="2" charset="0"/>
                        <a:ea typeface="Roboto" panose="02000000000000000000" pitchFamily="2" charset="0"/>
                      </a:endParaRPr>
                    </a:p>
                    <a:p>
                      <a:pPr algn="just"/>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82,5</a:t>
                      </a:r>
                      <a:endParaRPr lang="en-US" sz="1200" dirty="0">
                        <a:latin typeface="Roboto" panose="02000000000000000000" pitchFamily="2" charset="0"/>
                        <a:ea typeface="Roboto" panose="02000000000000000000" pitchFamily="2" charset="0"/>
                      </a:endParaRPr>
                    </a:p>
                    <a:p>
                      <a:pPr algn="just"/>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   </a:t>
                      </a:r>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150</a:t>
                      </a:r>
                    </a:p>
                    <a:p>
                      <a:pPr algn="just"/>
                      <a:r>
                        <a:rPr lang="id-ID" sz="1200" u="none" dirty="0">
                          <a:latin typeface="Roboto" panose="02000000000000000000" pitchFamily="2" charset="0"/>
                          <a:ea typeface="Roboto" panose="02000000000000000000" pitchFamily="2" charset="0"/>
                        </a:rPr>
                        <a:t> </a:t>
                      </a:r>
                    </a:p>
                    <a:p>
                      <a:pPr algn="just"/>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    2</a:t>
                      </a:r>
                      <a:r>
                        <a:rPr lang="id-ID" sz="1200" u="none" dirty="0">
                          <a:latin typeface="Roboto" panose="02000000000000000000" pitchFamily="2" charset="0"/>
                          <a:ea typeface="Roboto" panose="02000000000000000000" pitchFamily="2" charset="0"/>
                        </a:rPr>
                        <a:t>32,5</a:t>
                      </a:r>
                      <a:endParaRPr lang="en-US" sz="1200" u="none"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endParaRPr lang="en-US" sz="1200" u="none" dirty="0">
                        <a:latin typeface="Roboto" panose="02000000000000000000" pitchFamily="2" charset="0"/>
                        <a:ea typeface="Roboto" panose="02000000000000000000" pitchFamily="2" charset="0"/>
                      </a:endParaRPr>
                    </a:p>
                    <a:p>
                      <a:pPr algn="just"/>
                      <a:r>
                        <a:rPr lang="en-US" sz="1200" u="none" dirty="0">
                          <a:latin typeface="Roboto" panose="02000000000000000000" pitchFamily="2" charset="0"/>
                          <a:ea typeface="Roboto" panose="02000000000000000000" pitchFamily="2" charset="0"/>
                        </a:rPr>
                        <a:t>     2</a:t>
                      </a:r>
                      <a:r>
                        <a:rPr lang="id-ID" sz="1200" u="none" dirty="0">
                          <a:latin typeface="Roboto" panose="02000000000000000000" pitchFamily="2" charset="0"/>
                          <a:ea typeface="Roboto" panose="02000000000000000000" pitchFamily="2" charset="0"/>
                        </a:rPr>
                        <a:t>32,5</a:t>
                      </a:r>
                      <a:endParaRPr lang="en-US" sz="1200" u="none" dirty="0">
                        <a:latin typeface="Roboto" panose="02000000000000000000" pitchFamily="2" charset="0"/>
                        <a:ea typeface="Roboto" panose="02000000000000000000" pitchFamily="2" charset="0"/>
                      </a:endParaRPr>
                    </a:p>
                  </a:txBody>
                  <a:tcPr marL="91437" marR="91437" marT="45724" marB="45724"/>
                </a:tc>
                <a:tc>
                  <a:txBody>
                    <a:bodyPr/>
                    <a:lstStyle/>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ctr"/>
                      <a:r>
                        <a:rPr lang="en-US" sz="1200" dirty="0">
                          <a:latin typeface="Roboto" panose="02000000000000000000" pitchFamily="2" charset="0"/>
                          <a:ea typeface="Roboto" panose="02000000000000000000" pitchFamily="2" charset="0"/>
                        </a:rPr>
                        <a:t>550</a:t>
                      </a:r>
                    </a:p>
                    <a:p>
                      <a:pPr algn="just"/>
                      <a:endParaRPr lang="en-US" sz="1200" dirty="0">
                        <a:latin typeface="Roboto" panose="02000000000000000000" pitchFamily="2" charset="0"/>
                        <a:ea typeface="Roboto" panose="02000000000000000000" pitchFamily="2" charset="0"/>
                      </a:endParaRPr>
                    </a:p>
                    <a:p>
                      <a:pPr algn="ctr"/>
                      <a:r>
                        <a:rPr lang="en-US" sz="1200" dirty="0">
                          <a:latin typeface="Roboto" panose="02000000000000000000" pitchFamily="2" charset="0"/>
                          <a:ea typeface="Roboto" panose="02000000000000000000" pitchFamily="2" charset="0"/>
                        </a:rPr>
                        <a:t>280</a:t>
                      </a:r>
                    </a:p>
                    <a:p>
                      <a:pPr algn="ctr"/>
                      <a:r>
                        <a:rPr lang="en-US" sz="1200" u="none" dirty="0">
                          <a:latin typeface="Roboto" panose="02000000000000000000" pitchFamily="2" charset="0"/>
                          <a:ea typeface="Roboto" panose="02000000000000000000" pitchFamily="2" charset="0"/>
                        </a:rPr>
                        <a:t>150</a:t>
                      </a:r>
                    </a:p>
                    <a:p>
                      <a:pPr algn="ctr"/>
                      <a:r>
                        <a:rPr lang="en-US" sz="1200" u="none" dirty="0">
                          <a:latin typeface="Roboto" panose="02000000000000000000" pitchFamily="2" charset="0"/>
                          <a:ea typeface="Roboto" panose="02000000000000000000" pitchFamily="2" charset="0"/>
                        </a:rPr>
                        <a:t>430</a:t>
                      </a:r>
                    </a:p>
                    <a:p>
                      <a:pPr algn="just"/>
                      <a:r>
                        <a:rPr lang="en-US" sz="1200" dirty="0">
                          <a:latin typeface="Roboto" panose="02000000000000000000" pitchFamily="2" charset="0"/>
                          <a:ea typeface="Roboto" panose="02000000000000000000" pitchFamily="2" charset="0"/>
                        </a:rPr>
                        <a:t> </a:t>
                      </a:r>
                    </a:p>
                    <a:p>
                      <a:pPr algn="ctr"/>
                      <a:r>
                        <a:rPr lang="en-US" sz="1200" dirty="0">
                          <a:latin typeface="Roboto" panose="02000000000000000000" pitchFamily="2" charset="0"/>
                          <a:ea typeface="Roboto" panose="02000000000000000000" pitchFamily="2" charset="0"/>
                        </a:rPr>
                        <a:t>  120</a:t>
                      </a:r>
                      <a:endParaRPr lang="id-ID" sz="1200" dirty="0">
                        <a:latin typeface="Roboto" panose="02000000000000000000" pitchFamily="2" charset="0"/>
                        <a:ea typeface="Roboto" panose="02000000000000000000" pitchFamily="2" charset="0"/>
                      </a:endParaRPr>
                    </a:p>
                    <a:p>
                      <a:pPr algn="just"/>
                      <a:r>
                        <a:rPr lang="id-ID" sz="1200" u="none" dirty="0">
                          <a:latin typeface="Roboto" panose="02000000000000000000" pitchFamily="2" charset="0"/>
                          <a:ea typeface="Roboto" panose="02000000000000000000" pitchFamily="2" charset="0"/>
                        </a:rPr>
                        <a:t>       0</a:t>
                      </a:r>
                    </a:p>
                    <a:p>
                      <a:pPr algn="just"/>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120</a:t>
                      </a:r>
                      <a:endParaRPr lang="en-US" sz="1200" dirty="0">
                        <a:latin typeface="Roboto" panose="02000000000000000000" pitchFamily="2" charset="0"/>
                        <a:ea typeface="Roboto" panose="02000000000000000000" pitchFamily="2" charset="0"/>
                      </a:endParaRPr>
                    </a:p>
                    <a:p>
                      <a:pPr algn="just"/>
                      <a:r>
                        <a:rPr lang="en-US" sz="1200" u="none" dirty="0">
                          <a:latin typeface="Roboto" panose="02000000000000000000" pitchFamily="2" charset="0"/>
                          <a:ea typeface="Roboto" panose="02000000000000000000" pitchFamily="2" charset="0"/>
                        </a:rPr>
                        <a:t>     </a:t>
                      </a:r>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3</a:t>
                      </a:r>
                      <a:r>
                        <a:rPr lang="id-ID" sz="1200" u="none" dirty="0">
                          <a:latin typeface="Roboto" panose="02000000000000000000" pitchFamily="2" charset="0"/>
                          <a:ea typeface="Roboto" panose="02000000000000000000" pitchFamily="2" charset="0"/>
                        </a:rPr>
                        <a:t>0</a:t>
                      </a:r>
                      <a:endParaRPr lang="en-US" sz="1200" u="none" dirty="0">
                        <a:latin typeface="Roboto" panose="02000000000000000000" pitchFamily="2" charset="0"/>
                        <a:ea typeface="Roboto" panose="02000000000000000000" pitchFamily="2" charset="0"/>
                      </a:endParaRPr>
                    </a:p>
                    <a:p>
                      <a:pPr algn="just"/>
                      <a:r>
                        <a:rPr lang="en-US" sz="1200" dirty="0">
                          <a:latin typeface="Roboto" panose="02000000000000000000" pitchFamily="2" charset="0"/>
                          <a:ea typeface="Roboto" panose="02000000000000000000" pitchFamily="2" charset="0"/>
                        </a:rPr>
                        <a:t>   </a:t>
                      </a:r>
                      <a:r>
                        <a:rPr lang="en-US" sz="1200" baseline="0" dirty="0">
                          <a:latin typeface="Roboto" panose="02000000000000000000" pitchFamily="2" charset="0"/>
                          <a:ea typeface="Roboto" panose="02000000000000000000" pitchFamily="2" charset="0"/>
                        </a:rPr>
                        <a:t>    </a:t>
                      </a:r>
                      <a:r>
                        <a:rPr lang="id-ID" sz="1200" baseline="0" dirty="0">
                          <a:latin typeface="Roboto" panose="02000000000000000000" pitchFamily="2" charset="0"/>
                          <a:ea typeface="Roboto" panose="02000000000000000000" pitchFamily="2" charset="0"/>
                        </a:rPr>
                        <a:t> 90</a:t>
                      </a:r>
                      <a:endParaRPr lang="en-US" sz="1200" dirty="0">
                        <a:latin typeface="Roboto" panose="02000000000000000000" pitchFamily="2" charset="0"/>
                        <a:ea typeface="Roboto" panose="02000000000000000000" pitchFamily="2" charset="0"/>
                      </a:endParaRPr>
                    </a:p>
                    <a:p>
                      <a:pPr algn="just"/>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   150</a:t>
                      </a:r>
                    </a:p>
                    <a:p>
                      <a:pPr algn="just"/>
                      <a:r>
                        <a:rPr lang="id-ID" sz="1200" u="none" dirty="0">
                          <a:latin typeface="Roboto" panose="02000000000000000000" pitchFamily="2" charset="0"/>
                          <a:ea typeface="Roboto" panose="02000000000000000000" pitchFamily="2" charset="0"/>
                        </a:rPr>
                        <a:t>   </a:t>
                      </a:r>
                    </a:p>
                    <a:p>
                      <a:pPr algn="just"/>
                      <a:r>
                        <a:rPr lang="en-US" sz="1200" u="none" dirty="0">
                          <a:latin typeface="Roboto" panose="02000000000000000000" pitchFamily="2" charset="0"/>
                          <a:ea typeface="Roboto" panose="02000000000000000000" pitchFamily="2" charset="0"/>
                        </a:rPr>
                        <a:t>      2</a:t>
                      </a:r>
                      <a:r>
                        <a:rPr lang="id-ID" sz="1200" u="none" dirty="0">
                          <a:latin typeface="Roboto" panose="02000000000000000000" pitchFamily="2" charset="0"/>
                          <a:ea typeface="Roboto" panose="02000000000000000000" pitchFamily="2" charset="0"/>
                        </a:rPr>
                        <a:t>40</a:t>
                      </a:r>
                      <a:endParaRPr lang="en-US" sz="1200" u="none"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r>
                        <a:rPr lang="en-US" sz="1200" u="none" dirty="0">
                          <a:latin typeface="Roboto" panose="02000000000000000000" pitchFamily="2" charset="0"/>
                          <a:ea typeface="Roboto" panose="02000000000000000000" pitchFamily="2" charset="0"/>
                        </a:rPr>
                        <a:t>      2</a:t>
                      </a:r>
                      <a:r>
                        <a:rPr lang="id-ID" sz="1200" u="none" dirty="0">
                          <a:latin typeface="Roboto" panose="02000000000000000000" pitchFamily="2" charset="0"/>
                          <a:ea typeface="Roboto" panose="02000000000000000000" pitchFamily="2" charset="0"/>
                        </a:rPr>
                        <a:t>40</a:t>
                      </a:r>
                      <a:endParaRPr lang="en-US" sz="1200" u="none" dirty="0">
                        <a:latin typeface="Roboto" panose="02000000000000000000" pitchFamily="2" charset="0"/>
                        <a:ea typeface="Roboto" panose="02000000000000000000" pitchFamily="2" charset="0"/>
                      </a:endParaRPr>
                    </a:p>
                  </a:txBody>
                  <a:tcPr marL="91437" marR="91437" marT="45724" marB="45724"/>
                </a:tc>
                <a:tc>
                  <a:txBody>
                    <a:bodyPr/>
                    <a:lstStyle/>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ctr"/>
                      <a:r>
                        <a:rPr lang="en-US" sz="1200" dirty="0">
                          <a:latin typeface="Roboto" panose="02000000000000000000" pitchFamily="2" charset="0"/>
                          <a:ea typeface="Roboto" panose="02000000000000000000" pitchFamily="2" charset="0"/>
                        </a:rPr>
                        <a:t>580</a:t>
                      </a:r>
                    </a:p>
                    <a:p>
                      <a:pPr algn="just"/>
                      <a:endParaRPr lang="en-US" sz="1200" dirty="0">
                        <a:latin typeface="Roboto" panose="02000000000000000000" pitchFamily="2" charset="0"/>
                        <a:ea typeface="Roboto" panose="02000000000000000000" pitchFamily="2" charset="0"/>
                      </a:endParaRPr>
                    </a:p>
                    <a:p>
                      <a:pPr algn="ctr"/>
                      <a:r>
                        <a:rPr lang="en-US" sz="1200" dirty="0">
                          <a:latin typeface="Roboto" panose="02000000000000000000" pitchFamily="2" charset="0"/>
                          <a:ea typeface="Roboto" panose="02000000000000000000" pitchFamily="2" charset="0"/>
                        </a:rPr>
                        <a:t>300</a:t>
                      </a:r>
                    </a:p>
                    <a:p>
                      <a:pPr algn="ctr"/>
                      <a:r>
                        <a:rPr lang="en-US" sz="1200" u="none" dirty="0">
                          <a:latin typeface="Roboto" panose="02000000000000000000" pitchFamily="2" charset="0"/>
                          <a:ea typeface="Roboto" panose="02000000000000000000" pitchFamily="2" charset="0"/>
                        </a:rPr>
                        <a:t>150</a:t>
                      </a:r>
                    </a:p>
                    <a:p>
                      <a:pPr algn="ctr"/>
                      <a:r>
                        <a:rPr lang="en-US" sz="1200" u="none" dirty="0">
                          <a:latin typeface="Roboto" panose="02000000000000000000" pitchFamily="2" charset="0"/>
                          <a:ea typeface="Roboto" panose="02000000000000000000" pitchFamily="2" charset="0"/>
                        </a:rPr>
                        <a:t>450</a:t>
                      </a:r>
                    </a:p>
                    <a:p>
                      <a:pPr algn="just"/>
                      <a:r>
                        <a:rPr lang="en-US" sz="1200" dirty="0">
                          <a:latin typeface="Roboto" panose="02000000000000000000" pitchFamily="2" charset="0"/>
                          <a:ea typeface="Roboto" panose="02000000000000000000" pitchFamily="2" charset="0"/>
                        </a:rPr>
                        <a:t> </a:t>
                      </a:r>
                    </a:p>
                    <a:p>
                      <a:pPr algn="ctr"/>
                      <a:r>
                        <a:rPr lang="en-US" sz="1200" dirty="0">
                          <a:latin typeface="Roboto" panose="02000000000000000000" pitchFamily="2" charset="0"/>
                          <a:ea typeface="Roboto" panose="02000000000000000000" pitchFamily="2" charset="0"/>
                        </a:rPr>
                        <a:t> 130</a:t>
                      </a:r>
                      <a:endParaRPr lang="id-ID" sz="1200" dirty="0">
                        <a:latin typeface="Roboto" panose="02000000000000000000" pitchFamily="2" charset="0"/>
                        <a:ea typeface="Roboto" panose="02000000000000000000" pitchFamily="2" charset="0"/>
                      </a:endParaRPr>
                    </a:p>
                    <a:p>
                      <a:pPr algn="just"/>
                      <a:r>
                        <a:rPr lang="id-ID" sz="1200" dirty="0">
                          <a:latin typeface="Roboto" panose="02000000000000000000" pitchFamily="2" charset="0"/>
                          <a:ea typeface="Roboto" panose="02000000000000000000" pitchFamily="2" charset="0"/>
                        </a:rPr>
                        <a:t>       0</a:t>
                      </a:r>
                    </a:p>
                    <a:p>
                      <a:pPr algn="just"/>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 130</a:t>
                      </a:r>
                      <a:endParaRPr lang="en-US" sz="1200" dirty="0">
                        <a:latin typeface="Roboto" panose="02000000000000000000" pitchFamily="2" charset="0"/>
                        <a:ea typeface="Roboto" panose="02000000000000000000" pitchFamily="2" charset="0"/>
                      </a:endParaRPr>
                    </a:p>
                    <a:p>
                      <a:pPr algn="just"/>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    </a:t>
                      </a:r>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3</a:t>
                      </a:r>
                      <a:r>
                        <a:rPr lang="id-ID" sz="1200" u="none" dirty="0">
                          <a:latin typeface="Roboto" panose="02000000000000000000" pitchFamily="2" charset="0"/>
                          <a:ea typeface="Roboto" panose="02000000000000000000" pitchFamily="2" charset="0"/>
                        </a:rPr>
                        <a:t>2,5</a:t>
                      </a:r>
                      <a:endParaRPr lang="en-US" sz="1200" u="none" dirty="0">
                        <a:latin typeface="Roboto" panose="02000000000000000000" pitchFamily="2" charset="0"/>
                        <a:ea typeface="Roboto" panose="02000000000000000000" pitchFamily="2" charset="0"/>
                      </a:endParaRPr>
                    </a:p>
                    <a:p>
                      <a:pPr algn="just"/>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9</a:t>
                      </a:r>
                      <a:r>
                        <a:rPr lang="id-ID" sz="1200" dirty="0">
                          <a:latin typeface="Roboto" panose="02000000000000000000" pitchFamily="2" charset="0"/>
                          <a:ea typeface="Roboto" panose="02000000000000000000" pitchFamily="2" charset="0"/>
                        </a:rPr>
                        <a:t>7,5</a:t>
                      </a:r>
                      <a:endParaRPr lang="en-US" sz="1200" dirty="0">
                        <a:latin typeface="Roboto" panose="02000000000000000000" pitchFamily="2" charset="0"/>
                        <a:ea typeface="Roboto" panose="02000000000000000000" pitchFamily="2" charset="0"/>
                      </a:endParaRPr>
                    </a:p>
                    <a:p>
                      <a:pPr algn="just"/>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    </a:t>
                      </a:r>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150</a:t>
                      </a:r>
                    </a:p>
                    <a:p>
                      <a:pPr algn="just"/>
                      <a:r>
                        <a:rPr lang="id-ID" sz="1200" u="none" dirty="0">
                          <a:latin typeface="Roboto" panose="02000000000000000000" pitchFamily="2" charset="0"/>
                          <a:ea typeface="Roboto" panose="02000000000000000000" pitchFamily="2" charset="0"/>
                        </a:rPr>
                        <a:t>  </a:t>
                      </a:r>
                    </a:p>
                    <a:p>
                      <a:pPr algn="just"/>
                      <a:r>
                        <a:rPr lang="en-US" sz="1200" u="none" dirty="0">
                          <a:latin typeface="Roboto" panose="02000000000000000000" pitchFamily="2" charset="0"/>
                          <a:ea typeface="Roboto" panose="02000000000000000000" pitchFamily="2" charset="0"/>
                        </a:rPr>
                        <a:t>      24</a:t>
                      </a:r>
                      <a:r>
                        <a:rPr lang="id-ID" sz="1200" u="none" dirty="0">
                          <a:latin typeface="Roboto" panose="02000000000000000000" pitchFamily="2" charset="0"/>
                          <a:ea typeface="Roboto" panose="02000000000000000000" pitchFamily="2" charset="0"/>
                        </a:rPr>
                        <a:t>7,5</a:t>
                      </a:r>
                      <a:endParaRPr lang="en-US" sz="1200" u="none"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r>
                        <a:rPr lang="en-US" sz="1200" u="none" dirty="0">
                          <a:latin typeface="Roboto" panose="02000000000000000000" pitchFamily="2" charset="0"/>
                          <a:ea typeface="Roboto" panose="02000000000000000000" pitchFamily="2" charset="0"/>
                        </a:rPr>
                        <a:t>      24</a:t>
                      </a:r>
                      <a:r>
                        <a:rPr lang="id-ID" sz="1200" u="none" dirty="0">
                          <a:latin typeface="Roboto" panose="02000000000000000000" pitchFamily="2" charset="0"/>
                          <a:ea typeface="Roboto" panose="02000000000000000000" pitchFamily="2" charset="0"/>
                        </a:rPr>
                        <a:t>7,5</a:t>
                      </a:r>
                      <a:endParaRPr lang="en-US" sz="1200" u="none" dirty="0">
                        <a:latin typeface="Roboto" panose="02000000000000000000" pitchFamily="2" charset="0"/>
                        <a:ea typeface="Roboto" panose="02000000000000000000" pitchFamily="2" charset="0"/>
                      </a:endParaRPr>
                    </a:p>
                  </a:txBody>
                  <a:tcPr marL="91437" marR="91437" marT="45724" marB="45724"/>
                </a:tc>
                <a:tc>
                  <a:txBody>
                    <a:bodyPr/>
                    <a:lstStyle/>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ctr"/>
                      <a:r>
                        <a:rPr lang="en-US" sz="1200" dirty="0">
                          <a:latin typeface="Roboto" panose="02000000000000000000" pitchFamily="2" charset="0"/>
                          <a:ea typeface="Roboto" panose="02000000000000000000" pitchFamily="2" charset="0"/>
                        </a:rPr>
                        <a:t>61</a:t>
                      </a:r>
                      <a:r>
                        <a:rPr lang="id-ID" sz="1200" dirty="0">
                          <a:latin typeface="Roboto" panose="02000000000000000000" pitchFamily="2" charset="0"/>
                          <a:ea typeface="Roboto" panose="02000000000000000000" pitchFamily="2" charset="0"/>
                        </a:rPr>
                        <a:t>0</a:t>
                      </a:r>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ctr"/>
                      <a:r>
                        <a:rPr lang="en-US" sz="1200" dirty="0">
                          <a:latin typeface="Roboto" panose="02000000000000000000" pitchFamily="2" charset="0"/>
                          <a:ea typeface="Roboto" panose="02000000000000000000" pitchFamily="2" charset="0"/>
                        </a:rPr>
                        <a:t>310</a:t>
                      </a:r>
                    </a:p>
                    <a:p>
                      <a:pPr algn="ctr"/>
                      <a:r>
                        <a:rPr lang="en-US" sz="1200" u="none" dirty="0">
                          <a:latin typeface="Roboto" panose="02000000000000000000" pitchFamily="2" charset="0"/>
                          <a:ea typeface="Roboto" panose="02000000000000000000" pitchFamily="2" charset="0"/>
                        </a:rPr>
                        <a:t>150</a:t>
                      </a:r>
                    </a:p>
                    <a:p>
                      <a:pPr algn="ctr"/>
                      <a:r>
                        <a:rPr lang="en-US" sz="1200" u="none" dirty="0">
                          <a:latin typeface="Roboto" panose="02000000000000000000" pitchFamily="2" charset="0"/>
                          <a:ea typeface="Roboto" panose="02000000000000000000" pitchFamily="2" charset="0"/>
                        </a:rPr>
                        <a:t>46</a:t>
                      </a:r>
                      <a:r>
                        <a:rPr lang="id-ID" sz="1200" u="none" dirty="0">
                          <a:latin typeface="Roboto" panose="02000000000000000000" pitchFamily="2" charset="0"/>
                          <a:ea typeface="Roboto" panose="02000000000000000000" pitchFamily="2" charset="0"/>
                        </a:rPr>
                        <a:t>0</a:t>
                      </a:r>
                      <a:r>
                        <a:rPr lang="en-US" sz="1200" u="none" dirty="0">
                          <a:latin typeface="Roboto" panose="02000000000000000000" pitchFamily="2" charset="0"/>
                          <a:ea typeface="Roboto" panose="02000000000000000000" pitchFamily="2" charset="0"/>
                        </a:rPr>
                        <a:t>    </a:t>
                      </a:r>
                    </a:p>
                    <a:p>
                      <a:pPr algn="just"/>
                      <a:endParaRPr lang="en-US" sz="1200" u="none" dirty="0">
                        <a:latin typeface="Roboto" panose="02000000000000000000" pitchFamily="2" charset="0"/>
                        <a:ea typeface="Roboto" panose="02000000000000000000" pitchFamily="2" charset="0"/>
                      </a:endParaRPr>
                    </a:p>
                    <a:p>
                      <a:pPr algn="ctr"/>
                      <a:r>
                        <a:rPr lang="id-ID" sz="1200" u="none" baseline="0" dirty="0">
                          <a:latin typeface="Roboto" panose="02000000000000000000" pitchFamily="2" charset="0"/>
                          <a:ea typeface="Roboto" panose="02000000000000000000" pitchFamily="2" charset="0"/>
                        </a:rPr>
                        <a:t>1</a:t>
                      </a:r>
                      <a:r>
                        <a:rPr lang="en-US" sz="1200" u="none" dirty="0">
                          <a:latin typeface="Roboto" panose="02000000000000000000" pitchFamily="2" charset="0"/>
                          <a:ea typeface="Roboto" panose="02000000000000000000" pitchFamily="2" charset="0"/>
                        </a:rPr>
                        <a:t>5</a:t>
                      </a:r>
                      <a:r>
                        <a:rPr lang="en-US" sz="1200" dirty="0">
                          <a:latin typeface="Roboto" panose="02000000000000000000" pitchFamily="2" charset="0"/>
                          <a:ea typeface="Roboto" panose="02000000000000000000" pitchFamily="2" charset="0"/>
                        </a:rPr>
                        <a:t>0</a:t>
                      </a:r>
                      <a:endParaRPr lang="id-ID" sz="1200" dirty="0">
                        <a:latin typeface="Roboto" panose="02000000000000000000" pitchFamily="2" charset="0"/>
                        <a:ea typeface="Roboto" panose="02000000000000000000" pitchFamily="2" charset="0"/>
                      </a:endParaRPr>
                    </a:p>
                    <a:p>
                      <a:pPr algn="just"/>
                      <a:r>
                        <a:rPr lang="id-ID" sz="1200" dirty="0">
                          <a:latin typeface="Roboto" panose="02000000000000000000" pitchFamily="2" charset="0"/>
                          <a:ea typeface="Roboto" panose="02000000000000000000" pitchFamily="2" charset="0"/>
                        </a:rPr>
                        <a:t>      0</a:t>
                      </a:r>
                    </a:p>
                    <a:p>
                      <a:pPr algn="just"/>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150</a:t>
                      </a:r>
                      <a:endParaRPr lang="en-US" sz="1200" dirty="0">
                        <a:latin typeface="Roboto" panose="02000000000000000000" pitchFamily="2" charset="0"/>
                        <a:ea typeface="Roboto" panose="02000000000000000000" pitchFamily="2" charset="0"/>
                      </a:endParaRPr>
                    </a:p>
                    <a:p>
                      <a:pPr algn="just"/>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   </a:t>
                      </a:r>
                      <a:r>
                        <a:rPr lang="id-ID" sz="1200" u="none" dirty="0">
                          <a:latin typeface="Roboto" panose="02000000000000000000" pitchFamily="2" charset="0"/>
                          <a:ea typeface="Roboto" panose="02000000000000000000" pitchFamily="2" charset="0"/>
                        </a:rPr>
                        <a:t> 37,5</a:t>
                      </a:r>
                      <a:endParaRPr lang="en-US" sz="1200" u="none" dirty="0">
                        <a:latin typeface="Roboto" panose="02000000000000000000" pitchFamily="2" charset="0"/>
                        <a:ea typeface="Roboto" panose="02000000000000000000" pitchFamily="2" charset="0"/>
                      </a:endParaRPr>
                    </a:p>
                    <a:p>
                      <a:pPr algn="just"/>
                      <a:r>
                        <a:rPr lang="en-US" sz="1200" dirty="0">
                          <a:latin typeface="Roboto" panose="02000000000000000000" pitchFamily="2" charset="0"/>
                          <a:ea typeface="Roboto" panose="02000000000000000000" pitchFamily="2" charset="0"/>
                        </a:rPr>
                        <a:t>    1</a:t>
                      </a:r>
                      <a:r>
                        <a:rPr lang="id-ID" sz="1200" dirty="0">
                          <a:latin typeface="Roboto" panose="02000000000000000000" pitchFamily="2" charset="0"/>
                          <a:ea typeface="Roboto" panose="02000000000000000000" pitchFamily="2" charset="0"/>
                        </a:rPr>
                        <a:t>12,5</a:t>
                      </a:r>
                      <a:endParaRPr lang="en-US" sz="1200" dirty="0">
                        <a:latin typeface="Roboto" panose="02000000000000000000" pitchFamily="2" charset="0"/>
                        <a:ea typeface="Roboto" panose="02000000000000000000" pitchFamily="2" charset="0"/>
                      </a:endParaRPr>
                    </a:p>
                    <a:p>
                      <a:pPr algn="just"/>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   150</a:t>
                      </a:r>
                    </a:p>
                    <a:p>
                      <a:pPr algn="just"/>
                      <a:r>
                        <a:rPr lang="id-ID" sz="1200" u="none" dirty="0">
                          <a:latin typeface="Roboto" panose="02000000000000000000" pitchFamily="2" charset="0"/>
                          <a:ea typeface="Roboto" panose="02000000000000000000" pitchFamily="2" charset="0"/>
                        </a:rPr>
                        <a:t> </a:t>
                      </a:r>
                    </a:p>
                    <a:p>
                      <a:pPr algn="just"/>
                      <a:r>
                        <a:rPr lang="en-US" sz="1200" u="none" dirty="0">
                          <a:latin typeface="Roboto" panose="02000000000000000000" pitchFamily="2" charset="0"/>
                          <a:ea typeface="Roboto" panose="02000000000000000000" pitchFamily="2" charset="0"/>
                        </a:rPr>
                        <a:t>    2</a:t>
                      </a:r>
                      <a:r>
                        <a:rPr lang="id-ID" sz="1200" u="none" dirty="0">
                          <a:latin typeface="Roboto" panose="02000000000000000000" pitchFamily="2" charset="0"/>
                          <a:ea typeface="Roboto" panose="02000000000000000000" pitchFamily="2" charset="0"/>
                        </a:rPr>
                        <a:t>62,5</a:t>
                      </a:r>
                      <a:endParaRPr lang="en-US" sz="1200" u="none"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endParaRPr lang="en-US" sz="1200" u="sng" dirty="0">
                        <a:latin typeface="Roboto" panose="02000000000000000000" pitchFamily="2" charset="0"/>
                        <a:ea typeface="Roboto" panose="02000000000000000000" pitchFamily="2" charset="0"/>
                      </a:endParaRPr>
                    </a:p>
                    <a:p>
                      <a:pPr algn="just"/>
                      <a:r>
                        <a:rPr lang="en-US" sz="1200" u="none" dirty="0">
                          <a:latin typeface="Roboto" panose="02000000000000000000" pitchFamily="2" charset="0"/>
                          <a:ea typeface="Roboto" panose="02000000000000000000" pitchFamily="2" charset="0"/>
                        </a:rPr>
                        <a:t>      72</a:t>
                      </a:r>
                    </a:p>
                    <a:p>
                      <a:pPr algn="just"/>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   </a:t>
                      </a:r>
                      <a:r>
                        <a:rPr lang="id-ID" sz="1200" u="none" dirty="0">
                          <a:latin typeface="Roboto" panose="02000000000000000000" pitchFamily="2" charset="0"/>
                          <a:ea typeface="Roboto" panose="02000000000000000000" pitchFamily="2" charset="0"/>
                        </a:rPr>
                        <a:t>18</a:t>
                      </a:r>
                      <a:endParaRPr lang="en-US" sz="1200" u="none" dirty="0">
                        <a:latin typeface="Roboto" panose="02000000000000000000" pitchFamily="2" charset="0"/>
                        <a:ea typeface="Roboto" panose="02000000000000000000" pitchFamily="2" charset="0"/>
                      </a:endParaRPr>
                    </a:p>
                    <a:p>
                      <a:pPr algn="just"/>
                      <a:r>
                        <a:rPr lang="en-US" sz="1200" u="none" dirty="0">
                          <a:latin typeface="Roboto" panose="02000000000000000000" pitchFamily="2" charset="0"/>
                          <a:ea typeface="Roboto" panose="02000000000000000000" pitchFamily="2" charset="0"/>
                        </a:rPr>
                        <a:t>      5</a:t>
                      </a:r>
                      <a:r>
                        <a:rPr lang="id-ID" sz="1200" u="none" dirty="0">
                          <a:latin typeface="Roboto" panose="02000000000000000000" pitchFamily="2" charset="0"/>
                          <a:ea typeface="Roboto" panose="02000000000000000000" pitchFamily="2" charset="0"/>
                        </a:rPr>
                        <a:t>4</a:t>
                      </a:r>
                      <a:endParaRPr lang="en-US" sz="1200" u="none" dirty="0">
                        <a:latin typeface="Roboto" panose="02000000000000000000" pitchFamily="2" charset="0"/>
                        <a:ea typeface="Roboto" panose="02000000000000000000" pitchFamily="2" charset="0"/>
                      </a:endParaRPr>
                    </a:p>
                    <a:p>
                      <a:pPr algn="just"/>
                      <a:r>
                        <a:rPr lang="en-US" sz="1200" u="none" dirty="0">
                          <a:latin typeface="Roboto" panose="02000000000000000000" pitchFamily="2" charset="0"/>
                          <a:ea typeface="Roboto" panose="02000000000000000000" pitchFamily="2" charset="0"/>
                        </a:rPr>
                        <a:t>      60</a:t>
                      </a:r>
                    </a:p>
                    <a:p>
                      <a:pPr algn="just"/>
                      <a:r>
                        <a:rPr lang="en-US" sz="1200" u="none" dirty="0">
                          <a:latin typeface="Roboto" panose="02000000000000000000" pitchFamily="2" charset="0"/>
                          <a:ea typeface="Roboto" panose="02000000000000000000" pitchFamily="2" charset="0"/>
                        </a:rPr>
                        <a:t>    11</a:t>
                      </a:r>
                      <a:r>
                        <a:rPr lang="id-ID" sz="1200" u="none" dirty="0">
                          <a:latin typeface="Roboto" panose="02000000000000000000" pitchFamily="2" charset="0"/>
                          <a:ea typeface="Roboto" panose="02000000000000000000" pitchFamily="2" charset="0"/>
                        </a:rPr>
                        <a:t>4</a:t>
                      </a:r>
                      <a:endParaRPr lang="en-US" sz="1200" u="none" dirty="0">
                        <a:latin typeface="Roboto" panose="02000000000000000000" pitchFamily="2" charset="0"/>
                        <a:ea typeface="Roboto" panose="02000000000000000000" pitchFamily="2" charset="0"/>
                      </a:endParaRPr>
                    </a:p>
                    <a:p>
                      <a:pPr algn="just"/>
                      <a:endParaRPr lang="en-US" sz="1200" u="none" dirty="0">
                        <a:latin typeface="Roboto" panose="02000000000000000000" pitchFamily="2" charset="0"/>
                        <a:ea typeface="Roboto" panose="02000000000000000000" pitchFamily="2" charset="0"/>
                      </a:endParaRPr>
                    </a:p>
                    <a:p>
                      <a:pPr algn="just"/>
                      <a:r>
                        <a:rPr lang="en-US" sz="1200" u="none" dirty="0">
                          <a:latin typeface="Roboto" panose="02000000000000000000" pitchFamily="2" charset="0"/>
                          <a:ea typeface="Roboto" panose="02000000000000000000" pitchFamily="2" charset="0"/>
                        </a:rPr>
                        <a:t>    3</a:t>
                      </a:r>
                      <a:r>
                        <a:rPr lang="id-ID" sz="1200" u="none" dirty="0">
                          <a:latin typeface="Roboto" panose="02000000000000000000" pitchFamily="2" charset="0"/>
                          <a:ea typeface="Roboto" panose="02000000000000000000" pitchFamily="2" charset="0"/>
                        </a:rPr>
                        <a:t>76,5</a:t>
                      </a:r>
                      <a:endParaRPr lang="en-US" sz="1200" u="none" dirty="0">
                        <a:latin typeface="Roboto" panose="02000000000000000000" pitchFamily="2" charset="0"/>
                        <a:ea typeface="Roboto" panose="02000000000000000000" pitchFamily="2" charset="0"/>
                      </a:endParaRPr>
                    </a:p>
                  </a:txBody>
                  <a:tcPr marL="91437" marR="91437" marT="45724" marB="45724"/>
                </a:tc>
                <a:extLst>
                  <a:ext uri="{0D108BD9-81ED-4DB2-BD59-A6C34878D82A}">
                    <a16:rowId xmlns:a16="http://schemas.microsoft.com/office/drawing/2014/main" val="10001"/>
                  </a:ext>
                </a:extLst>
              </a:tr>
            </a:tbl>
          </a:graphicData>
        </a:graphic>
      </p:graphicFrame>
      <p:sp>
        <p:nvSpPr>
          <p:cNvPr id="4" name="Oval 3">
            <a:extLst>
              <a:ext uri="{FF2B5EF4-FFF2-40B4-BE49-F238E27FC236}">
                <a16:creationId xmlns:a16="http://schemas.microsoft.com/office/drawing/2014/main" id="{79563A0E-8FB5-EB4D-A844-D72608B8258C}"/>
              </a:ext>
            </a:extLst>
          </p:cNvPr>
          <p:cNvSpPr/>
          <p:nvPr/>
        </p:nvSpPr>
        <p:spPr>
          <a:xfrm>
            <a:off x="338992" y="762513"/>
            <a:ext cx="647187" cy="6471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ontserrat" pitchFamily="2" charset="77"/>
                <a:ea typeface="Roboto" panose="02000000000000000000" pitchFamily="2" charset="0"/>
              </a:rPr>
              <a:t>1</a:t>
            </a:r>
          </a:p>
        </p:txBody>
      </p:sp>
    </p:spTree>
    <p:extLst>
      <p:ext uri="{BB962C8B-B14F-4D97-AF65-F5344CB8AC3E}">
        <p14:creationId xmlns:p14="http://schemas.microsoft.com/office/powerpoint/2010/main" val="2639151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567A5B9-26EC-D24F-8EFB-4669CA3009C4}"/>
              </a:ext>
            </a:extLst>
          </p:cNvPr>
          <p:cNvSpPr/>
          <p:nvPr/>
        </p:nvSpPr>
        <p:spPr>
          <a:xfrm>
            <a:off x="338992" y="762513"/>
            <a:ext cx="647187" cy="6471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ontserrat" pitchFamily="2" charset="77"/>
                <a:ea typeface="Roboto" panose="02000000000000000000" pitchFamily="2" charset="0"/>
              </a:rPr>
              <a:t>2</a:t>
            </a:r>
          </a:p>
        </p:txBody>
      </p:sp>
      <p:sp>
        <p:nvSpPr>
          <p:cNvPr id="5" name="TextBox 4">
            <a:extLst>
              <a:ext uri="{FF2B5EF4-FFF2-40B4-BE49-F238E27FC236}">
                <a16:creationId xmlns:a16="http://schemas.microsoft.com/office/drawing/2014/main" id="{D0F47244-C9BD-3043-8D38-450DDEC065EA}"/>
              </a:ext>
            </a:extLst>
          </p:cNvPr>
          <p:cNvSpPr txBox="1"/>
          <p:nvPr/>
        </p:nvSpPr>
        <p:spPr>
          <a:xfrm>
            <a:off x="1079500" y="762513"/>
            <a:ext cx="1625600" cy="3416320"/>
          </a:xfrm>
          <a:prstGeom prst="rect">
            <a:avLst/>
          </a:prstGeom>
          <a:noFill/>
        </p:spPr>
        <p:txBody>
          <a:bodyPr wrap="square" rtlCol="0">
            <a:spAutoFit/>
          </a:bodyPr>
          <a:lstStyle/>
          <a:p>
            <a:r>
              <a:rPr lang="en-US" dirty="0"/>
              <a:t>Expenditures for working capital are carried out during the life of the project and the source of capital comes from own capital and loans from banks</a:t>
            </a:r>
          </a:p>
        </p:txBody>
      </p:sp>
      <p:graphicFrame>
        <p:nvGraphicFramePr>
          <p:cNvPr id="7" name="Content Placeholder 3">
            <a:extLst>
              <a:ext uri="{FF2B5EF4-FFF2-40B4-BE49-F238E27FC236}">
                <a16:creationId xmlns:a16="http://schemas.microsoft.com/office/drawing/2014/main" id="{9438E2B2-E77F-B548-A7A8-FA7CC8F26E8A}"/>
              </a:ext>
            </a:extLst>
          </p:cNvPr>
          <p:cNvGraphicFramePr>
            <a:graphicFrameLocks/>
          </p:cNvGraphicFramePr>
          <p:nvPr>
            <p:extLst>
              <p:ext uri="{D42A27DB-BD31-4B8C-83A1-F6EECF244321}">
                <p14:modId xmlns:p14="http://schemas.microsoft.com/office/powerpoint/2010/main" val="4160509908"/>
              </p:ext>
            </p:extLst>
          </p:nvPr>
        </p:nvGraphicFramePr>
        <p:xfrm>
          <a:off x="2910889" y="424425"/>
          <a:ext cx="8999999" cy="6057900"/>
        </p:xfrm>
        <a:graphic>
          <a:graphicData uri="http://schemas.openxmlformats.org/drawingml/2006/table">
            <a:tbl>
              <a:tblPr firstRow="1" bandRow="1">
                <a:tableStyleId>{F5AB1C69-6EDB-4FF4-983F-18BD219EF322}</a:tableStyleId>
              </a:tblPr>
              <a:tblGrid>
                <a:gridCol w="2559953">
                  <a:extLst>
                    <a:ext uri="{9D8B030D-6E8A-4147-A177-3AD203B41FA5}">
                      <a16:colId xmlns:a16="http://schemas.microsoft.com/office/drawing/2014/main" val="20000"/>
                    </a:ext>
                  </a:extLst>
                </a:gridCol>
                <a:gridCol w="1073341">
                  <a:extLst>
                    <a:ext uri="{9D8B030D-6E8A-4147-A177-3AD203B41FA5}">
                      <a16:colId xmlns:a16="http://schemas.microsoft.com/office/drawing/2014/main" val="20001"/>
                    </a:ext>
                  </a:extLst>
                </a:gridCol>
                <a:gridCol w="1073341">
                  <a:extLst>
                    <a:ext uri="{9D8B030D-6E8A-4147-A177-3AD203B41FA5}">
                      <a16:colId xmlns:a16="http://schemas.microsoft.com/office/drawing/2014/main" val="20002"/>
                    </a:ext>
                  </a:extLst>
                </a:gridCol>
                <a:gridCol w="1073341">
                  <a:extLst>
                    <a:ext uri="{9D8B030D-6E8A-4147-A177-3AD203B41FA5}">
                      <a16:colId xmlns:a16="http://schemas.microsoft.com/office/drawing/2014/main" val="20003"/>
                    </a:ext>
                  </a:extLst>
                </a:gridCol>
                <a:gridCol w="1073341">
                  <a:extLst>
                    <a:ext uri="{9D8B030D-6E8A-4147-A177-3AD203B41FA5}">
                      <a16:colId xmlns:a16="http://schemas.microsoft.com/office/drawing/2014/main" val="20004"/>
                    </a:ext>
                  </a:extLst>
                </a:gridCol>
                <a:gridCol w="1073341">
                  <a:extLst>
                    <a:ext uri="{9D8B030D-6E8A-4147-A177-3AD203B41FA5}">
                      <a16:colId xmlns:a16="http://schemas.microsoft.com/office/drawing/2014/main" val="20005"/>
                    </a:ext>
                  </a:extLst>
                </a:gridCol>
                <a:gridCol w="1073341">
                  <a:extLst>
                    <a:ext uri="{9D8B030D-6E8A-4147-A177-3AD203B41FA5}">
                      <a16:colId xmlns:a16="http://schemas.microsoft.com/office/drawing/2014/main" val="20006"/>
                    </a:ext>
                  </a:extLst>
                </a:gridCol>
              </a:tblGrid>
              <a:tr h="459907">
                <a:tc>
                  <a:txBody>
                    <a:bodyPr/>
                    <a:lstStyle/>
                    <a:p>
                      <a:r>
                        <a:rPr lang="en-US" sz="1400" dirty="0">
                          <a:latin typeface="Roboto" panose="02000000000000000000" pitchFamily="2" charset="0"/>
                          <a:ea typeface="Roboto" panose="02000000000000000000" pitchFamily="2" charset="0"/>
                        </a:rPr>
                        <a:t>Description</a:t>
                      </a:r>
                    </a:p>
                  </a:txBody>
                  <a:tcPr marT="45722" marB="45722" anchor="ctr"/>
                </a:tc>
                <a:tc>
                  <a:txBody>
                    <a:bodyPr/>
                    <a:lstStyle/>
                    <a:p>
                      <a:pPr algn="ctr"/>
                      <a:r>
                        <a:rPr lang="en-US" sz="1400" dirty="0">
                          <a:latin typeface="Roboto" panose="02000000000000000000" pitchFamily="2" charset="0"/>
                          <a:ea typeface="Roboto" panose="02000000000000000000" pitchFamily="2" charset="0"/>
                        </a:rPr>
                        <a:t>0</a:t>
                      </a:r>
                    </a:p>
                  </a:txBody>
                  <a:tcPr marT="45722" marB="45722" anchor="ctr"/>
                </a:tc>
                <a:tc>
                  <a:txBody>
                    <a:bodyPr/>
                    <a:lstStyle/>
                    <a:p>
                      <a:pPr algn="ctr"/>
                      <a:r>
                        <a:rPr lang="en-US" sz="1400" dirty="0">
                          <a:latin typeface="Roboto" panose="02000000000000000000" pitchFamily="2" charset="0"/>
                          <a:ea typeface="Roboto" panose="02000000000000000000" pitchFamily="2" charset="0"/>
                        </a:rPr>
                        <a:t>1</a:t>
                      </a:r>
                    </a:p>
                  </a:txBody>
                  <a:tcPr marT="45722" marB="45722" anchor="ctr"/>
                </a:tc>
                <a:tc>
                  <a:txBody>
                    <a:bodyPr/>
                    <a:lstStyle/>
                    <a:p>
                      <a:pPr algn="ctr"/>
                      <a:r>
                        <a:rPr lang="en-US" sz="1400" dirty="0">
                          <a:latin typeface="Roboto" panose="02000000000000000000" pitchFamily="2" charset="0"/>
                          <a:ea typeface="Roboto" panose="02000000000000000000" pitchFamily="2" charset="0"/>
                        </a:rPr>
                        <a:t>2</a:t>
                      </a:r>
                    </a:p>
                  </a:txBody>
                  <a:tcPr marT="45722" marB="45722" anchor="ctr"/>
                </a:tc>
                <a:tc>
                  <a:txBody>
                    <a:bodyPr/>
                    <a:lstStyle/>
                    <a:p>
                      <a:pPr algn="ctr"/>
                      <a:r>
                        <a:rPr lang="en-US" sz="1400" dirty="0">
                          <a:latin typeface="Roboto" panose="02000000000000000000" pitchFamily="2" charset="0"/>
                          <a:ea typeface="Roboto" panose="02000000000000000000" pitchFamily="2" charset="0"/>
                        </a:rPr>
                        <a:t>3</a:t>
                      </a:r>
                    </a:p>
                  </a:txBody>
                  <a:tcPr marT="45722" marB="45722" anchor="ctr"/>
                </a:tc>
                <a:tc>
                  <a:txBody>
                    <a:bodyPr/>
                    <a:lstStyle/>
                    <a:p>
                      <a:pPr algn="ctr"/>
                      <a:r>
                        <a:rPr lang="en-US" sz="1400" dirty="0">
                          <a:latin typeface="Roboto" panose="02000000000000000000" pitchFamily="2" charset="0"/>
                          <a:ea typeface="Roboto" panose="02000000000000000000" pitchFamily="2" charset="0"/>
                        </a:rPr>
                        <a:t>4</a:t>
                      </a:r>
                    </a:p>
                  </a:txBody>
                  <a:tcPr marT="45722" marB="45722" anchor="ctr"/>
                </a:tc>
                <a:tc>
                  <a:txBody>
                    <a:bodyPr/>
                    <a:lstStyle/>
                    <a:p>
                      <a:pPr algn="ctr"/>
                      <a:r>
                        <a:rPr lang="en-US" sz="1400" dirty="0">
                          <a:latin typeface="Roboto" panose="02000000000000000000" pitchFamily="2" charset="0"/>
                          <a:ea typeface="Roboto" panose="02000000000000000000" pitchFamily="2" charset="0"/>
                        </a:rPr>
                        <a:t>5</a:t>
                      </a:r>
                    </a:p>
                  </a:txBody>
                  <a:tcPr marT="45722" marB="45722" anchor="ctr"/>
                </a:tc>
                <a:extLst>
                  <a:ext uri="{0D108BD9-81ED-4DB2-BD59-A6C34878D82A}">
                    <a16:rowId xmlns:a16="http://schemas.microsoft.com/office/drawing/2014/main" val="10000"/>
                  </a:ext>
                </a:extLst>
              </a:tr>
              <a:tr h="5597993">
                <a:tc>
                  <a:txBody>
                    <a:bodyPr/>
                    <a:lstStyle/>
                    <a:p>
                      <a:r>
                        <a:rPr lang="en-US" sz="1200" dirty="0">
                          <a:latin typeface="Roboto" panose="02000000000000000000" pitchFamily="2" charset="0"/>
                          <a:ea typeface="Roboto" panose="02000000000000000000" pitchFamily="2" charset="0"/>
                        </a:rPr>
                        <a:t>Initial Cash Flow :</a:t>
                      </a:r>
                    </a:p>
                    <a:p>
                      <a:r>
                        <a:rPr lang="en-US" sz="1200" dirty="0">
                          <a:latin typeface="Roboto" panose="02000000000000000000" pitchFamily="2" charset="0"/>
                          <a:ea typeface="Roboto" panose="02000000000000000000" pitchFamily="2" charset="0"/>
                        </a:rPr>
                        <a:t>Machine Purchase Price</a:t>
                      </a:r>
                    </a:p>
                    <a:p>
                      <a:endParaRPr lang="en-US" sz="1200" dirty="0">
                        <a:latin typeface="Roboto" panose="02000000000000000000" pitchFamily="2" charset="0"/>
                        <a:ea typeface="Roboto" panose="02000000000000000000" pitchFamily="2" charset="0"/>
                      </a:endParaRPr>
                    </a:p>
                    <a:p>
                      <a:r>
                        <a:rPr lang="en-US" sz="1200" dirty="0">
                          <a:latin typeface="Roboto" panose="02000000000000000000" pitchFamily="2" charset="0"/>
                          <a:ea typeface="Roboto" panose="02000000000000000000" pitchFamily="2" charset="0"/>
                        </a:rPr>
                        <a:t>Operating Cash Flow:</a:t>
                      </a:r>
                    </a:p>
                    <a:p>
                      <a:r>
                        <a:rPr lang="en-US" sz="1200" dirty="0">
                          <a:latin typeface="Roboto" panose="02000000000000000000" pitchFamily="2" charset="0"/>
                          <a:ea typeface="Roboto" panose="02000000000000000000" pitchFamily="2" charset="0"/>
                        </a:rPr>
                        <a:t>Income</a:t>
                      </a:r>
                    </a:p>
                    <a:p>
                      <a:r>
                        <a:rPr lang="en-US" sz="1200" dirty="0">
                          <a:latin typeface="Roboto" panose="02000000000000000000" pitchFamily="2" charset="0"/>
                          <a:ea typeface="Roboto" panose="02000000000000000000" pitchFamily="2" charset="0"/>
                        </a:rPr>
                        <a:t>Operating Expenses :</a:t>
                      </a:r>
                    </a:p>
                    <a:p>
                      <a:r>
                        <a:rPr lang="en-US" sz="1200" dirty="0">
                          <a:latin typeface="Roboto" panose="02000000000000000000" pitchFamily="2" charset="0"/>
                          <a:ea typeface="Roboto" panose="02000000000000000000" pitchFamily="2" charset="0"/>
                        </a:rPr>
                        <a:t>- Cash</a:t>
                      </a:r>
                    </a:p>
                    <a:p>
                      <a:r>
                        <a:rPr lang="en-US" sz="1200" dirty="0">
                          <a:latin typeface="Roboto" panose="02000000000000000000" pitchFamily="2" charset="0"/>
                          <a:ea typeface="Roboto" panose="02000000000000000000" pitchFamily="2" charset="0"/>
                        </a:rPr>
                        <a:t> Depreciation Expense</a:t>
                      </a:r>
                    </a:p>
                    <a:p>
                      <a:r>
                        <a:rPr lang="en-US" sz="1200" dirty="0">
                          <a:latin typeface="Roboto" panose="02000000000000000000" pitchFamily="2" charset="0"/>
                          <a:ea typeface="Roboto" panose="02000000000000000000" pitchFamily="2" charset="0"/>
                        </a:rPr>
                        <a:t>  Total Operating Cost</a:t>
                      </a:r>
                    </a:p>
                    <a:p>
                      <a:endParaRPr lang="en-US" sz="1200" dirty="0">
                        <a:latin typeface="Roboto" panose="02000000000000000000" pitchFamily="2" charset="0"/>
                        <a:ea typeface="Roboto" panose="02000000000000000000" pitchFamily="2" charset="0"/>
                      </a:endParaRPr>
                    </a:p>
                    <a:p>
                      <a:r>
                        <a:rPr lang="en-US" sz="1200" dirty="0">
                          <a:latin typeface="Roboto" panose="02000000000000000000" pitchFamily="2" charset="0"/>
                          <a:ea typeface="Roboto" panose="02000000000000000000" pitchFamily="2" charset="0"/>
                        </a:rPr>
                        <a:t>Operating Profit (EBIT)</a:t>
                      </a:r>
                    </a:p>
                    <a:p>
                      <a:r>
                        <a:rPr lang="en-US" sz="1200" dirty="0">
                          <a:latin typeface="Roboto" panose="02000000000000000000" pitchFamily="2" charset="0"/>
                          <a:ea typeface="Roboto" panose="02000000000000000000" pitchFamily="2" charset="0"/>
                        </a:rPr>
                        <a:t>Interest</a:t>
                      </a:r>
                    </a:p>
                    <a:p>
                      <a:r>
                        <a:rPr lang="en-US" sz="1200" dirty="0">
                          <a:latin typeface="Roboto" panose="02000000000000000000" pitchFamily="2" charset="0"/>
                          <a:ea typeface="Roboto" panose="02000000000000000000" pitchFamily="2" charset="0"/>
                        </a:rPr>
                        <a:t>EBT</a:t>
                      </a:r>
                    </a:p>
                    <a:p>
                      <a:r>
                        <a:rPr lang="en-US" sz="1200" dirty="0">
                          <a:latin typeface="Roboto" panose="02000000000000000000" pitchFamily="2" charset="0"/>
                          <a:ea typeface="Roboto" panose="02000000000000000000" pitchFamily="2" charset="0"/>
                        </a:rPr>
                        <a:t>Tax (25%)</a:t>
                      </a:r>
                    </a:p>
                    <a:p>
                      <a:r>
                        <a:rPr lang="en-US" sz="1200" dirty="0">
                          <a:latin typeface="Roboto" panose="02000000000000000000" pitchFamily="2" charset="0"/>
                          <a:ea typeface="Roboto" panose="02000000000000000000" pitchFamily="2" charset="0"/>
                        </a:rPr>
                        <a:t>Net Profit (EAT)</a:t>
                      </a:r>
                    </a:p>
                    <a:p>
                      <a:r>
                        <a:rPr lang="en-US" sz="1200" dirty="0">
                          <a:latin typeface="Roboto" panose="02000000000000000000" pitchFamily="2" charset="0"/>
                          <a:ea typeface="Roboto" panose="02000000000000000000" pitchFamily="2" charset="0"/>
                        </a:rPr>
                        <a:t>Depreciation Expense</a:t>
                      </a:r>
                    </a:p>
                    <a:p>
                      <a:r>
                        <a:rPr lang="en-US" sz="1200" dirty="0">
                          <a:latin typeface="Roboto" panose="02000000000000000000" pitchFamily="2" charset="0"/>
                          <a:ea typeface="Roboto" panose="02000000000000000000" pitchFamily="2" charset="0"/>
                        </a:rPr>
                        <a:t>Interest (1- 25%)</a:t>
                      </a:r>
                    </a:p>
                    <a:p>
                      <a:r>
                        <a:rPr lang="en-US" sz="1200" dirty="0">
                          <a:latin typeface="Roboto" panose="02000000000000000000" pitchFamily="2" charset="0"/>
                          <a:ea typeface="Roboto" panose="02000000000000000000" pitchFamily="2" charset="0"/>
                        </a:rPr>
                        <a:t>Working capital</a:t>
                      </a:r>
                    </a:p>
                    <a:p>
                      <a:r>
                        <a:rPr lang="en-US" sz="1200" dirty="0">
                          <a:latin typeface="Roboto" panose="02000000000000000000" pitchFamily="2" charset="0"/>
                          <a:ea typeface="Roboto" panose="02000000000000000000" pitchFamily="2" charset="0"/>
                        </a:rPr>
                        <a:t>Total Operating Cash Flow</a:t>
                      </a:r>
                    </a:p>
                    <a:p>
                      <a:endParaRPr lang="en-US" sz="1200" dirty="0">
                        <a:latin typeface="Roboto" panose="02000000000000000000" pitchFamily="2" charset="0"/>
                        <a:ea typeface="Roboto" panose="02000000000000000000" pitchFamily="2" charset="0"/>
                      </a:endParaRPr>
                    </a:p>
                    <a:p>
                      <a:r>
                        <a:rPr lang="en-US" sz="1200" dirty="0">
                          <a:latin typeface="Roboto" panose="02000000000000000000" pitchFamily="2" charset="0"/>
                          <a:ea typeface="Roboto" panose="02000000000000000000" pitchFamily="2" charset="0"/>
                        </a:rPr>
                        <a:t>Terminal Cash Flow :</a:t>
                      </a:r>
                    </a:p>
                    <a:p>
                      <a:r>
                        <a:rPr lang="en-US" sz="1200" dirty="0">
                          <a:latin typeface="Roboto" panose="02000000000000000000" pitchFamily="2" charset="0"/>
                          <a:ea typeface="Roboto" panose="02000000000000000000" pitchFamily="2" charset="0"/>
                        </a:rPr>
                        <a:t>Salvage  value</a:t>
                      </a:r>
                    </a:p>
                    <a:p>
                      <a:r>
                        <a:rPr lang="en-US" sz="1200" dirty="0">
                          <a:latin typeface="Roboto" panose="02000000000000000000" pitchFamily="2" charset="0"/>
                          <a:ea typeface="Roboto" panose="02000000000000000000" pitchFamily="2" charset="0"/>
                        </a:rPr>
                        <a:t>Tax (25%)</a:t>
                      </a:r>
                    </a:p>
                    <a:p>
                      <a:r>
                        <a:rPr lang="en-US" sz="1200" dirty="0">
                          <a:latin typeface="Roboto" panose="02000000000000000000" pitchFamily="2" charset="0"/>
                          <a:ea typeface="Roboto" panose="02000000000000000000" pitchFamily="2" charset="0"/>
                        </a:rPr>
                        <a:t>Salvage Value After Tax</a:t>
                      </a:r>
                    </a:p>
                    <a:p>
                      <a:r>
                        <a:rPr lang="en-US" sz="1200" dirty="0">
                          <a:latin typeface="Roboto" panose="02000000000000000000" pitchFamily="2" charset="0"/>
                          <a:ea typeface="Roboto" panose="02000000000000000000" pitchFamily="2" charset="0"/>
                        </a:rPr>
                        <a:t>Working Capital Recovery</a:t>
                      </a:r>
                    </a:p>
                    <a:p>
                      <a:r>
                        <a:rPr lang="en-US" sz="1200" dirty="0">
                          <a:latin typeface="Roboto" panose="02000000000000000000" pitchFamily="2" charset="0"/>
                          <a:ea typeface="Roboto" panose="02000000000000000000" pitchFamily="2" charset="0"/>
                        </a:rPr>
                        <a:t>Terminal Cash Flow Total</a:t>
                      </a:r>
                    </a:p>
                    <a:p>
                      <a:endParaRPr lang="en-US" sz="1200" dirty="0">
                        <a:latin typeface="Roboto" panose="02000000000000000000" pitchFamily="2" charset="0"/>
                        <a:ea typeface="Roboto" panose="02000000000000000000" pitchFamily="2" charset="0"/>
                      </a:endParaRPr>
                    </a:p>
                    <a:p>
                      <a:r>
                        <a:rPr lang="en-US" sz="1200" dirty="0">
                          <a:latin typeface="Roboto" panose="02000000000000000000" pitchFamily="2" charset="0"/>
                          <a:ea typeface="Roboto" panose="02000000000000000000" pitchFamily="2" charset="0"/>
                        </a:rPr>
                        <a:t>NET CASH FLOW</a:t>
                      </a:r>
                      <a:endParaRPr lang="en-US" sz="1200" baseline="0" dirty="0">
                        <a:latin typeface="Roboto" panose="02000000000000000000" pitchFamily="2" charset="0"/>
                        <a:ea typeface="Roboto" panose="02000000000000000000" pitchFamily="2" charset="0"/>
                      </a:endParaRPr>
                    </a:p>
                  </a:txBody>
                  <a:tcPr marT="45722" marB="45722" anchor="ctr"/>
                </a:tc>
                <a:tc>
                  <a:txBody>
                    <a:bodyPr/>
                    <a:lstStyle/>
                    <a:p>
                      <a:endParaRPr lang="en-US" sz="1200" dirty="0">
                        <a:latin typeface="Roboto" panose="02000000000000000000" pitchFamily="2" charset="0"/>
                        <a:ea typeface="Roboto" panose="02000000000000000000" pitchFamily="2" charset="0"/>
                      </a:endParaRPr>
                    </a:p>
                    <a:p>
                      <a:pPr algn="ctr"/>
                      <a:r>
                        <a:rPr lang="id-ID" sz="1200" dirty="0">
                          <a:latin typeface="Roboto" panose="02000000000000000000" pitchFamily="2" charset="0"/>
                          <a:ea typeface="Roboto" panose="02000000000000000000" pitchFamily="2" charset="0"/>
                        </a:rPr>
                        <a:t>350.000</a:t>
                      </a:r>
                      <a:endParaRPr lang="en-US" sz="1200" dirty="0">
                        <a:latin typeface="Roboto" panose="02000000000000000000" pitchFamily="2" charset="0"/>
                        <a:ea typeface="Roboto" panose="02000000000000000000" pitchFamily="2" charset="0"/>
                      </a:endParaRPr>
                    </a:p>
                    <a:p>
                      <a:pPr algn="ctr"/>
                      <a:endParaRPr lang="en-US" sz="1200" dirty="0">
                        <a:latin typeface="Roboto" panose="02000000000000000000" pitchFamily="2" charset="0"/>
                        <a:ea typeface="Roboto" panose="02000000000000000000" pitchFamily="2" charset="0"/>
                      </a:endParaRPr>
                    </a:p>
                    <a:p>
                      <a:pPr algn="ctr"/>
                      <a:endParaRPr lang="en-US" sz="1200" dirty="0">
                        <a:latin typeface="Roboto" panose="02000000000000000000" pitchFamily="2" charset="0"/>
                        <a:ea typeface="Roboto" panose="02000000000000000000" pitchFamily="2" charset="0"/>
                      </a:endParaRPr>
                    </a:p>
                    <a:p>
                      <a:pPr algn="ctr"/>
                      <a:endParaRPr lang="en-US" sz="1200" dirty="0">
                        <a:latin typeface="Roboto" panose="02000000000000000000" pitchFamily="2" charset="0"/>
                        <a:ea typeface="Roboto" panose="02000000000000000000" pitchFamily="2" charset="0"/>
                      </a:endParaRPr>
                    </a:p>
                    <a:p>
                      <a:pPr algn="ctr"/>
                      <a:endParaRPr lang="en-US" sz="1200" dirty="0">
                        <a:latin typeface="Roboto" panose="02000000000000000000" pitchFamily="2" charset="0"/>
                        <a:ea typeface="Roboto" panose="02000000000000000000" pitchFamily="2" charset="0"/>
                      </a:endParaRPr>
                    </a:p>
                    <a:p>
                      <a:pPr algn="ctr"/>
                      <a:endParaRPr lang="en-US" sz="1200" dirty="0">
                        <a:latin typeface="Roboto" panose="02000000000000000000" pitchFamily="2" charset="0"/>
                        <a:ea typeface="Roboto" panose="02000000000000000000" pitchFamily="2" charset="0"/>
                      </a:endParaRPr>
                    </a:p>
                    <a:p>
                      <a:pPr algn="ctr"/>
                      <a:endParaRPr lang="en-US" sz="1200" dirty="0">
                        <a:latin typeface="Roboto" panose="02000000000000000000" pitchFamily="2" charset="0"/>
                        <a:ea typeface="Roboto" panose="02000000000000000000" pitchFamily="2" charset="0"/>
                      </a:endParaRPr>
                    </a:p>
                    <a:p>
                      <a:pPr algn="ctr"/>
                      <a:endParaRPr lang="en-US" sz="1200" dirty="0">
                        <a:latin typeface="Roboto" panose="02000000000000000000" pitchFamily="2" charset="0"/>
                        <a:ea typeface="Roboto" panose="02000000000000000000" pitchFamily="2" charset="0"/>
                      </a:endParaRPr>
                    </a:p>
                    <a:p>
                      <a:pPr algn="ctr"/>
                      <a:endParaRPr lang="en-US" sz="1200" dirty="0">
                        <a:latin typeface="Roboto" panose="02000000000000000000" pitchFamily="2" charset="0"/>
                        <a:ea typeface="Roboto" panose="02000000000000000000" pitchFamily="2" charset="0"/>
                      </a:endParaRPr>
                    </a:p>
                    <a:p>
                      <a:pPr algn="ctr"/>
                      <a:endParaRPr lang="en-US" sz="1200" dirty="0">
                        <a:latin typeface="Roboto" panose="02000000000000000000" pitchFamily="2" charset="0"/>
                        <a:ea typeface="Roboto" panose="02000000000000000000" pitchFamily="2" charset="0"/>
                      </a:endParaRPr>
                    </a:p>
                    <a:p>
                      <a:pPr algn="ctr"/>
                      <a:endParaRPr lang="en-US" sz="1200" dirty="0">
                        <a:latin typeface="Roboto" panose="02000000000000000000" pitchFamily="2" charset="0"/>
                        <a:ea typeface="Roboto" panose="02000000000000000000" pitchFamily="2" charset="0"/>
                      </a:endParaRPr>
                    </a:p>
                    <a:p>
                      <a:pPr algn="ctr"/>
                      <a:endParaRPr lang="en-US" sz="1200" dirty="0">
                        <a:latin typeface="Roboto" panose="02000000000000000000" pitchFamily="2" charset="0"/>
                        <a:ea typeface="Roboto" panose="02000000000000000000" pitchFamily="2" charset="0"/>
                      </a:endParaRPr>
                    </a:p>
                    <a:p>
                      <a:pPr algn="ctr"/>
                      <a:endParaRPr lang="en-US" sz="1200" dirty="0">
                        <a:latin typeface="Roboto" panose="02000000000000000000" pitchFamily="2" charset="0"/>
                        <a:ea typeface="Roboto" panose="02000000000000000000" pitchFamily="2" charset="0"/>
                      </a:endParaRPr>
                    </a:p>
                    <a:p>
                      <a:pPr algn="ctr"/>
                      <a:endParaRPr lang="en-US" sz="1200" dirty="0">
                        <a:latin typeface="Roboto" panose="02000000000000000000" pitchFamily="2" charset="0"/>
                        <a:ea typeface="Roboto" panose="02000000000000000000" pitchFamily="2" charset="0"/>
                      </a:endParaRPr>
                    </a:p>
                    <a:p>
                      <a:pPr algn="ctr"/>
                      <a:endParaRPr lang="en-US" sz="1200" dirty="0">
                        <a:latin typeface="Roboto" panose="02000000000000000000" pitchFamily="2" charset="0"/>
                        <a:ea typeface="Roboto" panose="02000000000000000000" pitchFamily="2" charset="0"/>
                      </a:endParaRPr>
                    </a:p>
                    <a:p>
                      <a:pPr algn="ctr"/>
                      <a:endParaRPr lang="en-US" sz="1200" dirty="0">
                        <a:latin typeface="Roboto" panose="02000000000000000000" pitchFamily="2" charset="0"/>
                        <a:ea typeface="Roboto" panose="02000000000000000000" pitchFamily="2" charset="0"/>
                      </a:endParaRPr>
                    </a:p>
                    <a:p>
                      <a:pPr algn="ctr"/>
                      <a:endParaRPr lang="en-US" sz="1200" dirty="0">
                        <a:latin typeface="Roboto" panose="02000000000000000000" pitchFamily="2" charset="0"/>
                        <a:ea typeface="Roboto" panose="02000000000000000000" pitchFamily="2" charset="0"/>
                      </a:endParaRPr>
                    </a:p>
                    <a:p>
                      <a:pPr algn="ctr"/>
                      <a:endParaRPr lang="en-US" sz="1200" dirty="0">
                        <a:latin typeface="Roboto" panose="02000000000000000000" pitchFamily="2" charset="0"/>
                        <a:ea typeface="Roboto" panose="02000000000000000000" pitchFamily="2" charset="0"/>
                      </a:endParaRPr>
                    </a:p>
                    <a:p>
                      <a:endParaRPr lang="en-US" sz="1200" dirty="0">
                        <a:latin typeface="Roboto" panose="02000000000000000000" pitchFamily="2" charset="0"/>
                        <a:ea typeface="Roboto" panose="02000000000000000000" pitchFamily="2" charset="0"/>
                      </a:endParaRPr>
                    </a:p>
                    <a:p>
                      <a:endParaRPr lang="en-US" sz="1200" dirty="0">
                        <a:latin typeface="Roboto" panose="02000000000000000000" pitchFamily="2" charset="0"/>
                        <a:ea typeface="Roboto" panose="02000000000000000000" pitchFamily="2" charset="0"/>
                      </a:endParaRPr>
                    </a:p>
                    <a:p>
                      <a:endParaRPr lang="id-ID" sz="1200" dirty="0">
                        <a:latin typeface="Roboto" panose="02000000000000000000" pitchFamily="2" charset="0"/>
                        <a:ea typeface="Roboto" panose="02000000000000000000" pitchFamily="2" charset="0"/>
                      </a:endParaRPr>
                    </a:p>
                    <a:p>
                      <a:endParaRPr lang="id-ID" sz="1200" dirty="0">
                        <a:latin typeface="Roboto" panose="02000000000000000000" pitchFamily="2" charset="0"/>
                        <a:ea typeface="Roboto" panose="02000000000000000000" pitchFamily="2" charset="0"/>
                      </a:endParaRPr>
                    </a:p>
                    <a:p>
                      <a:endParaRPr lang="id-ID" sz="1200" dirty="0">
                        <a:latin typeface="Roboto" panose="02000000000000000000" pitchFamily="2" charset="0"/>
                        <a:ea typeface="Roboto" panose="02000000000000000000" pitchFamily="2" charset="0"/>
                      </a:endParaRPr>
                    </a:p>
                    <a:p>
                      <a:endParaRPr lang="id-ID" sz="1200" dirty="0">
                        <a:latin typeface="Roboto" panose="02000000000000000000" pitchFamily="2" charset="0"/>
                        <a:ea typeface="Roboto" panose="02000000000000000000" pitchFamily="2" charset="0"/>
                      </a:endParaRPr>
                    </a:p>
                    <a:p>
                      <a:endParaRPr lang="id-ID" sz="1200" dirty="0">
                        <a:latin typeface="Roboto" panose="02000000000000000000" pitchFamily="2" charset="0"/>
                        <a:ea typeface="Roboto" panose="02000000000000000000" pitchFamily="2" charset="0"/>
                      </a:endParaRPr>
                    </a:p>
                    <a:p>
                      <a:endParaRPr lang="id-ID" sz="1200" dirty="0">
                        <a:latin typeface="Roboto" panose="02000000000000000000" pitchFamily="2" charset="0"/>
                        <a:ea typeface="Roboto" panose="02000000000000000000" pitchFamily="2" charset="0"/>
                      </a:endParaRPr>
                    </a:p>
                    <a:p>
                      <a:pPr algn="ctr"/>
                      <a:r>
                        <a:rPr lang="id-ID" sz="1200" dirty="0">
                          <a:latin typeface="Roboto" panose="02000000000000000000" pitchFamily="2" charset="0"/>
                          <a:ea typeface="Roboto" panose="02000000000000000000" pitchFamily="2" charset="0"/>
                        </a:rPr>
                        <a:t>(350.000)</a:t>
                      </a:r>
                    </a:p>
                    <a:p>
                      <a:endParaRPr lang="en-US" sz="1200" dirty="0">
                        <a:latin typeface="Roboto" panose="02000000000000000000" pitchFamily="2" charset="0"/>
                        <a:ea typeface="Roboto" panose="02000000000000000000" pitchFamily="2" charset="0"/>
                      </a:endParaRPr>
                    </a:p>
                  </a:txBody>
                  <a:tcPr marT="45722" marB="45722" anchor="ctr"/>
                </a:tc>
                <a:tc>
                  <a:txBody>
                    <a:bodyPr/>
                    <a:lstStyle/>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just"/>
                      <a:endParaRPr lang="id-ID" sz="1200" baseline="0" dirty="0">
                        <a:latin typeface="Roboto" panose="02000000000000000000" pitchFamily="2" charset="0"/>
                        <a:ea typeface="Roboto" panose="02000000000000000000" pitchFamily="2" charset="0"/>
                      </a:endParaRPr>
                    </a:p>
                    <a:p>
                      <a:pPr algn="ctr"/>
                      <a:r>
                        <a:rPr lang="id-ID" sz="1200" baseline="0" dirty="0">
                          <a:latin typeface="Roboto" panose="02000000000000000000" pitchFamily="2" charset="0"/>
                          <a:ea typeface="Roboto" panose="02000000000000000000" pitchFamily="2" charset="0"/>
                        </a:rPr>
                        <a:t>500.000</a:t>
                      </a:r>
                    </a:p>
                    <a:p>
                      <a:pPr algn="just"/>
                      <a:endParaRPr lang="id-ID" sz="1200" baseline="0" dirty="0">
                        <a:latin typeface="Roboto" panose="02000000000000000000" pitchFamily="2" charset="0"/>
                        <a:ea typeface="Roboto" panose="02000000000000000000" pitchFamily="2" charset="0"/>
                      </a:endParaRPr>
                    </a:p>
                    <a:p>
                      <a:pPr algn="ctr"/>
                      <a:r>
                        <a:rPr lang="id-ID" sz="1200" baseline="0" dirty="0">
                          <a:latin typeface="Roboto" panose="02000000000000000000" pitchFamily="2" charset="0"/>
                          <a:ea typeface="Roboto" panose="02000000000000000000" pitchFamily="2" charset="0"/>
                        </a:rPr>
                        <a:t>325.000</a:t>
                      </a:r>
                    </a:p>
                    <a:p>
                      <a:pPr algn="just"/>
                      <a:r>
                        <a:rPr lang="id-ID" sz="1200" baseline="0" dirty="0">
                          <a:latin typeface="Roboto" panose="02000000000000000000" pitchFamily="2" charset="0"/>
                          <a:ea typeface="Roboto" panose="02000000000000000000" pitchFamily="2" charset="0"/>
                        </a:rPr>
                        <a:t>   </a:t>
                      </a:r>
                      <a:r>
                        <a:rPr lang="en-US" sz="1200" baseline="0" dirty="0">
                          <a:latin typeface="Roboto" panose="02000000000000000000" pitchFamily="2" charset="0"/>
                          <a:ea typeface="Roboto" panose="02000000000000000000" pitchFamily="2" charset="0"/>
                        </a:rPr>
                        <a:t>    </a:t>
                      </a:r>
                      <a:r>
                        <a:rPr lang="id-ID" sz="1200" baseline="0" dirty="0">
                          <a:latin typeface="Roboto" panose="02000000000000000000" pitchFamily="2" charset="0"/>
                          <a:ea typeface="Roboto" panose="02000000000000000000" pitchFamily="2" charset="0"/>
                        </a:rPr>
                        <a:t>70.000</a:t>
                      </a:r>
                    </a:p>
                    <a:p>
                      <a:pPr algn="ctr"/>
                      <a:r>
                        <a:rPr lang="id-ID" sz="1200" baseline="0" dirty="0">
                          <a:latin typeface="Roboto" panose="02000000000000000000" pitchFamily="2" charset="0"/>
                          <a:ea typeface="Roboto" panose="02000000000000000000" pitchFamily="2" charset="0"/>
                        </a:rPr>
                        <a:t>395.000</a:t>
                      </a:r>
                    </a:p>
                    <a:p>
                      <a:pPr algn="just"/>
                      <a:endParaRPr lang="id-ID" sz="1200" baseline="0" dirty="0">
                        <a:latin typeface="Roboto" panose="02000000000000000000" pitchFamily="2" charset="0"/>
                        <a:ea typeface="Roboto" panose="02000000000000000000" pitchFamily="2" charset="0"/>
                      </a:endParaRPr>
                    </a:p>
                    <a:p>
                      <a:pPr algn="ctr"/>
                      <a:r>
                        <a:rPr lang="id-ID" sz="1200" dirty="0">
                          <a:latin typeface="Roboto" panose="02000000000000000000" pitchFamily="2" charset="0"/>
                          <a:ea typeface="Roboto" panose="02000000000000000000" pitchFamily="2" charset="0"/>
                        </a:rPr>
                        <a:t>105.000</a:t>
                      </a:r>
                      <a:endParaRPr lang="en-US" sz="1200" dirty="0">
                        <a:latin typeface="Roboto" panose="02000000000000000000" pitchFamily="2" charset="0"/>
                        <a:ea typeface="Roboto" panose="02000000000000000000" pitchFamily="2" charset="0"/>
                      </a:endParaRPr>
                    </a:p>
                    <a:p>
                      <a:pPr algn="just"/>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   </a:t>
                      </a:r>
                      <a:r>
                        <a:rPr lang="id-ID" sz="1200" u="none" dirty="0">
                          <a:latin typeface="Roboto" panose="02000000000000000000" pitchFamily="2" charset="0"/>
                          <a:ea typeface="Roboto" panose="02000000000000000000" pitchFamily="2" charset="0"/>
                        </a:rPr>
                        <a:t> 10.000</a:t>
                      </a:r>
                      <a:endParaRPr lang="en-US" sz="1200" u="none" dirty="0">
                        <a:latin typeface="Roboto" panose="02000000000000000000" pitchFamily="2" charset="0"/>
                        <a:ea typeface="Roboto" panose="02000000000000000000" pitchFamily="2" charset="0"/>
                      </a:endParaRPr>
                    </a:p>
                    <a:p>
                      <a:pPr algn="just"/>
                      <a:r>
                        <a:rPr lang="en-US" sz="1200" u="none" dirty="0">
                          <a:latin typeface="Roboto" panose="02000000000000000000" pitchFamily="2" charset="0"/>
                          <a:ea typeface="Roboto" panose="02000000000000000000" pitchFamily="2" charset="0"/>
                        </a:rPr>
                        <a:t>      </a:t>
                      </a:r>
                      <a:r>
                        <a:rPr lang="id-ID" sz="1200" u="none" dirty="0">
                          <a:latin typeface="Roboto" panose="02000000000000000000" pitchFamily="2" charset="0"/>
                          <a:ea typeface="Roboto" panose="02000000000000000000" pitchFamily="2" charset="0"/>
                        </a:rPr>
                        <a:t>95.000</a:t>
                      </a:r>
                      <a:endParaRPr lang="en-US" sz="1200" u="none" dirty="0">
                        <a:latin typeface="Roboto" panose="02000000000000000000" pitchFamily="2" charset="0"/>
                        <a:ea typeface="Roboto" panose="02000000000000000000" pitchFamily="2" charset="0"/>
                      </a:endParaRPr>
                    </a:p>
                    <a:p>
                      <a:pPr algn="just"/>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23.750</a:t>
                      </a:r>
                      <a:endParaRPr lang="en-US" sz="1200" dirty="0">
                        <a:latin typeface="Roboto" panose="02000000000000000000" pitchFamily="2" charset="0"/>
                        <a:ea typeface="Roboto" panose="02000000000000000000" pitchFamily="2" charset="0"/>
                      </a:endParaRPr>
                    </a:p>
                    <a:p>
                      <a:pPr algn="just"/>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   </a:t>
                      </a:r>
                      <a:r>
                        <a:rPr lang="id-ID" sz="1200" u="none" dirty="0">
                          <a:latin typeface="Roboto" panose="02000000000000000000" pitchFamily="2" charset="0"/>
                          <a:ea typeface="Roboto" panose="02000000000000000000" pitchFamily="2" charset="0"/>
                        </a:rPr>
                        <a:t>71.250</a:t>
                      </a:r>
                      <a:endParaRPr lang="en-US" sz="1200" u="none" dirty="0">
                        <a:latin typeface="Roboto" panose="02000000000000000000" pitchFamily="2" charset="0"/>
                        <a:ea typeface="Roboto" panose="02000000000000000000" pitchFamily="2" charset="0"/>
                      </a:endParaRPr>
                    </a:p>
                    <a:p>
                      <a:pPr algn="just"/>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70.000</a:t>
                      </a:r>
                    </a:p>
                    <a:p>
                      <a:pPr algn="just"/>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 7.500</a:t>
                      </a:r>
                    </a:p>
                    <a:p>
                      <a:pPr algn="just"/>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 - 20.000</a:t>
                      </a:r>
                      <a:endParaRPr lang="en-US" sz="1200" dirty="0">
                        <a:latin typeface="Roboto" panose="02000000000000000000" pitchFamily="2" charset="0"/>
                        <a:ea typeface="Roboto" panose="02000000000000000000" pitchFamily="2" charset="0"/>
                      </a:endParaRPr>
                    </a:p>
                    <a:p>
                      <a:pPr algn="just"/>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128.750</a:t>
                      </a: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ctr"/>
                      <a:endParaRPr lang="en-US" sz="1200" dirty="0">
                        <a:latin typeface="Roboto" panose="02000000000000000000" pitchFamily="2" charset="0"/>
                        <a:ea typeface="Roboto" panose="02000000000000000000" pitchFamily="2" charset="0"/>
                      </a:endParaRPr>
                    </a:p>
                    <a:p>
                      <a:pPr algn="ctr"/>
                      <a:endParaRPr lang="id-ID" sz="1200" dirty="0">
                        <a:latin typeface="Roboto" panose="02000000000000000000" pitchFamily="2" charset="0"/>
                        <a:ea typeface="Roboto" panose="02000000000000000000" pitchFamily="2" charset="0"/>
                      </a:endParaRPr>
                    </a:p>
                    <a:p>
                      <a:pPr algn="ctr"/>
                      <a:r>
                        <a:rPr lang="id-ID" sz="1200" dirty="0">
                          <a:latin typeface="Roboto" panose="02000000000000000000" pitchFamily="2" charset="0"/>
                          <a:ea typeface="Roboto" panose="02000000000000000000" pitchFamily="2" charset="0"/>
                        </a:rPr>
                        <a:t>128.750</a:t>
                      </a:r>
                      <a:r>
                        <a:rPr lang="en-US" sz="1200" dirty="0">
                          <a:latin typeface="Roboto" panose="02000000000000000000" pitchFamily="2" charset="0"/>
                          <a:ea typeface="Roboto" panose="02000000000000000000" pitchFamily="2" charset="0"/>
                        </a:rPr>
                        <a:t> </a:t>
                      </a:r>
                    </a:p>
                  </a:txBody>
                  <a:tcPr marT="45722" marB="45722" anchor="ctr"/>
                </a:tc>
                <a:tc>
                  <a:txBody>
                    <a:bodyPr/>
                    <a:lstStyle/>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ctr"/>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550.000</a:t>
                      </a:r>
                    </a:p>
                    <a:p>
                      <a:pPr algn="just"/>
                      <a:endParaRPr lang="id-ID" sz="1200" dirty="0">
                        <a:latin typeface="Roboto" panose="02000000000000000000" pitchFamily="2" charset="0"/>
                        <a:ea typeface="Roboto" panose="02000000000000000000" pitchFamily="2" charset="0"/>
                      </a:endParaRPr>
                    </a:p>
                    <a:p>
                      <a:pPr algn="ctr"/>
                      <a:r>
                        <a:rPr lang="id-ID" sz="1200" dirty="0">
                          <a:latin typeface="Roboto" panose="02000000000000000000" pitchFamily="2" charset="0"/>
                          <a:ea typeface="Roboto" panose="02000000000000000000" pitchFamily="2" charset="0"/>
                        </a:rPr>
                        <a:t>350.000</a:t>
                      </a:r>
                    </a:p>
                    <a:p>
                      <a:pPr algn="just"/>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70.000</a:t>
                      </a:r>
                    </a:p>
                    <a:p>
                      <a:pPr algn="ctr"/>
                      <a:r>
                        <a:rPr lang="id-ID" sz="1200" dirty="0">
                          <a:latin typeface="Roboto" panose="02000000000000000000" pitchFamily="2" charset="0"/>
                          <a:ea typeface="Roboto" panose="02000000000000000000" pitchFamily="2" charset="0"/>
                        </a:rPr>
                        <a:t>420.000</a:t>
                      </a:r>
                    </a:p>
                    <a:p>
                      <a:pPr algn="just"/>
                      <a:endParaRPr lang="id-ID" sz="1200" dirty="0">
                        <a:latin typeface="Roboto" panose="02000000000000000000" pitchFamily="2" charset="0"/>
                        <a:ea typeface="Roboto" panose="02000000000000000000" pitchFamily="2" charset="0"/>
                      </a:endParaRPr>
                    </a:p>
                    <a:p>
                      <a:pPr algn="just"/>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130.000</a:t>
                      </a:r>
                      <a:endParaRPr lang="en-US" sz="1200" dirty="0">
                        <a:latin typeface="Roboto" panose="02000000000000000000" pitchFamily="2" charset="0"/>
                        <a:ea typeface="Roboto" panose="02000000000000000000" pitchFamily="2" charset="0"/>
                      </a:endParaRPr>
                    </a:p>
                    <a:p>
                      <a:pPr algn="just"/>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    </a:t>
                      </a:r>
                      <a:r>
                        <a:rPr lang="id-ID" sz="1200" u="none" dirty="0">
                          <a:latin typeface="Roboto" panose="02000000000000000000" pitchFamily="2" charset="0"/>
                          <a:ea typeface="Roboto" panose="02000000000000000000" pitchFamily="2" charset="0"/>
                        </a:rPr>
                        <a:t>8.362</a:t>
                      </a:r>
                      <a:endParaRPr lang="en-US" sz="1200" u="none" dirty="0">
                        <a:latin typeface="Roboto" panose="02000000000000000000" pitchFamily="2" charset="0"/>
                        <a:ea typeface="Roboto" panose="02000000000000000000" pitchFamily="2" charset="0"/>
                      </a:endParaRPr>
                    </a:p>
                    <a:p>
                      <a:pPr algn="just"/>
                      <a:r>
                        <a:rPr lang="en-US" sz="1200" u="none" dirty="0">
                          <a:latin typeface="Roboto" panose="02000000000000000000" pitchFamily="2" charset="0"/>
                          <a:ea typeface="Roboto" panose="02000000000000000000" pitchFamily="2" charset="0"/>
                        </a:rPr>
                        <a:t>    </a:t>
                      </a:r>
                      <a:r>
                        <a:rPr lang="id-ID" sz="1200" u="none" dirty="0">
                          <a:latin typeface="Roboto" panose="02000000000000000000" pitchFamily="2" charset="0"/>
                          <a:ea typeface="Roboto" panose="02000000000000000000" pitchFamily="2" charset="0"/>
                        </a:rPr>
                        <a:t>121.638</a:t>
                      </a:r>
                      <a:endParaRPr lang="en-US" sz="1200" u="none" dirty="0">
                        <a:latin typeface="Roboto" panose="02000000000000000000" pitchFamily="2" charset="0"/>
                        <a:ea typeface="Roboto" panose="02000000000000000000" pitchFamily="2" charset="0"/>
                      </a:endParaRPr>
                    </a:p>
                    <a:p>
                      <a:pPr algn="just"/>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30.410</a:t>
                      </a:r>
                      <a:endParaRPr lang="en-US" sz="1200" dirty="0">
                        <a:latin typeface="Roboto" panose="02000000000000000000" pitchFamily="2" charset="0"/>
                        <a:ea typeface="Roboto" panose="02000000000000000000" pitchFamily="2" charset="0"/>
                      </a:endParaRPr>
                    </a:p>
                    <a:p>
                      <a:pPr algn="just"/>
                      <a:r>
                        <a:rPr lang="en-US" sz="1200" u="none" dirty="0">
                          <a:latin typeface="Roboto" panose="02000000000000000000" pitchFamily="2" charset="0"/>
                          <a:ea typeface="Roboto" panose="02000000000000000000" pitchFamily="2" charset="0"/>
                        </a:rPr>
                        <a:t>       </a:t>
                      </a:r>
                      <a:r>
                        <a:rPr lang="id-ID" sz="1200" u="none" dirty="0">
                          <a:latin typeface="Roboto" panose="02000000000000000000" pitchFamily="2" charset="0"/>
                          <a:ea typeface="Roboto" panose="02000000000000000000" pitchFamily="2" charset="0"/>
                        </a:rPr>
                        <a:t>91.228</a:t>
                      </a:r>
                      <a:endParaRPr lang="en-US" sz="1200" u="none" dirty="0">
                        <a:latin typeface="Roboto" panose="02000000000000000000" pitchFamily="2" charset="0"/>
                        <a:ea typeface="Roboto" panose="02000000000000000000" pitchFamily="2" charset="0"/>
                      </a:endParaRPr>
                    </a:p>
                    <a:p>
                      <a:pPr algn="just"/>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70.000</a:t>
                      </a:r>
                      <a:endParaRPr lang="en-US" sz="1200" dirty="0">
                        <a:latin typeface="Roboto" panose="02000000000000000000" pitchFamily="2" charset="0"/>
                        <a:ea typeface="Roboto" panose="02000000000000000000" pitchFamily="2" charset="0"/>
                      </a:endParaRPr>
                    </a:p>
                    <a:p>
                      <a:pPr algn="just"/>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 6.272</a:t>
                      </a:r>
                    </a:p>
                    <a:p>
                      <a:pPr algn="just"/>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 -5.000</a:t>
                      </a:r>
                      <a:endParaRPr lang="en-US" sz="1200" dirty="0">
                        <a:latin typeface="Roboto" panose="02000000000000000000" pitchFamily="2" charset="0"/>
                        <a:ea typeface="Roboto" panose="02000000000000000000" pitchFamily="2" charset="0"/>
                      </a:endParaRPr>
                    </a:p>
                    <a:p>
                      <a:pPr algn="ctr"/>
                      <a:r>
                        <a:rPr lang="id-ID" sz="1200" dirty="0">
                          <a:latin typeface="Roboto" panose="02000000000000000000" pitchFamily="2" charset="0"/>
                          <a:ea typeface="Roboto" panose="02000000000000000000" pitchFamily="2" charset="0"/>
                        </a:rPr>
                        <a:t>162.500</a:t>
                      </a: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just"/>
                      <a:r>
                        <a:rPr lang="en-US" sz="1200" dirty="0">
                          <a:latin typeface="Roboto" panose="02000000000000000000" pitchFamily="2" charset="0"/>
                          <a:ea typeface="Roboto" panose="02000000000000000000" pitchFamily="2" charset="0"/>
                        </a:rPr>
                        <a:t> </a:t>
                      </a:r>
                      <a:endParaRPr lang="id-ID" sz="1200" dirty="0">
                        <a:latin typeface="Roboto" panose="02000000000000000000" pitchFamily="2" charset="0"/>
                        <a:ea typeface="Roboto" panose="02000000000000000000" pitchFamily="2" charset="0"/>
                      </a:endParaRPr>
                    </a:p>
                    <a:p>
                      <a:pPr algn="just"/>
                      <a:endParaRPr lang="id-ID" sz="1200" dirty="0">
                        <a:latin typeface="Roboto" panose="02000000000000000000" pitchFamily="2" charset="0"/>
                        <a:ea typeface="Roboto" panose="02000000000000000000" pitchFamily="2" charset="0"/>
                      </a:endParaRPr>
                    </a:p>
                    <a:p>
                      <a:pPr algn="just"/>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162.500</a:t>
                      </a:r>
                      <a:endParaRPr lang="en-US" sz="1200" dirty="0">
                        <a:latin typeface="Roboto" panose="02000000000000000000" pitchFamily="2" charset="0"/>
                        <a:ea typeface="Roboto" panose="02000000000000000000" pitchFamily="2" charset="0"/>
                      </a:endParaRPr>
                    </a:p>
                  </a:txBody>
                  <a:tcPr marT="45722" marB="45722" anchor="ctr"/>
                </a:tc>
                <a:tc>
                  <a:txBody>
                    <a:bodyPr/>
                    <a:lstStyle/>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ctr"/>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605.000</a:t>
                      </a:r>
                    </a:p>
                    <a:p>
                      <a:pPr algn="just"/>
                      <a:endParaRPr lang="id-ID" sz="1200" dirty="0">
                        <a:latin typeface="Roboto" panose="02000000000000000000" pitchFamily="2" charset="0"/>
                        <a:ea typeface="Roboto" panose="02000000000000000000" pitchFamily="2" charset="0"/>
                      </a:endParaRPr>
                    </a:p>
                    <a:p>
                      <a:pPr algn="ctr"/>
                      <a:r>
                        <a:rPr lang="id-ID" sz="1200" dirty="0">
                          <a:latin typeface="Roboto" panose="02000000000000000000" pitchFamily="2" charset="0"/>
                          <a:ea typeface="Roboto" panose="02000000000000000000" pitchFamily="2" charset="0"/>
                        </a:rPr>
                        <a:t>377.500</a:t>
                      </a:r>
                    </a:p>
                    <a:p>
                      <a:pPr algn="just"/>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70.000</a:t>
                      </a:r>
                    </a:p>
                    <a:p>
                      <a:pPr algn="ctr"/>
                      <a:r>
                        <a:rPr lang="id-ID" sz="1200" dirty="0">
                          <a:latin typeface="Roboto" panose="02000000000000000000" pitchFamily="2" charset="0"/>
                          <a:ea typeface="Roboto" panose="02000000000000000000" pitchFamily="2" charset="0"/>
                        </a:rPr>
                        <a:t>447.500</a:t>
                      </a:r>
                    </a:p>
                    <a:p>
                      <a:pPr algn="just"/>
                      <a:endParaRPr lang="id-ID" sz="1200" dirty="0">
                        <a:latin typeface="Roboto" panose="02000000000000000000" pitchFamily="2" charset="0"/>
                        <a:ea typeface="Roboto" panose="02000000000000000000" pitchFamily="2" charset="0"/>
                      </a:endParaRPr>
                    </a:p>
                    <a:p>
                      <a:pPr algn="ctr"/>
                      <a:r>
                        <a:rPr lang="en-US" sz="1200" dirty="0">
                          <a:latin typeface="Roboto" panose="02000000000000000000" pitchFamily="2" charset="0"/>
                          <a:ea typeface="Roboto" panose="02000000000000000000" pitchFamily="2" charset="0"/>
                        </a:rPr>
                        <a:t>1</a:t>
                      </a:r>
                      <a:r>
                        <a:rPr lang="id-ID" sz="1200" dirty="0">
                          <a:latin typeface="Roboto" panose="02000000000000000000" pitchFamily="2" charset="0"/>
                          <a:ea typeface="Roboto" panose="02000000000000000000" pitchFamily="2" charset="0"/>
                        </a:rPr>
                        <a:t>57.500</a:t>
                      </a:r>
                      <a:endParaRPr lang="en-US" sz="1200" dirty="0">
                        <a:latin typeface="Roboto" panose="02000000000000000000" pitchFamily="2" charset="0"/>
                        <a:ea typeface="Roboto" panose="02000000000000000000" pitchFamily="2" charset="0"/>
                      </a:endParaRPr>
                    </a:p>
                    <a:p>
                      <a:pPr algn="just"/>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   </a:t>
                      </a:r>
                      <a:r>
                        <a:rPr lang="id-ID" sz="1200" u="none" dirty="0">
                          <a:latin typeface="Roboto" panose="02000000000000000000" pitchFamily="2" charset="0"/>
                          <a:ea typeface="Roboto" panose="02000000000000000000" pitchFamily="2" charset="0"/>
                        </a:rPr>
                        <a:t> 6.559</a:t>
                      </a:r>
                      <a:endParaRPr lang="en-US" sz="1200" u="none" dirty="0">
                        <a:latin typeface="Roboto" panose="02000000000000000000" pitchFamily="2" charset="0"/>
                        <a:ea typeface="Roboto" panose="02000000000000000000" pitchFamily="2" charset="0"/>
                      </a:endParaRPr>
                    </a:p>
                    <a:p>
                      <a:pPr algn="just"/>
                      <a:r>
                        <a:rPr lang="en-US" sz="1200" u="none" dirty="0">
                          <a:latin typeface="Roboto" panose="02000000000000000000" pitchFamily="2" charset="0"/>
                          <a:ea typeface="Roboto" panose="02000000000000000000" pitchFamily="2" charset="0"/>
                        </a:rPr>
                        <a:t>   </a:t>
                      </a:r>
                      <a:r>
                        <a:rPr lang="id-ID" sz="1200" u="none" dirty="0">
                          <a:latin typeface="Roboto" panose="02000000000000000000" pitchFamily="2" charset="0"/>
                          <a:ea typeface="Roboto" panose="02000000000000000000" pitchFamily="2" charset="0"/>
                        </a:rPr>
                        <a:t>150.941</a:t>
                      </a:r>
                      <a:endParaRPr lang="en-US" sz="1200" u="none" dirty="0">
                        <a:latin typeface="Roboto" panose="02000000000000000000" pitchFamily="2" charset="0"/>
                        <a:ea typeface="Roboto" panose="02000000000000000000" pitchFamily="2" charset="0"/>
                      </a:endParaRPr>
                    </a:p>
                    <a:p>
                      <a:pPr algn="just"/>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37.735</a:t>
                      </a:r>
                      <a:endParaRPr lang="en-US" sz="1200" dirty="0">
                        <a:latin typeface="Roboto" panose="02000000000000000000" pitchFamily="2" charset="0"/>
                        <a:ea typeface="Roboto" panose="02000000000000000000" pitchFamily="2" charset="0"/>
                      </a:endParaRPr>
                    </a:p>
                    <a:p>
                      <a:pPr algn="just"/>
                      <a:r>
                        <a:rPr lang="en-US" sz="1200" u="none" dirty="0">
                          <a:latin typeface="Roboto" panose="02000000000000000000" pitchFamily="2" charset="0"/>
                          <a:ea typeface="Roboto" panose="02000000000000000000" pitchFamily="2" charset="0"/>
                        </a:rPr>
                        <a:t>    </a:t>
                      </a:r>
                      <a:r>
                        <a:rPr lang="id-ID" sz="1200" u="none" dirty="0">
                          <a:latin typeface="Roboto" panose="02000000000000000000" pitchFamily="2" charset="0"/>
                          <a:ea typeface="Roboto" panose="02000000000000000000" pitchFamily="2" charset="0"/>
                        </a:rPr>
                        <a:t>113.206</a:t>
                      </a:r>
                      <a:endParaRPr lang="en-US" sz="1200" u="none" dirty="0">
                        <a:latin typeface="Roboto" panose="02000000000000000000" pitchFamily="2" charset="0"/>
                        <a:ea typeface="Roboto" panose="02000000000000000000" pitchFamily="2" charset="0"/>
                      </a:endParaRPr>
                    </a:p>
                    <a:p>
                      <a:pPr algn="just"/>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70.000</a:t>
                      </a:r>
                      <a:endParaRPr lang="en-US" sz="1200" dirty="0">
                        <a:latin typeface="Roboto" panose="02000000000000000000" pitchFamily="2" charset="0"/>
                        <a:ea typeface="Roboto" panose="02000000000000000000" pitchFamily="2" charset="0"/>
                      </a:endParaRPr>
                    </a:p>
                    <a:p>
                      <a:pPr algn="just"/>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  4.919</a:t>
                      </a:r>
                    </a:p>
                    <a:p>
                      <a:pPr algn="just"/>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 -8.000</a:t>
                      </a:r>
                      <a:endParaRPr lang="en-US" sz="1200" dirty="0">
                        <a:latin typeface="Roboto" panose="02000000000000000000" pitchFamily="2" charset="0"/>
                        <a:ea typeface="Roboto" panose="02000000000000000000" pitchFamily="2" charset="0"/>
                      </a:endParaRPr>
                    </a:p>
                    <a:p>
                      <a:pPr algn="ctr"/>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180.125</a:t>
                      </a: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ctr"/>
                      <a:endParaRPr lang="id-ID" sz="1200" dirty="0">
                        <a:latin typeface="Roboto" panose="02000000000000000000" pitchFamily="2" charset="0"/>
                        <a:ea typeface="Roboto" panose="02000000000000000000" pitchFamily="2" charset="0"/>
                      </a:endParaRPr>
                    </a:p>
                    <a:p>
                      <a:pPr algn="ctr"/>
                      <a:endParaRPr lang="id-ID" sz="1200" dirty="0">
                        <a:latin typeface="Roboto" panose="02000000000000000000" pitchFamily="2" charset="0"/>
                        <a:ea typeface="Roboto" panose="02000000000000000000" pitchFamily="2" charset="0"/>
                      </a:endParaRPr>
                    </a:p>
                    <a:p>
                      <a:pPr algn="ctr"/>
                      <a:r>
                        <a:rPr lang="id-ID" sz="1200" dirty="0">
                          <a:latin typeface="Roboto" panose="02000000000000000000" pitchFamily="2" charset="0"/>
                          <a:ea typeface="Roboto" panose="02000000000000000000" pitchFamily="2" charset="0"/>
                        </a:rPr>
                        <a:t>180.125</a:t>
                      </a: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txBody>
                  <a:tcPr marT="45722" marB="45722" anchor="ctr"/>
                </a:tc>
                <a:tc>
                  <a:txBody>
                    <a:bodyPr/>
                    <a:lstStyle/>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ctr"/>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665.500</a:t>
                      </a:r>
                    </a:p>
                    <a:p>
                      <a:pPr algn="just"/>
                      <a:endParaRPr lang="id-ID" sz="1200" dirty="0">
                        <a:latin typeface="Roboto" panose="02000000000000000000" pitchFamily="2" charset="0"/>
                        <a:ea typeface="Roboto" panose="02000000000000000000" pitchFamily="2" charset="0"/>
                      </a:endParaRPr>
                    </a:p>
                    <a:p>
                      <a:pPr algn="ctr"/>
                      <a:r>
                        <a:rPr lang="id-ID" sz="1200" dirty="0">
                          <a:latin typeface="Roboto" panose="02000000000000000000" pitchFamily="2" charset="0"/>
                          <a:ea typeface="Roboto" panose="02000000000000000000" pitchFamily="2" charset="0"/>
                        </a:rPr>
                        <a:t>407.750</a:t>
                      </a:r>
                    </a:p>
                    <a:p>
                      <a:pPr algn="just"/>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 70.000</a:t>
                      </a:r>
                    </a:p>
                    <a:p>
                      <a:pPr algn="ctr"/>
                      <a:r>
                        <a:rPr lang="id-ID" sz="1200" dirty="0">
                          <a:latin typeface="Roboto" panose="02000000000000000000" pitchFamily="2" charset="0"/>
                          <a:ea typeface="Roboto" panose="02000000000000000000" pitchFamily="2" charset="0"/>
                        </a:rPr>
                        <a:t>477.750</a:t>
                      </a:r>
                    </a:p>
                    <a:p>
                      <a:pPr algn="just"/>
                      <a:endParaRPr lang="id-ID" sz="1200" dirty="0">
                        <a:latin typeface="Roboto" panose="02000000000000000000" pitchFamily="2" charset="0"/>
                        <a:ea typeface="Roboto" panose="02000000000000000000" pitchFamily="2" charset="0"/>
                      </a:endParaRPr>
                    </a:p>
                    <a:p>
                      <a:pPr algn="ctr"/>
                      <a:r>
                        <a:rPr lang="en-US" sz="1200" dirty="0">
                          <a:latin typeface="Roboto" panose="02000000000000000000" pitchFamily="2" charset="0"/>
                          <a:ea typeface="Roboto" panose="02000000000000000000" pitchFamily="2" charset="0"/>
                        </a:rPr>
                        <a:t>1</a:t>
                      </a:r>
                      <a:r>
                        <a:rPr lang="id-ID" sz="1200" dirty="0">
                          <a:latin typeface="Roboto" panose="02000000000000000000" pitchFamily="2" charset="0"/>
                          <a:ea typeface="Roboto" panose="02000000000000000000" pitchFamily="2" charset="0"/>
                        </a:rPr>
                        <a:t>87.750</a:t>
                      </a:r>
                      <a:endParaRPr lang="en-US" sz="1200" dirty="0">
                        <a:latin typeface="Roboto" panose="02000000000000000000" pitchFamily="2" charset="0"/>
                        <a:ea typeface="Roboto" panose="02000000000000000000" pitchFamily="2" charset="0"/>
                      </a:endParaRPr>
                    </a:p>
                    <a:p>
                      <a:pPr algn="just"/>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   </a:t>
                      </a:r>
                      <a:r>
                        <a:rPr lang="id-ID" sz="1200" u="none" dirty="0">
                          <a:latin typeface="Roboto" panose="02000000000000000000" pitchFamily="2" charset="0"/>
                          <a:ea typeface="Roboto" panose="02000000000000000000" pitchFamily="2" charset="0"/>
                        </a:rPr>
                        <a:t> 4.557</a:t>
                      </a:r>
                      <a:endParaRPr lang="en-US" sz="1200" u="none" dirty="0">
                        <a:latin typeface="Roboto" panose="02000000000000000000" pitchFamily="2" charset="0"/>
                        <a:ea typeface="Roboto" panose="02000000000000000000" pitchFamily="2" charset="0"/>
                      </a:endParaRPr>
                    </a:p>
                    <a:p>
                      <a:pPr algn="just"/>
                      <a:r>
                        <a:rPr lang="en-US" sz="1200" u="none" dirty="0">
                          <a:latin typeface="Roboto" panose="02000000000000000000" pitchFamily="2" charset="0"/>
                          <a:ea typeface="Roboto" panose="02000000000000000000" pitchFamily="2" charset="0"/>
                        </a:rPr>
                        <a:t>    </a:t>
                      </a:r>
                      <a:r>
                        <a:rPr lang="id-ID" sz="1200" u="none" dirty="0">
                          <a:latin typeface="Roboto" panose="02000000000000000000" pitchFamily="2" charset="0"/>
                          <a:ea typeface="Roboto" panose="02000000000000000000" pitchFamily="2" charset="0"/>
                        </a:rPr>
                        <a:t>183.193</a:t>
                      </a:r>
                      <a:endParaRPr lang="en-US" sz="1200" u="none" dirty="0">
                        <a:latin typeface="Roboto" panose="02000000000000000000" pitchFamily="2" charset="0"/>
                        <a:ea typeface="Roboto" panose="02000000000000000000" pitchFamily="2" charset="0"/>
                      </a:endParaRPr>
                    </a:p>
                    <a:p>
                      <a:pPr algn="just"/>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45.798</a:t>
                      </a:r>
                      <a:endParaRPr lang="en-US" sz="1200" dirty="0">
                        <a:latin typeface="Roboto" panose="02000000000000000000" pitchFamily="2" charset="0"/>
                        <a:ea typeface="Roboto" panose="02000000000000000000" pitchFamily="2" charset="0"/>
                      </a:endParaRPr>
                    </a:p>
                    <a:p>
                      <a:pPr algn="just"/>
                      <a:r>
                        <a:rPr lang="en-US" sz="1200" u="none" dirty="0">
                          <a:latin typeface="Roboto" panose="02000000000000000000" pitchFamily="2" charset="0"/>
                          <a:ea typeface="Roboto" panose="02000000000000000000" pitchFamily="2" charset="0"/>
                        </a:rPr>
                        <a:t>    </a:t>
                      </a:r>
                      <a:r>
                        <a:rPr lang="id-ID" sz="1200" u="none" dirty="0">
                          <a:latin typeface="Roboto" panose="02000000000000000000" pitchFamily="2" charset="0"/>
                          <a:ea typeface="Roboto" panose="02000000000000000000" pitchFamily="2" charset="0"/>
                        </a:rPr>
                        <a:t>137.395</a:t>
                      </a:r>
                      <a:endParaRPr lang="en-US" sz="1200" u="none" dirty="0">
                        <a:latin typeface="Roboto" panose="02000000000000000000" pitchFamily="2" charset="0"/>
                        <a:ea typeface="Roboto" panose="02000000000000000000" pitchFamily="2" charset="0"/>
                      </a:endParaRPr>
                    </a:p>
                    <a:p>
                      <a:pPr algn="just"/>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70.000</a:t>
                      </a:r>
                      <a:endParaRPr lang="en-US" sz="1200" dirty="0">
                        <a:latin typeface="Roboto" panose="02000000000000000000" pitchFamily="2" charset="0"/>
                        <a:ea typeface="Roboto" panose="02000000000000000000" pitchFamily="2" charset="0"/>
                      </a:endParaRPr>
                    </a:p>
                    <a:p>
                      <a:pPr algn="just"/>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 3.412</a:t>
                      </a:r>
                    </a:p>
                    <a:p>
                      <a:pPr algn="just"/>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 -10.000</a:t>
                      </a:r>
                      <a:endParaRPr lang="en-US" sz="1200" dirty="0">
                        <a:latin typeface="Roboto" panose="02000000000000000000" pitchFamily="2" charset="0"/>
                        <a:ea typeface="Roboto" panose="02000000000000000000" pitchFamily="2" charset="0"/>
                      </a:endParaRPr>
                    </a:p>
                    <a:p>
                      <a:pPr algn="ctr"/>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200.807</a:t>
                      </a: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ctr"/>
                      <a:endParaRPr lang="id-ID" sz="1200" dirty="0">
                        <a:latin typeface="Roboto" panose="02000000000000000000" pitchFamily="2" charset="0"/>
                        <a:ea typeface="Roboto" panose="02000000000000000000" pitchFamily="2" charset="0"/>
                      </a:endParaRPr>
                    </a:p>
                    <a:p>
                      <a:pPr algn="ctr"/>
                      <a:endParaRPr lang="id-ID" sz="1200" dirty="0">
                        <a:latin typeface="Roboto" panose="02000000000000000000" pitchFamily="2" charset="0"/>
                        <a:ea typeface="Roboto" panose="02000000000000000000" pitchFamily="2" charset="0"/>
                      </a:endParaRPr>
                    </a:p>
                    <a:p>
                      <a:pPr algn="ctr"/>
                      <a:r>
                        <a:rPr lang="id-ID" sz="1200" dirty="0">
                          <a:latin typeface="Roboto" panose="02000000000000000000" pitchFamily="2" charset="0"/>
                          <a:ea typeface="Roboto" panose="02000000000000000000" pitchFamily="2" charset="0"/>
                        </a:rPr>
                        <a:t>200.807</a:t>
                      </a:r>
                      <a:endParaRPr lang="en-US" sz="1200" dirty="0">
                        <a:latin typeface="Roboto" panose="02000000000000000000" pitchFamily="2" charset="0"/>
                        <a:ea typeface="Roboto" panose="02000000000000000000" pitchFamily="2" charset="0"/>
                      </a:endParaRPr>
                    </a:p>
                  </a:txBody>
                  <a:tcPr marT="45722" marB="45722" anchor="ctr"/>
                </a:tc>
                <a:tc>
                  <a:txBody>
                    <a:bodyPr/>
                    <a:lstStyle/>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p>
                      <a:pPr algn="ctr"/>
                      <a:r>
                        <a:rPr lang="id-ID" sz="1200" dirty="0">
                          <a:latin typeface="Roboto" panose="02000000000000000000" pitchFamily="2" charset="0"/>
                          <a:ea typeface="Roboto" panose="02000000000000000000" pitchFamily="2" charset="0"/>
                        </a:rPr>
                        <a:t>732.050</a:t>
                      </a:r>
                    </a:p>
                    <a:p>
                      <a:pPr algn="just"/>
                      <a:endParaRPr lang="id-ID" sz="1200" dirty="0">
                        <a:latin typeface="Roboto" panose="02000000000000000000" pitchFamily="2" charset="0"/>
                        <a:ea typeface="Roboto" panose="02000000000000000000" pitchFamily="2" charset="0"/>
                      </a:endParaRPr>
                    </a:p>
                    <a:p>
                      <a:pPr algn="ctr"/>
                      <a:r>
                        <a:rPr lang="id-ID" sz="1200" dirty="0">
                          <a:latin typeface="Roboto" panose="02000000000000000000" pitchFamily="2" charset="0"/>
                          <a:ea typeface="Roboto" panose="02000000000000000000" pitchFamily="2" charset="0"/>
                        </a:rPr>
                        <a:t>441.025</a:t>
                      </a:r>
                    </a:p>
                    <a:p>
                      <a:pPr algn="just"/>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70.000</a:t>
                      </a:r>
                    </a:p>
                    <a:p>
                      <a:pPr algn="ctr"/>
                      <a:r>
                        <a:rPr lang="id-ID" sz="1200" dirty="0">
                          <a:latin typeface="Roboto" panose="02000000000000000000" pitchFamily="2" charset="0"/>
                          <a:ea typeface="Roboto" panose="02000000000000000000" pitchFamily="2" charset="0"/>
                        </a:rPr>
                        <a:t>511.025</a:t>
                      </a:r>
                    </a:p>
                    <a:p>
                      <a:pPr algn="just"/>
                      <a:endParaRPr lang="id-ID" sz="1200" dirty="0">
                        <a:latin typeface="Roboto" panose="02000000000000000000" pitchFamily="2" charset="0"/>
                        <a:ea typeface="Roboto" panose="02000000000000000000" pitchFamily="2" charset="0"/>
                      </a:endParaRPr>
                    </a:p>
                    <a:p>
                      <a:pPr algn="ctr"/>
                      <a:r>
                        <a:rPr lang="id-ID" sz="1200" dirty="0">
                          <a:latin typeface="Roboto" panose="02000000000000000000" pitchFamily="2" charset="0"/>
                          <a:ea typeface="Roboto" panose="02000000000000000000" pitchFamily="2" charset="0"/>
                        </a:rPr>
                        <a:t>221.025</a:t>
                      </a:r>
                      <a:endParaRPr lang="en-US" sz="1200" dirty="0">
                        <a:latin typeface="Roboto" panose="02000000000000000000" pitchFamily="2" charset="0"/>
                        <a:ea typeface="Roboto" panose="02000000000000000000" pitchFamily="2" charset="0"/>
                      </a:endParaRPr>
                    </a:p>
                    <a:p>
                      <a:pPr algn="just"/>
                      <a:r>
                        <a:rPr lang="id-ID" sz="1200" u="none" dirty="0">
                          <a:latin typeface="Roboto" panose="02000000000000000000" pitchFamily="2" charset="0"/>
                          <a:ea typeface="Roboto" panose="02000000000000000000" pitchFamily="2" charset="0"/>
                        </a:rPr>
                        <a:t>   </a:t>
                      </a:r>
                      <a:r>
                        <a:rPr lang="en-US" sz="1200" u="none" dirty="0">
                          <a:latin typeface="Roboto" panose="02000000000000000000" pitchFamily="2" charset="0"/>
                          <a:ea typeface="Roboto" panose="02000000000000000000" pitchFamily="2" charset="0"/>
                        </a:rPr>
                        <a:t>  </a:t>
                      </a:r>
                      <a:r>
                        <a:rPr lang="id-ID" sz="1200" u="none" dirty="0">
                          <a:latin typeface="Roboto" panose="02000000000000000000" pitchFamily="2" charset="0"/>
                          <a:ea typeface="Roboto" panose="02000000000000000000" pitchFamily="2" charset="0"/>
                        </a:rPr>
                        <a:t> 2.396</a:t>
                      </a:r>
                      <a:endParaRPr lang="en-US" sz="1200" u="none" dirty="0">
                        <a:latin typeface="Roboto" panose="02000000000000000000" pitchFamily="2" charset="0"/>
                        <a:ea typeface="Roboto" panose="02000000000000000000" pitchFamily="2" charset="0"/>
                      </a:endParaRPr>
                    </a:p>
                    <a:p>
                      <a:pPr algn="just"/>
                      <a:r>
                        <a:rPr lang="en-US" sz="1200" u="none" dirty="0">
                          <a:latin typeface="Roboto" panose="02000000000000000000" pitchFamily="2" charset="0"/>
                          <a:ea typeface="Roboto" panose="02000000000000000000" pitchFamily="2" charset="0"/>
                        </a:rPr>
                        <a:t>   </a:t>
                      </a:r>
                      <a:r>
                        <a:rPr lang="id-ID" sz="1200" u="none" dirty="0">
                          <a:latin typeface="Roboto" panose="02000000000000000000" pitchFamily="2" charset="0"/>
                          <a:ea typeface="Roboto" panose="02000000000000000000" pitchFamily="2" charset="0"/>
                        </a:rPr>
                        <a:t>218.629</a:t>
                      </a:r>
                      <a:endParaRPr lang="en-US" sz="1200" u="none" dirty="0">
                        <a:latin typeface="Roboto" panose="02000000000000000000" pitchFamily="2" charset="0"/>
                        <a:ea typeface="Roboto" panose="02000000000000000000" pitchFamily="2" charset="0"/>
                      </a:endParaRPr>
                    </a:p>
                    <a:p>
                      <a:pPr algn="just"/>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54.657</a:t>
                      </a:r>
                      <a:endParaRPr lang="en-US" sz="1200" dirty="0">
                        <a:latin typeface="Roboto" panose="02000000000000000000" pitchFamily="2" charset="0"/>
                        <a:ea typeface="Roboto" panose="02000000000000000000" pitchFamily="2" charset="0"/>
                      </a:endParaRPr>
                    </a:p>
                    <a:p>
                      <a:pPr algn="just"/>
                      <a:r>
                        <a:rPr lang="en-US" sz="1200" u="none" dirty="0">
                          <a:latin typeface="Roboto" panose="02000000000000000000" pitchFamily="2" charset="0"/>
                          <a:ea typeface="Roboto" panose="02000000000000000000" pitchFamily="2" charset="0"/>
                        </a:rPr>
                        <a:t>    </a:t>
                      </a:r>
                      <a:r>
                        <a:rPr lang="id-ID" sz="1200" u="none" dirty="0">
                          <a:latin typeface="Roboto" panose="02000000000000000000" pitchFamily="2" charset="0"/>
                          <a:ea typeface="Roboto" panose="02000000000000000000" pitchFamily="2" charset="0"/>
                        </a:rPr>
                        <a:t>163.972</a:t>
                      </a:r>
                      <a:endParaRPr lang="en-US" sz="1200" u="none" dirty="0">
                        <a:latin typeface="Roboto" panose="02000000000000000000" pitchFamily="2" charset="0"/>
                        <a:ea typeface="Roboto" panose="02000000000000000000" pitchFamily="2" charset="0"/>
                      </a:endParaRPr>
                    </a:p>
                    <a:p>
                      <a:pPr algn="just"/>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70.000</a:t>
                      </a:r>
                      <a:endParaRPr lang="en-US" sz="1200" dirty="0">
                        <a:latin typeface="Roboto" panose="02000000000000000000" pitchFamily="2" charset="0"/>
                        <a:ea typeface="Roboto" panose="02000000000000000000" pitchFamily="2" charset="0"/>
                      </a:endParaRPr>
                    </a:p>
                    <a:p>
                      <a:pPr algn="just"/>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1.797</a:t>
                      </a:r>
                    </a:p>
                    <a:p>
                      <a:pPr algn="just"/>
                      <a:r>
                        <a:rPr lang="id-ID" sz="1200"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-15.000</a:t>
                      </a:r>
                      <a:endParaRPr lang="en-US" sz="1200" dirty="0">
                        <a:latin typeface="Roboto" panose="02000000000000000000" pitchFamily="2" charset="0"/>
                        <a:ea typeface="Roboto" panose="02000000000000000000" pitchFamily="2" charset="0"/>
                      </a:endParaRPr>
                    </a:p>
                    <a:p>
                      <a:pPr algn="ctr"/>
                      <a:r>
                        <a:rPr lang="en-US" sz="1200" dirty="0">
                          <a:latin typeface="Roboto" panose="02000000000000000000" pitchFamily="2" charset="0"/>
                          <a:ea typeface="Roboto" panose="02000000000000000000" pitchFamily="2" charset="0"/>
                        </a:rPr>
                        <a:t>   </a:t>
                      </a:r>
                      <a:r>
                        <a:rPr lang="id-ID" sz="1200" dirty="0">
                          <a:latin typeface="Roboto" panose="02000000000000000000" pitchFamily="2" charset="0"/>
                          <a:ea typeface="Roboto" panose="02000000000000000000" pitchFamily="2" charset="0"/>
                        </a:rPr>
                        <a:t>220.769</a:t>
                      </a:r>
                      <a:endParaRPr lang="en-US" sz="1200" dirty="0">
                        <a:latin typeface="Roboto" panose="02000000000000000000" pitchFamily="2" charset="0"/>
                        <a:ea typeface="Roboto" panose="02000000000000000000" pitchFamily="2" charset="0"/>
                      </a:endParaRPr>
                    </a:p>
                    <a:p>
                      <a:pPr algn="just"/>
                      <a:endParaRPr lang="id-ID" sz="1200" dirty="0">
                        <a:latin typeface="Roboto" panose="02000000000000000000" pitchFamily="2" charset="0"/>
                        <a:ea typeface="Roboto" panose="02000000000000000000" pitchFamily="2" charset="0"/>
                      </a:endParaRPr>
                    </a:p>
                    <a:p>
                      <a:pPr algn="just"/>
                      <a:endParaRPr lang="id-ID" sz="1200" dirty="0">
                        <a:latin typeface="Roboto" panose="02000000000000000000" pitchFamily="2" charset="0"/>
                        <a:ea typeface="Roboto" panose="02000000000000000000" pitchFamily="2" charset="0"/>
                      </a:endParaRPr>
                    </a:p>
                    <a:p>
                      <a:pPr algn="just"/>
                      <a:r>
                        <a:rPr lang="en-US" sz="1200" dirty="0">
                          <a:latin typeface="Roboto" panose="02000000000000000000" pitchFamily="2" charset="0"/>
                          <a:ea typeface="Roboto" panose="02000000000000000000" pitchFamily="2" charset="0"/>
                        </a:rPr>
                        <a:t>   150</a:t>
                      </a:r>
                      <a:r>
                        <a:rPr lang="id-ID" sz="1200" dirty="0">
                          <a:latin typeface="Roboto" panose="02000000000000000000" pitchFamily="2" charset="0"/>
                          <a:ea typeface="Roboto" panose="02000000000000000000" pitchFamily="2" charset="0"/>
                        </a:rPr>
                        <a:t>.000</a:t>
                      </a:r>
                      <a:endParaRPr lang="en-US" sz="1200" dirty="0">
                        <a:latin typeface="Roboto" panose="02000000000000000000" pitchFamily="2" charset="0"/>
                        <a:ea typeface="Roboto" panose="02000000000000000000" pitchFamily="2" charset="0"/>
                      </a:endParaRPr>
                    </a:p>
                    <a:p>
                      <a:pPr algn="just"/>
                      <a:r>
                        <a:rPr lang="en-US" sz="1200" u="none" dirty="0">
                          <a:latin typeface="Roboto" panose="02000000000000000000" pitchFamily="2" charset="0"/>
                          <a:ea typeface="Roboto" panose="02000000000000000000" pitchFamily="2" charset="0"/>
                        </a:rPr>
                        <a:t>      </a:t>
                      </a:r>
                      <a:r>
                        <a:rPr lang="id-ID" sz="1200" u="none" dirty="0">
                          <a:latin typeface="Roboto" panose="02000000000000000000" pitchFamily="2" charset="0"/>
                          <a:ea typeface="Roboto" panose="02000000000000000000" pitchFamily="2" charset="0"/>
                        </a:rPr>
                        <a:t>37.500</a:t>
                      </a:r>
                      <a:endParaRPr lang="en-US" sz="1200" u="sng" dirty="0">
                        <a:latin typeface="Roboto" panose="02000000000000000000" pitchFamily="2" charset="0"/>
                        <a:ea typeface="Roboto" panose="02000000000000000000" pitchFamily="2" charset="0"/>
                      </a:endParaRPr>
                    </a:p>
                    <a:p>
                      <a:pPr algn="just"/>
                      <a:r>
                        <a:rPr lang="en-US" sz="1200" dirty="0">
                          <a:latin typeface="Roboto" panose="02000000000000000000" pitchFamily="2" charset="0"/>
                          <a:ea typeface="Roboto" panose="02000000000000000000" pitchFamily="2" charset="0"/>
                        </a:rPr>
                        <a:t>    1</a:t>
                      </a:r>
                      <a:r>
                        <a:rPr lang="id-ID" sz="1200" dirty="0">
                          <a:latin typeface="Roboto" panose="02000000000000000000" pitchFamily="2" charset="0"/>
                          <a:ea typeface="Roboto" panose="02000000000000000000" pitchFamily="2" charset="0"/>
                        </a:rPr>
                        <a:t>12.500</a:t>
                      </a:r>
                      <a:endParaRPr lang="en-US" sz="1200" dirty="0">
                        <a:latin typeface="Roboto" panose="02000000000000000000" pitchFamily="2" charset="0"/>
                        <a:ea typeface="Roboto" panose="02000000000000000000" pitchFamily="2" charset="0"/>
                      </a:endParaRPr>
                    </a:p>
                    <a:p>
                      <a:pPr algn="just"/>
                      <a:r>
                        <a:rPr lang="en-US" sz="1200" u="none" dirty="0">
                          <a:latin typeface="Roboto" panose="02000000000000000000" pitchFamily="2" charset="0"/>
                          <a:ea typeface="Roboto" panose="02000000000000000000" pitchFamily="2" charset="0"/>
                        </a:rPr>
                        <a:t>      58</a:t>
                      </a:r>
                      <a:r>
                        <a:rPr lang="id-ID" sz="1200" u="none" dirty="0">
                          <a:latin typeface="Roboto" panose="02000000000000000000" pitchFamily="2" charset="0"/>
                          <a:ea typeface="Roboto" panose="02000000000000000000" pitchFamily="2" charset="0"/>
                        </a:rPr>
                        <a:t>.000</a:t>
                      </a:r>
                      <a:endParaRPr lang="en-US" sz="1200" u="none" dirty="0">
                        <a:latin typeface="Roboto" panose="02000000000000000000" pitchFamily="2" charset="0"/>
                        <a:ea typeface="Roboto" panose="02000000000000000000" pitchFamily="2" charset="0"/>
                      </a:endParaRPr>
                    </a:p>
                    <a:p>
                      <a:pPr algn="just"/>
                      <a:r>
                        <a:rPr lang="en-US" sz="1200" dirty="0">
                          <a:latin typeface="Roboto" panose="02000000000000000000" pitchFamily="2" charset="0"/>
                          <a:ea typeface="Roboto" panose="02000000000000000000" pitchFamily="2" charset="0"/>
                        </a:rPr>
                        <a:t>    1</a:t>
                      </a:r>
                      <a:r>
                        <a:rPr lang="id-ID" sz="1200" dirty="0">
                          <a:latin typeface="Roboto" panose="02000000000000000000" pitchFamily="2" charset="0"/>
                          <a:ea typeface="Roboto" panose="02000000000000000000" pitchFamily="2" charset="0"/>
                        </a:rPr>
                        <a:t>70.500</a:t>
                      </a:r>
                      <a:endParaRPr lang="en-US" sz="1200" dirty="0">
                        <a:latin typeface="Roboto" panose="02000000000000000000" pitchFamily="2" charset="0"/>
                        <a:ea typeface="Roboto" panose="02000000000000000000" pitchFamily="2" charset="0"/>
                      </a:endParaRPr>
                    </a:p>
                    <a:p>
                      <a:pPr algn="just"/>
                      <a:endParaRPr lang="en-US" sz="1200" dirty="0">
                        <a:latin typeface="Roboto" panose="02000000000000000000" pitchFamily="2" charset="0"/>
                        <a:ea typeface="Roboto" panose="02000000000000000000" pitchFamily="2" charset="0"/>
                      </a:endParaRPr>
                    </a:p>
                    <a:p>
                      <a:pPr algn="r"/>
                      <a:r>
                        <a:rPr lang="id-ID" sz="1200" dirty="0">
                          <a:latin typeface="Roboto" panose="02000000000000000000" pitchFamily="2" charset="0"/>
                          <a:ea typeface="Roboto" panose="02000000000000000000" pitchFamily="2" charset="0"/>
                        </a:rPr>
                        <a:t>391.269</a:t>
                      </a:r>
                      <a:endParaRPr lang="en-US" sz="1200" dirty="0">
                        <a:latin typeface="Roboto" panose="02000000000000000000" pitchFamily="2" charset="0"/>
                        <a:ea typeface="Roboto" panose="02000000000000000000" pitchFamily="2" charset="0"/>
                      </a:endParaRPr>
                    </a:p>
                    <a:p>
                      <a:pPr algn="r"/>
                      <a:endParaRPr lang="en-US" sz="1200" dirty="0">
                        <a:latin typeface="Roboto" panose="02000000000000000000" pitchFamily="2" charset="0"/>
                        <a:ea typeface="Roboto" panose="02000000000000000000" pitchFamily="2" charset="0"/>
                      </a:endParaRPr>
                    </a:p>
                  </a:txBody>
                  <a:tcPr marT="45722" marB="45722"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9631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170F-D996-6248-80B2-E6D091346157}"/>
              </a:ext>
            </a:extLst>
          </p:cNvPr>
          <p:cNvSpPr>
            <a:spLocks noGrp="1"/>
          </p:cNvSpPr>
          <p:nvPr>
            <p:ph type="title"/>
          </p:nvPr>
        </p:nvSpPr>
        <p:spPr/>
        <p:txBody>
          <a:bodyPr/>
          <a:lstStyle/>
          <a:p>
            <a:r>
              <a:rPr lang="en-US" kern="0" dirty="0">
                <a:sym typeface="Poppins ExtraBold"/>
              </a:rPr>
              <a:t> </a:t>
            </a:r>
            <a:r>
              <a:rPr lang="en-US" kern="0" dirty="0"/>
              <a:t>C</a:t>
            </a:r>
            <a:r>
              <a:rPr lang="en-US" kern="0" dirty="0">
                <a:sym typeface="Poppins ExtraBold"/>
              </a:rPr>
              <a:t>apital Budgeting </a:t>
            </a:r>
            <a:r>
              <a:rPr lang="en-US" kern="0" dirty="0"/>
              <a:t>D</a:t>
            </a:r>
            <a:r>
              <a:rPr lang="en-US" kern="0" dirty="0">
                <a:sym typeface="Poppins ExtraBold"/>
              </a:rPr>
              <a:t>ecision Method</a:t>
            </a:r>
            <a:endParaRPr lang="en-US" dirty="0"/>
          </a:p>
        </p:txBody>
      </p:sp>
      <p:grpSp>
        <p:nvGrpSpPr>
          <p:cNvPr id="111" name="Group 110">
            <a:extLst>
              <a:ext uri="{FF2B5EF4-FFF2-40B4-BE49-F238E27FC236}">
                <a16:creationId xmlns:a16="http://schemas.microsoft.com/office/drawing/2014/main" id="{F932CEE9-F240-EC4E-8C99-FB964883DB49}"/>
              </a:ext>
            </a:extLst>
          </p:cNvPr>
          <p:cNvGrpSpPr/>
          <p:nvPr/>
        </p:nvGrpSpPr>
        <p:grpSpPr>
          <a:xfrm>
            <a:off x="568413" y="2020888"/>
            <a:ext cx="5469175" cy="3567112"/>
            <a:chOff x="1216113" y="1690688"/>
            <a:chExt cx="6091078" cy="3972730"/>
          </a:xfrm>
        </p:grpSpPr>
        <p:cxnSp>
          <p:nvCxnSpPr>
            <p:cNvPr id="11" name="Straight Connector 10">
              <a:extLst>
                <a:ext uri="{FF2B5EF4-FFF2-40B4-BE49-F238E27FC236}">
                  <a16:creationId xmlns:a16="http://schemas.microsoft.com/office/drawing/2014/main" id="{8EDF6D40-F47C-4E49-93D0-79B697F29D6F}"/>
                </a:ext>
              </a:extLst>
            </p:cNvPr>
            <p:cNvCxnSpPr/>
            <p:nvPr/>
          </p:nvCxnSpPr>
          <p:spPr>
            <a:xfrm>
              <a:off x="4175789" y="2287168"/>
              <a:ext cx="0" cy="307219"/>
            </a:xfrm>
            <a:prstGeom prst="line">
              <a:avLst/>
            </a:prstGeom>
            <a:ln w="19050">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3D0222A-E265-4841-BA33-11F2913E1B5E}"/>
                </a:ext>
              </a:extLst>
            </p:cNvPr>
            <p:cNvCxnSpPr>
              <a:cxnSpLocks/>
            </p:cNvCxnSpPr>
            <p:nvPr/>
          </p:nvCxnSpPr>
          <p:spPr>
            <a:xfrm flipV="1">
              <a:off x="2504626" y="2552405"/>
              <a:ext cx="3381332" cy="12056"/>
            </a:xfrm>
            <a:prstGeom prst="line">
              <a:avLst/>
            </a:prstGeom>
            <a:ln w="19050">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sp>
          <p:nvSpPr>
            <p:cNvPr id="19" name="Round Diagonal Corner Rectangle 18">
              <a:extLst>
                <a:ext uri="{FF2B5EF4-FFF2-40B4-BE49-F238E27FC236}">
                  <a16:creationId xmlns:a16="http://schemas.microsoft.com/office/drawing/2014/main" id="{69223E17-43AE-744D-A11E-671B4B560471}"/>
                </a:ext>
              </a:extLst>
            </p:cNvPr>
            <p:cNvSpPr/>
            <p:nvPr/>
          </p:nvSpPr>
          <p:spPr>
            <a:xfrm>
              <a:off x="2597821" y="1690688"/>
              <a:ext cx="3155935" cy="596480"/>
            </a:xfrm>
            <a:prstGeom prst="round2DiagRect">
              <a:avLst/>
            </a:prstGeom>
            <a:solidFill>
              <a:schemeClr val="tx1">
                <a:lumMod val="50000"/>
                <a:lumOff val="50000"/>
              </a:schemeClr>
            </a:solidFill>
            <a:ln w="38100" cmpd="sng">
              <a:noFill/>
            </a:ln>
            <a:effectLst>
              <a:innerShdw dist="25400" dir="5400000">
                <a:schemeClr val="tx1">
                  <a:alpha val="15000"/>
                </a:scheme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1400">
                <a:latin typeface="Roboto" panose="02000000000000000000" pitchFamily="2" charset="0"/>
                <a:ea typeface="Roboto" panose="02000000000000000000" pitchFamily="2" charset="0"/>
              </a:endParaRPr>
            </a:p>
          </p:txBody>
        </p:sp>
        <p:sp>
          <p:nvSpPr>
            <p:cNvPr id="20" name="Rectangle 19">
              <a:extLst>
                <a:ext uri="{FF2B5EF4-FFF2-40B4-BE49-F238E27FC236}">
                  <a16:creationId xmlns:a16="http://schemas.microsoft.com/office/drawing/2014/main" id="{3876C8DD-C59B-4A4C-9467-3F3B9B74840C}"/>
                </a:ext>
              </a:extLst>
            </p:cNvPr>
            <p:cNvSpPr/>
            <p:nvPr/>
          </p:nvSpPr>
          <p:spPr>
            <a:xfrm>
              <a:off x="2683406" y="1704774"/>
              <a:ext cx="2984767" cy="558702"/>
            </a:xfrm>
            <a:prstGeom prst="rect">
              <a:avLst/>
            </a:prstGeom>
            <a:ln>
              <a:noFill/>
            </a:ln>
          </p:spPr>
          <p:txBody>
            <a:bodyPr wrap="square" lIns="45720" tIns="45711" rIns="91422" bIns="45711">
              <a:spAutoFit/>
            </a:bodyPr>
            <a:lstStyle/>
            <a:p>
              <a:pPr algn="ctr">
                <a:lnSpc>
                  <a:spcPct val="95000"/>
                </a:lnSpc>
              </a:pPr>
              <a:r>
                <a:rPr lang="en-US" sz="2800" b="1" dirty="0">
                  <a:solidFill>
                    <a:schemeClr val="bg1"/>
                  </a:solidFill>
                  <a:latin typeface="Roboto" panose="02000000000000000000" pitchFamily="2" charset="0"/>
                  <a:ea typeface="Roboto" panose="02000000000000000000" pitchFamily="2" charset="0"/>
                  <a:cs typeface="Lato Light"/>
                </a:rPr>
                <a:t>Analysis</a:t>
              </a:r>
            </a:p>
          </p:txBody>
        </p:sp>
        <p:grpSp>
          <p:nvGrpSpPr>
            <p:cNvPr id="103" name="Group 102">
              <a:extLst>
                <a:ext uri="{FF2B5EF4-FFF2-40B4-BE49-F238E27FC236}">
                  <a16:creationId xmlns:a16="http://schemas.microsoft.com/office/drawing/2014/main" id="{ABE18F6E-2CD8-E642-AC7A-7D9A7EC18DFE}"/>
                </a:ext>
              </a:extLst>
            </p:cNvPr>
            <p:cNvGrpSpPr/>
            <p:nvPr/>
          </p:nvGrpSpPr>
          <p:grpSpPr>
            <a:xfrm>
              <a:off x="4541636" y="2552405"/>
              <a:ext cx="2765555" cy="3111013"/>
              <a:chOff x="7459943" y="2599680"/>
              <a:chExt cx="2765555" cy="3111013"/>
            </a:xfrm>
          </p:grpSpPr>
          <p:cxnSp>
            <p:nvCxnSpPr>
              <p:cNvPr id="10" name="Straight Connector 9">
                <a:extLst>
                  <a:ext uri="{FF2B5EF4-FFF2-40B4-BE49-F238E27FC236}">
                    <a16:creationId xmlns:a16="http://schemas.microsoft.com/office/drawing/2014/main" id="{5AB399D7-3948-8A40-9D66-BE9543108E5D}"/>
                  </a:ext>
                </a:extLst>
              </p:cNvPr>
              <p:cNvCxnSpPr/>
              <p:nvPr/>
            </p:nvCxnSpPr>
            <p:spPr>
              <a:xfrm>
                <a:off x="8761694" y="2599680"/>
                <a:ext cx="0" cy="260536"/>
              </a:xfrm>
              <a:prstGeom prst="line">
                <a:avLst/>
              </a:prstGeom>
              <a:ln w="19050">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D463AC1C-695D-9F4D-9074-0E9E8D3D2411}"/>
                  </a:ext>
                </a:extLst>
              </p:cNvPr>
              <p:cNvCxnSpPr>
                <a:cxnSpLocks/>
              </p:cNvCxnSpPr>
              <p:nvPr/>
            </p:nvCxnSpPr>
            <p:spPr>
              <a:xfrm>
                <a:off x="9110101" y="3745426"/>
                <a:ext cx="0" cy="435754"/>
              </a:xfrm>
              <a:prstGeom prst="line">
                <a:avLst/>
              </a:prstGeom>
              <a:ln w="19050">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DFEA34DA-3BCB-B840-B5A1-4971596A62F4}"/>
                  </a:ext>
                </a:extLst>
              </p:cNvPr>
              <p:cNvCxnSpPr>
                <a:cxnSpLocks/>
              </p:cNvCxnSpPr>
              <p:nvPr/>
            </p:nvCxnSpPr>
            <p:spPr>
              <a:xfrm>
                <a:off x="8565562" y="3680299"/>
                <a:ext cx="0" cy="1330451"/>
              </a:xfrm>
              <a:prstGeom prst="line">
                <a:avLst/>
              </a:prstGeom>
              <a:ln w="19050">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19BC8151-D025-EB41-B054-DE9E8BEE5C06}"/>
                  </a:ext>
                </a:extLst>
              </p:cNvPr>
              <p:cNvCxnSpPr>
                <a:cxnSpLocks/>
              </p:cNvCxnSpPr>
              <p:nvPr/>
            </p:nvCxnSpPr>
            <p:spPr>
              <a:xfrm>
                <a:off x="8002498" y="3504759"/>
                <a:ext cx="0" cy="678716"/>
              </a:xfrm>
              <a:prstGeom prst="line">
                <a:avLst/>
              </a:prstGeom>
              <a:ln w="19050">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sp>
            <p:nvSpPr>
              <p:cNvPr id="83" name="Rounded Rectangle 82">
                <a:extLst>
                  <a:ext uri="{FF2B5EF4-FFF2-40B4-BE49-F238E27FC236}">
                    <a16:creationId xmlns:a16="http://schemas.microsoft.com/office/drawing/2014/main" id="{A3C41674-374A-5A48-91A2-0AD0740C31EF}"/>
                  </a:ext>
                </a:extLst>
              </p:cNvPr>
              <p:cNvSpPr/>
              <p:nvPr/>
            </p:nvSpPr>
            <p:spPr>
              <a:xfrm>
                <a:off x="8112125" y="5034297"/>
                <a:ext cx="906873" cy="676396"/>
              </a:xfrm>
              <a:prstGeom prst="roundRect">
                <a:avLst/>
              </a:prstGeom>
              <a:solidFill>
                <a:srgbClr val="9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Roboto" panose="02000000000000000000" pitchFamily="2" charset="0"/>
                    <a:ea typeface="Roboto" panose="02000000000000000000" pitchFamily="2" charset="0"/>
                  </a:rPr>
                  <a:t>PI</a:t>
                </a:r>
              </a:p>
            </p:txBody>
          </p:sp>
          <p:sp>
            <p:nvSpPr>
              <p:cNvPr id="84" name="Rounded Rectangle 83">
                <a:extLst>
                  <a:ext uri="{FF2B5EF4-FFF2-40B4-BE49-F238E27FC236}">
                    <a16:creationId xmlns:a16="http://schemas.microsoft.com/office/drawing/2014/main" id="{424D2D9D-E739-7F44-9F30-53F9265327DD}"/>
                  </a:ext>
                </a:extLst>
              </p:cNvPr>
              <p:cNvSpPr/>
              <p:nvPr/>
            </p:nvSpPr>
            <p:spPr>
              <a:xfrm>
                <a:off x="9318625" y="5034297"/>
                <a:ext cx="906873" cy="676396"/>
              </a:xfrm>
              <a:prstGeom prst="roundRect">
                <a:avLst/>
              </a:prstGeom>
              <a:solidFill>
                <a:srgbClr val="9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Roboto" panose="02000000000000000000" pitchFamily="2" charset="0"/>
                    <a:ea typeface="Roboto" panose="02000000000000000000" pitchFamily="2" charset="0"/>
                  </a:rPr>
                  <a:t>MIRR</a:t>
                </a:r>
              </a:p>
            </p:txBody>
          </p:sp>
          <p:sp>
            <p:nvSpPr>
              <p:cNvPr id="85" name="Rounded Rectangle 84">
                <a:extLst>
                  <a:ext uri="{FF2B5EF4-FFF2-40B4-BE49-F238E27FC236}">
                    <a16:creationId xmlns:a16="http://schemas.microsoft.com/office/drawing/2014/main" id="{AA2D43DE-3F79-9D4F-BB73-09E57FA138E6}"/>
                  </a:ext>
                </a:extLst>
              </p:cNvPr>
              <p:cNvSpPr/>
              <p:nvPr/>
            </p:nvSpPr>
            <p:spPr>
              <a:xfrm>
                <a:off x="8654407" y="4181180"/>
                <a:ext cx="906873" cy="676396"/>
              </a:xfrm>
              <a:prstGeom prst="roundRect">
                <a:avLst/>
              </a:prstGeom>
              <a:solidFill>
                <a:srgbClr val="9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Roboto" panose="02000000000000000000" pitchFamily="2" charset="0"/>
                    <a:ea typeface="Roboto" panose="02000000000000000000" pitchFamily="2" charset="0"/>
                  </a:rPr>
                  <a:t>IRR</a:t>
                </a:r>
              </a:p>
            </p:txBody>
          </p:sp>
          <p:sp>
            <p:nvSpPr>
              <p:cNvPr id="88" name="Rounded Rectangle 87">
                <a:extLst>
                  <a:ext uri="{FF2B5EF4-FFF2-40B4-BE49-F238E27FC236}">
                    <a16:creationId xmlns:a16="http://schemas.microsoft.com/office/drawing/2014/main" id="{69E7E6C5-09F8-294F-9911-EF75A91C4E1F}"/>
                  </a:ext>
                </a:extLst>
              </p:cNvPr>
              <p:cNvSpPr/>
              <p:nvPr/>
            </p:nvSpPr>
            <p:spPr>
              <a:xfrm>
                <a:off x="7550434" y="4153618"/>
                <a:ext cx="906873" cy="676396"/>
              </a:xfrm>
              <a:prstGeom prst="roundRect">
                <a:avLst/>
              </a:prstGeom>
              <a:solidFill>
                <a:srgbClr val="9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Roboto" panose="02000000000000000000" pitchFamily="2" charset="0"/>
                    <a:ea typeface="Roboto" panose="02000000000000000000" pitchFamily="2" charset="0"/>
                  </a:rPr>
                  <a:t>NPV</a:t>
                </a:r>
              </a:p>
            </p:txBody>
          </p:sp>
          <p:cxnSp>
            <p:nvCxnSpPr>
              <p:cNvPr id="91" name="Straight Connector 90">
                <a:extLst>
                  <a:ext uri="{FF2B5EF4-FFF2-40B4-BE49-F238E27FC236}">
                    <a16:creationId xmlns:a16="http://schemas.microsoft.com/office/drawing/2014/main" id="{89428DCF-AF8E-5142-BA06-CE69D63C1142}"/>
                  </a:ext>
                </a:extLst>
              </p:cNvPr>
              <p:cNvCxnSpPr>
                <a:cxnSpLocks/>
              </p:cNvCxnSpPr>
              <p:nvPr/>
            </p:nvCxnSpPr>
            <p:spPr>
              <a:xfrm>
                <a:off x="9772062" y="3707734"/>
                <a:ext cx="0" cy="1330451"/>
              </a:xfrm>
              <a:prstGeom prst="line">
                <a:avLst/>
              </a:prstGeom>
              <a:ln w="19050">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grpSp>
            <p:nvGrpSpPr>
              <p:cNvPr id="94" name="Group 93">
                <a:extLst>
                  <a:ext uri="{FF2B5EF4-FFF2-40B4-BE49-F238E27FC236}">
                    <a16:creationId xmlns:a16="http://schemas.microsoft.com/office/drawing/2014/main" id="{036C5A3D-34E9-054D-890E-1C4633B5F4C8}"/>
                  </a:ext>
                </a:extLst>
              </p:cNvPr>
              <p:cNvGrpSpPr/>
              <p:nvPr/>
            </p:nvGrpSpPr>
            <p:grpSpPr>
              <a:xfrm>
                <a:off x="7459943" y="2773239"/>
                <a:ext cx="2603501" cy="1243864"/>
                <a:chOff x="7327923" y="2803660"/>
                <a:chExt cx="2927608" cy="1005842"/>
              </a:xfrm>
            </p:grpSpPr>
            <p:sp>
              <p:nvSpPr>
                <p:cNvPr id="95" name="Oval 94">
                  <a:extLst>
                    <a:ext uri="{FF2B5EF4-FFF2-40B4-BE49-F238E27FC236}">
                      <a16:creationId xmlns:a16="http://schemas.microsoft.com/office/drawing/2014/main" id="{E2249D23-50B4-E845-914F-40AC35583F31}"/>
                    </a:ext>
                  </a:extLst>
                </p:cNvPr>
                <p:cNvSpPr/>
                <p:nvPr/>
              </p:nvSpPr>
              <p:spPr>
                <a:xfrm>
                  <a:off x="7327923" y="2803660"/>
                  <a:ext cx="2927608" cy="1005842"/>
                </a:xfrm>
                <a:prstGeom prst="ellipse">
                  <a:avLst/>
                </a:prstGeom>
                <a:solidFill>
                  <a:srgbClr val="C00000"/>
                </a:solidFill>
                <a:ln>
                  <a:noFill/>
                </a:ln>
                <a:effectLst>
                  <a:innerShdw dist="25400" dir="5400000">
                    <a:schemeClr val="tx1">
                      <a:alpha val="15000"/>
                    </a:scheme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latin typeface="Roboto" panose="02000000000000000000" pitchFamily="2" charset="0"/>
                    <a:ea typeface="Roboto" panose="02000000000000000000" pitchFamily="2" charset="0"/>
                  </a:endParaRPr>
                </a:p>
              </p:txBody>
            </p:sp>
            <p:sp>
              <p:nvSpPr>
                <p:cNvPr id="96" name="Rectangle 95">
                  <a:extLst>
                    <a:ext uri="{FF2B5EF4-FFF2-40B4-BE49-F238E27FC236}">
                      <a16:creationId xmlns:a16="http://schemas.microsoft.com/office/drawing/2014/main" id="{94C01FAB-CFBF-6E43-A06E-16D50F832F35}"/>
                    </a:ext>
                  </a:extLst>
                </p:cNvPr>
                <p:cNvSpPr/>
                <p:nvPr/>
              </p:nvSpPr>
              <p:spPr>
                <a:xfrm>
                  <a:off x="8216348" y="3153716"/>
                  <a:ext cx="1150757" cy="443180"/>
                </a:xfrm>
                <a:prstGeom prst="rect">
                  <a:avLst/>
                </a:prstGeom>
                <a:ln>
                  <a:noFill/>
                </a:ln>
              </p:spPr>
              <p:txBody>
                <a:bodyPr wrap="square" lIns="45720" tIns="45711" rIns="91422" bIns="45711">
                  <a:spAutoFit/>
                </a:bodyPr>
                <a:lstStyle/>
                <a:p>
                  <a:pPr algn="ctr">
                    <a:lnSpc>
                      <a:spcPct val="95000"/>
                    </a:lnSpc>
                  </a:pPr>
                  <a:r>
                    <a:rPr lang="en-US" sz="2400" b="1" dirty="0">
                      <a:solidFill>
                        <a:schemeClr val="bg1"/>
                      </a:solidFill>
                      <a:latin typeface="Roboto" panose="02000000000000000000" pitchFamily="2" charset="0"/>
                      <a:ea typeface="Roboto" panose="02000000000000000000" pitchFamily="2" charset="0"/>
                      <a:cs typeface="Lato Light"/>
                    </a:rPr>
                    <a:t>DCF</a:t>
                  </a:r>
                </a:p>
              </p:txBody>
            </p:sp>
          </p:grpSp>
        </p:grpSp>
        <p:grpSp>
          <p:nvGrpSpPr>
            <p:cNvPr id="102" name="Group 101">
              <a:extLst>
                <a:ext uri="{FF2B5EF4-FFF2-40B4-BE49-F238E27FC236}">
                  <a16:creationId xmlns:a16="http://schemas.microsoft.com/office/drawing/2014/main" id="{199C5052-8BBF-B14F-A527-CC12B0E08369}"/>
                </a:ext>
              </a:extLst>
            </p:cNvPr>
            <p:cNvGrpSpPr/>
            <p:nvPr/>
          </p:nvGrpSpPr>
          <p:grpSpPr>
            <a:xfrm>
              <a:off x="1216113" y="2571865"/>
              <a:ext cx="2603501" cy="2968848"/>
              <a:chOff x="1966502" y="2599680"/>
              <a:chExt cx="2603501" cy="2968848"/>
            </a:xfrm>
          </p:grpSpPr>
          <p:cxnSp>
            <p:nvCxnSpPr>
              <p:cNvPr id="7" name="Straight Connector 6">
                <a:extLst>
                  <a:ext uri="{FF2B5EF4-FFF2-40B4-BE49-F238E27FC236}">
                    <a16:creationId xmlns:a16="http://schemas.microsoft.com/office/drawing/2014/main" id="{166B7654-D2B8-4547-B699-BF512EF0A009}"/>
                  </a:ext>
                </a:extLst>
              </p:cNvPr>
              <p:cNvCxnSpPr/>
              <p:nvPr/>
            </p:nvCxnSpPr>
            <p:spPr>
              <a:xfrm>
                <a:off x="3268253" y="2599680"/>
                <a:ext cx="0" cy="260536"/>
              </a:xfrm>
              <a:prstGeom prst="line">
                <a:avLst/>
              </a:prstGeom>
              <a:ln w="19050">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971080A3-69A3-3A45-BA3B-BF37A73F0539}"/>
                  </a:ext>
                </a:extLst>
              </p:cNvPr>
              <p:cNvCxnSpPr>
                <a:cxnSpLocks/>
                <a:endCxn id="30" idx="0"/>
              </p:cNvCxnSpPr>
              <p:nvPr/>
            </p:nvCxnSpPr>
            <p:spPr>
              <a:xfrm>
                <a:off x="2834020" y="3736050"/>
                <a:ext cx="0" cy="1156082"/>
              </a:xfrm>
              <a:prstGeom prst="line">
                <a:avLst/>
              </a:prstGeom>
              <a:ln w="19050">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C20C3BE-5A96-0E4B-BD34-9E61140C306A}"/>
                  </a:ext>
                </a:extLst>
              </p:cNvPr>
              <p:cNvCxnSpPr>
                <a:cxnSpLocks/>
                <a:endCxn id="29" idx="0"/>
              </p:cNvCxnSpPr>
              <p:nvPr/>
            </p:nvCxnSpPr>
            <p:spPr>
              <a:xfrm>
                <a:off x="3781963" y="3838353"/>
                <a:ext cx="0" cy="341780"/>
              </a:xfrm>
              <a:prstGeom prst="line">
                <a:avLst/>
              </a:prstGeom>
              <a:ln w="19050">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sp>
            <p:nvSpPr>
              <p:cNvPr id="29" name="Rounded Rectangle 28">
                <a:extLst>
                  <a:ext uri="{FF2B5EF4-FFF2-40B4-BE49-F238E27FC236}">
                    <a16:creationId xmlns:a16="http://schemas.microsoft.com/office/drawing/2014/main" id="{61099807-DEC0-9541-AD0B-BC14C6DE2B6B}"/>
                  </a:ext>
                </a:extLst>
              </p:cNvPr>
              <p:cNvSpPr/>
              <p:nvPr/>
            </p:nvSpPr>
            <p:spPr>
              <a:xfrm>
                <a:off x="2993922" y="4180133"/>
                <a:ext cx="1576081" cy="67639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Roboto" panose="02000000000000000000" pitchFamily="2" charset="0"/>
                    <a:ea typeface="Roboto" panose="02000000000000000000" pitchFamily="2" charset="0"/>
                  </a:rPr>
                  <a:t>Discounted</a:t>
                </a:r>
              </a:p>
            </p:txBody>
          </p:sp>
          <p:sp>
            <p:nvSpPr>
              <p:cNvPr id="30" name="Rounded Rectangle 29">
                <a:extLst>
                  <a:ext uri="{FF2B5EF4-FFF2-40B4-BE49-F238E27FC236}">
                    <a16:creationId xmlns:a16="http://schemas.microsoft.com/office/drawing/2014/main" id="{D7F4782F-6718-1849-BCD8-4C5D6F5231D5}"/>
                  </a:ext>
                </a:extLst>
              </p:cNvPr>
              <p:cNvSpPr/>
              <p:nvPr/>
            </p:nvSpPr>
            <p:spPr>
              <a:xfrm>
                <a:off x="2210928" y="4892132"/>
                <a:ext cx="1246184" cy="67639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Roboto" panose="02000000000000000000" pitchFamily="2" charset="0"/>
                    <a:ea typeface="Roboto" panose="02000000000000000000" pitchFamily="2" charset="0"/>
                  </a:rPr>
                  <a:t>Reguler</a:t>
                </a:r>
                <a:endParaRPr lang="en-US" dirty="0">
                  <a:latin typeface="Roboto" panose="02000000000000000000" pitchFamily="2" charset="0"/>
                  <a:ea typeface="Roboto" panose="02000000000000000000" pitchFamily="2" charset="0"/>
                </a:endParaRPr>
              </a:p>
            </p:txBody>
          </p:sp>
          <p:grpSp>
            <p:nvGrpSpPr>
              <p:cNvPr id="99" name="Group 98">
                <a:extLst>
                  <a:ext uri="{FF2B5EF4-FFF2-40B4-BE49-F238E27FC236}">
                    <a16:creationId xmlns:a16="http://schemas.microsoft.com/office/drawing/2014/main" id="{ED412676-D09A-AB4A-9274-58B8FE1812BC}"/>
                  </a:ext>
                </a:extLst>
              </p:cNvPr>
              <p:cNvGrpSpPr/>
              <p:nvPr/>
            </p:nvGrpSpPr>
            <p:grpSpPr>
              <a:xfrm>
                <a:off x="1966502" y="2793390"/>
                <a:ext cx="2603501" cy="1243864"/>
                <a:chOff x="4493532" y="2723536"/>
                <a:chExt cx="2603501" cy="1243864"/>
              </a:xfrm>
            </p:grpSpPr>
            <p:sp>
              <p:nvSpPr>
                <p:cNvPr id="97" name="Oval 96">
                  <a:extLst>
                    <a:ext uri="{FF2B5EF4-FFF2-40B4-BE49-F238E27FC236}">
                      <a16:creationId xmlns:a16="http://schemas.microsoft.com/office/drawing/2014/main" id="{3145503C-DCD8-4948-8A5E-4863C0B288FE}"/>
                    </a:ext>
                  </a:extLst>
                </p:cNvPr>
                <p:cNvSpPr/>
                <p:nvPr/>
              </p:nvSpPr>
              <p:spPr>
                <a:xfrm>
                  <a:off x="4493532" y="2723536"/>
                  <a:ext cx="2603501" cy="1243864"/>
                </a:xfrm>
                <a:prstGeom prst="ellipse">
                  <a:avLst/>
                </a:prstGeom>
                <a:solidFill>
                  <a:schemeClr val="accent4"/>
                </a:solidFill>
                <a:ln>
                  <a:noFill/>
                </a:ln>
                <a:effectLst>
                  <a:innerShdw dist="25400" dir="5400000">
                    <a:schemeClr val="tx1">
                      <a:alpha val="15000"/>
                    </a:scheme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latin typeface="Roboto" panose="02000000000000000000" pitchFamily="2" charset="0"/>
                    <a:ea typeface="Roboto" panose="02000000000000000000" pitchFamily="2" charset="0"/>
                  </a:endParaRPr>
                </a:p>
              </p:txBody>
            </p:sp>
            <p:sp>
              <p:nvSpPr>
                <p:cNvPr id="98" name="Rectangle 97">
                  <a:extLst>
                    <a:ext uri="{FF2B5EF4-FFF2-40B4-BE49-F238E27FC236}">
                      <a16:creationId xmlns:a16="http://schemas.microsoft.com/office/drawing/2014/main" id="{B57E1AE3-83E8-6F47-B714-66545FF2527A}"/>
                    </a:ext>
                  </a:extLst>
                </p:cNvPr>
                <p:cNvSpPr/>
                <p:nvPr/>
              </p:nvSpPr>
              <p:spPr>
                <a:xfrm>
                  <a:off x="5219903" y="3105369"/>
                  <a:ext cx="1150757" cy="443180"/>
                </a:xfrm>
                <a:prstGeom prst="rect">
                  <a:avLst/>
                </a:prstGeom>
                <a:ln>
                  <a:noFill/>
                </a:ln>
              </p:spPr>
              <p:txBody>
                <a:bodyPr wrap="square" lIns="45720" tIns="45711" rIns="91422" bIns="45711">
                  <a:spAutoFit/>
                </a:bodyPr>
                <a:lstStyle/>
                <a:p>
                  <a:pPr algn="ctr">
                    <a:lnSpc>
                      <a:spcPct val="95000"/>
                    </a:lnSpc>
                  </a:pPr>
                  <a:r>
                    <a:rPr lang="en-US" sz="2400" b="1" dirty="0">
                      <a:solidFill>
                        <a:schemeClr val="bg1"/>
                      </a:solidFill>
                      <a:latin typeface="Roboto" panose="02000000000000000000" pitchFamily="2" charset="0"/>
                      <a:ea typeface="Roboto" panose="02000000000000000000" pitchFamily="2" charset="0"/>
                      <a:cs typeface="Lato Light"/>
                    </a:rPr>
                    <a:t>PBP</a:t>
                  </a:r>
                </a:p>
              </p:txBody>
            </p:sp>
          </p:grpSp>
        </p:grpSp>
      </p:grpSp>
      <p:pic>
        <p:nvPicPr>
          <p:cNvPr id="5" name="Picture 4">
            <a:extLst>
              <a:ext uri="{FF2B5EF4-FFF2-40B4-BE49-F238E27FC236}">
                <a16:creationId xmlns:a16="http://schemas.microsoft.com/office/drawing/2014/main" id="{5A48C80D-476E-0C45-A556-A725EE7327A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99075" y="1615060"/>
            <a:ext cx="4554725" cy="4554725"/>
          </a:xfrm>
          <a:prstGeom prst="rect">
            <a:avLst/>
          </a:prstGeom>
        </p:spPr>
      </p:pic>
    </p:spTree>
    <p:extLst>
      <p:ext uri="{BB962C8B-B14F-4D97-AF65-F5344CB8AC3E}">
        <p14:creationId xmlns:p14="http://schemas.microsoft.com/office/powerpoint/2010/main" val="2378169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47145A-0525-3E4A-BDBB-54FAAB891D91}"/>
              </a:ext>
            </a:extLst>
          </p:cNvPr>
          <p:cNvSpPr>
            <a:spLocks noGrp="1"/>
          </p:cNvSpPr>
          <p:nvPr>
            <p:ph type="title"/>
          </p:nvPr>
        </p:nvSpPr>
        <p:spPr/>
        <p:txBody>
          <a:bodyPr/>
          <a:lstStyle/>
          <a:p>
            <a:r>
              <a:rPr lang="en-US" kern="0" dirty="0">
                <a:sym typeface="Poppins ExtraBold"/>
              </a:rPr>
              <a:t> </a:t>
            </a:r>
            <a:r>
              <a:rPr lang="en-US" kern="0" dirty="0"/>
              <a:t>C</a:t>
            </a:r>
            <a:r>
              <a:rPr lang="en-US" kern="0" dirty="0">
                <a:sym typeface="Poppins ExtraBold"/>
              </a:rPr>
              <a:t>apital Budgeting </a:t>
            </a:r>
            <a:r>
              <a:rPr lang="en-US" kern="0" dirty="0"/>
              <a:t>D</a:t>
            </a:r>
            <a:r>
              <a:rPr lang="en-US" kern="0" dirty="0">
                <a:sym typeface="Poppins ExtraBold"/>
              </a:rPr>
              <a:t>ecision Method</a:t>
            </a:r>
            <a:endParaRPr lang="en-US" dirty="0"/>
          </a:p>
        </p:txBody>
      </p:sp>
      <p:sp>
        <p:nvSpPr>
          <p:cNvPr id="8" name="Content Placeholder 7">
            <a:extLst>
              <a:ext uri="{FF2B5EF4-FFF2-40B4-BE49-F238E27FC236}">
                <a16:creationId xmlns:a16="http://schemas.microsoft.com/office/drawing/2014/main" id="{0F0DEBEA-475D-8B4E-BF85-C80B14FAEBEE}"/>
              </a:ext>
            </a:extLst>
          </p:cNvPr>
          <p:cNvSpPr>
            <a:spLocks noGrp="1"/>
          </p:cNvSpPr>
          <p:nvPr>
            <p:ph idx="1"/>
          </p:nvPr>
        </p:nvSpPr>
        <p:spPr>
          <a:xfrm>
            <a:off x="838200" y="1825625"/>
            <a:ext cx="5081954" cy="4351338"/>
          </a:xfrm>
        </p:spPr>
        <p:txBody>
          <a:bodyPr>
            <a:normAutofit/>
          </a:bodyPr>
          <a:lstStyle/>
          <a:p>
            <a:pPr marL="0" indent="0">
              <a:buNone/>
            </a:pPr>
            <a:r>
              <a:rPr lang="en-US" sz="2200" dirty="0">
                <a:latin typeface="Roboto Medium" panose="02000000000000000000" pitchFamily="2" charset="0"/>
                <a:ea typeface="Roboto Medium" panose="02000000000000000000" pitchFamily="2" charset="0"/>
              </a:rPr>
              <a:t>Example:</a:t>
            </a:r>
          </a:p>
          <a:p>
            <a:pPr marL="0" indent="0">
              <a:buNone/>
            </a:pPr>
            <a:r>
              <a:rPr lang="en-US" sz="2200" dirty="0"/>
              <a:t>A manufacturer considers a proposed investment of $10,000 with no salvage value that can generate annual cash flows of $2000, $3000, $4000 and $5000 over 4 years, respectively. Assuming the required rate of return (cost of capital) is 10%.</a:t>
            </a:r>
          </a:p>
          <a:p>
            <a:pPr marL="0" indent="0">
              <a:buNone/>
            </a:pPr>
            <a:r>
              <a:rPr lang="en-US" sz="2200" dirty="0">
                <a:latin typeface="Roboto Medium" panose="02000000000000000000" pitchFamily="2" charset="0"/>
                <a:ea typeface="Roboto Medium" panose="02000000000000000000" pitchFamily="2" charset="0"/>
              </a:rPr>
              <a:t>By using capital budgeting methods, is the project accepted or rejected?</a:t>
            </a:r>
          </a:p>
        </p:txBody>
      </p:sp>
      <p:graphicFrame>
        <p:nvGraphicFramePr>
          <p:cNvPr id="2" name="Table 1">
            <a:extLst>
              <a:ext uri="{FF2B5EF4-FFF2-40B4-BE49-F238E27FC236}">
                <a16:creationId xmlns:a16="http://schemas.microsoft.com/office/drawing/2014/main" id="{8B3B1ED4-ABCE-4677-83C1-2E5B8855F104}"/>
              </a:ext>
            </a:extLst>
          </p:cNvPr>
          <p:cNvGraphicFramePr>
            <a:graphicFrameLocks noGrp="1"/>
          </p:cNvGraphicFramePr>
          <p:nvPr>
            <p:extLst>
              <p:ext uri="{D42A27DB-BD31-4B8C-83A1-F6EECF244321}">
                <p14:modId xmlns:p14="http://schemas.microsoft.com/office/powerpoint/2010/main" val="3632281695"/>
              </p:ext>
            </p:extLst>
          </p:nvPr>
        </p:nvGraphicFramePr>
        <p:xfrm>
          <a:off x="7039313" y="2213282"/>
          <a:ext cx="4314487" cy="3576024"/>
        </p:xfrm>
        <a:graphic>
          <a:graphicData uri="http://schemas.openxmlformats.org/drawingml/2006/table">
            <a:tbl>
              <a:tblPr firstRow="1" bandRow="1">
                <a:tableStyleId>{C083E6E3-FA7D-4D7B-A595-EF9225AFEA82}</a:tableStyleId>
              </a:tblPr>
              <a:tblGrid>
                <a:gridCol w="1514547">
                  <a:extLst>
                    <a:ext uri="{9D8B030D-6E8A-4147-A177-3AD203B41FA5}">
                      <a16:colId xmlns:a16="http://schemas.microsoft.com/office/drawing/2014/main" val="3904046318"/>
                    </a:ext>
                  </a:extLst>
                </a:gridCol>
                <a:gridCol w="2799940">
                  <a:extLst>
                    <a:ext uri="{9D8B030D-6E8A-4147-A177-3AD203B41FA5}">
                      <a16:colId xmlns:a16="http://schemas.microsoft.com/office/drawing/2014/main" val="2468349558"/>
                    </a:ext>
                  </a:extLst>
                </a:gridCol>
              </a:tblGrid>
              <a:tr h="596004">
                <a:tc>
                  <a:txBody>
                    <a:bodyPr/>
                    <a:lstStyle/>
                    <a:p>
                      <a:pPr algn="ctr"/>
                      <a:r>
                        <a:rPr lang="id-ID" sz="2800" dirty="0">
                          <a:latin typeface="Roboto" panose="02000000000000000000" pitchFamily="2" charset="0"/>
                          <a:ea typeface="Roboto" panose="02000000000000000000" pitchFamily="2" charset="0"/>
                        </a:rPr>
                        <a:t>Year</a:t>
                      </a:r>
                    </a:p>
                  </a:txBody>
                  <a:tcPr/>
                </a:tc>
                <a:tc>
                  <a:txBody>
                    <a:bodyPr/>
                    <a:lstStyle/>
                    <a:p>
                      <a:pPr algn="ctr"/>
                      <a:r>
                        <a:rPr lang="id-ID" sz="2800" dirty="0">
                          <a:latin typeface="Roboto" panose="02000000000000000000" pitchFamily="2" charset="0"/>
                          <a:ea typeface="Roboto" panose="02000000000000000000" pitchFamily="2" charset="0"/>
                        </a:rPr>
                        <a:t>After-tax</a:t>
                      </a:r>
                      <a:r>
                        <a:rPr lang="id-ID" sz="2800" baseline="0" dirty="0">
                          <a:latin typeface="Roboto" panose="02000000000000000000" pitchFamily="2" charset="0"/>
                          <a:ea typeface="Roboto" panose="02000000000000000000" pitchFamily="2" charset="0"/>
                        </a:rPr>
                        <a:t> FCF</a:t>
                      </a:r>
                      <a:endParaRPr lang="id-ID" sz="2800" dirty="0">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1258453547"/>
                  </a:ext>
                </a:extLst>
              </a:tr>
              <a:tr h="596004">
                <a:tc>
                  <a:txBody>
                    <a:bodyPr/>
                    <a:lstStyle/>
                    <a:p>
                      <a:pPr algn="ctr"/>
                      <a:r>
                        <a:rPr lang="id-ID" sz="2400" dirty="0">
                          <a:latin typeface="Roboto" panose="02000000000000000000" pitchFamily="2" charset="0"/>
                          <a:ea typeface="Roboto" panose="02000000000000000000" pitchFamily="2" charset="0"/>
                        </a:rPr>
                        <a:t>0</a:t>
                      </a:r>
                    </a:p>
                  </a:txBody>
                  <a:tcPr/>
                </a:tc>
                <a:tc>
                  <a:txBody>
                    <a:bodyPr/>
                    <a:lstStyle/>
                    <a:p>
                      <a:pPr algn="ctr"/>
                      <a:r>
                        <a:rPr lang="id-ID" sz="2800" dirty="0">
                          <a:latin typeface="Roboto" panose="02000000000000000000" pitchFamily="2" charset="0"/>
                          <a:ea typeface="Roboto" panose="02000000000000000000" pitchFamily="2" charset="0"/>
                        </a:rPr>
                        <a:t>(10.000)</a:t>
                      </a:r>
                      <a:endParaRPr lang="id-ID" sz="2400" dirty="0">
                        <a:solidFill>
                          <a:srgbClr val="FF0000"/>
                        </a:solidFill>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292290910"/>
                  </a:ext>
                </a:extLst>
              </a:tr>
              <a:tr h="596004">
                <a:tc>
                  <a:txBody>
                    <a:bodyPr/>
                    <a:lstStyle/>
                    <a:p>
                      <a:pPr algn="ctr"/>
                      <a:r>
                        <a:rPr lang="id-ID" sz="2400" dirty="0">
                          <a:latin typeface="Roboto" panose="02000000000000000000" pitchFamily="2" charset="0"/>
                          <a:ea typeface="Roboto" panose="02000000000000000000" pitchFamily="2" charset="0"/>
                        </a:rPr>
                        <a:t>1</a:t>
                      </a:r>
                    </a:p>
                  </a:txBody>
                  <a:tcPr/>
                </a:tc>
                <a:tc>
                  <a:txBody>
                    <a:bodyPr/>
                    <a:lstStyle/>
                    <a:p>
                      <a:pPr algn="ctr"/>
                      <a:r>
                        <a:rPr lang="id-ID" sz="2800" dirty="0">
                          <a:latin typeface="Roboto" panose="02000000000000000000" pitchFamily="2" charset="0"/>
                          <a:ea typeface="Roboto" panose="02000000000000000000" pitchFamily="2" charset="0"/>
                        </a:rPr>
                        <a:t>2.000</a:t>
                      </a:r>
                    </a:p>
                  </a:txBody>
                  <a:tcPr/>
                </a:tc>
                <a:extLst>
                  <a:ext uri="{0D108BD9-81ED-4DB2-BD59-A6C34878D82A}">
                    <a16:rowId xmlns:a16="http://schemas.microsoft.com/office/drawing/2014/main" val="3590089341"/>
                  </a:ext>
                </a:extLst>
              </a:tr>
              <a:tr h="596004">
                <a:tc>
                  <a:txBody>
                    <a:bodyPr/>
                    <a:lstStyle/>
                    <a:p>
                      <a:pPr algn="ctr"/>
                      <a:r>
                        <a:rPr lang="id-ID" sz="2400" dirty="0">
                          <a:latin typeface="Roboto" panose="02000000000000000000" pitchFamily="2" charset="0"/>
                          <a:ea typeface="Roboto" panose="02000000000000000000" pitchFamily="2" charset="0"/>
                        </a:rPr>
                        <a:t>2</a:t>
                      </a:r>
                    </a:p>
                  </a:txBody>
                  <a:tcPr/>
                </a:tc>
                <a:tc>
                  <a:txBody>
                    <a:bodyPr/>
                    <a:lstStyle/>
                    <a:p>
                      <a:pPr algn="ctr"/>
                      <a:r>
                        <a:rPr lang="id-ID" sz="2800" dirty="0">
                          <a:latin typeface="Roboto" panose="02000000000000000000" pitchFamily="2" charset="0"/>
                          <a:ea typeface="Roboto" panose="02000000000000000000" pitchFamily="2" charset="0"/>
                        </a:rPr>
                        <a:t>3.000</a:t>
                      </a:r>
                    </a:p>
                  </a:txBody>
                  <a:tcPr/>
                </a:tc>
                <a:extLst>
                  <a:ext uri="{0D108BD9-81ED-4DB2-BD59-A6C34878D82A}">
                    <a16:rowId xmlns:a16="http://schemas.microsoft.com/office/drawing/2014/main" val="290658151"/>
                  </a:ext>
                </a:extLst>
              </a:tr>
              <a:tr h="596004">
                <a:tc>
                  <a:txBody>
                    <a:bodyPr/>
                    <a:lstStyle/>
                    <a:p>
                      <a:pPr algn="just"/>
                      <a:r>
                        <a:rPr lang="id-ID" sz="2400" dirty="0">
                          <a:latin typeface="Roboto" panose="02000000000000000000" pitchFamily="2" charset="0"/>
                          <a:ea typeface="Roboto" panose="02000000000000000000" pitchFamily="2" charset="0"/>
                        </a:rPr>
                        <a:t>      </a:t>
                      </a:r>
                      <a:r>
                        <a:rPr lang="en-US" sz="2400" dirty="0">
                          <a:latin typeface="Roboto" panose="02000000000000000000" pitchFamily="2" charset="0"/>
                          <a:ea typeface="Roboto" panose="02000000000000000000" pitchFamily="2" charset="0"/>
                        </a:rPr>
                        <a:t>   </a:t>
                      </a:r>
                      <a:r>
                        <a:rPr lang="id-ID" sz="2400" dirty="0">
                          <a:latin typeface="Roboto" panose="02000000000000000000" pitchFamily="2" charset="0"/>
                          <a:ea typeface="Roboto" panose="02000000000000000000" pitchFamily="2" charset="0"/>
                        </a:rPr>
                        <a:t>3</a:t>
                      </a:r>
                      <a:endParaRPr lang="id-ID" sz="2400" dirty="0">
                        <a:solidFill>
                          <a:srgbClr val="FF0000"/>
                        </a:solidFill>
                        <a:latin typeface="Roboto" panose="02000000000000000000" pitchFamily="2" charset="0"/>
                        <a:ea typeface="Roboto" panose="02000000000000000000" pitchFamily="2" charset="0"/>
                      </a:endParaRPr>
                    </a:p>
                  </a:txBody>
                  <a:tcPr/>
                </a:tc>
                <a:tc>
                  <a:txBody>
                    <a:bodyPr/>
                    <a:lstStyle/>
                    <a:p>
                      <a:pPr algn="ctr"/>
                      <a:r>
                        <a:rPr lang="id-ID" sz="2800" dirty="0">
                          <a:latin typeface="Roboto" panose="02000000000000000000" pitchFamily="2" charset="0"/>
                          <a:ea typeface="Roboto" panose="02000000000000000000" pitchFamily="2" charset="0"/>
                        </a:rPr>
                        <a:t>4.000</a:t>
                      </a:r>
                    </a:p>
                  </a:txBody>
                  <a:tcPr/>
                </a:tc>
                <a:extLst>
                  <a:ext uri="{0D108BD9-81ED-4DB2-BD59-A6C34878D82A}">
                    <a16:rowId xmlns:a16="http://schemas.microsoft.com/office/drawing/2014/main" val="1116968175"/>
                  </a:ext>
                </a:extLst>
              </a:tr>
              <a:tr h="596004">
                <a:tc>
                  <a:txBody>
                    <a:bodyPr/>
                    <a:lstStyle/>
                    <a:p>
                      <a:pPr algn="ctr"/>
                      <a:r>
                        <a:rPr lang="id-ID" sz="2400" dirty="0">
                          <a:latin typeface="Roboto" panose="02000000000000000000" pitchFamily="2" charset="0"/>
                          <a:ea typeface="Roboto" panose="02000000000000000000" pitchFamily="2" charset="0"/>
                        </a:rPr>
                        <a:t>4</a:t>
                      </a:r>
                    </a:p>
                  </a:txBody>
                  <a:tcPr/>
                </a:tc>
                <a:tc>
                  <a:txBody>
                    <a:bodyPr/>
                    <a:lstStyle/>
                    <a:p>
                      <a:pPr algn="ctr"/>
                      <a:r>
                        <a:rPr lang="id-ID" sz="2800" dirty="0">
                          <a:latin typeface="Roboto" panose="02000000000000000000" pitchFamily="2" charset="0"/>
                          <a:ea typeface="Roboto" panose="02000000000000000000" pitchFamily="2" charset="0"/>
                        </a:rPr>
                        <a:t>5.000</a:t>
                      </a:r>
                      <a:endParaRPr lang="id-ID" sz="2400" dirty="0">
                        <a:solidFill>
                          <a:srgbClr val="FF0000"/>
                        </a:solidFill>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3472817408"/>
                  </a:ext>
                </a:extLst>
              </a:tr>
            </a:tbl>
          </a:graphicData>
        </a:graphic>
      </p:graphicFrame>
      <p:sp>
        <p:nvSpPr>
          <p:cNvPr id="6" name="Rectangle: Top Corners Rounded 375">
            <a:extLst>
              <a:ext uri="{FF2B5EF4-FFF2-40B4-BE49-F238E27FC236}">
                <a16:creationId xmlns:a16="http://schemas.microsoft.com/office/drawing/2014/main" id="{B11A9D09-945C-924A-B6B6-94A4D84F15A6}"/>
              </a:ext>
            </a:extLst>
          </p:cNvPr>
          <p:cNvSpPr/>
          <p:nvPr/>
        </p:nvSpPr>
        <p:spPr>
          <a:xfrm>
            <a:off x="7039313" y="2213282"/>
            <a:ext cx="1520487" cy="561569"/>
          </a:xfrm>
          <a:prstGeom prst="round2SameRect">
            <a:avLst>
              <a:gd name="adj1" fmla="val 23428"/>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Montserrat" pitchFamily="2" charset="77"/>
              </a:rPr>
              <a:t>Year</a:t>
            </a:r>
          </a:p>
        </p:txBody>
      </p:sp>
      <p:sp>
        <p:nvSpPr>
          <p:cNvPr id="7" name="Rectangle: Top Corners Rounded 375">
            <a:extLst>
              <a:ext uri="{FF2B5EF4-FFF2-40B4-BE49-F238E27FC236}">
                <a16:creationId xmlns:a16="http://schemas.microsoft.com/office/drawing/2014/main" id="{CB21F431-7E43-B14E-B27D-FB57426B5597}"/>
              </a:ext>
            </a:extLst>
          </p:cNvPr>
          <p:cNvSpPr/>
          <p:nvPr/>
        </p:nvSpPr>
        <p:spPr>
          <a:xfrm>
            <a:off x="8559800" y="2213281"/>
            <a:ext cx="2794000" cy="561569"/>
          </a:xfrm>
          <a:prstGeom prst="round2SameRect">
            <a:avLst>
              <a:gd name="adj1" fmla="val 23428"/>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Montserrat" pitchFamily="2" charset="77"/>
              </a:rPr>
              <a:t>After-tax FCF</a:t>
            </a:r>
          </a:p>
        </p:txBody>
      </p:sp>
    </p:spTree>
    <p:extLst>
      <p:ext uri="{BB962C8B-B14F-4D97-AF65-F5344CB8AC3E}">
        <p14:creationId xmlns:p14="http://schemas.microsoft.com/office/powerpoint/2010/main" val="228166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A60D8-CFB1-904B-B757-D247AB0ABA92}"/>
              </a:ext>
            </a:extLst>
          </p:cNvPr>
          <p:cNvSpPr>
            <a:spLocks noGrp="1"/>
          </p:cNvSpPr>
          <p:nvPr>
            <p:ph type="title"/>
          </p:nvPr>
        </p:nvSpPr>
        <p:spPr/>
        <p:txBody>
          <a:bodyPr/>
          <a:lstStyle/>
          <a:p>
            <a:r>
              <a:rPr lang="en-US" kern="0" dirty="0">
                <a:sym typeface="Poppins ExtraBold"/>
              </a:rPr>
              <a:t> </a:t>
            </a:r>
            <a:r>
              <a:rPr lang="en-US" kern="0" dirty="0"/>
              <a:t>C</a:t>
            </a:r>
            <a:r>
              <a:rPr lang="en-US" kern="0" dirty="0">
                <a:sym typeface="Poppins ExtraBold"/>
              </a:rPr>
              <a:t>apital Budgeting </a:t>
            </a:r>
            <a:r>
              <a:rPr lang="en-US" kern="0" dirty="0"/>
              <a:t>D</a:t>
            </a:r>
            <a:r>
              <a:rPr lang="en-US" kern="0" dirty="0">
                <a:sym typeface="Poppins ExtraBold"/>
              </a:rPr>
              <a:t>ecision Method</a:t>
            </a:r>
            <a:endParaRPr lang="en-US" dirty="0"/>
          </a:p>
        </p:txBody>
      </p:sp>
      <p:sp>
        <p:nvSpPr>
          <p:cNvPr id="4" name="Content Placeholder 3">
            <a:extLst>
              <a:ext uri="{FF2B5EF4-FFF2-40B4-BE49-F238E27FC236}">
                <a16:creationId xmlns:a16="http://schemas.microsoft.com/office/drawing/2014/main" id="{14AAAF0D-07D2-BC42-94E8-469E4B85C671}"/>
              </a:ext>
            </a:extLst>
          </p:cNvPr>
          <p:cNvSpPr>
            <a:spLocks noGrp="1"/>
          </p:cNvSpPr>
          <p:nvPr>
            <p:ph idx="1"/>
          </p:nvPr>
        </p:nvSpPr>
        <p:spPr>
          <a:xfrm>
            <a:off x="695732" y="1825625"/>
            <a:ext cx="4651672" cy="387527"/>
          </a:xfrm>
          <a:prstGeom prst="round2SameRect">
            <a:avLst>
              <a:gd name="adj1" fmla="val 34000"/>
              <a:gd name="adj2" fmla="val 0"/>
            </a:avLst>
          </a:prstGeom>
          <a:solidFill>
            <a:schemeClr val="tx1">
              <a:lumMod val="50000"/>
              <a:lumOff val="50000"/>
            </a:schemeClr>
          </a:solidFill>
        </p:spPr>
        <p:txBody>
          <a:bodyPr>
            <a:normAutofit fontScale="70000" lnSpcReduction="20000"/>
          </a:bodyPr>
          <a:lstStyle/>
          <a:p>
            <a:pPr marL="0" indent="0" algn="ctr">
              <a:buNone/>
            </a:pPr>
            <a:r>
              <a:rPr lang="en-US" b="1" dirty="0" err="1">
                <a:solidFill>
                  <a:schemeClr val="bg1"/>
                </a:solidFill>
              </a:rPr>
              <a:t>Reguler</a:t>
            </a:r>
            <a:r>
              <a:rPr lang="en-US" b="1" dirty="0">
                <a:solidFill>
                  <a:schemeClr val="bg1"/>
                </a:solidFill>
              </a:rPr>
              <a:t> </a:t>
            </a:r>
            <a:r>
              <a:rPr lang="en-US" b="1" dirty="0" err="1">
                <a:solidFill>
                  <a:schemeClr val="bg1"/>
                </a:solidFill>
              </a:rPr>
              <a:t>PayBack</a:t>
            </a:r>
            <a:r>
              <a:rPr lang="en-US" b="1" dirty="0">
                <a:solidFill>
                  <a:schemeClr val="bg1"/>
                </a:solidFill>
              </a:rPr>
              <a:t> Period</a:t>
            </a:r>
          </a:p>
        </p:txBody>
      </p:sp>
      <p:grpSp>
        <p:nvGrpSpPr>
          <p:cNvPr id="44" name="Group 43">
            <a:extLst>
              <a:ext uri="{FF2B5EF4-FFF2-40B4-BE49-F238E27FC236}">
                <a16:creationId xmlns:a16="http://schemas.microsoft.com/office/drawing/2014/main" id="{BAE9B690-4D5A-5C42-A8D6-93C4231B49D8}"/>
              </a:ext>
            </a:extLst>
          </p:cNvPr>
          <p:cNvGrpSpPr/>
          <p:nvPr/>
        </p:nvGrpSpPr>
        <p:grpSpPr>
          <a:xfrm>
            <a:off x="695732" y="2213153"/>
            <a:ext cx="2232488" cy="3626895"/>
            <a:chOff x="695732" y="2213153"/>
            <a:chExt cx="2232488" cy="3626895"/>
          </a:xfrm>
        </p:grpSpPr>
        <p:sp>
          <p:nvSpPr>
            <p:cNvPr id="17" name="Freeform: Shape 26">
              <a:extLst>
                <a:ext uri="{FF2B5EF4-FFF2-40B4-BE49-F238E27FC236}">
                  <a16:creationId xmlns:a16="http://schemas.microsoft.com/office/drawing/2014/main" id="{2C651668-F137-D14F-B3EB-EC09FF2067DF}"/>
                </a:ext>
              </a:extLst>
            </p:cNvPr>
            <p:cNvSpPr/>
            <p:nvPr/>
          </p:nvSpPr>
          <p:spPr>
            <a:xfrm>
              <a:off x="695734" y="2213153"/>
              <a:ext cx="2232486" cy="1035641"/>
            </a:xfrm>
            <a:custGeom>
              <a:avLst/>
              <a:gdLst>
                <a:gd name="connsiteX0" fmla="*/ 99614 w 1442419"/>
                <a:gd name="connsiteY0" fmla="*/ 0 h 669133"/>
                <a:gd name="connsiteX1" fmla="*/ 1342805 w 1442419"/>
                <a:gd name="connsiteY1" fmla="*/ 0 h 669133"/>
                <a:gd name="connsiteX2" fmla="*/ 1442419 w 1442419"/>
                <a:gd name="connsiteY2" fmla="*/ 99614 h 669133"/>
                <a:gd name="connsiteX3" fmla="*/ 1442419 w 1442419"/>
                <a:gd name="connsiteY3" fmla="*/ 187198 h 669133"/>
                <a:gd name="connsiteX4" fmla="*/ 1399911 w 1442419"/>
                <a:gd name="connsiteY4" fmla="*/ 215858 h 669133"/>
                <a:gd name="connsiteX5" fmla="*/ 1350740 w 1442419"/>
                <a:gd name="connsiteY5" fmla="*/ 334566 h 669133"/>
                <a:gd name="connsiteX6" fmla="*/ 1399911 w 1442419"/>
                <a:gd name="connsiteY6" fmla="*/ 453275 h 669133"/>
                <a:gd name="connsiteX7" fmla="*/ 1442419 w 1442419"/>
                <a:gd name="connsiteY7" fmla="*/ 481935 h 669133"/>
                <a:gd name="connsiteX8" fmla="*/ 1442419 w 1442419"/>
                <a:gd name="connsiteY8" fmla="*/ 669133 h 669133"/>
                <a:gd name="connsiteX9" fmla="*/ 0 w 1442419"/>
                <a:gd name="connsiteY9" fmla="*/ 669133 h 669133"/>
                <a:gd name="connsiteX10" fmla="*/ 0 w 1442419"/>
                <a:gd name="connsiteY10" fmla="*/ 492302 h 669133"/>
                <a:gd name="connsiteX11" fmla="*/ 15102 w 1442419"/>
                <a:gd name="connsiteY11" fmla="*/ 489253 h 669133"/>
                <a:gd name="connsiteX12" fmla="*/ 117635 w 1442419"/>
                <a:gd name="connsiteY12" fmla="*/ 334567 h 669133"/>
                <a:gd name="connsiteX13" fmla="*/ 15102 w 1442419"/>
                <a:gd name="connsiteY13" fmla="*/ 179881 h 669133"/>
                <a:gd name="connsiteX14" fmla="*/ 0 w 1442419"/>
                <a:gd name="connsiteY14" fmla="*/ 176832 h 669133"/>
                <a:gd name="connsiteX15" fmla="*/ 0 w 1442419"/>
                <a:gd name="connsiteY15" fmla="*/ 99614 h 669133"/>
                <a:gd name="connsiteX16" fmla="*/ 99614 w 1442419"/>
                <a:gd name="connsiteY16" fmla="*/ 0 h 66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2419" h="669133">
                  <a:moveTo>
                    <a:pt x="99614" y="0"/>
                  </a:moveTo>
                  <a:lnTo>
                    <a:pt x="1342805" y="0"/>
                  </a:lnTo>
                  <a:cubicBezTo>
                    <a:pt x="1397820" y="0"/>
                    <a:pt x="1442419" y="44599"/>
                    <a:pt x="1442419" y="99614"/>
                  </a:cubicBezTo>
                  <a:lnTo>
                    <a:pt x="1442419" y="187198"/>
                  </a:lnTo>
                  <a:lnTo>
                    <a:pt x="1399911" y="215858"/>
                  </a:lnTo>
                  <a:cubicBezTo>
                    <a:pt x="1369531" y="246238"/>
                    <a:pt x="1350740" y="288208"/>
                    <a:pt x="1350740" y="334566"/>
                  </a:cubicBezTo>
                  <a:cubicBezTo>
                    <a:pt x="1350740" y="380925"/>
                    <a:pt x="1369531" y="422895"/>
                    <a:pt x="1399911" y="453275"/>
                  </a:cubicBezTo>
                  <a:lnTo>
                    <a:pt x="1442419" y="481935"/>
                  </a:lnTo>
                  <a:lnTo>
                    <a:pt x="1442419" y="669133"/>
                  </a:lnTo>
                  <a:lnTo>
                    <a:pt x="0" y="669133"/>
                  </a:lnTo>
                  <a:lnTo>
                    <a:pt x="0" y="492302"/>
                  </a:lnTo>
                  <a:lnTo>
                    <a:pt x="15102" y="489253"/>
                  </a:lnTo>
                  <a:cubicBezTo>
                    <a:pt x="75356" y="463768"/>
                    <a:pt x="117635" y="404105"/>
                    <a:pt x="117635" y="334567"/>
                  </a:cubicBezTo>
                  <a:cubicBezTo>
                    <a:pt x="117635" y="265030"/>
                    <a:pt x="75356" y="205366"/>
                    <a:pt x="15102" y="179881"/>
                  </a:cubicBezTo>
                  <a:lnTo>
                    <a:pt x="0" y="176832"/>
                  </a:lnTo>
                  <a:lnTo>
                    <a:pt x="0" y="99614"/>
                  </a:lnTo>
                  <a:cubicBezTo>
                    <a:pt x="0" y="44599"/>
                    <a:pt x="44599" y="0"/>
                    <a:pt x="99614" y="0"/>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IN" sz="1013"/>
            </a:p>
          </p:txBody>
        </p:sp>
        <p:sp>
          <p:nvSpPr>
            <p:cNvPr id="18" name="Rectangle: Top Corners Rounded 27">
              <a:extLst>
                <a:ext uri="{FF2B5EF4-FFF2-40B4-BE49-F238E27FC236}">
                  <a16:creationId xmlns:a16="http://schemas.microsoft.com/office/drawing/2014/main" id="{65585BAB-895E-F047-9E4C-CB0A91DC3517}"/>
                </a:ext>
              </a:extLst>
            </p:cNvPr>
            <p:cNvSpPr/>
            <p:nvPr/>
          </p:nvSpPr>
          <p:spPr>
            <a:xfrm rot="10800000">
              <a:off x="695732" y="3248792"/>
              <a:ext cx="2232483" cy="2591256"/>
            </a:xfrm>
            <a:prstGeom prst="round2SameRect">
              <a:avLst>
                <a:gd name="adj1" fmla="val 8082"/>
                <a:gd name="adj2" fmla="val 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IN" sz="1013"/>
            </a:p>
          </p:txBody>
        </p:sp>
        <p:sp>
          <p:nvSpPr>
            <p:cNvPr id="9" name="TextBox 8">
              <a:extLst>
                <a:ext uri="{FF2B5EF4-FFF2-40B4-BE49-F238E27FC236}">
                  <a16:creationId xmlns:a16="http://schemas.microsoft.com/office/drawing/2014/main" id="{BB3C975D-847F-084E-8765-CC1B2738A8FA}"/>
                </a:ext>
              </a:extLst>
            </p:cNvPr>
            <p:cNvSpPr txBox="1"/>
            <p:nvPr/>
          </p:nvSpPr>
          <p:spPr>
            <a:xfrm>
              <a:off x="868506" y="2530917"/>
              <a:ext cx="1886934" cy="400110"/>
            </a:xfrm>
            <a:prstGeom prst="rect">
              <a:avLst/>
            </a:prstGeom>
            <a:noFill/>
          </p:spPr>
          <p:txBody>
            <a:bodyPr wrap="square" rtlCol="0">
              <a:spAutoFit/>
            </a:bodyPr>
            <a:lstStyle/>
            <a:p>
              <a:pPr algn="ctr"/>
              <a:r>
                <a:rPr lang="en-IN" sz="2000" b="1" dirty="0">
                  <a:solidFill>
                    <a:schemeClr val="bg1"/>
                  </a:solidFill>
                  <a:latin typeface="Montserrat" pitchFamily="2" charset="77"/>
                  <a:cs typeface="Arial" panose="020B0604020202020204" pitchFamily="34" charset="0"/>
                </a:rPr>
                <a:t>DEFINITION</a:t>
              </a:r>
            </a:p>
          </p:txBody>
        </p:sp>
        <p:sp>
          <p:nvSpPr>
            <p:cNvPr id="10" name="TextBox 9">
              <a:extLst>
                <a:ext uri="{FF2B5EF4-FFF2-40B4-BE49-F238E27FC236}">
                  <a16:creationId xmlns:a16="http://schemas.microsoft.com/office/drawing/2014/main" id="{D589FBF2-BE37-2F4A-873F-49F5362D85CF}"/>
                </a:ext>
              </a:extLst>
            </p:cNvPr>
            <p:cNvSpPr txBox="1"/>
            <p:nvPr/>
          </p:nvSpPr>
          <p:spPr>
            <a:xfrm>
              <a:off x="724584" y="3353529"/>
              <a:ext cx="2174785" cy="1200329"/>
            </a:xfrm>
            <a:prstGeom prst="rect">
              <a:avLst/>
            </a:prstGeom>
            <a:noFill/>
          </p:spPr>
          <p:txBody>
            <a:bodyPr wrap="square" rtlCol="0">
              <a:spAutoFit/>
            </a:bodyPr>
            <a:lstStyle/>
            <a:p>
              <a:r>
                <a:rPr lang="en-US" dirty="0">
                  <a:solidFill>
                    <a:schemeClr val="tx1">
                      <a:lumMod val="75000"/>
                      <a:lumOff val="25000"/>
                    </a:schemeClr>
                  </a:solidFill>
                  <a:latin typeface="Roboto" panose="02000000000000000000" pitchFamily="2" charset="0"/>
                  <a:ea typeface="Roboto" panose="02000000000000000000" pitchFamily="2" charset="0"/>
                </a:rPr>
                <a:t>The number of years required to recover the initial investment cost</a:t>
              </a:r>
            </a:p>
          </p:txBody>
        </p:sp>
        <p:grpSp>
          <p:nvGrpSpPr>
            <p:cNvPr id="11" name="Group 51">
              <a:extLst>
                <a:ext uri="{FF2B5EF4-FFF2-40B4-BE49-F238E27FC236}">
                  <a16:creationId xmlns:a16="http://schemas.microsoft.com/office/drawing/2014/main" id="{08C03383-BC19-E24C-BAAF-9FBCBDDACFFD}"/>
                </a:ext>
              </a:extLst>
            </p:cNvPr>
            <p:cNvGrpSpPr>
              <a:grpSpLocks noChangeAspect="1"/>
            </p:cNvGrpSpPr>
            <p:nvPr/>
          </p:nvGrpSpPr>
          <p:grpSpPr bwMode="auto">
            <a:xfrm>
              <a:off x="1495295" y="4867747"/>
              <a:ext cx="652237" cy="650966"/>
              <a:chOff x="1341" y="622"/>
              <a:chExt cx="3082" cy="3076"/>
            </a:xfrm>
            <a:solidFill>
              <a:srgbClr val="FF0000"/>
            </a:solidFill>
            <a:effectLst>
              <a:reflection blurRad="6350" stA="52000" endA="300" endPos="35000" dir="5400000" sy="-100000" algn="bl" rotWithShape="0"/>
            </a:effectLst>
          </p:grpSpPr>
          <p:sp>
            <p:nvSpPr>
              <p:cNvPr id="13" name="Freeform 52">
                <a:extLst>
                  <a:ext uri="{FF2B5EF4-FFF2-40B4-BE49-F238E27FC236}">
                    <a16:creationId xmlns:a16="http://schemas.microsoft.com/office/drawing/2014/main" id="{F8E15C7E-7958-1E4C-B1E9-3D95A8F4692C}"/>
                  </a:ext>
                </a:extLst>
              </p:cNvPr>
              <p:cNvSpPr>
                <a:spLocks noEditPoints="1"/>
              </p:cNvSpPr>
              <p:nvPr/>
            </p:nvSpPr>
            <p:spPr bwMode="auto">
              <a:xfrm>
                <a:off x="1341" y="622"/>
                <a:ext cx="3082" cy="3076"/>
              </a:xfrm>
              <a:custGeom>
                <a:avLst/>
                <a:gdLst>
                  <a:gd name="T0" fmla="*/ 971 w 1482"/>
                  <a:gd name="T1" fmla="*/ 0 h 1482"/>
                  <a:gd name="T2" fmla="*/ 461 w 1482"/>
                  <a:gd name="T3" fmla="*/ 510 h 1482"/>
                  <a:gd name="T4" fmla="*/ 565 w 1482"/>
                  <a:gd name="T5" fmla="*/ 819 h 1482"/>
                  <a:gd name="T6" fmla="*/ 461 w 1482"/>
                  <a:gd name="T7" fmla="*/ 922 h 1482"/>
                  <a:gd name="T8" fmla="*/ 460 w 1482"/>
                  <a:gd name="T9" fmla="*/ 924 h 1482"/>
                  <a:gd name="T10" fmla="*/ 434 w 1482"/>
                  <a:gd name="T11" fmla="*/ 922 h 1482"/>
                  <a:gd name="T12" fmla="*/ 344 w 1482"/>
                  <a:gd name="T13" fmla="*/ 959 h 1482"/>
                  <a:gd name="T14" fmla="*/ 37 w 1482"/>
                  <a:gd name="T15" fmla="*/ 1266 h 1482"/>
                  <a:gd name="T16" fmla="*/ 0 w 1482"/>
                  <a:gd name="T17" fmla="*/ 1355 h 1482"/>
                  <a:gd name="T18" fmla="*/ 37 w 1482"/>
                  <a:gd name="T19" fmla="*/ 1445 h 1482"/>
                  <a:gd name="T20" fmla="*/ 126 w 1482"/>
                  <a:gd name="T21" fmla="*/ 1482 h 1482"/>
                  <a:gd name="T22" fmla="*/ 216 w 1482"/>
                  <a:gd name="T23" fmla="*/ 1445 h 1482"/>
                  <a:gd name="T24" fmla="*/ 523 w 1482"/>
                  <a:gd name="T25" fmla="*/ 1137 h 1482"/>
                  <a:gd name="T26" fmla="*/ 560 w 1482"/>
                  <a:gd name="T27" fmla="*/ 1048 h 1482"/>
                  <a:gd name="T28" fmla="*/ 557 w 1482"/>
                  <a:gd name="T29" fmla="*/ 1022 h 1482"/>
                  <a:gd name="T30" fmla="*/ 559 w 1482"/>
                  <a:gd name="T31" fmla="*/ 1020 h 1482"/>
                  <a:gd name="T32" fmla="*/ 663 w 1482"/>
                  <a:gd name="T33" fmla="*/ 917 h 1482"/>
                  <a:gd name="T34" fmla="*/ 971 w 1482"/>
                  <a:gd name="T35" fmla="*/ 1021 h 1482"/>
                  <a:gd name="T36" fmla="*/ 1482 w 1482"/>
                  <a:gd name="T37" fmla="*/ 510 h 1482"/>
                  <a:gd name="T38" fmla="*/ 971 w 1482"/>
                  <a:gd name="T39" fmla="*/ 0 h 1482"/>
                  <a:gd name="T40" fmla="*/ 182 w 1482"/>
                  <a:gd name="T41" fmla="*/ 1411 h 1482"/>
                  <a:gd name="T42" fmla="*/ 126 w 1482"/>
                  <a:gd name="T43" fmla="*/ 1434 h 1482"/>
                  <a:gd name="T44" fmla="*/ 71 w 1482"/>
                  <a:gd name="T45" fmla="*/ 1411 h 1482"/>
                  <a:gd name="T46" fmla="*/ 48 w 1482"/>
                  <a:gd name="T47" fmla="*/ 1355 h 1482"/>
                  <a:gd name="T48" fmla="*/ 71 w 1482"/>
                  <a:gd name="T49" fmla="*/ 1300 h 1482"/>
                  <a:gd name="T50" fmla="*/ 348 w 1482"/>
                  <a:gd name="T51" fmla="*/ 1022 h 1482"/>
                  <a:gd name="T52" fmla="*/ 459 w 1482"/>
                  <a:gd name="T53" fmla="*/ 1133 h 1482"/>
                  <a:gd name="T54" fmla="*/ 182 w 1482"/>
                  <a:gd name="T55" fmla="*/ 1411 h 1482"/>
                  <a:gd name="T56" fmla="*/ 493 w 1482"/>
                  <a:gd name="T57" fmla="*/ 1099 h 1482"/>
                  <a:gd name="T58" fmla="*/ 383 w 1482"/>
                  <a:gd name="T59" fmla="*/ 989 h 1482"/>
                  <a:gd name="T60" fmla="*/ 434 w 1482"/>
                  <a:gd name="T61" fmla="*/ 970 h 1482"/>
                  <a:gd name="T62" fmla="*/ 489 w 1482"/>
                  <a:gd name="T63" fmla="*/ 993 h 1482"/>
                  <a:gd name="T64" fmla="*/ 512 w 1482"/>
                  <a:gd name="T65" fmla="*/ 1048 h 1482"/>
                  <a:gd name="T66" fmla="*/ 493 w 1482"/>
                  <a:gd name="T67" fmla="*/ 1099 h 1482"/>
                  <a:gd name="T68" fmla="*/ 537 w 1482"/>
                  <a:gd name="T69" fmla="*/ 975 h 1482"/>
                  <a:gd name="T70" fmla="*/ 523 w 1482"/>
                  <a:gd name="T71" fmla="*/ 959 h 1482"/>
                  <a:gd name="T72" fmla="*/ 507 w 1482"/>
                  <a:gd name="T73" fmla="*/ 945 h 1482"/>
                  <a:gd name="T74" fmla="*/ 596 w 1482"/>
                  <a:gd name="T75" fmla="*/ 856 h 1482"/>
                  <a:gd name="T76" fmla="*/ 626 w 1482"/>
                  <a:gd name="T77" fmla="*/ 886 h 1482"/>
                  <a:gd name="T78" fmla="*/ 537 w 1482"/>
                  <a:gd name="T79" fmla="*/ 975 h 1482"/>
                  <a:gd name="T80" fmla="*/ 971 w 1482"/>
                  <a:gd name="T81" fmla="*/ 973 h 1482"/>
                  <a:gd name="T82" fmla="*/ 509 w 1482"/>
                  <a:gd name="T83" fmla="*/ 510 h 1482"/>
                  <a:gd name="T84" fmla="*/ 971 w 1482"/>
                  <a:gd name="T85" fmla="*/ 48 h 1482"/>
                  <a:gd name="T86" fmla="*/ 1434 w 1482"/>
                  <a:gd name="T87" fmla="*/ 510 h 1482"/>
                  <a:gd name="T88" fmla="*/ 971 w 1482"/>
                  <a:gd name="T89" fmla="*/ 973 h 1482"/>
                  <a:gd name="T90" fmla="*/ 971 w 1482"/>
                  <a:gd name="T91" fmla="*/ 973 h 1482"/>
                  <a:gd name="T92" fmla="*/ 971 w 1482"/>
                  <a:gd name="T93" fmla="*/ 973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82" h="1482">
                    <a:moveTo>
                      <a:pt x="971" y="0"/>
                    </a:moveTo>
                    <a:cubicBezTo>
                      <a:pt x="690" y="0"/>
                      <a:pt x="461" y="229"/>
                      <a:pt x="461" y="510"/>
                    </a:cubicBezTo>
                    <a:cubicBezTo>
                      <a:pt x="461" y="626"/>
                      <a:pt x="500" y="733"/>
                      <a:pt x="565" y="819"/>
                    </a:cubicBezTo>
                    <a:cubicBezTo>
                      <a:pt x="461" y="922"/>
                      <a:pt x="461" y="922"/>
                      <a:pt x="461" y="922"/>
                    </a:cubicBezTo>
                    <a:cubicBezTo>
                      <a:pt x="461" y="923"/>
                      <a:pt x="460" y="924"/>
                      <a:pt x="460" y="924"/>
                    </a:cubicBezTo>
                    <a:cubicBezTo>
                      <a:pt x="451" y="923"/>
                      <a:pt x="442" y="922"/>
                      <a:pt x="434" y="922"/>
                    </a:cubicBezTo>
                    <a:cubicBezTo>
                      <a:pt x="400" y="922"/>
                      <a:pt x="368" y="935"/>
                      <a:pt x="344" y="959"/>
                    </a:cubicBezTo>
                    <a:cubicBezTo>
                      <a:pt x="37" y="1266"/>
                      <a:pt x="37" y="1266"/>
                      <a:pt x="37" y="1266"/>
                    </a:cubicBezTo>
                    <a:cubicBezTo>
                      <a:pt x="13" y="1290"/>
                      <a:pt x="0" y="1321"/>
                      <a:pt x="0" y="1355"/>
                    </a:cubicBezTo>
                    <a:cubicBezTo>
                      <a:pt x="0" y="1389"/>
                      <a:pt x="13" y="1421"/>
                      <a:pt x="37" y="1445"/>
                    </a:cubicBezTo>
                    <a:cubicBezTo>
                      <a:pt x="61" y="1468"/>
                      <a:pt x="93" y="1482"/>
                      <a:pt x="126" y="1482"/>
                    </a:cubicBezTo>
                    <a:cubicBezTo>
                      <a:pt x="160" y="1482"/>
                      <a:pt x="192" y="1468"/>
                      <a:pt x="216" y="1445"/>
                    </a:cubicBezTo>
                    <a:cubicBezTo>
                      <a:pt x="523" y="1137"/>
                      <a:pt x="523" y="1137"/>
                      <a:pt x="523" y="1137"/>
                    </a:cubicBezTo>
                    <a:cubicBezTo>
                      <a:pt x="547" y="1113"/>
                      <a:pt x="560" y="1082"/>
                      <a:pt x="560" y="1048"/>
                    </a:cubicBezTo>
                    <a:cubicBezTo>
                      <a:pt x="560" y="1039"/>
                      <a:pt x="559" y="1030"/>
                      <a:pt x="557" y="1022"/>
                    </a:cubicBezTo>
                    <a:cubicBezTo>
                      <a:pt x="558" y="1021"/>
                      <a:pt x="559" y="1021"/>
                      <a:pt x="559" y="1020"/>
                    </a:cubicBezTo>
                    <a:cubicBezTo>
                      <a:pt x="663" y="917"/>
                      <a:pt x="663" y="917"/>
                      <a:pt x="663" y="917"/>
                    </a:cubicBezTo>
                    <a:cubicBezTo>
                      <a:pt x="749" y="982"/>
                      <a:pt x="855" y="1021"/>
                      <a:pt x="971" y="1021"/>
                    </a:cubicBezTo>
                    <a:cubicBezTo>
                      <a:pt x="1253" y="1021"/>
                      <a:pt x="1482" y="792"/>
                      <a:pt x="1482" y="510"/>
                    </a:cubicBezTo>
                    <a:cubicBezTo>
                      <a:pt x="1482" y="229"/>
                      <a:pt x="1253" y="0"/>
                      <a:pt x="971" y="0"/>
                    </a:cubicBezTo>
                    <a:close/>
                    <a:moveTo>
                      <a:pt x="182" y="1411"/>
                    </a:moveTo>
                    <a:cubicBezTo>
                      <a:pt x="167" y="1425"/>
                      <a:pt x="147" y="1434"/>
                      <a:pt x="126" y="1434"/>
                    </a:cubicBezTo>
                    <a:cubicBezTo>
                      <a:pt x="105" y="1434"/>
                      <a:pt x="86" y="1425"/>
                      <a:pt x="71" y="1411"/>
                    </a:cubicBezTo>
                    <a:cubicBezTo>
                      <a:pt x="56" y="1396"/>
                      <a:pt x="48" y="1376"/>
                      <a:pt x="48" y="1355"/>
                    </a:cubicBezTo>
                    <a:cubicBezTo>
                      <a:pt x="48" y="1334"/>
                      <a:pt x="56" y="1315"/>
                      <a:pt x="71" y="1300"/>
                    </a:cubicBezTo>
                    <a:cubicBezTo>
                      <a:pt x="348" y="1022"/>
                      <a:pt x="348" y="1022"/>
                      <a:pt x="348" y="1022"/>
                    </a:cubicBezTo>
                    <a:cubicBezTo>
                      <a:pt x="459" y="1133"/>
                      <a:pt x="459" y="1133"/>
                      <a:pt x="459" y="1133"/>
                    </a:cubicBezTo>
                    <a:lnTo>
                      <a:pt x="182" y="1411"/>
                    </a:lnTo>
                    <a:close/>
                    <a:moveTo>
                      <a:pt x="493" y="1099"/>
                    </a:moveTo>
                    <a:cubicBezTo>
                      <a:pt x="383" y="989"/>
                      <a:pt x="383" y="989"/>
                      <a:pt x="383" y="989"/>
                    </a:cubicBezTo>
                    <a:cubicBezTo>
                      <a:pt x="397" y="976"/>
                      <a:pt x="415" y="970"/>
                      <a:pt x="434" y="970"/>
                    </a:cubicBezTo>
                    <a:cubicBezTo>
                      <a:pt x="454" y="970"/>
                      <a:pt x="474" y="977"/>
                      <a:pt x="489" y="993"/>
                    </a:cubicBezTo>
                    <a:cubicBezTo>
                      <a:pt x="504" y="1007"/>
                      <a:pt x="512" y="1027"/>
                      <a:pt x="512" y="1048"/>
                    </a:cubicBezTo>
                    <a:cubicBezTo>
                      <a:pt x="512" y="1067"/>
                      <a:pt x="505" y="1085"/>
                      <a:pt x="493" y="1099"/>
                    </a:cubicBezTo>
                    <a:close/>
                    <a:moveTo>
                      <a:pt x="537" y="975"/>
                    </a:moveTo>
                    <a:cubicBezTo>
                      <a:pt x="533" y="969"/>
                      <a:pt x="528" y="964"/>
                      <a:pt x="523" y="959"/>
                    </a:cubicBezTo>
                    <a:cubicBezTo>
                      <a:pt x="518" y="954"/>
                      <a:pt x="512" y="949"/>
                      <a:pt x="507" y="945"/>
                    </a:cubicBezTo>
                    <a:cubicBezTo>
                      <a:pt x="596" y="856"/>
                      <a:pt x="596" y="856"/>
                      <a:pt x="596" y="856"/>
                    </a:cubicBezTo>
                    <a:cubicBezTo>
                      <a:pt x="605" y="866"/>
                      <a:pt x="615" y="876"/>
                      <a:pt x="626" y="886"/>
                    </a:cubicBezTo>
                    <a:lnTo>
                      <a:pt x="537" y="975"/>
                    </a:lnTo>
                    <a:close/>
                    <a:moveTo>
                      <a:pt x="971" y="973"/>
                    </a:moveTo>
                    <a:cubicBezTo>
                      <a:pt x="716" y="973"/>
                      <a:pt x="509" y="765"/>
                      <a:pt x="509" y="510"/>
                    </a:cubicBezTo>
                    <a:cubicBezTo>
                      <a:pt x="509" y="255"/>
                      <a:pt x="716" y="48"/>
                      <a:pt x="971" y="48"/>
                    </a:cubicBezTo>
                    <a:cubicBezTo>
                      <a:pt x="1226" y="48"/>
                      <a:pt x="1434" y="255"/>
                      <a:pt x="1434" y="510"/>
                    </a:cubicBezTo>
                    <a:cubicBezTo>
                      <a:pt x="1434" y="765"/>
                      <a:pt x="1226" y="973"/>
                      <a:pt x="971" y="973"/>
                    </a:cubicBezTo>
                    <a:close/>
                    <a:moveTo>
                      <a:pt x="971" y="973"/>
                    </a:moveTo>
                    <a:cubicBezTo>
                      <a:pt x="971" y="973"/>
                      <a:pt x="971" y="973"/>
                      <a:pt x="971" y="97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IN" sz="1013"/>
              </a:p>
            </p:txBody>
          </p:sp>
          <p:sp>
            <p:nvSpPr>
              <p:cNvPr id="14" name="Freeform 53">
                <a:extLst>
                  <a:ext uri="{FF2B5EF4-FFF2-40B4-BE49-F238E27FC236}">
                    <a16:creationId xmlns:a16="http://schemas.microsoft.com/office/drawing/2014/main" id="{F23BAF7B-AF73-4347-ADAA-676ED7956F02}"/>
                  </a:ext>
                </a:extLst>
              </p:cNvPr>
              <p:cNvSpPr>
                <a:spLocks noEditPoints="1"/>
              </p:cNvSpPr>
              <p:nvPr/>
            </p:nvSpPr>
            <p:spPr bwMode="auto">
              <a:xfrm>
                <a:off x="2512" y="834"/>
                <a:ext cx="1697" cy="1694"/>
              </a:xfrm>
              <a:custGeom>
                <a:avLst/>
                <a:gdLst>
                  <a:gd name="T0" fmla="*/ 408 w 816"/>
                  <a:gd name="T1" fmla="*/ 0 h 816"/>
                  <a:gd name="T2" fmla="*/ 0 w 816"/>
                  <a:gd name="T3" fmla="*/ 408 h 816"/>
                  <a:gd name="T4" fmla="*/ 408 w 816"/>
                  <a:gd name="T5" fmla="*/ 816 h 816"/>
                  <a:gd name="T6" fmla="*/ 816 w 816"/>
                  <a:gd name="T7" fmla="*/ 408 h 816"/>
                  <a:gd name="T8" fmla="*/ 408 w 816"/>
                  <a:gd name="T9" fmla="*/ 0 h 816"/>
                  <a:gd name="T10" fmla="*/ 408 w 816"/>
                  <a:gd name="T11" fmla="*/ 768 h 816"/>
                  <a:gd name="T12" fmla="*/ 48 w 816"/>
                  <a:gd name="T13" fmla="*/ 408 h 816"/>
                  <a:gd name="T14" fmla="*/ 408 w 816"/>
                  <a:gd name="T15" fmla="*/ 48 h 816"/>
                  <a:gd name="T16" fmla="*/ 768 w 816"/>
                  <a:gd name="T17" fmla="*/ 408 h 816"/>
                  <a:gd name="T18" fmla="*/ 408 w 816"/>
                  <a:gd name="T19" fmla="*/ 768 h 816"/>
                  <a:gd name="T20" fmla="*/ 408 w 816"/>
                  <a:gd name="T21" fmla="*/ 768 h 816"/>
                  <a:gd name="T22" fmla="*/ 408 w 816"/>
                  <a:gd name="T23" fmla="*/ 768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6" h="816">
                    <a:moveTo>
                      <a:pt x="408" y="0"/>
                    </a:moveTo>
                    <a:cubicBezTo>
                      <a:pt x="183" y="0"/>
                      <a:pt x="0" y="183"/>
                      <a:pt x="0" y="408"/>
                    </a:cubicBezTo>
                    <a:cubicBezTo>
                      <a:pt x="0" y="633"/>
                      <a:pt x="183" y="816"/>
                      <a:pt x="408" y="816"/>
                    </a:cubicBezTo>
                    <a:cubicBezTo>
                      <a:pt x="633" y="816"/>
                      <a:pt x="816" y="633"/>
                      <a:pt x="816" y="408"/>
                    </a:cubicBezTo>
                    <a:cubicBezTo>
                      <a:pt x="816" y="183"/>
                      <a:pt x="633" y="0"/>
                      <a:pt x="408" y="0"/>
                    </a:cubicBezTo>
                    <a:close/>
                    <a:moveTo>
                      <a:pt x="408" y="768"/>
                    </a:moveTo>
                    <a:cubicBezTo>
                      <a:pt x="210" y="768"/>
                      <a:pt x="48" y="607"/>
                      <a:pt x="48" y="408"/>
                    </a:cubicBezTo>
                    <a:cubicBezTo>
                      <a:pt x="48" y="210"/>
                      <a:pt x="210" y="48"/>
                      <a:pt x="408" y="48"/>
                    </a:cubicBezTo>
                    <a:cubicBezTo>
                      <a:pt x="607" y="48"/>
                      <a:pt x="768" y="210"/>
                      <a:pt x="768" y="408"/>
                    </a:cubicBezTo>
                    <a:cubicBezTo>
                      <a:pt x="768" y="607"/>
                      <a:pt x="607" y="768"/>
                      <a:pt x="408" y="768"/>
                    </a:cubicBezTo>
                    <a:close/>
                    <a:moveTo>
                      <a:pt x="408" y="768"/>
                    </a:moveTo>
                    <a:cubicBezTo>
                      <a:pt x="408" y="768"/>
                      <a:pt x="408" y="768"/>
                      <a:pt x="408"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IN" sz="1013"/>
              </a:p>
            </p:txBody>
          </p:sp>
          <p:sp>
            <p:nvSpPr>
              <p:cNvPr id="15" name="Freeform 54">
                <a:extLst>
                  <a:ext uri="{FF2B5EF4-FFF2-40B4-BE49-F238E27FC236}">
                    <a16:creationId xmlns:a16="http://schemas.microsoft.com/office/drawing/2014/main" id="{64ABD571-8E0F-9741-92EA-7CC6F7956FF0}"/>
                  </a:ext>
                </a:extLst>
              </p:cNvPr>
              <p:cNvSpPr>
                <a:spLocks noEditPoints="1"/>
              </p:cNvSpPr>
              <p:nvPr/>
            </p:nvSpPr>
            <p:spPr bwMode="auto">
              <a:xfrm>
                <a:off x="3622" y="1135"/>
                <a:ext cx="375" cy="969"/>
              </a:xfrm>
              <a:custGeom>
                <a:avLst/>
                <a:gdLst>
                  <a:gd name="T0" fmla="*/ 41 w 180"/>
                  <a:gd name="T1" fmla="*/ 7 h 467"/>
                  <a:gd name="T2" fmla="*/ 8 w 180"/>
                  <a:gd name="T3" fmla="*/ 14 h 467"/>
                  <a:gd name="T4" fmla="*/ 15 w 180"/>
                  <a:gd name="T5" fmla="*/ 47 h 467"/>
                  <a:gd name="T6" fmla="*/ 132 w 180"/>
                  <a:gd name="T7" fmla="*/ 263 h 467"/>
                  <a:gd name="T8" fmla="*/ 73 w 180"/>
                  <a:gd name="T9" fmla="*/ 427 h 467"/>
                  <a:gd name="T10" fmla="*/ 76 w 180"/>
                  <a:gd name="T11" fmla="*/ 461 h 467"/>
                  <a:gd name="T12" fmla="*/ 91 w 180"/>
                  <a:gd name="T13" fmla="*/ 467 h 467"/>
                  <a:gd name="T14" fmla="*/ 110 w 180"/>
                  <a:gd name="T15" fmla="*/ 458 h 467"/>
                  <a:gd name="T16" fmla="*/ 180 w 180"/>
                  <a:gd name="T17" fmla="*/ 263 h 467"/>
                  <a:gd name="T18" fmla="*/ 41 w 180"/>
                  <a:gd name="T19" fmla="*/ 7 h 467"/>
                  <a:gd name="T20" fmla="*/ 41 w 180"/>
                  <a:gd name="T21" fmla="*/ 7 h 467"/>
                  <a:gd name="T22" fmla="*/ 41 w 180"/>
                  <a:gd name="T23" fmla="*/ 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0" h="467">
                    <a:moveTo>
                      <a:pt x="41" y="7"/>
                    </a:moveTo>
                    <a:cubicBezTo>
                      <a:pt x="30" y="0"/>
                      <a:pt x="15" y="3"/>
                      <a:pt x="8" y="14"/>
                    </a:cubicBezTo>
                    <a:cubicBezTo>
                      <a:pt x="0" y="25"/>
                      <a:pt x="4" y="40"/>
                      <a:pt x="15" y="47"/>
                    </a:cubicBezTo>
                    <a:cubicBezTo>
                      <a:pt x="88" y="95"/>
                      <a:pt x="132" y="176"/>
                      <a:pt x="132" y="263"/>
                    </a:cubicBezTo>
                    <a:cubicBezTo>
                      <a:pt x="132" y="323"/>
                      <a:pt x="111" y="381"/>
                      <a:pt x="73" y="427"/>
                    </a:cubicBezTo>
                    <a:cubicBezTo>
                      <a:pt x="64" y="438"/>
                      <a:pt x="66" y="453"/>
                      <a:pt x="76" y="461"/>
                    </a:cubicBezTo>
                    <a:cubicBezTo>
                      <a:pt x="81" y="465"/>
                      <a:pt x="86" y="467"/>
                      <a:pt x="91" y="467"/>
                    </a:cubicBezTo>
                    <a:cubicBezTo>
                      <a:pt x="98" y="467"/>
                      <a:pt x="105" y="464"/>
                      <a:pt x="110" y="458"/>
                    </a:cubicBezTo>
                    <a:cubicBezTo>
                      <a:pt x="155" y="403"/>
                      <a:pt x="180" y="334"/>
                      <a:pt x="180" y="263"/>
                    </a:cubicBezTo>
                    <a:cubicBezTo>
                      <a:pt x="180" y="160"/>
                      <a:pt x="128" y="64"/>
                      <a:pt x="41" y="7"/>
                    </a:cubicBezTo>
                    <a:close/>
                    <a:moveTo>
                      <a:pt x="41" y="7"/>
                    </a:moveTo>
                    <a:cubicBezTo>
                      <a:pt x="41" y="7"/>
                      <a:pt x="41" y="7"/>
                      <a:pt x="41"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IN" sz="1013"/>
              </a:p>
            </p:txBody>
          </p:sp>
          <p:sp>
            <p:nvSpPr>
              <p:cNvPr id="16" name="Freeform 55">
                <a:extLst>
                  <a:ext uri="{FF2B5EF4-FFF2-40B4-BE49-F238E27FC236}">
                    <a16:creationId xmlns:a16="http://schemas.microsoft.com/office/drawing/2014/main" id="{7EE1ABDA-95D7-8F4F-BDF0-9A7A8B19C4C8}"/>
                  </a:ext>
                </a:extLst>
              </p:cNvPr>
              <p:cNvSpPr>
                <a:spLocks noEditPoints="1"/>
              </p:cNvSpPr>
              <p:nvPr/>
            </p:nvSpPr>
            <p:spPr bwMode="auto">
              <a:xfrm>
                <a:off x="3310" y="1048"/>
                <a:ext cx="211" cy="108"/>
              </a:xfrm>
              <a:custGeom>
                <a:avLst/>
                <a:gdLst>
                  <a:gd name="T0" fmla="*/ 80 w 101"/>
                  <a:gd name="T1" fmla="*/ 5 h 52"/>
                  <a:gd name="T2" fmla="*/ 24 w 101"/>
                  <a:gd name="T3" fmla="*/ 0 h 52"/>
                  <a:gd name="T4" fmla="*/ 0 w 101"/>
                  <a:gd name="T5" fmla="*/ 24 h 52"/>
                  <a:gd name="T6" fmla="*/ 24 w 101"/>
                  <a:gd name="T7" fmla="*/ 48 h 52"/>
                  <a:gd name="T8" fmla="*/ 71 w 101"/>
                  <a:gd name="T9" fmla="*/ 52 h 52"/>
                  <a:gd name="T10" fmla="*/ 75 w 101"/>
                  <a:gd name="T11" fmla="*/ 52 h 52"/>
                  <a:gd name="T12" fmla="*/ 99 w 101"/>
                  <a:gd name="T13" fmla="*/ 33 h 52"/>
                  <a:gd name="T14" fmla="*/ 80 w 101"/>
                  <a:gd name="T15" fmla="*/ 5 h 52"/>
                  <a:gd name="T16" fmla="*/ 80 w 101"/>
                  <a:gd name="T17" fmla="*/ 5 h 52"/>
                  <a:gd name="T18" fmla="*/ 80 w 101"/>
                  <a:gd name="T19"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52">
                    <a:moveTo>
                      <a:pt x="80" y="5"/>
                    </a:moveTo>
                    <a:cubicBezTo>
                      <a:pt x="62" y="1"/>
                      <a:pt x="43" y="0"/>
                      <a:pt x="24" y="0"/>
                    </a:cubicBezTo>
                    <a:cubicBezTo>
                      <a:pt x="11" y="0"/>
                      <a:pt x="0" y="11"/>
                      <a:pt x="0" y="24"/>
                    </a:cubicBezTo>
                    <a:cubicBezTo>
                      <a:pt x="0" y="37"/>
                      <a:pt x="11" y="48"/>
                      <a:pt x="24" y="48"/>
                    </a:cubicBezTo>
                    <a:cubicBezTo>
                      <a:pt x="40" y="48"/>
                      <a:pt x="56" y="49"/>
                      <a:pt x="71" y="52"/>
                    </a:cubicBezTo>
                    <a:cubicBezTo>
                      <a:pt x="73" y="52"/>
                      <a:pt x="74" y="52"/>
                      <a:pt x="75" y="52"/>
                    </a:cubicBezTo>
                    <a:cubicBezTo>
                      <a:pt x="87" y="52"/>
                      <a:pt x="97" y="44"/>
                      <a:pt x="99" y="33"/>
                    </a:cubicBezTo>
                    <a:cubicBezTo>
                      <a:pt x="101" y="20"/>
                      <a:pt x="93" y="7"/>
                      <a:pt x="80" y="5"/>
                    </a:cubicBezTo>
                    <a:close/>
                    <a:moveTo>
                      <a:pt x="80" y="5"/>
                    </a:moveTo>
                    <a:cubicBezTo>
                      <a:pt x="80" y="5"/>
                      <a:pt x="80" y="5"/>
                      <a:pt x="80"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IN" sz="1013"/>
              </a:p>
            </p:txBody>
          </p:sp>
        </p:grpSp>
      </p:grpSp>
      <p:sp>
        <p:nvSpPr>
          <p:cNvPr id="12" name="Oval 11">
            <a:extLst>
              <a:ext uri="{FF2B5EF4-FFF2-40B4-BE49-F238E27FC236}">
                <a16:creationId xmlns:a16="http://schemas.microsoft.com/office/drawing/2014/main" id="{49DEA864-4D46-6B4E-980D-06BC5E0967FB}"/>
              </a:ext>
            </a:extLst>
          </p:cNvPr>
          <p:cNvSpPr/>
          <p:nvPr/>
        </p:nvSpPr>
        <p:spPr>
          <a:xfrm>
            <a:off x="2931903" y="2617760"/>
            <a:ext cx="214562" cy="214562"/>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IN" sz="1013"/>
          </a:p>
        </p:txBody>
      </p:sp>
      <p:sp>
        <p:nvSpPr>
          <p:cNvPr id="25" name="Oval 24">
            <a:extLst>
              <a:ext uri="{FF2B5EF4-FFF2-40B4-BE49-F238E27FC236}">
                <a16:creationId xmlns:a16="http://schemas.microsoft.com/office/drawing/2014/main" id="{DD5555E1-7102-E949-A181-B93AA9908416}"/>
              </a:ext>
            </a:extLst>
          </p:cNvPr>
          <p:cNvSpPr/>
          <p:nvPr/>
        </p:nvSpPr>
        <p:spPr>
          <a:xfrm>
            <a:off x="5351091" y="2614409"/>
            <a:ext cx="214562" cy="214562"/>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IN" sz="1013"/>
          </a:p>
        </p:txBody>
      </p:sp>
      <p:grpSp>
        <p:nvGrpSpPr>
          <p:cNvPr id="45" name="Group 44">
            <a:extLst>
              <a:ext uri="{FF2B5EF4-FFF2-40B4-BE49-F238E27FC236}">
                <a16:creationId xmlns:a16="http://schemas.microsoft.com/office/drawing/2014/main" id="{CDE32EAE-E332-754D-A548-1E78E86D0BF7}"/>
              </a:ext>
            </a:extLst>
          </p:cNvPr>
          <p:cNvGrpSpPr/>
          <p:nvPr/>
        </p:nvGrpSpPr>
        <p:grpSpPr>
          <a:xfrm>
            <a:off x="3114920" y="2209802"/>
            <a:ext cx="2232488" cy="3626895"/>
            <a:chOff x="3114920" y="2209802"/>
            <a:chExt cx="2232488" cy="3626895"/>
          </a:xfrm>
        </p:grpSpPr>
        <p:sp>
          <p:nvSpPr>
            <p:cNvPr id="20" name="Freeform: Shape 29">
              <a:extLst>
                <a:ext uri="{FF2B5EF4-FFF2-40B4-BE49-F238E27FC236}">
                  <a16:creationId xmlns:a16="http://schemas.microsoft.com/office/drawing/2014/main" id="{6612D4D0-3E5B-AD43-A8B4-67268460ABDE}"/>
                </a:ext>
              </a:extLst>
            </p:cNvPr>
            <p:cNvSpPr/>
            <p:nvPr/>
          </p:nvSpPr>
          <p:spPr>
            <a:xfrm>
              <a:off x="3114922" y="2209802"/>
              <a:ext cx="2232486" cy="1035641"/>
            </a:xfrm>
            <a:custGeom>
              <a:avLst/>
              <a:gdLst>
                <a:gd name="connsiteX0" fmla="*/ 99614 w 1442419"/>
                <a:gd name="connsiteY0" fmla="*/ 0 h 669133"/>
                <a:gd name="connsiteX1" fmla="*/ 1342805 w 1442419"/>
                <a:gd name="connsiteY1" fmla="*/ 0 h 669133"/>
                <a:gd name="connsiteX2" fmla="*/ 1442419 w 1442419"/>
                <a:gd name="connsiteY2" fmla="*/ 99614 h 669133"/>
                <a:gd name="connsiteX3" fmla="*/ 1442419 w 1442419"/>
                <a:gd name="connsiteY3" fmla="*/ 187198 h 669133"/>
                <a:gd name="connsiteX4" fmla="*/ 1399911 w 1442419"/>
                <a:gd name="connsiteY4" fmla="*/ 215858 h 669133"/>
                <a:gd name="connsiteX5" fmla="*/ 1350740 w 1442419"/>
                <a:gd name="connsiteY5" fmla="*/ 334566 h 669133"/>
                <a:gd name="connsiteX6" fmla="*/ 1399911 w 1442419"/>
                <a:gd name="connsiteY6" fmla="*/ 453275 h 669133"/>
                <a:gd name="connsiteX7" fmla="*/ 1442419 w 1442419"/>
                <a:gd name="connsiteY7" fmla="*/ 481935 h 669133"/>
                <a:gd name="connsiteX8" fmla="*/ 1442419 w 1442419"/>
                <a:gd name="connsiteY8" fmla="*/ 669133 h 669133"/>
                <a:gd name="connsiteX9" fmla="*/ 0 w 1442419"/>
                <a:gd name="connsiteY9" fmla="*/ 669133 h 669133"/>
                <a:gd name="connsiteX10" fmla="*/ 0 w 1442419"/>
                <a:gd name="connsiteY10" fmla="*/ 492302 h 669133"/>
                <a:gd name="connsiteX11" fmla="*/ 15102 w 1442419"/>
                <a:gd name="connsiteY11" fmla="*/ 489253 h 669133"/>
                <a:gd name="connsiteX12" fmla="*/ 117635 w 1442419"/>
                <a:gd name="connsiteY12" fmla="*/ 334567 h 669133"/>
                <a:gd name="connsiteX13" fmla="*/ 15102 w 1442419"/>
                <a:gd name="connsiteY13" fmla="*/ 179881 h 669133"/>
                <a:gd name="connsiteX14" fmla="*/ 0 w 1442419"/>
                <a:gd name="connsiteY14" fmla="*/ 176832 h 669133"/>
                <a:gd name="connsiteX15" fmla="*/ 0 w 1442419"/>
                <a:gd name="connsiteY15" fmla="*/ 99614 h 669133"/>
                <a:gd name="connsiteX16" fmla="*/ 99614 w 1442419"/>
                <a:gd name="connsiteY16" fmla="*/ 0 h 66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2419" h="669133">
                  <a:moveTo>
                    <a:pt x="99614" y="0"/>
                  </a:moveTo>
                  <a:lnTo>
                    <a:pt x="1342805" y="0"/>
                  </a:lnTo>
                  <a:cubicBezTo>
                    <a:pt x="1397820" y="0"/>
                    <a:pt x="1442419" y="44599"/>
                    <a:pt x="1442419" y="99614"/>
                  </a:cubicBezTo>
                  <a:lnTo>
                    <a:pt x="1442419" y="187198"/>
                  </a:lnTo>
                  <a:lnTo>
                    <a:pt x="1399911" y="215858"/>
                  </a:lnTo>
                  <a:cubicBezTo>
                    <a:pt x="1369531" y="246238"/>
                    <a:pt x="1350740" y="288208"/>
                    <a:pt x="1350740" y="334566"/>
                  </a:cubicBezTo>
                  <a:cubicBezTo>
                    <a:pt x="1350740" y="380925"/>
                    <a:pt x="1369531" y="422895"/>
                    <a:pt x="1399911" y="453275"/>
                  </a:cubicBezTo>
                  <a:lnTo>
                    <a:pt x="1442419" y="481935"/>
                  </a:lnTo>
                  <a:lnTo>
                    <a:pt x="1442419" y="669133"/>
                  </a:lnTo>
                  <a:lnTo>
                    <a:pt x="0" y="669133"/>
                  </a:lnTo>
                  <a:lnTo>
                    <a:pt x="0" y="492302"/>
                  </a:lnTo>
                  <a:lnTo>
                    <a:pt x="15102" y="489253"/>
                  </a:lnTo>
                  <a:cubicBezTo>
                    <a:pt x="75356" y="463768"/>
                    <a:pt x="117635" y="404105"/>
                    <a:pt x="117635" y="334567"/>
                  </a:cubicBezTo>
                  <a:cubicBezTo>
                    <a:pt x="117635" y="265030"/>
                    <a:pt x="75356" y="205366"/>
                    <a:pt x="15102" y="179881"/>
                  </a:cubicBezTo>
                  <a:lnTo>
                    <a:pt x="0" y="176832"/>
                  </a:lnTo>
                  <a:lnTo>
                    <a:pt x="0" y="99614"/>
                  </a:lnTo>
                  <a:cubicBezTo>
                    <a:pt x="0" y="44599"/>
                    <a:pt x="44599" y="0"/>
                    <a:pt x="99614" y="0"/>
                  </a:cubicBez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IN" sz="1013"/>
            </a:p>
          </p:txBody>
        </p:sp>
        <p:sp>
          <p:nvSpPr>
            <p:cNvPr id="21" name="Rectangle: Top Corners Rounded 30">
              <a:extLst>
                <a:ext uri="{FF2B5EF4-FFF2-40B4-BE49-F238E27FC236}">
                  <a16:creationId xmlns:a16="http://schemas.microsoft.com/office/drawing/2014/main" id="{8C67E1B5-6EFF-DA45-AB43-10C57A97CB24}"/>
                </a:ext>
              </a:extLst>
            </p:cNvPr>
            <p:cNvSpPr/>
            <p:nvPr/>
          </p:nvSpPr>
          <p:spPr>
            <a:xfrm rot="10800000">
              <a:off x="3114920" y="3245441"/>
              <a:ext cx="2232483" cy="2591256"/>
            </a:xfrm>
            <a:prstGeom prst="round2SameRect">
              <a:avLst>
                <a:gd name="adj1" fmla="val 8082"/>
                <a:gd name="adj2" fmla="val 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IN" sz="1013"/>
            </a:p>
          </p:txBody>
        </p:sp>
        <p:sp>
          <p:nvSpPr>
            <p:cNvPr id="23" name="TextBox 22">
              <a:extLst>
                <a:ext uri="{FF2B5EF4-FFF2-40B4-BE49-F238E27FC236}">
                  <a16:creationId xmlns:a16="http://schemas.microsoft.com/office/drawing/2014/main" id="{E27BF2A2-D5E4-7045-92A5-66F9F6032494}"/>
                </a:ext>
              </a:extLst>
            </p:cNvPr>
            <p:cNvSpPr txBox="1"/>
            <p:nvPr/>
          </p:nvSpPr>
          <p:spPr>
            <a:xfrm>
              <a:off x="3292119" y="2437246"/>
              <a:ext cx="1886934" cy="707886"/>
            </a:xfrm>
            <a:prstGeom prst="rect">
              <a:avLst/>
            </a:prstGeom>
            <a:noFill/>
          </p:spPr>
          <p:txBody>
            <a:bodyPr wrap="square" rtlCol="0">
              <a:spAutoFit/>
            </a:bodyPr>
            <a:lstStyle/>
            <a:p>
              <a:pPr algn="ctr"/>
              <a:r>
                <a:rPr lang="en-IN" sz="2000" b="1" dirty="0">
                  <a:solidFill>
                    <a:schemeClr val="bg1"/>
                  </a:solidFill>
                  <a:latin typeface="Montserrat" pitchFamily="2" charset="77"/>
                  <a:cs typeface="Arial" panose="020B0604020202020204" pitchFamily="34" charset="0"/>
                </a:rPr>
                <a:t>DECISION RULE</a:t>
              </a:r>
            </a:p>
          </p:txBody>
        </p:sp>
        <p:sp>
          <p:nvSpPr>
            <p:cNvPr id="24" name="TextBox 23">
              <a:extLst>
                <a:ext uri="{FF2B5EF4-FFF2-40B4-BE49-F238E27FC236}">
                  <a16:creationId xmlns:a16="http://schemas.microsoft.com/office/drawing/2014/main" id="{E98C4333-8A01-8542-AD9D-854668D9D00B}"/>
                </a:ext>
              </a:extLst>
            </p:cNvPr>
            <p:cNvSpPr txBox="1"/>
            <p:nvPr/>
          </p:nvSpPr>
          <p:spPr>
            <a:xfrm>
              <a:off x="3143772" y="3350178"/>
              <a:ext cx="2174785" cy="923330"/>
            </a:xfrm>
            <a:prstGeom prst="rect">
              <a:avLst/>
            </a:prstGeom>
            <a:noFill/>
          </p:spPr>
          <p:txBody>
            <a:bodyPr wrap="square" rtlCol="0">
              <a:spAutoFit/>
            </a:bodyPr>
            <a:lstStyle/>
            <a:p>
              <a:r>
                <a:rPr lang="en-US" dirty="0">
                  <a:solidFill>
                    <a:schemeClr val="tx1">
                      <a:lumMod val="75000"/>
                      <a:lumOff val="25000"/>
                    </a:schemeClr>
                  </a:solidFill>
                  <a:latin typeface="Roboto" panose="02000000000000000000" pitchFamily="2" charset="0"/>
                  <a:ea typeface="Roboto" panose="02000000000000000000" pitchFamily="2" charset="0"/>
                </a:rPr>
                <a:t>The shorter the payback period, the better</a:t>
              </a:r>
            </a:p>
          </p:txBody>
        </p:sp>
        <p:grpSp>
          <p:nvGrpSpPr>
            <p:cNvPr id="26" name="Group 25">
              <a:extLst>
                <a:ext uri="{FF2B5EF4-FFF2-40B4-BE49-F238E27FC236}">
                  <a16:creationId xmlns:a16="http://schemas.microsoft.com/office/drawing/2014/main" id="{4AEE8334-5673-464C-8268-FF522AE4D692}"/>
                </a:ext>
              </a:extLst>
            </p:cNvPr>
            <p:cNvGrpSpPr>
              <a:grpSpLocks noChangeAspect="1"/>
            </p:cNvGrpSpPr>
            <p:nvPr/>
          </p:nvGrpSpPr>
          <p:grpSpPr bwMode="auto">
            <a:xfrm>
              <a:off x="3933370" y="4912611"/>
              <a:ext cx="614470" cy="613548"/>
              <a:chOff x="887" y="166"/>
              <a:chExt cx="3990" cy="3984"/>
            </a:xfrm>
            <a:solidFill>
              <a:srgbClr val="C00000"/>
            </a:solidFill>
            <a:effectLst>
              <a:reflection blurRad="6350" stA="52000" endA="300" endPos="35000" dir="5400000" sy="-100000" algn="bl" rotWithShape="0"/>
            </a:effectLst>
          </p:grpSpPr>
          <p:sp>
            <p:nvSpPr>
              <p:cNvPr id="27" name="Freeform 26">
                <a:extLst>
                  <a:ext uri="{FF2B5EF4-FFF2-40B4-BE49-F238E27FC236}">
                    <a16:creationId xmlns:a16="http://schemas.microsoft.com/office/drawing/2014/main" id="{3BEE07B3-183E-814A-8595-95D2690DEBF8}"/>
                  </a:ext>
                </a:extLst>
              </p:cNvPr>
              <p:cNvSpPr>
                <a:spLocks noEditPoints="1"/>
              </p:cNvSpPr>
              <p:nvPr/>
            </p:nvSpPr>
            <p:spPr bwMode="auto">
              <a:xfrm>
                <a:off x="887" y="166"/>
                <a:ext cx="3990" cy="3984"/>
              </a:xfrm>
              <a:custGeom>
                <a:avLst/>
                <a:gdLst>
                  <a:gd name="T0" fmla="*/ 1888 w 1920"/>
                  <a:gd name="T1" fmla="*/ 128 h 1920"/>
                  <a:gd name="T2" fmla="*/ 1504 w 1920"/>
                  <a:gd name="T3" fmla="*/ 128 h 1920"/>
                  <a:gd name="T4" fmla="*/ 1504 w 1920"/>
                  <a:gd name="T5" fmla="*/ 32 h 1920"/>
                  <a:gd name="T6" fmla="*/ 1472 w 1920"/>
                  <a:gd name="T7" fmla="*/ 0 h 1920"/>
                  <a:gd name="T8" fmla="*/ 1440 w 1920"/>
                  <a:gd name="T9" fmla="*/ 32 h 1920"/>
                  <a:gd name="T10" fmla="*/ 1440 w 1920"/>
                  <a:gd name="T11" fmla="*/ 128 h 1920"/>
                  <a:gd name="T12" fmla="*/ 480 w 1920"/>
                  <a:gd name="T13" fmla="*/ 128 h 1920"/>
                  <a:gd name="T14" fmla="*/ 480 w 1920"/>
                  <a:gd name="T15" fmla="*/ 32 h 1920"/>
                  <a:gd name="T16" fmla="*/ 448 w 1920"/>
                  <a:gd name="T17" fmla="*/ 0 h 1920"/>
                  <a:gd name="T18" fmla="*/ 416 w 1920"/>
                  <a:gd name="T19" fmla="*/ 32 h 1920"/>
                  <a:gd name="T20" fmla="*/ 416 w 1920"/>
                  <a:gd name="T21" fmla="*/ 128 h 1920"/>
                  <a:gd name="T22" fmla="*/ 32 w 1920"/>
                  <a:gd name="T23" fmla="*/ 128 h 1920"/>
                  <a:gd name="T24" fmla="*/ 0 w 1920"/>
                  <a:gd name="T25" fmla="*/ 160 h 1920"/>
                  <a:gd name="T26" fmla="*/ 0 w 1920"/>
                  <a:gd name="T27" fmla="*/ 1888 h 1920"/>
                  <a:gd name="T28" fmla="*/ 32 w 1920"/>
                  <a:gd name="T29" fmla="*/ 1920 h 1920"/>
                  <a:gd name="T30" fmla="*/ 1888 w 1920"/>
                  <a:gd name="T31" fmla="*/ 1920 h 1920"/>
                  <a:gd name="T32" fmla="*/ 1920 w 1920"/>
                  <a:gd name="T33" fmla="*/ 1888 h 1920"/>
                  <a:gd name="T34" fmla="*/ 1920 w 1920"/>
                  <a:gd name="T35" fmla="*/ 160 h 1920"/>
                  <a:gd name="T36" fmla="*/ 1888 w 1920"/>
                  <a:gd name="T37" fmla="*/ 128 h 1920"/>
                  <a:gd name="T38" fmla="*/ 64 w 1920"/>
                  <a:gd name="T39" fmla="*/ 192 h 1920"/>
                  <a:gd name="T40" fmla="*/ 416 w 1920"/>
                  <a:gd name="T41" fmla="*/ 192 h 1920"/>
                  <a:gd name="T42" fmla="*/ 416 w 1920"/>
                  <a:gd name="T43" fmla="*/ 320 h 1920"/>
                  <a:gd name="T44" fmla="*/ 320 w 1920"/>
                  <a:gd name="T45" fmla="*/ 320 h 1920"/>
                  <a:gd name="T46" fmla="*/ 288 w 1920"/>
                  <a:gd name="T47" fmla="*/ 352 h 1920"/>
                  <a:gd name="T48" fmla="*/ 320 w 1920"/>
                  <a:gd name="T49" fmla="*/ 384 h 1920"/>
                  <a:gd name="T50" fmla="*/ 576 w 1920"/>
                  <a:gd name="T51" fmla="*/ 384 h 1920"/>
                  <a:gd name="T52" fmla="*/ 608 w 1920"/>
                  <a:gd name="T53" fmla="*/ 352 h 1920"/>
                  <a:gd name="T54" fmla="*/ 576 w 1920"/>
                  <a:gd name="T55" fmla="*/ 320 h 1920"/>
                  <a:gd name="T56" fmla="*/ 480 w 1920"/>
                  <a:gd name="T57" fmla="*/ 320 h 1920"/>
                  <a:gd name="T58" fmla="*/ 480 w 1920"/>
                  <a:gd name="T59" fmla="*/ 192 h 1920"/>
                  <a:gd name="T60" fmla="*/ 1440 w 1920"/>
                  <a:gd name="T61" fmla="*/ 192 h 1920"/>
                  <a:gd name="T62" fmla="*/ 1440 w 1920"/>
                  <a:gd name="T63" fmla="*/ 320 h 1920"/>
                  <a:gd name="T64" fmla="*/ 1344 w 1920"/>
                  <a:gd name="T65" fmla="*/ 320 h 1920"/>
                  <a:gd name="T66" fmla="*/ 1312 w 1920"/>
                  <a:gd name="T67" fmla="*/ 352 h 1920"/>
                  <a:gd name="T68" fmla="*/ 1344 w 1920"/>
                  <a:gd name="T69" fmla="*/ 384 h 1920"/>
                  <a:gd name="T70" fmla="*/ 1600 w 1920"/>
                  <a:gd name="T71" fmla="*/ 384 h 1920"/>
                  <a:gd name="T72" fmla="*/ 1632 w 1920"/>
                  <a:gd name="T73" fmla="*/ 352 h 1920"/>
                  <a:gd name="T74" fmla="*/ 1600 w 1920"/>
                  <a:gd name="T75" fmla="*/ 320 h 1920"/>
                  <a:gd name="T76" fmla="*/ 1504 w 1920"/>
                  <a:gd name="T77" fmla="*/ 320 h 1920"/>
                  <a:gd name="T78" fmla="*/ 1504 w 1920"/>
                  <a:gd name="T79" fmla="*/ 192 h 1920"/>
                  <a:gd name="T80" fmla="*/ 1856 w 1920"/>
                  <a:gd name="T81" fmla="*/ 192 h 1920"/>
                  <a:gd name="T82" fmla="*/ 1856 w 1920"/>
                  <a:gd name="T83" fmla="*/ 512 h 1920"/>
                  <a:gd name="T84" fmla="*/ 64 w 1920"/>
                  <a:gd name="T85" fmla="*/ 512 h 1920"/>
                  <a:gd name="T86" fmla="*/ 64 w 1920"/>
                  <a:gd name="T87" fmla="*/ 192 h 1920"/>
                  <a:gd name="T88" fmla="*/ 1856 w 1920"/>
                  <a:gd name="T89" fmla="*/ 1856 h 1920"/>
                  <a:gd name="T90" fmla="*/ 64 w 1920"/>
                  <a:gd name="T91" fmla="*/ 1856 h 1920"/>
                  <a:gd name="T92" fmla="*/ 64 w 1920"/>
                  <a:gd name="T93" fmla="*/ 576 h 1920"/>
                  <a:gd name="T94" fmla="*/ 1856 w 1920"/>
                  <a:gd name="T95" fmla="*/ 576 h 1920"/>
                  <a:gd name="T96" fmla="*/ 1856 w 1920"/>
                  <a:gd name="T97" fmla="*/ 1856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920">
                    <a:moveTo>
                      <a:pt x="1888" y="128"/>
                    </a:moveTo>
                    <a:cubicBezTo>
                      <a:pt x="1504" y="128"/>
                      <a:pt x="1504" y="128"/>
                      <a:pt x="1504" y="128"/>
                    </a:cubicBezTo>
                    <a:cubicBezTo>
                      <a:pt x="1504" y="32"/>
                      <a:pt x="1504" y="32"/>
                      <a:pt x="1504" y="32"/>
                    </a:cubicBezTo>
                    <a:cubicBezTo>
                      <a:pt x="1504" y="14"/>
                      <a:pt x="1490" y="0"/>
                      <a:pt x="1472" y="0"/>
                    </a:cubicBezTo>
                    <a:cubicBezTo>
                      <a:pt x="1454" y="0"/>
                      <a:pt x="1440" y="14"/>
                      <a:pt x="1440" y="32"/>
                    </a:cubicBezTo>
                    <a:cubicBezTo>
                      <a:pt x="1440" y="128"/>
                      <a:pt x="1440" y="128"/>
                      <a:pt x="1440" y="128"/>
                    </a:cubicBezTo>
                    <a:cubicBezTo>
                      <a:pt x="480" y="128"/>
                      <a:pt x="480" y="128"/>
                      <a:pt x="480" y="128"/>
                    </a:cubicBezTo>
                    <a:cubicBezTo>
                      <a:pt x="480" y="32"/>
                      <a:pt x="480" y="32"/>
                      <a:pt x="480" y="32"/>
                    </a:cubicBezTo>
                    <a:cubicBezTo>
                      <a:pt x="480" y="14"/>
                      <a:pt x="466" y="0"/>
                      <a:pt x="448" y="0"/>
                    </a:cubicBezTo>
                    <a:cubicBezTo>
                      <a:pt x="430" y="0"/>
                      <a:pt x="416" y="14"/>
                      <a:pt x="416" y="32"/>
                    </a:cubicBezTo>
                    <a:cubicBezTo>
                      <a:pt x="416" y="128"/>
                      <a:pt x="416" y="128"/>
                      <a:pt x="416" y="128"/>
                    </a:cubicBezTo>
                    <a:cubicBezTo>
                      <a:pt x="32" y="128"/>
                      <a:pt x="32" y="128"/>
                      <a:pt x="32" y="128"/>
                    </a:cubicBezTo>
                    <a:cubicBezTo>
                      <a:pt x="14" y="128"/>
                      <a:pt x="0" y="142"/>
                      <a:pt x="0" y="160"/>
                    </a:cubicBezTo>
                    <a:cubicBezTo>
                      <a:pt x="0" y="1888"/>
                      <a:pt x="0" y="1888"/>
                      <a:pt x="0" y="1888"/>
                    </a:cubicBezTo>
                    <a:cubicBezTo>
                      <a:pt x="0" y="1906"/>
                      <a:pt x="14" y="1920"/>
                      <a:pt x="32" y="1920"/>
                    </a:cubicBezTo>
                    <a:cubicBezTo>
                      <a:pt x="1888" y="1920"/>
                      <a:pt x="1888" y="1920"/>
                      <a:pt x="1888" y="1920"/>
                    </a:cubicBezTo>
                    <a:cubicBezTo>
                      <a:pt x="1906" y="1920"/>
                      <a:pt x="1920" y="1906"/>
                      <a:pt x="1920" y="1888"/>
                    </a:cubicBezTo>
                    <a:cubicBezTo>
                      <a:pt x="1920" y="160"/>
                      <a:pt x="1920" y="160"/>
                      <a:pt x="1920" y="160"/>
                    </a:cubicBezTo>
                    <a:cubicBezTo>
                      <a:pt x="1920" y="142"/>
                      <a:pt x="1906" y="128"/>
                      <a:pt x="1888" y="128"/>
                    </a:cubicBezTo>
                    <a:close/>
                    <a:moveTo>
                      <a:pt x="64" y="192"/>
                    </a:moveTo>
                    <a:cubicBezTo>
                      <a:pt x="416" y="192"/>
                      <a:pt x="416" y="192"/>
                      <a:pt x="416" y="192"/>
                    </a:cubicBezTo>
                    <a:cubicBezTo>
                      <a:pt x="416" y="320"/>
                      <a:pt x="416" y="320"/>
                      <a:pt x="416" y="320"/>
                    </a:cubicBezTo>
                    <a:cubicBezTo>
                      <a:pt x="320" y="320"/>
                      <a:pt x="320" y="320"/>
                      <a:pt x="320" y="320"/>
                    </a:cubicBezTo>
                    <a:cubicBezTo>
                      <a:pt x="302" y="320"/>
                      <a:pt x="288" y="334"/>
                      <a:pt x="288" y="352"/>
                    </a:cubicBezTo>
                    <a:cubicBezTo>
                      <a:pt x="288" y="370"/>
                      <a:pt x="302" y="384"/>
                      <a:pt x="320" y="384"/>
                    </a:cubicBezTo>
                    <a:cubicBezTo>
                      <a:pt x="576" y="384"/>
                      <a:pt x="576" y="384"/>
                      <a:pt x="576" y="384"/>
                    </a:cubicBezTo>
                    <a:cubicBezTo>
                      <a:pt x="594" y="384"/>
                      <a:pt x="608" y="370"/>
                      <a:pt x="608" y="352"/>
                    </a:cubicBezTo>
                    <a:cubicBezTo>
                      <a:pt x="608" y="334"/>
                      <a:pt x="594" y="320"/>
                      <a:pt x="576" y="320"/>
                    </a:cubicBezTo>
                    <a:cubicBezTo>
                      <a:pt x="480" y="320"/>
                      <a:pt x="480" y="320"/>
                      <a:pt x="480" y="320"/>
                    </a:cubicBezTo>
                    <a:cubicBezTo>
                      <a:pt x="480" y="192"/>
                      <a:pt x="480" y="192"/>
                      <a:pt x="480" y="192"/>
                    </a:cubicBezTo>
                    <a:cubicBezTo>
                      <a:pt x="1440" y="192"/>
                      <a:pt x="1440" y="192"/>
                      <a:pt x="1440" y="192"/>
                    </a:cubicBezTo>
                    <a:cubicBezTo>
                      <a:pt x="1440" y="320"/>
                      <a:pt x="1440" y="320"/>
                      <a:pt x="1440" y="320"/>
                    </a:cubicBezTo>
                    <a:cubicBezTo>
                      <a:pt x="1344" y="320"/>
                      <a:pt x="1344" y="320"/>
                      <a:pt x="1344" y="320"/>
                    </a:cubicBezTo>
                    <a:cubicBezTo>
                      <a:pt x="1326" y="320"/>
                      <a:pt x="1312" y="334"/>
                      <a:pt x="1312" y="352"/>
                    </a:cubicBezTo>
                    <a:cubicBezTo>
                      <a:pt x="1312" y="370"/>
                      <a:pt x="1326" y="384"/>
                      <a:pt x="1344" y="384"/>
                    </a:cubicBezTo>
                    <a:cubicBezTo>
                      <a:pt x="1600" y="384"/>
                      <a:pt x="1600" y="384"/>
                      <a:pt x="1600" y="384"/>
                    </a:cubicBezTo>
                    <a:cubicBezTo>
                      <a:pt x="1618" y="384"/>
                      <a:pt x="1632" y="370"/>
                      <a:pt x="1632" y="352"/>
                    </a:cubicBezTo>
                    <a:cubicBezTo>
                      <a:pt x="1632" y="334"/>
                      <a:pt x="1618" y="320"/>
                      <a:pt x="1600" y="320"/>
                    </a:cubicBezTo>
                    <a:cubicBezTo>
                      <a:pt x="1504" y="320"/>
                      <a:pt x="1504" y="320"/>
                      <a:pt x="1504" y="320"/>
                    </a:cubicBezTo>
                    <a:cubicBezTo>
                      <a:pt x="1504" y="192"/>
                      <a:pt x="1504" y="192"/>
                      <a:pt x="1504" y="192"/>
                    </a:cubicBezTo>
                    <a:cubicBezTo>
                      <a:pt x="1856" y="192"/>
                      <a:pt x="1856" y="192"/>
                      <a:pt x="1856" y="192"/>
                    </a:cubicBezTo>
                    <a:cubicBezTo>
                      <a:pt x="1856" y="512"/>
                      <a:pt x="1856" y="512"/>
                      <a:pt x="1856" y="512"/>
                    </a:cubicBezTo>
                    <a:cubicBezTo>
                      <a:pt x="64" y="512"/>
                      <a:pt x="64" y="512"/>
                      <a:pt x="64" y="512"/>
                    </a:cubicBezTo>
                    <a:lnTo>
                      <a:pt x="64" y="192"/>
                    </a:lnTo>
                    <a:close/>
                    <a:moveTo>
                      <a:pt x="1856" y="1856"/>
                    </a:moveTo>
                    <a:cubicBezTo>
                      <a:pt x="64" y="1856"/>
                      <a:pt x="64" y="1856"/>
                      <a:pt x="64" y="1856"/>
                    </a:cubicBezTo>
                    <a:cubicBezTo>
                      <a:pt x="64" y="576"/>
                      <a:pt x="64" y="576"/>
                      <a:pt x="64" y="576"/>
                    </a:cubicBezTo>
                    <a:cubicBezTo>
                      <a:pt x="1856" y="576"/>
                      <a:pt x="1856" y="576"/>
                      <a:pt x="1856" y="576"/>
                    </a:cubicBezTo>
                    <a:lnTo>
                      <a:pt x="1856" y="18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IN" sz="1013"/>
              </a:p>
            </p:txBody>
          </p:sp>
          <p:sp>
            <p:nvSpPr>
              <p:cNvPr id="28" name="Freeform 27">
                <a:extLst>
                  <a:ext uri="{FF2B5EF4-FFF2-40B4-BE49-F238E27FC236}">
                    <a16:creationId xmlns:a16="http://schemas.microsoft.com/office/drawing/2014/main" id="{691ABB36-A86B-2343-B39B-561B41674930}"/>
                  </a:ext>
                </a:extLst>
              </p:cNvPr>
              <p:cNvSpPr>
                <a:spLocks noEditPoints="1"/>
              </p:cNvSpPr>
              <p:nvPr/>
            </p:nvSpPr>
            <p:spPr bwMode="auto">
              <a:xfrm>
                <a:off x="2683" y="1826"/>
                <a:ext cx="399" cy="398"/>
              </a:xfrm>
              <a:custGeom>
                <a:avLst/>
                <a:gdLst>
                  <a:gd name="T0" fmla="*/ 160 w 192"/>
                  <a:gd name="T1" fmla="*/ 192 h 192"/>
                  <a:gd name="T2" fmla="*/ 32 w 192"/>
                  <a:gd name="T3" fmla="*/ 192 h 192"/>
                  <a:gd name="T4" fmla="*/ 0 w 192"/>
                  <a:gd name="T5" fmla="*/ 160 h 192"/>
                  <a:gd name="T6" fmla="*/ 0 w 192"/>
                  <a:gd name="T7" fmla="*/ 32 h 192"/>
                  <a:gd name="T8" fmla="*/ 32 w 192"/>
                  <a:gd name="T9" fmla="*/ 0 h 192"/>
                  <a:gd name="T10" fmla="*/ 160 w 192"/>
                  <a:gd name="T11" fmla="*/ 0 h 192"/>
                  <a:gd name="T12" fmla="*/ 192 w 192"/>
                  <a:gd name="T13" fmla="*/ 32 h 192"/>
                  <a:gd name="T14" fmla="*/ 192 w 192"/>
                  <a:gd name="T15" fmla="*/ 160 h 192"/>
                  <a:gd name="T16" fmla="*/ 160 w 192"/>
                  <a:gd name="T17" fmla="*/ 192 h 192"/>
                  <a:gd name="T18" fmla="*/ 64 w 192"/>
                  <a:gd name="T19" fmla="*/ 128 h 192"/>
                  <a:gd name="T20" fmla="*/ 128 w 192"/>
                  <a:gd name="T21" fmla="*/ 128 h 192"/>
                  <a:gd name="T22" fmla="*/ 128 w 192"/>
                  <a:gd name="T23" fmla="*/ 64 h 192"/>
                  <a:gd name="T24" fmla="*/ 64 w 192"/>
                  <a:gd name="T25" fmla="*/ 64 h 192"/>
                  <a:gd name="T26" fmla="*/ 64 w 192"/>
                  <a:gd name="T27" fmla="*/ 12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92">
                    <a:moveTo>
                      <a:pt x="160" y="192"/>
                    </a:moveTo>
                    <a:cubicBezTo>
                      <a:pt x="32" y="192"/>
                      <a:pt x="32" y="192"/>
                      <a:pt x="32" y="192"/>
                    </a:cubicBezTo>
                    <a:cubicBezTo>
                      <a:pt x="14" y="192"/>
                      <a:pt x="0" y="178"/>
                      <a:pt x="0" y="160"/>
                    </a:cubicBezTo>
                    <a:cubicBezTo>
                      <a:pt x="0" y="32"/>
                      <a:pt x="0" y="32"/>
                      <a:pt x="0" y="32"/>
                    </a:cubicBezTo>
                    <a:cubicBezTo>
                      <a:pt x="0" y="14"/>
                      <a:pt x="14" y="0"/>
                      <a:pt x="32" y="0"/>
                    </a:cubicBezTo>
                    <a:cubicBezTo>
                      <a:pt x="160" y="0"/>
                      <a:pt x="160" y="0"/>
                      <a:pt x="160" y="0"/>
                    </a:cubicBezTo>
                    <a:cubicBezTo>
                      <a:pt x="178" y="0"/>
                      <a:pt x="192" y="14"/>
                      <a:pt x="192" y="32"/>
                    </a:cubicBezTo>
                    <a:cubicBezTo>
                      <a:pt x="192" y="160"/>
                      <a:pt x="192" y="160"/>
                      <a:pt x="192" y="160"/>
                    </a:cubicBezTo>
                    <a:cubicBezTo>
                      <a:pt x="192" y="178"/>
                      <a:pt x="178" y="192"/>
                      <a:pt x="160" y="192"/>
                    </a:cubicBezTo>
                    <a:close/>
                    <a:moveTo>
                      <a:pt x="64" y="128"/>
                    </a:moveTo>
                    <a:cubicBezTo>
                      <a:pt x="128" y="128"/>
                      <a:pt x="128" y="128"/>
                      <a:pt x="128" y="128"/>
                    </a:cubicBezTo>
                    <a:cubicBezTo>
                      <a:pt x="128" y="64"/>
                      <a:pt x="128" y="64"/>
                      <a:pt x="128" y="64"/>
                    </a:cubicBezTo>
                    <a:cubicBezTo>
                      <a:pt x="64" y="64"/>
                      <a:pt x="64" y="64"/>
                      <a:pt x="64" y="64"/>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IN" sz="1013"/>
              </a:p>
            </p:txBody>
          </p:sp>
          <p:sp>
            <p:nvSpPr>
              <p:cNvPr id="29" name="Freeform 28">
                <a:extLst>
                  <a:ext uri="{FF2B5EF4-FFF2-40B4-BE49-F238E27FC236}">
                    <a16:creationId xmlns:a16="http://schemas.microsoft.com/office/drawing/2014/main" id="{9695CEEA-3D80-7B4F-9790-7B1477BB7FC2}"/>
                  </a:ext>
                </a:extLst>
              </p:cNvPr>
              <p:cNvSpPr>
                <a:spLocks noEditPoints="1"/>
              </p:cNvSpPr>
              <p:nvPr/>
            </p:nvSpPr>
            <p:spPr bwMode="auto">
              <a:xfrm>
                <a:off x="3348" y="1826"/>
                <a:ext cx="399" cy="398"/>
              </a:xfrm>
              <a:custGeom>
                <a:avLst/>
                <a:gdLst>
                  <a:gd name="T0" fmla="*/ 160 w 192"/>
                  <a:gd name="T1" fmla="*/ 192 h 192"/>
                  <a:gd name="T2" fmla="*/ 32 w 192"/>
                  <a:gd name="T3" fmla="*/ 192 h 192"/>
                  <a:gd name="T4" fmla="*/ 0 w 192"/>
                  <a:gd name="T5" fmla="*/ 160 h 192"/>
                  <a:gd name="T6" fmla="*/ 0 w 192"/>
                  <a:gd name="T7" fmla="*/ 32 h 192"/>
                  <a:gd name="T8" fmla="*/ 32 w 192"/>
                  <a:gd name="T9" fmla="*/ 0 h 192"/>
                  <a:gd name="T10" fmla="*/ 160 w 192"/>
                  <a:gd name="T11" fmla="*/ 0 h 192"/>
                  <a:gd name="T12" fmla="*/ 192 w 192"/>
                  <a:gd name="T13" fmla="*/ 32 h 192"/>
                  <a:gd name="T14" fmla="*/ 192 w 192"/>
                  <a:gd name="T15" fmla="*/ 160 h 192"/>
                  <a:gd name="T16" fmla="*/ 160 w 192"/>
                  <a:gd name="T17" fmla="*/ 192 h 192"/>
                  <a:gd name="T18" fmla="*/ 64 w 192"/>
                  <a:gd name="T19" fmla="*/ 128 h 192"/>
                  <a:gd name="T20" fmla="*/ 128 w 192"/>
                  <a:gd name="T21" fmla="*/ 128 h 192"/>
                  <a:gd name="T22" fmla="*/ 128 w 192"/>
                  <a:gd name="T23" fmla="*/ 64 h 192"/>
                  <a:gd name="T24" fmla="*/ 64 w 192"/>
                  <a:gd name="T25" fmla="*/ 64 h 192"/>
                  <a:gd name="T26" fmla="*/ 64 w 192"/>
                  <a:gd name="T27" fmla="*/ 12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92">
                    <a:moveTo>
                      <a:pt x="160" y="192"/>
                    </a:moveTo>
                    <a:cubicBezTo>
                      <a:pt x="32" y="192"/>
                      <a:pt x="32" y="192"/>
                      <a:pt x="32" y="192"/>
                    </a:cubicBezTo>
                    <a:cubicBezTo>
                      <a:pt x="14" y="192"/>
                      <a:pt x="0" y="178"/>
                      <a:pt x="0" y="160"/>
                    </a:cubicBezTo>
                    <a:cubicBezTo>
                      <a:pt x="0" y="32"/>
                      <a:pt x="0" y="32"/>
                      <a:pt x="0" y="32"/>
                    </a:cubicBezTo>
                    <a:cubicBezTo>
                      <a:pt x="0" y="14"/>
                      <a:pt x="14" y="0"/>
                      <a:pt x="32" y="0"/>
                    </a:cubicBezTo>
                    <a:cubicBezTo>
                      <a:pt x="160" y="0"/>
                      <a:pt x="160" y="0"/>
                      <a:pt x="160" y="0"/>
                    </a:cubicBezTo>
                    <a:cubicBezTo>
                      <a:pt x="178" y="0"/>
                      <a:pt x="192" y="14"/>
                      <a:pt x="192" y="32"/>
                    </a:cubicBezTo>
                    <a:cubicBezTo>
                      <a:pt x="192" y="160"/>
                      <a:pt x="192" y="160"/>
                      <a:pt x="192" y="160"/>
                    </a:cubicBezTo>
                    <a:cubicBezTo>
                      <a:pt x="192" y="178"/>
                      <a:pt x="178" y="192"/>
                      <a:pt x="160" y="192"/>
                    </a:cubicBezTo>
                    <a:close/>
                    <a:moveTo>
                      <a:pt x="64" y="128"/>
                    </a:moveTo>
                    <a:cubicBezTo>
                      <a:pt x="128" y="128"/>
                      <a:pt x="128" y="128"/>
                      <a:pt x="128" y="128"/>
                    </a:cubicBezTo>
                    <a:cubicBezTo>
                      <a:pt x="128" y="64"/>
                      <a:pt x="128" y="64"/>
                      <a:pt x="128" y="64"/>
                    </a:cubicBezTo>
                    <a:cubicBezTo>
                      <a:pt x="64" y="64"/>
                      <a:pt x="64" y="64"/>
                      <a:pt x="64" y="64"/>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IN" sz="1013"/>
              </a:p>
            </p:txBody>
          </p:sp>
          <p:sp>
            <p:nvSpPr>
              <p:cNvPr id="30" name="Freeform 29">
                <a:extLst>
                  <a:ext uri="{FF2B5EF4-FFF2-40B4-BE49-F238E27FC236}">
                    <a16:creationId xmlns:a16="http://schemas.microsoft.com/office/drawing/2014/main" id="{4A37D8BC-3BEF-DB4F-961C-AD2E0B908ACF}"/>
                  </a:ext>
                </a:extLst>
              </p:cNvPr>
              <p:cNvSpPr>
                <a:spLocks noEditPoints="1"/>
              </p:cNvSpPr>
              <p:nvPr/>
            </p:nvSpPr>
            <p:spPr bwMode="auto">
              <a:xfrm>
                <a:off x="4013" y="1826"/>
                <a:ext cx="399" cy="398"/>
              </a:xfrm>
              <a:custGeom>
                <a:avLst/>
                <a:gdLst>
                  <a:gd name="T0" fmla="*/ 160 w 192"/>
                  <a:gd name="T1" fmla="*/ 192 h 192"/>
                  <a:gd name="T2" fmla="*/ 32 w 192"/>
                  <a:gd name="T3" fmla="*/ 192 h 192"/>
                  <a:gd name="T4" fmla="*/ 0 w 192"/>
                  <a:gd name="T5" fmla="*/ 160 h 192"/>
                  <a:gd name="T6" fmla="*/ 0 w 192"/>
                  <a:gd name="T7" fmla="*/ 32 h 192"/>
                  <a:gd name="T8" fmla="*/ 32 w 192"/>
                  <a:gd name="T9" fmla="*/ 0 h 192"/>
                  <a:gd name="T10" fmla="*/ 160 w 192"/>
                  <a:gd name="T11" fmla="*/ 0 h 192"/>
                  <a:gd name="T12" fmla="*/ 192 w 192"/>
                  <a:gd name="T13" fmla="*/ 32 h 192"/>
                  <a:gd name="T14" fmla="*/ 192 w 192"/>
                  <a:gd name="T15" fmla="*/ 160 h 192"/>
                  <a:gd name="T16" fmla="*/ 160 w 192"/>
                  <a:gd name="T17" fmla="*/ 192 h 192"/>
                  <a:gd name="T18" fmla="*/ 64 w 192"/>
                  <a:gd name="T19" fmla="*/ 128 h 192"/>
                  <a:gd name="T20" fmla="*/ 128 w 192"/>
                  <a:gd name="T21" fmla="*/ 128 h 192"/>
                  <a:gd name="T22" fmla="*/ 128 w 192"/>
                  <a:gd name="T23" fmla="*/ 64 h 192"/>
                  <a:gd name="T24" fmla="*/ 64 w 192"/>
                  <a:gd name="T25" fmla="*/ 64 h 192"/>
                  <a:gd name="T26" fmla="*/ 64 w 192"/>
                  <a:gd name="T27" fmla="*/ 12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92">
                    <a:moveTo>
                      <a:pt x="160" y="192"/>
                    </a:moveTo>
                    <a:cubicBezTo>
                      <a:pt x="32" y="192"/>
                      <a:pt x="32" y="192"/>
                      <a:pt x="32" y="192"/>
                    </a:cubicBezTo>
                    <a:cubicBezTo>
                      <a:pt x="14" y="192"/>
                      <a:pt x="0" y="178"/>
                      <a:pt x="0" y="160"/>
                    </a:cubicBezTo>
                    <a:cubicBezTo>
                      <a:pt x="0" y="32"/>
                      <a:pt x="0" y="32"/>
                      <a:pt x="0" y="32"/>
                    </a:cubicBezTo>
                    <a:cubicBezTo>
                      <a:pt x="0" y="14"/>
                      <a:pt x="14" y="0"/>
                      <a:pt x="32" y="0"/>
                    </a:cubicBezTo>
                    <a:cubicBezTo>
                      <a:pt x="160" y="0"/>
                      <a:pt x="160" y="0"/>
                      <a:pt x="160" y="0"/>
                    </a:cubicBezTo>
                    <a:cubicBezTo>
                      <a:pt x="178" y="0"/>
                      <a:pt x="192" y="14"/>
                      <a:pt x="192" y="32"/>
                    </a:cubicBezTo>
                    <a:cubicBezTo>
                      <a:pt x="192" y="160"/>
                      <a:pt x="192" y="160"/>
                      <a:pt x="192" y="160"/>
                    </a:cubicBezTo>
                    <a:cubicBezTo>
                      <a:pt x="192" y="178"/>
                      <a:pt x="178" y="192"/>
                      <a:pt x="160" y="192"/>
                    </a:cubicBezTo>
                    <a:close/>
                    <a:moveTo>
                      <a:pt x="64" y="128"/>
                    </a:moveTo>
                    <a:cubicBezTo>
                      <a:pt x="128" y="128"/>
                      <a:pt x="128" y="128"/>
                      <a:pt x="128" y="128"/>
                    </a:cubicBezTo>
                    <a:cubicBezTo>
                      <a:pt x="128" y="64"/>
                      <a:pt x="128" y="64"/>
                      <a:pt x="128" y="64"/>
                    </a:cubicBezTo>
                    <a:cubicBezTo>
                      <a:pt x="64" y="64"/>
                      <a:pt x="64" y="64"/>
                      <a:pt x="64" y="64"/>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IN" sz="1013"/>
              </a:p>
            </p:txBody>
          </p:sp>
          <p:sp>
            <p:nvSpPr>
              <p:cNvPr id="31" name="Freeform 30">
                <a:extLst>
                  <a:ext uri="{FF2B5EF4-FFF2-40B4-BE49-F238E27FC236}">
                    <a16:creationId xmlns:a16="http://schemas.microsoft.com/office/drawing/2014/main" id="{BBB83BE0-EBF4-A448-A626-D0D427BDDDB1}"/>
                  </a:ext>
                </a:extLst>
              </p:cNvPr>
              <p:cNvSpPr>
                <a:spLocks noEditPoints="1"/>
              </p:cNvSpPr>
              <p:nvPr/>
            </p:nvSpPr>
            <p:spPr bwMode="auto">
              <a:xfrm>
                <a:off x="2018" y="1826"/>
                <a:ext cx="399" cy="398"/>
              </a:xfrm>
              <a:custGeom>
                <a:avLst/>
                <a:gdLst>
                  <a:gd name="T0" fmla="*/ 160 w 192"/>
                  <a:gd name="T1" fmla="*/ 192 h 192"/>
                  <a:gd name="T2" fmla="*/ 32 w 192"/>
                  <a:gd name="T3" fmla="*/ 192 h 192"/>
                  <a:gd name="T4" fmla="*/ 0 w 192"/>
                  <a:gd name="T5" fmla="*/ 160 h 192"/>
                  <a:gd name="T6" fmla="*/ 0 w 192"/>
                  <a:gd name="T7" fmla="*/ 32 h 192"/>
                  <a:gd name="T8" fmla="*/ 32 w 192"/>
                  <a:gd name="T9" fmla="*/ 0 h 192"/>
                  <a:gd name="T10" fmla="*/ 160 w 192"/>
                  <a:gd name="T11" fmla="*/ 0 h 192"/>
                  <a:gd name="T12" fmla="*/ 192 w 192"/>
                  <a:gd name="T13" fmla="*/ 32 h 192"/>
                  <a:gd name="T14" fmla="*/ 192 w 192"/>
                  <a:gd name="T15" fmla="*/ 160 h 192"/>
                  <a:gd name="T16" fmla="*/ 160 w 192"/>
                  <a:gd name="T17" fmla="*/ 192 h 192"/>
                  <a:gd name="T18" fmla="*/ 64 w 192"/>
                  <a:gd name="T19" fmla="*/ 128 h 192"/>
                  <a:gd name="T20" fmla="*/ 128 w 192"/>
                  <a:gd name="T21" fmla="*/ 128 h 192"/>
                  <a:gd name="T22" fmla="*/ 128 w 192"/>
                  <a:gd name="T23" fmla="*/ 64 h 192"/>
                  <a:gd name="T24" fmla="*/ 64 w 192"/>
                  <a:gd name="T25" fmla="*/ 64 h 192"/>
                  <a:gd name="T26" fmla="*/ 64 w 192"/>
                  <a:gd name="T27" fmla="*/ 12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92">
                    <a:moveTo>
                      <a:pt x="160" y="192"/>
                    </a:moveTo>
                    <a:cubicBezTo>
                      <a:pt x="32" y="192"/>
                      <a:pt x="32" y="192"/>
                      <a:pt x="32" y="192"/>
                    </a:cubicBezTo>
                    <a:cubicBezTo>
                      <a:pt x="14" y="192"/>
                      <a:pt x="0" y="178"/>
                      <a:pt x="0" y="160"/>
                    </a:cubicBezTo>
                    <a:cubicBezTo>
                      <a:pt x="0" y="32"/>
                      <a:pt x="0" y="32"/>
                      <a:pt x="0" y="32"/>
                    </a:cubicBezTo>
                    <a:cubicBezTo>
                      <a:pt x="0" y="14"/>
                      <a:pt x="14" y="0"/>
                      <a:pt x="32" y="0"/>
                    </a:cubicBezTo>
                    <a:cubicBezTo>
                      <a:pt x="160" y="0"/>
                      <a:pt x="160" y="0"/>
                      <a:pt x="160" y="0"/>
                    </a:cubicBezTo>
                    <a:cubicBezTo>
                      <a:pt x="178" y="0"/>
                      <a:pt x="192" y="14"/>
                      <a:pt x="192" y="32"/>
                    </a:cubicBezTo>
                    <a:cubicBezTo>
                      <a:pt x="192" y="160"/>
                      <a:pt x="192" y="160"/>
                      <a:pt x="192" y="160"/>
                    </a:cubicBezTo>
                    <a:cubicBezTo>
                      <a:pt x="192" y="178"/>
                      <a:pt x="178" y="192"/>
                      <a:pt x="160" y="192"/>
                    </a:cubicBezTo>
                    <a:close/>
                    <a:moveTo>
                      <a:pt x="64" y="128"/>
                    </a:moveTo>
                    <a:cubicBezTo>
                      <a:pt x="128" y="128"/>
                      <a:pt x="128" y="128"/>
                      <a:pt x="128" y="128"/>
                    </a:cubicBezTo>
                    <a:cubicBezTo>
                      <a:pt x="128" y="64"/>
                      <a:pt x="128" y="64"/>
                      <a:pt x="128" y="64"/>
                    </a:cubicBezTo>
                    <a:cubicBezTo>
                      <a:pt x="64" y="64"/>
                      <a:pt x="64" y="64"/>
                      <a:pt x="64" y="64"/>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IN" sz="1013"/>
              </a:p>
            </p:txBody>
          </p:sp>
          <p:sp>
            <p:nvSpPr>
              <p:cNvPr id="32" name="Freeform 31">
                <a:extLst>
                  <a:ext uri="{FF2B5EF4-FFF2-40B4-BE49-F238E27FC236}">
                    <a16:creationId xmlns:a16="http://schemas.microsoft.com/office/drawing/2014/main" id="{B12D426C-04CA-484E-86B0-BD4564B25D92}"/>
                  </a:ext>
                </a:extLst>
              </p:cNvPr>
              <p:cNvSpPr>
                <a:spLocks noEditPoints="1"/>
              </p:cNvSpPr>
              <p:nvPr/>
            </p:nvSpPr>
            <p:spPr bwMode="auto">
              <a:xfrm>
                <a:off x="1353" y="1826"/>
                <a:ext cx="399" cy="398"/>
              </a:xfrm>
              <a:custGeom>
                <a:avLst/>
                <a:gdLst>
                  <a:gd name="T0" fmla="*/ 160 w 192"/>
                  <a:gd name="T1" fmla="*/ 192 h 192"/>
                  <a:gd name="T2" fmla="*/ 32 w 192"/>
                  <a:gd name="T3" fmla="*/ 192 h 192"/>
                  <a:gd name="T4" fmla="*/ 0 w 192"/>
                  <a:gd name="T5" fmla="*/ 160 h 192"/>
                  <a:gd name="T6" fmla="*/ 0 w 192"/>
                  <a:gd name="T7" fmla="*/ 32 h 192"/>
                  <a:gd name="T8" fmla="*/ 32 w 192"/>
                  <a:gd name="T9" fmla="*/ 0 h 192"/>
                  <a:gd name="T10" fmla="*/ 160 w 192"/>
                  <a:gd name="T11" fmla="*/ 0 h 192"/>
                  <a:gd name="T12" fmla="*/ 192 w 192"/>
                  <a:gd name="T13" fmla="*/ 32 h 192"/>
                  <a:gd name="T14" fmla="*/ 192 w 192"/>
                  <a:gd name="T15" fmla="*/ 160 h 192"/>
                  <a:gd name="T16" fmla="*/ 160 w 192"/>
                  <a:gd name="T17" fmla="*/ 192 h 192"/>
                  <a:gd name="T18" fmla="*/ 64 w 192"/>
                  <a:gd name="T19" fmla="*/ 128 h 192"/>
                  <a:gd name="T20" fmla="*/ 128 w 192"/>
                  <a:gd name="T21" fmla="*/ 128 h 192"/>
                  <a:gd name="T22" fmla="*/ 128 w 192"/>
                  <a:gd name="T23" fmla="*/ 64 h 192"/>
                  <a:gd name="T24" fmla="*/ 64 w 192"/>
                  <a:gd name="T25" fmla="*/ 64 h 192"/>
                  <a:gd name="T26" fmla="*/ 64 w 192"/>
                  <a:gd name="T27" fmla="*/ 12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92">
                    <a:moveTo>
                      <a:pt x="160" y="192"/>
                    </a:moveTo>
                    <a:cubicBezTo>
                      <a:pt x="32" y="192"/>
                      <a:pt x="32" y="192"/>
                      <a:pt x="32" y="192"/>
                    </a:cubicBezTo>
                    <a:cubicBezTo>
                      <a:pt x="14" y="192"/>
                      <a:pt x="0" y="178"/>
                      <a:pt x="0" y="160"/>
                    </a:cubicBezTo>
                    <a:cubicBezTo>
                      <a:pt x="0" y="32"/>
                      <a:pt x="0" y="32"/>
                      <a:pt x="0" y="32"/>
                    </a:cubicBezTo>
                    <a:cubicBezTo>
                      <a:pt x="0" y="14"/>
                      <a:pt x="14" y="0"/>
                      <a:pt x="32" y="0"/>
                    </a:cubicBezTo>
                    <a:cubicBezTo>
                      <a:pt x="160" y="0"/>
                      <a:pt x="160" y="0"/>
                      <a:pt x="160" y="0"/>
                    </a:cubicBezTo>
                    <a:cubicBezTo>
                      <a:pt x="178" y="0"/>
                      <a:pt x="192" y="14"/>
                      <a:pt x="192" y="32"/>
                    </a:cubicBezTo>
                    <a:cubicBezTo>
                      <a:pt x="192" y="160"/>
                      <a:pt x="192" y="160"/>
                      <a:pt x="192" y="160"/>
                    </a:cubicBezTo>
                    <a:cubicBezTo>
                      <a:pt x="192" y="178"/>
                      <a:pt x="178" y="192"/>
                      <a:pt x="160" y="192"/>
                    </a:cubicBezTo>
                    <a:close/>
                    <a:moveTo>
                      <a:pt x="64" y="128"/>
                    </a:moveTo>
                    <a:cubicBezTo>
                      <a:pt x="128" y="128"/>
                      <a:pt x="128" y="128"/>
                      <a:pt x="128" y="128"/>
                    </a:cubicBezTo>
                    <a:cubicBezTo>
                      <a:pt x="128" y="64"/>
                      <a:pt x="128" y="64"/>
                      <a:pt x="128" y="64"/>
                    </a:cubicBezTo>
                    <a:cubicBezTo>
                      <a:pt x="64" y="64"/>
                      <a:pt x="64" y="64"/>
                      <a:pt x="64" y="64"/>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IN" sz="1013"/>
              </a:p>
            </p:txBody>
          </p:sp>
          <p:sp>
            <p:nvSpPr>
              <p:cNvPr id="33" name="Freeform 32">
                <a:extLst>
                  <a:ext uri="{FF2B5EF4-FFF2-40B4-BE49-F238E27FC236}">
                    <a16:creationId xmlns:a16="http://schemas.microsoft.com/office/drawing/2014/main" id="{15156ABD-7C69-634A-85B3-AA81E54B93AE}"/>
                  </a:ext>
                </a:extLst>
              </p:cNvPr>
              <p:cNvSpPr>
                <a:spLocks noEditPoints="1"/>
              </p:cNvSpPr>
              <p:nvPr/>
            </p:nvSpPr>
            <p:spPr bwMode="auto">
              <a:xfrm>
                <a:off x="2683" y="2490"/>
                <a:ext cx="399" cy="398"/>
              </a:xfrm>
              <a:custGeom>
                <a:avLst/>
                <a:gdLst>
                  <a:gd name="T0" fmla="*/ 160 w 192"/>
                  <a:gd name="T1" fmla="*/ 192 h 192"/>
                  <a:gd name="T2" fmla="*/ 32 w 192"/>
                  <a:gd name="T3" fmla="*/ 192 h 192"/>
                  <a:gd name="T4" fmla="*/ 0 w 192"/>
                  <a:gd name="T5" fmla="*/ 160 h 192"/>
                  <a:gd name="T6" fmla="*/ 0 w 192"/>
                  <a:gd name="T7" fmla="*/ 32 h 192"/>
                  <a:gd name="T8" fmla="*/ 32 w 192"/>
                  <a:gd name="T9" fmla="*/ 0 h 192"/>
                  <a:gd name="T10" fmla="*/ 160 w 192"/>
                  <a:gd name="T11" fmla="*/ 0 h 192"/>
                  <a:gd name="T12" fmla="*/ 192 w 192"/>
                  <a:gd name="T13" fmla="*/ 32 h 192"/>
                  <a:gd name="T14" fmla="*/ 192 w 192"/>
                  <a:gd name="T15" fmla="*/ 160 h 192"/>
                  <a:gd name="T16" fmla="*/ 160 w 192"/>
                  <a:gd name="T17" fmla="*/ 192 h 192"/>
                  <a:gd name="T18" fmla="*/ 64 w 192"/>
                  <a:gd name="T19" fmla="*/ 128 h 192"/>
                  <a:gd name="T20" fmla="*/ 128 w 192"/>
                  <a:gd name="T21" fmla="*/ 128 h 192"/>
                  <a:gd name="T22" fmla="*/ 128 w 192"/>
                  <a:gd name="T23" fmla="*/ 64 h 192"/>
                  <a:gd name="T24" fmla="*/ 64 w 192"/>
                  <a:gd name="T25" fmla="*/ 64 h 192"/>
                  <a:gd name="T26" fmla="*/ 64 w 192"/>
                  <a:gd name="T27" fmla="*/ 12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92">
                    <a:moveTo>
                      <a:pt x="160" y="192"/>
                    </a:moveTo>
                    <a:cubicBezTo>
                      <a:pt x="32" y="192"/>
                      <a:pt x="32" y="192"/>
                      <a:pt x="32" y="192"/>
                    </a:cubicBezTo>
                    <a:cubicBezTo>
                      <a:pt x="14" y="192"/>
                      <a:pt x="0" y="178"/>
                      <a:pt x="0" y="160"/>
                    </a:cubicBezTo>
                    <a:cubicBezTo>
                      <a:pt x="0" y="32"/>
                      <a:pt x="0" y="32"/>
                      <a:pt x="0" y="32"/>
                    </a:cubicBezTo>
                    <a:cubicBezTo>
                      <a:pt x="0" y="14"/>
                      <a:pt x="14" y="0"/>
                      <a:pt x="32" y="0"/>
                    </a:cubicBezTo>
                    <a:cubicBezTo>
                      <a:pt x="160" y="0"/>
                      <a:pt x="160" y="0"/>
                      <a:pt x="160" y="0"/>
                    </a:cubicBezTo>
                    <a:cubicBezTo>
                      <a:pt x="178" y="0"/>
                      <a:pt x="192" y="14"/>
                      <a:pt x="192" y="32"/>
                    </a:cubicBezTo>
                    <a:cubicBezTo>
                      <a:pt x="192" y="160"/>
                      <a:pt x="192" y="160"/>
                      <a:pt x="192" y="160"/>
                    </a:cubicBezTo>
                    <a:cubicBezTo>
                      <a:pt x="192" y="178"/>
                      <a:pt x="178" y="192"/>
                      <a:pt x="160" y="192"/>
                    </a:cubicBezTo>
                    <a:close/>
                    <a:moveTo>
                      <a:pt x="64" y="128"/>
                    </a:moveTo>
                    <a:cubicBezTo>
                      <a:pt x="128" y="128"/>
                      <a:pt x="128" y="128"/>
                      <a:pt x="128" y="128"/>
                    </a:cubicBezTo>
                    <a:cubicBezTo>
                      <a:pt x="128" y="64"/>
                      <a:pt x="128" y="64"/>
                      <a:pt x="128" y="64"/>
                    </a:cubicBezTo>
                    <a:cubicBezTo>
                      <a:pt x="64" y="64"/>
                      <a:pt x="64" y="64"/>
                      <a:pt x="64" y="64"/>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IN" sz="1013"/>
              </a:p>
            </p:txBody>
          </p:sp>
          <p:sp>
            <p:nvSpPr>
              <p:cNvPr id="34" name="Freeform 33">
                <a:extLst>
                  <a:ext uri="{FF2B5EF4-FFF2-40B4-BE49-F238E27FC236}">
                    <a16:creationId xmlns:a16="http://schemas.microsoft.com/office/drawing/2014/main" id="{4134EFC2-E884-E241-8DCC-BC21FEAE3009}"/>
                  </a:ext>
                </a:extLst>
              </p:cNvPr>
              <p:cNvSpPr>
                <a:spLocks noEditPoints="1"/>
              </p:cNvSpPr>
              <p:nvPr/>
            </p:nvSpPr>
            <p:spPr bwMode="auto">
              <a:xfrm>
                <a:off x="3348" y="2490"/>
                <a:ext cx="399" cy="398"/>
              </a:xfrm>
              <a:custGeom>
                <a:avLst/>
                <a:gdLst>
                  <a:gd name="T0" fmla="*/ 160 w 192"/>
                  <a:gd name="T1" fmla="*/ 192 h 192"/>
                  <a:gd name="T2" fmla="*/ 32 w 192"/>
                  <a:gd name="T3" fmla="*/ 192 h 192"/>
                  <a:gd name="T4" fmla="*/ 0 w 192"/>
                  <a:gd name="T5" fmla="*/ 160 h 192"/>
                  <a:gd name="T6" fmla="*/ 0 w 192"/>
                  <a:gd name="T7" fmla="*/ 32 h 192"/>
                  <a:gd name="T8" fmla="*/ 32 w 192"/>
                  <a:gd name="T9" fmla="*/ 0 h 192"/>
                  <a:gd name="T10" fmla="*/ 160 w 192"/>
                  <a:gd name="T11" fmla="*/ 0 h 192"/>
                  <a:gd name="T12" fmla="*/ 192 w 192"/>
                  <a:gd name="T13" fmla="*/ 32 h 192"/>
                  <a:gd name="T14" fmla="*/ 192 w 192"/>
                  <a:gd name="T15" fmla="*/ 160 h 192"/>
                  <a:gd name="T16" fmla="*/ 160 w 192"/>
                  <a:gd name="T17" fmla="*/ 192 h 192"/>
                  <a:gd name="T18" fmla="*/ 64 w 192"/>
                  <a:gd name="T19" fmla="*/ 128 h 192"/>
                  <a:gd name="T20" fmla="*/ 128 w 192"/>
                  <a:gd name="T21" fmla="*/ 128 h 192"/>
                  <a:gd name="T22" fmla="*/ 128 w 192"/>
                  <a:gd name="T23" fmla="*/ 64 h 192"/>
                  <a:gd name="T24" fmla="*/ 64 w 192"/>
                  <a:gd name="T25" fmla="*/ 64 h 192"/>
                  <a:gd name="T26" fmla="*/ 64 w 192"/>
                  <a:gd name="T27" fmla="*/ 12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92">
                    <a:moveTo>
                      <a:pt x="160" y="192"/>
                    </a:moveTo>
                    <a:cubicBezTo>
                      <a:pt x="32" y="192"/>
                      <a:pt x="32" y="192"/>
                      <a:pt x="32" y="192"/>
                    </a:cubicBezTo>
                    <a:cubicBezTo>
                      <a:pt x="14" y="192"/>
                      <a:pt x="0" y="178"/>
                      <a:pt x="0" y="160"/>
                    </a:cubicBezTo>
                    <a:cubicBezTo>
                      <a:pt x="0" y="32"/>
                      <a:pt x="0" y="32"/>
                      <a:pt x="0" y="32"/>
                    </a:cubicBezTo>
                    <a:cubicBezTo>
                      <a:pt x="0" y="14"/>
                      <a:pt x="14" y="0"/>
                      <a:pt x="32" y="0"/>
                    </a:cubicBezTo>
                    <a:cubicBezTo>
                      <a:pt x="160" y="0"/>
                      <a:pt x="160" y="0"/>
                      <a:pt x="160" y="0"/>
                    </a:cubicBezTo>
                    <a:cubicBezTo>
                      <a:pt x="178" y="0"/>
                      <a:pt x="192" y="14"/>
                      <a:pt x="192" y="32"/>
                    </a:cubicBezTo>
                    <a:cubicBezTo>
                      <a:pt x="192" y="160"/>
                      <a:pt x="192" y="160"/>
                      <a:pt x="192" y="160"/>
                    </a:cubicBezTo>
                    <a:cubicBezTo>
                      <a:pt x="192" y="178"/>
                      <a:pt x="178" y="192"/>
                      <a:pt x="160" y="192"/>
                    </a:cubicBezTo>
                    <a:close/>
                    <a:moveTo>
                      <a:pt x="64" y="128"/>
                    </a:moveTo>
                    <a:cubicBezTo>
                      <a:pt x="128" y="128"/>
                      <a:pt x="128" y="128"/>
                      <a:pt x="128" y="128"/>
                    </a:cubicBezTo>
                    <a:cubicBezTo>
                      <a:pt x="128" y="64"/>
                      <a:pt x="128" y="64"/>
                      <a:pt x="128" y="64"/>
                    </a:cubicBezTo>
                    <a:cubicBezTo>
                      <a:pt x="64" y="64"/>
                      <a:pt x="64" y="64"/>
                      <a:pt x="64" y="64"/>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IN" sz="1013"/>
              </a:p>
            </p:txBody>
          </p:sp>
          <p:sp>
            <p:nvSpPr>
              <p:cNvPr id="35" name="Freeform 34">
                <a:extLst>
                  <a:ext uri="{FF2B5EF4-FFF2-40B4-BE49-F238E27FC236}">
                    <a16:creationId xmlns:a16="http://schemas.microsoft.com/office/drawing/2014/main" id="{EB2075FE-A32F-644A-897A-89C2614FA14A}"/>
                  </a:ext>
                </a:extLst>
              </p:cNvPr>
              <p:cNvSpPr>
                <a:spLocks noEditPoints="1"/>
              </p:cNvSpPr>
              <p:nvPr/>
            </p:nvSpPr>
            <p:spPr bwMode="auto">
              <a:xfrm>
                <a:off x="4013" y="2490"/>
                <a:ext cx="399" cy="398"/>
              </a:xfrm>
              <a:custGeom>
                <a:avLst/>
                <a:gdLst>
                  <a:gd name="T0" fmla="*/ 160 w 192"/>
                  <a:gd name="T1" fmla="*/ 192 h 192"/>
                  <a:gd name="T2" fmla="*/ 32 w 192"/>
                  <a:gd name="T3" fmla="*/ 192 h 192"/>
                  <a:gd name="T4" fmla="*/ 0 w 192"/>
                  <a:gd name="T5" fmla="*/ 160 h 192"/>
                  <a:gd name="T6" fmla="*/ 0 w 192"/>
                  <a:gd name="T7" fmla="*/ 32 h 192"/>
                  <a:gd name="T8" fmla="*/ 32 w 192"/>
                  <a:gd name="T9" fmla="*/ 0 h 192"/>
                  <a:gd name="T10" fmla="*/ 160 w 192"/>
                  <a:gd name="T11" fmla="*/ 0 h 192"/>
                  <a:gd name="T12" fmla="*/ 192 w 192"/>
                  <a:gd name="T13" fmla="*/ 32 h 192"/>
                  <a:gd name="T14" fmla="*/ 192 w 192"/>
                  <a:gd name="T15" fmla="*/ 160 h 192"/>
                  <a:gd name="T16" fmla="*/ 160 w 192"/>
                  <a:gd name="T17" fmla="*/ 192 h 192"/>
                  <a:gd name="T18" fmla="*/ 64 w 192"/>
                  <a:gd name="T19" fmla="*/ 128 h 192"/>
                  <a:gd name="T20" fmla="*/ 128 w 192"/>
                  <a:gd name="T21" fmla="*/ 128 h 192"/>
                  <a:gd name="T22" fmla="*/ 128 w 192"/>
                  <a:gd name="T23" fmla="*/ 64 h 192"/>
                  <a:gd name="T24" fmla="*/ 64 w 192"/>
                  <a:gd name="T25" fmla="*/ 64 h 192"/>
                  <a:gd name="T26" fmla="*/ 64 w 192"/>
                  <a:gd name="T27" fmla="*/ 12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92">
                    <a:moveTo>
                      <a:pt x="160" y="192"/>
                    </a:moveTo>
                    <a:cubicBezTo>
                      <a:pt x="32" y="192"/>
                      <a:pt x="32" y="192"/>
                      <a:pt x="32" y="192"/>
                    </a:cubicBezTo>
                    <a:cubicBezTo>
                      <a:pt x="14" y="192"/>
                      <a:pt x="0" y="178"/>
                      <a:pt x="0" y="160"/>
                    </a:cubicBezTo>
                    <a:cubicBezTo>
                      <a:pt x="0" y="32"/>
                      <a:pt x="0" y="32"/>
                      <a:pt x="0" y="32"/>
                    </a:cubicBezTo>
                    <a:cubicBezTo>
                      <a:pt x="0" y="14"/>
                      <a:pt x="14" y="0"/>
                      <a:pt x="32" y="0"/>
                    </a:cubicBezTo>
                    <a:cubicBezTo>
                      <a:pt x="160" y="0"/>
                      <a:pt x="160" y="0"/>
                      <a:pt x="160" y="0"/>
                    </a:cubicBezTo>
                    <a:cubicBezTo>
                      <a:pt x="178" y="0"/>
                      <a:pt x="192" y="14"/>
                      <a:pt x="192" y="32"/>
                    </a:cubicBezTo>
                    <a:cubicBezTo>
                      <a:pt x="192" y="160"/>
                      <a:pt x="192" y="160"/>
                      <a:pt x="192" y="160"/>
                    </a:cubicBezTo>
                    <a:cubicBezTo>
                      <a:pt x="192" y="178"/>
                      <a:pt x="178" y="192"/>
                      <a:pt x="160" y="192"/>
                    </a:cubicBezTo>
                    <a:close/>
                    <a:moveTo>
                      <a:pt x="64" y="128"/>
                    </a:moveTo>
                    <a:cubicBezTo>
                      <a:pt x="128" y="128"/>
                      <a:pt x="128" y="128"/>
                      <a:pt x="128" y="128"/>
                    </a:cubicBezTo>
                    <a:cubicBezTo>
                      <a:pt x="128" y="64"/>
                      <a:pt x="128" y="64"/>
                      <a:pt x="128" y="64"/>
                    </a:cubicBezTo>
                    <a:cubicBezTo>
                      <a:pt x="64" y="64"/>
                      <a:pt x="64" y="64"/>
                      <a:pt x="64" y="64"/>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IN" sz="1013"/>
              </a:p>
            </p:txBody>
          </p:sp>
          <p:sp>
            <p:nvSpPr>
              <p:cNvPr id="36" name="Freeform 35">
                <a:extLst>
                  <a:ext uri="{FF2B5EF4-FFF2-40B4-BE49-F238E27FC236}">
                    <a16:creationId xmlns:a16="http://schemas.microsoft.com/office/drawing/2014/main" id="{61708D7C-06F9-0B49-9331-F3D3CD58C931}"/>
                  </a:ext>
                </a:extLst>
              </p:cNvPr>
              <p:cNvSpPr>
                <a:spLocks noEditPoints="1"/>
              </p:cNvSpPr>
              <p:nvPr/>
            </p:nvSpPr>
            <p:spPr bwMode="auto">
              <a:xfrm>
                <a:off x="2018" y="2490"/>
                <a:ext cx="399" cy="398"/>
              </a:xfrm>
              <a:custGeom>
                <a:avLst/>
                <a:gdLst>
                  <a:gd name="T0" fmla="*/ 160 w 192"/>
                  <a:gd name="T1" fmla="*/ 192 h 192"/>
                  <a:gd name="T2" fmla="*/ 32 w 192"/>
                  <a:gd name="T3" fmla="*/ 192 h 192"/>
                  <a:gd name="T4" fmla="*/ 0 w 192"/>
                  <a:gd name="T5" fmla="*/ 160 h 192"/>
                  <a:gd name="T6" fmla="*/ 0 w 192"/>
                  <a:gd name="T7" fmla="*/ 32 h 192"/>
                  <a:gd name="T8" fmla="*/ 32 w 192"/>
                  <a:gd name="T9" fmla="*/ 0 h 192"/>
                  <a:gd name="T10" fmla="*/ 160 w 192"/>
                  <a:gd name="T11" fmla="*/ 0 h 192"/>
                  <a:gd name="T12" fmla="*/ 192 w 192"/>
                  <a:gd name="T13" fmla="*/ 32 h 192"/>
                  <a:gd name="T14" fmla="*/ 192 w 192"/>
                  <a:gd name="T15" fmla="*/ 160 h 192"/>
                  <a:gd name="T16" fmla="*/ 160 w 192"/>
                  <a:gd name="T17" fmla="*/ 192 h 192"/>
                  <a:gd name="T18" fmla="*/ 64 w 192"/>
                  <a:gd name="T19" fmla="*/ 128 h 192"/>
                  <a:gd name="T20" fmla="*/ 128 w 192"/>
                  <a:gd name="T21" fmla="*/ 128 h 192"/>
                  <a:gd name="T22" fmla="*/ 128 w 192"/>
                  <a:gd name="T23" fmla="*/ 64 h 192"/>
                  <a:gd name="T24" fmla="*/ 64 w 192"/>
                  <a:gd name="T25" fmla="*/ 64 h 192"/>
                  <a:gd name="T26" fmla="*/ 64 w 192"/>
                  <a:gd name="T27" fmla="*/ 12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92">
                    <a:moveTo>
                      <a:pt x="160" y="192"/>
                    </a:moveTo>
                    <a:cubicBezTo>
                      <a:pt x="32" y="192"/>
                      <a:pt x="32" y="192"/>
                      <a:pt x="32" y="192"/>
                    </a:cubicBezTo>
                    <a:cubicBezTo>
                      <a:pt x="14" y="192"/>
                      <a:pt x="0" y="178"/>
                      <a:pt x="0" y="160"/>
                    </a:cubicBezTo>
                    <a:cubicBezTo>
                      <a:pt x="0" y="32"/>
                      <a:pt x="0" y="32"/>
                      <a:pt x="0" y="32"/>
                    </a:cubicBezTo>
                    <a:cubicBezTo>
                      <a:pt x="0" y="14"/>
                      <a:pt x="14" y="0"/>
                      <a:pt x="32" y="0"/>
                    </a:cubicBezTo>
                    <a:cubicBezTo>
                      <a:pt x="160" y="0"/>
                      <a:pt x="160" y="0"/>
                      <a:pt x="160" y="0"/>
                    </a:cubicBezTo>
                    <a:cubicBezTo>
                      <a:pt x="178" y="0"/>
                      <a:pt x="192" y="14"/>
                      <a:pt x="192" y="32"/>
                    </a:cubicBezTo>
                    <a:cubicBezTo>
                      <a:pt x="192" y="160"/>
                      <a:pt x="192" y="160"/>
                      <a:pt x="192" y="160"/>
                    </a:cubicBezTo>
                    <a:cubicBezTo>
                      <a:pt x="192" y="178"/>
                      <a:pt x="178" y="192"/>
                      <a:pt x="160" y="192"/>
                    </a:cubicBezTo>
                    <a:close/>
                    <a:moveTo>
                      <a:pt x="64" y="128"/>
                    </a:moveTo>
                    <a:cubicBezTo>
                      <a:pt x="128" y="128"/>
                      <a:pt x="128" y="128"/>
                      <a:pt x="128" y="128"/>
                    </a:cubicBezTo>
                    <a:cubicBezTo>
                      <a:pt x="128" y="64"/>
                      <a:pt x="128" y="64"/>
                      <a:pt x="128" y="64"/>
                    </a:cubicBezTo>
                    <a:cubicBezTo>
                      <a:pt x="64" y="64"/>
                      <a:pt x="64" y="64"/>
                      <a:pt x="64" y="64"/>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IN" sz="1013"/>
              </a:p>
            </p:txBody>
          </p:sp>
          <p:sp>
            <p:nvSpPr>
              <p:cNvPr id="37" name="Freeform 36">
                <a:extLst>
                  <a:ext uri="{FF2B5EF4-FFF2-40B4-BE49-F238E27FC236}">
                    <a16:creationId xmlns:a16="http://schemas.microsoft.com/office/drawing/2014/main" id="{8ABEBF97-C429-D94C-AAC7-6F674DA0D687}"/>
                  </a:ext>
                </a:extLst>
              </p:cNvPr>
              <p:cNvSpPr>
                <a:spLocks noEditPoints="1"/>
              </p:cNvSpPr>
              <p:nvPr/>
            </p:nvSpPr>
            <p:spPr bwMode="auto">
              <a:xfrm>
                <a:off x="1353" y="2490"/>
                <a:ext cx="399" cy="398"/>
              </a:xfrm>
              <a:custGeom>
                <a:avLst/>
                <a:gdLst>
                  <a:gd name="T0" fmla="*/ 160 w 192"/>
                  <a:gd name="T1" fmla="*/ 192 h 192"/>
                  <a:gd name="T2" fmla="*/ 32 w 192"/>
                  <a:gd name="T3" fmla="*/ 192 h 192"/>
                  <a:gd name="T4" fmla="*/ 0 w 192"/>
                  <a:gd name="T5" fmla="*/ 160 h 192"/>
                  <a:gd name="T6" fmla="*/ 0 w 192"/>
                  <a:gd name="T7" fmla="*/ 32 h 192"/>
                  <a:gd name="T8" fmla="*/ 32 w 192"/>
                  <a:gd name="T9" fmla="*/ 0 h 192"/>
                  <a:gd name="T10" fmla="*/ 160 w 192"/>
                  <a:gd name="T11" fmla="*/ 0 h 192"/>
                  <a:gd name="T12" fmla="*/ 192 w 192"/>
                  <a:gd name="T13" fmla="*/ 32 h 192"/>
                  <a:gd name="T14" fmla="*/ 192 w 192"/>
                  <a:gd name="T15" fmla="*/ 160 h 192"/>
                  <a:gd name="T16" fmla="*/ 160 w 192"/>
                  <a:gd name="T17" fmla="*/ 192 h 192"/>
                  <a:gd name="T18" fmla="*/ 64 w 192"/>
                  <a:gd name="T19" fmla="*/ 128 h 192"/>
                  <a:gd name="T20" fmla="*/ 128 w 192"/>
                  <a:gd name="T21" fmla="*/ 128 h 192"/>
                  <a:gd name="T22" fmla="*/ 128 w 192"/>
                  <a:gd name="T23" fmla="*/ 64 h 192"/>
                  <a:gd name="T24" fmla="*/ 64 w 192"/>
                  <a:gd name="T25" fmla="*/ 64 h 192"/>
                  <a:gd name="T26" fmla="*/ 64 w 192"/>
                  <a:gd name="T27" fmla="*/ 12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92">
                    <a:moveTo>
                      <a:pt x="160" y="192"/>
                    </a:moveTo>
                    <a:cubicBezTo>
                      <a:pt x="32" y="192"/>
                      <a:pt x="32" y="192"/>
                      <a:pt x="32" y="192"/>
                    </a:cubicBezTo>
                    <a:cubicBezTo>
                      <a:pt x="14" y="192"/>
                      <a:pt x="0" y="178"/>
                      <a:pt x="0" y="160"/>
                    </a:cubicBezTo>
                    <a:cubicBezTo>
                      <a:pt x="0" y="32"/>
                      <a:pt x="0" y="32"/>
                      <a:pt x="0" y="32"/>
                    </a:cubicBezTo>
                    <a:cubicBezTo>
                      <a:pt x="0" y="14"/>
                      <a:pt x="14" y="0"/>
                      <a:pt x="32" y="0"/>
                    </a:cubicBezTo>
                    <a:cubicBezTo>
                      <a:pt x="160" y="0"/>
                      <a:pt x="160" y="0"/>
                      <a:pt x="160" y="0"/>
                    </a:cubicBezTo>
                    <a:cubicBezTo>
                      <a:pt x="178" y="0"/>
                      <a:pt x="192" y="14"/>
                      <a:pt x="192" y="32"/>
                    </a:cubicBezTo>
                    <a:cubicBezTo>
                      <a:pt x="192" y="160"/>
                      <a:pt x="192" y="160"/>
                      <a:pt x="192" y="160"/>
                    </a:cubicBezTo>
                    <a:cubicBezTo>
                      <a:pt x="192" y="178"/>
                      <a:pt x="178" y="192"/>
                      <a:pt x="160" y="192"/>
                    </a:cubicBezTo>
                    <a:close/>
                    <a:moveTo>
                      <a:pt x="64" y="128"/>
                    </a:moveTo>
                    <a:cubicBezTo>
                      <a:pt x="128" y="128"/>
                      <a:pt x="128" y="128"/>
                      <a:pt x="128" y="128"/>
                    </a:cubicBezTo>
                    <a:cubicBezTo>
                      <a:pt x="128" y="64"/>
                      <a:pt x="128" y="64"/>
                      <a:pt x="128" y="64"/>
                    </a:cubicBezTo>
                    <a:cubicBezTo>
                      <a:pt x="64" y="64"/>
                      <a:pt x="64" y="64"/>
                      <a:pt x="64" y="64"/>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IN" sz="1013"/>
              </a:p>
            </p:txBody>
          </p:sp>
          <p:sp>
            <p:nvSpPr>
              <p:cNvPr id="38" name="Freeform 37">
                <a:extLst>
                  <a:ext uri="{FF2B5EF4-FFF2-40B4-BE49-F238E27FC236}">
                    <a16:creationId xmlns:a16="http://schemas.microsoft.com/office/drawing/2014/main" id="{9727CE2E-907D-ED4C-B22F-A5A786971C35}"/>
                  </a:ext>
                </a:extLst>
              </p:cNvPr>
              <p:cNvSpPr>
                <a:spLocks noEditPoints="1"/>
              </p:cNvSpPr>
              <p:nvPr/>
            </p:nvSpPr>
            <p:spPr bwMode="auto">
              <a:xfrm>
                <a:off x="2683" y="3154"/>
                <a:ext cx="399" cy="398"/>
              </a:xfrm>
              <a:custGeom>
                <a:avLst/>
                <a:gdLst>
                  <a:gd name="T0" fmla="*/ 160 w 192"/>
                  <a:gd name="T1" fmla="*/ 192 h 192"/>
                  <a:gd name="T2" fmla="*/ 32 w 192"/>
                  <a:gd name="T3" fmla="*/ 192 h 192"/>
                  <a:gd name="T4" fmla="*/ 0 w 192"/>
                  <a:gd name="T5" fmla="*/ 160 h 192"/>
                  <a:gd name="T6" fmla="*/ 0 w 192"/>
                  <a:gd name="T7" fmla="*/ 32 h 192"/>
                  <a:gd name="T8" fmla="*/ 32 w 192"/>
                  <a:gd name="T9" fmla="*/ 0 h 192"/>
                  <a:gd name="T10" fmla="*/ 160 w 192"/>
                  <a:gd name="T11" fmla="*/ 0 h 192"/>
                  <a:gd name="T12" fmla="*/ 192 w 192"/>
                  <a:gd name="T13" fmla="*/ 32 h 192"/>
                  <a:gd name="T14" fmla="*/ 192 w 192"/>
                  <a:gd name="T15" fmla="*/ 160 h 192"/>
                  <a:gd name="T16" fmla="*/ 160 w 192"/>
                  <a:gd name="T17" fmla="*/ 192 h 192"/>
                  <a:gd name="T18" fmla="*/ 64 w 192"/>
                  <a:gd name="T19" fmla="*/ 128 h 192"/>
                  <a:gd name="T20" fmla="*/ 128 w 192"/>
                  <a:gd name="T21" fmla="*/ 128 h 192"/>
                  <a:gd name="T22" fmla="*/ 128 w 192"/>
                  <a:gd name="T23" fmla="*/ 64 h 192"/>
                  <a:gd name="T24" fmla="*/ 64 w 192"/>
                  <a:gd name="T25" fmla="*/ 64 h 192"/>
                  <a:gd name="T26" fmla="*/ 64 w 192"/>
                  <a:gd name="T27" fmla="*/ 12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92">
                    <a:moveTo>
                      <a:pt x="160" y="192"/>
                    </a:moveTo>
                    <a:cubicBezTo>
                      <a:pt x="32" y="192"/>
                      <a:pt x="32" y="192"/>
                      <a:pt x="32" y="192"/>
                    </a:cubicBezTo>
                    <a:cubicBezTo>
                      <a:pt x="14" y="192"/>
                      <a:pt x="0" y="178"/>
                      <a:pt x="0" y="160"/>
                    </a:cubicBezTo>
                    <a:cubicBezTo>
                      <a:pt x="0" y="32"/>
                      <a:pt x="0" y="32"/>
                      <a:pt x="0" y="32"/>
                    </a:cubicBezTo>
                    <a:cubicBezTo>
                      <a:pt x="0" y="14"/>
                      <a:pt x="14" y="0"/>
                      <a:pt x="32" y="0"/>
                    </a:cubicBezTo>
                    <a:cubicBezTo>
                      <a:pt x="160" y="0"/>
                      <a:pt x="160" y="0"/>
                      <a:pt x="160" y="0"/>
                    </a:cubicBezTo>
                    <a:cubicBezTo>
                      <a:pt x="178" y="0"/>
                      <a:pt x="192" y="14"/>
                      <a:pt x="192" y="32"/>
                    </a:cubicBezTo>
                    <a:cubicBezTo>
                      <a:pt x="192" y="160"/>
                      <a:pt x="192" y="160"/>
                      <a:pt x="192" y="160"/>
                    </a:cubicBezTo>
                    <a:cubicBezTo>
                      <a:pt x="192" y="178"/>
                      <a:pt x="178" y="192"/>
                      <a:pt x="160" y="192"/>
                    </a:cubicBezTo>
                    <a:close/>
                    <a:moveTo>
                      <a:pt x="64" y="128"/>
                    </a:moveTo>
                    <a:cubicBezTo>
                      <a:pt x="128" y="128"/>
                      <a:pt x="128" y="128"/>
                      <a:pt x="128" y="128"/>
                    </a:cubicBezTo>
                    <a:cubicBezTo>
                      <a:pt x="128" y="64"/>
                      <a:pt x="128" y="64"/>
                      <a:pt x="128" y="64"/>
                    </a:cubicBezTo>
                    <a:cubicBezTo>
                      <a:pt x="64" y="64"/>
                      <a:pt x="64" y="64"/>
                      <a:pt x="64" y="64"/>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IN" sz="1013"/>
              </a:p>
            </p:txBody>
          </p:sp>
          <p:sp>
            <p:nvSpPr>
              <p:cNvPr id="39" name="Freeform 38">
                <a:extLst>
                  <a:ext uri="{FF2B5EF4-FFF2-40B4-BE49-F238E27FC236}">
                    <a16:creationId xmlns:a16="http://schemas.microsoft.com/office/drawing/2014/main" id="{359CD781-61D3-A542-9625-E4AE5343D232}"/>
                  </a:ext>
                </a:extLst>
              </p:cNvPr>
              <p:cNvSpPr>
                <a:spLocks noEditPoints="1"/>
              </p:cNvSpPr>
              <p:nvPr/>
            </p:nvSpPr>
            <p:spPr bwMode="auto">
              <a:xfrm>
                <a:off x="3348" y="3154"/>
                <a:ext cx="399" cy="398"/>
              </a:xfrm>
              <a:custGeom>
                <a:avLst/>
                <a:gdLst>
                  <a:gd name="T0" fmla="*/ 160 w 192"/>
                  <a:gd name="T1" fmla="*/ 192 h 192"/>
                  <a:gd name="T2" fmla="*/ 32 w 192"/>
                  <a:gd name="T3" fmla="*/ 192 h 192"/>
                  <a:gd name="T4" fmla="*/ 0 w 192"/>
                  <a:gd name="T5" fmla="*/ 160 h 192"/>
                  <a:gd name="T6" fmla="*/ 0 w 192"/>
                  <a:gd name="T7" fmla="*/ 32 h 192"/>
                  <a:gd name="T8" fmla="*/ 32 w 192"/>
                  <a:gd name="T9" fmla="*/ 0 h 192"/>
                  <a:gd name="T10" fmla="*/ 160 w 192"/>
                  <a:gd name="T11" fmla="*/ 0 h 192"/>
                  <a:gd name="T12" fmla="*/ 192 w 192"/>
                  <a:gd name="T13" fmla="*/ 32 h 192"/>
                  <a:gd name="T14" fmla="*/ 192 w 192"/>
                  <a:gd name="T15" fmla="*/ 160 h 192"/>
                  <a:gd name="T16" fmla="*/ 160 w 192"/>
                  <a:gd name="T17" fmla="*/ 192 h 192"/>
                  <a:gd name="T18" fmla="*/ 64 w 192"/>
                  <a:gd name="T19" fmla="*/ 128 h 192"/>
                  <a:gd name="T20" fmla="*/ 128 w 192"/>
                  <a:gd name="T21" fmla="*/ 128 h 192"/>
                  <a:gd name="T22" fmla="*/ 128 w 192"/>
                  <a:gd name="T23" fmla="*/ 64 h 192"/>
                  <a:gd name="T24" fmla="*/ 64 w 192"/>
                  <a:gd name="T25" fmla="*/ 64 h 192"/>
                  <a:gd name="T26" fmla="*/ 64 w 192"/>
                  <a:gd name="T27" fmla="*/ 12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92">
                    <a:moveTo>
                      <a:pt x="160" y="192"/>
                    </a:moveTo>
                    <a:cubicBezTo>
                      <a:pt x="32" y="192"/>
                      <a:pt x="32" y="192"/>
                      <a:pt x="32" y="192"/>
                    </a:cubicBezTo>
                    <a:cubicBezTo>
                      <a:pt x="14" y="192"/>
                      <a:pt x="0" y="178"/>
                      <a:pt x="0" y="160"/>
                    </a:cubicBezTo>
                    <a:cubicBezTo>
                      <a:pt x="0" y="32"/>
                      <a:pt x="0" y="32"/>
                      <a:pt x="0" y="32"/>
                    </a:cubicBezTo>
                    <a:cubicBezTo>
                      <a:pt x="0" y="14"/>
                      <a:pt x="14" y="0"/>
                      <a:pt x="32" y="0"/>
                    </a:cubicBezTo>
                    <a:cubicBezTo>
                      <a:pt x="160" y="0"/>
                      <a:pt x="160" y="0"/>
                      <a:pt x="160" y="0"/>
                    </a:cubicBezTo>
                    <a:cubicBezTo>
                      <a:pt x="178" y="0"/>
                      <a:pt x="192" y="14"/>
                      <a:pt x="192" y="32"/>
                    </a:cubicBezTo>
                    <a:cubicBezTo>
                      <a:pt x="192" y="160"/>
                      <a:pt x="192" y="160"/>
                      <a:pt x="192" y="160"/>
                    </a:cubicBezTo>
                    <a:cubicBezTo>
                      <a:pt x="192" y="178"/>
                      <a:pt x="178" y="192"/>
                      <a:pt x="160" y="192"/>
                    </a:cubicBezTo>
                    <a:close/>
                    <a:moveTo>
                      <a:pt x="64" y="128"/>
                    </a:moveTo>
                    <a:cubicBezTo>
                      <a:pt x="128" y="128"/>
                      <a:pt x="128" y="128"/>
                      <a:pt x="128" y="128"/>
                    </a:cubicBezTo>
                    <a:cubicBezTo>
                      <a:pt x="128" y="64"/>
                      <a:pt x="128" y="64"/>
                      <a:pt x="128" y="64"/>
                    </a:cubicBezTo>
                    <a:cubicBezTo>
                      <a:pt x="64" y="64"/>
                      <a:pt x="64" y="64"/>
                      <a:pt x="64" y="64"/>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IN" sz="1013"/>
              </a:p>
            </p:txBody>
          </p:sp>
          <p:sp>
            <p:nvSpPr>
              <p:cNvPr id="40" name="Freeform 39">
                <a:extLst>
                  <a:ext uri="{FF2B5EF4-FFF2-40B4-BE49-F238E27FC236}">
                    <a16:creationId xmlns:a16="http://schemas.microsoft.com/office/drawing/2014/main" id="{2C9D81E3-A968-AE4A-A538-06AD21596A74}"/>
                  </a:ext>
                </a:extLst>
              </p:cNvPr>
              <p:cNvSpPr>
                <a:spLocks noEditPoints="1"/>
              </p:cNvSpPr>
              <p:nvPr/>
            </p:nvSpPr>
            <p:spPr bwMode="auto">
              <a:xfrm>
                <a:off x="4013" y="3154"/>
                <a:ext cx="399" cy="398"/>
              </a:xfrm>
              <a:custGeom>
                <a:avLst/>
                <a:gdLst>
                  <a:gd name="T0" fmla="*/ 160 w 192"/>
                  <a:gd name="T1" fmla="*/ 192 h 192"/>
                  <a:gd name="T2" fmla="*/ 32 w 192"/>
                  <a:gd name="T3" fmla="*/ 192 h 192"/>
                  <a:gd name="T4" fmla="*/ 0 w 192"/>
                  <a:gd name="T5" fmla="*/ 160 h 192"/>
                  <a:gd name="T6" fmla="*/ 0 w 192"/>
                  <a:gd name="T7" fmla="*/ 32 h 192"/>
                  <a:gd name="T8" fmla="*/ 32 w 192"/>
                  <a:gd name="T9" fmla="*/ 0 h 192"/>
                  <a:gd name="T10" fmla="*/ 160 w 192"/>
                  <a:gd name="T11" fmla="*/ 0 h 192"/>
                  <a:gd name="T12" fmla="*/ 192 w 192"/>
                  <a:gd name="T13" fmla="*/ 32 h 192"/>
                  <a:gd name="T14" fmla="*/ 192 w 192"/>
                  <a:gd name="T15" fmla="*/ 160 h 192"/>
                  <a:gd name="T16" fmla="*/ 160 w 192"/>
                  <a:gd name="T17" fmla="*/ 192 h 192"/>
                  <a:gd name="T18" fmla="*/ 64 w 192"/>
                  <a:gd name="T19" fmla="*/ 128 h 192"/>
                  <a:gd name="T20" fmla="*/ 128 w 192"/>
                  <a:gd name="T21" fmla="*/ 128 h 192"/>
                  <a:gd name="T22" fmla="*/ 128 w 192"/>
                  <a:gd name="T23" fmla="*/ 64 h 192"/>
                  <a:gd name="T24" fmla="*/ 64 w 192"/>
                  <a:gd name="T25" fmla="*/ 64 h 192"/>
                  <a:gd name="T26" fmla="*/ 64 w 192"/>
                  <a:gd name="T27" fmla="*/ 12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92">
                    <a:moveTo>
                      <a:pt x="160" y="192"/>
                    </a:moveTo>
                    <a:cubicBezTo>
                      <a:pt x="32" y="192"/>
                      <a:pt x="32" y="192"/>
                      <a:pt x="32" y="192"/>
                    </a:cubicBezTo>
                    <a:cubicBezTo>
                      <a:pt x="14" y="192"/>
                      <a:pt x="0" y="178"/>
                      <a:pt x="0" y="160"/>
                    </a:cubicBezTo>
                    <a:cubicBezTo>
                      <a:pt x="0" y="32"/>
                      <a:pt x="0" y="32"/>
                      <a:pt x="0" y="32"/>
                    </a:cubicBezTo>
                    <a:cubicBezTo>
                      <a:pt x="0" y="14"/>
                      <a:pt x="14" y="0"/>
                      <a:pt x="32" y="0"/>
                    </a:cubicBezTo>
                    <a:cubicBezTo>
                      <a:pt x="160" y="0"/>
                      <a:pt x="160" y="0"/>
                      <a:pt x="160" y="0"/>
                    </a:cubicBezTo>
                    <a:cubicBezTo>
                      <a:pt x="178" y="0"/>
                      <a:pt x="192" y="14"/>
                      <a:pt x="192" y="32"/>
                    </a:cubicBezTo>
                    <a:cubicBezTo>
                      <a:pt x="192" y="160"/>
                      <a:pt x="192" y="160"/>
                      <a:pt x="192" y="160"/>
                    </a:cubicBezTo>
                    <a:cubicBezTo>
                      <a:pt x="192" y="178"/>
                      <a:pt x="178" y="192"/>
                      <a:pt x="160" y="192"/>
                    </a:cubicBezTo>
                    <a:close/>
                    <a:moveTo>
                      <a:pt x="64" y="128"/>
                    </a:moveTo>
                    <a:cubicBezTo>
                      <a:pt x="128" y="128"/>
                      <a:pt x="128" y="128"/>
                      <a:pt x="128" y="128"/>
                    </a:cubicBezTo>
                    <a:cubicBezTo>
                      <a:pt x="128" y="64"/>
                      <a:pt x="128" y="64"/>
                      <a:pt x="128" y="64"/>
                    </a:cubicBezTo>
                    <a:cubicBezTo>
                      <a:pt x="64" y="64"/>
                      <a:pt x="64" y="64"/>
                      <a:pt x="64" y="64"/>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IN" sz="1013"/>
              </a:p>
            </p:txBody>
          </p:sp>
          <p:sp>
            <p:nvSpPr>
              <p:cNvPr id="41" name="Freeform 40">
                <a:extLst>
                  <a:ext uri="{FF2B5EF4-FFF2-40B4-BE49-F238E27FC236}">
                    <a16:creationId xmlns:a16="http://schemas.microsoft.com/office/drawing/2014/main" id="{B3FD6F0E-CABE-994F-A65D-4E1E9633264C}"/>
                  </a:ext>
                </a:extLst>
              </p:cNvPr>
              <p:cNvSpPr>
                <a:spLocks noEditPoints="1"/>
              </p:cNvSpPr>
              <p:nvPr/>
            </p:nvSpPr>
            <p:spPr bwMode="auto">
              <a:xfrm>
                <a:off x="2018" y="3154"/>
                <a:ext cx="399" cy="398"/>
              </a:xfrm>
              <a:custGeom>
                <a:avLst/>
                <a:gdLst>
                  <a:gd name="T0" fmla="*/ 160 w 192"/>
                  <a:gd name="T1" fmla="*/ 192 h 192"/>
                  <a:gd name="T2" fmla="*/ 32 w 192"/>
                  <a:gd name="T3" fmla="*/ 192 h 192"/>
                  <a:gd name="T4" fmla="*/ 0 w 192"/>
                  <a:gd name="T5" fmla="*/ 160 h 192"/>
                  <a:gd name="T6" fmla="*/ 0 w 192"/>
                  <a:gd name="T7" fmla="*/ 32 h 192"/>
                  <a:gd name="T8" fmla="*/ 32 w 192"/>
                  <a:gd name="T9" fmla="*/ 0 h 192"/>
                  <a:gd name="T10" fmla="*/ 160 w 192"/>
                  <a:gd name="T11" fmla="*/ 0 h 192"/>
                  <a:gd name="T12" fmla="*/ 192 w 192"/>
                  <a:gd name="T13" fmla="*/ 32 h 192"/>
                  <a:gd name="T14" fmla="*/ 192 w 192"/>
                  <a:gd name="T15" fmla="*/ 160 h 192"/>
                  <a:gd name="T16" fmla="*/ 160 w 192"/>
                  <a:gd name="T17" fmla="*/ 192 h 192"/>
                  <a:gd name="T18" fmla="*/ 64 w 192"/>
                  <a:gd name="T19" fmla="*/ 128 h 192"/>
                  <a:gd name="T20" fmla="*/ 128 w 192"/>
                  <a:gd name="T21" fmla="*/ 128 h 192"/>
                  <a:gd name="T22" fmla="*/ 128 w 192"/>
                  <a:gd name="T23" fmla="*/ 64 h 192"/>
                  <a:gd name="T24" fmla="*/ 64 w 192"/>
                  <a:gd name="T25" fmla="*/ 64 h 192"/>
                  <a:gd name="T26" fmla="*/ 64 w 192"/>
                  <a:gd name="T27" fmla="*/ 12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92">
                    <a:moveTo>
                      <a:pt x="160" y="192"/>
                    </a:moveTo>
                    <a:cubicBezTo>
                      <a:pt x="32" y="192"/>
                      <a:pt x="32" y="192"/>
                      <a:pt x="32" y="192"/>
                    </a:cubicBezTo>
                    <a:cubicBezTo>
                      <a:pt x="14" y="192"/>
                      <a:pt x="0" y="178"/>
                      <a:pt x="0" y="160"/>
                    </a:cubicBezTo>
                    <a:cubicBezTo>
                      <a:pt x="0" y="32"/>
                      <a:pt x="0" y="32"/>
                      <a:pt x="0" y="32"/>
                    </a:cubicBezTo>
                    <a:cubicBezTo>
                      <a:pt x="0" y="14"/>
                      <a:pt x="14" y="0"/>
                      <a:pt x="32" y="0"/>
                    </a:cubicBezTo>
                    <a:cubicBezTo>
                      <a:pt x="160" y="0"/>
                      <a:pt x="160" y="0"/>
                      <a:pt x="160" y="0"/>
                    </a:cubicBezTo>
                    <a:cubicBezTo>
                      <a:pt x="178" y="0"/>
                      <a:pt x="192" y="14"/>
                      <a:pt x="192" y="32"/>
                    </a:cubicBezTo>
                    <a:cubicBezTo>
                      <a:pt x="192" y="160"/>
                      <a:pt x="192" y="160"/>
                      <a:pt x="192" y="160"/>
                    </a:cubicBezTo>
                    <a:cubicBezTo>
                      <a:pt x="192" y="178"/>
                      <a:pt x="178" y="192"/>
                      <a:pt x="160" y="192"/>
                    </a:cubicBezTo>
                    <a:close/>
                    <a:moveTo>
                      <a:pt x="64" y="128"/>
                    </a:moveTo>
                    <a:cubicBezTo>
                      <a:pt x="128" y="128"/>
                      <a:pt x="128" y="128"/>
                      <a:pt x="128" y="128"/>
                    </a:cubicBezTo>
                    <a:cubicBezTo>
                      <a:pt x="128" y="64"/>
                      <a:pt x="128" y="64"/>
                      <a:pt x="128" y="64"/>
                    </a:cubicBezTo>
                    <a:cubicBezTo>
                      <a:pt x="64" y="64"/>
                      <a:pt x="64" y="64"/>
                      <a:pt x="64" y="64"/>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IN" sz="1013"/>
              </a:p>
            </p:txBody>
          </p:sp>
          <p:sp>
            <p:nvSpPr>
              <p:cNvPr id="42" name="Freeform 41">
                <a:extLst>
                  <a:ext uri="{FF2B5EF4-FFF2-40B4-BE49-F238E27FC236}">
                    <a16:creationId xmlns:a16="http://schemas.microsoft.com/office/drawing/2014/main" id="{1BB94B9A-2E13-6C47-9655-4E41EF128200}"/>
                  </a:ext>
                </a:extLst>
              </p:cNvPr>
              <p:cNvSpPr>
                <a:spLocks noEditPoints="1"/>
              </p:cNvSpPr>
              <p:nvPr/>
            </p:nvSpPr>
            <p:spPr bwMode="auto">
              <a:xfrm>
                <a:off x="1353" y="3154"/>
                <a:ext cx="399" cy="398"/>
              </a:xfrm>
              <a:custGeom>
                <a:avLst/>
                <a:gdLst>
                  <a:gd name="T0" fmla="*/ 160 w 192"/>
                  <a:gd name="T1" fmla="*/ 192 h 192"/>
                  <a:gd name="T2" fmla="*/ 32 w 192"/>
                  <a:gd name="T3" fmla="*/ 192 h 192"/>
                  <a:gd name="T4" fmla="*/ 0 w 192"/>
                  <a:gd name="T5" fmla="*/ 160 h 192"/>
                  <a:gd name="T6" fmla="*/ 0 w 192"/>
                  <a:gd name="T7" fmla="*/ 32 h 192"/>
                  <a:gd name="T8" fmla="*/ 32 w 192"/>
                  <a:gd name="T9" fmla="*/ 0 h 192"/>
                  <a:gd name="T10" fmla="*/ 160 w 192"/>
                  <a:gd name="T11" fmla="*/ 0 h 192"/>
                  <a:gd name="T12" fmla="*/ 192 w 192"/>
                  <a:gd name="T13" fmla="*/ 32 h 192"/>
                  <a:gd name="T14" fmla="*/ 192 w 192"/>
                  <a:gd name="T15" fmla="*/ 160 h 192"/>
                  <a:gd name="T16" fmla="*/ 160 w 192"/>
                  <a:gd name="T17" fmla="*/ 192 h 192"/>
                  <a:gd name="T18" fmla="*/ 64 w 192"/>
                  <a:gd name="T19" fmla="*/ 128 h 192"/>
                  <a:gd name="T20" fmla="*/ 128 w 192"/>
                  <a:gd name="T21" fmla="*/ 128 h 192"/>
                  <a:gd name="T22" fmla="*/ 128 w 192"/>
                  <a:gd name="T23" fmla="*/ 64 h 192"/>
                  <a:gd name="T24" fmla="*/ 64 w 192"/>
                  <a:gd name="T25" fmla="*/ 64 h 192"/>
                  <a:gd name="T26" fmla="*/ 64 w 192"/>
                  <a:gd name="T27" fmla="*/ 12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92">
                    <a:moveTo>
                      <a:pt x="160" y="192"/>
                    </a:moveTo>
                    <a:cubicBezTo>
                      <a:pt x="32" y="192"/>
                      <a:pt x="32" y="192"/>
                      <a:pt x="32" y="192"/>
                    </a:cubicBezTo>
                    <a:cubicBezTo>
                      <a:pt x="14" y="192"/>
                      <a:pt x="0" y="178"/>
                      <a:pt x="0" y="160"/>
                    </a:cubicBezTo>
                    <a:cubicBezTo>
                      <a:pt x="0" y="32"/>
                      <a:pt x="0" y="32"/>
                      <a:pt x="0" y="32"/>
                    </a:cubicBezTo>
                    <a:cubicBezTo>
                      <a:pt x="0" y="14"/>
                      <a:pt x="14" y="0"/>
                      <a:pt x="32" y="0"/>
                    </a:cubicBezTo>
                    <a:cubicBezTo>
                      <a:pt x="160" y="0"/>
                      <a:pt x="160" y="0"/>
                      <a:pt x="160" y="0"/>
                    </a:cubicBezTo>
                    <a:cubicBezTo>
                      <a:pt x="178" y="0"/>
                      <a:pt x="192" y="14"/>
                      <a:pt x="192" y="32"/>
                    </a:cubicBezTo>
                    <a:cubicBezTo>
                      <a:pt x="192" y="160"/>
                      <a:pt x="192" y="160"/>
                      <a:pt x="192" y="160"/>
                    </a:cubicBezTo>
                    <a:cubicBezTo>
                      <a:pt x="192" y="178"/>
                      <a:pt x="178" y="192"/>
                      <a:pt x="160" y="192"/>
                    </a:cubicBezTo>
                    <a:close/>
                    <a:moveTo>
                      <a:pt x="64" y="128"/>
                    </a:moveTo>
                    <a:cubicBezTo>
                      <a:pt x="128" y="128"/>
                      <a:pt x="128" y="128"/>
                      <a:pt x="128" y="128"/>
                    </a:cubicBezTo>
                    <a:cubicBezTo>
                      <a:pt x="128" y="64"/>
                      <a:pt x="128" y="64"/>
                      <a:pt x="128" y="64"/>
                    </a:cubicBezTo>
                    <a:cubicBezTo>
                      <a:pt x="64" y="64"/>
                      <a:pt x="64" y="64"/>
                      <a:pt x="64" y="64"/>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IN" sz="1013"/>
              </a:p>
            </p:txBody>
          </p:sp>
        </p:grpSp>
      </p:grpSp>
      <p:sp>
        <p:nvSpPr>
          <p:cNvPr id="46" name="Rectangle: Rounded Corners 137">
            <a:extLst>
              <a:ext uri="{FF2B5EF4-FFF2-40B4-BE49-F238E27FC236}">
                <a16:creationId xmlns:a16="http://schemas.microsoft.com/office/drawing/2014/main" id="{8B3E4AD6-9F3F-104B-91D2-B996253B0AD8}"/>
              </a:ext>
            </a:extLst>
          </p:cNvPr>
          <p:cNvSpPr/>
          <p:nvPr/>
        </p:nvSpPr>
        <p:spPr>
          <a:xfrm>
            <a:off x="6316346" y="2887726"/>
            <a:ext cx="2190139" cy="2842782"/>
          </a:xfrm>
          <a:prstGeom prst="roundRect">
            <a:avLst>
              <a:gd name="adj" fmla="val 4985"/>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IN" sz="1013"/>
          </a:p>
        </p:txBody>
      </p:sp>
      <p:grpSp>
        <p:nvGrpSpPr>
          <p:cNvPr id="78" name="Group 77">
            <a:extLst>
              <a:ext uri="{FF2B5EF4-FFF2-40B4-BE49-F238E27FC236}">
                <a16:creationId xmlns:a16="http://schemas.microsoft.com/office/drawing/2014/main" id="{AB7D0B86-3575-4E40-ABF1-1CDBB77E8610}"/>
              </a:ext>
            </a:extLst>
          </p:cNvPr>
          <p:cNvGrpSpPr/>
          <p:nvPr/>
        </p:nvGrpSpPr>
        <p:grpSpPr>
          <a:xfrm>
            <a:off x="8245129" y="2892187"/>
            <a:ext cx="259760" cy="265877"/>
            <a:chOff x="7709716" y="2887726"/>
            <a:chExt cx="259760" cy="265877"/>
          </a:xfrm>
        </p:grpSpPr>
        <p:sp>
          <p:nvSpPr>
            <p:cNvPr id="49" name="Freeform: Shape 140">
              <a:extLst>
                <a:ext uri="{FF2B5EF4-FFF2-40B4-BE49-F238E27FC236}">
                  <a16:creationId xmlns:a16="http://schemas.microsoft.com/office/drawing/2014/main" id="{5DCEDFF5-FA7F-2047-A576-6BF82DC32ACD}"/>
                </a:ext>
              </a:extLst>
            </p:cNvPr>
            <p:cNvSpPr/>
            <p:nvPr/>
          </p:nvSpPr>
          <p:spPr>
            <a:xfrm>
              <a:off x="7709716" y="2892875"/>
              <a:ext cx="255896" cy="260728"/>
            </a:xfrm>
            <a:custGeom>
              <a:avLst/>
              <a:gdLst>
                <a:gd name="connsiteX0" fmla="*/ 0 w 141095"/>
                <a:gd name="connsiteY0" fmla="*/ 0 h 143758"/>
                <a:gd name="connsiteX1" fmla="*/ 90289 w 141095"/>
                <a:gd name="connsiteY1" fmla="*/ 0 h 143758"/>
                <a:gd name="connsiteX2" fmla="*/ 141095 w 141095"/>
                <a:gd name="connsiteY2" fmla="*/ 50806 h 143758"/>
                <a:gd name="connsiteX3" fmla="*/ 141095 w 141095"/>
                <a:gd name="connsiteY3" fmla="*/ 143758 h 143758"/>
              </a:gdLst>
              <a:ahLst/>
              <a:cxnLst>
                <a:cxn ang="0">
                  <a:pos x="connsiteX0" y="connsiteY0"/>
                </a:cxn>
                <a:cxn ang="0">
                  <a:pos x="connsiteX1" y="connsiteY1"/>
                </a:cxn>
                <a:cxn ang="0">
                  <a:pos x="connsiteX2" y="connsiteY2"/>
                </a:cxn>
                <a:cxn ang="0">
                  <a:pos x="connsiteX3" y="connsiteY3"/>
                </a:cxn>
              </a:cxnLst>
              <a:rect l="l" t="t" r="r" b="b"/>
              <a:pathLst>
                <a:path w="141095" h="143758">
                  <a:moveTo>
                    <a:pt x="0" y="0"/>
                  </a:moveTo>
                  <a:lnTo>
                    <a:pt x="90289" y="0"/>
                  </a:lnTo>
                  <a:cubicBezTo>
                    <a:pt x="118348" y="0"/>
                    <a:pt x="141095" y="22747"/>
                    <a:pt x="141095" y="50806"/>
                  </a:cubicBezTo>
                  <a:lnTo>
                    <a:pt x="141095" y="143758"/>
                  </a:lnTo>
                  <a:close/>
                </a:path>
              </a:pathLst>
            </a:custGeom>
            <a:solidFill>
              <a:schemeClr val="bg1"/>
            </a:solidFill>
            <a:ln>
              <a:solidFill>
                <a:schemeClr val="tx1">
                  <a:lumMod val="65000"/>
                  <a:lumOff val="35000"/>
                </a:schemeClr>
              </a:solidFill>
            </a:ln>
            <a:effectLst>
              <a:outerShdw blurRad="139700" dist="50800" dir="18180000" sx="88000" sy="88000" algn="bl" rotWithShape="0">
                <a:prstClr val="black">
                  <a:alpha val="18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IN" sz="1013" dirty="0"/>
            </a:p>
          </p:txBody>
        </p:sp>
        <p:sp>
          <p:nvSpPr>
            <p:cNvPr id="50" name="Freeform: Shape 141">
              <a:extLst>
                <a:ext uri="{FF2B5EF4-FFF2-40B4-BE49-F238E27FC236}">
                  <a16:creationId xmlns:a16="http://schemas.microsoft.com/office/drawing/2014/main" id="{304FB543-226F-D54B-B47F-C178A288ECBC}"/>
                </a:ext>
              </a:extLst>
            </p:cNvPr>
            <p:cNvSpPr/>
            <p:nvPr/>
          </p:nvSpPr>
          <p:spPr>
            <a:xfrm>
              <a:off x="7740616" y="2887726"/>
              <a:ext cx="228860" cy="233181"/>
            </a:xfrm>
            <a:custGeom>
              <a:avLst/>
              <a:gdLst>
                <a:gd name="connsiteX0" fmla="*/ 0 w 141095"/>
                <a:gd name="connsiteY0" fmla="*/ 0 h 143758"/>
                <a:gd name="connsiteX1" fmla="*/ 90289 w 141095"/>
                <a:gd name="connsiteY1" fmla="*/ 0 h 143758"/>
                <a:gd name="connsiteX2" fmla="*/ 141095 w 141095"/>
                <a:gd name="connsiteY2" fmla="*/ 50806 h 143758"/>
                <a:gd name="connsiteX3" fmla="*/ 141095 w 141095"/>
                <a:gd name="connsiteY3" fmla="*/ 143758 h 143758"/>
              </a:gdLst>
              <a:ahLst/>
              <a:cxnLst>
                <a:cxn ang="0">
                  <a:pos x="connsiteX0" y="connsiteY0"/>
                </a:cxn>
                <a:cxn ang="0">
                  <a:pos x="connsiteX1" y="connsiteY1"/>
                </a:cxn>
                <a:cxn ang="0">
                  <a:pos x="connsiteX2" y="connsiteY2"/>
                </a:cxn>
                <a:cxn ang="0">
                  <a:pos x="connsiteX3" y="connsiteY3"/>
                </a:cxn>
              </a:cxnLst>
              <a:rect l="l" t="t" r="r" b="b"/>
              <a:pathLst>
                <a:path w="141095" h="143758">
                  <a:moveTo>
                    <a:pt x="0" y="0"/>
                  </a:moveTo>
                  <a:lnTo>
                    <a:pt x="90289" y="0"/>
                  </a:lnTo>
                  <a:cubicBezTo>
                    <a:pt x="118348" y="0"/>
                    <a:pt x="141095" y="22747"/>
                    <a:pt x="141095" y="50806"/>
                  </a:cubicBezTo>
                  <a:lnTo>
                    <a:pt x="141095" y="143758"/>
                  </a:lnTo>
                  <a:close/>
                </a:path>
              </a:pathLst>
            </a:cu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IN" sz="1013" dirty="0">
                <a:solidFill>
                  <a:srgbClr val="FAA449"/>
                </a:solidFill>
              </a:endParaRPr>
            </a:p>
          </p:txBody>
        </p:sp>
      </p:grpSp>
      <p:sp>
        <p:nvSpPr>
          <p:cNvPr id="52" name="TextBox 51">
            <a:extLst>
              <a:ext uri="{FF2B5EF4-FFF2-40B4-BE49-F238E27FC236}">
                <a16:creationId xmlns:a16="http://schemas.microsoft.com/office/drawing/2014/main" id="{F1BEC09A-DD69-BA47-BDA5-66F56E871527}"/>
              </a:ext>
            </a:extLst>
          </p:cNvPr>
          <p:cNvSpPr txBox="1"/>
          <p:nvPr/>
        </p:nvSpPr>
        <p:spPr>
          <a:xfrm>
            <a:off x="6310956" y="3991910"/>
            <a:ext cx="2190070" cy="1554272"/>
          </a:xfrm>
          <a:prstGeom prst="rect">
            <a:avLst/>
          </a:prstGeom>
          <a:noFill/>
        </p:spPr>
        <p:txBody>
          <a:bodyPr wrap="square" rtlCol="0">
            <a:spAutoFit/>
          </a:bodyPr>
          <a:lstStyle/>
          <a:p>
            <a:pPr algn="ctr"/>
            <a:r>
              <a:rPr lang="en-US" sz="1700" dirty="0">
                <a:solidFill>
                  <a:schemeClr val="tx1">
                    <a:lumMod val="65000"/>
                    <a:lumOff val="35000"/>
                  </a:schemeClr>
                </a:solidFill>
                <a:latin typeface="Roboto" panose="02000000000000000000" pitchFamily="2" charset="0"/>
                <a:ea typeface="Roboto" panose="02000000000000000000" pitchFamily="2" charset="0"/>
              </a:rPr>
              <a:t>If </a:t>
            </a:r>
          </a:p>
          <a:p>
            <a:pPr algn="ctr">
              <a:spcAft>
                <a:spcPts val="1200"/>
              </a:spcAft>
            </a:pPr>
            <a:r>
              <a:rPr lang="en-US" sz="1700" dirty="0">
                <a:solidFill>
                  <a:schemeClr val="tx1">
                    <a:lumMod val="65000"/>
                    <a:lumOff val="35000"/>
                  </a:schemeClr>
                </a:solidFill>
                <a:latin typeface="Roboto" panose="02000000000000000000" pitchFamily="2" charset="0"/>
                <a:ea typeface="Roboto" panose="02000000000000000000" pitchFamily="2" charset="0"/>
              </a:rPr>
              <a:t>Payback ≤ Payback Benchmark</a:t>
            </a:r>
          </a:p>
          <a:p>
            <a:pPr algn="ctr"/>
            <a:r>
              <a:rPr lang="en-US" sz="1700" dirty="0">
                <a:solidFill>
                  <a:schemeClr val="tx1">
                    <a:lumMod val="65000"/>
                    <a:lumOff val="35000"/>
                  </a:schemeClr>
                </a:solidFill>
                <a:latin typeface="Roboto" panose="02000000000000000000" pitchFamily="2" charset="0"/>
                <a:ea typeface="Roboto" panose="02000000000000000000" pitchFamily="2" charset="0"/>
              </a:rPr>
              <a:t>The project is </a:t>
            </a:r>
            <a:r>
              <a:rPr lang="en-US" sz="1700" dirty="0">
                <a:solidFill>
                  <a:srgbClr val="FF0000"/>
                </a:solidFill>
                <a:latin typeface="Roboto Medium" panose="02000000000000000000" pitchFamily="2" charset="0"/>
                <a:ea typeface="Roboto Medium" panose="02000000000000000000" pitchFamily="2" charset="0"/>
              </a:rPr>
              <a:t>accepted</a:t>
            </a:r>
          </a:p>
        </p:txBody>
      </p:sp>
      <p:grpSp>
        <p:nvGrpSpPr>
          <p:cNvPr id="81" name="Group 80">
            <a:extLst>
              <a:ext uri="{FF2B5EF4-FFF2-40B4-BE49-F238E27FC236}">
                <a16:creationId xmlns:a16="http://schemas.microsoft.com/office/drawing/2014/main" id="{0EBAD3B5-1339-4344-BB42-6C45DF6A6A27}"/>
              </a:ext>
            </a:extLst>
          </p:cNvPr>
          <p:cNvGrpSpPr/>
          <p:nvPr/>
        </p:nvGrpSpPr>
        <p:grpSpPr>
          <a:xfrm>
            <a:off x="6316348" y="5029200"/>
            <a:ext cx="707734" cy="701308"/>
            <a:chOff x="6316347" y="4763245"/>
            <a:chExt cx="976126" cy="967264"/>
          </a:xfrm>
        </p:grpSpPr>
        <p:sp>
          <p:nvSpPr>
            <p:cNvPr id="47" name="Freeform: Shape 138">
              <a:extLst>
                <a:ext uri="{FF2B5EF4-FFF2-40B4-BE49-F238E27FC236}">
                  <a16:creationId xmlns:a16="http://schemas.microsoft.com/office/drawing/2014/main" id="{EE707445-7D0E-0B4B-96D8-4A2B5D09871C}"/>
                </a:ext>
              </a:extLst>
            </p:cNvPr>
            <p:cNvSpPr/>
            <p:nvPr/>
          </p:nvSpPr>
          <p:spPr>
            <a:xfrm>
              <a:off x="6336947" y="4763245"/>
              <a:ext cx="955526" cy="951813"/>
            </a:xfrm>
            <a:custGeom>
              <a:avLst/>
              <a:gdLst>
                <a:gd name="connsiteX0" fmla="*/ 0 w 576343"/>
                <a:gd name="connsiteY0" fmla="*/ 0 h 574100"/>
                <a:gd name="connsiteX1" fmla="*/ 576343 w 576343"/>
                <a:gd name="connsiteY1" fmla="*/ 574100 h 574100"/>
                <a:gd name="connsiteX2" fmla="*/ 50806 w 576343"/>
                <a:gd name="connsiteY2" fmla="*/ 574100 h 574100"/>
                <a:gd name="connsiteX3" fmla="*/ 0 w 576343"/>
                <a:gd name="connsiteY3" fmla="*/ 523294 h 574100"/>
              </a:gdLst>
              <a:ahLst/>
              <a:cxnLst>
                <a:cxn ang="0">
                  <a:pos x="connsiteX0" y="connsiteY0"/>
                </a:cxn>
                <a:cxn ang="0">
                  <a:pos x="connsiteX1" y="connsiteY1"/>
                </a:cxn>
                <a:cxn ang="0">
                  <a:pos x="connsiteX2" y="connsiteY2"/>
                </a:cxn>
                <a:cxn ang="0">
                  <a:pos x="connsiteX3" y="connsiteY3"/>
                </a:cxn>
              </a:cxnLst>
              <a:rect l="l" t="t" r="r" b="b"/>
              <a:pathLst>
                <a:path w="576343" h="574100">
                  <a:moveTo>
                    <a:pt x="0" y="0"/>
                  </a:moveTo>
                  <a:lnTo>
                    <a:pt x="576343" y="574100"/>
                  </a:lnTo>
                  <a:lnTo>
                    <a:pt x="50806" y="574100"/>
                  </a:lnTo>
                  <a:cubicBezTo>
                    <a:pt x="22747" y="574100"/>
                    <a:pt x="0" y="551353"/>
                    <a:pt x="0" y="523294"/>
                  </a:cubicBezTo>
                  <a:close/>
                </a:path>
              </a:pathLst>
            </a:custGeom>
            <a:solidFill>
              <a:schemeClr val="bg1"/>
            </a:solidFill>
            <a:ln>
              <a:noFill/>
            </a:ln>
            <a:effectLst>
              <a:outerShdw blurRad="139700" dist="50800" dir="18180000" sx="88000" sy="88000" algn="bl" rotWithShape="0">
                <a:prstClr val="black">
                  <a:alpha val="18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IN" sz="1013"/>
            </a:p>
          </p:txBody>
        </p:sp>
        <p:sp>
          <p:nvSpPr>
            <p:cNvPr id="48" name="Freeform: Shape 139">
              <a:extLst>
                <a:ext uri="{FF2B5EF4-FFF2-40B4-BE49-F238E27FC236}">
                  <a16:creationId xmlns:a16="http://schemas.microsoft.com/office/drawing/2014/main" id="{FB64C496-A585-0647-9BE5-8A69DE0FC31E}"/>
                </a:ext>
              </a:extLst>
            </p:cNvPr>
            <p:cNvSpPr/>
            <p:nvPr/>
          </p:nvSpPr>
          <p:spPr>
            <a:xfrm>
              <a:off x="6316347" y="4799298"/>
              <a:ext cx="934843" cy="931211"/>
            </a:xfrm>
            <a:custGeom>
              <a:avLst/>
              <a:gdLst>
                <a:gd name="connsiteX0" fmla="*/ 0 w 576343"/>
                <a:gd name="connsiteY0" fmla="*/ 0 h 574100"/>
                <a:gd name="connsiteX1" fmla="*/ 576343 w 576343"/>
                <a:gd name="connsiteY1" fmla="*/ 574100 h 574100"/>
                <a:gd name="connsiteX2" fmla="*/ 50806 w 576343"/>
                <a:gd name="connsiteY2" fmla="*/ 574100 h 574100"/>
                <a:gd name="connsiteX3" fmla="*/ 0 w 576343"/>
                <a:gd name="connsiteY3" fmla="*/ 523294 h 574100"/>
              </a:gdLst>
              <a:ahLst/>
              <a:cxnLst>
                <a:cxn ang="0">
                  <a:pos x="connsiteX0" y="connsiteY0"/>
                </a:cxn>
                <a:cxn ang="0">
                  <a:pos x="connsiteX1" y="connsiteY1"/>
                </a:cxn>
                <a:cxn ang="0">
                  <a:pos x="connsiteX2" y="connsiteY2"/>
                </a:cxn>
                <a:cxn ang="0">
                  <a:pos x="connsiteX3" y="connsiteY3"/>
                </a:cxn>
              </a:cxnLst>
              <a:rect l="l" t="t" r="r" b="b"/>
              <a:pathLst>
                <a:path w="576343" h="574100">
                  <a:moveTo>
                    <a:pt x="0" y="0"/>
                  </a:moveTo>
                  <a:lnTo>
                    <a:pt x="576343" y="574100"/>
                  </a:lnTo>
                  <a:lnTo>
                    <a:pt x="50806" y="574100"/>
                  </a:lnTo>
                  <a:cubicBezTo>
                    <a:pt x="22747" y="574100"/>
                    <a:pt x="0" y="551353"/>
                    <a:pt x="0" y="523294"/>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IN" sz="1013"/>
            </a:p>
          </p:txBody>
        </p:sp>
      </p:grpSp>
      <p:grpSp>
        <p:nvGrpSpPr>
          <p:cNvPr id="62" name="Group 61">
            <a:extLst>
              <a:ext uri="{FF2B5EF4-FFF2-40B4-BE49-F238E27FC236}">
                <a16:creationId xmlns:a16="http://schemas.microsoft.com/office/drawing/2014/main" id="{BEDA5452-69AC-C741-AEF4-423655CF7C55}"/>
              </a:ext>
            </a:extLst>
          </p:cNvPr>
          <p:cNvGrpSpPr/>
          <p:nvPr/>
        </p:nvGrpSpPr>
        <p:grpSpPr>
          <a:xfrm>
            <a:off x="7172179" y="3126827"/>
            <a:ext cx="466001" cy="439380"/>
            <a:chOff x="4024313" y="1374776"/>
            <a:chExt cx="368300" cy="333375"/>
          </a:xfrm>
          <a:effectLst>
            <a:reflection blurRad="6350" stA="50000" endA="300" endPos="55000" dir="5400000" sy="-100000" algn="bl" rotWithShape="0"/>
          </a:effectLst>
        </p:grpSpPr>
        <p:sp>
          <p:nvSpPr>
            <p:cNvPr id="63" name="Rectangle 30">
              <a:extLst>
                <a:ext uri="{FF2B5EF4-FFF2-40B4-BE49-F238E27FC236}">
                  <a16:creationId xmlns:a16="http://schemas.microsoft.com/office/drawing/2014/main" id="{8CB52F04-47F1-4C40-AD9B-EA9FB4144E6E}"/>
                </a:ext>
              </a:extLst>
            </p:cNvPr>
            <p:cNvSpPr>
              <a:spLocks noChangeArrowheads="1"/>
            </p:cNvSpPr>
            <p:nvPr/>
          </p:nvSpPr>
          <p:spPr bwMode="auto">
            <a:xfrm>
              <a:off x="4024313" y="1427163"/>
              <a:ext cx="368300" cy="176213"/>
            </a:xfrm>
            <a:prstGeom prst="rect">
              <a:avLst/>
            </a:prstGeom>
            <a:noFill/>
            <a:ln w="381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1350">
                <a:solidFill>
                  <a:schemeClr val="accent2"/>
                </a:solidFill>
              </a:endParaRPr>
            </a:p>
          </p:txBody>
        </p:sp>
        <p:sp>
          <p:nvSpPr>
            <p:cNvPr id="64" name="Rectangle 31">
              <a:extLst>
                <a:ext uri="{FF2B5EF4-FFF2-40B4-BE49-F238E27FC236}">
                  <a16:creationId xmlns:a16="http://schemas.microsoft.com/office/drawing/2014/main" id="{B35BB6A0-CECA-9844-AF07-4BCF6324F19D}"/>
                </a:ext>
              </a:extLst>
            </p:cNvPr>
            <p:cNvSpPr>
              <a:spLocks noChangeArrowheads="1"/>
            </p:cNvSpPr>
            <p:nvPr/>
          </p:nvSpPr>
          <p:spPr bwMode="auto">
            <a:xfrm>
              <a:off x="4041776" y="1603376"/>
              <a:ext cx="333375" cy="104775"/>
            </a:xfrm>
            <a:prstGeom prst="rect">
              <a:avLst/>
            </a:prstGeom>
            <a:noFill/>
            <a:ln w="381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1350">
                <a:solidFill>
                  <a:schemeClr val="accent2"/>
                </a:solidFill>
              </a:endParaRPr>
            </a:p>
          </p:txBody>
        </p:sp>
        <p:sp>
          <p:nvSpPr>
            <p:cNvPr id="65" name="Rectangle 32">
              <a:extLst>
                <a:ext uri="{FF2B5EF4-FFF2-40B4-BE49-F238E27FC236}">
                  <a16:creationId xmlns:a16="http://schemas.microsoft.com/office/drawing/2014/main" id="{A4D08F0F-643E-5548-90AF-B57499331A8A}"/>
                </a:ext>
              </a:extLst>
            </p:cNvPr>
            <p:cNvSpPr>
              <a:spLocks noChangeArrowheads="1"/>
            </p:cNvSpPr>
            <p:nvPr/>
          </p:nvSpPr>
          <p:spPr bwMode="auto">
            <a:xfrm>
              <a:off x="4146551" y="1374776"/>
              <a:ext cx="123825" cy="52388"/>
            </a:xfrm>
            <a:prstGeom prst="rect">
              <a:avLst/>
            </a:prstGeom>
            <a:noFill/>
            <a:ln w="381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1350">
                <a:solidFill>
                  <a:schemeClr val="accent2"/>
                </a:solidFill>
              </a:endParaRPr>
            </a:p>
          </p:txBody>
        </p:sp>
        <p:sp>
          <p:nvSpPr>
            <p:cNvPr id="66" name="Rectangle 33">
              <a:extLst>
                <a:ext uri="{FF2B5EF4-FFF2-40B4-BE49-F238E27FC236}">
                  <a16:creationId xmlns:a16="http://schemas.microsoft.com/office/drawing/2014/main" id="{3A3EA245-332D-BC4A-8585-D1FCC1B72007}"/>
                </a:ext>
              </a:extLst>
            </p:cNvPr>
            <p:cNvSpPr>
              <a:spLocks noChangeArrowheads="1"/>
            </p:cNvSpPr>
            <p:nvPr/>
          </p:nvSpPr>
          <p:spPr bwMode="auto">
            <a:xfrm>
              <a:off x="4165601" y="1568451"/>
              <a:ext cx="87313" cy="87313"/>
            </a:xfrm>
            <a:prstGeom prst="rect">
              <a:avLst/>
            </a:prstGeom>
            <a:noFill/>
            <a:ln w="381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1350">
                <a:solidFill>
                  <a:schemeClr val="accent2"/>
                </a:solidFill>
              </a:endParaRPr>
            </a:p>
          </p:txBody>
        </p:sp>
      </p:grpSp>
      <p:sp>
        <p:nvSpPr>
          <p:cNvPr id="54" name="Rectangle: Rounded Corners 145">
            <a:extLst>
              <a:ext uri="{FF2B5EF4-FFF2-40B4-BE49-F238E27FC236}">
                <a16:creationId xmlns:a16="http://schemas.microsoft.com/office/drawing/2014/main" id="{EDCF3524-7994-0643-BEEE-654B61124D10}"/>
              </a:ext>
            </a:extLst>
          </p:cNvPr>
          <p:cNvSpPr/>
          <p:nvPr/>
        </p:nvSpPr>
        <p:spPr>
          <a:xfrm>
            <a:off x="8772019" y="2887726"/>
            <a:ext cx="2196000" cy="2842782"/>
          </a:xfrm>
          <a:prstGeom prst="roundRect">
            <a:avLst>
              <a:gd name="adj" fmla="val 4985"/>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IN" sz="1013"/>
          </a:p>
        </p:txBody>
      </p:sp>
      <p:grpSp>
        <p:nvGrpSpPr>
          <p:cNvPr id="80" name="Group 79">
            <a:extLst>
              <a:ext uri="{FF2B5EF4-FFF2-40B4-BE49-F238E27FC236}">
                <a16:creationId xmlns:a16="http://schemas.microsoft.com/office/drawing/2014/main" id="{69B4AB37-6350-DE40-AEDD-A70CA3911B7B}"/>
              </a:ext>
            </a:extLst>
          </p:cNvPr>
          <p:cNvGrpSpPr/>
          <p:nvPr/>
        </p:nvGrpSpPr>
        <p:grpSpPr>
          <a:xfrm>
            <a:off x="10708373" y="2896499"/>
            <a:ext cx="259646" cy="265877"/>
            <a:chOff x="10164773" y="2887726"/>
            <a:chExt cx="259646" cy="265877"/>
          </a:xfrm>
        </p:grpSpPr>
        <p:sp>
          <p:nvSpPr>
            <p:cNvPr id="57" name="Freeform: Shape 148">
              <a:extLst>
                <a:ext uri="{FF2B5EF4-FFF2-40B4-BE49-F238E27FC236}">
                  <a16:creationId xmlns:a16="http://schemas.microsoft.com/office/drawing/2014/main" id="{C8A2855B-940E-B84E-9706-CDB925A0D48E}"/>
                </a:ext>
              </a:extLst>
            </p:cNvPr>
            <p:cNvSpPr/>
            <p:nvPr/>
          </p:nvSpPr>
          <p:spPr>
            <a:xfrm>
              <a:off x="10164773" y="2892875"/>
              <a:ext cx="255783" cy="260728"/>
            </a:xfrm>
            <a:custGeom>
              <a:avLst/>
              <a:gdLst>
                <a:gd name="connsiteX0" fmla="*/ 0 w 141095"/>
                <a:gd name="connsiteY0" fmla="*/ 0 h 143758"/>
                <a:gd name="connsiteX1" fmla="*/ 90289 w 141095"/>
                <a:gd name="connsiteY1" fmla="*/ 0 h 143758"/>
                <a:gd name="connsiteX2" fmla="*/ 141095 w 141095"/>
                <a:gd name="connsiteY2" fmla="*/ 50806 h 143758"/>
                <a:gd name="connsiteX3" fmla="*/ 141095 w 141095"/>
                <a:gd name="connsiteY3" fmla="*/ 143758 h 143758"/>
              </a:gdLst>
              <a:ahLst/>
              <a:cxnLst>
                <a:cxn ang="0">
                  <a:pos x="connsiteX0" y="connsiteY0"/>
                </a:cxn>
                <a:cxn ang="0">
                  <a:pos x="connsiteX1" y="connsiteY1"/>
                </a:cxn>
                <a:cxn ang="0">
                  <a:pos x="connsiteX2" y="connsiteY2"/>
                </a:cxn>
                <a:cxn ang="0">
                  <a:pos x="connsiteX3" y="connsiteY3"/>
                </a:cxn>
              </a:cxnLst>
              <a:rect l="l" t="t" r="r" b="b"/>
              <a:pathLst>
                <a:path w="141095" h="143758">
                  <a:moveTo>
                    <a:pt x="0" y="0"/>
                  </a:moveTo>
                  <a:lnTo>
                    <a:pt x="90289" y="0"/>
                  </a:lnTo>
                  <a:cubicBezTo>
                    <a:pt x="118348" y="0"/>
                    <a:pt x="141095" y="22747"/>
                    <a:pt x="141095" y="50806"/>
                  </a:cubicBezTo>
                  <a:lnTo>
                    <a:pt x="141095" y="143758"/>
                  </a:lnTo>
                  <a:close/>
                </a:path>
              </a:pathLst>
            </a:custGeom>
            <a:solidFill>
              <a:schemeClr val="bg1"/>
            </a:solidFill>
            <a:ln>
              <a:noFill/>
            </a:ln>
            <a:effectLst>
              <a:outerShdw blurRad="139700" dist="50800" dir="18180000" sx="88000" sy="88000" algn="bl" rotWithShape="0">
                <a:prstClr val="black">
                  <a:alpha val="18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IN" sz="1013" dirty="0"/>
            </a:p>
          </p:txBody>
        </p:sp>
        <p:sp>
          <p:nvSpPr>
            <p:cNvPr id="58" name="Freeform: Shape 149">
              <a:extLst>
                <a:ext uri="{FF2B5EF4-FFF2-40B4-BE49-F238E27FC236}">
                  <a16:creationId xmlns:a16="http://schemas.microsoft.com/office/drawing/2014/main" id="{996A32CA-597D-9E42-9A96-3CF0B63064AB}"/>
                </a:ext>
              </a:extLst>
            </p:cNvPr>
            <p:cNvSpPr/>
            <p:nvPr/>
          </p:nvSpPr>
          <p:spPr>
            <a:xfrm>
              <a:off x="10195660" y="2887726"/>
              <a:ext cx="228759" cy="233181"/>
            </a:xfrm>
            <a:custGeom>
              <a:avLst/>
              <a:gdLst>
                <a:gd name="connsiteX0" fmla="*/ 0 w 141095"/>
                <a:gd name="connsiteY0" fmla="*/ 0 h 143758"/>
                <a:gd name="connsiteX1" fmla="*/ 90289 w 141095"/>
                <a:gd name="connsiteY1" fmla="*/ 0 h 143758"/>
                <a:gd name="connsiteX2" fmla="*/ 141095 w 141095"/>
                <a:gd name="connsiteY2" fmla="*/ 50806 h 143758"/>
                <a:gd name="connsiteX3" fmla="*/ 141095 w 141095"/>
                <a:gd name="connsiteY3" fmla="*/ 143758 h 143758"/>
              </a:gdLst>
              <a:ahLst/>
              <a:cxnLst>
                <a:cxn ang="0">
                  <a:pos x="connsiteX0" y="connsiteY0"/>
                </a:cxn>
                <a:cxn ang="0">
                  <a:pos x="connsiteX1" y="connsiteY1"/>
                </a:cxn>
                <a:cxn ang="0">
                  <a:pos x="connsiteX2" y="connsiteY2"/>
                </a:cxn>
                <a:cxn ang="0">
                  <a:pos x="connsiteX3" y="connsiteY3"/>
                </a:cxn>
              </a:cxnLst>
              <a:rect l="l" t="t" r="r" b="b"/>
              <a:pathLst>
                <a:path w="141095" h="143758">
                  <a:moveTo>
                    <a:pt x="0" y="0"/>
                  </a:moveTo>
                  <a:lnTo>
                    <a:pt x="90289" y="0"/>
                  </a:lnTo>
                  <a:cubicBezTo>
                    <a:pt x="118348" y="0"/>
                    <a:pt x="141095" y="22747"/>
                    <a:pt x="141095" y="50806"/>
                  </a:cubicBezTo>
                  <a:lnTo>
                    <a:pt x="141095" y="14375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IN" sz="1013" dirty="0">
                <a:solidFill>
                  <a:srgbClr val="FAA449"/>
                </a:solidFill>
              </a:endParaRPr>
            </a:p>
          </p:txBody>
        </p:sp>
      </p:grpSp>
      <p:sp>
        <p:nvSpPr>
          <p:cNvPr id="60" name="TextBox 59">
            <a:extLst>
              <a:ext uri="{FF2B5EF4-FFF2-40B4-BE49-F238E27FC236}">
                <a16:creationId xmlns:a16="http://schemas.microsoft.com/office/drawing/2014/main" id="{AC2699D7-965E-7340-9D6F-6272338F14C2}"/>
              </a:ext>
            </a:extLst>
          </p:cNvPr>
          <p:cNvSpPr txBox="1"/>
          <p:nvPr/>
        </p:nvSpPr>
        <p:spPr>
          <a:xfrm>
            <a:off x="8766566" y="3988782"/>
            <a:ext cx="2197590" cy="1554272"/>
          </a:xfrm>
          <a:prstGeom prst="rect">
            <a:avLst/>
          </a:prstGeom>
          <a:noFill/>
        </p:spPr>
        <p:txBody>
          <a:bodyPr wrap="square" rtlCol="0">
            <a:spAutoFit/>
          </a:bodyPr>
          <a:lstStyle/>
          <a:p>
            <a:pPr algn="ctr"/>
            <a:r>
              <a:rPr lang="en-US" sz="1700" dirty="0">
                <a:solidFill>
                  <a:schemeClr val="tx1">
                    <a:lumMod val="65000"/>
                    <a:lumOff val="35000"/>
                  </a:schemeClr>
                </a:solidFill>
                <a:latin typeface="Roboto" panose="02000000000000000000" pitchFamily="2" charset="0"/>
                <a:ea typeface="Roboto" panose="02000000000000000000" pitchFamily="2" charset="0"/>
              </a:rPr>
              <a:t>If </a:t>
            </a:r>
          </a:p>
          <a:p>
            <a:pPr algn="ctr">
              <a:spcAft>
                <a:spcPts val="1200"/>
              </a:spcAft>
            </a:pPr>
            <a:r>
              <a:rPr lang="en-US" sz="1700" dirty="0">
                <a:solidFill>
                  <a:schemeClr val="tx1">
                    <a:lumMod val="65000"/>
                    <a:lumOff val="35000"/>
                  </a:schemeClr>
                </a:solidFill>
                <a:latin typeface="Roboto" panose="02000000000000000000" pitchFamily="2" charset="0"/>
                <a:ea typeface="Roboto" panose="02000000000000000000" pitchFamily="2" charset="0"/>
              </a:rPr>
              <a:t>Payback &gt; Payback Benchmark</a:t>
            </a:r>
          </a:p>
          <a:p>
            <a:pPr algn="ctr"/>
            <a:r>
              <a:rPr lang="en-US" sz="1700" dirty="0">
                <a:solidFill>
                  <a:schemeClr val="tx1">
                    <a:lumMod val="65000"/>
                    <a:lumOff val="35000"/>
                  </a:schemeClr>
                </a:solidFill>
                <a:latin typeface="Roboto" panose="02000000000000000000" pitchFamily="2" charset="0"/>
                <a:ea typeface="Roboto" panose="02000000000000000000" pitchFamily="2" charset="0"/>
              </a:rPr>
              <a:t>The project is </a:t>
            </a:r>
            <a:r>
              <a:rPr lang="en-US" sz="1700" dirty="0">
                <a:solidFill>
                  <a:srgbClr val="C00000"/>
                </a:solidFill>
                <a:latin typeface="Roboto Medium" panose="02000000000000000000" pitchFamily="2" charset="0"/>
                <a:ea typeface="Roboto Medium" panose="02000000000000000000" pitchFamily="2" charset="0"/>
              </a:rPr>
              <a:t>rejected</a:t>
            </a:r>
          </a:p>
        </p:txBody>
      </p:sp>
      <p:grpSp>
        <p:nvGrpSpPr>
          <p:cNvPr id="82" name="Group 81">
            <a:extLst>
              <a:ext uri="{FF2B5EF4-FFF2-40B4-BE49-F238E27FC236}">
                <a16:creationId xmlns:a16="http://schemas.microsoft.com/office/drawing/2014/main" id="{0A98119C-EC53-7446-BF17-BB5F76268DE0}"/>
              </a:ext>
            </a:extLst>
          </p:cNvPr>
          <p:cNvGrpSpPr/>
          <p:nvPr/>
        </p:nvGrpSpPr>
        <p:grpSpPr>
          <a:xfrm>
            <a:off x="8772019" y="5033183"/>
            <a:ext cx="703404" cy="697325"/>
            <a:chOff x="8772019" y="4763245"/>
            <a:chExt cx="975696" cy="967264"/>
          </a:xfrm>
        </p:grpSpPr>
        <p:sp>
          <p:nvSpPr>
            <p:cNvPr id="55" name="Freeform: Shape 146">
              <a:extLst>
                <a:ext uri="{FF2B5EF4-FFF2-40B4-BE49-F238E27FC236}">
                  <a16:creationId xmlns:a16="http://schemas.microsoft.com/office/drawing/2014/main" id="{5BD3FF78-04DA-B744-9BB8-A4C5D8EC6581}"/>
                </a:ext>
              </a:extLst>
            </p:cNvPr>
            <p:cNvSpPr/>
            <p:nvPr/>
          </p:nvSpPr>
          <p:spPr>
            <a:xfrm>
              <a:off x="8792610" y="4763245"/>
              <a:ext cx="955105" cy="951813"/>
            </a:xfrm>
            <a:custGeom>
              <a:avLst/>
              <a:gdLst>
                <a:gd name="connsiteX0" fmla="*/ 0 w 576343"/>
                <a:gd name="connsiteY0" fmla="*/ 0 h 574100"/>
                <a:gd name="connsiteX1" fmla="*/ 576343 w 576343"/>
                <a:gd name="connsiteY1" fmla="*/ 574100 h 574100"/>
                <a:gd name="connsiteX2" fmla="*/ 50806 w 576343"/>
                <a:gd name="connsiteY2" fmla="*/ 574100 h 574100"/>
                <a:gd name="connsiteX3" fmla="*/ 0 w 576343"/>
                <a:gd name="connsiteY3" fmla="*/ 523294 h 574100"/>
              </a:gdLst>
              <a:ahLst/>
              <a:cxnLst>
                <a:cxn ang="0">
                  <a:pos x="connsiteX0" y="connsiteY0"/>
                </a:cxn>
                <a:cxn ang="0">
                  <a:pos x="connsiteX1" y="connsiteY1"/>
                </a:cxn>
                <a:cxn ang="0">
                  <a:pos x="connsiteX2" y="connsiteY2"/>
                </a:cxn>
                <a:cxn ang="0">
                  <a:pos x="connsiteX3" y="connsiteY3"/>
                </a:cxn>
              </a:cxnLst>
              <a:rect l="l" t="t" r="r" b="b"/>
              <a:pathLst>
                <a:path w="576343" h="574100">
                  <a:moveTo>
                    <a:pt x="0" y="0"/>
                  </a:moveTo>
                  <a:lnTo>
                    <a:pt x="576343" y="574100"/>
                  </a:lnTo>
                  <a:lnTo>
                    <a:pt x="50806" y="574100"/>
                  </a:lnTo>
                  <a:cubicBezTo>
                    <a:pt x="22747" y="574100"/>
                    <a:pt x="0" y="551353"/>
                    <a:pt x="0" y="523294"/>
                  </a:cubicBezTo>
                  <a:close/>
                </a:path>
              </a:pathLst>
            </a:custGeom>
            <a:solidFill>
              <a:schemeClr val="bg1"/>
            </a:solidFill>
            <a:ln>
              <a:noFill/>
            </a:ln>
            <a:effectLst>
              <a:outerShdw blurRad="139700" dist="50800" dir="18180000" sx="88000" sy="88000" algn="bl" rotWithShape="0">
                <a:prstClr val="black">
                  <a:alpha val="18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IN" sz="1013"/>
            </a:p>
          </p:txBody>
        </p:sp>
        <p:sp>
          <p:nvSpPr>
            <p:cNvPr id="56" name="Freeform: Shape 147">
              <a:extLst>
                <a:ext uri="{FF2B5EF4-FFF2-40B4-BE49-F238E27FC236}">
                  <a16:creationId xmlns:a16="http://schemas.microsoft.com/office/drawing/2014/main" id="{7D76E28B-CEE2-AB4A-B331-485037DF5F70}"/>
                </a:ext>
              </a:extLst>
            </p:cNvPr>
            <p:cNvSpPr/>
            <p:nvPr/>
          </p:nvSpPr>
          <p:spPr>
            <a:xfrm>
              <a:off x="8772019" y="4799298"/>
              <a:ext cx="934431" cy="931211"/>
            </a:xfrm>
            <a:custGeom>
              <a:avLst/>
              <a:gdLst>
                <a:gd name="connsiteX0" fmla="*/ 0 w 576343"/>
                <a:gd name="connsiteY0" fmla="*/ 0 h 574100"/>
                <a:gd name="connsiteX1" fmla="*/ 576343 w 576343"/>
                <a:gd name="connsiteY1" fmla="*/ 574100 h 574100"/>
                <a:gd name="connsiteX2" fmla="*/ 50806 w 576343"/>
                <a:gd name="connsiteY2" fmla="*/ 574100 h 574100"/>
                <a:gd name="connsiteX3" fmla="*/ 0 w 576343"/>
                <a:gd name="connsiteY3" fmla="*/ 523294 h 574100"/>
              </a:gdLst>
              <a:ahLst/>
              <a:cxnLst>
                <a:cxn ang="0">
                  <a:pos x="connsiteX0" y="connsiteY0"/>
                </a:cxn>
                <a:cxn ang="0">
                  <a:pos x="connsiteX1" y="connsiteY1"/>
                </a:cxn>
                <a:cxn ang="0">
                  <a:pos x="connsiteX2" y="connsiteY2"/>
                </a:cxn>
                <a:cxn ang="0">
                  <a:pos x="connsiteX3" y="connsiteY3"/>
                </a:cxn>
              </a:cxnLst>
              <a:rect l="l" t="t" r="r" b="b"/>
              <a:pathLst>
                <a:path w="576343" h="574100">
                  <a:moveTo>
                    <a:pt x="0" y="0"/>
                  </a:moveTo>
                  <a:lnTo>
                    <a:pt x="576343" y="574100"/>
                  </a:lnTo>
                  <a:lnTo>
                    <a:pt x="50806" y="574100"/>
                  </a:lnTo>
                  <a:cubicBezTo>
                    <a:pt x="22747" y="574100"/>
                    <a:pt x="0" y="551353"/>
                    <a:pt x="0" y="5232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IN" sz="1013"/>
            </a:p>
          </p:txBody>
        </p:sp>
      </p:grpSp>
      <p:grpSp>
        <p:nvGrpSpPr>
          <p:cNvPr id="67" name="Group 66">
            <a:extLst>
              <a:ext uri="{FF2B5EF4-FFF2-40B4-BE49-F238E27FC236}">
                <a16:creationId xmlns:a16="http://schemas.microsoft.com/office/drawing/2014/main" id="{ABB59D1F-F637-8B42-9219-5E3C9BC1C18F}"/>
              </a:ext>
            </a:extLst>
          </p:cNvPr>
          <p:cNvGrpSpPr/>
          <p:nvPr/>
        </p:nvGrpSpPr>
        <p:grpSpPr>
          <a:xfrm>
            <a:off x="9601374" y="3145132"/>
            <a:ext cx="526696" cy="437342"/>
            <a:chOff x="4767232" y="1379531"/>
            <a:chExt cx="392102" cy="325439"/>
          </a:xfrm>
          <a:effectLst>
            <a:reflection blurRad="6350" stA="50000" endA="300" endPos="55000" dir="5400000" sy="-100000" algn="bl" rotWithShape="0"/>
          </a:effectLst>
        </p:grpSpPr>
        <p:sp>
          <p:nvSpPr>
            <p:cNvPr id="68" name="Freeform 37">
              <a:extLst>
                <a:ext uri="{FF2B5EF4-FFF2-40B4-BE49-F238E27FC236}">
                  <a16:creationId xmlns:a16="http://schemas.microsoft.com/office/drawing/2014/main" id="{8D5D3920-3FA3-5047-B9CE-0110611A7CD3}"/>
                </a:ext>
              </a:extLst>
            </p:cNvPr>
            <p:cNvSpPr>
              <a:spLocks/>
            </p:cNvSpPr>
            <p:nvPr/>
          </p:nvSpPr>
          <p:spPr bwMode="auto">
            <a:xfrm>
              <a:off x="4767232" y="1387471"/>
              <a:ext cx="317498" cy="317499"/>
            </a:xfrm>
            <a:custGeom>
              <a:avLst/>
              <a:gdLst>
                <a:gd name="T0" fmla="*/ 70 w 73"/>
                <a:gd name="T1" fmla="*/ 23 h 72"/>
                <a:gd name="T2" fmla="*/ 73 w 73"/>
                <a:gd name="T3" fmla="*/ 36 h 72"/>
                <a:gd name="T4" fmla="*/ 36 w 73"/>
                <a:gd name="T5" fmla="*/ 72 h 72"/>
                <a:gd name="T6" fmla="*/ 0 w 73"/>
                <a:gd name="T7" fmla="*/ 36 h 72"/>
                <a:gd name="T8" fmla="*/ 36 w 73"/>
                <a:gd name="T9" fmla="*/ 0 h 72"/>
                <a:gd name="T10" fmla="*/ 63 w 73"/>
                <a:gd name="T11" fmla="*/ 11 h 72"/>
              </a:gdLst>
              <a:ahLst/>
              <a:cxnLst>
                <a:cxn ang="0">
                  <a:pos x="T0" y="T1"/>
                </a:cxn>
                <a:cxn ang="0">
                  <a:pos x="T2" y="T3"/>
                </a:cxn>
                <a:cxn ang="0">
                  <a:pos x="T4" y="T5"/>
                </a:cxn>
                <a:cxn ang="0">
                  <a:pos x="T6" y="T7"/>
                </a:cxn>
                <a:cxn ang="0">
                  <a:pos x="T8" y="T9"/>
                </a:cxn>
                <a:cxn ang="0">
                  <a:pos x="T10" y="T11"/>
                </a:cxn>
              </a:cxnLst>
              <a:rect l="0" t="0" r="r" b="b"/>
              <a:pathLst>
                <a:path w="73" h="72">
                  <a:moveTo>
                    <a:pt x="70" y="23"/>
                  </a:moveTo>
                  <a:cubicBezTo>
                    <a:pt x="72" y="27"/>
                    <a:pt x="73" y="31"/>
                    <a:pt x="73" y="36"/>
                  </a:cubicBezTo>
                  <a:cubicBezTo>
                    <a:pt x="73" y="56"/>
                    <a:pt x="56" y="72"/>
                    <a:pt x="36" y="72"/>
                  </a:cubicBezTo>
                  <a:cubicBezTo>
                    <a:pt x="16" y="72"/>
                    <a:pt x="0" y="56"/>
                    <a:pt x="0" y="36"/>
                  </a:cubicBezTo>
                  <a:cubicBezTo>
                    <a:pt x="0" y="16"/>
                    <a:pt x="16" y="0"/>
                    <a:pt x="36" y="0"/>
                  </a:cubicBezTo>
                  <a:cubicBezTo>
                    <a:pt x="47" y="0"/>
                    <a:pt x="56" y="4"/>
                    <a:pt x="63" y="11"/>
                  </a:cubicBezTo>
                </a:path>
              </a:pathLst>
            </a:custGeom>
            <a:noFill/>
            <a:ln w="381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1350"/>
            </a:p>
          </p:txBody>
        </p:sp>
        <p:sp>
          <p:nvSpPr>
            <p:cNvPr id="69" name="Freeform 38">
              <a:extLst>
                <a:ext uri="{FF2B5EF4-FFF2-40B4-BE49-F238E27FC236}">
                  <a16:creationId xmlns:a16="http://schemas.microsoft.com/office/drawing/2014/main" id="{B80009B0-C865-9D4F-97A3-D686C1845C5F}"/>
                </a:ext>
              </a:extLst>
            </p:cNvPr>
            <p:cNvSpPr>
              <a:spLocks/>
            </p:cNvSpPr>
            <p:nvPr/>
          </p:nvSpPr>
          <p:spPr bwMode="auto">
            <a:xfrm>
              <a:off x="4814853" y="1436682"/>
              <a:ext cx="217485" cy="219074"/>
            </a:xfrm>
            <a:custGeom>
              <a:avLst/>
              <a:gdLst>
                <a:gd name="T0" fmla="*/ 49 w 50"/>
                <a:gd name="T1" fmla="*/ 17 h 50"/>
                <a:gd name="T2" fmla="*/ 50 w 50"/>
                <a:gd name="T3" fmla="*/ 25 h 50"/>
                <a:gd name="T4" fmla="*/ 25 w 50"/>
                <a:gd name="T5" fmla="*/ 50 h 50"/>
                <a:gd name="T6" fmla="*/ 0 w 50"/>
                <a:gd name="T7" fmla="*/ 25 h 50"/>
                <a:gd name="T8" fmla="*/ 25 w 50"/>
                <a:gd name="T9" fmla="*/ 0 h 50"/>
                <a:gd name="T10" fmla="*/ 43 w 50"/>
                <a:gd name="T11" fmla="*/ 7 h 50"/>
              </a:gdLst>
              <a:ahLst/>
              <a:cxnLst>
                <a:cxn ang="0">
                  <a:pos x="T0" y="T1"/>
                </a:cxn>
                <a:cxn ang="0">
                  <a:pos x="T2" y="T3"/>
                </a:cxn>
                <a:cxn ang="0">
                  <a:pos x="T4" y="T5"/>
                </a:cxn>
                <a:cxn ang="0">
                  <a:pos x="T6" y="T7"/>
                </a:cxn>
                <a:cxn ang="0">
                  <a:pos x="T8" y="T9"/>
                </a:cxn>
                <a:cxn ang="0">
                  <a:pos x="T10" y="T11"/>
                </a:cxn>
              </a:cxnLst>
              <a:rect l="0" t="0" r="r" b="b"/>
              <a:pathLst>
                <a:path w="50" h="50">
                  <a:moveTo>
                    <a:pt x="49" y="17"/>
                  </a:moveTo>
                  <a:cubicBezTo>
                    <a:pt x="50" y="20"/>
                    <a:pt x="50" y="22"/>
                    <a:pt x="50" y="25"/>
                  </a:cubicBezTo>
                  <a:cubicBezTo>
                    <a:pt x="50" y="39"/>
                    <a:pt x="39" y="50"/>
                    <a:pt x="25" y="50"/>
                  </a:cubicBezTo>
                  <a:cubicBezTo>
                    <a:pt x="12" y="50"/>
                    <a:pt x="0" y="39"/>
                    <a:pt x="0" y="25"/>
                  </a:cubicBezTo>
                  <a:cubicBezTo>
                    <a:pt x="0" y="11"/>
                    <a:pt x="12" y="0"/>
                    <a:pt x="25" y="0"/>
                  </a:cubicBezTo>
                  <a:cubicBezTo>
                    <a:pt x="32" y="0"/>
                    <a:pt x="38" y="3"/>
                    <a:pt x="43" y="7"/>
                  </a:cubicBezTo>
                </a:path>
              </a:pathLst>
            </a:custGeom>
            <a:noFill/>
            <a:ln w="381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1350"/>
            </a:p>
          </p:txBody>
        </p:sp>
        <p:sp>
          <p:nvSpPr>
            <p:cNvPr id="70" name="Freeform 39">
              <a:extLst>
                <a:ext uri="{FF2B5EF4-FFF2-40B4-BE49-F238E27FC236}">
                  <a16:creationId xmlns:a16="http://schemas.microsoft.com/office/drawing/2014/main" id="{99FCB5D5-B586-F143-A187-F88343EE557F}"/>
                </a:ext>
              </a:extLst>
            </p:cNvPr>
            <p:cNvSpPr>
              <a:spLocks/>
            </p:cNvSpPr>
            <p:nvPr/>
          </p:nvSpPr>
          <p:spPr bwMode="auto">
            <a:xfrm>
              <a:off x="4864066" y="1479544"/>
              <a:ext cx="125411" cy="128587"/>
            </a:xfrm>
            <a:custGeom>
              <a:avLst/>
              <a:gdLst>
                <a:gd name="T0" fmla="*/ 29 w 29"/>
                <a:gd name="T1" fmla="*/ 13 h 29"/>
                <a:gd name="T2" fmla="*/ 29 w 29"/>
                <a:gd name="T3" fmla="*/ 15 h 29"/>
                <a:gd name="T4" fmla="*/ 14 w 29"/>
                <a:gd name="T5" fmla="*/ 29 h 29"/>
                <a:gd name="T6" fmla="*/ 0 w 29"/>
                <a:gd name="T7" fmla="*/ 15 h 29"/>
                <a:gd name="T8" fmla="*/ 14 w 29"/>
                <a:gd name="T9" fmla="*/ 0 h 29"/>
                <a:gd name="T10" fmla="*/ 22 w 29"/>
                <a:gd name="T11" fmla="*/ 3 h 29"/>
                <a:gd name="T12" fmla="*/ 23 w 29"/>
                <a:gd name="T13" fmla="*/ 3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29" y="13"/>
                  </a:moveTo>
                  <a:cubicBezTo>
                    <a:pt x="29" y="14"/>
                    <a:pt x="29" y="14"/>
                    <a:pt x="29" y="15"/>
                  </a:cubicBezTo>
                  <a:cubicBezTo>
                    <a:pt x="29" y="23"/>
                    <a:pt x="22" y="29"/>
                    <a:pt x="14" y="29"/>
                  </a:cubicBezTo>
                  <a:cubicBezTo>
                    <a:pt x="6" y="29"/>
                    <a:pt x="0" y="23"/>
                    <a:pt x="0" y="15"/>
                  </a:cubicBezTo>
                  <a:cubicBezTo>
                    <a:pt x="0" y="7"/>
                    <a:pt x="6" y="0"/>
                    <a:pt x="14" y="0"/>
                  </a:cubicBezTo>
                  <a:cubicBezTo>
                    <a:pt x="17" y="0"/>
                    <a:pt x="20" y="1"/>
                    <a:pt x="22" y="3"/>
                  </a:cubicBezTo>
                  <a:cubicBezTo>
                    <a:pt x="22" y="3"/>
                    <a:pt x="23" y="3"/>
                    <a:pt x="23" y="3"/>
                  </a:cubicBezTo>
                </a:path>
              </a:pathLst>
            </a:custGeom>
            <a:noFill/>
            <a:ln w="381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1350"/>
            </a:p>
          </p:txBody>
        </p:sp>
        <p:sp>
          <p:nvSpPr>
            <p:cNvPr id="71" name="Line 40">
              <a:extLst>
                <a:ext uri="{FF2B5EF4-FFF2-40B4-BE49-F238E27FC236}">
                  <a16:creationId xmlns:a16="http://schemas.microsoft.com/office/drawing/2014/main" id="{0763F87E-EEBA-074C-8FF5-5B3C2E05ED13}"/>
                </a:ext>
              </a:extLst>
            </p:cNvPr>
            <p:cNvSpPr>
              <a:spLocks noChangeShapeType="1"/>
            </p:cNvSpPr>
            <p:nvPr/>
          </p:nvSpPr>
          <p:spPr bwMode="auto">
            <a:xfrm flipV="1">
              <a:off x="4929154" y="1449381"/>
              <a:ext cx="152399" cy="92075"/>
            </a:xfrm>
            <a:prstGeom prst="line">
              <a:avLst/>
            </a:prstGeom>
            <a:noFill/>
            <a:ln w="381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IN" sz="1350"/>
            </a:p>
          </p:txBody>
        </p:sp>
        <p:sp>
          <p:nvSpPr>
            <p:cNvPr id="72" name="Freeform 41">
              <a:extLst>
                <a:ext uri="{FF2B5EF4-FFF2-40B4-BE49-F238E27FC236}">
                  <a16:creationId xmlns:a16="http://schemas.microsoft.com/office/drawing/2014/main" id="{4B983D3D-A3D9-2846-869C-30BD81769B9C}"/>
                </a:ext>
              </a:extLst>
            </p:cNvPr>
            <p:cNvSpPr>
              <a:spLocks/>
            </p:cNvSpPr>
            <p:nvPr/>
          </p:nvSpPr>
          <p:spPr bwMode="auto">
            <a:xfrm>
              <a:off x="5081548" y="1379531"/>
              <a:ext cx="77786" cy="87313"/>
            </a:xfrm>
            <a:custGeom>
              <a:avLst/>
              <a:gdLst>
                <a:gd name="T0" fmla="*/ 27 w 49"/>
                <a:gd name="T1" fmla="*/ 55 h 55"/>
                <a:gd name="T2" fmla="*/ 0 w 49"/>
                <a:gd name="T3" fmla="*/ 44 h 55"/>
                <a:gd name="T4" fmla="*/ 0 w 49"/>
                <a:gd name="T5" fmla="*/ 13 h 55"/>
                <a:gd name="T6" fmla="*/ 21 w 49"/>
                <a:gd name="T7" fmla="*/ 0 h 55"/>
                <a:gd name="T8" fmla="*/ 24 w 49"/>
                <a:gd name="T9" fmla="*/ 27 h 55"/>
                <a:gd name="T10" fmla="*/ 49 w 49"/>
                <a:gd name="T11" fmla="*/ 41 h 55"/>
                <a:gd name="T12" fmla="*/ 27 w 49"/>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49" h="55">
                  <a:moveTo>
                    <a:pt x="27" y="55"/>
                  </a:moveTo>
                  <a:lnTo>
                    <a:pt x="0" y="44"/>
                  </a:lnTo>
                  <a:lnTo>
                    <a:pt x="0" y="13"/>
                  </a:lnTo>
                  <a:lnTo>
                    <a:pt x="21" y="0"/>
                  </a:lnTo>
                  <a:lnTo>
                    <a:pt x="24" y="27"/>
                  </a:lnTo>
                  <a:lnTo>
                    <a:pt x="49" y="41"/>
                  </a:lnTo>
                  <a:lnTo>
                    <a:pt x="27" y="55"/>
                  </a:lnTo>
                  <a:close/>
                </a:path>
              </a:pathLst>
            </a:custGeom>
            <a:noFill/>
            <a:ln w="381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1350"/>
            </a:p>
          </p:txBody>
        </p:sp>
        <p:sp>
          <p:nvSpPr>
            <p:cNvPr id="73" name="Oval 42">
              <a:extLst>
                <a:ext uri="{FF2B5EF4-FFF2-40B4-BE49-F238E27FC236}">
                  <a16:creationId xmlns:a16="http://schemas.microsoft.com/office/drawing/2014/main" id="{22ADD140-F2AE-5745-B5F8-AE53C7A3268E}"/>
                </a:ext>
              </a:extLst>
            </p:cNvPr>
            <p:cNvSpPr>
              <a:spLocks noChangeArrowheads="1"/>
            </p:cNvSpPr>
            <p:nvPr/>
          </p:nvSpPr>
          <p:spPr bwMode="auto">
            <a:xfrm>
              <a:off x="4911725" y="1531938"/>
              <a:ext cx="30162" cy="26988"/>
            </a:xfrm>
            <a:prstGeom prst="ellipse">
              <a:avLst/>
            </a:prstGeom>
            <a:noFill/>
            <a:ln w="381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1350"/>
            </a:p>
          </p:txBody>
        </p:sp>
      </p:grpSp>
      <p:sp>
        <p:nvSpPr>
          <p:cNvPr id="75" name="Content Placeholder 3">
            <a:extLst>
              <a:ext uri="{FF2B5EF4-FFF2-40B4-BE49-F238E27FC236}">
                <a16:creationId xmlns:a16="http://schemas.microsoft.com/office/drawing/2014/main" id="{90F6771E-7AA7-334C-BE1F-DA7C18C659C7}"/>
              </a:ext>
            </a:extLst>
          </p:cNvPr>
          <p:cNvSpPr txBox="1">
            <a:spLocks/>
          </p:cNvSpPr>
          <p:nvPr/>
        </p:nvSpPr>
        <p:spPr>
          <a:xfrm>
            <a:off x="6316347" y="1558567"/>
            <a:ext cx="4651672" cy="1263816"/>
          </a:xfrm>
          <a:prstGeom prst="round2SameRect">
            <a:avLst>
              <a:gd name="adj1" fmla="val 34000"/>
              <a:gd name="adj2" fmla="val 0"/>
            </a:avLst>
          </a:prstGeom>
          <a:solidFill>
            <a:srgbClr val="C00000"/>
          </a:solidFill>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chemeClr val="bg1"/>
                </a:solidFill>
              </a:rPr>
              <a:t>To determine which project to choose, the company must have a benchmark.</a:t>
            </a:r>
          </a:p>
        </p:txBody>
      </p:sp>
    </p:spTree>
    <p:extLst>
      <p:ext uri="{BB962C8B-B14F-4D97-AF65-F5344CB8AC3E}">
        <p14:creationId xmlns:p14="http://schemas.microsoft.com/office/powerpoint/2010/main" val="2577465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640371-6B42-43E7-B3FB-D01428DC4A88}"/>
              </a:ext>
            </a:extLst>
          </p:cNvPr>
          <p:cNvSpPr txBox="1"/>
          <p:nvPr/>
        </p:nvSpPr>
        <p:spPr>
          <a:xfrm>
            <a:off x="914400" y="1504498"/>
            <a:ext cx="5866467" cy="523220"/>
          </a:xfrm>
          <a:prstGeom prst="rect">
            <a:avLst/>
          </a:prstGeom>
          <a:noFill/>
        </p:spPr>
        <p:txBody>
          <a:bodyPr wrap="square">
            <a:spAutoFit/>
          </a:bodyPr>
          <a:lstStyle/>
          <a:p>
            <a:r>
              <a:rPr lang="en-US" sz="2800" b="1" dirty="0" err="1">
                <a:latin typeface="Roboto" panose="02000000000000000000" pitchFamily="2" charset="0"/>
                <a:ea typeface="Roboto" panose="02000000000000000000" pitchFamily="2" charset="0"/>
              </a:rPr>
              <a:t>Reguler</a:t>
            </a:r>
            <a:r>
              <a:rPr lang="en-US" sz="2400" b="1" dirty="0">
                <a:latin typeface="Roboto" panose="02000000000000000000" pitchFamily="2" charset="0"/>
                <a:ea typeface="Roboto" panose="02000000000000000000" pitchFamily="2" charset="0"/>
              </a:rPr>
              <a:t> </a:t>
            </a:r>
            <a:r>
              <a:rPr lang="en-US" sz="2400" b="1" dirty="0" err="1">
                <a:latin typeface="Roboto" panose="02000000000000000000" pitchFamily="2" charset="0"/>
                <a:ea typeface="Roboto" panose="02000000000000000000" pitchFamily="2" charset="0"/>
              </a:rPr>
              <a:t>PayBack</a:t>
            </a:r>
            <a:r>
              <a:rPr lang="en-US" sz="2400" b="1" dirty="0">
                <a:latin typeface="Roboto" panose="02000000000000000000" pitchFamily="2" charset="0"/>
                <a:ea typeface="Roboto" panose="02000000000000000000" pitchFamily="2" charset="0"/>
              </a:rPr>
              <a:t> Period</a:t>
            </a:r>
          </a:p>
        </p:txBody>
      </p:sp>
      <p:graphicFrame>
        <p:nvGraphicFramePr>
          <p:cNvPr id="11" name="Content Placeholder 3">
            <a:extLst>
              <a:ext uri="{FF2B5EF4-FFF2-40B4-BE49-F238E27FC236}">
                <a16:creationId xmlns:a16="http://schemas.microsoft.com/office/drawing/2014/main" id="{CD5DC6A3-E4A0-4770-BED4-3D8814DF547C}"/>
              </a:ext>
            </a:extLst>
          </p:cNvPr>
          <p:cNvGraphicFramePr>
            <a:graphicFrameLocks/>
          </p:cNvGraphicFramePr>
          <p:nvPr>
            <p:extLst>
              <p:ext uri="{D42A27DB-BD31-4B8C-83A1-F6EECF244321}">
                <p14:modId xmlns:p14="http://schemas.microsoft.com/office/powerpoint/2010/main" val="662384467"/>
              </p:ext>
            </p:extLst>
          </p:nvPr>
        </p:nvGraphicFramePr>
        <p:xfrm>
          <a:off x="914400" y="2035857"/>
          <a:ext cx="5572059" cy="2764547"/>
        </p:xfrm>
        <a:graphic>
          <a:graphicData uri="http://schemas.openxmlformats.org/drawingml/2006/table">
            <a:tbl>
              <a:tblPr firstRow="1" bandRow="1">
                <a:tableStyleId>{F5AB1C69-6EDB-4FF4-983F-18BD219EF322}</a:tableStyleId>
              </a:tblPr>
              <a:tblGrid>
                <a:gridCol w="1132707">
                  <a:extLst>
                    <a:ext uri="{9D8B030D-6E8A-4147-A177-3AD203B41FA5}">
                      <a16:colId xmlns:a16="http://schemas.microsoft.com/office/drawing/2014/main" val="20000"/>
                    </a:ext>
                  </a:extLst>
                </a:gridCol>
                <a:gridCol w="2094034">
                  <a:extLst>
                    <a:ext uri="{9D8B030D-6E8A-4147-A177-3AD203B41FA5}">
                      <a16:colId xmlns:a16="http://schemas.microsoft.com/office/drawing/2014/main" val="20001"/>
                    </a:ext>
                  </a:extLst>
                </a:gridCol>
                <a:gridCol w="2345318">
                  <a:extLst>
                    <a:ext uri="{9D8B030D-6E8A-4147-A177-3AD203B41FA5}">
                      <a16:colId xmlns:a16="http://schemas.microsoft.com/office/drawing/2014/main" val="20002"/>
                    </a:ext>
                  </a:extLst>
                </a:gridCol>
              </a:tblGrid>
              <a:tr h="731792">
                <a:tc>
                  <a:txBody>
                    <a:bodyPr/>
                    <a:lstStyle/>
                    <a:p>
                      <a:pPr algn="ctr"/>
                      <a:r>
                        <a:rPr lang="id-ID" sz="2000" dirty="0"/>
                        <a:t>Year</a:t>
                      </a:r>
                    </a:p>
                  </a:txBody>
                  <a:tcPr marL="91769" marR="91769" marT="45884" marB="45884">
                    <a:solidFill>
                      <a:srgbClr val="C00000"/>
                    </a:solidFill>
                  </a:tcPr>
                </a:tc>
                <a:tc>
                  <a:txBody>
                    <a:bodyPr/>
                    <a:lstStyle/>
                    <a:p>
                      <a:pPr algn="ctr"/>
                      <a:r>
                        <a:rPr lang="id-ID" sz="2000" dirty="0"/>
                        <a:t>After-tax</a:t>
                      </a:r>
                      <a:r>
                        <a:rPr lang="id-ID" sz="2000" baseline="0" dirty="0"/>
                        <a:t> FCF</a:t>
                      </a:r>
                      <a:endParaRPr lang="id-ID" sz="2000" dirty="0"/>
                    </a:p>
                  </a:txBody>
                  <a:tcPr marL="91769" marR="91769" marT="45884" marB="45884">
                    <a:solidFill>
                      <a:srgbClr val="C00000"/>
                    </a:solidFill>
                  </a:tcPr>
                </a:tc>
                <a:tc>
                  <a:txBody>
                    <a:bodyPr/>
                    <a:lstStyle/>
                    <a:p>
                      <a:pPr algn="ctr"/>
                      <a:r>
                        <a:rPr lang="id-ID" sz="2000" dirty="0"/>
                        <a:t>Cumulative Inflow</a:t>
                      </a:r>
                    </a:p>
                  </a:txBody>
                  <a:tcPr marL="91769" marR="91769" marT="45884" marB="45884">
                    <a:solidFill>
                      <a:srgbClr val="C00000"/>
                    </a:solidFill>
                  </a:tcPr>
                </a:tc>
                <a:extLst>
                  <a:ext uri="{0D108BD9-81ED-4DB2-BD59-A6C34878D82A}">
                    <a16:rowId xmlns:a16="http://schemas.microsoft.com/office/drawing/2014/main" val="10000"/>
                  </a:ext>
                </a:extLst>
              </a:tr>
              <a:tr h="406551">
                <a:tc>
                  <a:txBody>
                    <a:bodyPr/>
                    <a:lstStyle/>
                    <a:p>
                      <a:pPr algn="ctr"/>
                      <a:r>
                        <a:rPr lang="id-ID" sz="2000" dirty="0"/>
                        <a:t>0</a:t>
                      </a:r>
                    </a:p>
                  </a:txBody>
                  <a:tcPr marL="91769" marR="91769" marT="45884" marB="45884"/>
                </a:tc>
                <a:tc>
                  <a:txBody>
                    <a:bodyPr/>
                    <a:lstStyle/>
                    <a:p>
                      <a:pPr algn="ctr"/>
                      <a:r>
                        <a:rPr lang="id-ID" sz="2000" dirty="0"/>
                        <a:t>   (10.000) (b)</a:t>
                      </a:r>
                      <a:endParaRPr lang="id-ID" sz="2000" dirty="0">
                        <a:solidFill>
                          <a:srgbClr val="FF0000"/>
                        </a:solidFill>
                      </a:endParaRPr>
                    </a:p>
                  </a:txBody>
                  <a:tcPr marL="91769" marR="91769" marT="45884" marB="45884"/>
                </a:tc>
                <a:tc>
                  <a:txBody>
                    <a:bodyPr/>
                    <a:lstStyle/>
                    <a:p>
                      <a:pPr algn="ctr"/>
                      <a:r>
                        <a:rPr lang="id-ID" sz="2000" dirty="0"/>
                        <a:t>0</a:t>
                      </a:r>
                    </a:p>
                  </a:txBody>
                  <a:tcPr marL="91769" marR="91769" marT="45884" marB="45884"/>
                </a:tc>
                <a:extLst>
                  <a:ext uri="{0D108BD9-81ED-4DB2-BD59-A6C34878D82A}">
                    <a16:rowId xmlns:a16="http://schemas.microsoft.com/office/drawing/2014/main" val="10001"/>
                  </a:ext>
                </a:extLst>
              </a:tr>
              <a:tr h="406551">
                <a:tc>
                  <a:txBody>
                    <a:bodyPr/>
                    <a:lstStyle/>
                    <a:p>
                      <a:pPr algn="ctr"/>
                      <a:r>
                        <a:rPr lang="id-ID" sz="2000" dirty="0"/>
                        <a:t>1</a:t>
                      </a:r>
                    </a:p>
                  </a:txBody>
                  <a:tcPr marL="91769" marR="91769" marT="45884" marB="45884"/>
                </a:tc>
                <a:tc>
                  <a:txBody>
                    <a:bodyPr/>
                    <a:lstStyle/>
                    <a:p>
                      <a:pPr algn="ctr"/>
                      <a:r>
                        <a:rPr lang="id-ID" sz="2000" dirty="0"/>
                        <a:t>2.000</a:t>
                      </a:r>
                    </a:p>
                  </a:txBody>
                  <a:tcPr marL="91769" marR="91769" marT="45884" marB="45884"/>
                </a:tc>
                <a:tc>
                  <a:txBody>
                    <a:bodyPr/>
                    <a:lstStyle/>
                    <a:p>
                      <a:pPr algn="ctr"/>
                      <a:r>
                        <a:rPr lang="id-ID" sz="2000" dirty="0"/>
                        <a:t>2.000</a:t>
                      </a:r>
                    </a:p>
                  </a:txBody>
                  <a:tcPr marL="91769" marR="91769" marT="45884" marB="45884"/>
                </a:tc>
                <a:extLst>
                  <a:ext uri="{0D108BD9-81ED-4DB2-BD59-A6C34878D82A}">
                    <a16:rowId xmlns:a16="http://schemas.microsoft.com/office/drawing/2014/main" val="10002"/>
                  </a:ext>
                </a:extLst>
              </a:tr>
              <a:tr h="406551">
                <a:tc>
                  <a:txBody>
                    <a:bodyPr/>
                    <a:lstStyle/>
                    <a:p>
                      <a:pPr algn="ctr"/>
                      <a:r>
                        <a:rPr lang="id-ID" sz="2000" dirty="0"/>
                        <a:t>2</a:t>
                      </a:r>
                    </a:p>
                  </a:txBody>
                  <a:tcPr marL="91769" marR="91769" marT="45884" marB="45884"/>
                </a:tc>
                <a:tc>
                  <a:txBody>
                    <a:bodyPr/>
                    <a:lstStyle/>
                    <a:p>
                      <a:pPr algn="ctr"/>
                      <a:r>
                        <a:rPr lang="id-ID" sz="2000" dirty="0"/>
                        <a:t>3.000</a:t>
                      </a:r>
                    </a:p>
                  </a:txBody>
                  <a:tcPr marL="91769" marR="91769" marT="45884" marB="45884"/>
                </a:tc>
                <a:tc>
                  <a:txBody>
                    <a:bodyPr/>
                    <a:lstStyle/>
                    <a:p>
                      <a:pPr algn="ctr"/>
                      <a:r>
                        <a:rPr lang="id-ID" sz="2000" dirty="0"/>
                        <a:t>5.000</a:t>
                      </a:r>
                    </a:p>
                  </a:txBody>
                  <a:tcPr marL="91769" marR="91769" marT="45884" marB="45884"/>
                </a:tc>
                <a:extLst>
                  <a:ext uri="{0D108BD9-81ED-4DB2-BD59-A6C34878D82A}">
                    <a16:rowId xmlns:a16="http://schemas.microsoft.com/office/drawing/2014/main" val="10003"/>
                  </a:ext>
                </a:extLst>
              </a:tr>
              <a:tr h="406551">
                <a:tc>
                  <a:txBody>
                    <a:bodyPr/>
                    <a:lstStyle/>
                    <a:p>
                      <a:pPr algn="just"/>
                      <a:r>
                        <a:rPr lang="id-ID" sz="2000" dirty="0"/>
                        <a:t>      3 (a)</a:t>
                      </a:r>
                      <a:endParaRPr lang="id-ID" sz="2000" dirty="0">
                        <a:solidFill>
                          <a:srgbClr val="FF0000"/>
                        </a:solidFill>
                      </a:endParaRPr>
                    </a:p>
                  </a:txBody>
                  <a:tcPr marL="91769" marR="91769" marT="45884" marB="45884"/>
                </a:tc>
                <a:tc>
                  <a:txBody>
                    <a:bodyPr/>
                    <a:lstStyle/>
                    <a:p>
                      <a:pPr algn="ctr"/>
                      <a:r>
                        <a:rPr lang="id-ID" sz="2000" dirty="0"/>
                        <a:t>4.000</a:t>
                      </a:r>
                    </a:p>
                  </a:txBody>
                  <a:tcPr marL="91769" marR="91769" marT="45884" marB="45884"/>
                </a:tc>
                <a:tc>
                  <a:txBody>
                    <a:bodyPr/>
                    <a:lstStyle/>
                    <a:p>
                      <a:pPr algn="ctr"/>
                      <a:r>
                        <a:rPr lang="id-ID" sz="2000" dirty="0"/>
                        <a:t>     9.000 (c)</a:t>
                      </a:r>
                      <a:endParaRPr lang="id-ID" sz="2000" dirty="0">
                        <a:solidFill>
                          <a:srgbClr val="FF0000"/>
                        </a:solidFill>
                      </a:endParaRPr>
                    </a:p>
                  </a:txBody>
                  <a:tcPr marL="91769" marR="91769" marT="45884" marB="45884"/>
                </a:tc>
                <a:extLst>
                  <a:ext uri="{0D108BD9-81ED-4DB2-BD59-A6C34878D82A}">
                    <a16:rowId xmlns:a16="http://schemas.microsoft.com/office/drawing/2014/main" val="10004"/>
                  </a:ext>
                </a:extLst>
              </a:tr>
              <a:tr h="406551">
                <a:tc>
                  <a:txBody>
                    <a:bodyPr/>
                    <a:lstStyle/>
                    <a:p>
                      <a:pPr algn="ctr"/>
                      <a:r>
                        <a:rPr lang="id-ID" sz="2000" dirty="0"/>
                        <a:t>4</a:t>
                      </a:r>
                    </a:p>
                  </a:txBody>
                  <a:tcPr marL="91769" marR="91769" marT="45884" marB="45884"/>
                </a:tc>
                <a:tc>
                  <a:txBody>
                    <a:bodyPr/>
                    <a:lstStyle/>
                    <a:p>
                      <a:pPr algn="ctr"/>
                      <a:r>
                        <a:rPr lang="id-ID" sz="2000" dirty="0"/>
                        <a:t>     5.000 (d)</a:t>
                      </a:r>
                      <a:endParaRPr lang="id-ID" sz="2000" dirty="0">
                        <a:solidFill>
                          <a:srgbClr val="FF0000"/>
                        </a:solidFill>
                      </a:endParaRPr>
                    </a:p>
                  </a:txBody>
                  <a:tcPr marL="91769" marR="91769" marT="45884" marB="45884"/>
                </a:tc>
                <a:tc>
                  <a:txBody>
                    <a:bodyPr/>
                    <a:lstStyle/>
                    <a:p>
                      <a:pPr algn="ctr"/>
                      <a:r>
                        <a:rPr lang="id-ID" sz="2000" dirty="0"/>
                        <a:t>14.000</a:t>
                      </a:r>
                    </a:p>
                  </a:txBody>
                  <a:tcPr marL="91769" marR="91769" marT="45884" marB="45884"/>
                </a:tc>
                <a:extLst>
                  <a:ext uri="{0D108BD9-81ED-4DB2-BD59-A6C34878D82A}">
                    <a16:rowId xmlns:a16="http://schemas.microsoft.com/office/drawing/2014/main" val="10005"/>
                  </a:ext>
                </a:extLst>
              </a:tr>
            </a:tbl>
          </a:graphicData>
        </a:graphic>
      </p:graphicFrame>
      <p:graphicFrame>
        <p:nvGraphicFramePr>
          <p:cNvPr id="13" name="Object 12">
            <a:extLst>
              <a:ext uri="{FF2B5EF4-FFF2-40B4-BE49-F238E27FC236}">
                <a16:creationId xmlns:a16="http://schemas.microsoft.com/office/drawing/2014/main" id="{8657BC2B-7032-42B1-9934-4368FE142404}"/>
              </a:ext>
            </a:extLst>
          </p:cNvPr>
          <p:cNvGraphicFramePr>
            <a:graphicFrameLocks noChangeAspect="1"/>
          </p:cNvGraphicFramePr>
          <p:nvPr>
            <p:extLst>
              <p:ext uri="{D42A27DB-BD31-4B8C-83A1-F6EECF244321}">
                <p14:modId xmlns:p14="http://schemas.microsoft.com/office/powerpoint/2010/main" val="2756071035"/>
              </p:ext>
            </p:extLst>
          </p:nvPr>
        </p:nvGraphicFramePr>
        <p:xfrm>
          <a:off x="7327097" y="2035857"/>
          <a:ext cx="2104001" cy="732854"/>
        </p:xfrm>
        <a:graphic>
          <a:graphicData uri="http://schemas.openxmlformats.org/presentationml/2006/ole">
            <mc:AlternateContent xmlns:mc="http://schemas.openxmlformats.org/markup-compatibility/2006">
              <mc:Choice xmlns:v="urn:schemas-microsoft-com:vml" Requires="v">
                <p:oleObj spid="_x0000_s1090" name="Equation" r:id="rId3" imgW="1130040" imgH="393480" progId="Equation.3">
                  <p:embed/>
                </p:oleObj>
              </mc:Choice>
              <mc:Fallback>
                <p:oleObj name="Equation" r:id="rId3" imgW="1130040" imgH="393480" progId="Equation.3">
                  <p:embed/>
                  <p:pic>
                    <p:nvPicPr>
                      <p:cNvPr id="3" name="Object 2"/>
                      <p:cNvPicPr/>
                      <p:nvPr/>
                    </p:nvPicPr>
                    <p:blipFill>
                      <a:blip r:embed="rId4"/>
                      <a:stretch>
                        <a:fillRect/>
                      </a:stretch>
                    </p:blipFill>
                    <p:spPr>
                      <a:xfrm>
                        <a:off x="7327097" y="2035857"/>
                        <a:ext cx="2104001" cy="732854"/>
                      </a:xfrm>
                      <a:prstGeom prst="rect">
                        <a:avLst/>
                      </a:prstGeom>
                      <a:solidFill>
                        <a:schemeClr val="bg1"/>
                      </a:solidFill>
                    </p:spPr>
                  </p:pic>
                </p:oleObj>
              </mc:Fallback>
            </mc:AlternateContent>
          </a:graphicData>
        </a:graphic>
      </p:graphicFrame>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E7B1F09-AEA3-4E63-89F8-9027CBD4DDD3}"/>
                  </a:ext>
                </a:extLst>
              </p:cNvPr>
              <p:cNvSpPr txBox="1"/>
              <p:nvPr/>
            </p:nvSpPr>
            <p:spPr>
              <a:xfrm>
                <a:off x="6029502" y="2823927"/>
                <a:ext cx="5828892" cy="6896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ID" sz="2000" i="1" smtClean="0">
                          <a:latin typeface="Cambria Math" panose="02040503050406030204" pitchFamily="18" charset="0"/>
                        </a:rPr>
                        <m:t>𝑃𝐵𝑃</m:t>
                      </m:r>
                      <m:r>
                        <a:rPr lang="en-ID" sz="2000" i="0">
                          <a:latin typeface="Cambria Math" panose="02040503050406030204" pitchFamily="18" charset="0"/>
                        </a:rPr>
                        <m:t>=3+</m:t>
                      </m:r>
                      <m:f>
                        <m:fPr>
                          <m:ctrlPr>
                            <a:rPr lang="en-ID" sz="2000" i="1">
                              <a:solidFill>
                                <a:srgbClr val="836967"/>
                              </a:solidFill>
                              <a:latin typeface="Cambria Math" panose="02040503050406030204" pitchFamily="18" charset="0"/>
                            </a:rPr>
                          </m:ctrlPr>
                        </m:fPr>
                        <m:num>
                          <m:d>
                            <m:dPr>
                              <m:ctrlPr>
                                <a:rPr lang="en-ID" sz="2000" i="1">
                                  <a:latin typeface="Cambria Math" panose="02040503050406030204" pitchFamily="18" charset="0"/>
                                </a:rPr>
                              </m:ctrlPr>
                            </m:dPr>
                            <m:e>
                              <m:r>
                                <a:rPr lang="en-ID" sz="2000" i="0">
                                  <a:latin typeface="Cambria Math" panose="02040503050406030204" pitchFamily="18" charset="0"/>
                                </a:rPr>
                                <m:t>10.000−9000</m:t>
                              </m:r>
                            </m:e>
                          </m:d>
                        </m:num>
                        <m:den>
                          <m:r>
                            <a:rPr lang="en-ID" sz="2000" i="0">
                              <a:latin typeface="Cambria Math" panose="02040503050406030204" pitchFamily="18" charset="0"/>
                            </a:rPr>
                            <m:t>5000</m:t>
                          </m:r>
                        </m:den>
                      </m:f>
                    </m:oMath>
                  </m:oMathPara>
                </a14:m>
                <a:endParaRPr lang="en-ID" sz="2000" dirty="0">
                  <a:latin typeface="Roboto" panose="02000000000000000000" pitchFamily="2" charset="0"/>
                  <a:ea typeface="Roboto" panose="02000000000000000000" pitchFamily="2" charset="0"/>
                </a:endParaRPr>
              </a:p>
            </p:txBody>
          </p:sp>
        </mc:Choice>
        <mc:Fallback xmlns="">
          <p:sp>
            <p:nvSpPr>
              <p:cNvPr id="15" name="TextBox 14">
                <a:extLst>
                  <a:ext uri="{FF2B5EF4-FFF2-40B4-BE49-F238E27FC236}">
                    <a16:creationId xmlns:a16="http://schemas.microsoft.com/office/drawing/2014/main" id="{4E7B1F09-AEA3-4E63-89F8-9027CBD4DDD3}"/>
                  </a:ext>
                </a:extLst>
              </p:cNvPr>
              <p:cNvSpPr txBox="1">
                <a:spLocks noRot="1" noChangeAspect="1" noMove="1" noResize="1" noEditPoints="1" noAdjustHandles="1" noChangeArrowheads="1" noChangeShapeType="1" noTextEdit="1"/>
              </p:cNvSpPr>
              <p:nvPr/>
            </p:nvSpPr>
            <p:spPr>
              <a:xfrm>
                <a:off x="6029502" y="2823927"/>
                <a:ext cx="5828892" cy="689676"/>
              </a:xfrm>
              <a:prstGeom prst="rect">
                <a:avLst/>
              </a:prstGeom>
              <a:blipFill>
                <a:blip r:embed="rId5"/>
                <a:stretch>
                  <a:fillRect b="-3571"/>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5363C8A6-835F-4DF0-A278-D7CF905998F5}"/>
              </a:ext>
            </a:extLst>
          </p:cNvPr>
          <p:cNvSpPr txBox="1"/>
          <p:nvPr/>
        </p:nvSpPr>
        <p:spPr>
          <a:xfrm>
            <a:off x="917275" y="4955445"/>
            <a:ext cx="10436525" cy="1200329"/>
          </a:xfrm>
          <a:prstGeom prst="rect">
            <a:avLst/>
          </a:prstGeom>
          <a:noFill/>
        </p:spPr>
        <p:txBody>
          <a:bodyPr wrap="square">
            <a:spAutoFit/>
          </a:bodyPr>
          <a:lstStyle/>
          <a:p>
            <a:r>
              <a:rPr lang="en-US" sz="2400" dirty="0">
                <a:latin typeface="Roboto" panose="02000000000000000000" pitchFamily="2" charset="0"/>
                <a:ea typeface="Roboto" panose="02000000000000000000" pitchFamily="2" charset="0"/>
              </a:rPr>
              <a:t>If the Benchmark, which the company expects to be 4 years, is the project accepted or rejected? </a:t>
            </a:r>
            <a:r>
              <a:rPr lang="en-US" sz="2400" b="1" dirty="0">
                <a:latin typeface="Roboto" panose="02000000000000000000" pitchFamily="2" charset="0"/>
                <a:ea typeface="Roboto" panose="02000000000000000000" pitchFamily="2" charset="0"/>
              </a:rPr>
              <a:t>YES</a:t>
            </a:r>
          </a:p>
          <a:p>
            <a:r>
              <a:rPr lang="en-US" sz="2400" dirty="0">
                <a:latin typeface="Roboto" panose="02000000000000000000" pitchFamily="2" charset="0"/>
                <a:ea typeface="Roboto" panose="02000000000000000000" pitchFamily="2" charset="0"/>
              </a:rPr>
              <a:t>Because Payback Payback ≤ benchmark, the project is </a:t>
            </a:r>
            <a:r>
              <a:rPr lang="en-US" sz="2400" b="1" dirty="0">
                <a:solidFill>
                  <a:srgbClr val="FF0000"/>
                </a:solidFill>
                <a:latin typeface="Roboto" panose="02000000000000000000" pitchFamily="2" charset="0"/>
                <a:ea typeface="Roboto" panose="02000000000000000000" pitchFamily="2" charset="0"/>
              </a:rPr>
              <a:t>accepted</a:t>
            </a:r>
          </a:p>
        </p:txBody>
      </p:sp>
      <p:sp>
        <p:nvSpPr>
          <p:cNvPr id="10" name="TextBox 9">
            <a:extLst>
              <a:ext uri="{FF2B5EF4-FFF2-40B4-BE49-F238E27FC236}">
                <a16:creationId xmlns:a16="http://schemas.microsoft.com/office/drawing/2014/main" id="{9B748CEA-8DED-490E-AC30-75388ABD1404}"/>
              </a:ext>
            </a:extLst>
          </p:cNvPr>
          <p:cNvSpPr txBox="1"/>
          <p:nvPr/>
        </p:nvSpPr>
        <p:spPr>
          <a:xfrm>
            <a:off x="7871098" y="3697571"/>
            <a:ext cx="1727562" cy="400110"/>
          </a:xfrm>
          <a:prstGeom prst="rect">
            <a:avLst/>
          </a:prstGeom>
          <a:noFill/>
        </p:spPr>
        <p:txBody>
          <a:bodyPr wrap="square">
            <a:spAutoFit/>
          </a:bodyPr>
          <a:lstStyle/>
          <a:p>
            <a:r>
              <a:rPr lang="en-US" sz="2000" dirty="0">
                <a:latin typeface="Cambria Math" panose="02040503050406030204" pitchFamily="18" charset="0"/>
                <a:ea typeface="Cambria Math" panose="02040503050406030204" pitchFamily="18" charset="0"/>
              </a:rPr>
              <a:t>=  3,4 </a:t>
            </a:r>
            <a:r>
              <a:rPr lang="en-US" sz="2000" dirty="0">
                <a:latin typeface="Roboto" panose="02000000000000000000" pitchFamily="2" charset="0"/>
                <a:ea typeface="Roboto" panose="02000000000000000000" pitchFamily="2" charset="0"/>
              </a:rPr>
              <a:t>𝑦𝑒𝑎𝑟</a:t>
            </a:r>
          </a:p>
        </p:txBody>
      </p:sp>
      <p:sp>
        <p:nvSpPr>
          <p:cNvPr id="2" name="Title 1">
            <a:extLst>
              <a:ext uri="{FF2B5EF4-FFF2-40B4-BE49-F238E27FC236}">
                <a16:creationId xmlns:a16="http://schemas.microsoft.com/office/drawing/2014/main" id="{762A7018-E260-D640-9F86-96B43ED26A10}"/>
              </a:ext>
            </a:extLst>
          </p:cNvPr>
          <p:cNvSpPr>
            <a:spLocks noGrp="1"/>
          </p:cNvSpPr>
          <p:nvPr>
            <p:ph type="title"/>
          </p:nvPr>
        </p:nvSpPr>
        <p:spPr/>
        <p:txBody>
          <a:bodyPr/>
          <a:lstStyle/>
          <a:p>
            <a:r>
              <a:rPr lang="en-US" kern="0" dirty="0">
                <a:sym typeface="Poppins ExtraBold"/>
              </a:rPr>
              <a:t> </a:t>
            </a:r>
            <a:r>
              <a:rPr lang="en-US" kern="0" dirty="0"/>
              <a:t>C</a:t>
            </a:r>
            <a:r>
              <a:rPr lang="en-US" kern="0" dirty="0">
                <a:sym typeface="Poppins ExtraBold"/>
              </a:rPr>
              <a:t>apital Budgeting </a:t>
            </a:r>
            <a:r>
              <a:rPr lang="en-US" kern="0" dirty="0"/>
              <a:t>D</a:t>
            </a:r>
            <a:r>
              <a:rPr lang="en-US" kern="0" dirty="0">
                <a:sym typeface="Poppins ExtraBold"/>
              </a:rPr>
              <a:t>ecision Method</a:t>
            </a:r>
            <a:endParaRPr lang="en-US" dirty="0"/>
          </a:p>
        </p:txBody>
      </p:sp>
    </p:spTree>
    <p:extLst>
      <p:ext uri="{BB962C8B-B14F-4D97-AF65-F5344CB8AC3E}">
        <p14:creationId xmlns:p14="http://schemas.microsoft.com/office/powerpoint/2010/main" val="168181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C1772-D4CE-0040-81C6-46C4A39EE5A9}"/>
              </a:ext>
            </a:extLst>
          </p:cNvPr>
          <p:cNvSpPr>
            <a:spLocks noGrp="1"/>
          </p:cNvSpPr>
          <p:nvPr>
            <p:ph type="title"/>
          </p:nvPr>
        </p:nvSpPr>
        <p:spPr/>
        <p:txBody>
          <a:bodyPr/>
          <a:lstStyle/>
          <a:p>
            <a:r>
              <a:rPr lang="en-US" kern="0" dirty="0">
                <a:sym typeface="Poppins ExtraBold"/>
              </a:rPr>
              <a:t> </a:t>
            </a:r>
            <a:r>
              <a:rPr lang="en-US" kern="0" dirty="0"/>
              <a:t>C</a:t>
            </a:r>
            <a:r>
              <a:rPr lang="en-US" kern="0" dirty="0">
                <a:sym typeface="Poppins ExtraBold"/>
              </a:rPr>
              <a:t>apital Budgeting </a:t>
            </a:r>
            <a:r>
              <a:rPr lang="en-US" kern="0" dirty="0"/>
              <a:t>D</a:t>
            </a:r>
            <a:r>
              <a:rPr lang="en-US" kern="0" dirty="0">
                <a:sym typeface="Poppins ExtraBold"/>
              </a:rPr>
              <a:t>ecision Method</a:t>
            </a:r>
            <a:endParaRPr lang="en-US" dirty="0"/>
          </a:p>
        </p:txBody>
      </p:sp>
      <p:pic>
        <p:nvPicPr>
          <p:cNvPr id="89" name="Content Placeholder 88">
            <a:extLst>
              <a:ext uri="{FF2B5EF4-FFF2-40B4-BE49-F238E27FC236}">
                <a16:creationId xmlns:a16="http://schemas.microsoft.com/office/drawing/2014/main" id="{05A1EBEB-54EA-C643-BDE7-1F76966A3F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92485" y="1790591"/>
            <a:ext cx="4351338" cy="4351338"/>
          </a:xfrm>
        </p:spPr>
      </p:pic>
      <p:grpSp>
        <p:nvGrpSpPr>
          <p:cNvPr id="81" name="Group 80">
            <a:extLst>
              <a:ext uri="{FF2B5EF4-FFF2-40B4-BE49-F238E27FC236}">
                <a16:creationId xmlns:a16="http://schemas.microsoft.com/office/drawing/2014/main" id="{75048D47-B412-A94B-B7C8-A8D03201D2B5}"/>
              </a:ext>
            </a:extLst>
          </p:cNvPr>
          <p:cNvGrpSpPr/>
          <p:nvPr/>
        </p:nvGrpSpPr>
        <p:grpSpPr>
          <a:xfrm>
            <a:off x="838200" y="1790591"/>
            <a:ext cx="4710018" cy="3924409"/>
            <a:chOff x="573182" y="1765191"/>
            <a:chExt cx="4710018" cy="3924409"/>
          </a:xfrm>
        </p:grpSpPr>
        <p:grpSp>
          <p:nvGrpSpPr>
            <p:cNvPr id="66" name="Group 65">
              <a:extLst>
                <a:ext uri="{FF2B5EF4-FFF2-40B4-BE49-F238E27FC236}">
                  <a16:creationId xmlns:a16="http://schemas.microsoft.com/office/drawing/2014/main" id="{BB4605A4-8B9A-5645-B97D-DCF77814728B}"/>
                </a:ext>
              </a:extLst>
            </p:cNvPr>
            <p:cNvGrpSpPr/>
            <p:nvPr/>
          </p:nvGrpSpPr>
          <p:grpSpPr>
            <a:xfrm>
              <a:off x="2397133" y="1765191"/>
              <a:ext cx="1062116" cy="1062116"/>
              <a:chOff x="1165583" y="3149428"/>
              <a:chExt cx="742950" cy="742950"/>
            </a:xfrm>
          </p:grpSpPr>
          <p:sp>
            <p:nvSpPr>
              <p:cNvPr id="78" name="Oval 77">
                <a:extLst>
                  <a:ext uri="{FF2B5EF4-FFF2-40B4-BE49-F238E27FC236}">
                    <a16:creationId xmlns:a16="http://schemas.microsoft.com/office/drawing/2014/main" id="{70451939-3DEB-5943-B5CC-830334BCBA52}"/>
                  </a:ext>
                </a:extLst>
              </p:cNvPr>
              <p:cNvSpPr/>
              <p:nvPr/>
            </p:nvSpPr>
            <p:spPr>
              <a:xfrm>
                <a:off x="1165583" y="3149428"/>
                <a:ext cx="742950" cy="7429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IN" sz="1350" dirty="0"/>
              </a:p>
            </p:txBody>
          </p:sp>
          <p:pic>
            <p:nvPicPr>
              <p:cNvPr id="79" name="Graphic 78">
                <a:extLst>
                  <a:ext uri="{FF2B5EF4-FFF2-40B4-BE49-F238E27FC236}">
                    <a16:creationId xmlns:a16="http://schemas.microsoft.com/office/drawing/2014/main" id="{B43B467A-AA7A-644D-B3F2-74B6F841FE8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9058" y="3322903"/>
                <a:ext cx="396000" cy="396000"/>
              </a:xfrm>
              <a:prstGeom prst="rect">
                <a:avLst/>
              </a:prstGeom>
            </p:spPr>
          </p:pic>
        </p:grpSp>
        <p:grpSp>
          <p:nvGrpSpPr>
            <p:cNvPr id="67" name="Group 66">
              <a:extLst>
                <a:ext uri="{FF2B5EF4-FFF2-40B4-BE49-F238E27FC236}">
                  <a16:creationId xmlns:a16="http://schemas.microsoft.com/office/drawing/2014/main" id="{89823FBA-322D-DB49-8B35-3805228416CE}"/>
                </a:ext>
              </a:extLst>
            </p:cNvPr>
            <p:cNvGrpSpPr/>
            <p:nvPr/>
          </p:nvGrpSpPr>
          <p:grpSpPr>
            <a:xfrm>
              <a:off x="573182" y="2969480"/>
              <a:ext cx="4710018" cy="2720120"/>
              <a:chOff x="633621" y="4057024"/>
              <a:chExt cx="1806874" cy="1902724"/>
            </a:xfrm>
          </p:grpSpPr>
          <p:grpSp>
            <p:nvGrpSpPr>
              <p:cNvPr id="68" name="Group 67">
                <a:extLst>
                  <a:ext uri="{FF2B5EF4-FFF2-40B4-BE49-F238E27FC236}">
                    <a16:creationId xmlns:a16="http://schemas.microsoft.com/office/drawing/2014/main" id="{4326F3F8-8595-E049-839C-86D2D00021DC}"/>
                  </a:ext>
                </a:extLst>
              </p:cNvPr>
              <p:cNvGrpSpPr/>
              <p:nvPr/>
            </p:nvGrpSpPr>
            <p:grpSpPr>
              <a:xfrm>
                <a:off x="633621" y="4057024"/>
                <a:ext cx="1806874" cy="1902724"/>
                <a:chOff x="633621" y="4057024"/>
                <a:chExt cx="1806874" cy="1902724"/>
              </a:xfrm>
            </p:grpSpPr>
            <p:sp>
              <p:nvSpPr>
                <p:cNvPr id="75" name="Rectangle: Rounded Corners 50">
                  <a:extLst>
                    <a:ext uri="{FF2B5EF4-FFF2-40B4-BE49-F238E27FC236}">
                      <a16:creationId xmlns:a16="http://schemas.microsoft.com/office/drawing/2014/main" id="{9BFC0A00-36B6-9742-A4AF-172B0B7769F9}"/>
                    </a:ext>
                  </a:extLst>
                </p:cNvPr>
                <p:cNvSpPr/>
                <p:nvPr/>
              </p:nvSpPr>
              <p:spPr>
                <a:xfrm>
                  <a:off x="633621" y="4248854"/>
                  <a:ext cx="1806874" cy="1710894"/>
                </a:xfrm>
                <a:prstGeom prst="roundRect">
                  <a:avLst>
                    <a:gd name="adj" fmla="val 5669"/>
                  </a:avLst>
                </a:prstGeom>
                <a:solidFill>
                  <a:srgbClr val="C0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IN" sz="1350"/>
                </a:p>
              </p:txBody>
            </p:sp>
            <p:sp>
              <p:nvSpPr>
                <p:cNvPr id="76" name="Flowchart: Manual Operation 103">
                  <a:extLst>
                    <a:ext uri="{FF2B5EF4-FFF2-40B4-BE49-F238E27FC236}">
                      <a16:creationId xmlns:a16="http://schemas.microsoft.com/office/drawing/2014/main" id="{1781D81D-5345-D14C-B36D-6AC89C6B195F}"/>
                    </a:ext>
                  </a:extLst>
                </p:cNvPr>
                <p:cNvSpPr/>
                <p:nvPr/>
              </p:nvSpPr>
              <p:spPr>
                <a:xfrm>
                  <a:off x="918200" y="4387623"/>
                  <a:ext cx="1237717" cy="1425857"/>
                </a:xfrm>
                <a:prstGeom prst="flowChartManualOperation">
                  <a:avLst/>
                </a:prstGeom>
                <a:gradFill>
                  <a:gsLst>
                    <a:gs pos="100000">
                      <a:schemeClr val="bg1">
                        <a:lumMod val="95000"/>
                        <a:alpha val="0"/>
                      </a:schemeClr>
                    </a:gs>
                    <a:gs pos="0">
                      <a:schemeClr val="bg2">
                        <a:lumMod val="0"/>
                        <a:alpha val="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IN" sz="1350" dirty="0"/>
                </a:p>
              </p:txBody>
            </p:sp>
            <p:sp>
              <p:nvSpPr>
                <p:cNvPr id="77" name="Rectangle: Rounded Corners 15">
                  <a:extLst>
                    <a:ext uri="{FF2B5EF4-FFF2-40B4-BE49-F238E27FC236}">
                      <a16:creationId xmlns:a16="http://schemas.microsoft.com/office/drawing/2014/main" id="{FCE8A8F0-575F-534E-BF40-EF84A6C29862}"/>
                    </a:ext>
                  </a:extLst>
                </p:cNvPr>
                <p:cNvSpPr/>
                <p:nvPr/>
              </p:nvSpPr>
              <p:spPr>
                <a:xfrm>
                  <a:off x="792877" y="4057024"/>
                  <a:ext cx="1488362" cy="538128"/>
                </a:xfrm>
                <a:prstGeom prst="roundRect">
                  <a:avLst>
                    <a:gd name="adj" fmla="val 50000"/>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400" b="1" dirty="0">
                      <a:solidFill>
                        <a:schemeClr val="bg1"/>
                      </a:solidFill>
                      <a:latin typeface="Montserrat" pitchFamily="2" charset="77"/>
                    </a:rPr>
                    <a:t>Discounted </a:t>
                  </a:r>
                  <a:r>
                    <a:rPr lang="en-US" sz="2400" b="1" dirty="0" err="1">
                      <a:solidFill>
                        <a:schemeClr val="bg1"/>
                      </a:solidFill>
                      <a:latin typeface="Montserrat" pitchFamily="2" charset="77"/>
                    </a:rPr>
                    <a:t>PayBack</a:t>
                  </a:r>
                  <a:r>
                    <a:rPr lang="en-US" sz="2400" b="1" dirty="0">
                      <a:solidFill>
                        <a:schemeClr val="bg1"/>
                      </a:solidFill>
                      <a:latin typeface="Montserrat" pitchFamily="2" charset="77"/>
                    </a:rPr>
                    <a:t> Period</a:t>
                  </a:r>
                  <a:endParaRPr lang="en-US" sz="2400" dirty="0">
                    <a:solidFill>
                      <a:schemeClr val="bg1"/>
                    </a:solidFill>
                    <a:latin typeface="Montserrat" pitchFamily="2" charset="77"/>
                  </a:endParaRPr>
                </a:p>
              </p:txBody>
            </p:sp>
          </p:grpSp>
          <p:sp>
            <p:nvSpPr>
              <p:cNvPr id="71" name="TextBox 70">
                <a:extLst>
                  <a:ext uri="{FF2B5EF4-FFF2-40B4-BE49-F238E27FC236}">
                    <a16:creationId xmlns:a16="http://schemas.microsoft.com/office/drawing/2014/main" id="{E66841BA-2418-3A4B-BD27-4FEEBEDDCFC9}"/>
                  </a:ext>
                </a:extLst>
              </p:cNvPr>
              <p:cNvSpPr txBox="1"/>
              <p:nvPr/>
            </p:nvSpPr>
            <p:spPr>
              <a:xfrm flipH="1">
                <a:off x="711699" y="4672444"/>
                <a:ext cx="1650719" cy="1141036"/>
              </a:xfrm>
              <a:prstGeom prst="rect">
                <a:avLst/>
              </a:prstGeom>
              <a:noFill/>
            </p:spPr>
            <p:txBody>
              <a:bodyPr wrap="square" rtlCol="0">
                <a:spAutoFit/>
              </a:bodyPr>
              <a:lstStyle/>
              <a:p>
                <a:pPr marL="171450" indent="-171450">
                  <a:buFont typeface="Arial" panose="020B0604020202020204" pitchFamily="34" charset="0"/>
                  <a:buChar char="•"/>
                </a:pPr>
                <a:r>
                  <a:rPr lang="en-US" sz="2000" dirty="0">
                    <a:latin typeface="Roboto" panose="02000000000000000000" pitchFamily="2" charset="0"/>
                    <a:ea typeface="Roboto" panose="02000000000000000000" pitchFamily="2" charset="0"/>
                  </a:rPr>
                  <a:t>Improvement of the payback period method</a:t>
                </a:r>
              </a:p>
              <a:p>
                <a:pPr marL="171450" indent="-171450">
                  <a:buFont typeface="Arial" panose="020B0604020202020204" pitchFamily="34" charset="0"/>
                  <a:buChar char="•"/>
                </a:pPr>
                <a:r>
                  <a:rPr lang="en-US" sz="2000" dirty="0">
                    <a:latin typeface="Roboto" panose="02000000000000000000" pitchFamily="2" charset="0"/>
                    <a:ea typeface="Roboto" panose="02000000000000000000" pitchFamily="2" charset="0"/>
                  </a:rPr>
                  <a:t>Discount the estimated cash flow using the company's cost of capital</a:t>
                </a:r>
              </a:p>
            </p:txBody>
          </p:sp>
        </p:grpSp>
      </p:grpSp>
    </p:spTree>
    <p:extLst>
      <p:ext uri="{BB962C8B-B14F-4D97-AF65-F5344CB8AC3E}">
        <p14:creationId xmlns:p14="http://schemas.microsoft.com/office/powerpoint/2010/main" val="196942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640371-6B42-43E7-B3FB-D01428DC4A88}"/>
              </a:ext>
            </a:extLst>
          </p:cNvPr>
          <p:cNvSpPr txBox="1"/>
          <p:nvPr/>
        </p:nvSpPr>
        <p:spPr>
          <a:xfrm>
            <a:off x="829627" y="1507922"/>
            <a:ext cx="10532745" cy="523220"/>
          </a:xfrm>
          <a:prstGeom prst="rect">
            <a:avLst/>
          </a:prstGeom>
          <a:noFill/>
        </p:spPr>
        <p:txBody>
          <a:bodyPr wrap="square">
            <a:spAutoFit/>
          </a:bodyPr>
          <a:lstStyle/>
          <a:p>
            <a:r>
              <a:rPr lang="en-US" sz="2800" b="1" dirty="0">
                <a:latin typeface="Roboto" panose="02000000000000000000" pitchFamily="2" charset="0"/>
                <a:ea typeface="Roboto" panose="02000000000000000000" pitchFamily="2" charset="0"/>
              </a:rPr>
              <a:t>Discounted </a:t>
            </a:r>
            <a:r>
              <a:rPr lang="en-US" sz="2800" b="1" dirty="0" err="1">
                <a:latin typeface="Roboto" panose="02000000000000000000" pitchFamily="2" charset="0"/>
                <a:ea typeface="Roboto" panose="02000000000000000000" pitchFamily="2" charset="0"/>
              </a:rPr>
              <a:t>PayBack</a:t>
            </a:r>
            <a:r>
              <a:rPr lang="en-US" sz="2800" b="1" dirty="0">
                <a:latin typeface="Roboto" panose="02000000000000000000" pitchFamily="2" charset="0"/>
                <a:ea typeface="Roboto" panose="02000000000000000000" pitchFamily="2" charset="0"/>
              </a:rPr>
              <a:t> Period</a:t>
            </a:r>
          </a:p>
        </p:txBody>
      </p:sp>
      <p:graphicFrame>
        <p:nvGraphicFramePr>
          <p:cNvPr id="7" name="Content Placeholder 3">
            <a:extLst>
              <a:ext uri="{FF2B5EF4-FFF2-40B4-BE49-F238E27FC236}">
                <a16:creationId xmlns:a16="http://schemas.microsoft.com/office/drawing/2014/main" id="{AABCD3B9-6C9E-4872-87D5-B8CCCBFBE759}"/>
              </a:ext>
            </a:extLst>
          </p:cNvPr>
          <p:cNvGraphicFramePr>
            <a:graphicFrameLocks/>
          </p:cNvGraphicFramePr>
          <p:nvPr>
            <p:extLst>
              <p:ext uri="{D42A27DB-BD31-4B8C-83A1-F6EECF244321}">
                <p14:modId xmlns:p14="http://schemas.microsoft.com/office/powerpoint/2010/main" val="430867876"/>
              </p:ext>
            </p:extLst>
          </p:nvPr>
        </p:nvGraphicFramePr>
        <p:xfrm>
          <a:off x="838200" y="2033652"/>
          <a:ext cx="5991015" cy="2743200"/>
        </p:xfrm>
        <a:graphic>
          <a:graphicData uri="http://schemas.openxmlformats.org/drawingml/2006/table">
            <a:tbl>
              <a:tblPr firstRow="1" bandRow="1">
                <a:tableStyleId>{F5AB1C69-6EDB-4FF4-983F-18BD219EF322}</a:tableStyleId>
              </a:tblPr>
              <a:tblGrid>
                <a:gridCol w="705989">
                  <a:extLst>
                    <a:ext uri="{9D8B030D-6E8A-4147-A177-3AD203B41FA5}">
                      <a16:colId xmlns:a16="http://schemas.microsoft.com/office/drawing/2014/main" val="20000"/>
                    </a:ext>
                  </a:extLst>
                </a:gridCol>
                <a:gridCol w="1230761">
                  <a:extLst>
                    <a:ext uri="{9D8B030D-6E8A-4147-A177-3AD203B41FA5}">
                      <a16:colId xmlns:a16="http://schemas.microsoft.com/office/drawing/2014/main" val="20001"/>
                    </a:ext>
                  </a:extLst>
                </a:gridCol>
                <a:gridCol w="1239520">
                  <a:extLst>
                    <a:ext uri="{9D8B030D-6E8A-4147-A177-3AD203B41FA5}">
                      <a16:colId xmlns:a16="http://schemas.microsoft.com/office/drawing/2014/main" val="20002"/>
                    </a:ext>
                  </a:extLst>
                </a:gridCol>
                <a:gridCol w="1416842">
                  <a:extLst>
                    <a:ext uri="{9D8B030D-6E8A-4147-A177-3AD203B41FA5}">
                      <a16:colId xmlns:a16="http://schemas.microsoft.com/office/drawing/2014/main" val="20003"/>
                    </a:ext>
                  </a:extLst>
                </a:gridCol>
                <a:gridCol w="1397903">
                  <a:extLst>
                    <a:ext uri="{9D8B030D-6E8A-4147-A177-3AD203B41FA5}">
                      <a16:colId xmlns:a16="http://schemas.microsoft.com/office/drawing/2014/main" val="20004"/>
                    </a:ext>
                  </a:extLst>
                </a:gridCol>
              </a:tblGrid>
              <a:tr h="615993">
                <a:tc>
                  <a:txBody>
                    <a:bodyPr/>
                    <a:lstStyle/>
                    <a:p>
                      <a:pPr algn="ctr"/>
                      <a:r>
                        <a:rPr lang="id-ID" sz="1800" dirty="0">
                          <a:latin typeface="Roboto" panose="02000000000000000000" pitchFamily="2" charset="0"/>
                          <a:ea typeface="Roboto" panose="02000000000000000000" pitchFamily="2" charset="0"/>
                        </a:rPr>
                        <a:t>Year</a:t>
                      </a:r>
                    </a:p>
                  </a:txBody>
                  <a:tcPr>
                    <a:solidFill>
                      <a:srgbClr val="C00000"/>
                    </a:solidFill>
                  </a:tcPr>
                </a:tc>
                <a:tc>
                  <a:txBody>
                    <a:bodyPr/>
                    <a:lstStyle/>
                    <a:p>
                      <a:pPr algn="ctr"/>
                      <a:r>
                        <a:rPr lang="id-ID" sz="1800" dirty="0">
                          <a:latin typeface="Roboto" panose="02000000000000000000" pitchFamily="2" charset="0"/>
                          <a:ea typeface="Roboto" panose="02000000000000000000" pitchFamily="2" charset="0"/>
                        </a:rPr>
                        <a:t>After-tax</a:t>
                      </a:r>
                      <a:r>
                        <a:rPr lang="id-ID" sz="1800" baseline="0" dirty="0">
                          <a:latin typeface="Roboto" panose="02000000000000000000" pitchFamily="2" charset="0"/>
                          <a:ea typeface="Roboto" panose="02000000000000000000" pitchFamily="2" charset="0"/>
                        </a:rPr>
                        <a:t> FCF</a:t>
                      </a:r>
                      <a:endParaRPr lang="id-ID" sz="1800" dirty="0">
                        <a:latin typeface="Roboto" panose="02000000000000000000" pitchFamily="2" charset="0"/>
                        <a:ea typeface="Roboto" panose="02000000000000000000" pitchFamily="2" charset="0"/>
                      </a:endParaRPr>
                    </a:p>
                  </a:txBody>
                  <a:tcPr>
                    <a:solidFill>
                      <a:srgbClr val="C00000"/>
                    </a:solidFill>
                  </a:tcPr>
                </a:tc>
                <a:tc>
                  <a:txBody>
                    <a:bodyPr/>
                    <a:lstStyle/>
                    <a:p>
                      <a:pPr algn="ctr"/>
                      <a:r>
                        <a:rPr lang="id-ID" sz="1800" dirty="0">
                          <a:latin typeface="Roboto" panose="02000000000000000000" pitchFamily="2" charset="0"/>
                          <a:ea typeface="Roboto" panose="02000000000000000000" pitchFamily="2" charset="0"/>
                        </a:rPr>
                        <a:t>PVIF</a:t>
                      </a:r>
                      <a:r>
                        <a:rPr lang="id-ID" sz="1800" baseline="-25000" dirty="0">
                          <a:latin typeface="Roboto" panose="02000000000000000000" pitchFamily="2" charset="0"/>
                          <a:ea typeface="Roboto" panose="02000000000000000000" pitchFamily="2" charset="0"/>
                        </a:rPr>
                        <a:t>1</a:t>
                      </a:r>
                      <a:r>
                        <a:rPr lang="en-ID" sz="1800" baseline="-25000" dirty="0">
                          <a:latin typeface="Roboto" panose="02000000000000000000" pitchFamily="2" charset="0"/>
                          <a:ea typeface="Roboto" panose="02000000000000000000" pitchFamily="2" charset="0"/>
                        </a:rPr>
                        <a:t>0</a:t>
                      </a:r>
                      <a:r>
                        <a:rPr lang="id-ID" sz="1800" baseline="-25000" dirty="0">
                          <a:latin typeface="Roboto" panose="02000000000000000000" pitchFamily="2" charset="0"/>
                          <a:ea typeface="Roboto" panose="02000000000000000000" pitchFamily="2" charset="0"/>
                        </a:rPr>
                        <a:t>%,n</a:t>
                      </a:r>
                    </a:p>
                  </a:txBody>
                  <a:tcPr>
                    <a:solidFill>
                      <a:srgbClr val="C00000"/>
                    </a:solidFill>
                  </a:tcPr>
                </a:tc>
                <a:tc>
                  <a:txBody>
                    <a:bodyPr/>
                    <a:lstStyle/>
                    <a:p>
                      <a:pPr algn="ctr"/>
                      <a:r>
                        <a:rPr lang="id-ID" sz="1800" dirty="0">
                          <a:latin typeface="Roboto" panose="02000000000000000000" pitchFamily="2" charset="0"/>
                          <a:ea typeface="Roboto" panose="02000000000000000000" pitchFamily="2" charset="0"/>
                        </a:rPr>
                        <a:t>Discounted FCF</a:t>
                      </a:r>
                    </a:p>
                  </a:txBody>
                  <a:tcPr>
                    <a:solidFill>
                      <a:srgbClr val="C00000"/>
                    </a:solidFill>
                  </a:tcPr>
                </a:tc>
                <a:tc>
                  <a:txBody>
                    <a:bodyPr/>
                    <a:lstStyle/>
                    <a:p>
                      <a:pPr algn="ctr"/>
                      <a:r>
                        <a:rPr lang="id-ID" sz="1800" dirty="0">
                          <a:latin typeface="Roboto" panose="02000000000000000000" pitchFamily="2" charset="0"/>
                          <a:ea typeface="Roboto" panose="02000000000000000000" pitchFamily="2" charset="0"/>
                        </a:rPr>
                        <a:t>Cumulative</a:t>
                      </a:r>
                      <a:r>
                        <a:rPr lang="id-ID" sz="1800" baseline="0" dirty="0">
                          <a:latin typeface="Roboto" panose="02000000000000000000" pitchFamily="2" charset="0"/>
                          <a:ea typeface="Roboto" panose="02000000000000000000" pitchFamily="2" charset="0"/>
                        </a:rPr>
                        <a:t> Disc. FCF</a:t>
                      </a:r>
                      <a:endParaRPr lang="id-ID" sz="1800" dirty="0">
                        <a:latin typeface="Roboto" panose="02000000000000000000" pitchFamily="2" charset="0"/>
                        <a:ea typeface="Roboto" panose="02000000000000000000" pitchFamily="2" charset="0"/>
                      </a:endParaRPr>
                    </a:p>
                  </a:txBody>
                  <a:tcPr>
                    <a:solidFill>
                      <a:srgbClr val="C00000"/>
                    </a:solidFill>
                  </a:tcPr>
                </a:tc>
                <a:extLst>
                  <a:ext uri="{0D108BD9-81ED-4DB2-BD59-A6C34878D82A}">
                    <a16:rowId xmlns:a16="http://schemas.microsoft.com/office/drawing/2014/main" val="10000"/>
                  </a:ext>
                </a:extLst>
              </a:tr>
              <a:tr h="356885">
                <a:tc>
                  <a:txBody>
                    <a:bodyPr/>
                    <a:lstStyle/>
                    <a:p>
                      <a:pPr algn="ctr"/>
                      <a:r>
                        <a:rPr lang="id-ID" sz="1800" dirty="0">
                          <a:latin typeface="Roboto" panose="02000000000000000000" pitchFamily="2" charset="0"/>
                          <a:ea typeface="Roboto" panose="02000000000000000000" pitchFamily="2" charset="0"/>
                        </a:rPr>
                        <a:t>0</a:t>
                      </a:r>
                    </a:p>
                  </a:txBody>
                  <a:tcPr/>
                </a:tc>
                <a:tc>
                  <a:txBody>
                    <a:bodyPr/>
                    <a:lstStyle/>
                    <a:p>
                      <a:pPr algn="ctr"/>
                      <a:r>
                        <a:rPr lang="id-ID" sz="1800" dirty="0">
                          <a:latin typeface="Roboto" panose="02000000000000000000" pitchFamily="2" charset="0"/>
                          <a:ea typeface="Roboto" panose="02000000000000000000" pitchFamily="2" charset="0"/>
                        </a:rPr>
                        <a:t>(10.000)</a:t>
                      </a:r>
                      <a:r>
                        <a:rPr lang="en-US" sz="1800" dirty="0">
                          <a:latin typeface="Roboto" panose="02000000000000000000" pitchFamily="2" charset="0"/>
                          <a:ea typeface="Roboto" panose="02000000000000000000" pitchFamily="2" charset="0"/>
                        </a:rPr>
                        <a:t> (b)</a:t>
                      </a:r>
                      <a:endParaRPr lang="id-ID" sz="1800" dirty="0">
                        <a:solidFill>
                          <a:srgbClr val="FF0000"/>
                        </a:solidFill>
                        <a:latin typeface="Roboto" panose="02000000000000000000" pitchFamily="2" charset="0"/>
                        <a:ea typeface="Roboto" panose="02000000000000000000" pitchFamily="2" charset="0"/>
                      </a:endParaRPr>
                    </a:p>
                  </a:txBody>
                  <a:tcPr/>
                </a:tc>
                <a:tc>
                  <a:txBody>
                    <a:bodyPr/>
                    <a:lstStyle/>
                    <a:p>
                      <a:pPr algn="ctr"/>
                      <a:endParaRPr lang="id-ID" sz="1800" dirty="0">
                        <a:latin typeface="Roboto" panose="02000000000000000000" pitchFamily="2" charset="0"/>
                        <a:ea typeface="Roboto" panose="02000000000000000000" pitchFamily="2" charset="0"/>
                      </a:endParaRPr>
                    </a:p>
                  </a:txBody>
                  <a:tcPr/>
                </a:tc>
                <a:tc>
                  <a:txBody>
                    <a:bodyPr/>
                    <a:lstStyle/>
                    <a:p>
                      <a:pPr algn="ctr"/>
                      <a:endParaRPr lang="id-ID" sz="1800" dirty="0">
                        <a:latin typeface="Roboto" panose="02000000000000000000" pitchFamily="2" charset="0"/>
                        <a:ea typeface="Roboto" panose="02000000000000000000" pitchFamily="2" charset="0"/>
                      </a:endParaRPr>
                    </a:p>
                  </a:txBody>
                  <a:tcPr/>
                </a:tc>
                <a:tc>
                  <a:txBody>
                    <a:bodyPr/>
                    <a:lstStyle/>
                    <a:p>
                      <a:pPr algn="ctr"/>
                      <a:endParaRPr lang="id-ID" sz="1800" dirty="0">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10001"/>
                  </a:ext>
                </a:extLst>
              </a:tr>
              <a:tr h="356885">
                <a:tc>
                  <a:txBody>
                    <a:bodyPr/>
                    <a:lstStyle/>
                    <a:p>
                      <a:pPr algn="ctr"/>
                      <a:r>
                        <a:rPr lang="id-ID" sz="1800" dirty="0">
                          <a:latin typeface="Roboto" panose="02000000000000000000" pitchFamily="2" charset="0"/>
                          <a:ea typeface="Roboto" panose="02000000000000000000" pitchFamily="2" charset="0"/>
                        </a:rPr>
                        <a:t>1</a:t>
                      </a:r>
                    </a:p>
                  </a:txBody>
                  <a:tcPr/>
                </a:tc>
                <a:tc>
                  <a:txBody>
                    <a:bodyPr/>
                    <a:lstStyle/>
                    <a:p>
                      <a:pPr algn="ctr"/>
                      <a:r>
                        <a:rPr lang="id-ID" sz="1800" dirty="0">
                          <a:latin typeface="Roboto" panose="02000000000000000000" pitchFamily="2" charset="0"/>
                          <a:ea typeface="Roboto" panose="02000000000000000000" pitchFamily="2" charset="0"/>
                        </a:rPr>
                        <a:t>2.000</a:t>
                      </a:r>
                    </a:p>
                  </a:txBody>
                  <a:tcPr/>
                </a:tc>
                <a:tc>
                  <a:txBody>
                    <a:bodyPr/>
                    <a:lstStyle/>
                    <a:p>
                      <a:pPr algn="ctr"/>
                      <a:r>
                        <a:rPr lang="id-ID" sz="1800" dirty="0">
                          <a:latin typeface="Roboto" panose="02000000000000000000" pitchFamily="2" charset="0"/>
                          <a:ea typeface="Roboto" panose="02000000000000000000" pitchFamily="2" charset="0"/>
                        </a:rPr>
                        <a:t>0.909</a:t>
                      </a:r>
                    </a:p>
                  </a:txBody>
                  <a:tcPr/>
                </a:tc>
                <a:tc>
                  <a:txBody>
                    <a:bodyPr/>
                    <a:lstStyle/>
                    <a:p>
                      <a:pPr algn="ctr"/>
                      <a:r>
                        <a:rPr lang="id-ID" sz="1800" dirty="0">
                          <a:latin typeface="Roboto" panose="02000000000000000000" pitchFamily="2" charset="0"/>
                          <a:ea typeface="Roboto" panose="02000000000000000000" pitchFamily="2" charset="0"/>
                        </a:rPr>
                        <a:t>1.818</a:t>
                      </a:r>
                    </a:p>
                  </a:txBody>
                  <a:tcPr/>
                </a:tc>
                <a:tc>
                  <a:txBody>
                    <a:bodyPr/>
                    <a:lstStyle/>
                    <a:p>
                      <a:pPr algn="ctr"/>
                      <a:r>
                        <a:rPr lang="id-ID" sz="1800" dirty="0">
                          <a:latin typeface="Roboto" panose="02000000000000000000" pitchFamily="2" charset="0"/>
                          <a:ea typeface="Roboto" panose="02000000000000000000" pitchFamily="2" charset="0"/>
                        </a:rPr>
                        <a:t>1.818</a:t>
                      </a:r>
                    </a:p>
                  </a:txBody>
                  <a:tcPr/>
                </a:tc>
                <a:extLst>
                  <a:ext uri="{0D108BD9-81ED-4DB2-BD59-A6C34878D82A}">
                    <a16:rowId xmlns:a16="http://schemas.microsoft.com/office/drawing/2014/main" val="10002"/>
                  </a:ext>
                </a:extLst>
              </a:tr>
              <a:tr h="356885">
                <a:tc>
                  <a:txBody>
                    <a:bodyPr/>
                    <a:lstStyle/>
                    <a:p>
                      <a:pPr algn="ctr"/>
                      <a:r>
                        <a:rPr lang="id-ID" sz="1800" dirty="0">
                          <a:latin typeface="Roboto" panose="02000000000000000000" pitchFamily="2" charset="0"/>
                          <a:ea typeface="Roboto" panose="02000000000000000000" pitchFamily="2" charset="0"/>
                        </a:rPr>
                        <a:t>2</a:t>
                      </a:r>
                    </a:p>
                  </a:txBody>
                  <a:tcPr/>
                </a:tc>
                <a:tc>
                  <a:txBody>
                    <a:bodyPr/>
                    <a:lstStyle/>
                    <a:p>
                      <a:pPr algn="ctr"/>
                      <a:r>
                        <a:rPr lang="id-ID" sz="1800" dirty="0">
                          <a:latin typeface="Roboto" panose="02000000000000000000" pitchFamily="2" charset="0"/>
                          <a:ea typeface="Roboto" panose="02000000000000000000" pitchFamily="2" charset="0"/>
                        </a:rPr>
                        <a:t>3.000</a:t>
                      </a:r>
                    </a:p>
                  </a:txBody>
                  <a:tcPr/>
                </a:tc>
                <a:tc>
                  <a:txBody>
                    <a:bodyPr/>
                    <a:lstStyle/>
                    <a:p>
                      <a:pPr algn="ctr"/>
                      <a:r>
                        <a:rPr lang="id-ID" sz="1800" dirty="0">
                          <a:latin typeface="Roboto" panose="02000000000000000000" pitchFamily="2" charset="0"/>
                          <a:ea typeface="Roboto" panose="02000000000000000000" pitchFamily="2" charset="0"/>
                        </a:rPr>
                        <a:t>0.826</a:t>
                      </a:r>
                    </a:p>
                  </a:txBody>
                  <a:tcPr/>
                </a:tc>
                <a:tc>
                  <a:txBody>
                    <a:bodyPr/>
                    <a:lstStyle/>
                    <a:p>
                      <a:pPr algn="ctr"/>
                      <a:r>
                        <a:rPr lang="id-ID" sz="1800" dirty="0">
                          <a:latin typeface="Roboto" panose="02000000000000000000" pitchFamily="2" charset="0"/>
                          <a:ea typeface="Roboto" panose="02000000000000000000" pitchFamily="2" charset="0"/>
                        </a:rPr>
                        <a:t>2.478</a:t>
                      </a:r>
                    </a:p>
                  </a:txBody>
                  <a:tcPr/>
                </a:tc>
                <a:tc>
                  <a:txBody>
                    <a:bodyPr/>
                    <a:lstStyle/>
                    <a:p>
                      <a:pPr algn="ctr"/>
                      <a:r>
                        <a:rPr lang="id-ID" sz="1800" dirty="0">
                          <a:latin typeface="Roboto" panose="02000000000000000000" pitchFamily="2" charset="0"/>
                          <a:ea typeface="Roboto" panose="02000000000000000000" pitchFamily="2" charset="0"/>
                        </a:rPr>
                        <a:t>4.296</a:t>
                      </a:r>
                    </a:p>
                  </a:txBody>
                  <a:tcPr/>
                </a:tc>
                <a:extLst>
                  <a:ext uri="{0D108BD9-81ED-4DB2-BD59-A6C34878D82A}">
                    <a16:rowId xmlns:a16="http://schemas.microsoft.com/office/drawing/2014/main" val="10003"/>
                  </a:ext>
                </a:extLst>
              </a:tr>
              <a:tr h="356885">
                <a:tc>
                  <a:txBody>
                    <a:bodyPr/>
                    <a:lstStyle/>
                    <a:p>
                      <a:pPr algn="ctr"/>
                      <a:r>
                        <a:rPr lang="id-ID" sz="1800" dirty="0">
                          <a:latin typeface="Roboto" panose="02000000000000000000" pitchFamily="2" charset="0"/>
                          <a:ea typeface="Roboto" panose="02000000000000000000" pitchFamily="2" charset="0"/>
                        </a:rPr>
                        <a:t>3</a:t>
                      </a:r>
                      <a:r>
                        <a:rPr lang="en-US" sz="1800" dirty="0">
                          <a:latin typeface="Roboto" panose="02000000000000000000" pitchFamily="2" charset="0"/>
                          <a:ea typeface="Roboto" panose="02000000000000000000" pitchFamily="2" charset="0"/>
                        </a:rPr>
                        <a:t> (a)</a:t>
                      </a:r>
                      <a:endParaRPr lang="id-ID" sz="1800" dirty="0">
                        <a:solidFill>
                          <a:srgbClr val="FF0000"/>
                        </a:solidFill>
                        <a:latin typeface="Roboto" panose="02000000000000000000" pitchFamily="2" charset="0"/>
                        <a:ea typeface="Roboto" panose="02000000000000000000" pitchFamily="2" charset="0"/>
                      </a:endParaRPr>
                    </a:p>
                  </a:txBody>
                  <a:tcPr/>
                </a:tc>
                <a:tc>
                  <a:txBody>
                    <a:bodyPr/>
                    <a:lstStyle/>
                    <a:p>
                      <a:pPr algn="ctr"/>
                      <a:r>
                        <a:rPr lang="id-ID" sz="1800" dirty="0">
                          <a:latin typeface="Roboto" panose="02000000000000000000" pitchFamily="2" charset="0"/>
                          <a:ea typeface="Roboto" panose="02000000000000000000" pitchFamily="2" charset="0"/>
                        </a:rPr>
                        <a:t>4.000</a:t>
                      </a:r>
                    </a:p>
                  </a:txBody>
                  <a:tcPr/>
                </a:tc>
                <a:tc>
                  <a:txBody>
                    <a:bodyPr/>
                    <a:lstStyle/>
                    <a:p>
                      <a:pPr algn="ctr"/>
                      <a:r>
                        <a:rPr lang="id-ID" sz="1800" dirty="0">
                          <a:latin typeface="Roboto" panose="02000000000000000000" pitchFamily="2" charset="0"/>
                          <a:ea typeface="Roboto" panose="02000000000000000000" pitchFamily="2" charset="0"/>
                        </a:rPr>
                        <a:t>0.751</a:t>
                      </a:r>
                    </a:p>
                  </a:txBody>
                  <a:tcPr/>
                </a:tc>
                <a:tc>
                  <a:txBody>
                    <a:bodyPr/>
                    <a:lstStyle/>
                    <a:p>
                      <a:pPr algn="ctr"/>
                      <a:r>
                        <a:rPr lang="id-ID" sz="1800" dirty="0">
                          <a:latin typeface="Roboto" panose="02000000000000000000" pitchFamily="2" charset="0"/>
                          <a:ea typeface="Roboto" panose="02000000000000000000" pitchFamily="2" charset="0"/>
                        </a:rPr>
                        <a:t>3.004</a:t>
                      </a:r>
                    </a:p>
                  </a:txBody>
                  <a:tcPr/>
                </a:tc>
                <a:tc>
                  <a:txBody>
                    <a:bodyPr/>
                    <a:lstStyle/>
                    <a:p>
                      <a:pPr algn="ctr"/>
                      <a:r>
                        <a:rPr lang="id-ID" sz="1800" dirty="0">
                          <a:latin typeface="Roboto" panose="02000000000000000000" pitchFamily="2" charset="0"/>
                          <a:ea typeface="Roboto" panose="02000000000000000000" pitchFamily="2" charset="0"/>
                        </a:rPr>
                        <a:t>7.300</a:t>
                      </a:r>
                      <a:r>
                        <a:rPr lang="en-US" sz="1800" dirty="0">
                          <a:latin typeface="Roboto" panose="02000000000000000000" pitchFamily="2" charset="0"/>
                          <a:ea typeface="Roboto" panose="02000000000000000000" pitchFamily="2" charset="0"/>
                        </a:rPr>
                        <a:t> (c)</a:t>
                      </a:r>
                      <a:endParaRPr lang="id-ID" sz="1800" dirty="0">
                        <a:solidFill>
                          <a:srgbClr val="FF0000"/>
                        </a:solidFill>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10004"/>
                  </a:ext>
                </a:extLst>
              </a:tr>
              <a:tr h="356885">
                <a:tc>
                  <a:txBody>
                    <a:bodyPr/>
                    <a:lstStyle/>
                    <a:p>
                      <a:pPr algn="ctr"/>
                      <a:r>
                        <a:rPr lang="id-ID" sz="1800" dirty="0">
                          <a:latin typeface="Roboto" panose="02000000000000000000" pitchFamily="2" charset="0"/>
                          <a:ea typeface="Roboto" panose="02000000000000000000" pitchFamily="2" charset="0"/>
                        </a:rPr>
                        <a:t>4</a:t>
                      </a:r>
                    </a:p>
                  </a:txBody>
                  <a:tcPr/>
                </a:tc>
                <a:tc>
                  <a:txBody>
                    <a:bodyPr/>
                    <a:lstStyle/>
                    <a:p>
                      <a:pPr algn="ctr"/>
                      <a:r>
                        <a:rPr lang="id-ID" sz="1800" dirty="0">
                          <a:latin typeface="Roboto" panose="02000000000000000000" pitchFamily="2" charset="0"/>
                          <a:ea typeface="Roboto" panose="02000000000000000000" pitchFamily="2" charset="0"/>
                        </a:rPr>
                        <a:t>5.000</a:t>
                      </a:r>
                    </a:p>
                  </a:txBody>
                  <a:tcPr/>
                </a:tc>
                <a:tc>
                  <a:txBody>
                    <a:bodyPr/>
                    <a:lstStyle/>
                    <a:p>
                      <a:pPr algn="ctr"/>
                      <a:r>
                        <a:rPr lang="id-ID" sz="1800" dirty="0">
                          <a:latin typeface="Roboto" panose="02000000000000000000" pitchFamily="2" charset="0"/>
                          <a:ea typeface="Roboto" panose="02000000000000000000" pitchFamily="2" charset="0"/>
                        </a:rPr>
                        <a:t>0.683</a:t>
                      </a:r>
                    </a:p>
                  </a:txBody>
                  <a:tcPr/>
                </a:tc>
                <a:tc>
                  <a:txBody>
                    <a:bodyPr/>
                    <a:lstStyle/>
                    <a:p>
                      <a:pPr algn="ctr"/>
                      <a:r>
                        <a:rPr lang="id-ID" sz="1800" dirty="0">
                          <a:latin typeface="Roboto" panose="02000000000000000000" pitchFamily="2" charset="0"/>
                          <a:ea typeface="Roboto" panose="02000000000000000000" pitchFamily="2" charset="0"/>
                        </a:rPr>
                        <a:t>3.415</a:t>
                      </a:r>
                      <a:r>
                        <a:rPr lang="en-US" sz="1800" dirty="0">
                          <a:latin typeface="Roboto" panose="02000000000000000000" pitchFamily="2" charset="0"/>
                          <a:ea typeface="Roboto" panose="02000000000000000000" pitchFamily="2" charset="0"/>
                        </a:rPr>
                        <a:t> (d)</a:t>
                      </a:r>
                      <a:endParaRPr lang="id-ID" sz="1800" dirty="0">
                        <a:solidFill>
                          <a:srgbClr val="FF0000"/>
                        </a:solidFill>
                        <a:latin typeface="Roboto" panose="02000000000000000000" pitchFamily="2" charset="0"/>
                        <a:ea typeface="Roboto" panose="02000000000000000000" pitchFamily="2" charset="0"/>
                      </a:endParaRPr>
                    </a:p>
                  </a:txBody>
                  <a:tcPr/>
                </a:tc>
                <a:tc>
                  <a:txBody>
                    <a:bodyPr/>
                    <a:lstStyle/>
                    <a:p>
                      <a:pPr algn="ctr"/>
                      <a:r>
                        <a:rPr lang="id-ID" sz="1800" dirty="0">
                          <a:latin typeface="Roboto" panose="02000000000000000000" pitchFamily="2" charset="0"/>
                          <a:ea typeface="Roboto" panose="02000000000000000000" pitchFamily="2" charset="0"/>
                        </a:rPr>
                        <a:t>10.715</a:t>
                      </a:r>
                    </a:p>
                  </a:txBody>
                  <a:tcPr/>
                </a:tc>
                <a:extLst>
                  <a:ext uri="{0D108BD9-81ED-4DB2-BD59-A6C34878D82A}">
                    <a16:rowId xmlns:a16="http://schemas.microsoft.com/office/drawing/2014/main" val="10005"/>
                  </a:ext>
                </a:extLst>
              </a:tr>
            </a:tbl>
          </a:graphicData>
        </a:graphic>
      </p:graphicFrame>
      <p:graphicFrame>
        <p:nvGraphicFramePr>
          <p:cNvPr id="8" name="Object 7">
            <a:extLst>
              <a:ext uri="{FF2B5EF4-FFF2-40B4-BE49-F238E27FC236}">
                <a16:creationId xmlns:a16="http://schemas.microsoft.com/office/drawing/2014/main" id="{ED70257A-95AA-4F2C-B173-2975730D1E25}"/>
              </a:ext>
            </a:extLst>
          </p:cNvPr>
          <p:cNvGraphicFramePr>
            <a:graphicFrameLocks noChangeAspect="1"/>
          </p:cNvGraphicFramePr>
          <p:nvPr>
            <p:extLst>
              <p:ext uri="{D42A27DB-BD31-4B8C-83A1-F6EECF244321}">
                <p14:modId xmlns:p14="http://schemas.microsoft.com/office/powerpoint/2010/main" val="154949789"/>
              </p:ext>
            </p:extLst>
          </p:nvPr>
        </p:nvGraphicFramePr>
        <p:xfrm>
          <a:off x="7284631" y="2362957"/>
          <a:ext cx="2285741" cy="796157"/>
        </p:xfrm>
        <a:graphic>
          <a:graphicData uri="http://schemas.openxmlformats.org/presentationml/2006/ole">
            <mc:AlternateContent xmlns:mc="http://schemas.openxmlformats.org/markup-compatibility/2006">
              <mc:Choice xmlns:v="urn:schemas-microsoft-com:vml" Requires="v">
                <p:oleObj spid="_x0000_s2115" name="Equation" r:id="rId3" imgW="1130040" imgH="393480" progId="Equation.3">
                  <p:embed/>
                </p:oleObj>
              </mc:Choice>
              <mc:Fallback>
                <p:oleObj name="Equation" r:id="rId3" imgW="1130040" imgH="393480" progId="Equation.3">
                  <p:embed/>
                  <p:pic>
                    <p:nvPicPr>
                      <p:cNvPr id="7" name="Object 6">
                        <a:extLst>
                          <a:ext uri="{FF2B5EF4-FFF2-40B4-BE49-F238E27FC236}">
                            <a16:creationId xmlns:a16="http://schemas.microsoft.com/office/drawing/2014/main" id="{4D377086-7464-4665-9392-60FEAEC9683A}"/>
                          </a:ext>
                        </a:extLst>
                      </p:cNvPr>
                      <p:cNvPicPr/>
                      <p:nvPr/>
                    </p:nvPicPr>
                    <p:blipFill>
                      <a:blip r:embed="rId4"/>
                      <a:stretch>
                        <a:fillRect/>
                      </a:stretch>
                    </p:blipFill>
                    <p:spPr>
                      <a:xfrm>
                        <a:off x="7284631" y="2362957"/>
                        <a:ext cx="2285741" cy="796157"/>
                      </a:xfrm>
                      <a:prstGeom prst="rect">
                        <a:avLst/>
                      </a:prstGeom>
                      <a:solidFill>
                        <a:schemeClr val="bg1"/>
                      </a:solidFill>
                    </p:spPr>
                  </p:pic>
                </p:oleObj>
              </mc:Fallback>
            </mc:AlternateContent>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FF9077B-C234-4728-8410-AACC167F0760}"/>
                  </a:ext>
                </a:extLst>
              </p:cNvPr>
              <p:cNvSpPr txBox="1"/>
              <p:nvPr/>
            </p:nvSpPr>
            <p:spPr>
              <a:xfrm>
                <a:off x="7284631" y="3230686"/>
                <a:ext cx="4780499" cy="80906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ID" sz="2400" i="1" smtClean="0">
                          <a:latin typeface="Cambria Math" panose="02040503050406030204" pitchFamily="18" charset="0"/>
                        </a:rPr>
                        <m:t>𝑃𝐵𝑃</m:t>
                      </m:r>
                      <m:r>
                        <a:rPr lang="en-ID" sz="2400" i="0">
                          <a:latin typeface="Cambria Math" panose="02040503050406030204" pitchFamily="18" charset="0"/>
                        </a:rPr>
                        <m:t>=3+</m:t>
                      </m:r>
                      <m:f>
                        <m:fPr>
                          <m:ctrlPr>
                            <a:rPr lang="en-ID" sz="2400" i="1">
                              <a:solidFill>
                                <a:srgbClr val="836967"/>
                              </a:solidFill>
                              <a:latin typeface="Cambria Math" panose="02040503050406030204" pitchFamily="18" charset="0"/>
                            </a:rPr>
                          </m:ctrlPr>
                        </m:fPr>
                        <m:num>
                          <m:d>
                            <m:dPr>
                              <m:ctrlPr>
                                <a:rPr lang="en-ID" sz="2400" i="1">
                                  <a:latin typeface="Cambria Math" panose="02040503050406030204" pitchFamily="18" charset="0"/>
                                </a:rPr>
                              </m:ctrlPr>
                            </m:dPr>
                            <m:e>
                              <m:r>
                                <a:rPr lang="en-ID" sz="2400" i="0">
                                  <a:latin typeface="Cambria Math" panose="02040503050406030204" pitchFamily="18" charset="0"/>
                                </a:rPr>
                                <m:t>10.000−</m:t>
                              </m:r>
                              <m:r>
                                <a:rPr lang="en-US" sz="2400" b="0" i="1" smtClean="0">
                                  <a:latin typeface="Cambria Math" panose="02040503050406030204" pitchFamily="18" charset="0"/>
                                </a:rPr>
                                <m:t>7.300</m:t>
                              </m:r>
                            </m:e>
                          </m:d>
                        </m:num>
                        <m:den>
                          <m:r>
                            <a:rPr lang="en-US" sz="2400" b="0" i="0" smtClean="0">
                              <a:latin typeface="Cambria Math" panose="02040503050406030204" pitchFamily="18" charset="0"/>
                            </a:rPr>
                            <m:t>3.415</m:t>
                          </m:r>
                        </m:den>
                      </m:f>
                    </m:oMath>
                  </m:oMathPara>
                </a14:m>
                <a:endParaRPr lang="en-ID" sz="2400" dirty="0">
                  <a:latin typeface="Roboto" panose="02000000000000000000" pitchFamily="2" charset="0"/>
                  <a:ea typeface="Roboto" panose="02000000000000000000" pitchFamily="2" charset="0"/>
                </a:endParaRPr>
              </a:p>
            </p:txBody>
          </p:sp>
        </mc:Choice>
        <mc:Fallback xmlns="">
          <p:sp>
            <p:nvSpPr>
              <p:cNvPr id="9" name="TextBox 8">
                <a:extLst>
                  <a:ext uri="{FF2B5EF4-FFF2-40B4-BE49-F238E27FC236}">
                    <a16:creationId xmlns:a16="http://schemas.microsoft.com/office/drawing/2014/main" id="{BFF9077B-C234-4728-8410-AACC167F0760}"/>
                  </a:ext>
                </a:extLst>
              </p:cNvPr>
              <p:cNvSpPr txBox="1">
                <a:spLocks noRot="1" noChangeAspect="1" noMove="1" noResize="1" noEditPoints="1" noAdjustHandles="1" noChangeArrowheads="1" noChangeShapeType="1" noTextEdit="1"/>
              </p:cNvSpPr>
              <p:nvPr/>
            </p:nvSpPr>
            <p:spPr>
              <a:xfrm>
                <a:off x="7284631" y="3230686"/>
                <a:ext cx="4780499" cy="809068"/>
              </a:xfrm>
              <a:prstGeom prst="rect">
                <a:avLst/>
              </a:prstGeom>
              <a:blipFill>
                <a:blip r:embed="rId5"/>
                <a:stretch>
                  <a:fillRect l="-265" b="-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ACE68EB-BB58-4176-8241-A975A348CF3B}"/>
                  </a:ext>
                </a:extLst>
              </p:cNvPr>
              <p:cNvSpPr txBox="1"/>
              <p:nvPr/>
            </p:nvSpPr>
            <p:spPr>
              <a:xfrm>
                <a:off x="7951425" y="4039754"/>
                <a:ext cx="1497290"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ID" sz="2400" i="0" smtClean="0">
                          <a:latin typeface="Cambria Math" panose="02040503050406030204" pitchFamily="18" charset="0"/>
                        </a:rPr>
                        <m:t>=3,</m:t>
                      </m:r>
                      <m:r>
                        <a:rPr lang="en-US" sz="2400" b="0" i="0" smtClean="0">
                          <a:latin typeface="Cambria Math" panose="02040503050406030204" pitchFamily="18" charset="0"/>
                        </a:rPr>
                        <m:t>79</m:t>
                      </m:r>
                      <m:r>
                        <a:rPr lang="en-ID" sz="2400" i="0">
                          <a:latin typeface="Cambria Math" panose="02040503050406030204" pitchFamily="18" charset="0"/>
                        </a:rPr>
                        <m:t> </m:t>
                      </m:r>
                      <m:r>
                        <a:rPr lang="en-US" sz="2400" b="0" i="1" smtClean="0">
                          <a:latin typeface="Cambria Math" panose="02040503050406030204" pitchFamily="18" charset="0"/>
                        </a:rPr>
                        <m:t>𝑦𝑒𝑎𝑟</m:t>
                      </m:r>
                    </m:oMath>
                  </m:oMathPara>
                </a14:m>
                <a:endParaRPr lang="en-ID" sz="2400" dirty="0">
                  <a:latin typeface="Roboto" panose="02000000000000000000" pitchFamily="2" charset="0"/>
                  <a:ea typeface="Roboto" panose="02000000000000000000" pitchFamily="2" charset="0"/>
                </a:endParaRPr>
              </a:p>
            </p:txBody>
          </p:sp>
        </mc:Choice>
        <mc:Fallback xmlns="">
          <p:sp>
            <p:nvSpPr>
              <p:cNvPr id="10" name="TextBox 9">
                <a:extLst>
                  <a:ext uri="{FF2B5EF4-FFF2-40B4-BE49-F238E27FC236}">
                    <a16:creationId xmlns:a16="http://schemas.microsoft.com/office/drawing/2014/main" id="{3ACE68EB-BB58-4176-8241-A975A348CF3B}"/>
                  </a:ext>
                </a:extLst>
              </p:cNvPr>
              <p:cNvSpPr txBox="1">
                <a:spLocks noRot="1" noChangeAspect="1" noMove="1" noResize="1" noEditPoints="1" noAdjustHandles="1" noChangeArrowheads="1" noChangeShapeType="1" noTextEdit="1"/>
              </p:cNvSpPr>
              <p:nvPr/>
            </p:nvSpPr>
            <p:spPr>
              <a:xfrm>
                <a:off x="7951425" y="4039754"/>
                <a:ext cx="1497290" cy="461665"/>
              </a:xfrm>
              <a:prstGeom prst="rect">
                <a:avLst/>
              </a:prstGeom>
              <a:blipFill>
                <a:blip r:embed="rId6"/>
                <a:stretch>
                  <a:fillRect r="-18487" b="-21622"/>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2966D255-6B4C-45C7-89CA-FCE4DD7AE006}"/>
              </a:ext>
            </a:extLst>
          </p:cNvPr>
          <p:cNvSpPr txBox="1"/>
          <p:nvPr/>
        </p:nvSpPr>
        <p:spPr>
          <a:xfrm>
            <a:off x="838200" y="4899178"/>
            <a:ext cx="10670389" cy="1077218"/>
          </a:xfrm>
          <a:prstGeom prst="rect">
            <a:avLst/>
          </a:prstGeom>
          <a:noFill/>
        </p:spPr>
        <p:txBody>
          <a:bodyPr wrap="square">
            <a:spAutoFit/>
          </a:bodyPr>
          <a:lstStyle/>
          <a:p>
            <a:r>
              <a:rPr lang="en-US" sz="2000" dirty="0">
                <a:latin typeface="Roboto" panose="02000000000000000000" pitchFamily="2" charset="0"/>
                <a:ea typeface="Roboto" panose="02000000000000000000" pitchFamily="2" charset="0"/>
              </a:rPr>
              <a:t>If the Benchmark, which the company expects to be 4 years, is the project accepted or rejected? </a:t>
            </a:r>
            <a:r>
              <a:rPr lang="en-US" sz="2000" b="1" dirty="0">
                <a:latin typeface="Roboto" panose="02000000000000000000" pitchFamily="2" charset="0"/>
                <a:ea typeface="Roboto" panose="02000000000000000000" pitchFamily="2" charset="0"/>
              </a:rPr>
              <a:t>YES </a:t>
            </a:r>
          </a:p>
          <a:p>
            <a:r>
              <a:rPr lang="en-US" sz="2000" dirty="0">
                <a:latin typeface="Roboto" panose="02000000000000000000" pitchFamily="2" charset="0"/>
                <a:ea typeface="Roboto" panose="02000000000000000000" pitchFamily="2" charset="0"/>
              </a:rPr>
              <a:t>Payback ≤ benchmark </a:t>
            </a:r>
            <a:r>
              <a:rPr lang="en-US" sz="2400" b="1" i="1" dirty="0">
                <a:solidFill>
                  <a:srgbClr val="FF0000"/>
                </a:solidFill>
                <a:latin typeface="Roboto" panose="02000000000000000000" pitchFamily="2" charset="0"/>
                <a:ea typeface="Roboto" panose="02000000000000000000" pitchFamily="2" charset="0"/>
                <a:sym typeface="Wingdings" panose="05000000000000000000" pitchFamily="2" charset="2"/>
              </a:rPr>
              <a:t> </a:t>
            </a:r>
            <a:r>
              <a:rPr lang="en-US" sz="2400" b="1" i="1" dirty="0">
                <a:solidFill>
                  <a:srgbClr val="FF0000"/>
                </a:solidFill>
                <a:latin typeface="Roboto" panose="02000000000000000000" pitchFamily="2" charset="0"/>
                <a:ea typeface="Roboto" panose="02000000000000000000" pitchFamily="2" charset="0"/>
              </a:rPr>
              <a:t>Accept the project</a:t>
            </a:r>
            <a:endParaRPr lang="en-US" sz="2400" b="1" i="1" dirty="0">
              <a:latin typeface="Roboto" panose="02000000000000000000" pitchFamily="2" charset="0"/>
              <a:ea typeface="Roboto" panose="02000000000000000000" pitchFamily="2" charset="0"/>
              <a:sym typeface="Wingdings" panose="05000000000000000000" pitchFamily="2" charset="2"/>
            </a:endParaRPr>
          </a:p>
        </p:txBody>
      </p:sp>
      <p:sp>
        <p:nvSpPr>
          <p:cNvPr id="5" name="Title 4">
            <a:extLst>
              <a:ext uri="{FF2B5EF4-FFF2-40B4-BE49-F238E27FC236}">
                <a16:creationId xmlns:a16="http://schemas.microsoft.com/office/drawing/2014/main" id="{09442A6B-C733-1648-B595-D4963AFD628C}"/>
              </a:ext>
            </a:extLst>
          </p:cNvPr>
          <p:cNvSpPr>
            <a:spLocks noGrp="1"/>
          </p:cNvSpPr>
          <p:nvPr>
            <p:ph type="title"/>
          </p:nvPr>
        </p:nvSpPr>
        <p:spPr/>
        <p:txBody>
          <a:bodyPr/>
          <a:lstStyle/>
          <a:p>
            <a:r>
              <a:rPr lang="en-US" kern="0" dirty="0">
                <a:sym typeface="Poppins ExtraBold"/>
              </a:rPr>
              <a:t> </a:t>
            </a:r>
            <a:r>
              <a:rPr lang="en-US" kern="0" dirty="0"/>
              <a:t>C</a:t>
            </a:r>
            <a:r>
              <a:rPr lang="en-US" kern="0" dirty="0">
                <a:sym typeface="Poppins ExtraBold"/>
              </a:rPr>
              <a:t>apital Budgeting </a:t>
            </a:r>
            <a:r>
              <a:rPr lang="en-US" kern="0" dirty="0"/>
              <a:t>D</a:t>
            </a:r>
            <a:r>
              <a:rPr lang="en-US" kern="0" dirty="0">
                <a:sym typeface="Poppins ExtraBold"/>
              </a:rPr>
              <a:t>ecision Method</a:t>
            </a:r>
            <a:endParaRPr lang="en-US" dirty="0"/>
          </a:p>
        </p:txBody>
      </p:sp>
    </p:spTree>
    <p:extLst>
      <p:ext uri="{BB962C8B-B14F-4D97-AF65-F5344CB8AC3E}">
        <p14:creationId xmlns:p14="http://schemas.microsoft.com/office/powerpoint/2010/main" val="2737800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080;p38">
            <a:extLst>
              <a:ext uri="{FF2B5EF4-FFF2-40B4-BE49-F238E27FC236}">
                <a16:creationId xmlns:a16="http://schemas.microsoft.com/office/drawing/2014/main" id="{0B488574-1CE7-47E6-96A3-B0A842D934F4}"/>
              </a:ext>
            </a:extLst>
          </p:cNvPr>
          <p:cNvSpPr txBox="1">
            <a:spLocks/>
          </p:cNvSpPr>
          <p:nvPr/>
        </p:nvSpPr>
        <p:spPr>
          <a:xfrm>
            <a:off x="580792" y="1846738"/>
            <a:ext cx="5416248" cy="37260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endParaRPr lang="en-US" sz="2000" dirty="0">
              <a:latin typeface="Roboto" panose="02000000000000000000" pitchFamily="2" charset="0"/>
              <a:ea typeface="Roboto" panose="02000000000000000000" pitchFamily="2" charset="0"/>
            </a:endParaRPr>
          </a:p>
        </p:txBody>
      </p:sp>
      <p:sp>
        <p:nvSpPr>
          <p:cNvPr id="5" name="Title 4">
            <a:extLst>
              <a:ext uri="{FF2B5EF4-FFF2-40B4-BE49-F238E27FC236}">
                <a16:creationId xmlns:a16="http://schemas.microsoft.com/office/drawing/2014/main" id="{9697978B-6F30-EC48-972E-6F5618C4BFFC}"/>
              </a:ext>
            </a:extLst>
          </p:cNvPr>
          <p:cNvSpPr>
            <a:spLocks noGrp="1"/>
          </p:cNvSpPr>
          <p:nvPr>
            <p:ph type="title"/>
          </p:nvPr>
        </p:nvSpPr>
        <p:spPr/>
        <p:txBody>
          <a:bodyPr/>
          <a:lstStyle/>
          <a:p>
            <a:r>
              <a:rPr lang="en-US" kern="0" dirty="0"/>
              <a:t>Definition </a:t>
            </a:r>
            <a:r>
              <a:rPr lang="en-US" kern="0" dirty="0">
                <a:sym typeface="Poppins ExtraBold"/>
              </a:rPr>
              <a:t>of Capital </a:t>
            </a:r>
            <a:r>
              <a:rPr lang="en-US" kern="0" dirty="0"/>
              <a:t>B</a:t>
            </a:r>
            <a:r>
              <a:rPr lang="en-US" kern="0" dirty="0">
                <a:sym typeface="Poppins ExtraBold"/>
              </a:rPr>
              <a:t>udgeting</a:t>
            </a:r>
            <a:endParaRPr lang="en-US" dirty="0"/>
          </a:p>
        </p:txBody>
      </p:sp>
      <p:sp>
        <p:nvSpPr>
          <p:cNvPr id="6" name="Content Placeholder 5">
            <a:extLst>
              <a:ext uri="{FF2B5EF4-FFF2-40B4-BE49-F238E27FC236}">
                <a16:creationId xmlns:a16="http://schemas.microsoft.com/office/drawing/2014/main" id="{1CEE9D89-07B1-9A4A-B575-D89E31A409EC}"/>
              </a:ext>
            </a:extLst>
          </p:cNvPr>
          <p:cNvSpPr>
            <a:spLocks noGrp="1"/>
          </p:cNvSpPr>
          <p:nvPr>
            <p:ph idx="1"/>
          </p:nvPr>
        </p:nvSpPr>
        <p:spPr>
          <a:xfrm>
            <a:off x="838200" y="1825625"/>
            <a:ext cx="6172200" cy="4351338"/>
          </a:xfrm>
        </p:spPr>
        <p:txBody>
          <a:bodyPr>
            <a:noAutofit/>
          </a:bodyPr>
          <a:lstStyle/>
          <a:p>
            <a:pPr marL="0" indent="0">
              <a:spcBef>
                <a:spcPts val="0"/>
              </a:spcBef>
              <a:buNone/>
            </a:pPr>
            <a:r>
              <a:rPr lang="en-US" sz="2000" dirty="0"/>
              <a:t>Capital budgeting is the process of determining and selecting the most profitable long-term projects.              </a:t>
            </a:r>
          </a:p>
          <a:p>
            <a:pPr marL="0" indent="0">
              <a:spcBef>
                <a:spcPts val="0"/>
              </a:spcBef>
              <a:spcAft>
                <a:spcPts val="1000"/>
              </a:spcAft>
              <a:buNone/>
            </a:pPr>
            <a:r>
              <a:rPr lang="en-US" sz="2000" dirty="0"/>
              <a:t>Long-term asset purchase planning process. </a:t>
            </a:r>
            <a:endParaRPr lang="en-US" sz="2000" dirty="0">
              <a:latin typeface="Roboto Medium" panose="02000000000000000000" pitchFamily="2" charset="0"/>
              <a:ea typeface="Roboto Medium" panose="02000000000000000000" pitchFamily="2" charset="0"/>
            </a:endParaRPr>
          </a:p>
          <a:p>
            <a:pPr marL="0" indent="0">
              <a:spcBef>
                <a:spcPts val="0"/>
              </a:spcBef>
              <a:buNone/>
            </a:pPr>
            <a:r>
              <a:rPr lang="en-US" sz="2000" dirty="0">
                <a:latin typeface="Roboto Medium" panose="02000000000000000000" pitchFamily="2" charset="0"/>
                <a:ea typeface="Roboto Medium" panose="02000000000000000000" pitchFamily="2" charset="0"/>
              </a:rPr>
              <a:t>Example: </a:t>
            </a:r>
          </a:p>
          <a:p>
            <a:pPr marL="0" indent="0">
              <a:spcBef>
                <a:spcPts val="0"/>
              </a:spcBef>
              <a:spcAft>
                <a:spcPts val="600"/>
              </a:spcAft>
              <a:buNone/>
            </a:pPr>
            <a:r>
              <a:rPr lang="en-US" sz="2000" dirty="0"/>
              <a:t>The company wants to determine whether to undertake a project to purchase a new machine for. </a:t>
            </a:r>
          </a:p>
          <a:p>
            <a:pPr marL="0" indent="0">
              <a:spcBef>
                <a:spcPts val="0"/>
              </a:spcBef>
              <a:spcAft>
                <a:spcPts val="600"/>
              </a:spcAft>
              <a:buNone/>
            </a:pPr>
            <a:r>
              <a:rPr lang="en-US" sz="2000" dirty="0"/>
              <a:t>How to decide?</a:t>
            </a:r>
          </a:p>
          <a:p>
            <a:pPr marL="0" indent="0">
              <a:spcBef>
                <a:spcPts val="0"/>
              </a:spcBef>
              <a:spcAft>
                <a:spcPts val="600"/>
              </a:spcAft>
              <a:buNone/>
            </a:pPr>
            <a:r>
              <a:rPr lang="en-US" sz="2000" dirty="0"/>
              <a:t>Will the machine be profitable?</a:t>
            </a:r>
          </a:p>
          <a:p>
            <a:pPr marL="0" indent="0">
              <a:spcBef>
                <a:spcPts val="0"/>
              </a:spcBef>
              <a:spcAft>
                <a:spcPts val="600"/>
              </a:spcAft>
              <a:buNone/>
            </a:pPr>
            <a:r>
              <a:rPr lang="en-US" sz="2000" dirty="0"/>
              <a:t>Will the company get a high return on investment?</a:t>
            </a:r>
          </a:p>
        </p:txBody>
      </p:sp>
      <p:pic>
        <p:nvPicPr>
          <p:cNvPr id="4" name="Picture 3">
            <a:extLst>
              <a:ext uri="{FF2B5EF4-FFF2-40B4-BE49-F238E27FC236}">
                <a16:creationId xmlns:a16="http://schemas.microsoft.com/office/drawing/2014/main" id="{30003630-1407-074D-894F-884BE3E4B85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67808" y="2128344"/>
            <a:ext cx="4500743" cy="3000495"/>
          </a:xfrm>
          <a:prstGeom prst="rect">
            <a:avLst/>
          </a:prstGeom>
        </p:spPr>
      </p:pic>
    </p:spTree>
    <p:extLst>
      <p:ext uri="{BB962C8B-B14F-4D97-AF65-F5344CB8AC3E}">
        <p14:creationId xmlns:p14="http://schemas.microsoft.com/office/powerpoint/2010/main" val="981401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640371-6B42-43E7-B3FB-D01428DC4A88}"/>
              </a:ext>
            </a:extLst>
          </p:cNvPr>
          <p:cNvSpPr txBox="1"/>
          <p:nvPr/>
        </p:nvSpPr>
        <p:spPr>
          <a:xfrm>
            <a:off x="838200" y="1501027"/>
            <a:ext cx="4212273" cy="523220"/>
          </a:xfrm>
          <a:prstGeom prst="rect">
            <a:avLst/>
          </a:prstGeom>
          <a:noFill/>
        </p:spPr>
        <p:txBody>
          <a:bodyPr wrap="square">
            <a:spAutoFit/>
          </a:bodyPr>
          <a:lstStyle/>
          <a:p>
            <a:r>
              <a:rPr lang="en-US" sz="2800" b="1" dirty="0">
                <a:latin typeface="Roboto" panose="02000000000000000000" pitchFamily="2" charset="0"/>
                <a:ea typeface="Roboto" panose="02000000000000000000" pitchFamily="2" charset="0"/>
              </a:rPr>
              <a:t>Net Present Value NPV</a:t>
            </a:r>
          </a:p>
        </p:txBody>
      </p:sp>
      <p:sp>
        <p:nvSpPr>
          <p:cNvPr id="9" name="Content Placeholder 2">
            <a:extLst>
              <a:ext uri="{FF2B5EF4-FFF2-40B4-BE49-F238E27FC236}">
                <a16:creationId xmlns:a16="http://schemas.microsoft.com/office/drawing/2014/main" id="{38521B13-3FEC-4822-91D1-1DBF7D59CE6B}"/>
              </a:ext>
            </a:extLst>
          </p:cNvPr>
          <p:cNvSpPr txBox="1">
            <a:spLocks/>
          </p:cNvSpPr>
          <p:nvPr/>
        </p:nvSpPr>
        <p:spPr>
          <a:xfrm>
            <a:off x="838201" y="3573945"/>
            <a:ext cx="5435600" cy="1813721"/>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gn="l">
              <a:tabLst>
                <a:tab pos="900113" algn="l"/>
                <a:tab pos="1160463" algn="l"/>
              </a:tabLst>
            </a:pPr>
            <a:r>
              <a:rPr lang="id-ID" sz="2000" dirty="0">
                <a:latin typeface="Roboto" panose="02000000000000000000" pitchFamily="2" charset="0"/>
                <a:ea typeface="Roboto" panose="02000000000000000000" pitchFamily="2" charset="0"/>
              </a:rPr>
              <a:t>FCF	=	the annual cash flow in time period t</a:t>
            </a:r>
          </a:p>
          <a:p>
            <a:pPr marL="1155700" indent="-1155700" algn="l">
              <a:tabLst>
                <a:tab pos="900113" algn="l"/>
                <a:tab pos="1160463" algn="l"/>
              </a:tabLst>
            </a:pPr>
            <a:r>
              <a:rPr lang="id-ID" sz="2000" dirty="0">
                <a:latin typeface="Roboto" panose="02000000000000000000" pitchFamily="2" charset="0"/>
                <a:ea typeface="Roboto" panose="02000000000000000000" pitchFamily="2" charset="0"/>
              </a:rPr>
              <a:t>k	=	the appropriate discount rate or cost of capital</a:t>
            </a:r>
          </a:p>
          <a:p>
            <a:pPr algn="l">
              <a:tabLst>
                <a:tab pos="900113" algn="l"/>
                <a:tab pos="1160463" algn="l"/>
              </a:tabLst>
            </a:pPr>
            <a:r>
              <a:rPr lang="id-ID" sz="2000" dirty="0">
                <a:latin typeface="Roboto" panose="02000000000000000000" pitchFamily="2" charset="0"/>
                <a:ea typeface="Roboto" panose="02000000000000000000" pitchFamily="2" charset="0"/>
              </a:rPr>
              <a:t>IO	=	initial cash outlay (</a:t>
            </a:r>
            <a:r>
              <a:rPr lang="en-US" sz="2000" dirty="0">
                <a:latin typeface="Roboto" panose="02000000000000000000" pitchFamily="2" charset="0"/>
                <a:ea typeface="Roboto" panose="02000000000000000000" pitchFamily="2" charset="0"/>
              </a:rPr>
              <a:t>initial cashflow</a:t>
            </a:r>
            <a:r>
              <a:rPr lang="id-ID" sz="2000" dirty="0">
                <a:latin typeface="Roboto" panose="02000000000000000000" pitchFamily="2" charset="0"/>
                <a:ea typeface="Roboto" panose="02000000000000000000" pitchFamily="2" charset="0"/>
              </a:rPr>
              <a:t>)</a:t>
            </a:r>
          </a:p>
          <a:p>
            <a:pPr algn="l">
              <a:tabLst>
                <a:tab pos="900113" algn="l"/>
                <a:tab pos="1160463" algn="l"/>
              </a:tabLst>
            </a:pPr>
            <a:r>
              <a:rPr lang="id-ID" sz="2000" dirty="0">
                <a:latin typeface="Roboto" panose="02000000000000000000" pitchFamily="2" charset="0"/>
                <a:ea typeface="Roboto" panose="02000000000000000000" pitchFamily="2" charset="0"/>
              </a:rPr>
              <a:t>n	=	the project’s expected life</a:t>
            </a:r>
          </a:p>
          <a:p>
            <a:pPr>
              <a:tabLst>
                <a:tab pos="1255713" algn="l"/>
                <a:tab pos="1787525" algn="l"/>
              </a:tabLst>
            </a:pPr>
            <a:endParaRPr lang="id-ID" sz="2000" dirty="0">
              <a:latin typeface="Roboto" panose="02000000000000000000" pitchFamily="2" charset="0"/>
              <a:ea typeface="Roboto" panose="02000000000000000000" pitchFamily="2" charset="0"/>
            </a:endParaRPr>
          </a:p>
        </p:txBody>
      </p:sp>
      <p:graphicFrame>
        <p:nvGraphicFramePr>
          <p:cNvPr id="11" name="Object 10">
            <a:extLst>
              <a:ext uri="{FF2B5EF4-FFF2-40B4-BE49-F238E27FC236}">
                <a16:creationId xmlns:a16="http://schemas.microsoft.com/office/drawing/2014/main" id="{E2BD9D71-227E-42A5-A58A-3AB9F2B97367}"/>
              </a:ext>
            </a:extLst>
          </p:cNvPr>
          <p:cNvGraphicFramePr>
            <a:graphicFrameLocks noChangeAspect="1"/>
          </p:cNvGraphicFramePr>
          <p:nvPr>
            <p:extLst>
              <p:ext uri="{D42A27DB-BD31-4B8C-83A1-F6EECF244321}">
                <p14:modId xmlns:p14="http://schemas.microsoft.com/office/powerpoint/2010/main" val="495634231"/>
              </p:ext>
            </p:extLst>
          </p:nvPr>
        </p:nvGraphicFramePr>
        <p:xfrm>
          <a:off x="838200" y="2172704"/>
          <a:ext cx="3273305" cy="976249"/>
        </p:xfrm>
        <a:graphic>
          <a:graphicData uri="http://schemas.openxmlformats.org/presentationml/2006/ole">
            <mc:AlternateContent xmlns:mc="http://schemas.openxmlformats.org/markup-compatibility/2006">
              <mc:Choice xmlns:v="urn:schemas-microsoft-com:vml" Requires="v">
                <p:oleObj spid="_x0000_s3138" name="Equation" r:id="rId3" imgW="1447560" imgH="431640" progId="Equation.3">
                  <p:embed/>
                </p:oleObj>
              </mc:Choice>
              <mc:Fallback>
                <p:oleObj name="Equation" r:id="rId3" imgW="1447560" imgH="431640" progId="Equation.3">
                  <p:embed/>
                  <p:pic>
                    <p:nvPicPr>
                      <p:cNvPr id="2" name="Object 1"/>
                      <p:cNvPicPr/>
                      <p:nvPr/>
                    </p:nvPicPr>
                    <p:blipFill>
                      <a:blip r:embed="rId4"/>
                      <a:stretch>
                        <a:fillRect/>
                      </a:stretch>
                    </p:blipFill>
                    <p:spPr>
                      <a:xfrm>
                        <a:off x="838200" y="2172704"/>
                        <a:ext cx="3273305" cy="976249"/>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B729C0A-9719-BA44-B4EC-8910BA5B86BC}"/>
              </a:ext>
            </a:extLst>
          </p:cNvPr>
          <p:cNvSpPr>
            <a:spLocks noGrp="1"/>
          </p:cNvSpPr>
          <p:nvPr>
            <p:ph type="title"/>
          </p:nvPr>
        </p:nvSpPr>
        <p:spPr/>
        <p:txBody>
          <a:bodyPr/>
          <a:lstStyle/>
          <a:p>
            <a:r>
              <a:rPr lang="en-US" kern="0" dirty="0">
                <a:sym typeface="Poppins ExtraBold"/>
              </a:rPr>
              <a:t> </a:t>
            </a:r>
            <a:r>
              <a:rPr lang="en-US" kern="0" dirty="0"/>
              <a:t>C</a:t>
            </a:r>
            <a:r>
              <a:rPr lang="en-US" kern="0" dirty="0">
                <a:sym typeface="Poppins ExtraBold"/>
              </a:rPr>
              <a:t>apital Budgeting </a:t>
            </a:r>
            <a:r>
              <a:rPr lang="en-US" kern="0" dirty="0"/>
              <a:t>D</a:t>
            </a:r>
            <a:r>
              <a:rPr lang="en-US" kern="0" dirty="0">
                <a:sym typeface="Poppins ExtraBold"/>
              </a:rPr>
              <a:t>ecision Method</a:t>
            </a:r>
            <a:endParaRPr lang="en-US" dirty="0"/>
          </a:p>
        </p:txBody>
      </p:sp>
      <p:grpSp>
        <p:nvGrpSpPr>
          <p:cNvPr id="24" name="Group 23">
            <a:extLst>
              <a:ext uri="{FF2B5EF4-FFF2-40B4-BE49-F238E27FC236}">
                <a16:creationId xmlns:a16="http://schemas.microsoft.com/office/drawing/2014/main" id="{8489EAE2-5171-8240-AC06-C1732FC1E7FF}"/>
              </a:ext>
            </a:extLst>
          </p:cNvPr>
          <p:cNvGrpSpPr/>
          <p:nvPr/>
        </p:nvGrpSpPr>
        <p:grpSpPr>
          <a:xfrm>
            <a:off x="6930572" y="1762637"/>
            <a:ext cx="4297134" cy="3708964"/>
            <a:chOff x="6930572" y="1690688"/>
            <a:chExt cx="4297134" cy="3708964"/>
          </a:xfrm>
        </p:grpSpPr>
        <p:sp>
          <p:nvSpPr>
            <p:cNvPr id="3" name="Round Same Side Corner Rectangle 2">
              <a:extLst>
                <a:ext uri="{FF2B5EF4-FFF2-40B4-BE49-F238E27FC236}">
                  <a16:creationId xmlns:a16="http://schemas.microsoft.com/office/drawing/2014/main" id="{194EDD80-5164-8548-B437-F3958D6C00A1}"/>
                </a:ext>
              </a:extLst>
            </p:cNvPr>
            <p:cNvSpPr/>
            <p:nvPr/>
          </p:nvSpPr>
          <p:spPr>
            <a:xfrm>
              <a:off x="6985000" y="1690688"/>
              <a:ext cx="4180114" cy="696073"/>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ontserrat" pitchFamily="2" charset="77"/>
                </a:rPr>
                <a:t>Criterion</a:t>
              </a:r>
            </a:p>
          </p:txBody>
        </p:sp>
        <p:sp>
          <p:nvSpPr>
            <p:cNvPr id="7" name="Round Same Side Corner Rectangle 6">
              <a:extLst>
                <a:ext uri="{FF2B5EF4-FFF2-40B4-BE49-F238E27FC236}">
                  <a16:creationId xmlns:a16="http://schemas.microsoft.com/office/drawing/2014/main" id="{F6EFC34B-719A-C746-8EAB-1321AB3B51F5}"/>
                </a:ext>
              </a:extLst>
            </p:cNvPr>
            <p:cNvSpPr/>
            <p:nvPr/>
          </p:nvSpPr>
          <p:spPr>
            <a:xfrm rot="10800000">
              <a:off x="6985000" y="2487201"/>
              <a:ext cx="2019300" cy="1716499"/>
            </a:xfrm>
            <a:prstGeom prst="round2Same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0000" rtlCol="0" anchor="ctr"/>
            <a:lstStyle/>
            <a:p>
              <a:pPr algn="ctr"/>
              <a:endParaRPr lang="en-US" sz="2000" dirty="0">
                <a:latin typeface="Roboto" panose="02000000000000000000" pitchFamily="2" charset="0"/>
                <a:ea typeface="Roboto" panose="02000000000000000000" pitchFamily="2" charset="0"/>
              </a:endParaRPr>
            </a:p>
          </p:txBody>
        </p:sp>
        <p:sp>
          <p:nvSpPr>
            <p:cNvPr id="12" name="Round Same Side Corner Rectangle 11">
              <a:extLst>
                <a:ext uri="{FF2B5EF4-FFF2-40B4-BE49-F238E27FC236}">
                  <a16:creationId xmlns:a16="http://schemas.microsoft.com/office/drawing/2014/main" id="{E27D4AEA-4564-3D4D-9D5C-E4F221B1E606}"/>
                </a:ext>
              </a:extLst>
            </p:cNvPr>
            <p:cNvSpPr/>
            <p:nvPr/>
          </p:nvSpPr>
          <p:spPr>
            <a:xfrm rot="10800000">
              <a:off x="9145814" y="2487201"/>
              <a:ext cx="2019300" cy="1716498"/>
            </a:xfrm>
            <a:prstGeom prst="round2Same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51BCDC6-3CAE-0C4C-8810-40AD93385024}"/>
                </a:ext>
              </a:extLst>
            </p:cNvPr>
            <p:cNvSpPr txBox="1"/>
            <p:nvPr/>
          </p:nvSpPr>
          <p:spPr>
            <a:xfrm>
              <a:off x="7277100" y="2738137"/>
              <a:ext cx="1435100" cy="830997"/>
            </a:xfrm>
            <a:prstGeom prst="rect">
              <a:avLst/>
            </a:prstGeom>
            <a:noFill/>
          </p:spPr>
          <p:txBody>
            <a:bodyPr wrap="square" rtlCol="0">
              <a:spAutoFit/>
            </a:bodyPr>
            <a:lstStyle/>
            <a:p>
              <a:pPr algn="ctr"/>
              <a:r>
                <a:rPr lang="en-US" sz="2400" dirty="0">
                  <a:latin typeface="Roboto" panose="02000000000000000000" pitchFamily="2" charset="0"/>
                  <a:ea typeface="Roboto" panose="02000000000000000000" pitchFamily="2" charset="0"/>
                </a:rPr>
                <a:t>If</a:t>
              </a:r>
            </a:p>
            <a:p>
              <a:pPr algn="ctr"/>
              <a:r>
                <a:rPr lang="id-ID" sz="2400" kern="0" dirty="0">
                  <a:latin typeface="Roboto Medium" panose="02000000000000000000" pitchFamily="2" charset="0"/>
                  <a:ea typeface="Roboto Medium" panose="02000000000000000000" pitchFamily="2" charset="0"/>
                </a:rPr>
                <a:t>NPV ≥ 0</a:t>
              </a:r>
              <a:endParaRPr lang="en-US" sz="2400" dirty="0">
                <a:latin typeface="Roboto" panose="02000000000000000000" pitchFamily="2" charset="0"/>
                <a:ea typeface="Roboto" panose="02000000000000000000" pitchFamily="2" charset="0"/>
              </a:endParaRPr>
            </a:p>
          </p:txBody>
        </p:sp>
        <p:sp>
          <p:nvSpPr>
            <p:cNvPr id="13" name="TextBox 12">
              <a:extLst>
                <a:ext uri="{FF2B5EF4-FFF2-40B4-BE49-F238E27FC236}">
                  <a16:creationId xmlns:a16="http://schemas.microsoft.com/office/drawing/2014/main" id="{D9BE6C85-B22D-FB48-82BA-E6654A9405AD}"/>
                </a:ext>
              </a:extLst>
            </p:cNvPr>
            <p:cNvSpPr txBox="1"/>
            <p:nvPr/>
          </p:nvSpPr>
          <p:spPr>
            <a:xfrm>
              <a:off x="9345839" y="2738137"/>
              <a:ext cx="1619250" cy="830997"/>
            </a:xfrm>
            <a:prstGeom prst="rect">
              <a:avLst/>
            </a:prstGeom>
            <a:noFill/>
          </p:spPr>
          <p:txBody>
            <a:bodyPr wrap="square" rtlCol="0">
              <a:spAutoFit/>
            </a:bodyPr>
            <a:lstStyle/>
            <a:p>
              <a:pPr algn="ctr"/>
              <a:r>
                <a:rPr lang="en-US" sz="2400" dirty="0">
                  <a:latin typeface="Roboto" panose="02000000000000000000" pitchFamily="2" charset="0"/>
                  <a:ea typeface="Roboto" panose="02000000000000000000" pitchFamily="2" charset="0"/>
                </a:rPr>
                <a:t>If</a:t>
              </a:r>
            </a:p>
            <a:p>
              <a:pPr algn="ctr"/>
              <a:r>
                <a:rPr lang="id-ID" sz="2400" kern="0" dirty="0">
                  <a:latin typeface="Roboto Medium" panose="02000000000000000000" pitchFamily="2" charset="0"/>
                  <a:ea typeface="Roboto Medium" panose="02000000000000000000" pitchFamily="2" charset="0"/>
                </a:rPr>
                <a:t>NPV ˂ 0</a:t>
              </a:r>
              <a:endParaRPr lang="en-US" sz="2400" dirty="0">
                <a:latin typeface="Roboto Medium" panose="02000000000000000000" pitchFamily="2" charset="0"/>
                <a:ea typeface="Roboto Medium" panose="02000000000000000000" pitchFamily="2" charset="0"/>
              </a:endParaRPr>
            </a:p>
          </p:txBody>
        </p:sp>
        <p:grpSp>
          <p:nvGrpSpPr>
            <p:cNvPr id="18" name="Group 17">
              <a:extLst>
                <a:ext uri="{FF2B5EF4-FFF2-40B4-BE49-F238E27FC236}">
                  <a16:creationId xmlns:a16="http://schemas.microsoft.com/office/drawing/2014/main" id="{3335828D-C8A8-0749-AB36-A0BA728212CD}"/>
                </a:ext>
              </a:extLst>
            </p:cNvPr>
            <p:cNvGrpSpPr/>
            <p:nvPr/>
          </p:nvGrpSpPr>
          <p:grpSpPr>
            <a:xfrm>
              <a:off x="7505645" y="3714694"/>
              <a:ext cx="978010" cy="978010"/>
              <a:chOff x="7385050" y="3609070"/>
              <a:chExt cx="1219200" cy="1219200"/>
            </a:xfrm>
          </p:grpSpPr>
          <p:sp>
            <p:nvSpPr>
              <p:cNvPr id="16" name="Oval 15">
                <a:extLst>
                  <a:ext uri="{FF2B5EF4-FFF2-40B4-BE49-F238E27FC236}">
                    <a16:creationId xmlns:a16="http://schemas.microsoft.com/office/drawing/2014/main" id="{49EE8051-5B78-8C4F-95EA-D64123977F75}"/>
                  </a:ext>
                </a:extLst>
              </p:cNvPr>
              <p:cNvSpPr/>
              <p:nvPr/>
            </p:nvSpPr>
            <p:spPr>
              <a:xfrm>
                <a:off x="7385050" y="3609070"/>
                <a:ext cx="1219200" cy="1219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F3578F89-E44C-C542-807E-C8277128F513}"/>
                  </a:ext>
                </a:extLst>
              </p:cNvPr>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7701693" y="3895294"/>
                <a:ext cx="585914" cy="635184"/>
              </a:xfrm>
              <a:prstGeom prst="rect">
                <a:avLst/>
              </a:prstGeom>
            </p:spPr>
          </p:pic>
        </p:grpSp>
        <p:grpSp>
          <p:nvGrpSpPr>
            <p:cNvPr id="19" name="Group 18">
              <a:extLst>
                <a:ext uri="{FF2B5EF4-FFF2-40B4-BE49-F238E27FC236}">
                  <a16:creationId xmlns:a16="http://schemas.microsoft.com/office/drawing/2014/main" id="{A0A5E6A9-2C18-D44E-A8F3-71D5468FEF65}"/>
                </a:ext>
              </a:extLst>
            </p:cNvPr>
            <p:cNvGrpSpPr/>
            <p:nvPr/>
          </p:nvGrpSpPr>
          <p:grpSpPr>
            <a:xfrm>
              <a:off x="9666459" y="3710054"/>
              <a:ext cx="978010" cy="978010"/>
              <a:chOff x="7385050" y="3609070"/>
              <a:chExt cx="1219200" cy="1219200"/>
            </a:xfrm>
          </p:grpSpPr>
          <p:sp>
            <p:nvSpPr>
              <p:cNvPr id="20" name="Oval 19">
                <a:extLst>
                  <a:ext uri="{FF2B5EF4-FFF2-40B4-BE49-F238E27FC236}">
                    <a16:creationId xmlns:a16="http://schemas.microsoft.com/office/drawing/2014/main" id="{5E79D33B-476B-CD4B-B1C2-F6E990CAE4CA}"/>
                  </a:ext>
                </a:extLst>
              </p:cNvPr>
              <p:cNvSpPr/>
              <p:nvPr/>
            </p:nvSpPr>
            <p:spPr>
              <a:xfrm>
                <a:off x="7385050" y="3609070"/>
                <a:ext cx="1219200" cy="1219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B7CCA71F-9BC1-0E4B-A7CE-7EA0AF77BBD3}"/>
                  </a:ext>
                </a:extLst>
              </p:cNvPr>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rot="10800000">
                <a:off x="7701693" y="3895294"/>
                <a:ext cx="585914" cy="635184"/>
              </a:xfrm>
              <a:prstGeom prst="rect">
                <a:avLst/>
              </a:prstGeom>
            </p:spPr>
          </p:pic>
        </p:grpSp>
        <p:sp>
          <p:nvSpPr>
            <p:cNvPr id="22" name="TextBox 21">
              <a:extLst>
                <a:ext uri="{FF2B5EF4-FFF2-40B4-BE49-F238E27FC236}">
                  <a16:creationId xmlns:a16="http://schemas.microsoft.com/office/drawing/2014/main" id="{0C3F8AFC-878C-CB42-A0A3-050F406A469F}"/>
                </a:ext>
              </a:extLst>
            </p:cNvPr>
            <p:cNvSpPr txBox="1"/>
            <p:nvPr/>
          </p:nvSpPr>
          <p:spPr>
            <a:xfrm>
              <a:off x="6930572" y="4753321"/>
              <a:ext cx="2144485" cy="646331"/>
            </a:xfrm>
            <a:prstGeom prst="rect">
              <a:avLst/>
            </a:prstGeom>
            <a:noFill/>
          </p:spPr>
          <p:txBody>
            <a:bodyPr wrap="square" rtlCol="0">
              <a:spAutoFit/>
            </a:bodyPr>
            <a:lstStyle/>
            <a:p>
              <a:pPr algn="ctr"/>
              <a:r>
                <a:rPr lang="en-US" dirty="0">
                  <a:solidFill>
                    <a:schemeClr val="tx1">
                      <a:lumMod val="75000"/>
                      <a:lumOff val="25000"/>
                    </a:schemeClr>
                  </a:solidFill>
                  <a:latin typeface="Roboto Medium" panose="02000000000000000000" pitchFamily="2" charset="0"/>
                  <a:ea typeface="Roboto Medium" panose="02000000000000000000" pitchFamily="2" charset="0"/>
                </a:rPr>
                <a:t>Accept </a:t>
              </a:r>
            </a:p>
            <a:p>
              <a:pPr algn="ctr"/>
              <a:r>
                <a:rPr lang="en-US" dirty="0">
                  <a:solidFill>
                    <a:schemeClr val="tx1">
                      <a:lumMod val="75000"/>
                      <a:lumOff val="25000"/>
                    </a:schemeClr>
                  </a:solidFill>
                  <a:latin typeface="Roboto Medium" panose="02000000000000000000" pitchFamily="2" charset="0"/>
                  <a:ea typeface="Roboto Medium" panose="02000000000000000000" pitchFamily="2" charset="0"/>
                </a:rPr>
                <a:t>the project</a:t>
              </a:r>
            </a:p>
          </p:txBody>
        </p:sp>
        <p:sp>
          <p:nvSpPr>
            <p:cNvPr id="23" name="TextBox 22">
              <a:extLst>
                <a:ext uri="{FF2B5EF4-FFF2-40B4-BE49-F238E27FC236}">
                  <a16:creationId xmlns:a16="http://schemas.microsoft.com/office/drawing/2014/main" id="{2A357CF3-E8E7-1E4E-A62D-CF3F9B1CF429}"/>
                </a:ext>
              </a:extLst>
            </p:cNvPr>
            <p:cNvSpPr txBox="1"/>
            <p:nvPr/>
          </p:nvSpPr>
          <p:spPr>
            <a:xfrm>
              <a:off x="9083221" y="4753321"/>
              <a:ext cx="2144485" cy="646331"/>
            </a:xfrm>
            <a:prstGeom prst="rect">
              <a:avLst/>
            </a:prstGeom>
            <a:noFill/>
          </p:spPr>
          <p:txBody>
            <a:bodyPr wrap="square" rtlCol="0">
              <a:spAutoFit/>
            </a:bodyPr>
            <a:lstStyle/>
            <a:p>
              <a:pPr algn="ctr"/>
              <a:r>
                <a:rPr lang="en-US" dirty="0">
                  <a:solidFill>
                    <a:schemeClr val="tx1">
                      <a:lumMod val="75000"/>
                      <a:lumOff val="25000"/>
                    </a:schemeClr>
                  </a:solidFill>
                  <a:latin typeface="Roboto Medium" panose="02000000000000000000" pitchFamily="2" charset="0"/>
                  <a:ea typeface="Roboto Medium" panose="02000000000000000000" pitchFamily="2" charset="0"/>
                </a:rPr>
                <a:t>Reject </a:t>
              </a:r>
            </a:p>
            <a:p>
              <a:pPr algn="ctr"/>
              <a:r>
                <a:rPr lang="en-US" dirty="0">
                  <a:solidFill>
                    <a:schemeClr val="tx1">
                      <a:lumMod val="75000"/>
                      <a:lumOff val="25000"/>
                    </a:schemeClr>
                  </a:solidFill>
                  <a:latin typeface="Roboto Medium" panose="02000000000000000000" pitchFamily="2" charset="0"/>
                  <a:ea typeface="Roboto Medium" panose="02000000000000000000" pitchFamily="2" charset="0"/>
                </a:rPr>
                <a:t>the project</a:t>
              </a:r>
            </a:p>
          </p:txBody>
        </p:sp>
      </p:grpSp>
    </p:spTree>
    <p:extLst>
      <p:ext uri="{BB962C8B-B14F-4D97-AF65-F5344CB8AC3E}">
        <p14:creationId xmlns:p14="http://schemas.microsoft.com/office/powerpoint/2010/main" val="4200201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a:extLst>
              <a:ext uri="{FF2B5EF4-FFF2-40B4-BE49-F238E27FC236}">
                <a16:creationId xmlns:a16="http://schemas.microsoft.com/office/drawing/2014/main" id="{AABCD3B9-6C9E-4872-87D5-B8CCCBFBE759}"/>
              </a:ext>
            </a:extLst>
          </p:cNvPr>
          <p:cNvGraphicFramePr>
            <a:graphicFrameLocks/>
          </p:cNvGraphicFramePr>
          <p:nvPr>
            <p:extLst>
              <p:ext uri="{D42A27DB-BD31-4B8C-83A1-F6EECF244321}">
                <p14:modId xmlns:p14="http://schemas.microsoft.com/office/powerpoint/2010/main" val="681241074"/>
              </p:ext>
            </p:extLst>
          </p:nvPr>
        </p:nvGraphicFramePr>
        <p:xfrm>
          <a:off x="838200" y="2028498"/>
          <a:ext cx="6108700" cy="2621280"/>
        </p:xfrm>
        <a:graphic>
          <a:graphicData uri="http://schemas.openxmlformats.org/drawingml/2006/table">
            <a:tbl>
              <a:tblPr firstRow="1" bandRow="1">
                <a:tableStyleId>{F5AB1C69-6EDB-4FF4-983F-18BD219EF322}</a:tableStyleId>
              </a:tblPr>
              <a:tblGrid>
                <a:gridCol w="794535">
                  <a:extLst>
                    <a:ext uri="{9D8B030D-6E8A-4147-A177-3AD203B41FA5}">
                      <a16:colId xmlns:a16="http://schemas.microsoft.com/office/drawing/2014/main" val="20000"/>
                    </a:ext>
                  </a:extLst>
                </a:gridCol>
                <a:gridCol w="1212065">
                  <a:extLst>
                    <a:ext uri="{9D8B030D-6E8A-4147-A177-3AD203B41FA5}">
                      <a16:colId xmlns:a16="http://schemas.microsoft.com/office/drawing/2014/main" val="20001"/>
                    </a:ext>
                  </a:extLst>
                </a:gridCol>
                <a:gridCol w="1206500">
                  <a:extLst>
                    <a:ext uri="{9D8B030D-6E8A-4147-A177-3AD203B41FA5}">
                      <a16:colId xmlns:a16="http://schemas.microsoft.com/office/drawing/2014/main" val="20002"/>
                    </a:ext>
                  </a:extLst>
                </a:gridCol>
                <a:gridCol w="1384300">
                  <a:extLst>
                    <a:ext uri="{9D8B030D-6E8A-4147-A177-3AD203B41FA5}">
                      <a16:colId xmlns:a16="http://schemas.microsoft.com/office/drawing/2014/main" val="20003"/>
                    </a:ext>
                  </a:extLst>
                </a:gridCol>
                <a:gridCol w="1511300">
                  <a:extLst>
                    <a:ext uri="{9D8B030D-6E8A-4147-A177-3AD203B41FA5}">
                      <a16:colId xmlns:a16="http://schemas.microsoft.com/office/drawing/2014/main" val="20004"/>
                    </a:ext>
                  </a:extLst>
                </a:gridCol>
              </a:tblGrid>
              <a:tr h="197873">
                <a:tc>
                  <a:txBody>
                    <a:bodyPr/>
                    <a:lstStyle/>
                    <a:p>
                      <a:pPr algn="ctr"/>
                      <a:r>
                        <a:rPr lang="id-ID" sz="1800" dirty="0">
                          <a:latin typeface="Roboto" panose="02000000000000000000" pitchFamily="2" charset="0"/>
                          <a:ea typeface="Roboto" panose="02000000000000000000" pitchFamily="2" charset="0"/>
                        </a:rPr>
                        <a:t>Year</a:t>
                      </a:r>
                    </a:p>
                  </a:txBody>
                  <a:tcPr>
                    <a:solidFill>
                      <a:srgbClr val="C00000"/>
                    </a:solidFill>
                  </a:tcPr>
                </a:tc>
                <a:tc>
                  <a:txBody>
                    <a:bodyPr/>
                    <a:lstStyle/>
                    <a:p>
                      <a:pPr algn="ctr"/>
                      <a:r>
                        <a:rPr lang="id-ID" sz="1800" dirty="0">
                          <a:latin typeface="Roboto" panose="02000000000000000000" pitchFamily="2" charset="0"/>
                          <a:ea typeface="Roboto" panose="02000000000000000000" pitchFamily="2" charset="0"/>
                        </a:rPr>
                        <a:t>After-tax</a:t>
                      </a:r>
                      <a:r>
                        <a:rPr lang="id-ID" sz="1800" baseline="0" dirty="0">
                          <a:latin typeface="Roboto" panose="02000000000000000000" pitchFamily="2" charset="0"/>
                          <a:ea typeface="Roboto" panose="02000000000000000000" pitchFamily="2" charset="0"/>
                        </a:rPr>
                        <a:t> FCF</a:t>
                      </a:r>
                      <a:endParaRPr lang="id-ID" sz="1800" dirty="0">
                        <a:latin typeface="Roboto" panose="02000000000000000000" pitchFamily="2" charset="0"/>
                        <a:ea typeface="Roboto" panose="02000000000000000000" pitchFamily="2" charset="0"/>
                      </a:endParaRPr>
                    </a:p>
                  </a:txBody>
                  <a:tcPr>
                    <a:solidFill>
                      <a:srgbClr val="C00000"/>
                    </a:solidFill>
                  </a:tcPr>
                </a:tc>
                <a:tc>
                  <a:txBody>
                    <a:bodyPr/>
                    <a:lstStyle/>
                    <a:p>
                      <a:pPr algn="ctr"/>
                      <a:r>
                        <a:rPr lang="id-ID" sz="1800" dirty="0">
                          <a:latin typeface="Roboto" panose="02000000000000000000" pitchFamily="2" charset="0"/>
                          <a:ea typeface="Roboto" panose="02000000000000000000" pitchFamily="2" charset="0"/>
                        </a:rPr>
                        <a:t>PVIF</a:t>
                      </a:r>
                      <a:r>
                        <a:rPr lang="id-ID" sz="1800" baseline="-25000" dirty="0">
                          <a:latin typeface="Roboto" panose="02000000000000000000" pitchFamily="2" charset="0"/>
                          <a:ea typeface="Roboto" panose="02000000000000000000" pitchFamily="2" charset="0"/>
                        </a:rPr>
                        <a:t>1</a:t>
                      </a:r>
                      <a:r>
                        <a:rPr lang="en-ID" sz="1800" baseline="-25000" dirty="0">
                          <a:latin typeface="Roboto" panose="02000000000000000000" pitchFamily="2" charset="0"/>
                          <a:ea typeface="Roboto" panose="02000000000000000000" pitchFamily="2" charset="0"/>
                        </a:rPr>
                        <a:t>0</a:t>
                      </a:r>
                      <a:r>
                        <a:rPr lang="id-ID" sz="1800" baseline="-25000" dirty="0">
                          <a:latin typeface="Roboto" panose="02000000000000000000" pitchFamily="2" charset="0"/>
                          <a:ea typeface="Roboto" panose="02000000000000000000" pitchFamily="2" charset="0"/>
                        </a:rPr>
                        <a:t>%,n</a:t>
                      </a:r>
                    </a:p>
                  </a:txBody>
                  <a:tcPr>
                    <a:solidFill>
                      <a:srgbClr val="C00000"/>
                    </a:solidFill>
                  </a:tcPr>
                </a:tc>
                <a:tc>
                  <a:txBody>
                    <a:bodyPr/>
                    <a:lstStyle/>
                    <a:p>
                      <a:pPr algn="ctr"/>
                      <a:r>
                        <a:rPr lang="id-ID" sz="1800" dirty="0">
                          <a:latin typeface="Roboto" panose="02000000000000000000" pitchFamily="2" charset="0"/>
                          <a:ea typeface="Roboto" panose="02000000000000000000" pitchFamily="2" charset="0"/>
                        </a:rPr>
                        <a:t>Discounted FCF</a:t>
                      </a:r>
                    </a:p>
                  </a:txBody>
                  <a:tcPr>
                    <a:solidFill>
                      <a:srgbClr val="C00000"/>
                    </a:solidFill>
                  </a:tcPr>
                </a:tc>
                <a:tc>
                  <a:txBody>
                    <a:bodyPr/>
                    <a:lstStyle/>
                    <a:p>
                      <a:pPr algn="ctr"/>
                      <a:r>
                        <a:rPr lang="id-ID" sz="1800" dirty="0">
                          <a:latin typeface="Roboto" panose="02000000000000000000" pitchFamily="2" charset="0"/>
                          <a:ea typeface="Roboto" panose="02000000000000000000" pitchFamily="2" charset="0"/>
                        </a:rPr>
                        <a:t>Cumulative</a:t>
                      </a:r>
                      <a:r>
                        <a:rPr lang="id-ID" sz="1800" baseline="0" dirty="0">
                          <a:latin typeface="Roboto" panose="02000000000000000000" pitchFamily="2" charset="0"/>
                          <a:ea typeface="Roboto" panose="02000000000000000000" pitchFamily="2" charset="0"/>
                        </a:rPr>
                        <a:t> Disc. FCF</a:t>
                      </a:r>
                      <a:endParaRPr lang="id-ID" sz="1800" dirty="0">
                        <a:latin typeface="Roboto" panose="02000000000000000000" pitchFamily="2" charset="0"/>
                        <a:ea typeface="Roboto" panose="02000000000000000000" pitchFamily="2" charset="0"/>
                      </a:endParaRPr>
                    </a:p>
                  </a:txBody>
                  <a:tcPr>
                    <a:solidFill>
                      <a:srgbClr val="C00000"/>
                    </a:solidFill>
                  </a:tcPr>
                </a:tc>
                <a:extLst>
                  <a:ext uri="{0D108BD9-81ED-4DB2-BD59-A6C34878D82A}">
                    <a16:rowId xmlns:a16="http://schemas.microsoft.com/office/drawing/2014/main" val="10000"/>
                  </a:ext>
                </a:extLst>
              </a:tr>
              <a:tr h="370840">
                <a:tc>
                  <a:txBody>
                    <a:bodyPr/>
                    <a:lstStyle/>
                    <a:p>
                      <a:pPr algn="ctr"/>
                      <a:r>
                        <a:rPr lang="id-ID" sz="2000" dirty="0">
                          <a:latin typeface="Roboto" panose="02000000000000000000" pitchFamily="2" charset="0"/>
                          <a:ea typeface="Roboto" panose="02000000000000000000" pitchFamily="2" charset="0"/>
                        </a:rPr>
                        <a:t>0</a:t>
                      </a:r>
                    </a:p>
                  </a:txBody>
                  <a:tcPr/>
                </a:tc>
                <a:tc>
                  <a:txBody>
                    <a:bodyPr/>
                    <a:lstStyle/>
                    <a:p>
                      <a:pPr algn="ctr"/>
                      <a:r>
                        <a:rPr lang="id-ID" sz="2000" dirty="0">
                          <a:latin typeface="Roboto" panose="02000000000000000000" pitchFamily="2" charset="0"/>
                          <a:ea typeface="Roboto" panose="02000000000000000000" pitchFamily="2" charset="0"/>
                        </a:rPr>
                        <a:t>(10.000)</a:t>
                      </a:r>
                    </a:p>
                  </a:txBody>
                  <a:tcPr/>
                </a:tc>
                <a:tc>
                  <a:txBody>
                    <a:bodyPr/>
                    <a:lstStyle/>
                    <a:p>
                      <a:pPr algn="ctr"/>
                      <a:endParaRPr lang="id-ID" sz="2000" dirty="0">
                        <a:latin typeface="Roboto" panose="02000000000000000000" pitchFamily="2" charset="0"/>
                        <a:ea typeface="Roboto" panose="02000000000000000000" pitchFamily="2" charset="0"/>
                      </a:endParaRPr>
                    </a:p>
                  </a:txBody>
                  <a:tcPr/>
                </a:tc>
                <a:tc>
                  <a:txBody>
                    <a:bodyPr/>
                    <a:lstStyle/>
                    <a:p>
                      <a:pPr algn="ctr"/>
                      <a:endParaRPr lang="id-ID" sz="2000" dirty="0">
                        <a:latin typeface="Roboto" panose="02000000000000000000" pitchFamily="2" charset="0"/>
                        <a:ea typeface="Roboto" panose="02000000000000000000" pitchFamily="2" charset="0"/>
                      </a:endParaRPr>
                    </a:p>
                  </a:txBody>
                  <a:tcPr/>
                </a:tc>
                <a:tc>
                  <a:txBody>
                    <a:bodyPr/>
                    <a:lstStyle/>
                    <a:p>
                      <a:pPr algn="ctr"/>
                      <a:endParaRPr lang="id-ID" sz="2000" dirty="0">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10001"/>
                  </a:ext>
                </a:extLst>
              </a:tr>
              <a:tr h="370840">
                <a:tc>
                  <a:txBody>
                    <a:bodyPr/>
                    <a:lstStyle/>
                    <a:p>
                      <a:pPr algn="ctr"/>
                      <a:r>
                        <a:rPr lang="id-ID" sz="2000" dirty="0">
                          <a:latin typeface="Roboto" panose="02000000000000000000" pitchFamily="2" charset="0"/>
                          <a:ea typeface="Roboto" panose="02000000000000000000" pitchFamily="2" charset="0"/>
                        </a:rPr>
                        <a:t>1</a:t>
                      </a:r>
                    </a:p>
                  </a:txBody>
                  <a:tcPr/>
                </a:tc>
                <a:tc>
                  <a:txBody>
                    <a:bodyPr/>
                    <a:lstStyle/>
                    <a:p>
                      <a:pPr algn="ctr"/>
                      <a:r>
                        <a:rPr lang="id-ID" sz="2000" dirty="0">
                          <a:latin typeface="Roboto" panose="02000000000000000000" pitchFamily="2" charset="0"/>
                          <a:ea typeface="Roboto" panose="02000000000000000000" pitchFamily="2" charset="0"/>
                        </a:rPr>
                        <a:t>2.000</a:t>
                      </a:r>
                    </a:p>
                  </a:txBody>
                  <a:tcPr/>
                </a:tc>
                <a:tc>
                  <a:txBody>
                    <a:bodyPr/>
                    <a:lstStyle/>
                    <a:p>
                      <a:pPr algn="ctr"/>
                      <a:r>
                        <a:rPr lang="id-ID" sz="2000" dirty="0">
                          <a:latin typeface="Roboto" panose="02000000000000000000" pitchFamily="2" charset="0"/>
                          <a:ea typeface="Roboto" panose="02000000000000000000" pitchFamily="2" charset="0"/>
                        </a:rPr>
                        <a:t>0.909</a:t>
                      </a:r>
                    </a:p>
                  </a:txBody>
                  <a:tcPr/>
                </a:tc>
                <a:tc>
                  <a:txBody>
                    <a:bodyPr/>
                    <a:lstStyle/>
                    <a:p>
                      <a:pPr algn="ctr"/>
                      <a:r>
                        <a:rPr lang="id-ID" sz="2000" dirty="0">
                          <a:latin typeface="Roboto" panose="02000000000000000000" pitchFamily="2" charset="0"/>
                          <a:ea typeface="Roboto" panose="02000000000000000000" pitchFamily="2" charset="0"/>
                        </a:rPr>
                        <a:t>1.818</a:t>
                      </a:r>
                    </a:p>
                  </a:txBody>
                  <a:tcPr/>
                </a:tc>
                <a:tc>
                  <a:txBody>
                    <a:bodyPr/>
                    <a:lstStyle/>
                    <a:p>
                      <a:pPr algn="ctr"/>
                      <a:r>
                        <a:rPr lang="id-ID" sz="2000" dirty="0">
                          <a:latin typeface="Roboto" panose="02000000000000000000" pitchFamily="2" charset="0"/>
                          <a:ea typeface="Roboto" panose="02000000000000000000" pitchFamily="2" charset="0"/>
                        </a:rPr>
                        <a:t>1.818</a:t>
                      </a:r>
                    </a:p>
                  </a:txBody>
                  <a:tcPr/>
                </a:tc>
                <a:extLst>
                  <a:ext uri="{0D108BD9-81ED-4DB2-BD59-A6C34878D82A}">
                    <a16:rowId xmlns:a16="http://schemas.microsoft.com/office/drawing/2014/main" val="10002"/>
                  </a:ext>
                </a:extLst>
              </a:tr>
              <a:tr h="370840">
                <a:tc>
                  <a:txBody>
                    <a:bodyPr/>
                    <a:lstStyle/>
                    <a:p>
                      <a:pPr algn="ctr"/>
                      <a:r>
                        <a:rPr lang="id-ID" sz="2000" dirty="0">
                          <a:latin typeface="Roboto" panose="02000000000000000000" pitchFamily="2" charset="0"/>
                          <a:ea typeface="Roboto" panose="02000000000000000000" pitchFamily="2" charset="0"/>
                        </a:rPr>
                        <a:t>2</a:t>
                      </a:r>
                    </a:p>
                  </a:txBody>
                  <a:tcPr/>
                </a:tc>
                <a:tc>
                  <a:txBody>
                    <a:bodyPr/>
                    <a:lstStyle/>
                    <a:p>
                      <a:pPr algn="ctr"/>
                      <a:r>
                        <a:rPr lang="id-ID" sz="2000" dirty="0">
                          <a:latin typeface="Roboto" panose="02000000000000000000" pitchFamily="2" charset="0"/>
                          <a:ea typeface="Roboto" panose="02000000000000000000" pitchFamily="2" charset="0"/>
                        </a:rPr>
                        <a:t>3.000</a:t>
                      </a:r>
                    </a:p>
                  </a:txBody>
                  <a:tcPr/>
                </a:tc>
                <a:tc>
                  <a:txBody>
                    <a:bodyPr/>
                    <a:lstStyle/>
                    <a:p>
                      <a:pPr algn="ctr"/>
                      <a:r>
                        <a:rPr lang="id-ID" sz="2000" dirty="0">
                          <a:latin typeface="Roboto" panose="02000000000000000000" pitchFamily="2" charset="0"/>
                          <a:ea typeface="Roboto" panose="02000000000000000000" pitchFamily="2" charset="0"/>
                        </a:rPr>
                        <a:t>0.826</a:t>
                      </a:r>
                    </a:p>
                  </a:txBody>
                  <a:tcPr/>
                </a:tc>
                <a:tc>
                  <a:txBody>
                    <a:bodyPr/>
                    <a:lstStyle/>
                    <a:p>
                      <a:pPr algn="ctr"/>
                      <a:r>
                        <a:rPr lang="id-ID" sz="2000" dirty="0">
                          <a:latin typeface="Roboto" panose="02000000000000000000" pitchFamily="2" charset="0"/>
                          <a:ea typeface="Roboto" panose="02000000000000000000" pitchFamily="2" charset="0"/>
                        </a:rPr>
                        <a:t>2.478</a:t>
                      </a:r>
                    </a:p>
                  </a:txBody>
                  <a:tcPr/>
                </a:tc>
                <a:tc>
                  <a:txBody>
                    <a:bodyPr/>
                    <a:lstStyle/>
                    <a:p>
                      <a:pPr algn="ctr"/>
                      <a:r>
                        <a:rPr lang="id-ID" sz="2000" dirty="0">
                          <a:latin typeface="Roboto" panose="02000000000000000000" pitchFamily="2" charset="0"/>
                          <a:ea typeface="Roboto" panose="02000000000000000000" pitchFamily="2" charset="0"/>
                        </a:rPr>
                        <a:t>4.296</a:t>
                      </a:r>
                    </a:p>
                  </a:txBody>
                  <a:tcPr/>
                </a:tc>
                <a:extLst>
                  <a:ext uri="{0D108BD9-81ED-4DB2-BD59-A6C34878D82A}">
                    <a16:rowId xmlns:a16="http://schemas.microsoft.com/office/drawing/2014/main" val="10003"/>
                  </a:ext>
                </a:extLst>
              </a:tr>
              <a:tr h="370840">
                <a:tc>
                  <a:txBody>
                    <a:bodyPr/>
                    <a:lstStyle/>
                    <a:p>
                      <a:pPr algn="ctr"/>
                      <a:r>
                        <a:rPr lang="id-ID" sz="2000" dirty="0">
                          <a:latin typeface="Roboto" panose="02000000000000000000" pitchFamily="2" charset="0"/>
                          <a:ea typeface="Roboto" panose="02000000000000000000" pitchFamily="2" charset="0"/>
                        </a:rPr>
                        <a:t>3</a:t>
                      </a:r>
                    </a:p>
                  </a:txBody>
                  <a:tcPr/>
                </a:tc>
                <a:tc>
                  <a:txBody>
                    <a:bodyPr/>
                    <a:lstStyle/>
                    <a:p>
                      <a:pPr algn="ctr"/>
                      <a:r>
                        <a:rPr lang="id-ID" sz="2000" dirty="0">
                          <a:latin typeface="Roboto" panose="02000000000000000000" pitchFamily="2" charset="0"/>
                          <a:ea typeface="Roboto" panose="02000000000000000000" pitchFamily="2" charset="0"/>
                        </a:rPr>
                        <a:t>4.000</a:t>
                      </a:r>
                    </a:p>
                  </a:txBody>
                  <a:tcPr/>
                </a:tc>
                <a:tc>
                  <a:txBody>
                    <a:bodyPr/>
                    <a:lstStyle/>
                    <a:p>
                      <a:pPr algn="ctr"/>
                      <a:r>
                        <a:rPr lang="id-ID" sz="2000" dirty="0">
                          <a:latin typeface="Roboto" panose="02000000000000000000" pitchFamily="2" charset="0"/>
                          <a:ea typeface="Roboto" panose="02000000000000000000" pitchFamily="2" charset="0"/>
                        </a:rPr>
                        <a:t>0.751</a:t>
                      </a:r>
                    </a:p>
                  </a:txBody>
                  <a:tcPr/>
                </a:tc>
                <a:tc>
                  <a:txBody>
                    <a:bodyPr/>
                    <a:lstStyle/>
                    <a:p>
                      <a:pPr algn="ctr"/>
                      <a:r>
                        <a:rPr lang="id-ID" sz="2000" dirty="0">
                          <a:latin typeface="Roboto" panose="02000000000000000000" pitchFamily="2" charset="0"/>
                          <a:ea typeface="Roboto" panose="02000000000000000000" pitchFamily="2" charset="0"/>
                        </a:rPr>
                        <a:t>3.004</a:t>
                      </a:r>
                    </a:p>
                  </a:txBody>
                  <a:tcPr/>
                </a:tc>
                <a:tc>
                  <a:txBody>
                    <a:bodyPr/>
                    <a:lstStyle/>
                    <a:p>
                      <a:pPr algn="ctr"/>
                      <a:r>
                        <a:rPr lang="id-ID" sz="2000" dirty="0">
                          <a:latin typeface="Roboto" panose="02000000000000000000" pitchFamily="2" charset="0"/>
                          <a:ea typeface="Roboto" panose="02000000000000000000" pitchFamily="2" charset="0"/>
                        </a:rPr>
                        <a:t>7.300</a:t>
                      </a:r>
                    </a:p>
                  </a:txBody>
                  <a:tcPr/>
                </a:tc>
                <a:extLst>
                  <a:ext uri="{0D108BD9-81ED-4DB2-BD59-A6C34878D82A}">
                    <a16:rowId xmlns:a16="http://schemas.microsoft.com/office/drawing/2014/main" val="10004"/>
                  </a:ext>
                </a:extLst>
              </a:tr>
              <a:tr h="370840">
                <a:tc>
                  <a:txBody>
                    <a:bodyPr/>
                    <a:lstStyle/>
                    <a:p>
                      <a:pPr algn="ctr"/>
                      <a:r>
                        <a:rPr lang="id-ID" sz="2000" dirty="0">
                          <a:latin typeface="Roboto" panose="02000000000000000000" pitchFamily="2" charset="0"/>
                          <a:ea typeface="Roboto" panose="02000000000000000000" pitchFamily="2" charset="0"/>
                        </a:rPr>
                        <a:t>4</a:t>
                      </a:r>
                    </a:p>
                  </a:txBody>
                  <a:tcPr/>
                </a:tc>
                <a:tc>
                  <a:txBody>
                    <a:bodyPr/>
                    <a:lstStyle/>
                    <a:p>
                      <a:pPr algn="ctr"/>
                      <a:r>
                        <a:rPr lang="id-ID" sz="2000" dirty="0">
                          <a:latin typeface="Roboto" panose="02000000000000000000" pitchFamily="2" charset="0"/>
                          <a:ea typeface="Roboto" panose="02000000000000000000" pitchFamily="2" charset="0"/>
                        </a:rPr>
                        <a:t>5.000</a:t>
                      </a:r>
                    </a:p>
                  </a:txBody>
                  <a:tcPr/>
                </a:tc>
                <a:tc>
                  <a:txBody>
                    <a:bodyPr/>
                    <a:lstStyle/>
                    <a:p>
                      <a:pPr algn="ctr"/>
                      <a:r>
                        <a:rPr lang="id-ID" sz="2000" dirty="0">
                          <a:latin typeface="Roboto" panose="02000000000000000000" pitchFamily="2" charset="0"/>
                          <a:ea typeface="Roboto" panose="02000000000000000000" pitchFamily="2" charset="0"/>
                        </a:rPr>
                        <a:t>0.683</a:t>
                      </a:r>
                    </a:p>
                  </a:txBody>
                  <a:tcPr/>
                </a:tc>
                <a:tc>
                  <a:txBody>
                    <a:bodyPr/>
                    <a:lstStyle/>
                    <a:p>
                      <a:pPr algn="ctr"/>
                      <a:r>
                        <a:rPr lang="id-ID" sz="2000" dirty="0">
                          <a:latin typeface="Roboto" panose="02000000000000000000" pitchFamily="2" charset="0"/>
                          <a:ea typeface="Roboto" panose="02000000000000000000" pitchFamily="2" charset="0"/>
                        </a:rPr>
                        <a:t>3.415</a:t>
                      </a:r>
                    </a:p>
                  </a:txBody>
                  <a:tcPr/>
                </a:tc>
                <a:tc>
                  <a:txBody>
                    <a:bodyPr/>
                    <a:lstStyle/>
                    <a:p>
                      <a:pPr algn="ctr"/>
                      <a:r>
                        <a:rPr lang="id-ID" sz="2000" dirty="0">
                          <a:latin typeface="Roboto" panose="02000000000000000000" pitchFamily="2" charset="0"/>
                          <a:ea typeface="Roboto" panose="02000000000000000000" pitchFamily="2" charset="0"/>
                        </a:rPr>
                        <a:t>10.715</a:t>
                      </a:r>
                    </a:p>
                  </a:txBody>
                  <a:tcPr/>
                </a:tc>
                <a:extLst>
                  <a:ext uri="{0D108BD9-81ED-4DB2-BD59-A6C34878D82A}">
                    <a16:rowId xmlns:a16="http://schemas.microsoft.com/office/drawing/2014/main" val="10005"/>
                  </a:ext>
                </a:extLst>
              </a:tr>
            </a:tbl>
          </a:graphicData>
        </a:graphic>
      </p:graphicFrame>
      <p:sp>
        <p:nvSpPr>
          <p:cNvPr id="9" name="TextBox 8">
            <a:extLst>
              <a:ext uri="{FF2B5EF4-FFF2-40B4-BE49-F238E27FC236}">
                <a16:creationId xmlns:a16="http://schemas.microsoft.com/office/drawing/2014/main" id="{DBD34A32-F9C0-4182-8F43-769F37C1E03A}"/>
              </a:ext>
            </a:extLst>
          </p:cNvPr>
          <p:cNvSpPr txBox="1"/>
          <p:nvPr/>
        </p:nvSpPr>
        <p:spPr>
          <a:xfrm>
            <a:off x="838200" y="1505278"/>
            <a:ext cx="5126673" cy="523220"/>
          </a:xfrm>
          <a:prstGeom prst="rect">
            <a:avLst/>
          </a:prstGeom>
          <a:noFill/>
        </p:spPr>
        <p:txBody>
          <a:bodyPr wrap="square">
            <a:spAutoFit/>
          </a:bodyPr>
          <a:lstStyle/>
          <a:p>
            <a:r>
              <a:rPr lang="en-US" sz="2800" b="1" dirty="0">
                <a:latin typeface="Roboto" panose="02000000000000000000" pitchFamily="2" charset="0"/>
                <a:ea typeface="Roboto" panose="02000000000000000000" pitchFamily="2" charset="0"/>
              </a:rPr>
              <a:t>Net Present Value - NPV</a:t>
            </a:r>
          </a:p>
        </p:txBody>
      </p:sp>
      <p:graphicFrame>
        <p:nvGraphicFramePr>
          <p:cNvPr id="11" name="Object 10">
            <a:extLst>
              <a:ext uri="{FF2B5EF4-FFF2-40B4-BE49-F238E27FC236}">
                <a16:creationId xmlns:a16="http://schemas.microsoft.com/office/drawing/2014/main" id="{681FD3AD-0AA7-45D4-823B-189F1067541A}"/>
              </a:ext>
            </a:extLst>
          </p:cNvPr>
          <p:cNvGraphicFramePr>
            <a:graphicFrameLocks noChangeAspect="1"/>
          </p:cNvGraphicFramePr>
          <p:nvPr>
            <p:extLst>
              <p:ext uri="{D42A27DB-BD31-4B8C-83A1-F6EECF244321}">
                <p14:modId xmlns:p14="http://schemas.microsoft.com/office/powerpoint/2010/main" val="3892044697"/>
              </p:ext>
            </p:extLst>
          </p:nvPr>
        </p:nvGraphicFramePr>
        <p:xfrm>
          <a:off x="7264626" y="2028498"/>
          <a:ext cx="2800048" cy="835102"/>
        </p:xfrm>
        <a:graphic>
          <a:graphicData uri="http://schemas.openxmlformats.org/presentationml/2006/ole">
            <mc:AlternateContent xmlns:mc="http://schemas.openxmlformats.org/markup-compatibility/2006">
              <mc:Choice xmlns:v="urn:schemas-microsoft-com:vml" Requires="v">
                <p:oleObj spid="_x0000_s4162" name="Equation" r:id="rId3" imgW="1447560" imgH="431640" progId="Equation.3">
                  <p:embed/>
                </p:oleObj>
              </mc:Choice>
              <mc:Fallback>
                <p:oleObj name="Equation" r:id="rId3" imgW="1447560" imgH="431640" progId="Equation.3">
                  <p:embed/>
                  <p:pic>
                    <p:nvPicPr>
                      <p:cNvPr id="11" name="Object 10">
                        <a:extLst>
                          <a:ext uri="{FF2B5EF4-FFF2-40B4-BE49-F238E27FC236}">
                            <a16:creationId xmlns:a16="http://schemas.microsoft.com/office/drawing/2014/main" id="{E2BD9D71-227E-42A5-A58A-3AB9F2B97367}"/>
                          </a:ext>
                        </a:extLst>
                      </p:cNvPr>
                      <p:cNvPicPr/>
                      <p:nvPr/>
                    </p:nvPicPr>
                    <p:blipFill>
                      <a:blip r:embed="rId4"/>
                      <a:stretch>
                        <a:fillRect/>
                      </a:stretch>
                    </p:blipFill>
                    <p:spPr>
                      <a:xfrm>
                        <a:off x="7264626" y="2028498"/>
                        <a:ext cx="2800048" cy="835102"/>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53DD83B1-F982-4DE3-807E-E96FC3C139AC}"/>
              </a:ext>
            </a:extLst>
          </p:cNvPr>
          <p:cNvSpPr txBox="1"/>
          <p:nvPr/>
        </p:nvSpPr>
        <p:spPr>
          <a:xfrm>
            <a:off x="7264626" y="3201410"/>
            <a:ext cx="4484903" cy="1200329"/>
          </a:xfrm>
          <a:prstGeom prst="rect">
            <a:avLst/>
          </a:prstGeom>
          <a:noFill/>
        </p:spPr>
        <p:txBody>
          <a:bodyPr wrap="square">
            <a:spAutoFit/>
          </a:bodyPr>
          <a:lstStyle/>
          <a:p>
            <a:r>
              <a:rPr lang="en-US" sz="2400" dirty="0">
                <a:latin typeface="Roboto" panose="02000000000000000000" pitchFamily="2" charset="0"/>
                <a:ea typeface="Roboto" panose="02000000000000000000" pitchFamily="2" charset="0"/>
              </a:rPr>
              <a:t>NPV = 10.715 – 10.000</a:t>
            </a:r>
          </a:p>
          <a:p>
            <a:r>
              <a:rPr lang="en-US" sz="2400" dirty="0">
                <a:latin typeface="Roboto" panose="02000000000000000000" pitchFamily="2" charset="0"/>
                <a:ea typeface="Roboto" panose="02000000000000000000" pitchFamily="2" charset="0"/>
              </a:rPr>
              <a:t>         = 715 </a:t>
            </a:r>
          </a:p>
          <a:p>
            <a:r>
              <a:rPr lang="en-US" sz="2400" dirty="0">
                <a:latin typeface="Roboto" panose="02000000000000000000" pitchFamily="2" charset="0"/>
                <a:ea typeface="Roboto" panose="02000000000000000000" pitchFamily="2" charset="0"/>
              </a:rPr>
              <a:t>NPV ≥ 0 </a:t>
            </a:r>
            <a:r>
              <a:rPr lang="en-US" sz="2400" i="1" dirty="0">
                <a:solidFill>
                  <a:srgbClr val="FF0000"/>
                </a:solidFill>
                <a:latin typeface="Roboto" panose="02000000000000000000" pitchFamily="2" charset="0"/>
                <a:ea typeface="Roboto" panose="02000000000000000000" pitchFamily="2" charset="0"/>
                <a:sym typeface="Wingdings" panose="05000000000000000000" pitchFamily="2" charset="2"/>
              </a:rPr>
              <a:t> </a:t>
            </a:r>
            <a:r>
              <a:rPr lang="en-US" sz="2400" i="1" dirty="0">
                <a:solidFill>
                  <a:srgbClr val="FF0000"/>
                </a:solidFill>
                <a:latin typeface="Roboto" panose="02000000000000000000" pitchFamily="2" charset="0"/>
                <a:ea typeface="Roboto" panose="02000000000000000000" pitchFamily="2" charset="0"/>
              </a:rPr>
              <a:t>Accept the project</a:t>
            </a:r>
          </a:p>
        </p:txBody>
      </p:sp>
      <p:sp>
        <p:nvSpPr>
          <p:cNvPr id="4" name="Title 3">
            <a:extLst>
              <a:ext uri="{FF2B5EF4-FFF2-40B4-BE49-F238E27FC236}">
                <a16:creationId xmlns:a16="http://schemas.microsoft.com/office/drawing/2014/main" id="{3B13030F-40B2-3B4F-AC97-8C1B0B24E8D9}"/>
              </a:ext>
            </a:extLst>
          </p:cNvPr>
          <p:cNvSpPr>
            <a:spLocks noGrp="1"/>
          </p:cNvSpPr>
          <p:nvPr>
            <p:ph type="title"/>
          </p:nvPr>
        </p:nvSpPr>
        <p:spPr/>
        <p:txBody>
          <a:bodyPr/>
          <a:lstStyle/>
          <a:p>
            <a:r>
              <a:rPr lang="en-US" kern="0" dirty="0">
                <a:sym typeface="Poppins ExtraBold"/>
              </a:rPr>
              <a:t> </a:t>
            </a:r>
            <a:r>
              <a:rPr lang="en-US" kern="0" dirty="0"/>
              <a:t>C</a:t>
            </a:r>
            <a:r>
              <a:rPr lang="en-US" kern="0" dirty="0">
                <a:sym typeface="Poppins ExtraBold"/>
              </a:rPr>
              <a:t>apital Budgeting </a:t>
            </a:r>
            <a:r>
              <a:rPr lang="en-US" kern="0" dirty="0"/>
              <a:t>D</a:t>
            </a:r>
            <a:r>
              <a:rPr lang="en-US" kern="0" dirty="0">
                <a:sym typeface="Poppins ExtraBold"/>
              </a:rPr>
              <a:t>ecision Method</a:t>
            </a:r>
            <a:endParaRPr lang="en-US" dirty="0"/>
          </a:p>
        </p:txBody>
      </p:sp>
    </p:spTree>
    <p:extLst>
      <p:ext uri="{BB962C8B-B14F-4D97-AF65-F5344CB8AC3E}">
        <p14:creationId xmlns:p14="http://schemas.microsoft.com/office/powerpoint/2010/main" val="3673475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BB08E5F1-C432-483E-A288-8454C4FA33F6}"/>
              </a:ext>
            </a:extLst>
          </p:cNvPr>
          <p:cNvSpPr txBox="1">
            <a:spLocks/>
          </p:cNvSpPr>
          <p:nvPr/>
        </p:nvSpPr>
        <p:spPr>
          <a:xfrm>
            <a:off x="731521" y="3510481"/>
            <a:ext cx="5275580" cy="1848436"/>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defPPr>
              <a:defRPr lang="id-ID"/>
            </a:defPPr>
            <a:lvl1pPr indent="0">
              <a:lnSpc>
                <a:spcPct val="90000"/>
              </a:lnSpc>
              <a:spcBef>
                <a:spcPts val="1000"/>
              </a:spcBef>
              <a:buFont typeface="Arial" panose="020B0604020202020204" pitchFamily="34" charset="0"/>
              <a:buNone/>
              <a:tabLst>
                <a:tab pos="900113" algn="l"/>
                <a:tab pos="1160463" algn="l"/>
              </a:tabLst>
              <a:defRPr sz="2000">
                <a:latin typeface="Roboto" panose="02000000000000000000" pitchFamily="2" charset="0"/>
                <a:ea typeface="Roboto" panose="02000000000000000000" pitchFamily="2"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id-ID" dirty="0"/>
              <a:t>PI 	=	</a:t>
            </a:r>
            <a:r>
              <a:rPr lang="id-ID" dirty="0" err="1"/>
              <a:t>profitability</a:t>
            </a:r>
            <a:r>
              <a:rPr lang="id-ID" dirty="0"/>
              <a:t> </a:t>
            </a:r>
            <a:r>
              <a:rPr lang="en-US" dirty="0"/>
              <a:t> index</a:t>
            </a:r>
            <a:r>
              <a:rPr lang="id-ID" dirty="0"/>
              <a:t>		</a:t>
            </a:r>
            <a:endParaRPr lang="en-US" dirty="0"/>
          </a:p>
          <a:p>
            <a:r>
              <a:rPr lang="id-ID" dirty="0"/>
              <a:t>FCF </a:t>
            </a:r>
            <a:r>
              <a:rPr lang="en-US" dirty="0"/>
              <a:t>	</a:t>
            </a:r>
            <a:r>
              <a:rPr lang="id-ID" dirty="0"/>
              <a:t>= 	free </a:t>
            </a:r>
            <a:r>
              <a:rPr lang="id-ID" dirty="0" err="1"/>
              <a:t>cash</a:t>
            </a:r>
            <a:r>
              <a:rPr lang="id-ID" dirty="0"/>
              <a:t> </a:t>
            </a:r>
            <a:r>
              <a:rPr lang="en-US" dirty="0"/>
              <a:t>flow</a:t>
            </a:r>
            <a:r>
              <a:rPr lang="id-ID" dirty="0"/>
              <a:t>		</a:t>
            </a:r>
          </a:p>
          <a:p>
            <a:r>
              <a:rPr lang="id-ID" dirty="0" err="1"/>
              <a:t>k</a:t>
            </a:r>
            <a:r>
              <a:rPr lang="id-ID" dirty="0"/>
              <a:t> 	= 	</a:t>
            </a:r>
            <a:r>
              <a:rPr lang="en-US" dirty="0"/>
              <a:t>discount rate</a:t>
            </a:r>
            <a:r>
              <a:rPr lang="id-ID" dirty="0"/>
              <a:t>		</a:t>
            </a:r>
          </a:p>
          <a:p>
            <a:r>
              <a:rPr lang="id-ID" dirty="0"/>
              <a:t>IO 	= 	</a:t>
            </a:r>
            <a:r>
              <a:rPr lang="en-US" dirty="0"/>
              <a:t>initial cash outlay (initial cashflow)</a:t>
            </a:r>
          </a:p>
          <a:p>
            <a:endParaRPr lang="id-ID" dirty="0"/>
          </a:p>
        </p:txBody>
      </p:sp>
      <p:graphicFrame>
        <p:nvGraphicFramePr>
          <p:cNvPr id="14" name="Object 13">
            <a:extLst>
              <a:ext uri="{FF2B5EF4-FFF2-40B4-BE49-F238E27FC236}">
                <a16:creationId xmlns:a16="http://schemas.microsoft.com/office/drawing/2014/main" id="{85B0EADB-8B7F-4F26-9824-363BAB95BE9B}"/>
              </a:ext>
            </a:extLst>
          </p:cNvPr>
          <p:cNvGraphicFramePr>
            <a:graphicFrameLocks noChangeAspect="1"/>
          </p:cNvGraphicFramePr>
          <p:nvPr>
            <p:extLst>
              <p:ext uri="{D42A27DB-BD31-4B8C-83A1-F6EECF244321}">
                <p14:modId xmlns:p14="http://schemas.microsoft.com/office/powerpoint/2010/main" val="3239453571"/>
              </p:ext>
            </p:extLst>
          </p:nvPr>
        </p:nvGraphicFramePr>
        <p:xfrm>
          <a:off x="838200" y="2230464"/>
          <a:ext cx="1987085" cy="1192251"/>
        </p:xfrm>
        <a:graphic>
          <a:graphicData uri="http://schemas.openxmlformats.org/presentationml/2006/ole">
            <mc:AlternateContent xmlns:mc="http://schemas.openxmlformats.org/markup-compatibility/2006">
              <mc:Choice xmlns:v="urn:schemas-microsoft-com:vml" Requires="v">
                <p:oleObj spid="_x0000_s5186" name="Equation" r:id="rId3" imgW="1015920" imgH="609480" progId="Equation.3">
                  <p:embed/>
                </p:oleObj>
              </mc:Choice>
              <mc:Fallback>
                <p:oleObj name="Equation" r:id="rId3" imgW="1015920" imgH="609480" progId="Equation.3">
                  <p:embed/>
                  <p:pic>
                    <p:nvPicPr>
                      <p:cNvPr id="2" name="Object 1"/>
                      <p:cNvPicPr/>
                      <p:nvPr/>
                    </p:nvPicPr>
                    <p:blipFill>
                      <a:blip r:embed="rId4"/>
                      <a:stretch>
                        <a:fillRect/>
                      </a:stretch>
                    </p:blipFill>
                    <p:spPr>
                      <a:xfrm>
                        <a:off x="838200" y="2230464"/>
                        <a:ext cx="1987085" cy="119225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BD82E03-64CB-4A4E-96CE-87346B53FC3D}"/>
              </a:ext>
            </a:extLst>
          </p:cNvPr>
          <p:cNvSpPr>
            <a:spLocks noGrp="1"/>
          </p:cNvSpPr>
          <p:nvPr>
            <p:ph type="title"/>
          </p:nvPr>
        </p:nvSpPr>
        <p:spPr/>
        <p:txBody>
          <a:bodyPr/>
          <a:lstStyle/>
          <a:p>
            <a:r>
              <a:rPr lang="en-US" kern="0" dirty="0">
                <a:sym typeface="Poppins ExtraBold"/>
              </a:rPr>
              <a:t> </a:t>
            </a:r>
            <a:r>
              <a:rPr lang="en-US" kern="0" dirty="0"/>
              <a:t>C</a:t>
            </a:r>
            <a:r>
              <a:rPr lang="en-US" kern="0" dirty="0">
                <a:sym typeface="Poppins ExtraBold"/>
              </a:rPr>
              <a:t>apital Budgeting </a:t>
            </a:r>
            <a:r>
              <a:rPr lang="en-US" kern="0" dirty="0"/>
              <a:t>D</a:t>
            </a:r>
            <a:r>
              <a:rPr lang="en-US" kern="0" dirty="0">
                <a:sym typeface="Poppins ExtraBold"/>
              </a:rPr>
              <a:t>ecision Method</a:t>
            </a:r>
            <a:endParaRPr lang="en-US" dirty="0"/>
          </a:p>
        </p:txBody>
      </p:sp>
      <p:sp>
        <p:nvSpPr>
          <p:cNvPr id="9" name="TextBox 8">
            <a:extLst>
              <a:ext uri="{FF2B5EF4-FFF2-40B4-BE49-F238E27FC236}">
                <a16:creationId xmlns:a16="http://schemas.microsoft.com/office/drawing/2014/main" id="{B3698853-142C-0840-AF0B-12A8961A0B09}"/>
              </a:ext>
            </a:extLst>
          </p:cNvPr>
          <p:cNvSpPr txBox="1"/>
          <p:nvPr/>
        </p:nvSpPr>
        <p:spPr>
          <a:xfrm>
            <a:off x="838200" y="1501027"/>
            <a:ext cx="4212273" cy="523220"/>
          </a:xfrm>
          <a:prstGeom prst="rect">
            <a:avLst/>
          </a:prstGeom>
          <a:noFill/>
        </p:spPr>
        <p:txBody>
          <a:bodyPr wrap="square">
            <a:spAutoFit/>
          </a:bodyPr>
          <a:lstStyle/>
          <a:p>
            <a:r>
              <a:rPr lang="en-US" sz="2800" b="1" dirty="0">
                <a:latin typeface="Roboto" panose="02000000000000000000" pitchFamily="2" charset="0"/>
                <a:ea typeface="Roboto" panose="02000000000000000000" pitchFamily="2" charset="0"/>
              </a:rPr>
              <a:t>Profitability Index - PI</a:t>
            </a:r>
          </a:p>
        </p:txBody>
      </p:sp>
      <p:grpSp>
        <p:nvGrpSpPr>
          <p:cNvPr id="10" name="Group 9">
            <a:extLst>
              <a:ext uri="{FF2B5EF4-FFF2-40B4-BE49-F238E27FC236}">
                <a16:creationId xmlns:a16="http://schemas.microsoft.com/office/drawing/2014/main" id="{F7246F23-F703-CA41-ACB6-0A044DBBFE6F}"/>
              </a:ext>
            </a:extLst>
          </p:cNvPr>
          <p:cNvGrpSpPr/>
          <p:nvPr/>
        </p:nvGrpSpPr>
        <p:grpSpPr>
          <a:xfrm>
            <a:off x="6930572" y="1762637"/>
            <a:ext cx="4297134" cy="3708964"/>
            <a:chOff x="6930572" y="1690688"/>
            <a:chExt cx="4297134" cy="3708964"/>
          </a:xfrm>
        </p:grpSpPr>
        <p:sp>
          <p:nvSpPr>
            <p:cNvPr id="11" name="Round Same Side Corner Rectangle 10">
              <a:extLst>
                <a:ext uri="{FF2B5EF4-FFF2-40B4-BE49-F238E27FC236}">
                  <a16:creationId xmlns:a16="http://schemas.microsoft.com/office/drawing/2014/main" id="{F51FD003-5328-924C-A8BD-75D4CE4F62D4}"/>
                </a:ext>
              </a:extLst>
            </p:cNvPr>
            <p:cNvSpPr/>
            <p:nvPr/>
          </p:nvSpPr>
          <p:spPr>
            <a:xfrm>
              <a:off x="6985000" y="1690688"/>
              <a:ext cx="4180114" cy="696073"/>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ontserrat" pitchFamily="2" charset="77"/>
                </a:rPr>
                <a:t>Criterion</a:t>
              </a:r>
            </a:p>
          </p:txBody>
        </p:sp>
        <p:sp>
          <p:nvSpPr>
            <p:cNvPr id="12" name="Round Same Side Corner Rectangle 11">
              <a:extLst>
                <a:ext uri="{FF2B5EF4-FFF2-40B4-BE49-F238E27FC236}">
                  <a16:creationId xmlns:a16="http://schemas.microsoft.com/office/drawing/2014/main" id="{D1015525-D870-F747-961B-E9AFF51DF8E0}"/>
                </a:ext>
              </a:extLst>
            </p:cNvPr>
            <p:cNvSpPr/>
            <p:nvPr/>
          </p:nvSpPr>
          <p:spPr>
            <a:xfrm rot="10800000">
              <a:off x="6985000" y="2487201"/>
              <a:ext cx="2019300" cy="1716499"/>
            </a:xfrm>
            <a:prstGeom prst="round2Same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0000" rtlCol="0" anchor="ctr"/>
            <a:lstStyle/>
            <a:p>
              <a:pPr algn="ctr"/>
              <a:endParaRPr lang="en-US" sz="2000" dirty="0">
                <a:latin typeface="Roboto" panose="02000000000000000000" pitchFamily="2" charset="0"/>
                <a:ea typeface="Roboto" panose="02000000000000000000" pitchFamily="2" charset="0"/>
              </a:endParaRPr>
            </a:p>
          </p:txBody>
        </p:sp>
        <p:sp>
          <p:nvSpPr>
            <p:cNvPr id="15" name="Round Same Side Corner Rectangle 14">
              <a:extLst>
                <a:ext uri="{FF2B5EF4-FFF2-40B4-BE49-F238E27FC236}">
                  <a16:creationId xmlns:a16="http://schemas.microsoft.com/office/drawing/2014/main" id="{E9867E6F-B149-4B46-9EB2-BCC331BE6EBA}"/>
                </a:ext>
              </a:extLst>
            </p:cNvPr>
            <p:cNvSpPr/>
            <p:nvPr/>
          </p:nvSpPr>
          <p:spPr>
            <a:xfrm rot="10800000">
              <a:off x="9145814" y="2487201"/>
              <a:ext cx="2019300" cy="1716498"/>
            </a:xfrm>
            <a:prstGeom prst="round2Same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57C5940-15B5-D84D-83AF-359BA7CEC068}"/>
                </a:ext>
              </a:extLst>
            </p:cNvPr>
            <p:cNvSpPr txBox="1"/>
            <p:nvPr/>
          </p:nvSpPr>
          <p:spPr>
            <a:xfrm>
              <a:off x="7285264" y="2738137"/>
              <a:ext cx="1435100" cy="830997"/>
            </a:xfrm>
            <a:prstGeom prst="rect">
              <a:avLst/>
            </a:prstGeom>
            <a:noFill/>
          </p:spPr>
          <p:txBody>
            <a:bodyPr wrap="square" rtlCol="0">
              <a:spAutoFit/>
            </a:bodyPr>
            <a:lstStyle/>
            <a:p>
              <a:pPr algn="ctr"/>
              <a:r>
                <a:rPr lang="en-US" sz="2400" dirty="0">
                  <a:latin typeface="Roboto" panose="02000000000000000000" pitchFamily="2" charset="0"/>
                  <a:ea typeface="Roboto" panose="02000000000000000000" pitchFamily="2" charset="0"/>
                </a:rPr>
                <a:t>If</a:t>
              </a:r>
            </a:p>
            <a:p>
              <a:pPr algn="ctr"/>
              <a:r>
                <a:rPr lang="id-ID" sz="2400" kern="0" dirty="0">
                  <a:latin typeface="Roboto Medium" panose="02000000000000000000" pitchFamily="2" charset="0"/>
                  <a:ea typeface="Roboto Medium" panose="02000000000000000000" pitchFamily="2" charset="0"/>
                </a:rPr>
                <a:t>PI ≥ 1,0</a:t>
              </a:r>
              <a:endParaRPr lang="en-US" sz="2400" kern="0" dirty="0">
                <a:latin typeface="Roboto Medium" panose="02000000000000000000" pitchFamily="2" charset="0"/>
                <a:ea typeface="Roboto Medium" panose="02000000000000000000" pitchFamily="2" charset="0"/>
              </a:endParaRPr>
            </a:p>
          </p:txBody>
        </p:sp>
        <p:sp>
          <p:nvSpPr>
            <p:cNvPr id="17" name="TextBox 16">
              <a:extLst>
                <a:ext uri="{FF2B5EF4-FFF2-40B4-BE49-F238E27FC236}">
                  <a16:creationId xmlns:a16="http://schemas.microsoft.com/office/drawing/2014/main" id="{2E132716-2C66-AA46-9F2A-B4A1395ED01E}"/>
                </a:ext>
              </a:extLst>
            </p:cNvPr>
            <p:cNvSpPr txBox="1"/>
            <p:nvPr/>
          </p:nvSpPr>
          <p:spPr>
            <a:xfrm>
              <a:off x="9345839" y="2738137"/>
              <a:ext cx="1619250" cy="830997"/>
            </a:xfrm>
            <a:prstGeom prst="rect">
              <a:avLst/>
            </a:prstGeom>
            <a:noFill/>
          </p:spPr>
          <p:txBody>
            <a:bodyPr wrap="square" rtlCol="0">
              <a:spAutoFit/>
            </a:bodyPr>
            <a:lstStyle/>
            <a:p>
              <a:pPr algn="ctr"/>
              <a:r>
                <a:rPr lang="en-US" sz="2400" dirty="0">
                  <a:latin typeface="Roboto" panose="02000000000000000000" pitchFamily="2" charset="0"/>
                  <a:ea typeface="Roboto" panose="02000000000000000000" pitchFamily="2" charset="0"/>
                </a:rPr>
                <a:t>If</a:t>
              </a:r>
            </a:p>
            <a:p>
              <a:pPr algn="ctr"/>
              <a:r>
                <a:rPr lang="id-ID" sz="2400" kern="0" dirty="0">
                  <a:latin typeface="Roboto Medium" panose="02000000000000000000" pitchFamily="2" charset="0"/>
                  <a:ea typeface="Roboto Medium" panose="02000000000000000000" pitchFamily="2" charset="0"/>
                </a:rPr>
                <a:t>PI ˂ 1,0</a:t>
              </a:r>
              <a:endParaRPr lang="en-US" sz="2400" kern="0" dirty="0">
                <a:latin typeface="Roboto Medium" panose="02000000000000000000" pitchFamily="2" charset="0"/>
                <a:ea typeface="Roboto Medium" panose="02000000000000000000" pitchFamily="2" charset="0"/>
              </a:endParaRPr>
            </a:p>
          </p:txBody>
        </p:sp>
        <p:grpSp>
          <p:nvGrpSpPr>
            <p:cNvPr id="18" name="Group 17">
              <a:extLst>
                <a:ext uri="{FF2B5EF4-FFF2-40B4-BE49-F238E27FC236}">
                  <a16:creationId xmlns:a16="http://schemas.microsoft.com/office/drawing/2014/main" id="{9B9436DA-FE94-A148-9154-C7E6246B9B25}"/>
                </a:ext>
              </a:extLst>
            </p:cNvPr>
            <p:cNvGrpSpPr/>
            <p:nvPr/>
          </p:nvGrpSpPr>
          <p:grpSpPr>
            <a:xfrm>
              <a:off x="7505645" y="3714694"/>
              <a:ext cx="978010" cy="978010"/>
              <a:chOff x="7385050" y="3609070"/>
              <a:chExt cx="1219200" cy="1219200"/>
            </a:xfrm>
          </p:grpSpPr>
          <p:sp>
            <p:nvSpPr>
              <p:cNvPr id="24" name="Oval 23">
                <a:extLst>
                  <a:ext uri="{FF2B5EF4-FFF2-40B4-BE49-F238E27FC236}">
                    <a16:creationId xmlns:a16="http://schemas.microsoft.com/office/drawing/2014/main" id="{15FC7A16-3BD3-194A-BDB5-CAE355C08C76}"/>
                  </a:ext>
                </a:extLst>
              </p:cNvPr>
              <p:cNvSpPr/>
              <p:nvPr/>
            </p:nvSpPr>
            <p:spPr>
              <a:xfrm>
                <a:off x="7385050" y="3609070"/>
                <a:ext cx="1219200" cy="1219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876B1DA1-0A70-4342-ACE9-F4856D9E2A0D}"/>
                  </a:ext>
                </a:extLst>
              </p:cNvPr>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7701693" y="3895294"/>
                <a:ext cx="585914" cy="635184"/>
              </a:xfrm>
              <a:prstGeom prst="rect">
                <a:avLst/>
              </a:prstGeom>
            </p:spPr>
          </p:pic>
        </p:grpSp>
        <p:grpSp>
          <p:nvGrpSpPr>
            <p:cNvPr id="19" name="Group 18">
              <a:extLst>
                <a:ext uri="{FF2B5EF4-FFF2-40B4-BE49-F238E27FC236}">
                  <a16:creationId xmlns:a16="http://schemas.microsoft.com/office/drawing/2014/main" id="{9A919887-1FF8-1F42-B377-4F4FD1806851}"/>
                </a:ext>
              </a:extLst>
            </p:cNvPr>
            <p:cNvGrpSpPr/>
            <p:nvPr/>
          </p:nvGrpSpPr>
          <p:grpSpPr>
            <a:xfrm>
              <a:off x="9666459" y="3710054"/>
              <a:ext cx="978010" cy="978010"/>
              <a:chOff x="7385050" y="3609070"/>
              <a:chExt cx="1219200" cy="1219200"/>
            </a:xfrm>
          </p:grpSpPr>
          <p:sp>
            <p:nvSpPr>
              <p:cNvPr id="22" name="Oval 21">
                <a:extLst>
                  <a:ext uri="{FF2B5EF4-FFF2-40B4-BE49-F238E27FC236}">
                    <a16:creationId xmlns:a16="http://schemas.microsoft.com/office/drawing/2014/main" id="{80FB21EC-E98D-C94E-95C2-5C949D69D10B}"/>
                  </a:ext>
                </a:extLst>
              </p:cNvPr>
              <p:cNvSpPr/>
              <p:nvPr/>
            </p:nvSpPr>
            <p:spPr>
              <a:xfrm>
                <a:off x="7385050" y="3609070"/>
                <a:ext cx="1219200" cy="1219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9544BBF-BFCF-7F4C-8742-C0C4C2845BE0}"/>
                  </a:ext>
                </a:extLst>
              </p:cNvPr>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rot="10800000">
                <a:off x="7701693" y="3895294"/>
                <a:ext cx="585914" cy="635184"/>
              </a:xfrm>
              <a:prstGeom prst="rect">
                <a:avLst/>
              </a:prstGeom>
            </p:spPr>
          </p:pic>
        </p:grpSp>
        <p:sp>
          <p:nvSpPr>
            <p:cNvPr id="20" name="TextBox 19">
              <a:extLst>
                <a:ext uri="{FF2B5EF4-FFF2-40B4-BE49-F238E27FC236}">
                  <a16:creationId xmlns:a16="http://schemas.microsoft.com/office/drawing/2014/main" id="{2831F530-3A6F-6046-A69A-FA24613343DB}"/>
                </a:ext>
              </a:extLst>
            </p:cNvPr>
            <p:cNvSpPr txBox="1"/>
            <p:nvPr/>
          </p:nvSpPr>
          <p:spPr>
            <a:xfrm>
              <a:off x="6930572" y="4753321"/>
              <a:ext cx="2144485" cy="646331"/>
            </a:xfrm>
            <a:prstGeom prst="rect">
              <a:avLst/>
            </a:prstGeom>
            <a:noFill/>
          </p:spPr>
          <p:txBody>
            <a:bodyPr wrap="square" rtlCol="0">
              <a:spAutoFit/>
            </a:bodyPr>
            <a:lstStyle/>
            <a:p>
              <a:pPr algn="ctr"/>
              <a:r>
                <a:rPr lang="en-US" dirty="0">
                  <a:solidFill>
                    <a:schemeClr val="tx1">
                      <a:lumMod val="75000"/>
                      <a:lumOff val="25000"/>
                    </a:schemeClr>
                  </a:solidFill>
                  <a:latin typeface="Roboto Medium" panose="02000000000000000000" pitchFamily="2" charset="0"/>
                  <a:ea typeface="Roboto Medium" panose="02000000000000000000" pitchFamily="2" charset="0"/>
                </a:rPr>
                <a:t>Accept </a:t>
              </a:r>
            </a:p>
            <a:p>
              <a:pPr algn="ctr"/>
              <a:r>
                <a:rPr lang="en-US" dirty="0">
                  <a:solidFill>
                    <a:schemeClr val="tx1">
                      <a:lumMod val="75000"/>
                      <a:lumOff val="25000"/>
                    </a:schemeClr>
                  </a:solidFill>
                  <a:latin typeface="Roboto Medium" panose="02000000000000000000" pitchFamily="2" charset="0"/>
                  <a:ea typeface="Roboto Medium" panose="02000000000000000000" pitchFamily="2" charset="0"/>
                </a:rPr>
                <a:t>the project</a:t>
              </a:r>
            </a:p>
          </p:txBody>
        </p:sp>
        <p:sp>
          <p:nvSpPr>
            <p:cNvPr id="21" name="TextBox 20">
              <a:extLst>
                <a:ext uri="{FF2B5EF4-FFF2-40B4-BE49-F238E27FC236}">
                  <a16:creationId xmlns:a16="http://schemas.microsoft.com/office/drawing/2014/main" id="{B552DE44-DFB8-7242-8EBA-06C95663FF34}"/>
                </a:ext>
              </a:extLst>
            </p:cNvPr>
            <p:cNvSpPr txBox="1"/>
            <p:nvPr/>
          </p:nvSpPr>
          <p:spPr>
            <a:xfrm>
              <a:off x="9083221" y="4753321"/>
              <a:ext cx="2144485" cy="646331"/>
            </a:xfrm>
            <a:prstGeom prst="rect">
              <a:avLst/>
            </a:prstGeom>
            <a:noFill/>
          </p:spPr>
          <p:txBody>
            <a:bodyPr wrap="square" rtlCol="0">
              <a:spAutoFit/>
            </a:bodyPr>
            <a:lstStyle/>
            <a:p>
              <a:pPr algn="ctr"/>
              <a:r>
                <a:rPr lang="en-US" dirty="0">
                  <a:solidFill>
                    <a:schemeClr val="tx1">
                      <a:lumMod val="75000"/>
                      <a:lumOff val="25000"/>
                    </a:schemeClr>
                  </a:solidFill>
                  <a:latin typeface="Roboto Medium" panose="02000000000000000000" pitchFamily="2" charset="0"/>
                  <a:ea typeface="Roboto Medium" panose="02000000000000000000" pitchFamily="2" charset="0"/>
                </a:rPr>
                <a:t>Reject </a:t>
              </a:r>
            </a:p>
            <a:p>
              <a:pPr algn="ctr"/>
              <a:r>
                <a:rPr lang="en-US" dirty="0">
                  <a:solidFill>
                    <a:schemeClr val="tx1">
                      <a:lumMod val="75000"/>
                      <a:lumOff val="25000"/>
                    </a:schemeClr>
                  </a:solidFill>
                  <a:latin typeface="Roboto Medium" panose="02000000000000000000" pitchFamily="2" charset="0"/>
                  <a:ea typeface="Roboto Medium" panose="02000000000000000000" pitchFamily="2" charset="0"/>
                </a:rPr>
                <a:t>the project</a:t>
              </a:r>
            </a:p>
          </p:txBody>
        </p:sp>
      </p:grpSp>
    </p:spTree>
    <p:extLst>
      <p:ext uri="{BB962C8B-B14F-4D97-AF65-F5344CB8AC3E}">
        <p14:creationId xmlns:p14="http://schemas.microsoft.com/office/powerpoint/2010/main" val="4163498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a:extLst>
              <a:ext uri="{FF2B5EF4-FFF2-40B4-BE49-F238E27FC236}">
                <a16:creationId xmlns:a16="http://schemas.microsoft.com/office/drawing/2014/main" id="{AABCD3B9-6C9E-4872-87D5-B8CCCBFBE759}"/>
              </a:ext>
            </a:extLst>
          </p:cNvPr>
          <p:cNvGraphicFramePr>
            <a:graphicFrameLocks/>
          </p:cNvGraphicFramePr>
          <p:nvPr>
            <p:extLst>
              <p:ext uri="{D42A27DB-BD31-4B8C-83A1-F6EECF244321}">
                <p14:modId xmlns:p14="http://schemas.microsoft.com/office/powerpoint/2010/main" val="1470340080"/>
              </p:ext>
            </p:extLst>
          </p:nvPr>
        </p:nvGraphicFramePr>
        <p:xfrm>
          <a:off x="846527" y="2024247"/>
          <a:ext cx="5997977" cy="3157001"/>
        </p:xfrm>
        <a:graphic>
          <a:graphicData uri="http://schemas.openxmlformats.org/drawingml/2006/table">
            <a:tbl>
              <a:tblPr firstRow="1" bandRow="1">
                <a:tableStyleId>{F5AB1C69-6EDB-4FF4-983F-18BD219EF322}</a:tableStyleId>
              </a:tblPr>
              <a:tblGrid>
                <a:gridCol w="706809">
                  <a:extLst>
                    <a:ext uri="{9D8B030D-6E8A-4147-A177-3AD203B41FA5}">
                      <a16:colId xmlns:a16="http://schemas.microsoft.com/office/drawing/2014/main" val="20000"/>
                    </a:ext>
                  </a:extLst>
                </a:gridCol>
                <a:gridCol w="1232192">
                  <a:extLst>
                    <a:ext uri="{9D8B030D-6E8A-4147-A177-3AD203B41FA5}">
                      <a16:colId xmlns:a16="http://schemas.microsoft.com/office/drawing/2014/main" val="20001"/>
                    </a:ext>
                  </a:extLst>
                </a:gridCol>
                <a:gridCol w="1240960">
                  <a:extLst>
                    <a:ext uri="{9D8B030D-6E8A-4147-A177-3AD203B41FA5}">
                      <a16:colId xmlns:a16="http://schemas.microsoft.com/office/drawing/2014/main" val="20002"/>
                    </a:ext>
                  </a:extLst>
                </a:gridCol>
                <a:gridCol w="1418488">
                  <a:extLst>
                    <a:ext uri="{9D8B030D-6E8A-4147-A177-3AD203B41FA5}">
                      <a16:colId xmlns:a16="http://schemas.microsoft.com/office/drawing/2014/main" val="20003"/>
                    </a:ext>
                  </a:extLst>
                </a:gridCol>
                <a:gridCol w="1399528">
                  <a:extLst>
                    <a:ext uri="{9D8B030D-6E8A-4147-A177-3AD203B41FA5}">
                      <a16:colId xmlns:a16="http://schemas.microsoft.com/office/drawing/2014/main" val="20004"/>
                    </a:ext>
                  </a:extLst>
                </a:gridCol>
              </a:tblGrid>
              <a:tr h="825126">
                <a:tc>
                  <a:txBody>
                    <a:bodyPr/>
                    <a:lstStyle/>
                    <a:p>
                      <a:pPr algn="ctr"/>
                      <a:r>
                        <a:rPr lang="id-ID" sz="2000" dirty="0"/>
                        <a:t>Year</a:t>
                      </a:r>
                      <a:endParaRPr lang="id-ID" sz="2000" dirty="0">
                        <a:latin typeface="Roboto" panose="02000000000000000000" pitchFamily="2" charset="0"/>
                        <a:ea typeface="Roboto" panose="02000000000000000000" pitchFamily="2" charset="0"/>
                      </a:endParaRPr>
                    </a:p>
                  </a:txBody>
                  <a:tcPr>
                    <a:solidFill>
                      <a:srgbClr val="C00000"/>
                    </a:solidFill>
                  </a:tcPr>
                </a:tc>
                <a:tc>
                  <a:txBody>
                    <a:bodyPr/>
                    <a:lstStyle/>
                    <a:p>
                      <a:pPr algn="ctr"/>
                      <a:r>
                        <a:rPr lang="id-ID" sz="2000" dirty="0"/>
                        <a:t>After-tax</a:t>
                      </a:r>
                      <a:r>
                        <a:rPr lang="id-ID" sz="2000" baseline="0" dirty="0"/>
                        <a:t> FCF</a:t>
                      </a:r>
                      <a:endParaRPr lang="id-ID" sz="2000" dirty="0">
                        <a:latin typeface="Roboto" panose="02000000000000000000" pitchFamily="2" charset="0"/>
                        <a:ea typeface="Roboto" panose="02000000000000000000" pitchFamily="2" charset="0"/>
                      </a:endParaRPr>
                    </a:p>
                  </a:txBody>
                  <a:tcPr>
                    <a:solidFill>
                      <a:srgbClr val="C00000"/>
                    </a:solidFill>
                  </a:tcPr>
                </a:tc>
                <a:tc>
                  <a:txBody>
                    <a:bodyPr/>
                    <a:lstStyle/>
                    <a:p>
                      <a:pPr algn="ctr"/>
                      <a:r>
                        <a:rPr lang="id-ID" sz="2000" dirty="0"/>
                        <a:t>PVIF</a:t>
                      </a:r>
                      <a:r>
                        <a:rPr lang="id-ID" sz="2000" baseline="-25000" dirty="0"/>
                        <a:t>1</a:t>
                      </a:r>
                      <a:r>
                        <a:rPr lang="en-ID" sz="2000" baseline="-25000" dirty="0"/>
                        <a:t>0</a:t>
                      </a:r>
                      <a:r>
                        <a:rPr lang="id-ID" sz="2000" baseline="-25000" dirty="0"/>
                        <a:t>%,n</a:t>
                      </a:r>
                      <a:endParaRPr lang="id-ID" sz="2000" baseline="-25000" dirty="0">
                        <a:latin typeface="Roboto" panose="02000000000000000000" pitchFamily="2" charset="0"/>
                        <a:ea typeface="Roboto" panose="02000000000000000000" pitchFamily="2" charset="0"/>
                      </a:endParaRPr>
                    </a:p>
                  </a:txBody>
                  <a:tcPr>
                    <a:solidFill>
                      <a:srgbClr val="C00000"/>
                    </a:solidFill>
                  </a:tcPr>
                </a:tc>
                <a:tc>
                  <a:txBody>
                    <a:bodyPr/>
                    <a:lstStyle/>
                    <a:p>
                      <a:pPr algn="ctr"/>
                      <a:r>
                        <a:rPr lang="id-ID" sz="2000" dirty="0"/>
                        <a:t>Discounted FCF</a:t>
                      </a:r>
                      <a:endParaRPr lang="id-ID" sz="2000" dirty="0">
                        <a:latin typeface="Roboto" panose="02000000000000000000" pitchFamily="2" charset="0"/>
                        <a:ea typeface="Roboto" panose="02000000000000000000" pitchFamily="2" charset="0"/>
                      </a:endParaRPr>
                    </a:p>
                  </a:txBody>
                  <a:tcPr>
                    <a:solidFill>
                      <a:srgbClr val="C00000"/>
                    </a:solidFill>
                  </a:tcPr>
                </a:tc>
                <a:tc>
                  <a:txBody>
                    <a:bodyPr/>
                    <a:lstStyle/>
                    <a:p>
                      <a:pPr algn="ctr"/>
                      <a:r>
                        <a:rPr lang="id-ID" sz="2000" dirty="0"/>
                        <a:t>Cumulative</a:t>
                      </a:r>
                      <a:r>
                        <a:rPr lang="id-ID" sz="2000" baseline="0" dirty="0"/>
                        <a:t> Disc. FCF</a:t>
                      </a:r>
                      <a:endParaRPr lang="id-ID" sz="2000" dirty="0">
                        <a:latin typeface="Roboto" panose="02000000000000000000" pitchFamily="2" charset="0"/>
                        <a:ea typeface="Roboto" panose="02000000000000000000" pitchFamily="2" charset="0"/>
                      </a:endParaRPr>
                    </a:p>
                  </a:txBody>
                  <a:tcPr>
                    <a:solidFill>
                      <a:srgbClr val="C00000"/>
                    </a:solidFill>
                  </a:tcPr>
                </a:tc>
                <a:extLst>
                  <a:ext uri="{0D108BD9-81ED-4DB2-BD59-A6C34878D82A}">
                    <a16:rowId xmlns:a16="http://schemas.microsoft.com/office/drawing/2014/main" val="10000"/>
                  </a:ext>
                </a:extLst>
              </a:tr>
              <a:tr h="466375">
                <a:tc>
                  <a:txBody>
                    <a:bodyPr/>
                    <a:lstStyle/>
                    <a:p>
                      <a:pPr algn="ctr"/>
                      <a:r>
                        <a:rPr lang="id-ID" sz="2000" dirty="0"/>
                        <a:t>0</a:t>
                      </a:r>
                      <a:endParaRPr lang="id-ID" sz="2000" dirty="0">
                        <a:latin typeface="Roboto" panose="02000000000000000000" pitchFamily="2" charset="0"/>
                        <a:ea typeface="Roboto" panose="02000000000000000000" pitchFamily="2" charset="0"/>
                      </a:endParaRPr>
                    </a:p>
                  </a:txBody>
                  <a:tcPr/>
                </a:tc>
                <a:tc>
                  <a:txBody>
                    <a:bodyPr/>
                    <a:lstStyle/>
                    <a:p>
                      <a:pPr algn="ctr"/>
                      <a:r>
                        <a:rPr lang="id-ID" sz="2000" dirty="0"/>
                        <a:t>(10.000)</a:t>
                      </a:r>
                      <a:endParaRPr lang="id-ID" sz="2000" dirty="0">
                        <a:latin typeface="Roboto" panose="02000000000000000000" pitchFamily="2" charset="0"/>
                        <a:ea typeface="Roboto" panose="02000000000000000000" pitchFamily="2" charset="0"/>
                      </a:endParaRPr>
                    </a:p>
                  </a:txBody>
                  <a:tcPr/>
                </a:tc>
                <a:tc>
                  <a:txBody>
                    <a:bodyPr/>
                    <a:lstStyle/>
                    <a:p>
                      <a:pPr algn="ctr"/>
                      <a:endParaRPr lang="id-ID" sz="2000" dirty="0">
                        <a:latin typeface="Roboto" panose="02000000000000000000" pitchFamily="2" charset="0"/>
                        <a:ea typeface="Roboto" panose="02000000000000000000" pitchFamily="2" charset="0"/>
                      </a:endParaRPr>
                    </a:p>
                  </a:txBody>
                  <a:tcPr/>
                </a:tc>
                <a:tc>
                  <a:txBody>
                    <a:bodyPr/>
                    <a:lstStyle/>
                    <a:p>
                      <a:pPr algn="ctr"/>
                      <a:endParaRPr lang="id-ID" sz="2000" dirty="0">
                        <a:latin typeface="Roboto" panose="02000000000000000000" pitchFamily="2" charset="0"/>
                        <a:ea typeface="Roboto" panose="02000000000000000000" pitchFamily="2" charset="0"/>
                      </a:endParaRPr>
                    </a:p>
                  </a:txBody>
                  <a:tcPr/>
                </a:tc>
                <a:tc>
                  <a:txBody>
                    <a:bodyPr/>
                    <a:lstStyle/>
                    <a:p>
                      <a:pPr algn="ctr"/>
                      <a:endParaRPr lang="id-ID" sz="2000" dirty="0">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10001"/>
                  </a:ext>
                </a:extLst>
              </a:tr>
              <a:tr h="466375">
                <a:tc>
                  <a:txBody>
                    <a:bodyPr/>
                    <a:lstStyle/>
                    <a:p>
                      <a:pPr algn="ctr"/>
                      <a:r>
                        <a:rPr lang="id-ID" sz="2000" dirty="0"/>
                        <a:t>1</a:t>
                      </a:r>
                      <a:endParaRPr lang="id-ID" sz="2000" dirty="0">
                        <a:latin typeface="Roboto" panose="02000000000000000000" pitchFamily="2" charset="0"/>
                        <a:ea typeface="Roboto" panose="02000000000000000000" pitchFamily="2" charset="0"/>
                      </a:endParaRPr>
                    </a:p>
                  </a:txBody>
                  <a:tcPr/>
                </a:tc>
                <a:tc>
                  <a:txBody>
                    <a:bodyPr/>
                    <a:lstStyle/>
                    <a:p>
                      <a:pPr algn="ctr"/>
                      <a:r>
                        <a:rPr lang="id-ID" sz="2000" dirty="0"/>
                        <a:t>2.000</a:t>
                      </a:r>
                      <a:endParaRPr lang="id-ID" sz="2000" dirty="0">
                        <a:latin typeface="Roboto" panose="02000000000000000000" pitchFamily="2" charset="0"/>
                        <a:ea typeface="Roboto" panose="02000000000000000000" pitchFamily="2" charset="0"/>
                      </a:endParaRPr>
                    </a:p>
                  </a:txBody>
                  <a:tcPr/>
                </a:tc>
                <a:tc>
                  <a:txBody>
                    <a:bodyPr/>
                    <a:lstStyle/>
                    <a:p>
                      <a:pPr algn="ctr"/>
                      <a:r>
                        <a:rPr lang="id-ID" sz="2000" dirty="0"/>
                        <a:t>0.909</a:t>
                      </a:r>
                      <a:endParaRPr lang="id-ID" sz="2000" dirty="0">
                        <a:latin typeface="Roboto" panose="02000000000000000000" pitchFamily="2" charset="0"/>
                        <a:ea typeface="Roboto" panose="02000000000000000000" pitchFamily="2" charset="0"/>
                      </a:endParaRPr>
                    </a:p>
                  </a:txBody>
                  <a:tcPr/>
                </a:tc>
                <a:tc>
                  <a:txBody>
                    <a:bodyPr/>
                    <a:lstStyle/>
                    <a:p>
                      <a:pPr algn="ctr"/>
                      <a:r>
                        <a:rPr lang="id-ID" sz="2000" dirty="0"/>
                        <a:t>1.818</a:t>
                      </a:r>
                      <a:endParaRPr lang="id-ID" sz="2000" dirty="0">
                        <a:latin typeface="Roboto" panose="02000000000000000000" pitchFamily="2" charset="0"/>
                        <a:ea typeface="Roboto" panose="02000000000000000000" pitchFamily="2" charset="0"/>
                      </a:endParaRPr>
                    </a:p>
                  </a:txBody>
                  <a:tcPr/>
                </a:tc>
                <a:tc>
                  <a:txBody>
                    <a:bodyPr/>
                    <a:lstStyle/>
                    <a:p>
                      <a:pPr algn="ctr"/>
                      <a:r>
                        <a:rPr lang="id-ID" sz="2000" dirty="0"/>
                        <a:t>1.818</a:t>
                      </a:r>
                      <a:endParaRPr lang="id-ID" sz="2000" dirty="0">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10002"/>
                  </a:ext>
                </a:extLst>
              </a:tr>
              <a:tr h="466375">
                <a:tc>
                  <a:txBody>
                    <a:bodyPr/>
                    <a:lstStyle/>
                    <a:p>
                      <a:pPr algn="ctr"/>
                      <a:r>
                        <a:rPr lang="id-ID" sz="2000" dirty="0"/>
                        <a:t>2</a:t>
                      </a:r>
                      <a:endParaRPr lang="id-ID" sz="2000" dirty="0">
                        <a:latin typeface="Roboto" panose="02000000000000000000" pitchFamily="2" charset="0"/>
                        <a:ea typeface="Roboto" panose="02000000000000000000" pitchFamily="2" charset="0"/>
                      </a:endParaRPr>
                    </a:p>
                  </a:txBody>
                  <a:tcPr/>
                </a:tc>
                <a:tc>
                  <a:txBody>
                    <a:bodyPr/>
                    <a:lstStyle/>
                    <a:p>
                      <a:pPr algn="ctr"/>
                      <a:r>
                        <a:rPr lang="id-ID" sz="2000" dirty="0"/>
                        <a:t>3.000</a:t>
                      </a:r>
                      <a:endParaRPr lang="id-ID" sz="2000" dirty="0">
                        <a:latin typeface="Roboto" panose="02000000000000000000" pitchFamily="2" charset="0"/>
                        <a:ea typeface="Roboto" panose="02000000000000000000" pitchFamily="2" charset="0"/>
                      </a:endParaRPr>
                    </a:p>
                  </a:txBody>
                  <a:tcPr/>
                </a:tc>
                <a:tc>
                  <a:txBody>
                    <a:bodyPr/>
                    <a:lstStyle/>
                    <a:p>
                      <a:pPr algn="ctr"/>
                      <a:r>
                        <a:rPr lang="id-ID" sz="2000" dirty="0"/>
                        <a:t>0.826</a:t>
                      </a:r>
                      <a:endParaRPr lang="id-ID" sz="2000" dirty="0">
                        <a:latin typeface="Roboto" panose="02000000000000000000" pitchFamily="2" charset="0"/>
                        <a:ea typeface="Roboto" panose="02000000000000000000" pitchFamily="2" charset="0"/>
                      </a:endParaRPr>
                    </a:p>
                  </a:txBody>
                  <a:tcPr/>
                </a:tc>
                <a:tc>
                  <a:txBody>
                    <a:bodyPr/>
                    <a:lstStyle/>
                    <a:p>
                      <a:pPr algn="ctr"/>
                      <a:r>
                        <a:rPr lang="id-ID" sz="2000" dirty="0"/>
                        <a:t>2.478</a:t>
                      </a:r>
                      <a:endParaRPr lang="id-ID" sz="2000" dirty="0">
                        <a:latin typeface="Roboto" panose="02000000000000000000" pitchFamily="2" charset="0"/>
                        <a:ea typeface="Roboto" panose="02000000000000000000" pitchFamily="2" charset="0"/>
                      </a:endParaRPr>
                    </a:p>
                  </a:txBody>
                  <a:tcPr/>
                </a:tc>
                <a:tc>
                  <a:txBody>
                    <a:bodyPr/>
                    <a:lstStyle/>
                    <a:p>
                      <a:pPr algn="ctr"/>
                      <a:r>
                        <a:rPr lang="id-ID" sz="2000" dirty="0"/>
                        <a:t>4.296</a:t>
                      </a:r>
                      <a:endParaRPr lang="id-ID" sz="2000" dirty="0">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10003"/>
                  </a:ext>
                </a:extLst>
              </a:tr>
              <a:tr h="466375">
                <a:tc>
                  <a:txBody>
                    <a:bodyPr/>
                    <a:lstStyle/>
                    <a:p>
                      <a:pPr algn="ctr"/>
                      <a:r>
                        <a:rPr lang="id-ID" sz="2000" dirty="0"/>
                        <a:t>3</a:t>
                      </a:r>
                      <a:endParaRPr lang="id-ID" sz="2000" dirty="0">
                        <a:latin typeface="Roboto" panose="02000000000000000000" pitchFamily="2" charset="0"/>
                        <a:ea typeface="Roboto" panose="02000000000000000000" pitchFamily="2" charset="0"/>
                      </a:endParaRPr>
                    </a:p>
                  </a:txBody>
                  <a:tcPr/>
                </a:tc>
                <a:tc>
                  <a:txBody>
                    <a:bodyPr/>
                    <a:lstStyle/>
                    <a:p>
                      <a:pPr algn="ctr"/>
                      <a:r>
                        <a:rPr lang="id-ID" sz="2000" dirty="0"/>
                        <a:t>4.000</a:t>
                      </a:r>
                      <a:endParaRPr lang="id-ID" sz="2000" dirty="0">
                        <a:latin typeface="Roboto" panose="02000000000000000000" pitchFamily="2" charset="0"/>
                        <a:ea typeface="Roboto" panose="02000000000000000000" pitchFamily="2" charset="0"/>
                      </a:endParaRPr>
                    </a:p>
                  </a:txBody>
                  <a:tcPr/>
                </a:tc>
                <a:tc>
                  <a:txBody>
                    <a:bodyPr/>
                    <a:lstStyle/>
                    <a:p>
                      <a:pPr algn="ctr"/>
                      <a:r>
                        <a:rPr lang="id-ID" sz="2000" dirty="0"/>
                        <a:t>0.751</a:t>
                      </a:r>
                      <a:endParaRPr lang="id-ID" sz="2000" dirty="0">
                        <a:latin typeface="Roboto" panose="02000000000000000000" pitchFamily="2" charset="0"/>
                        <a:ea typeface="Roboto" panose="02000000000000000000" pitchFamily="2" charset="0"/>
                      </a:endParaRPr>
                    </a:p>
                  </a:txBody>
                  <a:tcPr/>
                </a:tc>
                <a:tc>
                  <a:txBody>
                    <a:bodyPr/>
                    <a:lstStyle/>
                    <a:p>
                      <a:pPr algn="ctr"/>
                      <a:r>
                        <a:rPr lang="id-ID" sz="2000" dirty="0"/>
                        <a:t>3.004</a:t>
                      </a:r>
                      <a:endParaRPr lang="id-ID" sz="2000" dirty="0">
                        <a:latin typeface="Roboto" panose="02000000000000000000" pitchFamily="2" charset="0"/>
                        <a:ea typeface="Roboto" panose="02000000000000000000" pitchFamily="2" charset="0"/>
                      </a:endParaRPr>
                    </a:p>
                  </a:txBody>
                  <a:tcPr/>
                </a:tc>
                <a:tc>
                  <a:txBody>
                    <a:bodyPr/>
                    <a:lstStyle/>
                    <a:p>
                      <a:pPr algn="ctr"/>
                      <a:r>
                        <a:rPr lang="id-ID" sz="2000" dirty="0"/>
                        <a:t>7.300</a:t>
                      </a:r>
                      <a:endParaRPr lang="id-ID" sz="2000" dirty="0">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10004"/>
                  </a:ext>
                </a:extLst>
              </a:tr>
              <a:tr h="466375">
                <a:tc>
                  <a:txBody>
                    <a:bodyPr/>
                    <a:lstStyle/>
                    <a:p>
                      <a:pPr algn="ctr"/>
                      <a:r>
                        <a:rPr lang="id-ID" sz="2000" dirty="0"/>
                        <a:t>4</a:t>
                      </a:r>
                      <a:endParaRPr lang="id-ID" sz="2000" dirty="0">
                        <a:latin typeface="Roboto" panose="02000000000000000000" pitchFamily="2" charset="0"/>
                        <a:ea typeface="Roboto" panose="02000000000000000000" pitchFamily="2" charset="0"/>
                      </a:endParaRPr>
                    </a:p>
                  </a:txBody>
                  <a:tcPr/>
                </a:tc>
                <a:tc>
                  <a:txBody>
                    <a:bodyPr/>
                    <a:lstStyle/>
                    <a:p>
                      <a:pPr algn="ctr"/>
                      <a:r>
                        <a:rPr lang="id-ID" sz="2000" dirty="0"/>
                        <a:t>5.000</a:t>
                      </a:r>
                      <a:endParaRPr lang="id-ID" sz="2000" dirty="0">
                        <a:latin typeface="Roboto" panose="02000000000000000000" pitchFamily="2" charset="0"/>
                        <a:ea typeface="Roboto" panose="02000000000000000000" pitchFamily="2" charset="0"/>
                      </a:endParaRPr>
                    </a:p>
                  </a:txBody>
                  <a:tcPr/>
                </a:tc>
                <a:tc>
                  <a:txBody>
                    <a:bodyPr/>
                    <a:lstStyle/>
                    <a:p>
                      <a:pPr algn="ctr"/>
                      <a:r>
                        <a:rPr lang="id-ID" sz="2000" dirty="0"/>
                        <a:t>0.683</a:t>
                      </a:r>
                      <a:endParaRPr lang="id-ID" sz="2000" dirty="0">
                        <a:latin typeface="Roboto" panose="02000000000000000000" pitchFamily="2" charset="0"/>
                        <a:ea typeface="Roboto" panose="02000000000000000000" pitchFamily="2" charset="0"/>
                      </a:endParaRPr>
                    </a:p>
                  </a:txBody>
                  <a:tcPr/>
                </a:tc>
                <a:tc>
                  <a:txBody>
                    <a:bodyPr/>
                    <a:lstStyle/>
                    <a:p>
                      <a:pPr algn="ctr"/>
                      <a:r>
                        <a:rPr lang="id-ID" sz="2000" dirty="0"/>
                        <a:t>3.415</a:t>
                      </a:r>
                      <a:endParaRPr lang="id-ID" sz="2000" dirty="0">
                        <a:latin typeface="Roboto" panose="02000000000000000000" pitchFamily="2" charset="0"/>
                        <a:ea typeface="Roboto" panose="02000000000000000000" pitchFamily="2" charset="0"/>
                      </a:endParaRPr>
                    </a:p>
                  </a:txBody>
                  <a:tcPr/>
                </a:tc>
                <a:tc>
                  <a:txBody>
                    <a:bodyPr/>
                    <a:lstStyle/>
                    <a:p>
                      <a:pPr algn="ctr"/>
                      <a:r>
                        <a:rPr lang="id-ID" sz="2000" dirty="0"/>
                        <a:t>10.715</a:t>
                      </a:r>
                      <a:endParaRPr lang="id-ID" sz="2000" dirty="0">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10005"/>
                  </a:ext>
                </a:extLst>
              </a:tr>
            </a:tbl>
          </a:graphicData>
        </a:graphic>
      </p:graphicFrame>
      <p:sp>
        <p:nvSpPr>
          <p:cNvPr id="13" name="TextBox 12">
            <a:extLst>
              <a:ext uri="{FF2B5EF4-FFF2-40B4-BE49-F238E27FC236}">
                <a16:creationId xmlns:a16="http://schemas.microsoft.com/office/drawing/2014/main" id="{53DD83B1-F982-4DE3-807E-E96FC3C139AC}"/>
              </a:ext>
            </a:extLst>
          </p:cNvPr>
          <p:cNvSpPr txBox="1"/>
          <p:nvPr/>
        </p:nvSpPr>
        <p:spPr>
          <a:xfrm>
            <a:off x="7251239" y="3852244"/>
            <a:ext cx="4833733" cy="1077218"/>
          </a:xfrm>
          <a:prstGeom prst="rect">
            <a:avLst/>
          </a:prstGeom>
          <a:noFill/>
        </p:spPr>
        <p:txBody>
          <a:bodyPr wrap="square">
            <a:spAutoFit/>
          </a:bodyPr>
          <a:lstStyle/>
          <a:p>
            <a:r>
              <a:rPr lang="en-US" sz="2400" dirty="0">
                <a:latin typeface="Roboto" panose="02000000000000000000" pitchFamily="2" charset="0"/>
                <a:ea typeface="Roboto" panose="02000000000000000000" pitchFamily="2" charset="0"/>
              </a:rPr>
              <a:t>PI = </a:t>
            </a:r>
          </a:p>
          <a:p>
            <a:endParaRPr lang="en-US" sz="1400" dirty="0">
              <a:latin typeface="Roboto" panose="02000000000000000000" pitchFamily="2" charset="0"/>
              <a:ea typeface="Roboto" panose="02000000000000000000" pitchFamily="2" charset="0"/>
            </a:endParaRPr>
          </a:p>
          <a:p>
            <a:r>
              <a:rPr lang="en-US" sz="2400" dirty="0">
                <a:latin typeface="Roboto" panose="02000000000000000000" pitchFamily="2" charset="0"/>
                <a:ea typeface="Roboto" panose="02000000000000000000" pitchFamily="2" charset="0"/>
              </a:rPr>
              <a:t>PI ≥ 1,0</a:t>
            </a:r>
            <a:r>
              <a:rPr lang="en-US" sz="2400" i="1" dirty="0">
                <a:solidFill>
                  <a:srgbClr val="FF0000"/>
                </a:solidFill>
                <a:latin typeface="Roboto" panose="02000000000000000000" pitchFamily="2" charset="0"/>
                <a:ea typeface="Roboto" panose="02000000000000000000" pitchFamily="2" charset="0"/>
                <a:sym typeface="Wingdings" panose="05000000000000000000" pitchFamily="2" charset="2"/>
              </a:rPr>
              <a:t> </a:t>
            </a:r>
            <a:r>
              <a:rPr lang="en-US" sz="2400" i="1" dirty="0">
                <a:solidFill>
                  <a:srgbClr val="FF0000"/>
                </a:solidFill>
                <a:latin typeface="Roboto" panose="02000000000000000000" pitchFamily="2" charset="0"/>
                <a:ea typeface="Roboto" panose="02000000000000000000" pitchFamily="2" charset="0"/>
              </a:rPr>
              <a:t>Accept the project</a:t>
            </a:r>
          </a:p>
        </p:txBody>
      </p:sp>
      <p:graphicFrame>
        <p:nvGraphicFramePr>
          <p:cNvPr id="10" name="Object 9">
            <a:extLst>
              <a:ext uri="{FF2B5EF4-FFF2-40B4-BE49-F238E27FC236}">
                <a16:creationId xmlns:a16="http://schemas.microsoft.com/office/drawing/2014/main" id="{DB202DEF-8C02-439C-B47E-90011CF3CD00}"/>
              </a:ext>
            </a:extLst>
          </p:cNvPr>
          <p:cNvGraphicFramePr>
            <a:graphicFrameLocks noChangeAspect="1"/>
          </p:cNvGraphicFramePr>
          <p:nvPr>
            <p:extLst>
              <p:ext uri="{D42A27DB-BD31-4B8C-83A1-F6EECF244321}">
                <p14:modId xmlns:p14="http://schemas.microsoft.com/office/powerpoint/2010/main" val="1219206312"/>
              </p:ext>
            </p:extLst>
          </p:nvPr>
        </p:nvGraphicFramePr>
        <p:xfrm>
          <a:off x="7209583" y="2164080"/>
          <a:ext cx="2458523" cy="1333929"/>
        </p:xfrm>
        <a:graphic>
          <a:graphicData uri="http://schemas.openxmlformats.org/presentationml/2006/ole">
            <mc:AlternateContent xmlns:mc="http://schemas.openxmlformats.org/markup-compatibility/2006">
              <mc:Choice xmlns:v="urn:schemas-microsoft-com:vml" Requires="v">
                <p:oleObj spid="_x0000_s6210" name="Equation" r:id="rId3" imgW="1015920" imgH="609480" progId="Equation.3">
                  <p:embed/>
                </p:oleObj>
              </mc:Choice>
              <mc:Fallback>
                <p:oleObj name="Equation" r:id="rId3" imgW="1015920" imgH="609480" progId="Equation.3">
                  <p:embed/>
                  <p:pic>
                    <p:nvPicPr>
                      <p:cNvPr id="14" name="Object 13">
                        <a:extLst>
                          <a:ext uri="{FF2B5EF4-FFF2-40B4-BE49-F238E27FC236}">
                            <a16:creationId xmlns:a16="http://schemas.microsoft.com/office/drawing/2014/main" id="{85B0EADB-8B7F-4F26-9824-363BAB95BE9B}"/>
                          </a:ext>
                        </a:extLst>
                      </p:cNvPr>
                      <p:cNvPicPr/>
                      <p:nvPr/>
                    </p:nvPicPr>
                    <p:blipFill>
                      <a:blip r:embed="rId4"/>
                      <a:stretch>
                        <a:fillRect/>
                      </a:stretch>
                    </p:blipFill>
                    <p:spPr>
                      <a:xfrm>
                        <a:off x="7209583" y="2164080"/>
                        <a:ext cx="2458523" cy="1333929"/>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23252B7-708D-461E-8B24-1C2A3DD96D01}"/>
                  </a:ext>
                </a:extLst>
              </p:cNvPr>
              <p:cNvSpPr txBox="1"/>
              <p:nvPr/>
            </p:nvSpPr>
            <p:spPr>
              <a:xfrm>
                <a:off x="7950408" y="3768631"/>
                <a:ext cx="2274383" cy="622222"/>
              </a:xfrm>
              <a:prstGeom prst="rect">
                <a:avLst/>
              </a:prstGeom>
              <a:noFill/>
            </p:spPr>
            <p:txBody>
              <a:bodyPr wrap="square">
                <a:spAutoFit/>
              </a:bodyPr>
              <a:lstStyle/>
              <a:p>
                <a14:m>
                  <m:oMath xmlns:m="http://schemas.openxmlformats.org/officeDocument/2006/math">
                    <m:f>
                      <m:fPr>
                        <m:ctrlPr>
                          <a:rPr lang="en-US" sz="2400" i="1" smtClean="0">
                            <a:solidFill>
                              <a:srgbClr val="836967"/>
                            </a:solidFill>
                            <a:latin typeface="Cambria Math" panose="02040503050406030204" pitchFamily="18" charset="0"/>
                          </a:rPr>
                        </m:ctrlPr>
                      </m:fPr>
                      <m:num>
                        <m:r>
                          <a:rPr lang="en-US" sz="2400">
                            <a:latin typeface="Cambria Math" panose="02040503050406030204" pitchFamily="18" charset="0"/>
                          </a:rPr>
                          <m:t>10.715</m:t>
                        </m:r>
                      </m:num>
                      <m:den>
                        <m:r>
                          <a:rPr lang="en-US" sz="2400" i="0">
                            <a:latin typeface="Cambria Math" panose="02040503050406030204" pitchFamily="18" charset="0"/>
                          </a:rPr>
                          <m:t>10.000</m:t>
                        </m:r>
                      </m:den>
                    </m:f>
                  </m:oMath>
                </a14:m>
                <a:r>
                  <a:rPr lang="en-US" sz="2400" dirty="0">
                    <a:latin typeface="Roboto" panose="02000000000000000000" pitchFamily="2" charset="0"/>
                    <a:ea typeface="Roboto" panose="02000000000000000000" pitchFamily="2" charset="0"/>
                  </a:rPr>
                  <a:t>  = 1,07</a:t>
                </a:r>
              </a:p>
            </p:txBody>
          </p:sp>
        </mc:Choice>
        <mc:Fallback xmlns="">
          <p:sp>
            <p:nvSpPr>
              <p:cNvPr id="14" name="TextBox 13">
                <a:extLst>
                  <a:ext uri="{FF2B5EF4-FFF2-40B4-BE49-F238E27FC236}">
                    <a16:creationId xmlns:a16="http://schemas.microsoft.com/office/drawing/2014/main" id="{823252B7-708D-461E-8B24-1C2A3DD96D01}"/>
                  </a:ext>
                </a:extLst>
              </p:cNvPr>
              <p:cNvSpPr txBox="1">
                <a:spLocks noRot="1" noChangeAspect="1" noMove="1" noResize="1" noEditPoints="1" noAdjustHandles="1" noChangeArrowheads="1" noChangeShapeType="1" noTextEdit="1"/>
              </p:cNvSpPr>
              <p:nvPr/>
            </p:nvSpPr>
            <p:spPr>
              <a:xfrm>
                <a:off x="7950408" y="3768631"/>
                <a:ext cx="2274383" cy="622222"/>
              </a:xfrm>
              <a:prstGeom prst="rect">
                <a:avLst/>
              </a:prstGeom>
              <a:blipFill>
                <a:blip r:embed="rId5"/>
                <a:stretch>
                  <a:fillRect b="-600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A121C458-6310-F04B-8D2D-E8A17D85782F}"/>
              </a:ext>
            </a:extLst>
          </p:cNvPr>
          <p:cNvSpPr>
            <a:spLocks noGrp="1"/>
          </p:cNvSpPr>
          <p:nvPr>
            <p:ph type="title"/>
          </p:nvPr>
        </p:nvSpPr>
        <p:spPr/>
        <p:txBody>
          <a:bodyPr/>
          <a:lstStyle/>
          <a:p>
            <a:r>
              <a:rPr lang="en-US" kern="0" dirty="0">
                <a:sym typeface="Poppins ExtraBold"/>
              </a:rPr>
              <a:t> </a:t>
            </a:r>
            <a:r>
              <a:rPr lang="en-US" kern="0" dirty="0"/>
              <a:t>C</a:t>
            </a:r>
            <a:r>
              <a:rPr lang="en-US" kern="0" dirty="0">
                <a:sym typeface="Poppins ExtraBold"/>
              </a:rPr>
              <a:t>apital Budgeting </a:t>
            </a:r>
            <a:r>
              <a:rPr lang="en-US" kern="0" dirty="0"/>
              <a:t>D</a:t>
            </a:r>
            <a:r>
              <a:rPr lang="en-US" kern="0" dirty="0">
                <a:sym typeface="Poppins ExtraBold"/>
              </a:rPr>
              <a:t>ecision Method</a:t>
            </a:r>
            <a:endParaRPr lang="en-US" dirty="0"/>
          </a:p>
        </p:txBody>
      </p:sp>
      <p:sp>
        <p:nvSpPr>
          <p:cNvPr id="9" name="TextBox 8">
            <a:extLst>
              <a:ext uri="{FF2B5EF4-FFF2-40B4-BE49-F238E27FC236}">
                <a16:creationId xmlns:a16="http://schemas.microsoft.com/office/drawing/2014/main" id="{8E40DBC5-53B4-6F40-BFF1-53EE9B68F736}"/>
              </a:ext>
            </a:extLst>
          </p:cNvPr>
          <p:cNvSpPr txBox="1"/>
          <p:nvPr/>
        </p:nvSpPr>
        <p:spPr>
          <a:xfrm>
            <a:off x="838200" y="1501027"/>
            <a:ext cx="4212273" cy="523220"/>
          </a:xfrm>
          <a:prstGeom prst="rect">
            <a:avLst/>
          </a:prstGeom>
          <a:noFill/>
        </p:spPr>
        <p:txBody>
          <a:bodyPr wrap="square">
            <a:spAutoFit/>
          </a:bodyPr>
          <a:lstStyle/>
          <a:p>
            <a:r>
              <a:rPr lang="en-US" sz="2800" b="1" dirty="0">
                <a:latin typeface="Roboto" panose="02000000000000000000" pitchFamily="2" charset="0"/>
                <a:ea typeface="Roboto" panose="02000000000000000000" pitchFamily="2" charset="0"/>
              </a:rPr>
              <a:t>Profitability Index - PI</a:t>
            </a:r>
          </a:p>
        </p:txBody>
      </p:sp>
    </p:spTree>
    <p:extLst>
      <p:ext uri="{BB962C8B-B14F-4D97-AF65-F5344CB8AC3E}">
        <p14:creationId xmlns:p14="http://schemas.microsoft.com/office/powerpoint/2010/main" val="3422620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BB08E5F1-C432-483E-A288-8454C4FA33F6}"/>
              </a:ext>
            </a:extLst>
          </p:cNvPr>
          <p:cNvSpPr txBox="1">
            <a:spLocks/>
          </p:cNvSpPr>
          <p:nvPr/>
        </p:nvSpPr>
        <p:spPr>
          <a:xfrm>
            <a:off x="965961" y="3843446"/>
            <a:ext cx="4736339" cy="1465154"/>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defPPr>
              <a:defRPr lang="id-ID"/>
            </a:defPPr>
            <a:lvl1pPr indent="0">
              <a:lnSpc>
                <a:spcPct val="90000"/>
              </a:lnSpc>
              <a:spcBef>
                <a:spcPts val="1000"/>
              </a:spcBef>
              <a:buFont typeface="Arial" panose="020B0604020202020204" pitchFamily="34" charset="0"/>
              <a:buNone/>
              <a:tabLst>
                <a:tab pos="900113" algn="l"/>
                <a:tab pos="1160463" algn="l"/>
              </a:tabLst>
              <a:defRPr sz="2000">
                <a:latin typeface="Roboto" panose="02000000000000000000" pitchFamily="2" charset="0"/>
                <a:ea typeface="Roboto" panose="02000000000000000000" pitchFamily="2"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dirty="0"/>
              <a:t>FCF	=	Free cash flow</a:t>
            </a:r>
          </a:p>
          <a:p>
            <a:r>
              <a:rPr lang="en-US" dirty="0"/>
              <a:t>IO 	= 	Initial outlay (Initial cashflow)</a:t>
            </a:r>
          </a:p>
          <a:p>
            <a:r>
              <a:rPr lang="en-US" dirty="0"/>
              <a:t>IRR 	= 	Internal rate of return</a:t>
            </a:r>
          </a:p>
        </p:txBody>
      </p:sp>
      <p:graphicFrame>
        <p:nvGraphicFramePr>
          <p:cNvPr id="9" name="Object 8">
            <a:extLst>
              <a:ext uri="{FF2B5EF4-FFF2-40B4-BE49-F238E27FC236}">
                <a16:creationId xmlns:a16="http://schemas.microsoft.com/office/drawing/2014/main" id="{1D5F1EFE-72DA-4DEB-A140-77C0BEC278CB}"/>
              </a:ext>
            </a:extLst>
          </p:cNvPr>
          <p:cNvGraphicFramePr>
            <a:graphicFrameLocks noChangeAspect="1"/>
          </p:cNvGraphicFramePr>
          <p:nvPr>
            <p:extLst>
              <p:ext uri="{D42A27DB-BD31-4B8C-83A1-F6EECF244321}">
                <p14:modId xmlns:p14="http://schemas.microsoft.com/office/powerpoint/2010/main" val="3781347459"/>
              </p:ext>
            </p:extLst>
          </p:nvPr>
        </p:nvGraphicFramePr>
        <p:xfrm>
          <a:off x="838201" y="2110797"/>
          <a:ext cx="3052255" cy="1140403"/>
        </p:xfrm>
        <a:graphic>
          <a:graphicData uri="http://schemas.openxmlformats.org/presentationml/2006/ole">
            <mc:AlternateContent xmlns:mc="http://schemas.openxmlformats.org/markup-compatibility/2006">
              <mc:Choice xmlns:v="urn:schemas-microsoft-com:vml" Requires="v">
                <p:oleObj spid="_x0000_s7234" name="Equation" r:id="rId3" imgW="1155600" imgH="431640" progId="Equation.3">
                  <p:embed/>
                </p:oleObj>
              </mc:Choice>
              <mc:Fallback>
                <p:oleObj name="Equation" r:id="rId3" imgW="1155600" imgH="431640" progId="Equation.3">
                  <p:embed/>
                  <p:pic>
                    <p:nvPicPr>
                      <p:cNvPr id="8" name="Object 7"/>
                      <p:cNvPicPr/>
                      <p:nvPr/>
                    </p:nvPicPr>
                    <p:blipFill>
                      <a:blip r:embed="rId4"/>
                      <a:stretch>
                        <a:fillRect/>
                      </a:stretch>
                    </p:blipFill>
                    <p:spPr>
                      <a:xfrm>
                        <a:off x="838201" y="2110797"/>
                        <a:ext cx="3052255" cy="1140403"/>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A59D577-4376-1444-9D69-0DCED99AF11D}"/>
              </a:ext>
            </a:extLst>
          </p:cNvPr>
          <p:cNvSpPr>
            <a:spLocks noGrp="1"/>
          </p:cNvSpPr>
          <p:nvPr>
            <p:ph type="title"/>
          </p:nvPr>
        </p:nvSpPr>
        <p:spPr/>
        <p:txBody>
          <a:bodyPr/>
          <a:lstStyle/>
          <a:p>
            <a:r>
              <a:rPr lang="en-US" kern="0" dirty="0">
                <a:sym typeface="Poppins ExtraBold"/>
              </a:rPr>
              <a:t> </a:t>
            </a:r>
            <a:r>
              <a:rPr lang="en-US" kern="0" dirty="0"/>
              <a:t>C</a:t>
            </a:r>
            <a:r>
              <a:rPr lang="en-US" kern="0" dirty="0">
                <a:sym typeface="Poppins ExtraBold"/>
              </a:rPr>
              <a:t>apital Budgeting </a:t>
            </a:r>
            <a:r>
              <a:rPr lang="en-US" kern="0" dirty="0"/>
              <a:t>D</a:t>
            </a:r>
            <a:r>
              <a:rPr lang="en-US" kern="0" dirty="0">
                <a:sym typeface="Poppins ExtraBold"/>
              </a:rPr>
              <a:t>ecision Method</a:t>
            </a:r>
            <a:endParaRPr lang="en-US" dirty="0"/>
          </a:p>
        </p:txBody>
      </p:sp>
      <p:sp>
        <p:nvSpPr>
          <p:cNvPr id="11" name="TextBox 10">
            <a:extLst>
              <a:ext uri="{FF2B5EF4-FFF2-40B4-BE49-F238E27FC236}">
                <a16:creationId xmlns:a16="http://schemas.microsoft.com/office/drawing/2014/main" id="{22435AE0-75FC-BA49-B355-48778D2FFA7F}"/>
              </a:ext>
            </a:extLst>
          </p:cNvPr>
          <p:cNvSpPr txBox="1"/>
          <p:nvPr/>
        </p:nvSpPr>
        <p:spPr>
          <a:xfrm>
            <a:off x="838200" y="1501027"/>
            <a:ext cx="5232400" cy="523220"/>
          </a:xfrm>
          <a:prstGeom prst="rect">
            <a:avLst/>
          </a:prstGeom>
          <a:noFill/>
        </p:spPr>
        <p:txBody>
          <a:bodyPr wrap="square">
            <a:spAutoFit/>
          </a:bodyPr>
          <a:lstStyle/>
          <a:p>
            <a:r>
              <a:rPr lang="en-US" sz="2800" b="1" dirty="0">
                <a:latin typeface="Roboto" panose="02000000000000000000" pitchFamily="2" charset="0"/>
                <a:ea typeface="Roboto" panose="02000000000000000000" pitchFamily="2" charset="0"/>
              </a:rPr>
              <a:t>Internal Rate of Return - IRR</a:t>
            </a:r>
          </a:p>
        </p:txBody>
      </p:sp>
      <p:grpSp>
        <p:nvGrpSpPr>
          <p:cNvPr id="12" name="Group 11">
            <a:extLst>
              <a:ext uri="{FF2B5EF4-FFF2-40B4-BE49-F238E27FC236}">
                <a16:creationId xmlns:a16="http://schemas.microsoft.com/office/drawing/2014/main" id="{2DC5C882-96EE-164B-87AC-C34EA31573FD}"/>
              </a:ext>
            </a:extLst>
          </p:cNvPr>
          <p:cNvGrpSpPr/>
          <p:nvPr/>
        </p:nvGrpSpPr>
        <p:grpSpPr>
          <a:xfrm>
            <a:off x="6930572" y="1762637"/>
            <a:ext cx="4297134" cy="3708964"/>
            <a:chOff x="6930572" y="1690688"/>
            <a:chExt cx="4297134" cy="3708964"/>
          </a:xfrm>
        </p:grpSpPr>
        <p:sp>
          <p:nvSpPr>
            <p:cNvPr id="13" name="Round Same Side Corner Rectangle 12">
              <a:extLst>
                <a:ext uri="{FF2B5EF4-FFF2-40B4-BE49-F238E27FC236}">
                  <a16:creationId xmlns:a16="http://schemas.microsoft.com/office/drawing/2014/main" id="{FBC67EE5-A65C-5E43-BF49-AD548D47E634}"/>
                </a:ext>
              </a:extLst>
            </p:cNvPr>
            <p:cNvSpPr/>
            <p:nvPr/>
          </p:nvSpPr>
          <p:spPr>
            <a:xfrm>
              <a:off x="6985000" y="1690688"/>
              <a:ext cx="4180114" cy="696073"/>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ontserrat" pitchFamily="2" charset="77"/>
                </a:rPr>
                <a:t>Criterion</a:t>
              </a:r>
            </a:p>
          </p:txBody>
        </p:sp>
        <p:sp>
          <p:nvSpPr>
            <p:cNvPr id="14" name="Round Same Side Corner Rectangle 13">
              <a:extLst>
                <a:ext uri="{FF2B5EF4-FFF2-40B4-BE49-F238E27FC236}">
                  <a16:creationId xmlns:a16="http://schemas.microsoft.com/office/drawing/2014/main" id="{AE61C996-5178-FF49-943E-2FFE84D2CC23}"/>
                </a:ext>
              </a:extLst>
            </p:cNvPr>
            <p:cNvSpPr/>
            <p:nvPr/>
          </p:nvSpPr>
          <p:spPr>
            <a:xfrm rot="10800000">
              <a:off x="6985000" y="2487201"/>
              <a:ext cx="2019300" cy="1716499"/>
            </a:xfrm>
            <a:prstGeom prst="round2Same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0000" rtlCol="0" anchor="ctr"/>
            <a:lstStyle/>
            <a:p>
              <a:pPr algn="ctr"/>
              <a:endParaRPr lang="en-US" sz="2000" dirty="0">
                <a:latin typeface="Roboto" panose="02000000000000000000" pitchFamily="2" charset="0"/>
                <a:ea typeface="Roboto" panose="02000000000000000000" pitchFamily="2" charset="0"/>
              </a:endParaRPr>
            </a:p>
          </p:txBody>
        </p:sp>
        <p:sp>
          <p:nvSpPr>
            <p:cNvPr id="15" name="Round Same Side Corner Rectangle 14">
              <a:extLst>
                <a:ext uri="{FF2B5EF4-FFF2-40B4-BE49-F238E27FC236}">
                  <a16:creationId xmlns:a16="http://schemas.microsoft.com/office/drawing/2014/main" id="{9C254BFC-9AFA-FD42-995D-E14590CA72E3}"/>
                </a:ext>
              </a:extLst>
            </p:cNvPr>
            <p:cNvSpPr/>
            <p:nvPr/>
          </p:nvSpPr>
          <p:spPr>
            <a:xfrm rot="10800000">
              <a:off x="9145814" y="2487201"/>
              <a:ext cx="2019300" cy="1716498"/>
            </a:xfrm>
            <a:prstGeom prst="round2Same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65E18E5-29F0-B448-AF6D-733AB88353A2}"/>
                </a:ext>
              </a:extLst>
            </p:cNvPr>
            <p:cNvSpPr txBox="1"/>
            <p:nvPr/>
          </p:nvSpPr>
          <p:spPr>
            <a:xfrm>
              <a:off x="7285264" y="2738137"/>
              <a:ext cx="1435100" cy="830997"/>
            </a:xfrm>
            <a:prstGeom prst="rect">
              <a:avLst/>
            </a:prstGeom>
            <a:noFill/>
          </p:spPr>
          <p:txBody>
            <a:bodyPr wrap="square" rtlCol="0">
              <a:spAutoFit/>
            </a:bodyPr>
            <a:lstStyle/>
            <a:p>
              <a:pPr algn="ctr"/>
              <a:r>
                <a:rPr lang="en-US" sz="2400" dirty="0">
                  <a:latin typeface="Roboto" panose="02000000000000000000" pitchFamily="2" charset="0"/>
                  <a:ea typeface="Roboto" panose="02000000000000000000" pitchFamily="2" charset="0"/>
                </a:rPr>
                <a:t>If</a:t>
              </a:r>
            </a:p>
            <a:p>
              <a:pPr algn="ctr"/>
              <a:r>
                <a:rPr lang="id-ID" sz="2400" kern="0" dirty="0">
                  <a:latin typeface="Roboto Medium" panose="02000000000000000000" pitchFamily="2" charset="0"/>
                  <a:ea typeface="Roboto Medium" panose="02000000000000000000" pitchFamily="2" charset="0"/>
                </a:rPr>
                <a:t>IRR ≥ </a:t>
              </a:r>
              <a:r>
                <a:rPr lang="id-ID" sz="2400" kern="0" dirty="0" err="1">
                  <a:latin typeface="Roboto Medium" panose="02000000000000000000" pitchFamily="2" charset="0"/>
                  <a:ea typeface="Roboto Medium" panose="02000000000000000000" pitchFamily="2" charset="0"/>
                </a:rPr>
                <a:t>k</a:t>
              </a:r>
              <a:endParaRPr lang="en-US" sz="2400" kern="0" dirty="0">
                <a:latin typeface="Roboto Medium" panose="02000000000000000000" pitchFamily="2" charset="0"/>
                <a:ea typeface="Roboto Medium" panose="02000000000000000000" pitchFamily="2" charset="0"/>
              </a:endParaRPr>
            </a:p>
          </p:txBody>
        </p:sp>
        <p:sp>
          <p:nvSpPr>
            <p:cNvPr id="17" name="TextBox 16">
              <a:extLst>
                <a:ext uri="{FF2B5EF4-FFF2-40B4-BE49-F238E27FC236}">
                  <a16:creationId xmlns:a16="http://schemas.microsoft.com/office/drawing/2014/main" id="{C1B53245-9A6A-8B42-93E1-D0139CFA5CD0}"/>
                </a:ext>
              </a:extLst>
            </p:cNvPr>
            <p:cNvSpPr txBox="1"/>
            <p:nvPr/>
          </p:nvSpPr>
          <p:spPr>
            <a:xfrm>
              <a:off x="9345839" y="2738137"/>
              <a:ext cx="1619250" cy="830997"/>
            </a:xfrm>
            <a:prstGeom prst="rect">
              <a:avLst/>
            </a:prstGeom>
            <a:noFill/>
          </p:spPr>
          <p:txBody>
            <a:bodyPr wrap="square" rtlCol="0">
              <a:spAutoFit/>
            </a:bodyPr>
            <a:lstStyle/>
            <a:p>
              <a:pPr algn="ctr"/>
              <a:r>
                <a:rPr lang="en-US" sz="2400" dirty="0">
                  <a:latin typeface="Roboto" panose="02000000000000000000" pitchFamily="2" charset="0"/>
                  <a:ea typeface="Roboto" panose="02000000000000000000" pitchFamily="2" charset="0"/>
                </a:rPr>
                <a:t>If</a:t>
              </a:r>
            </a:p>
            <a:p>
              <a:pPr algn="ctr"/>
              <a:r>
                <a:rPr lang="id-ID" sz="2400" kern="0" dirty="0">
                  <a:latin typeface="Roboto Medium" panose="02000000000000000000" pitchFamily="2" charset="0"/>
                  <a:ea typeface="Roboto Medium" panose="02000000000000000000" pitchFamily="2" charset="0"/>
                </a:rPr>
                <a:t>IRR ˂ </a:t>
              </a:r>
              <a:r>
                <a:rPr lang="id-ID" sz="2400" kern="0" dirty="0" err="1">
                  <a:latin typeface="Roboto Medium" panose="02000000000000000000" pitchFamily="2" charset="0"/>
                  <a:ea typeface="Roboto Medium" panose="02000000000000000000" pitchFamily="2" charset="0"/>
                </a:rPr>
                <a:t>k</a:t>
              </a:r>
              <a:endParaRPr lang="en-US" sz="2400" kern="0" dirty="0">
                <a:latin typeface="Roboto Medium" panose="02000000000000000000" pitchFamily="2" charset="0"/>
                <a:ea typeface="Roboto Medium" panose="02000000000000000000" pitchFamily="2" charset="0"/>
              </a:endParaRPr>
            </a:p>
          </p:txBody>
        </p:sp>
        <p:grpSp>
          <p:nvGrpSpPr>
            <p:cNvPr id="18" name="Group 17">
              <a:extLst>
                <a:ext uri="{FF2B5EF4-FFF2-40B4-BE49-F238E27FC236}">
                  <a16:creationId xmlns:a16="http://schemas.microsoft.com/office/drawing/2014/main" id="{B9081CF6-66A3-5047-990B-E11EB135B4BE}"/>
                </a:ext>
              </a:extLst>
            </p:cNvPr>
            <p:cNvGrpSpPr/>
            <p:nvPr/>
          </p:nvGrpSpPr>
          <p:grpSpPr>
            <a:xfrm>
              <a:off x="7505645" y="3714694"/>
              <a:ext cx="978010" cy="978010"/>
              <a:chOff x="7385050" y="3609070"/>
              <a:chExt cx="1219200" cy="1219200"/>
            </a:xfrm>
          </p:grpSpPr>
          <p:sp>
            <p:nvSpPr>
              <p:cNvPr id="24" name="Oval 23">
                <a:extLst>
                  <a:ext uri="{FF2B5EF4-FFF2-40B4-BE49-F238E27FC236}">
                    <a16:creationId xmlns:a16="http://schemas.microsoft.com/office/drawing/2014/main" id="{6E6E842B-F41B-EA49-896E-01140482A706}"/>
                  </a:ext>
                </a:extLst>
              </p:cNvPr>
              <p:cNvSpPr/>
              <p:nvPr/>
            </p:nvSpPr>
            <p:spPr>
              <a:xfrm>
                <a:off x="7385050" y="3609070"/>
                <a:ext cx="1219200" cy="1219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6984DFF-1528-1448-897C-850043DCC8E4}"/>
                  </a:ext>
                </a:extLst>
              </p:cNvPr>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7701693" y="3895294"/>
                <a:ext cx="585914" cy="635184"/>
              </a:xfrm>
              <a:prstGeom prst="rect">
                <a:avLst/>
              </a:prstGeom>
            </p:spPr>
          </p:pic>
        </p:grpSp>
        <p:grpSp>
          <p:nvGrpSpPr>
            <p:cNvPr id="19" name="Group 18">
              <a:extLst>
                <a:ext uri="{FF2B5EF4-FFF2-40B4-BE49-F238E27FC236}">
                  <a16:creationId xmlns:a16="http://schemas.microsoft.com/office/drawing/2014/main" id="{C246DF2C-5B77-BD45-9A7C-C2CFA1CC1B1F}"/>
                </a:ext>
              </a:extLst>
            </p:cNvPr>
            <p:cNvGrpSpPr/>
            <p:nvPr/>
          </p:nvGrpSpPr>
          <p:grpSpPr>
            <a:xfrm>
              <a:off x="9666459" y="3710054"/>
              <a:ext cx="978010" cy="978010"/>
              <a:chOff x="7385050" y="3609070"/>
              <a:chExt cx="1219200" cy="1219200"/>
            </a:xfrm>
          </p:grpSpPr>
          <p:sp>
            <p:nvSpPr>
              <p:cNvPr id="22" name="Oval 21">
                <a:extLst>
                  <a:ext uri="{FF2B5EF4-FFF2-40B4-BE49-F238E27FC236}">
                    <a16:creationId xmlns:a16="http://schemas.microsoft.com/office/drawing/2014/main" id="{725EFBBE-A8BB-7840-A44F-72DCBCD2FAC5}"/>
                  </a:ext>
                </a:extLst>
              </p:cNvPr>
              <p:cNvSpPr/>
              <p:nvPr/>
            </p:nvSpPr>
            <p:spPr>
              <a:xfrm>
                <a:off x="7385050" y="3609070"/>
                <a:ext cx="1219200" cy="1219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4E9D2F8D-F539-1F48-9367-6BF40771F2BE}"/>
                  </a:ext>
                </a:extLst>
              </p:cNvPr>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rot="10800000">
                <a:off x="7701693" y="3895294"/>
                <a:ext cx="585914" cy="635184"/>
              </a:xfrm>
              <a:prstGeom prst="rect">
                <a:avLst/>
              </a:prstGeom>
            </p:spPr>
          </p:pic>
        </p:grpSp>
        <p:sp>
          <p:nvSpPr>
            <p:cNvPr id="20" name="TextBox 19">
              <a:extLst>
                <a:ext uri="{FF2B5EF4-FFF2-40B4-BE49-F238E27FC236}">
                  <a16:creationId xmlns:a16="http://schemas.microsoft.com/office/drawing/2014/main" id="{031DA7D6-5C66-7642-A58A-895BE69396F7}"/>
                </a:ext>
              </a:extLst>
            </p:cNvPr>
            <p:cNvSpPr txBox="1"/>
            <p:nvPr/>
          </p:nvSpPr>
          <p:spPr>
            <a:xfrm>
              <a:off x="6930572" y="4753321"/>
              <a:ext cx="2144485" cy="646331"/>
            </a:xfrm>
            <a:prstGeom prst="rect">
              <a:avLst/>
            </a:prstGeom>
            <a:noFill/>
          </p:spPr>
          <p:txBody>
            <a:bodyPr wrap="square" rtlCol="0">
              <a:spAutoFit/>
            </a:bodyPr>
            <a:lstStyle/>
            <a:p>
              <a:pPr algn="ctr"/>
              <a:r>
                <a:rPr lang="en-US" dirty="0">
                  <a:solidFill>
                    <a:schemeClr val="tx1">
                      <a:lumMod val="75000"/>
                      <a:lumOff val="25000"/>
                    </a:schemeClr>
                  </a:solidFill>
                  <a:latin typeface="Roboto Medium" panose="02000000000000000000" pitchFamily="2" charset="0"/>
                  <a:ea typeface="Roboto Medium" panose="02000000000000000000" pitchFamily="2" charset="0"/>
                </a:rPr>
                <a:t>Accept </a:t>
              </a:r>
            </a:p>
            <a:p>
              <a:pPr algn="ctr"/>
              <a:r>
                <a:rPr lang="en-US" dirty="0">
                  <a:solidFill>
                    <a:schemeClr val="tx1">
                      <a:lumMod val="75000"/>
                      <a:lumOff val="25000"/>
                    </a:schemeClr>
                  </a:solidFill>
                  <a:latin typeface="Roboto Medium" panose="02000000000000000000" pitchFamily="2" charset="0"/>
                  <a:ea typeface="Roboto Medium" panose="02000000000000000000" pitchFamily="2" charset="0"/>
                </a:rPr>
                <a:t>the project</a:t>
              </a:r>
            </a:p>
          </p:txBody>
        </p:sp>
        <p:sp>
          <p:nvSpPr>
            <p:cNvPr id="21" name="TextBox 20">
              <a:extLst>
                <a:ext uri="{FF2B5EF4-FFF2-40B4-BE49-F238E27FC236}">
                  <a16:creationId xmlns:a16="http://schemas.microsoft.com/office/drawing/2014/main" id="{5A04CD82-A362-0641-A1A6-C8795E156445}"/>
                </a:ext>
              </a:extLst>
            </p:cNvPr>
            <p:cNvSpPr txBox="1"/>
            <p:nvPr/>
          </p:nvSpPr>
          <p:spPr>
            <a:xfrm>
              <a:off x="9083221" y="4753321"/>
              <a:ext cx="2144485" cy="646331"/>
            </a:xfrm>
            <a:prstGeom prst="rect">
              <a:avLst/>
            </a:prstGeom>
            <a:noFill/>
          </p:spPr>
          <p:txBody>
            <a:bodyPr wrap="square" rtlCol="0">
              <a:spAutoFit/>
            </a:bodyPr>
            <a:lstStyle/>
            <a:p>
              <a:pPr algn="ctr"/>
              <a:r>
                <a:rPr lang="en-US" dirty="0">
                  <a:solidFill>
                    <a:schemeClr val="tx1">
                      <a:lumMod val="75000"/>
                      <a:lumOff val="25000"/>
                    </a:schemeClr>
                  </a:solidFill>
                  <a:latin typeface="Roboto Medium" panose="02000000000000000000" pitchFamily="2" charset="0"/>
                  <a:ea typeface="Roboto Medium" panose="02000000000000000000" pitchFamily="2" charset="0"/>
                </a:rPr>
                <a:t>Reject </a:t>
              </a:r>
            </a:p>
            <a:p>
              <a:pPr algn="ctr"/>
              <a:r>
                <a:rPr lang="en-US" dirty="0">
                  <a:solidFill>
                    <a:schemeClr val="tx1">
                      <a:lumMod val="75000"/>
                      <a:lumOff val="25000"/>
                    </a:schemeClr>
                  </a:solidFill>
                  <a:latin typeface="Roboto Medium" panose="02000000000000000000" pitchFamily="2" charset="0"/>
                  <a:ea typeface="Roboto Medium" panose="02000000000000000000" pitchFamily="2" charset="0"/>
                </a:rPr>
                <a:t>the project</a:t>
              </a:r>
            </a:p>
          </p:txBody>
        </p:sp>
      </p:grpSp>
    </p:spTree>
    <p:extLst>
      <p:ext uri="{BB962C8B-B14F-4D97-AF65-F5344CB8AC3E}">
        <p14:creationId xmlns:p14="http://schemas.microsoft.com/office/powerpoint/2010/main" val="1188311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a:extLst>
              <a:ext uri="{FF2B5EF4-FFF2-40B4-BE49-F238E27FC236}">
                <a16:creationId xmlns:a16="http://schemas.microsoft.com/office/drawing/2014/main" id="{AABCD3B9-6C9E-4872-87D5-B8CCCBFBE759}"/>
              </a:ext>
            </a:extLst>
          </p:cNvPr>
          <p:cNvGraphicFramePr>
            <a:graphicFrameLocks/>
          </p:cNvGraphicFramePr>
          <p:nvPr>
            <p:extLst>
              <p:ext uri="{D42A27DB-BD31-4B8C-83A1-F6EECF244321}">
                <p14:modId xmlns:p14="http://schemas.microsoft.com/office/powerpoint/2010/main" val="1649052804"/>
              </p:ext>
            </p:extLst>
          </p:nvPr>
        </p:nvGraphicFramePr>
        <p:xfrm>
          <a:off x="864838" y="2030300"/>
          <a:ext cx="4437910" cy="2803546"/>
        </p:xfrm>
        <a:graphic>
          <a:graphicData uri="http://schemas.openxmlformats.org/drawingml/2006/table">
            <a:tbl>
              <a:tblPr firstRow="1" bandRow="1">
                <a:tableStyleId>{F5AB1C69-6EDB-4FF4-983F-18BD219EF322}</a:tableStyleId>
              </a:tblPr>
              <a:tblGrid>
                <a:gridCol w="1617717">
                  <a:extLst>
                    <a:ext uri="{9D8B030D-6E8A-4147-A177-3AD203B41FA5}">
                      <a16:colId xmlns:a16="http://schemas.microsoft.com/office/drawing/2014/main" val="20000"/>
                    </a:ext>
                  </a:extLst>
                </a:gridCol>
                <a:gridCol w="2820193">
                  <a:extLst>
                    <a:ext uri="{9D8B030D-6E8A-4147-A177-3AD203B41FA5}">
                      <a16:colId xmlns:a16="http://schemas.microsoft.com/office/drawing/2014/main" val="20001"/>
                    </a:ext>
                  </a:extLst>
                </a:gridCol>
              </a:tblGrid>
              <a:tr h="471671">
                <a:tc>
                  <a:txBody>
                    <a:bodyPr/>
                    <a:lstStyle/>
                    <a:p>
                      <a:pPr algn="ctr"/>
                      <a:r>
                        <a:rPr lang="id-ID" sz="2000" dirty="0"/>
                        <a:t>Year</a:t>
                      </a:r>
                      <a:endParaRPr lang="id-ID" sz="2000" dirty="0">
                        <a:latin typeface="Roboto" panose="02000000000000000000" pitchFamily="2" charset="0"/>
                        <a:ea typeface="Roboto" panose="02000000000000000000" pitchFamily="2" charset="0"/>
                      </a:endParaRPr>
                    </a:p>
                  </a:txBody>
                  <a:tcPr>
                    <a:solidFill>
                      <a:srgbClr val="C00000"/>
                    </a:solidFill>
                  </a:tcPr>
                </a:tc>
                <a:tc>
                  <a:txBody>
                    <a:bodyPr/>
                    <a:lstStyle/>
                    <a:p>
                      <a:pPr algn="ctr"/>
                      <a:r>
                        <a:rPr lang="id-ID" sz="2000" dirty="0"/>
                        <a:t>After-tax</a:t>
                      </a:r>
                      <a:r>
                        <a:rPr lang="id-ID" sz="2000" baseline="0" dirty="0"/>
                        <a:t> FCF</a:t>
                      </a:r>
                      <a:endParaRPr lang="id-ID" sz="2000" dirty="0">
                        <a:latin typeface="Roboto" panose="02000000000000000000" pitchFamily="2" charset="0"/>
                        <a:ea typeface="Roboto" panose="02000000000000000000" pitchFamily="2" charset="0"/>
                      </a:endParaRPr>
                    </a:p>
                  </a:txBody>
                  <a:tcPr>
                    <a:solidFill>
                      <a:srgbClr val="C00000"/>
                    </a:solidFill>
                  </a:tcPr>
                </a:tc>
                <a:extLst>
                  <a:ext uri="{0D108BD9-81ED-4DB2-BD59-A6C34878D82A}">
                    <a16:rowId xmlns:a16="http://schemas.microsoft.com/office/drawing/2014/main" val="10000"/>
                  </a:ext>
                </a:extLst>
              </a:tr>
              <a:tr h="466375">
                <a:tc>
                  <a:txBody>
                    <a:bodyPr/>
                    <a:lstStyle/>
                    <a:p>
                      <a:pPr algn="ctr"/>
                      <a:r>
                        <a:rPr lang="id-ID" sz="2000" dirty="0"/>
                        <a:t>0</a:t>
                      </a:r>
                      <a:endParaRPr lang="id-ID" sz="2000" dirty="0">
                        <a:latin typeface="Roboto" panose="02000000000000000000" pitchFamily="2" charset="0"/>
                        <a:ea typeface="Roboto" panose="02000000000000000000" pitchFamily="2" charset="0"/>
                      </a:endParaRPr>
                    </a:p>
                  </a:txBody>
                  <a:tcPr/>
                </a:tc>
                <a:tc>
                  <a:txBody>
                    <a:bodyPr/>
                    <a:lstStyle/>
                    <a:p>
                      <a:pPr algn="ctr"/>
                      <a:r>
                        <a:rPr lang="id-ID" sz="2000" dirty="0"/>
                        <a:t>(10.000)</a:t>
                      </a:r>
                      <a:endParaRPr lang="id-ID" sz="2000" dirty="0">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10001"/>
                  </a:ext>
                </a:extLst>
              </a:tr>
              <a:tr h="466375">
                <a:tc>
                  <a:txBody>
                    <a:bodyPr/>
                    <a:lstStyle/>
                    <a:p>
                      <a:pPr algn="ctr"/>
                      <a:r>
                        <a:rPr lang="id-ID" sz="2000" dirty="0"/>
                        <a:t>1</a:t>
                      </a:r>
                      <a:endParaRPr lang="id-ID" sz="2000" dirty="0">
                        <a:latin typeface="Roboto" panose="02000000000000000000" pitchFamily="2" charset="0"/>
                        <a:ea typeface="Roboto" panose="02000000000000000000" pitchFamily="2" charset="0"/>
                      </a:endParaRPr>
                    </a:p>
                  </a:txBody>
                  <a:tcPr/>
                </a:tc>
                <a:tc>
                  <a:txBody>
                    <a:bodyPr/>
                    <a:lstStyle/>
                    <a:p>
                      <a:pPr algn="ctr"/>
                      <a:r>
                        <a:rPr lang="id-ID" sz="2000" dirty="0"/>
                        <a:t>2.000</a:t>
                      </a:r>
                      <a:endParaRPr lang="id-ID" sz="2000" dirty="0">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10002"/>
                  </a:ext>
                </a:extLst>
              </a:tr>
              <a:tr h="466375">
                <a:tc>
                  <a:txBody>
                    <a:bodyPr/>
                    <a:lstStyle/>
                    <a:p>
                      <a:pPr algn="ctr"/>
                      <a:r>
                        <a:rPr lang="id-ID" sz="2000" dirty="0"/>
                        <a:t>2</a:t>
                      </a:r>
                      <a:endParaRPr lang="id-ID" sz="2000" dirty="0">
                        <a:latin typeface="Roboto" panose="02000000000000000000" pitchFamily="2" charset="0"/>
                        <a:ea typeface="Roboto" panose="02000000000000000000" pitchFamily="2" charset="0"/>
                      </a:endParaRPr>
                    </a:p>
                  </a:txBody>
                  <a:tcPr/>
                </a:tc>
                <a:tc>
                  <a:txBody>
                    <a:bodyPr/>
                    <a:lstStyle/>
                    <a:p>
                      <a:pPr algn="ctr"/>
                      <a:r>
                        <a:rPr lang="id-ID" sz="2000" dirty="0"/>
                        <a:t>3.000</a:t>
                      </a:r>
                      <a:endParaRPr lang="id-ID" sz="2000" dirty="0">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10003"/>
                  </a:ext>
                </a:extLst>
              </a:tr>
              <a:tr h="466375">
                <a:tc>
                  <a:txBody>
                    <a:bodyPr/>
                    <a:lstStyle/>
                    <a:p>
                      <a:pPr algn="ctr"/>
                      <a:r>
                        <a:rPr lang="id-ID" sz="2000" dirty="0"/>
                        <a:t>3</a:t>
                      </a:r>
                      <a:endParaRPr lang="id-ID" sz="2000" dirty="0">
                        <a:latin typeface="Roboto" panose="02000000000000000000" pitchFamily="2" charset="0"/>
                        <a:ea typeface="Roboto" panose="02000000000000000000" pitchFamily="2" charset="0"/>
                      </a:endParaRPr>
                    </a:p>
                  </a:txBody>
                  <a:tcPr/>
                </a:tc>
                <a:tc>
                  <a:txBody>
                    <a:bodyPr/>
                    <a:lstStyle/>
                    <a:p>
                      <a:pPr algn="ctr"/>
                      <a:r>
                        <a:rPr lang="id-ID" sz="2000" dirty="0"/>
                        <a:t>4.000</a:t>
                      </a:r>
                      <a:endParaRPr lang="id-ID" sz="2000" dirty="0">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10004"/>
                  </a:ext>
                </a:extLst>
              </a:tr>
              <a:tr h="466375">
                <a:tc>
                  <a:txBody>
                    <a:bodyPr/>
                    <a:lstStyle/>
                    <a:p>
                      <a:pPr algn="ctr"/>
                      <a:r>
                        <a:rPr lang="id-ID" sz="2000" dirty="0"/>
                        <a:t>4</a:t>
                      </a:r>
                      <a:endParaRPr lang="id-ID" sz="2000" dirty="0">
                        <a:latin typeface="Roboto" panose="02000000000000000000" pitchFamily="2" charset="0"/>
                        <a:ea typeface="Roboto" panose="02000000000000000000" pitchFamily="2" charset="0"/>
                      </a:endParaRPr>
                    </a:p>
                  </a:txBody>
                  <a:tcPr/>
                </a:tc>
                <a:tc>
                  <a:txBody>
                    <a:bodyPr/>
                    <a:lstStyle/>
                    <a:p>
                      <a:pPr algn="ctr"/>
                      <a:r>
                        <a:rPr lang="id-ID" sz="2000" dirty="0"/>
                        <a:t>5.000</a:t>
                      </a:r>
                      <a:endParaRPr lang="id-ID" sz="2000" dirty="0">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10005"/>
                  </a:ext>
                </a:extLst>
              </a:tr>
            </a:tbl>
          </a:graphicData>
        </a:graphic>
      </p:graphicFrame>
      <p:sp>
        <p:nvSpPr>
          <p:cNvPr id="13" name="TextBox 12">
            <a:extLst>
              <a:ext uri="{FF2B5EF4-FFF2-40B4-BE49-F238E27FC236}">
                <a16:creationId xmlns:a16="http://schemas.microsoft.com/office/drawing/2014/main" id="{53DD83B1-F982-4DE3-807E-E96FC3C139AC}"/>
              </a:ext>
            </a:extLst>
          </p:cNvPr>
          <p:cNvSpPr txBox="1"/>
          <p:nvPr/>
        </p:nvSpPr>
        <p:spPr>
          <a:xfrm>
            <a:off x="6070600" y="3160149"/>
            <a:ext cx="4833733" cy="1261884"/>
          </a:xfrm>
          <a:prstGeom prst="rect">
            <a:avLst/>
          </a:prstGeom>
          <a:noFill/>
        </p:spPr>
        <p:txBody>
          <a:bodyPr wrap="square">
            <a:spAutoFit/>
          </a:bodyPr>
          <a:lstStyle/>
          <a:p>
            <a:r>
              <a:rPr lang="en-US" sz="2400" dirty="0">
                <a:latin typeface="Roboto" panose="02000000000000000000" pitchFamily="2" charset="0"/>
                <a:ea typeface="Roboto" panose="02000000000000000000" pitchFamily="2" charset="0"/>
              </a:rPr>
              <a:t>10.000  = </a:t>
            </a:r>
          </a:p>
          <a:p>
            <a:endParaRPr lang="en-US" sz="2800" dirty="0"/>
          </a:p>
          <a:p>
            <a:r>
              <a:rPr lang="en-US" sz="2400" dirty="0">
                <a:solidFill>
                  <a:srgbClr val="FF0000"/>
                </a:solidFill>
                <a:latin typeface="Roboto" panose="02000000000000000000" pitchFamily="2" charset="0"/>
                <a:ea typeface="Roboto" panose="02000000000000000000" pitchFamily="2" charset="0"/>
              </a:rPr>
              <a:t>IRR ? By Interpolation</a:t>
            </a:r>
            <a:endParaRPr lang="en-US" sz="2400" i="1" dirty="0">
              <a:solidFill>
                <a:srgbClr val="FF0000"/>
              </a:solidFill>
              <a:latin typeface="Roboto" panose="02000000000000000000" pitchFamily="2" charset="0"/>
              <a:ea typeface="Roboto" panose="02000000000000000000" pitchFamily="2" charset="0"/>
            </a:endParaRPr>
          </a:p>
        </p:txBody>
      </p:sp>
      <p:graphicFrame>
        <p:nvGraphicFramePr>
          <p:cNvPr id="9" name="Object 8">
            <a:extLst>
              <a:ext uri="{FF2B5EF4-FFF2-40B4-BE49-F238E27FC236}">
                <a16:creationId xmlns:a16="http://schemas.microsoft.com/office/drawing/2014/main" id="{E629481A-58C2-473C-88FC-C20ECCFA7E96}"/>
              </a:ext>
            </a:extLst>
          </p:cNvPr>
          <p:cNvGraphicFramePr>
            <a:graphicFrameLocks noChangeAspect="1"/>
          </p:cNvGraphicFramePr>
          <p:nvPr>
            <p:extLst>
              <p:ext uri="{D42A27DB-BD31-4B8C-83A1-F6EECF244321}">
                <p14:modId xmlns:p14="http://schemas.microsoft.com/office/powerpoint/2010/main" val="247217318"/>
              </p:ext>
            </p:extLst>
          </p:nvPr>
        </p:nvGraphicFramePr>
        <p:xfrm>
          <a:off x="6096000" y="2024247"/>
          <a:ext cx="2444920" cy="913487"/>
        </p:xfrm>
        <a:graphic>
          <a:graphicData uri="http://schemas.openxmlformats.org/presentationml/2006/ole">
            <mc:AlternateContent xmlns:mc="http://schemas.openxmlformats.org/markup-compatibility/2006">
              <mc:Choice xmlns:v="urn:schemas-microsoft-com:vml" Requires="v">
                <p:oleObj spid="_x0000_s8258" name="Equation" r:id="rId3" imgW="1155600" imgH="431640" progId="Equation.3">
                  <p:embed/>
                </p:oleObj>
              </mc:Choice>
              <mc:Fallback>
                <p:oleObj name="Equation" r:id="rId3" imgW="1155600" imgH="431640" progId="Equation.3">
                  <p:embed/>
                  <p:pic>
                    <p:nvPicPr>
                      <p:cNvPr id="9" name="Object 8">
                        <a:extLst>
                          <a:ext uri="{FF2B5EF4-FFF2-40B4-BE49-F238E27FC236}">
                            <a16:creationId xmlns:a16="http://schemas.microsoft.com/office/drawing/2014/main" id="{1D5F1EFE-72DA-4DEB-A140-77C0BEC278CB}"/>
                          </a:ext>
                        </a:extLst>
                      </p:cNvPr>
                      <p:cNvPicPr/>
                      <p:nvPr/>
                    </p:nvPicPr>
                    <p:blipFill>
                      <a:blip r:embed="rId4"/>
                      <a:stretch>
                        <a:fillRect/>
                      </a:stretch>
                    </p:blipFill>
                    <p:spPr>
                      <a:xfrm>
                        <a:off x="6096000" y="2024247"/>
                        <a:ext cx="2444920" cy="913487"/>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D0FCE02-0459-4D51-949C-87C865115353}"/>
                  </a:ext>
                </a:extLst>
              </p:cNvPr>
              <p:cNvSpPr txBox="1"/>
              <p:nvPr/>
            </p:nvSpPr>
            <p:spPr>
              <a:xfrm>
                <a:off x="7378736" y="2917817"/>
                <a:ext cx="1930036" cy="86991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i="1" smtClean="0">
                              <a:latin typeface="Cambria Math" panose="02040503050406030204" pitchFamily="18" charset="0"/>
                            </a:rPr>
                          </m:ctrlPr>
                        </m:naryPr>
                        <m:sub>
                          <m:r>
                            <a:rPr lang="en-US" i="1">
                              <a:latin typeface="Cambria Math" panose="02040503050406030204" pitchFamily="18" charset="0"/>
                            </a:rPr>
                            <m:t>𝑡</m:t>
                          </m:r>
                          <m:r>
                            <a:rPr lang="en-US" i="0">
                              <a:latin typeface="Cambria Math" panose="02040503050406030204" pitchFamily="18" charset="0"/>
                            </a:rPr>
                            <m:t>=1</m:t>
                          </m:r>
                        </m:sub>
                        <m:sup>
                          <m:r>
                            <a:rPr lang="en-US" i="0">
                              <a:latin typeface="Cambria Math" panose="02040503050406030204" pitchFamily="18" charset="0"/>
                            </a:rPr>
                            <m:t>4</m:t>
                          </m:r>
                        </m:sup>
                        <m:e>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𝐹𝐶𝐹</m:t>
                                  </m:r>
                                </m:e>
                                <m:sub>
                                  <m:r>
                                    <a:rPr lang="en-US" i="1">
                                      <a:latin typeface="Cambria Math" panose="02040503050406030204" pitchFamily="18" charset="0"/>
                                    </a:rPr>
                                    <m:t>𝑡</m:t>
                                  </m:r>
                                </m:sub>
                              </m:sSub>
                            </m:num>
                            <m:den>
                              <m:sSup>
                                <m:sSupPr>
                                  <m:ctrlPr>
                                    <a:rPr lang="en-US" i="1">
                                      <a:solidFill>
                                        <a:srgbClr val="836967"/>
                                      </a:solidFill>
                                      <a:latin typeface="Cambria Math" panose="02040503050406030204" pitchFamily="18" charset="0"/>
                                    </a:rPr>
                                  </m:ctrlPr>
                                </m:sSupPr>
                                <m:e>
                                  <m:d>
                                    <m:dPr>
                                      <m:ctrlPr>
                                        <a:rPr lang="en-US" i="1">
                                          <a:latin typeface="Cambria Math" panose="02040503050406030204" pitchFamily="18" charset="0"/>
                                        </a:rPr>
                                      </m:ctrlPr>
                                    </m:dPr>
                                    <m:e>
                                      <m:r>
                                        <a:rPr lang="en-US" i="0">
                                          <a:latin typeface="Cambria Math" panose="02040503050406030204" pitchFamily="18" charset="0"/>
                                        </a:rPr>
                                        <m:t>1+</m:t>
                                      </m:r>
                                      <m:r>
                                        <a:rPr lang="en-US" b="0" i="1" smtClean="0">
                                          <a:latin typeface="Cambria Math" panose="02040503050406030204" pitchFamily="18" charset="0"/>
                                        </a:rPr>
                                        <m:t>𝐼𝑅𝑅</m:t>
                                      </m:r>
                                    </m:e>
                                  </m:d>
                                </m:e>
                                <m:sup>
                                  <m:r>
                                    <a:rPr lang="en-US" i="1">
                                      <a:latin typeface="Cambria Math" panose="02040503050406030204" pitchFamily="18" charset="0"/>
                                    </a:rPr>
                                    <m:t>𝑡</m:t>
                                  </m:r>
                                </m:sup>
                              </m:sSup>
                            </m:den>
                          </m:f>
                        </m:e>
                      </m:nary>
                    </m:oMath>
                  </m:oMathPara>
                </a14:m>
                <a:endParaRPr lang="en-US" dirty="0"/>
              </a:p>
            </p:txBody>
          </p:sp>
        </mc:Choice>
        <mc:Fallback xmlns="">
          <p:sp>
            <p:nvSpPr>
              <p:cNvPr id="11" name="TextBox 10">
                <a:extLst>
                  <a:ext uri="{FF2B5EF4-FFF2-40B4-BE49-F238E27FC236}">
                    <a16:creationId xmlns:a16="http://schemas.microsoft.com/office/drawing/2014/main" id="{6D0FCE02-0459-4D51-949C-87C865115353}"/>
                  </a:ext>
                </a:extLst>
              </p:cNvPr>
              <p:cNvSpPr txBox="1">
                <a:spLocks noRot="1" noChangeAspect="1" noMove="1" noResize="1" noEditPoints="1" noAdjustHandles="1" noChangeArrowheads="1" noChangeShapeType="1" noTextEdit="1"/>
              </p:cNvSpPr>
              <p:nvPr/>
            </p:nvSpPr>
            <p:spPr>
              <a:xfrm>
                <a:off x="7378736" y="2917817"/>
                <a:ext cx="1930036" cy="869918"/>
              </a:xfrm>
              <a:prstGeom prst="rect">
                <a:avLst/>
              </a:prstGeom>
              <a:blipFill>
                <a:blip r:embed="rId5"/>
                <a:stretch>
                  <a:fillRect l="-30719" t="-94203" b="-150725"/>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459CB0CC-D1B1-5740-B7F8-9D41C5666DF3}"/>
              </a:ext>
            </a:extLst>
          </p:cNvPr>
          <p:cNvSpPr>
            <a:spLocks noGrp="1"/>
          </p:cNvSpPr>
          <p:nvPr>
            <p:ph type="title"/>
          </p:nvPr>
        </p:nvSpPr>
        <p:spPr/>
        <p:txBody>
          <a:bodyPr/>
          <a:lstStyle/>
          <a:p>
            <a:r>
              <a:rPr lang="en-US" kern="0" dirty="0">
                <a:sym typeface="Poppins ExtraBold"/>
              </a:rPr>
              <a:t> </a:t>
            </a:r>
            <a:r>
              <a:rPr lang="en-US" kern="0" dirty="0"/>
              <a:t>C</a:t>
            </a:r>
            <a:r>
              <a:rPr lang="en-US" kern="0" dirty="0">
                <a:sym typeface="Poppins ExtraBold"/>
              </a:rPr>
              <a:t>apital Budgeting </a:t>
            </a:r>
            <a:r>
              <a:rPr lang="en-US" kern="0" dirty="0"/>
              <a:t>D</a:t>
            </a:r>
            <a:r>
              <a:rPr lang="en-US" kern="0" dirty="0">
                <a:sym typeface="Poppins ExtraBold"/>
              </a:rPr>
              <a:t>ecision Method</a:t>
            </a:r>
            <a:endParaRPr lang="en-US" dirty="0"/>
          </a:p>
        </p:txBody>
      </p:sp>
      <p:sp>
        <p:nvSpPr>
          <p:cNvPr id="10" name="TextBox 9">
            <a:extLst>
              <a:ext uri="{FF2B5EF4-FFF2-40B4-BE49-F238E27FC236}">
                <a16:creationId xmlns:a16="http://schemas.microsoft.com/office/drawing/2014/main" id="{7C30DFEE-B1F3-8342-8608-10B200173D8C}"/>
              </a:ext>
            </a:extLst>
          </p:cNvPr>
          <p:cNvSpPr txBox="1"/>
          <p:nvPr/>
        </p:nvSpPr>
        <p:spPr>
          <a:xfrm>
            <a:off x="838200" y="1501027"/>
            <a:ext cx="5232400" cy="523220"/>
          </a:xfrm>
          <a:prstGeom prst="rect">
            <a:avLst/>
          </a:prstGeom>
          <a:noFill/>
        </p:spPr>
        <p:txBody>
          <a:bodyPr wrap="square">
            <a:spAutoFit/>
          </a:bodyPr>
          <a:lstStyle/>
          <a:p>
            <a:r>
              <a:rPr lang="en-US" sz="2800" b="1" dirty="0">
                <a:latin typeface="Roboto" panose="02000000000000000000" pitchFamily="2" charset="0"/>
                <a:ea typeface="Roboto" panose="02000000000000000000" pitchFamily="2" charset="0"/>
              </a:rPr>
              <a:t>Internal Rate of Return - IRR</a:t>
            </a:r>
          </a:p>
        </p:txBody>
      </p:sp>
    </p:spTree>
    <p:extLst>
      <p:ext uri="{BB962C8B-B14F-4D97-AF65-F5344CB8AC3E}">
        <p14:creationId xmlns:p14="http://schemas.microsoft.com/office/powerpoint/2010/main" val="3162641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249F2505-D699-4E79-94C6-4488921307B6}"/>
              </a:ext>
            </a:extLst>
          </p:cNvPr>
          <p:cNvSpPr txBox="1">
            <a:spLocks/>
          </p:cNvSpPr>
          <p:nvPr/>
        </p:nvSpPr>
        <p:spPr>
          <a:xfrm>
            <a:off x="838200" y="2126735"/>
            <a:ext cx="11082837" cy="2190766"/>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50000"/>
              </a:lnSpc>
              <a:buFont typeface="+mj-lt"/>
              <a:buAutoNum type="arabicPeriod"/>
            </a:pPr>
            <a:r>
              <a:rPr lang="id-ID" dirty="0"/>
              <a:t>At 10% discount rate, PV of cash inflow = $10.715. So, 10% will be our lower limit.</a:t>
            </a:r>
          </a:p>
          <a:p>
            <a:pPr marL="457200" indent="-457200" algn="l">
              <a:lnSpc>
                <a:spcPct val="150000"/>
              </a:lnSpc>
              <a:buFont typeface="+mj-lt"/>
              <a:buAutoNum type="arabicPeriod"/>
            </a:pPr>
            <a:r>
              <a:rPr lang="id-ID" dirty="0"/>
              <a:t>To make PV &lt; I</a:t>
            </a:r>
            <a:r>
              <a:rPr lang="en-US" dirty="0" err="1"/>
              <a:t>nitial</a:t>
            </a:r>
            <a:r>
              <a:rPr lang="en-US" dirty="0"/>
              <a:t> </a:t>
            </a:r>
            <a:r>
              <a:rPr lang="id-ID" dirty="0"/>
              <a:t>O</a:t>
            </a:r>
            <a:r>
              <a:rPr lang="en-US" dirty="0" err="1"/>
              <a:t>utlay</a:t>
            </a:r>
            <a:r>
              <a:rPr lang="id-ID" dirty="0"/>
              <a:t>, the discount rate must be higher than 10%, say 15%. Then, calculate the PV of cash inflow at 15% discount rate. </a:t>
            </a:r>
          </a:p>
          <a:p>
            <a:pPr marL="457200" indent="-457200" algn="l">
              <a:lnSpc>
                <a:spcPct val="150000"/>
              </a:lnSpc>
              <a:buFont typeface="+mj-lt"/>
              <a:buAutoNum type="arabicPeriod"/>
            </a:pPr>
            <a:r>
              <a:rPr lang="id-ID" dirty="0"/>
              <a:t>Then estimate the IRR by </a:t>
            </a:r>
            <a:r>
              <a:rPr lang="id-ID" b="1" dirty="0">
                <a:solidFill>
                  <a:srgbClr val="FF0000"/>
                </a:solidFill>
              </a:rPr>
              <a:t>interpolating</a:t>
            </a:r>
            <a:r>
              <a:rPr lang="id-ID" dirty="0"/>
              <a:t> the data</a:t>
            </a:r>
          </a:p>
          <a:p>
            <a:pPr algn="l"/>
            <a:endParaRPr lang="id-ID" sz="2000" dirty="0"/>
          </a:p>
        </p:txBody>
      </p:sp>
      <p:graphicFrame>
        <p:nvGraphicFramePr>
          <p:cNvPr id="14" name="Table 13">
            <a:extLst>
              <a:ext uri="{FF2B5EF4-FFF2-40B4-BE49-F238E27FC236}">
                <a16:creationId xmlns:a16="http://schemas.microsoft.com/office/drawing/2014/main" id="{0FB3EC0A-E065-4D69-8B8B-4B22CDE31762}"/>
              </a:ext>
            </a:extLst>
          </p:cNvPr>
          <p:cNvGraphicFramePr>
            <a:graphicFrameLocks noGrp="1"/>
          </p:cNvGraphicFramePr>
          <p:nvPr>
            <p:extLst>
              <p:ext uri="{D42A27DB-BD31-4B8C-83A1-F6EECF244321}">
                <p14:modId xmlns:p14="http://schemas.microsoft.com/office/powerpoint/2010/main" val="3904950203"/>
              </p:ext>
            </p:extLst>
          </p:nvPr>
        </p:nvGraphicFramePr>
        <p:xfrm>
          <a:off x="1406802" y="4317501"/>
          <a:ext cx="4828898" cy="1723612"/>
        </p:xfrm>
        <a:graphic>
          <a:graphicData uri="http://schemas.openxmlformats.org/drawingml/2006/table">
            <a:tbl>
              <a:tblPr firstRow="1" bandRow="1">
                <a:tableStyleId>{F5AB1C69-6EDB-4FF4-983F-18BD219EF322}</a:tableStyleId>
              </a:tblPr>
              <a:tblGrid>
                <a:gridCol w="2414449">
                  <a:extLst>
                    <a:ext uri="{9D8B030D-6E8A-4147-A177-3AD203B41FA5}">
                      <a16:colId xmlns:a16="http://schemas.microsoft.com/office/drawing/2014/main" val="20000"/>
                    </a:ext>
                  </a:extLst>
                </a:gridCol>
                <a:gridCol w="2414449">
                  <a:extLst>
                    <a:ext uri="{9D8B030D-6E8A-4147-A177-3AD203B41FA5}">
                      <a16:colId xmlns:a16="http://schemas.microsoft.com/office/drawing/2014/main" val="20001"/>
                    </a:ext>
                  </a:extLst>
                </a:gridCol>
              </a:tblGrid>
              <a:tr h="430903">
                <a:tc>
                  <a:txBody>
                    <a:bodyPr/>
                    <a:lstStyle/>
                    <a:p>
                      <a:pPr algn="ctr"/>
                      <a:r>
                        <a:rPr lang="id-ID" dirty="0">
                          <a:latin typeface="Roboto" panose="02000000000000000000" pitchFamily="2" charset="0"/>
                          <a:ea typeface="Roboto" panose="02000000000000000000" pitchFamily="2" charset="0"/>
                        </a:rPr>
                        <a:t>Discount rate</a:t>
                      </a:r>
                      <a:endParaRPr lang="id-ID" b="1" dirty="0">
                        <a:latin typeface="Roboto" panose="02000000000000000000" pitchFamily="2" charset="0"/>
                        <a:ea typeface="Roboto" panose="02000000000000000000" pitchFamily="2" charset="0"/>
                      </a:endParaRPr>
                    </a:p>
                  </a:txBody>
                  <a:tcPr anchor="ctr">
                    <a:solidFill>
                      <a:srgbClr val="C00000"/>
                    </a:solidFill>
                  </a:tcPr>
                </a:tc>
                <a:tc>
                  <a:txBody>
                    <a:bodyPr/>
                    <a:lstStyle/>
                    <a:p>
                      <a:pPr algn="ctr"/>
                      <a:r>
                        <a:rPr lang="id-ID" dirty="0">
                          <a:latin typeface="Roboto" panose="02000000000000000000" pitchFamily="2" charset="0"/>
                          <a:ea typeface="Roboto" panose="02000000000000000000" pitchFamily="2" charset="0"/>
                        </a:rPr>
                        <a:t>PV of cash inflow</a:t>
                      </a:r>
                      <a:endParaRPr lang="id-ID" b="1" dirty="0">
                        <a:latin typeface="Roboto" panose="02000000000000000000" pitchFamily="2" charset="0"/>
                        <a:ea typeface="Roboto" panose="02000000000000000000" pitchFamily="2" charset="0"/>
                      </a:endParaRPr>
                    </a:p>
                  </a:txBody>
                  <a:tcPr anchor="ctr">
                    <a:solidFill>
                      <a:srgbClr val="C00000"/>
                    </a:solidFill>
                  </a:tcPr>
                </a:tc>
                <a:extLst>
                  <a:ext uri="{0D108BD9-81ED-4DB2-BD59-A6C34878D82A}">
                    <a16:rowId xmlns:a16="http://schemas.microsoft.com/office/drawing/2014/main" val="10000"/>
                  </a:ext>
                </a:extLst>
              </a:tr>
              <a:tr h="430903">
                <a:tc>
                  <a:txBody>
                    <a:bodyPr/>
                    <a:lstStyle/>
                    <a:p>
                      <a:pPr algn="ctr"/>
                      <a:r>
                        <a:rPr lang="id-ID" dirty="0">
                          <a:latin typeface="Roboto" panose="02000000000000000000" pitchFamily="2" charset="0"/>
                          <a:ea typeface="Roboto" panose="02000000000000000000" pitchFamily="2" charset="0"/>
                        </a:rPr>
                        <a:t>10%</a:t>
                      </a:r>
                    </a:p>
                  </a:txBody>
                  <a:tcPr anchor="ctr"/>
                </a:tc>
                <a:tc>
                  <a:txBody>
                    <a:bodyPr/>
                    <a:lstStyle/>
                    <a:p>
                      <a:pPr algn="ctr"/>
                      <a:r>
                        <a:rPr lang="id-ID" dirty="0">
                          <a:latin typeface="Roboto" panose="02000000000000000000" pitchFamily="2" charset="0"/>
                          <a:ea typeface="Roboto" panose="02000000000000000000" pitchFamily="2" charset="0"/>
                        </a:rPr>
                        <a:t>10.715</a:t>
                      </a:r>
                    </a:p>
                  </a:txBody>
                  <a:tcPr anchor="ctr"/>
                </a:tc>
                <a:extLst>
                  <a:ext uri="{0D108BD9-81ED-4DB2-BD59-A6C34878D82A}">
                    <a16:rowId xmlns:a16="http://schemas.microsoft.com/office/drawing/2014/main" val="10001"/>
                  </a:ext>
                </a:extLst>
              </a:tr>
              <a:tr h="430903">
                <a:tc>
                  <a:txBody>
                    <a:bodyPr/>
                    <a:lstStyle/>
                    <a:p>
                      <a:pPr algn="ctr"/>
                      <a:r>
                        <a:rPr lang="id-ID" dirty="0">
                          <a:latin typeface="Roboto" panose="02000000000000000000" pitchFamily="2" charset="0"/>
                          <a:ea typeface="Roboto" panose="02000000000000000000" pitchFamily="2" charset="0"/>
                        </a:rPr>
                        <a:t>IRR = ?</a:t>
                      </a:r>
                    </a:p>
                  </a:txBody>
                  <a:tcPr anchor="ctr"/>
                </a:tc>
                <a:tc>
                  <a:txBody>
                    <a:bodyPr/>
                    <a:lstStyle/>
                    <a:p>
                      <a:pPr algn="ctr"/>
                      <a:r>
                        <a:rPr lang="id-ID" dirty="0">
                          <a:latin typeface="Roboto" panose="02000000000000000000" pitchFamily="2" charset="0"/>
                          <a:ea typeface="Roboto" panose="02000000000000000000" pitchFamily="2" charset="0"/>
                        </a:rPr>
                        <a:t>10.000</a:t>
                      </a:r>
                    </a:p>
                  </a:txBody>
                  <a:tcPr anchor="ctr"/>
                </a:tc>
                <a:extLst>
                  <a:ext uri="{0D108BD9-81ED-4DB2-BD59-A6C34878D82A}">
                    <a16:rowId xmlns:a16="http://schemas.microsoft.com/office/drawing/2014/main" val="10002"/>
                  </a:ext>
                </a:extLst>
              </a:tr>
              <a:tr h="430903">
                <a:tc>
                  <a:txBody>
                    <a:bodyPr/>
                    <a:lstStyle/>
                    <a:p>
                      <a:pPr algn="ctr"/>
                      <a:r>
                        <a:rPr lang="id-ID" dirty="0">
                          <a:latin typeface="Roboto" panose="02000000000000000000" pitchFamily="2" charset="0"/>
                          <a:ea typeface="Roboto" panose="02000000000000000000" pitchFamily="2" charset="0"/>
                        </a:rPr>
                        <a:t>15%</a:t>
                      </a:r>
                    </a:p>
                  </a:txBody>
                  <a:tcPr anchor="ctr"/>
                </a:tc>
                <a:tc>
                  <a:txBody>
                    <a:bodyPr/>
                    <a:lstStyle/>
                    <a:p>
                      <a:pPr algn="ctr"/>
                      <a:r>
                        <a:rPr lang="id-ID" dirty="0">
                          <a:latin typeface="Roboto" panose="02000000000000000000" pitchFamily="2" charset="0"/>
                          <a:ea typeface="Roboto" panose="02000000000000000000" pitchFamily="2" charset="0"/>
                        </a:rPr>
                        <a:t>9.500</a:t>
                      </a:r>
                    </a:p>
                  </a:txBody>
                  <a:tcPr anchor="ctr"/>
                </a:tc>
                <a:extLst>
                  <a:ext uri="{0D108BD9-81ED-4DB2-BD59-A6C34878D82A}">
                    <a16:rowId xmlns:a16="http://schemas.microsoft.com/office/drawing/2014/main" val="10003"/>
                  </a:ext>
                </a:extLst>
              </a:tr>
            </a:tbl>
          </a:graphicData>
        </a:graphic>
      </p:graphicFrame>
      <p:sp>
        <p:nvSpPr>
          <p:cNvPr id="2" name="Title 1">
            <a:extLst>
              <a:ext uri="{FF2B5EF4-FFF2-40B4-BE49-F238E27FC236}">
                <a16:creationId xmlns:a16="http://schemas.microsoft.com/office/drawing/2014/main" id="{E23E5105-3A8A-EA4E-86F7-8CEC79423BB7}"/>
              </a:ext>
            </a:extLst>
          </p:cNvPr>
          <p:cNvSpPr>
            <a:spLocks noGrp="1"/>
          </p:cNvSpPr>
          <p:nvPr>
            <p:ph type="title"/>
          </p:nvPr>
        </p:nvSpPr>
        <p:spPr/>
        <p:txBody>
          <a:bodyPr/>
          <a:lstStyle/>
          <a:p>
            <a:r>
              <a:rPr lang="en-US" kern="0" dirty="0">
                <a:sym typeface="Poppins ExtraBold"/>
              </a:rPr>
              <a:t> </a:t>
            </a:r>
            <a:r>
              <a:rPr lang="en-US" kern="0" dirty="0"/>
              <a:t>C</a:t>
            </a:r>
            <a:r>
              <a:rPr lang="en-US" kern="0" dirty="0">
                <a:sym typeface="Poppins ExtraBold"/>
              </a:rPr>
              <a:t>apital Budgeting </a:t>
            </a:r>
            <a:r>
              <a:rPr lang="en-US" kern="0" dirty="0"/>
              <a:t>D</a:t>
            </a:r>
            <a:r>
              <a:rPr lang="en-US" kern="0" dirty="0">
                <a:sym typeface="Poppins ExtraBold"/>
              </a:rPr>
              <a:t>ecision Method</a:t>
            </a:r>
            <a:endParaRPr lang="en-US" dirty="0"/>
          </a:p>
        </p:txBody>
      </p:sp>
      <p:sp>
        <p:nvSpPr>
          <p:cNvPr id="7" name="TextBox 6">
            <a:extLst>
              <a:ext uri="{FF2B5EF4-FFF2-40B4-BE49-F238E27FC236}">
                <a16:creationId xmlns:a16="http://schemas.microsoft.com/office/drawing/2014/main" id="{B266268D-EAD9-7B49-9F1B-66CA0FDBB2A1}"/>
              </a:ext>
            </a:extLst>
          </p:cNvPr>
          <p:cNvSpPr txBox="1"/>
          <p:nvPr/>
        </p:nvSpPr>
        <p:spPr>
          <a:xfrm>
            <a:off x="838200" y="1501027"/>
            <a:ext cx="7010400" cy="523220"/>
          </a:xfrm>
          <a:prstGeom prst="rect">
            <a:avLst/>
          </a:prstGeom>
          <a:noFill/>
        </p:spPr>
        <p:txBody>
          <a:bodyPr wrap="square">
            <a:spAutoFit/>
          </a:bodyPr>
          <a:lstStyle/>
          <a:p>
            <a:r>
              <a:rPr lang="en-US" sz="2800" b="1" dirty="0">
                <a:latin typeface="Roboto" panose="02000000000000000000" pitchFamily="2" charset="0"/>
                <a:ea typeface="Roboto" panose="02000000000000000000" pitchFamily="2" charset="0"/>
              </a:rPr>
              <a:t>Internal Rate of Return – 3 simple step</a:t>
            </a:r>
          </a:p>
        </p:txBody>
      </p:sp>
    </p:spTree>
    <p:extLst>
      <p:ext uri="{BB962C8B-B14F-4D97-AF65-F5344CB8AC3E}">
        <p14:creationId xmlns:p14="http://schemas.microsoft.com/office/powerpoint/2010/main" val="29406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249F2505-D699-4E79-94C6-4488921307B6}"/>
              </a:ext>
            </a:extLst>
          </p:cNvPr>
          <p:cNvSpPr txBox="1">
            <a:spLocks/>
          </p:cNvSpPr>
          <p:nvPr/>
        </p:nvSpPr>
        <p:spPr>
          <a:xfrm>
            <a:off x="699859" y="2420424"/>
            <a:ext cx="11082837" cy="21907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id-ID" sz="2000" dirty="0"/>
          </a:p>
        </p:txBody>
      </p:sp>
      <p:graphicFrame>
        <p:nvGraphicFramePr>
          <p:cNvPr id="9" name="Table 8">
            <a:extLst>
              <a:ext uri="{FF2B5EF4-FFF2-40B4-BE49-F238E27FC236}">
                <a16:creationId xmlns:a16="http://schemas.microsoft.com/office/drawing/2014/main" id="{19F6588D-CC18-4997-ABCF-2D1F5EDEBFE0}"/>
              </a:ext>
            </a:extLst>
          </p:cNvPr>
          <p:cNvGraphicFramePr>
            <a:graphicFrameLocks noGrp="1"/>
          </p:cNvGraphicFramePr>
          <p:nvPr>
            <p:extLst>
              <p:ext uri="{D42A27DB-BD31-4B8C-83A1-F6EECF244321}">
                <p14:modId xmlns:p14="http://schemas.microsoft.com/office/powerpoint/2010/main" val="875420628"/>
              </p:ext>
            </p:extLst>
          </p:nvPr>
        </p:nvGraphicFramePr>
        <p:xfrm>
          <a:off x="3856884" y="2220492"/>
          <a:ext cx="4436216" cy="1518896"/>
        </p:xfrm>
        <a:graphic>
          <a:graphicData uri="http://schemas.openxmlformats.org/drawingml/2006/table">
            <a:tbl>
              <a:tblPr firstRow="1" bandRow="1">
                <a:tableStyleId>{F5AB1C69-6EDB-4FF4-983F-18BD219EF322}</a:tableStyleId>
              </a:tblPr>
              <a:tblGrid>
                <a:gridCol w="2218108">
                  <a:extLst>
                    <a:ext uri="{9D8B030D-6E8A-4147-A177-3AD203B41FA5}">
                      <a16:colId xmlns:a16="http://schemas.microsoft.com/office/drawing/2014/main" val="20000"/>
                    </a:ext>
                  </a:extLst>
                </a:gridCol>
                <a:gridCol w="2218108">
                  <a:extLst>
                    <a:ext uri="{9D8B030D-6E8A-4147-A177-3AD203B41FA5}">
                      <a16:colId xmlns:a16="http://schemas.microsoft.com/office/drawing/2014/main" val="20001"/>
                    </a:ext>
                  </a:extLst>
                </a:gridCol>
              </a:tblGrid>
              <a:tr h="379724">
                <a:tc>
                  <a:txBody>
                    <a:bodyPr/>
                    <a:lstStyle/>
                    <a:p>
                      <a:pPr algn="ctr"/>
                      <a:r>
                        <a:rPr lang="id-ID" dirty="0"/>
                        <a:t>Discount rate</a:t>
                      </a:r>
                      <a:endParaRPr lang="id-ID" b="1" dirty="0">
                        <a:latin typeface="Roboto" panose="02000000000000000000" pitchFamily="2" charset="0"/>
                        <a:ea typeface="Roboto" panose="02000000000000000000" pitchFamily="2" charset="0"/>
                      </a:endParaRPr>
                    </a:p>
                  </a:txBody>
                  <a:tcPr anchor="ctr">
                    <a:solidFill>
                      <a:srgbClr val="C00000"/>
                    </a:solidFill>
                  </a:tcPr>
                </a:tc>
                <a:tc>
                  <a:txBody>
                    <a:bodyPr/>
                    <a:lstStyle/>
                    <a:p>
                      <a:pPr algn="ctr"/>
                      <a:r>
                        <a:rPr lang="id-ID" dirty="0"/>
                        <a:t>PV of cash inflow</a:t>
                      </a:r>
                      <a:endParaRPr lang="id-ID" b="1" dirty="0">
                        <a:latin typeface="Roboto" panose="02000000000000000000" pitchFamily="2" charset="0"/>
                        <a:ea typeface="Roboto" panose="02000000000000000000" pitchFamily="2" charset="0"/>
                      </a:endParaRPr>
                    </a:p>
                  </a:txBody>
                  <a:tcPr anchor="ctr">
                    <a:solidFill>
                      <a:srgbClr val="C00000"/>
                    </a:solidFill>
                  </a:tcPr>
                </a:tc>
                <a:extLst>
                  <a:ext uri="{0D108BD9-81ED-4DB2-BD59-A6C34878D82A}">
                    <a16:rowId xmlns:a16="http://schemas.microsoft.com/office/drawing/2014/main" val="10000"/>
                  </a:ext>
                </a:extLst>
              </a:tr>
              <a:tr h="379724">
                <a:tc>
                  <a:txBody>
                    <a:bodyPr/>
                    <a:lstStyle/>
                    <a:p>
                      <a:pPr algn="ctr"/>
                      <a:r>
                        <a:rPr lang="id-ID" dirty="0"/>
                        <a:t>10%</a:t>
                      </a:r>
                      <a:endParaRPr lang="id-ID" dirty="0">
                        <a:latin typeface="Roboto" panose="02000000000000000000" pitchFamily="2" charset="0"/>
                        <a:ea typeface="Roboto" panose="02000000000000000000" pitchFamily="2" charset="0"/>
                      </a:endParaRPr>
                    </a:p>
                  </a:txBody>
                  <a:tcPr anchor="ctr"/>
                </a:tc>
                <a:tc>
                  <a:txBody>
                    <a:bodyPr/>
                    <a:lstStyle/>
                    <a:p>
                      <a:pPr algn="ctr"/>
                      <a:r>
                        <a:rPr lang="id-ID" dirty="0"/>
                        <a:t>10.715</a:t>
                      </a:r>
                      <a:endParaRPr lang="id-ID" dirty="0">
                        <a:latin typeface="Roboto" panose="02000000000000000000" pitchFamily="2" charset="0"/>
                        <a:ea typeface="Roboto" panose="02000000000000000000" pitchFamily="2" charset="0"/>
                      </a:endParaRPr>
                    </a:p>
                  </a:txBody>
                  <a:tcPr anchor="ctr"/>
                </a:tc>
                <a:extLst>
                  <a:ext uri="{0D108BD9-81ED-4DB2-BD59-A6C34878D82A}">
                    <a16:rowId xmlns:a16="http://schemas.microsoft.com/office/drawing/2014/main" val="10001"/>
                  </a:ext>
                </a:extLst>
              </a:tr>
              <a:tr h="379724">
                <a:tc>
                  <a:txBody>
                    <a:bodyPr/>
                    <a:lstStyle/>
                    <a:p>
                      <a:pPr algn="ctr"/>
                      <a:r>
                        <a:rPr lang="id-ID" dirty="0"/>
                        <a:t>IRR = ?</a:t>
                      </a:r>
                      <a:endParaRPr lang="id-ID" dirty="0">
                        <a:latin typeface="Roboto" panose="02000000000000000000" pitchFamily="2" charset="0"/>
                        <a:ea typeface="Roboto" panose="02000000000000000000" pitchFamily="2" charset="0"/>
                      </a:endParaRPr>
                    </a:p>
                  </a:txBody>
                  <a:tcPr anchor="ctr"/>
                </a:tc>
                <a:tc>
                  <a:txBody>
                    <a:bodyPr/>
                    <a:lstStyle/>
                    <a:p>
                      <a:pPr algn="ctr"/>
                      <a:r>
                        <a:rPr lang="id-ID" dirty="0"/>
                        <a:t>10.000</a:t>
                      </a:r>
                      <a:endParaRPr lang="id-ID" dirty="0">
                        <a:latin typeface="Roboto" panose="02000000000000000000" pitchFamily="2" charset="0"/>
                        <a:ea typeface="Roboto" panose="02000000000000000000" pitchFamily="2" charset="0"/>
                      </a:endParaRPr>
                    </a:p>
                  </a:txBody>
                  <a:tcPr anchor="ctr"/>
                </a:tc>
                <a:extLst>
                  <a:ext uri="{0D108BD9-81ED-4DB2-BD59-A6C34878D82A}">
                    <a16:rowId xmlns:a16="http://schemas.microsoft.com/office/drawing/2014/main" val="10002"/>
                  </a:ext>
                </a:extLst>
              </a:tr>
              <a:tr h="379724">
                <a:tc>
                  <a:txBody>
                    <a:bodyPr/>
                    <a:lstStyle/>
                    <a:p>
                      <a:pPr algn="ctr"/>
                      <a:r>
                        <a:rPr lang="id-ID" dirty="0"/>
                        <a:t>15%</a:t>
                      </a:r>
                      <a:endParaRPr lang="id-ID" dirty="0">
                        <a:latin typeface="Roboto" panose="02000000000000000000" pitchFamily="2" charset="0"/>
                        <a:ea typeface="Roboto" panose="02000000000000000000" pitchFamily="2" charset="0"/>
                      </a:endParaRPr>
                    </a:p>
                  </a:txBody>
                  <a:tcPr anchor="ctr"/>
                </a:tc>
                <a:tc>
                  <a:txBody>
                    <a:bodyPr/>
                    <a:lstStyle/>
                    <a:p>
                      <a:pPr algn="ctr"/>
                      <a:r>
                        <a:rPr lang="id-ID" dirty="0"/>
                        <a:t>9.500</a:t>
                      </a:r>
                      <a:endParaRPr lang="id-ID" dirty="0">
                        <a:latin typeface="Roboto" panose="02000000000000000000" pitchFamily="2" charset="0"/>
                        <a:ea typeface="Roboto" panose="02000000000000000000" pitchFamily="2" charset="0"/>
                      </a:endParaRPr>
                    </a:p>
                  </a:txBody>
                  <a:tcPr anchor="ctr"/>
                </a:tc>
                <a:extLst>
                  <a:ext uri="{0D108BD9-81ED-4DB2-BD59-A6C34878D82A}">
                    <a16:rowId xmlns:a16="http://schemas.microsoft.com/office/drawing/2014/main" val="10003"/>
                  </a:ext>
                </a:extLst>
              </a:tr>
            </a:tbl>
          </a:graphicData>
        </a:graphic>
      </p:graphicFrame>
      <p:sp>
        <p:nvSpPr>
          <p:cNvPr id="11" name="Left Brace 10">
            <a:extLst>
              <a:ext uri="{FF2B5EF4-FFF2-40B4-BE49-F238E27FC236}">
                <a16:creationId xmlns:a16="http://schemas.microsoft.com/office/drawing/2014/main" id="{2E4F0307-F8AF-4FA3-B7C8-80DAABE979D5}"/>
              </a:ext>
            </a:extLst>
          </p:cNvPr>
          <p:cNvSpPr/>
          <p:nvPr/>
        </p:nvSpPr>
        <p:spPr bwMode="auto">
          <a:xfrm>
            <a:off x="3460841" y="2688544"/>
            <a:ext cx="396586" cy="663845"/>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d-ID" b="1">
              <a:latin typeface="Roboto" panose="02000000000000000000" pitchFamily="2" charset="0"/>
              <a:ea typeface="Roboto" panose="02000000000000000000" pitchFamily="2" charset="0"/>
              <a:cs typeface="Arial" charset="0"/>
            </a:endParaRPr>
          </a:p>
        </p:txBody>
      </p:sp>
      <p:sp>
        <p:nvSpPr>
          <p:cNvPr id="13" name="Rounded Rectangle 6">
            <a:extLst>
              <a:ext uri="{FF2B5EF4-FFF2-40B4-BE49-F238E27FC236}">
                <a16:creationId xmlns:a16="http://schemas.microsoft.com/office/drawing/2014/main" id="{4BC5300B-04D9-49C5-B88F-B69D466B8F18}"/>
              </a:ext>
            </a:extLst>
          </p:cNvPr>
          <p:cNvSpPr/>
          <p:nvPr/>
        </p:nvSpPr>
        <p:spPr bwMode="auto">
          <a:xfrm>
            <a:off x="3100800" y="2832560"/>
            <a:ext cx="432639" cy="464692"/>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id-ID" b="1" dirty="0">
                <a:latin typeface="Roboto" panose="02000000000000000000" pitchFamily="2" charset="0"/>
                <a:ea typeface="Roboto" panose="02000000000000000000" pitchFamily="2" charset="0"/>
                <a:cs typeface="Arial" charset="0"/>
              </a:rPr>
              <a:t>X</a:t>
            </a:r>
          </a:p>
        </p:txBody>
      </p:sp>
      <p:sp>
        <p:nvSpPr>
          <p:cNvPr id="15" name="Left Brace 14">
            <a:extLst>
              <a:ext uri="{FF2B5EF4-FFF2-40B4-BE49-F238E27FC236}">
                <a16:creationId xmlns:a16="http://schemas.microsoft.com/office/drawing/2014/main" id="{BA82BAD9-EBE6-480A-9687-AA313B599D82}"/>
              </a:ext>
            </a:extLst>
          </p:cNvPr>
          <p:cNvSpPr/>
          <p:nvPr/>
        </p:nvSpPr>
        <p:spPr bwMode="auto">
          <a:xfrm>
            <a:off x="2921953" y="2688544"/>
            <a:ext cx="396586" cy="101928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d-ID" b="1">
              <a:latin typeface="Roboto" panose="02000000000000000000" pitchFamily="2" charset="0"/>
              <a:ea typeface="Roboto" panose="02000000000000000000" pitchFamily="2" charset="0"/>
              <a:cs typeface="Arial" charset="0"/>
            </a:endParaRPr>
          </a:p>
        </p:txBody>
      </p:sp>
      <p:sp>
        <p:nvSpPr>
          <p:cNvPr id="16" name="Rounded Rectangle 8">
            <a:extLst>
              <a:ext uri="{FF2B5EF4-FFF2-40B4-BE49-F238E27FC236}">
                <a16:creationId xmlns:a16="http://schemas.microsoft.com/office/drawing/2014/main" id="{DEA04348-C10F-4AB1-960E-2B2488B73DB1}"/>
              </a:ext>
            </a:extLst>
          </p:cNvPr>
          <p:cNvSpPr/>
          <p:nvPr/>
        </p:nvSpPr>
        <p:spPr bwMode="auto">
          <a:xfrm>
            <a:off x="2376259" y="3043644"/>
            <a:ext cx="628442" cy="464692"/>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id-ID" b="1" dirty="0">
                <a:latin typeface="Roboto" panose="02000000000000000000" pitchFamily="2" charset="0"/>
                <a:ea typeface="Roboto" panose="02000000000000000000" pitchFamily="2" charset="0"/>
                <a:cs typeface="Arial" charset="0"/>
              </a:rPr>
              <a:t>5%</a:t>
            </a:r>
          </a:p>
        </p:txBody>
      </p:sp>
      <p:sp>
        <p:nvSpPr>
          <p:cNvPr id="17" name="Left Brace 16">
            <a:extLst>
              <a:ext uri="{FF2B5EF4-FFF2-40B4-BE49-F238E27FC236}">
                <a16:creationId xmlns:a16="http://schemas.microsoft.com/office/drawing/2014/main" id="{38C6CC40-EDEF-430F-8E34-84C7AD8DA556}"/>
              </a:ext>
            </a:extLst>
          </p:cNvPr>
          <p:cNvSpPr/>
          <p:nvPr/>
        </p:nvSpPr>
        <p:spPr bwMode="auto">
          <a:xfrm rot="10800000">
            <a:off x="9024774" y="2652540"/>
            <a:ext cx="396586" cy="105528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d-ID" b="1">
              <a:latin typeface="Roboto" panose="02000000000000000000" pitchFamily="2" charset="0"/>
              <a:ea typeface="Roboto" panose="02000000000000000000" pitchFamily="2" charset="0"/>
              <a:cs typeface="Arial" charset="0"/>
            </a:endParaRPr>
          </a:p>
        </p:txBody>
      </p:sp>
      <p:sp>
        <p:nvSpPr>
          <p:cNvPr id="18" name="Left Brace 17">
            <a:extLst>
              <a:ext uri="{FF2B5EF4-FFF2-40B4-BE49-F238E27FC236}">
                <a16:creationId xmlns:a16="http://schemas.microsoft.com/office/drawing/2014/main" id="{CF55050F-D47A-4124-9605-6BEFCF4CB5B8}"/>
              </a:ext>
            </a:extLst>
          </p:cNvPr>
          <p:cNvSpPr/>
          <p:nvPr/>
        </p:nvSpPr>
        <p:spPr bwMode="auto">
          <a:xfrm rot="10800000">
            <a:off x="8297853" y="2688544"/>
            <a:ext cx="396586" cy="663845"/>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d-ID" b="1">
              <a:latin typeface="Roboto" panose="02000000000000000000" pitchFamily="2" charset="0"/>
              <a:ea typeface="Roboto" panose="02000000000000000000" pitchFamily="2" charset="0"/>
              <a:cs typeface="Arial" charset="0"/>
            </a:endParaRPr>
          </a:p>
        </p:txBody>
      </p:sp>
      <p:sp>
        <p:nvSpPr>
          <p:cNvPr id="19" name="Rounded Rectangle 11">
            <a:extLst>
              <a:ext uri="{FF2B5EF4-FFF2-40B4-BE49-F238E27FC236}">
                <a16:creationId xmlns:a16="http://schemas.microsoft.com/office/drawing/2014/main" id="{D6D7966E-CD26-4E81-8126-F7F854397B86}"/>
              </a:ext>
            </a:extLst>
          </p:cNvPr>
          <p:cNvSpPr/>
          <p:nvPr/>
        </p:nvSpPr>
        <p:spPr bwMode="auto">
          <a:xfrm>
            <a:off x="8620021" y="2842116"/>
            <a:ext cx="648959" cy="464692"/>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id-ID" b="1" dirty="0">
                <a:latin typeface="Roboto" panose="02000000000000000000" pitchFamily="2" charset="0"/>
                <a:ea typeface="Roboto" panose="02000000000000000000" pitchFamily="2" charset="0"/>
                <a:cs typeface="Arial" charset="0"/>
              </a:rPr>
              <a:t>715</a:t>
            </a:r>
          </a:p>
        </p:txBody>
      </p:sp>
      <p:sp>
        <p:nvSpPr>
          <p:cNvPr id="20" name="Rounded Rectangle 12">
            <a:extLst>
              <a:ext uri="{FF2B5EF4-FFF2-40B4-BE49-F238E27FC236}">
                <a16:creationId xmlns:a16="http://schemas.microsoft.com/office/drawing/2014/main" id="{415F453B-A691-4BDB-9E5B-22022CD44756}"/>
              </a:ext>
            </a:extLst>
          </p:cNvPr>
          <p:cNvSpPr/>
          <p:nvPr/>
        </p:nvSpPr>
        <p:spPr bwMode="auto">
          <a:xfrm>
            <a:off x="9352578" y="3012256"/>
            <a:ext cx="901332" cy="464692"/>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id-ID" b="1" dirty="0">
                <a:latin typeface="Roboto" panose="02000000000000000000" pitchFamily="2" charset="0"/>
                <a:ea typeface="Roboto" panose="02000000000000000000" pitchFamily="2" charset="0"/>
                <a:cs typeface="Arial" charset="0"/>
              </a:rPr>
              <a:t>1.215</a:t>
            </a:r>
          </a:p>
        </p:txBody>
      </p:sp>
      <p:sp>
        <p:nvSpPr>
          <p:cNvPr id="21" name="Rectangle 2">
            <a:extLst>
              <a:ext uri="{FF2B5EF4-FFF2-40B4-BE49-F238E27FC236}">
                <a16:creationId xmlns:a16="http://schemas.microsoft.com/office/drawing/2014/main" id="{0B9D5368-53A7-481E-92F1-F510D1A12FED}"/>
              </a:ext>
            </a:extLst>
          </p:cNvPr>
          <p:cNvSpPr>
            <a:spLocks noChangeArrowheads="1"/>
          </p:cNvSpPr>
          <p:nvPr/>
        </p:nvSpPr>
        <p:spPr bwMode="auto">
          <a:xfrm>
            <a:off x="570412" y="137634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3" name="Rectangle 3">
            <a:extLst>
              <a:ext uri="{FF2B5EF4-FFF2-40B4-BE49-F238E27FC236}">
                <a16:creationId xmlns:a16="http://schemas.microsoft.com/office/drawing/2014/main" id="{36B87807-9D2D-4649-9715-0D4FDAC38F88}"/>
              </a:ext>
            </a:extLst>
          </p:cNvPr>
          <p:cNvSpPr>
            <a:spLocks noChangeArrowheads="1"/>
          </p:cNvSpPr>
          <p:nvPr/>
        </p:nvSpPr>
        <p:spPr bwMode="auto">
          <a:xfrm>
            <a:off x="1259024" y="16047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id-ID">
              <a:latin typeface="Roboto" panose="02000000000000000000" pitchFamily="2" charset="0"/>
              <a:ea typeface="Roboto" panose="02000000000000000000" pitchFamily="2" charset="0"/>
              <a:cs typeface="Arial" pitchFamily="34" charset="0"/>
            </a:endParaRPr>
          </a:p>
        </p:txBody>
      </p:sp>
      <p:sp>
        <p:nvSpPr>
          <p:cNvPr id="24" name="Rectangle 5">
            <a:extLst>
              <a:ext uri="{FF2B5EF4-FFF2-40B4-BE49-F238E27FC236}">
                <a16:creationId xmlns:a16="http://schemas.microsoft.com/office/drawing/2014/main" id="{74CFBF14-5B87-4E31-8A3A-87EB44C373FC}"/>
              </a:ext>
            </a:extLst>
          </p:cNvPr>
          <p:cNvSpPr>
            <a:spLocks noChangeArrowheads="1"/>
          </p:cNvSpPr>
          <p:nvPr/>
        </p:nvSpPr>
        <p:spPr bwMode="auto">
          <a:xfrm>
            <a:off x="570412" y="137634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6" name="Rectangle 6">
            <a:extLst>
              <a:ext uri="{FF2B5EF4-FFF2-40B4-BE49-F238E27FC236}">
                <a16:creationId xmlns:a16="http://schemas.microsoft.com/office/drawing/2014/main" id="{A7E76AA4-E687-4AB1-9225-6CB781E42A33}"/>
              </a:ext>
            </a:extLst>
          </p:cNvPr>
          <p:cNvSpPr>
            <a:spLocks noChangeArrowheads="1"/>
          </p:cNvSpPr>
          <p:nvPr/>
        </p:nvSpPr>
        <p:spPr bwMode="auto">
          <a:xfrm>
            <a:off x="570412" y="1795446"/>
            <a:ext cx="184984" cy="3404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id-ID">
              <a:latin typeface="Arial" pitchFamily="34" charset="0"/>
              <a:cs typeface="Arial" pitchFamily="34" charset="0"/>
            </a:endParaRPr>
          </a:p>
        </p:txBody>
      </p:sp>
      <p:sp>
        <p:nvSpPr>
          <p:cNvPr id="27" name="Rectangle 8">
            <a:extLst>
              <a:ext uri="{FF2B5EF4-FFF2-40B4-BE49-F238E27FC236}">
                <a16:creationId xmlns:a16="http://schemas.microsoft.com/office/drawing/2014/main" id="{CAA2E51F-C9CE-4A6A-BB63-5214B71C7DD0}"/>
              </a:ext>
            </a:extLst>
          </p:cNvPr>
          <p:cNvSpPr>
            <a:spLocks noChangeArrowheads="1"/>
          </p:cNvSpPr>
          <p:nvPr/>
        </p:nvSpPr>
        <p:spPr bwMode="auto">
          <a:xfrm>
            <a:off x="570412" y="137634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8" name="Rectangle 9">
            <a:extLst>
              <a:ext uri="{FF2B5EF4-FFF2-40B4-BE49-F238E27FC236}">
                <a16:creationId xmlns:a16="http://schemas.microsoft.com/office/drawing/2014/main" id="{4839F426-605C-48C7-BE80-84B0DF7A1580}"/>
              </a:ext>
            </a:extLst>
          </p:cNvPr>
          <p:cNvSpPr>
            <a:spLocks noChangeArrowheads="1"/>
          </p:cNvSpPr>
          <p:nvPr/>
        </p:nvSpPr>
        <p:spPr bwMode="auto">
          <a:xfrm>
            <a:off x="1259024" y="15951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id-ID">
              <a:latin typeface="Roboto" panose="02000000000000000000" pitchFamily="2" charset="0"/>
              <a:ea typeface="Roboto" panose="02000000000000000000" pitchFamily="2" charset="0"/>
              <a:cs typeface="Arial" pitchFamily="34" charset="0"/>
            </a:endParaRPr>
          </a:p>
        </p:txBody>
      </p:sp>
      <p:sp>
        <p:nvSpPr>
          <p:cNvPr id="29" name="Rectangle 11">
            <a:extLst>
              <a:ext uri="{FF2B5EF4-FFF2-40B4-BE49-F238E27FC236}">
                <a16:creationId xmlns:a16="http://schemas.microsoft.com/office/drawing/2014/main" id="{6646492F-19E6-4836-920C-577F02E9E68E}"/>
              </a:ext>
            </a:extLst>
          </p:cNvPr>
          <p:cNvSpPr>
            <a:spLocks noChangeArrowheads="1"/>
          </p:cNvSpPr>
          <p:nvPr/>
        </p:nvSpPr>
        <p:spPr bwMode="auto">
          <a:xfrm>
            <a:off x="570412" y="137634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grpSp>
        <p:nvGrpSpPr>
          <p:cNvPr id="3" name="Group 2">
            <a:extLst>
              <a:ext uri="{FF2B5EF4-FFF2-40B4-BE49-F238E27FC236}">
                <a16:creationId xmlns:a16="http://schemas.microsoft.com/office/drawing/2014/main" id="{0550808E-250C-3C40-927A-F12483F36F34}"/>
              </a:ext>
            </a:extLst>
          </p:cNvPr>
          <p:cNvGrpSpPr/>
          <p:nvPr/>
        </p:nvGrpSpPr>
        <p:grpSpPr>
          <a:xfrm>
            <a:off x="1259024" y="4266726"/>
            <a:ext cx="2578100" cy="1650783"/>
            <a:chOff x="8280005" y="2590593"/>
            <a:chExt cx="3273559" cy="2096092"/>
          </a:xfrm>
        </p:grpSpPr>
        <p:pic>
          <p:nvPicPr>
            <p:cNvPr id="22" name="Picture 1">
              <a:extLst>
                <a:ext uri="{FF2B5EF4-FFF2-40B4-BE49-F238E27FC236}">
                  <a16:creationId xmlns:a16="http://schemas.microsoft.com/office/drawing/2014/main" id="{6006532A-484F-433E-9179-C84E4E297783}"/>
                </a:ext>
              </a:extLst>
            </p:cNvPr>
            <p:cNvPicPr>
              <a:picLocks noChangeAspect="1" noChangeArrowheads="1"/>
            </p:cNvPicPr>
            <p:nvPr/>
          </p:nvPicPr>
          <p:blipFill>
            <a:blip r:embed="rId2" cstate="print"/>
            <a:stretch>
              <a:fillRect/>
            </a:stretch>
          </p:blipFill>
          <p:spPr bwMode="auto">
            <a:xfrm>
              <a:off x="8806034" y="2590593"/>
              <a:ext cx="1422183" cy="666087"/>
            </a:xfrm>
            <a:prstGeom prst="rect">
              <a:avLst/>
            </a:prstGeom>
            <a:noFill/>
            <a:ln>
              <a:noFill/>
            </a:ln>
          </p:spPr>
        </p:pic>
        <p:pic>
          <p:nvPicPr>
            <p:cNvPr id="25" name="Picture 4">
              <a:extLst>
                <a:ext uri="{FF2B5EF4-FFF2-40B4-BE49-F238E27FC236}">
                  <a16:creationId xmlns:a16="http://schemas.microsoft.com/office/drawing/2014/main" id="{8DEC1104-BF88-48F1-9CB2-1213135CEF46}"/>
                </a:ext>
              </a:extLst>
            </p:cNvPr>
            <p:cNvPicPr>
              <a:picLocks noChangeAspect="1" noChangeArrowheads="1"/>
            </p:cNvPicPr>
            <p:nvPr/>
          </p:nvPicPr>
          <p:blipFill>
            <a:blip r:embed="rId3" cstate="print"/>
            <a:stretch>
              <a:fillRect/>
            </a:stretch>
          </p:blipFill>
          <p:spPr bwMode="auto">
            <a:xfrm>
              <a:off x="8280005" y="3484761"/>
              <a:ext cx="2474239" cy="380652"/>
            </a:xfrm>
            <a:prstGeom prst="rect">
              <a:avLst/>
            </a:prstGeom>
            <a:noFill/>
            <a:ln>
              <a:noFill/>
            </a:ln>
          </p:spPr>
        </p:pic>
        <p:pic>
          <p:nvPicPr>
            <p:cNvPr id="30" name="Picture 10">
              <a:extLst>
                <a:ext uri="{FF2B5EF4-FFF2-40B4-BE49-F238E27FC236}">
                  <a16:creationId xmlns:a16="http://schemas.microsoft.com/office/drawing/2014/main" id="{1D9C9D2E-14F6-458F-99F4-A1E409627114}"/>
                </a:ext>
              </a:extLst>
            </p:cNvPr>
            <p:cNvPicPr>
              <a:picLocks noChangeAspect="1" noChangeArrowheads="1"/>
            </p:cNvPicPr>
            <p:nvPr/>
          </p:nvPicPr>
          <p:blipFill>
            <a:blip r:embed="rId4" cstate="print"/>
            <a:stretch>
              <a:fillRect/>
            </a:stretch>
          </p:blipFill>
          <p:spPr bwMode="auto">
            <a:xfrm>
              <a:off x="8902869" y="3946957"/>
              <a:ext cx="2650695" cy="739728"/>
            </a:xfrm>
            <a:prstGeom prst="rect">
              <a:avLst/>
            </a:prstGeom>
            <a:noFill/>
            <a:ln>
              <a:noFill/>
            </a:ln>
          </p:spPr>
        </p:pic>
      </p:grpSp>
      <p:sp>
        <p:nvSpPr>
          <p:cNvPr id="31" name="Rectangle 12">
            <a:extLst>
              <a:ext uri="{FF2B5EF4-FFF2-40B4-BE49-F238E27FC236}">
                <a16:creationId xmlns:a16="http://schemas.microsoft.com/office/drawing/2014/main" id="{F04A14A2-9923-41C8-A1D2-E2B1AB17D949}"/>
              </a:ext>
            </a:extLst>
          </p:cNvPr>
          <p:cNvSpPr>
            <a:spLocks noChangeArrowheads="1"/>
          </p:cNvSpPr>
          <p:nvPr/>
        </p:nvSpPr>
        <p:spPr bwMode="auto">
          <a:xfrm>
            <a:off x="1259024" y="15951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id-ID">
              <a:latin typeface="Roboto" panose="02000000000000000000" pitchFamily="2" charset="0"/>
              <a:ea typeface="Roboto" panose="02000000000000000000" pitchFamily="2" charset="0"/>
              <a:cs typeface="Arial" pitchFamily="34" charset="0"/>
            </a:endParaRPr>
          </a:p>
        </p:txBody>
      </p:sp>
      <p:sp>
        <p:nvSpPr>
          <p:cNvPr id="32" name="Rectangle 14">
            <a:extLst>
              <a:ext uri="{FF2B5EF4-FFF2-40B4-BE49-F238E27FC236}">
                <a16:creationId xmlns:a16="http://schemas.microsoft.com/office/drawing/2014/main" id="{7F396EAD-514C-49BD-A0AF-5EA078926AD0}"/>
              </a:ext>
            </a:extLst>
          </p:cNvPr>
          <p:cNvSpPr>
            <a:spLocks noChangeArrowheads="1"/>
          </p:cNvSpPr>
          <p:nvPr/>
        </p:nvSpPr>
        <p:spPr bwMode="auto">
          <a:xfrm>
            <a:off x="570412" y="137634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33" name="Picture 13">
            <a:extLst>
              <a:ext uri="{FF2B5EF4-FFF2-40B4-BE49-F238E27FC236}">
                <a16:creationId xmlns:a16="http://schemas.microsoft.com/office/drawing/2014/main" id="{774BDDC2-C824-46B0-A6DB-7631053F9263}"/>
              </a:ext>
            </a:extLst>
          </p:cNvPr>
          <p:cNvPicPr>
            <a:picLocks noChangeAspect="1" noChangeArrowheads="1"/>
          </p:cNvPicPr>
          <p:nvPr/>
        </p:nvPicPr>
        <p:blipFill>
          <a:blip r:embed="rId5" cstate="print"/>
          <a:stretch>
            <a:fillRect/>
          </a:stretch>
        </p:blipFill>
        <p:spPr bwMode="auto">
          <a:xfrm>
            <a:off x="4932416" y="4266726"/>
            <a:ext cx="4171246" cy="410960"/>
          </a:xfrm>
          <a:prstGeom prst="rect">
            <a:avLst/>
          </a:prstGeom>
          <a:noFill/>
          <a:ln>
            <a:noFill/>
          </a:ln>
        </p:spPr>
      </p:pic>
      <p:sp>
        <p:nvSpPr>
          <p:cNvPr id="34" name="Rectangle 15">
            <a:extLst>
              <a:ext uri="{FF2B5EF4-FFF2-40B4-BE49-F238E27FC236}">
                <a16:creationId xmlns:a16="http://schemas.microsoft.com/office/drawing/2014/main" id="{63325A18-6C96-4AE6-8FA8-C8B89ACB40CC}"/>
              </a:ext>
            </a:extLst>
          </p:cNvPr>
          <p:cNvSpPr>
            <a:spLocks noChangeArrowheads="1"/>
          </p:cNvSpPr>
          <p:nvPr/>
        </p:nvSpPr>
        <p:spPr bwMode="auto">
          <a:xfrm>
            <a:off x="570412" y="1795446"/>
            <a:ext cx="184984" cy="3404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id-ID">
              <a:latin typeface="Arial" pitchFamily="34" charset="0"/>
              <a:cs typeface="Arial" pitchFamily="34" charset="0"/>
            </a:endParaRPr>
          </a:p>
        </p:txBody>
      </p:sp>
      <p:sp>
        <p:nvSpPr>
          <p:cNvPr id="35" name="TextBox 34">
            <a:extLst>
              <a:ext uri="{FF2B5EF4-FFF2-40B4-BE49-F238E27FC236}">
                <a16:creationId xmlns:a16="http://schemas.microsoft.com/office/drawing/2014/main" id="{4FFFB047-D9C1-4204-A860-9A5BE539A46F}"/>
              </a:ext>
            </a:extLst>
          </p:cNvPr>
          <p:cNvSpPr txBox="1"/>
          <p:nvPr/>
        </p:nvSpPr>
        <p:spPr>
          <a:xfrm>
            <a:off x="4819273" y="4765679"/>
            <a:ext cx="7849246" cy="589072"/>
          </a:xfrm>
          <a:prstGeom prst="rect">
            <a:avLst/>
          </a:prstGeom>
          <a:noFill/>
        </p:spPr>
        <p:txBody>
          <a:bodyPr wrap="square" rtlCol="0">
            <a:spAutoFit/>
          </a:bodyPr>
          <a:lstStyle/>
          <a:p>
            <a:pPr>
              <a:lnSpc>
                <a:spcPct val="150000"/>
              </a:lnSpc>
            </a:pPr>
            <a:r>
              <a:rPr lang="id-ID" sz="2400" b="1" dirty="0">
                <a:solidFill>
                  <a:srgbClr val="FF0000"/>
                </a:solidFill>
                <a:latin typeface="Roboto" panose="02000000000000000000" pitchFamily="2" charset="0"/>
                <a:ea typeface="Roboto" panose="02000000000000000000" pitchFamily="2" charset="0"/>
              </a:rPr>
              <a:t>IRR (12,94%) ˃ k (10%)</a:t>
            </a:r>
            <a:r>
              <a:rPr lang="en-US" sz="2400" b="1" dirty="0">
                <a:solidFill>
                  <a:srgbClr val="FF0000"/>
                </a:solidFill>
                <a:latin typeface="Roboto" panose="02000000000000000000" pitchFamily="2" charset="0"/>
                <a:ea typeface="Roboto" panose="02000000000000000000" pitchFamily="2" charset="0"/>
              </a:rPr>
              <a:t>  </a:t>
            </a:r>
            <a:r>
              <a:rPr lang="en-US" sz="2400" b="1" dirty="0">
                <a:solidFill>
                  <a:srgbClr val="FF0000"/>
                </a:solidFill>
                <a:latin typeface="Roboto" panose="02000000000000000000" pitchFamily="2" charset="0"/>
                <a:ea typeface="Roboto" panose="02000000000000000000" pitchFamily="2" charset="0"/>
                <a:sym typeface="Wingdings" panose="05000000000000000000" pitchFamily="2" charset="2"/>
              </a:rPr>
              <a:t></a:t>
            </a:r>
            <a:r>
              <a:rPr lang="id-ID" sz="2400" b="1" dirty="0">
                <a:solidFill>
                  <a:srgbClr val="FF0000"/>
                </a:solidFill>
                <a:latin typeface="Roboto" panose="02000000000000000000" pitchFamily="2" charset="0"/>
                <a:ea typeface="Roboto" panose="02000000000000000000" pitchFamily="2" charset="0"/>
              </a:rPr>
              <a:t> </a:t>
            </a:r>
            <a:r>
              <a:rPr lang="en-US" sz="2400" b="1" dirty="0">
                <a:solidFill>
                  <a:srgbClr val="FF0000"/>
                </a:solidFill>
                <a:latin typeface="Roboto" panose="02000000000000000000" pitchFamily="2" charset="0"/>
                <a:ea typeface="Roboto" panose="02000000000000000000" pitchFamily="2" charset="0"/>
              </a:rPr>
              <a:t> </a:t>
            </a:r>
            <a:r>
              <a:rPr lang="id-ID" sz="2400" b="1" dirty="0">
                <a:solidFill>
                  <a:srgbClr val="FF0000"/>
                </a:solidFill>
                <a:latin typeface="Roboto" panose="02000000000000000000" pitchFamily="2" charset="0"/>
                <a:ea typeface="Roboto" panose="02000000000000000000" pitchFamily="2" charset="0"/>
              </a:rPr>
              <a:t>Accept the project</a:t>
            </a:r>
            <a:r>
              <a:rPr lang="en-US" sz="2400" b="1" dirty="0">
                <a:solidFill>
                  <a:srgbClr val="FF0000"/>
                </a:solidFill>
                <a:latin typeface="Roboto" panose="02000000000000000000" pitchFamily="2" charset="0"/>
                <a:ea typeface="Roboto" panose="02000000000000000000" pitchFamily="2" charset="0"/>
              </a:rPr>
              <a:t> </a:t>
            </a:r>
            <a:endParaRPr lang="id-ID" sz="2400" b="1" dirty="0">
              <a:solidFill>
                <a:srgbClr val="FF0000"/>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E2054B7F-DC4C-1349-BE34-C80CCAD982EC}"/>
              </a:ext>
            </a:extLst>
          </p:cNvPr>
          <p:cNvSpPr>
            <a:spLocks noGrp="1"/>
          </p:cNvSpPr>
          <p:nvPr>
            <p:ph type="title"/>
          </p:nvPr>
        </p:nvSpPr>
        <p:spPr/>
        <p:txBody>
          <a:bodyPr/>
          <a:lstStyle/>
          <a:p>
            <a:r>
              <a:rPr lang="en-US" kern="0" dirty="0">
                <a:sym typeface="Poppins ExtraBold"/>
              </a:rPr>
              <a:t> </a:t>
            </a:r>
            <a:r>
              <a:rPr lang="en-US" kern="0" dirty="0"/>
              <a:t>C</a:t>
            </a:r>
            <a:r>
              <a:rPr lang="en-US" kern="0" dirty="0">
                <a:sym typeface="Poppins ExtraBold"/>
              </a:rPr>
              <a:t>apital Budgeting </a:t>
            </a:r>
            <a:r>
              <a:rPr lang="en-US" kern="0" dirty="0"/>
              <a:t>D</a:t>
            </a:r>
            <a:r>
              <a:rPr lang="en-US" kern="0" dirty="0">
                <a:sym typeface="Poppins ExtraBold"/>
              </a:rPr>
              <a:t>ecision Method</a:t>
            </a:r>
            <a:endParaRPr lang="en-US" dirty="0"/>
          </a:p>
        </p:txBody>
      </p:sp>
      <p:sp>
        <p:nvSpPr>
          <p:cNvPr id="4" name="Content Placeholder 3">
            <a:extLst>
              <a:ext uri="{FF2B5EF4-FFF2-40B4-BE49-F238E27FC236}">
                <a16:creationId xmlns:a16="http://schemas.microsoft.com/office/drawing/2014/main" id="{B7D426AF-1A8F-F24B-9B31-CD72B2471F19}"/>
              </a:ext>
            </a:extLst>
          </p:cNvPr>
          <p:cNvSpPr>
            <a:spLocks noGrp="1"/>
          </p:cNvSpPr>
          <p:nvPr>
            <p:ph idx="1"/>
          </p:nvPr>
        </p:nvSpPr>
        <p:spPr/>
        <p:txBody>
          <a:bodyPr/>
          <a:lstStyle/>
          <a:p>
            <a:endParaRPr lang="en-US"/>
          </a:p>
        </p:txBody>
      </p:sp>
      <p:sp>
        <p:nvSpPr>
          <p:cNvPr id="36" name="TextBox 35">
            <a:extLst>
              <a:ext uri="{FF2B5EF4-FFF2-40B4-BE49-F238E27FC236}">
                <a16:creationId xmlns:a16="http://schemas.microsoft.com/office/drawing/2014/main" id="{95072CD5-B070-C044-910B-5F5C5F205140}"/>
              </a:ext>
            </a:extLst>
          </p:cNvPr>
          <p:cNvSpPr txBox="1"/>
          <p:nvPr/>
        </p:nvSpPr>
        <p:spPr>
          <a:xfrm>
            <a:off x="838200" y="1501027"/>
            <a:ext cx="7010400" cy="523220"/>
          </a:xfrm>
          <a:prstGeom prst="rect">
            <a:avLst/>
          </a:prstGeom>
          <a:noFill/>
        </p:spPr>
        <p:txBody>
          <a:bodyPr wrap="square">
            <a:spAutoFit/>
          </a:bodyPr>
          <a:lstStyle/>
          <a:p>
            <a:r>
              <a:rPr lang="en-US" sz="2800" b="1" dirty="0">
                <a:latin typeface="Roboto" panose="02000000000000000000" pitchFamily="2" charset="0"/>
                <a:ea typeface="Roboto" panose="02000000000000000000" pitchFamily="2" charset="0"/>
              </a:rPr>
              <a:t>Internal Rate of Return – 3 simple step</a:t>
            </a:r>
          </a:p>
        </p:txBody>
      </p:sp>
    </p:spTree>
    <p:extLst>
      <p:ext uri="{BB962C8B-B14F-4D97-AF65-F5344CB8AC3E}">
        <p14:creationId xmlns:p14="http://schemas.microsoft.com/office/powerpoint/2010/main" val="2526581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BB08E5F1-C432-483E-A288-8454C4FA33F6}"/>
              </a:ext>
            </a:extLst>
          </p:cNvPr>
          <p:cNvSpPr txBox="1">
            <a:spLocks/>
          </p:cNvSpPr>
          <p:nvPr/>
        </p:nvSpPr>
        <p:spPr>
          <a:xfrm>
            <a:off x="838200" y="3999614"/>
            <a:ext cx="5812069" cy="23296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defPPr>
              <a:defRPr lang="id-ID"/>
            </a:defPPr>
            <a:lvl1pPr indent="0">
              <a:lnSpc>
                <a:spcPct val="90000"/>
              </a:lnSpc>
              <a:spcBef>
                <a:spcPts val="1000"/>
              </a:spcBef>
              <a:buFont typeface="Arial" panose="020B0604020202020204" pitchFamily="34" charset="0"/>
              <a:buNone/>
              <a:tabLst>
                <a:tab pos="900113" algn="l"/>
                <a:tab pos="1160463" algn="l"/>
              </a:tabLst>
              <a:defRPr sz="2000">
                <a:latin typeface="Roboto" panose="02000000000000000000" pitchFamily="2" charset="0"/>
                <a:ea typeface="Roboto" panose="02000000000000000000" pitchFamily="2"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dirty="0"/>
              <a:t>ACOF	=	annual cash outflow in period t</a:t>
            </a:r>
          </a:p>
          <a:p>
            <a:r>
              <a:rPr lang="en-US" dirty="0"/>
              <a:t>ACIF	= 	annual cash inflow in period t</a:t>
            </a:r>
          </a:p>
          <a:p>
            <a:r>
              <a:rPr lang="en-US" dirty="0"/>
              <a:t>TV 	=	terminal value of ACIF</a:t>
            </a:r>
          </a:p>
          <a:p>
            <a:r>
              <a:rPr lang="en-US" dirty="0"/>
              <a:t>n 	=	project’s expected life</a:t>
            </a:r>
          </a:p>
          <a:p>
            <a:r>
              <a:rPr lang="en-US" dirty="0"/>
              <a:t>k	=	required rate of return or discount rate</a:t>
            </a:r>
          </a:p>
        </p:txBody>
      </p:sp>
      <p:graphicFrame>
        <p:nvGraphicFramePr>
          <p:cNvPr id="11" name="Object 10">
            <a:extLst>
              <a:ext uri="{FF2B5EF4-FFF2-40B4-BE49-F238E27FC236}">
                <a16:creationId xmlns:a16="http://schemas.microsoft.com/office/drawing/2014/main" id="{98B22F26-4BC4-4A3F-AE60-4903A1E089E3}"/>
              </a:ext>
            </a:extLst>
          </p:cNvPr>
          <p:cNvGraphicFramePr>
            <a:graphicFrameLocks noChangeAspect="1"/>
          </p:cNvGraphicFramePr>
          <p:nvPr>
            <p:extLst>
              <p:ext uri="{D42A27DB-BD31-4B8C-83A1-F6EECF244321}">
                <p14:modId xmlns:p14="http://schemas.microsoft.com/office/powerpoint/2010/main" val="3422873172"/>
              </p:ext>
            </p:extLst>
          </p:nvPr>
        </p:nvGraphicFramePr>
        <p:xfrm>
          <a:off x="1318769" y="2056673"/>
          <a:ext cx="2211831" cy="451953"/>
        </p:xfrm>
        <a:graphic>
          <a:graphicData uri="http://schemas.openxmlformats.org/presentationml/2006/ole">
            <mc:AlternateContent xmlns:mc="http://schemas.openxmlformats.org/markup-compatibility/2006">
              <mc:Choice xmlns:v="urn:schemas-microsoft-com:vml" Requires="v">
                <p:oleObj spid="_x0000_s9347" name="Equation" r:id="rId3" imgW="1104840" imgH="241200" progId="Equation.3">
                  <p:embed/>
                </p:oleObj>
              </mc:Choice>
              <mc:Fallback>
                <p:oleObj name="Equation" r:id="rId3" imgW="1104840" imgH="241200" progId="Equation.3">
                  <p:embed/>
                  <p:pic>
                    <p:nvPicPr>
                      <p:cNvPr id="3" name="Object 2"/>
                      <p:cNvPicPr/>
                      <p:nvPr/>
                    </p:nvPicPr>
                    <p:blipFill>
                      <a:blip r:embed="rId4"/>
                      <a:stretch>
                        <a:fillRect/>
                      </a:stretch>
                    </p:blipFill>
                    <p:spPr>
                      <a:xfrm>
                        <a:off x="1318769" y="2056673"/>
                        <a:ext cx="2211831" cy="451953"/>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1DD398E4-FCC8-43BE-9347-836BA1625128}"/>
              </a:ext>
            </a:extLst>
          </p:cNvPr>
          <p:cNvGraphicFramePr>
            <a:graphicFrameLocks noChangeAspect="1"/>
          </p:cNvGraphicFramePr>
          <p:nvPr>
            <p:extLst>
              <p:ext uri="{D42A27DB-BD31-4B8C-83A1-F6EECF244321}">
                <p14:modId xmlns:p14="http://schemas.microsoft.com/office/powerpoint/2010/main" val="1206826087"/>
              </p:ext>
            </p:extLst>
          </p:nvPr>
        </p:nvGraphicFramePr>
        <p:xfrm>
          <a:off x="1064769" y="2493154"/>
          <a:ext cx="3672331" cy="1184623"/>
        </p:xfrm>
        <a:graphic>
          <a:graphicData uri="http://schemas.openxmlformats.org/presentationml/2006/ole">
            <mc:AlternateContent xmlns:mc="http://schemas.openxmlformats.org/markup-compatibility/2006">
              <mc:Choice xmlns:v="urn:schemas-microsoft-com:vml" Requires="v">
                <p:oleObj spid="_x0000_s9348" name="Equation" r:id="rId5" imgW="1968480" imgH="634680" progId="Equation.3">
                  <p:embed/>
                </p:oleObj>
              </mc:Choice>
              <mc:Fallback>
                <p:oleObj name="Equation" r:id="rId5" imgW="1968480" imgH="634680" progId="Equation.3">
                  <p:embed/>
                  <p:pic>
                    <p:nvPicPr>
                      <p:cNvPr id="5" name="Object 4"/>
                      <p:cNvPicPr/>
                      <p:nvPr/>
                    </p:nvPicPr>
                    <p:blipFill>
                      <a:blip r:embed="rId6"/>
                      <a:stretch>
                        <a:fillRect/>
                      </a:stretch>
                    </p:blipFill>
                    <p:spPr>
                      <a:xfrm>
                        <a:off x="1064769" y="2493154"/>
                        <a:ext cx="3672331" cy="1184623"/>
                      </a:xfrm>
                      <a:prstGeom prst="rect">
                        <a:avLst/>
                      </a:prstGeom>
                      <a:noFill/>
                    </p:spPr>
                  </p:pic>
                </p:oleObj>
              </mc:Fallback>
            </mc:AlternateContent>
          </a:graphicData>
        </a:graphic>
      </p:graphicFrame>
      <p:sp>
        <p:nvSpPr>
          <p:cNvPr id="2" name="Title 1">
            <a:extLst>
              <a:ext uri="{FF2B5EF4-FFF2-40B4-BE49-F238E27FC236}">
                <a16:creationId xmlns:a16="http://schemas.microsoft.com/office/drawing/2014/main" id="{D0105A35-3B37-484C-A034-957E774230DF}"/>
              </a:ext>
            </a:extLst>
          </p:cNvPr>
          <p:cNvSpPr>
            <a:spLocks noGrp="1"/>
          </p:cNvSpPr>
          <p:nvPr>
            <p:ph type="title"/>
          </p:nvPr>
        </p:nvSpPr>
        <p:spPr/>
        <p:txBody>
          <a:bodyPr/>
          <a:lstStyle/>
          <a:p>
            <a:r>
              <a:rPr lang="en-US" kern="0" dirty="0">
                <a:sym typeface="Poppins ExtraBold"/>
              </a:rPr>
              <a:t> </a:t>
            </a:r>
            <a:r>
              <a:rPr lang="en-US" kern="0" dirty="0"/>
              <a:t>C</a:t>
            </a:r>
            <a:r>
              <a:rPr lang="en-US" kern="0" dirty="0">
                <a:sym typeface="Poppins ExtraBold"/>
              </a:rPr>
              <a:t>apital Budgeting </a:t>
            </a:r>
            <a:r>
              <a:rPr lang="en-US" kern="0" dirty="0"/>
              <a:t>D</a:t>
            </a:r>
            <a:r>
              <a:rPr lang="en-US" kern="0" dirty="0">
                <a:sym typeface="Poppins ExtraBold"/>
              </a:rPr>
              <a:t>ecision Method</a:t>
            </a:r>
            <a:endParaRPr lang="en-US" dirty="0"/>
          </a:p>
        </p:txBody>
      </p:sp>
      <p:sp>
        <p:nvSpPr>
          <p:cNvPr id="9" name="TextBox 8">
            <a:extLst>
              <a:ext uri="{FF2B5EF4-FFF2-40B4-BE49-F238E27FC236}">
                <a16:creationId xmlns:a16="http://schemas.microsoft.com/office/drawing/2014/main" id="{C85E15F2-BBB7-FB4D-AC5D-E3149CB48A61}"/>
              </a:ext>
            </a:extLst>
          </p:cNvPr>
          <p:cNvSpPr txBox="1"/>
          <p:nvPr/>
        </p:nvSpPr>
        <p:spPr>
          <a:xfrm>
            <a:off x="838200" y="1501027"/>
            <a:ext cx="7010400" cy="523220"/>
          </a:xfrm>
          <a:prstGeom prst="rect">
            <a:avLst/>
          </a:prstGeom>
          <a:noFill/>
        </p:spPr>
        <p:txBody>
          <a:bodyPr wrap="square">
            <a:spAutoFit/>
          </a:bodyPr>
          <a:lstStyle/>
          <a:p>
            <a:r>
              <a:rPr lang="en-US" sz="2800" b="1" dirty="0">
                <a:latin typeface="Roboto" panose="02000000000000000000" pitchFamily="2" charset="0"/>
                <a:ea typeface="Roboto" panose="02000000000000000000" pitchFamily="2" charset="0"/>
              </a:rPr>
              <a:t>Modified Internal Rate of Return- MIRR</a:t>
            </a:r>
          </a:p>
        </p:txBody>
      </p:sp>
      <p:grpSp>
        <p:nvGrpSpPr>
          <p:cNvPr id="10" name="Group 9">
            <a:extLst>
              <a:ext uri="{FF2B5EF4-FFF2-40B4-BE49-F238E27FC236}">
                <a16:creationId xmlns:a16="http://schemas.microsoft.com/office/drawing/2014/main" id="{8EF70373-5B5F-5A4D-B267-FCE01FD31047}"/>
              </a:ext>
            </a:extLst>
          </p:cNvPr>
          <p:cNvGrpSpPr/>
          <p:nvPr/>
        </p:nvGrpSpPr>
        <p:grpSpPr>
          <a:xfrm>
            <a:off x="7056666" y="2024247"/>
            <a:ext cx="4297134" cy="4305064"/>
            <a:chOff x="6950529" y="1690688"/>
            <a:chExt cx="4297134" cy="4305064"/>
          </a:xfrm>
        </p:grpSpPr>
        <p:sp>
          <p:nvSpPr>
            <p:cNvPr id="12" name="Round Same Side Corner Rectangle 11">
              <a:extLst>
                <a:ext uri="{FF2B5EF4-FFF2-40B4-BE49-F238E27FC236}">
                  <a16:creationId xmlns:a16="http://schemas.microsoft.com/office/drawing/2014/main" id="{4F1DB642-C122-5447-B75E-F780CBBCD239}"/>
                </a:ext>
              </a:extLst>
            </p:cNvPr>
            <p:cNvSpPr/>
            <p:nvPr/>
          </p:nvSpPr>
          <p:spPr>
            <a:xfrm>
              <a:off x="6985000" y="1690688"/>
              <a:ext cx="4180114" cy="696073"/>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ontserrat" pitchFamily="2" charset="77"/>
                </a:rPr>
                <a:t>Criterion</a:t>
              </a:r>
            </a:p>
          </p:txBody>
        </p:sp>
        <p:sp>
          <p:nvSpPr>
            <p:cNvPr id="15" name="Round Same Side Corner Rectangle 14">
              <a:extLst>
                <a:ext uri="{FF2B5EF4-FFF2-40B4-BE49-F238E27FC236}">
                  <a16:creationId xmlns:a16="http://schemas.microsoft.com/office/drawing/2014/main" id="{B3100626-DC23-CB4F-A2C0-FC4DA947F2BE}"/>
                </a:ext>
              </a:extLst>
            </p:cNvPr>
            <p:cNvSpPr/>
            <p:nvPr/>
          </p:nvSpPr>
          <p:spPr>
            <a:xfrm rot="10800000">
              <a:off x="6985000" y="2487199"/>
              <a:ext cx="2019300" cy="2254188"/>
            </a:xfrm>
            <a:prstGeom prst="round2Same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0000" rtlCol="0" anchor="ctr"/>
            <a:lstStyle/>
            <a:p>
              <a:pPr algn="ctr"/>
              <a:endParaRPr lang="en-US" sz="2000" dirty="0">
                <a:latin typeface="Roboto" panose="02000000000000000000" pitchFamily="2" charset="0"/>
                <a:ea typeface="Roboto" panose="02000000000000000000" pitchFamily="2" charset="0"/>
              </a:endParaRPr>
            </a:p>
          </p:txBody>
        </p:sp>
        <p:sp>
          <p:nvSpPr>
            <p:cNvPr id="16" name="Round Same Side Corner Rectangle 15">
              <a:extLst>
                <a:ext uri="{FF2B5EF4-FFF2-40B4-BE49-F238E27FC236}">
                  <a16:creationId xmlns:a16="http://schemas.microsoft.com/office/drawing/2014/main" id="{85689739-3A78-8240-AFB8-1BE1B5F22044}"/>
                </a:ext>
              </a:extLst>
            </p:cNvPr>
            <p:cNvSpPr/>
            <p:nvPr/>
          </p:nvSpPr>
          <p:spPr>
            <a:xfrm rot="10800000">
              <a:off x="9145814" y="2487200"/>
              <a:ext cx="2019300" cy="2254186"/>
            </a:xfrm>
            <a:prstGeom prst="round2Same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2BA0A19-1999-AE46-80B5-30772FE45123}"/>
                </a:ext>
              </a:extLst>
            </p:cNvPr>
            <p:cNvSpPr txBox="1"/>
            <p:nvPr/>
          </p:nvSpPr>
          <p:spPr>
            <a:xfrm>
              <a:off x="6985000" y="2738137"/>
              <a:ext cx="2019300" cy="1446550"/>
            </a:xfrm>
            <a:prstGeom prst="rect">
              <a:avLst/>
            </a:prstGeom>
            <a:noFill/>
          </p:spPr>
          <p:txBody>
            <a:bodyPr wrap="square" rtlCol="0">
              <a:spAutoFit/>
            </a:bodyPr>
            <a:lstStyle/>
            <a:p>
              <a:pPr algn="ctr"/>
              <a:r>
                <a:rPr lang="en-US" sz="2200" dirty="0">
                  <a:latin typeface="Roboto" panose="02000000000000000000" pitchFamily="2" charset="0"/>
                  <a:ea typeface="Roboto" panose="02000000000000000000" pitchFamily="2" charset="0"/>
                </a:rPr>
                <a:t>If</a:t>
              </a:r>
            </a:p>
            <a:p>
              <a:pPr algn="ctr"/>
              <a:r>
                <a:rPr lang="id-ID" sz="2200" kern="0" dirty="0">
                  <a:latin typeface="Roboto Medium" panose="02000000000000000000" pitchFamily="2" charset="0"/>
                  <a:ea typeface="Roboto Medium" panose="02000000000000000000" pitchFamily="2" charset="0"/>
                </a:rPr>
                <a:t>MIRR ≥ </a:t>
              </a:r>
              <a:r>
                <a:rPr lang="id-ID" sz="2200" dirty="0"/>
                <a:t> </a:t>
              </a:r>
              <a:r>
                <a:rPr lang="id-ID" sz="2200" kern="0" dirty="0" err="1">
                  <a:latin typeface="Roboto Medium" panose="02000000000000000000" pitchFamily="2" charset="0"/>
                  <a:ea typeface="Roboto Medium" panose="02000000000000000000" pitchFamily="2" charset="0"/>
                </a:rPr>
                <a:t>required</a:t>
              </a:r>
              <a:r>
                <a:rPr lang="id-ID" sz="2200" kern="0" dirty="0">
                  <a:latin typeface="Roboto Medium" panose="02000000000000000000" pitchFamily="2" charset="0"/>
                  <a:ea typeface="Roboto Medium" panose="02000000000000000000" pitchFamily="2" charset="0"/>
                </a:rPr>
                <a:t> </a:t>
              </a:r>
              <a:r>
                <a:rPr lang="id-ID" sz="2200" kern="0" dirty="0" err="1">
                  <a:latin typeface="Roboto Medium" panose="02000000000000000000" pitchFamily="2" charset="0"/>
                  <a:ea typeface="Roboto Medium" panose="02000000000000000000" pitchFamily="2" charset="0"/>
                </a:rPr>
                <a:t>rate</a:t>
              </a:r>
              <a:r>
                <a:rPr lang="id-ID" sz="2200" kern="0" dirty="0">
                  <a:latin typeface="Roboto Medium" panose="02000000000000000000" pitchFamily="2" charset="0"/>
                  <a:ea typeface="Roboto Medium" panose="02000000000000000000" pitchFamily="2" charset="0"/>
                </a:rPr>
                <a:t> </a:t>
              </a:r>
              <a:r>
                <a:rPr lang="id-ID" sz="2200" kern="0" dirty="0" err="1">
                  <a:latin typeface="Roboto Medium" panose="02000000000000000000" pitchFamily="2" charset="0"/>
                  <a:ea typeface="Roboto Medium" panose="02000000000000000000" pitchFamily="2" charset="0"/>
                </a:rPr>
                <a:t>of</a:t>
              </a:r>
              <a:r>
                <a:rPr lang="id-ID" sz="2200" kern="0" dirty="0">
                  <a:latin typeface="Roboto Medium" panose="02000000000000000000" pitchFamily="2" charset="0"/>
                  <a:ea typeface="Roboto Medium" panose="02000000000000000000" pitchFamily="2" charset="0"/>
                </a:rPr>
                <a:t> </a:t>
              </a:r>
              <a:r>
                <a:rPr lang="id-ID" sz="2200" kern="0" dirty="0" err="1">
                  <a:latin typeface="Roboto Medium" panose="02000000000000000000" pitchFamily="2" charset="0"/>
                  <a:ea typeface="Roboto Medium" panose="02000000000000000000" pitchFamily="2" charset="0"/>
                </a:rPr>
                <a:t>return</a:t>
              </a:r>
              <a:endParaRPr lang="en-US" sz="2200" kern="0" dirty="0">
                <a:latin typeface="Roboto Medium" panose="02000000000000000000" pitchFamily="2" charset="0"/>
                <a:ea typeface="Roboto Medium" panose="02000000000000000000" pitchFamily="2" charset="0"/>
              </a:endParaRPr>
            </a:p>
          </p:txBody>
        </p:sp>
        <p:sp>
          <p:nvSpPr>
            <p:cNvPr id="18" name="TextBox 17">
              <a:extLst>
                <a:ext uri="{FF2B5EF4-FFF2-40B4-BE49-F238E27FC236}">
                  <a16:creationId xmlns:a16="http://schemas.microsoft.com/office/drawing/2014/main" id="{2687AC85-B6E6-2246-8D3C-6E55FC1F91C9}"/>
                </a:ext>
              </a:extLst>
            </p:cNvPr>
            <p:cNvSpPr txBox="1"/>
            <p:nvPr/>
          </p:nvSpPr>
          <p:spPr>
            <a:xfrm>
              <a:off x="9145814" y="2738137"/>
              <a:ext cx="2019300" cy="1446550"/>
            </a:xfrm>
            <a:prstGeom prst="rect">
              <a:avLst/>
            </a:prstGeom>
            <a:noFill/>
          </p:spPr>
          <p:txBody>
            <a:bodyPr wrap="square" rtlCol="0">
              <a:spAutoFit/>
            </a:bodyPr>
            <a:lstStyle/>
            <a:p>
              <a:pPr algn="ctr"/>
              <a:r>
                <a:rPr lang="en-US" sz="2200" dirty="0">
                  <a:latin typeface="Roboto" panose="02000000000000000000" pitchFamily="2" charset="0"/>
                  <a:ea typeface="Roboto" panose="02000000000000000000" pitchFamily="2" charset="0"/>
                </a:rPr>
                <a:t>If</a:t>
              </a:r>
            </a:p>
            <a:p>
              <a:pPr algn="ctr"/>
              <a:r>
                <a:rPr lang="id-ID" sz="2200" kern="0" dirty="0">
                  <a:latin typeface="Roboto Medium" panose="02000000000000000000" pitchFamily="2" charset="0"/>
                  <a:ea typeface="Roboto Medium" panose="02000000000000000000" pitchFamily="2" charset="0"/>
                </a:rPr>
                <a:t>MIRR ˂ </a:t>
              </a:r>
              <a:r>
                <a:rPr lang="id-ID" sz="2200" kern="0" dirty="0" err="1">
                  <a:latin typeface="Roboto Medium" panose="02000000000000000000" pitchFamily="2" charset="0"/>
                  <a:ea typeface="Roboto Medium" panose="02000000000000000000" pitchFamily="2" charset="0"/>
                </a:rPr>
                <a:t>required</a:t>
              </a:r>
              <a:r>
                <a:rPr lang="id-ID" sz="2200" kern="0" dirty="0">
                  <a:latin typeface="Roboto Medium" panose="02000000000000000000" pitchFamily="2" charset="0"/>
                  <a:ea typeface="Roboto Medium" panose="02000000000000000000" pitchFamily="2" charset="0"/>
                </a:rPr>
                <a:t> </a:t>
              </a:r>
              <a:r>
                <a:rPr lang="id-ID" sz="2200" kern="0" dirty="0" err="1">
                  <a:latin typeface="Roboto Medium" panose="02000000000000000000" pitchFamily="2" charset="0"/>
                  <a:ea typeface="Roboto Medium" panose="02000000000000000000" pitchFamily="2" charset="0"/>
                </a:rPr>
                <a:t>rate</a:t>
              </a:r>
              <a:r>
                <a:rPr lang="id-ID" sz="2200" kern="0" dirty="0">
                  <a:latin typeface="Roboto Medium" panose="02000000000000000000" pitchFamily="2" charset="0"/>
                  <a:ea typeface="Roboto Medium" panose="02000000000000000000" pitchFamily="2" charset="0"/>
                </a:rPr>
                <a:t> </a:t>
              </a:r>
              <a:r>
                <a:rPr lang="id-ID" sz="2200" kern="0" dirty="0" err="1">
                  <a:latin typeface="Roboto Medium" panose="02000000000000000000" pitchFamily="2" charset="0"/>
                  <a:ea typeface="Roboto Medium" panose="02000000000000000000" pitchFamily="2" charset="0"/>
                </a:rPr>
                <a:t>of</a:t>
              </a:r>
              <a:r>
                <a:rPr lang="id-ID" sz="2200" kern="0" dirty="0">
                  <a:latin typeface="Roboto Medium" panose="02000000000000000000" pitchFamily="2" charset="0"/>
                  <a:ea typeface="Roboto Medium" panose="02000000000000000000" pitchFamily="2" charset="0"/>
                </a:rPr>
                <a:t> </a:t>
              </a:r>
              <a:r>
                <a:rPr lang="id-ID" sz="2200" kern="0" dirty="0" err="1">
                  <a:latin typeface="Roboto Medium" panose="02000000000000000000" pitchFamily="2" charset="0"/>
                  <a:ea typeface="Roboto Medium" panose="02000000000000000000" pitchFamily="2" charset="0"/>
                </a:rPr>
                <a:t>return</a:t>
              </a:r>
              <a:endParaRPr lang="en-US" sz="2200" kern="0" dirty="0">
                <a:latin typeface="Roboto Medium" panose="02000000000000000000" pitchFamily="2" charset="0"/>
                <a:ea typeface="Roboto Medium" panose="02000000000000000000" pitchFamily="2" charset="0"/>
              </a:endParaRPr>
            </a:p>
          </p:txBody>
        </p:sp>
        <p:grpSp>
          <p:nvGrpSpPr>
            <p:cNvPr id="19" name="Group 18">
              <a:extLst>
                <a:ext uri="{FF2B5EF4-FFF2-40B4-BE49-F238E27FC236}">
                  <a16:creationId xmlns:a16="http://schemas.microsoft.com/office/drawing/2014/main" id="{AA9EA807-8D16-3340-A16B-8F1BB211919F}"/>
                </a:ext>
              </a:extLst>
            </p:cNvPr>
            <p:cNvGrpSpPr/>
            <p:nvPr/>
          </p:nvGrpSpPr>
          <p:grpSpPr>
            <a:xfrm>
              <a:off x="7525602" y="4310796"/>
              <a:ext cx="978010" cy="978010"/>
              <a:chOff x="7409929" y="4352180"/>
              <a:chExt cx="1219200" cy="1219200"/>
            </a:xfrm>
          </p:grpSpPr>
          <p:sp>
            <p:nvSpPr>
              <p:cNvPr id="25" name="Oval 24">
                <a:extLst>
                  <a:ext uri="{FF2B5EF4-FFF2-40B4-BE49-F238E27FC236}">
                    <a16:creationId xmlns:a16="http://schemas.microsoft.com/office/drawing/2014/main" id="{22A00D02-7932-7D4C-AA7A-00A8F83DDFD3}"/>
                  </a:ext>
                </a:extLst>
              </p:cNvPr>
              <p:cNvSpPr/>
              <p:nvPr/>
            </p:nvSpPr>
            <p:spPr>
              <a:xfrm>
                <a:off x="7409929" y="4352180"/>
                <a:ext cx="1219200" cy="1219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ACC6DD74-37A4-AB4E-B32E-BA9FE649D58A}"/>
                  </a:ext>
                </a:extLst>
              </p:cNvPr>
              <p:cNvPicPr>
                <a:picLocks noChangeAspect="1"/>
              </p:cNvPicPr>
              <p:nvPr/>
            </p:nvPicPr>
            <p:blipFill>
              <a:blip r:embed="rId7">
                <a:biLevel thresh="75000"/>
                <a:extLst>
                  <a:ext uri="{28A0092B-C50C-407E-A947-70E740481C1C}">
                    <a14:useLocalDpi xmlns:a14="http://schemas.microsoft.com/office/drawing/2010/main" val="0"/>
                  </a:ext>
                </a:extLst>
              </a:blip>
              <a:stretch>
                <a:fillRect/>
              </a:stretch>
            </p:blipFill>
            <p:spPr>
              <a:xfrm>
                <a:off x="7726572" y="4638397"/>
                <a:ext cx="585914" cy="635184"/>
              </a:xfrm>
              <a:prstGeom prst="rect">
                <a:avLst/>
              </a:prstGeom>
            </p:spPr>
          </p:pic>
        </p:grpSp>
        <p:grpSp>
          <p:nvGrpSpPr>
            <p:cNvPr id="20" name="Group 19">
              <a:extLst>
                <a:ext uri="{FF2B5EF4-FFF2-40B4-BE49-F238E27FC236}">
                  <a16:creationId xmlns:a16="http://schemas.microsoft.com/office/drawing/2014/main" id="{FA167743-48AD-8243-AA5E-17650AC386AB}"/>
                </a:ext>
              </a:extLst>
            </p:cNvPr>
            <p:cNvGrpSpPr/>
            <p:nvPr/>
          </p:nvGrpSpPr>
          <p:grpSpPr>
            <a:xfrm>
              <a:off x="9686416" y="4306157"/>
              <a:ext cx="978010" cy="978010"/>
              <a:chOff x="7409929" y="4352182"/>
              <a:chExt cx="1219200" cy="1219200"/>
            </a:xfrm>
          </p:grpSpPr>
          <p:sp>
            <p:nvSpPr>
              <p:cNvPr id="23" name="Oval 22">
                <a:extLst>
                  <a:ext uri="{FF2B5EF4-FFF2-40B4-BE49-F238E27FC236}">
                    <a16:creationId xmlns:a16="http://schemas.microsoft.com/office/drawing/2014/main" id="{027A14E2-0D52-E944-832E-61775F85BEA8}"/>
                  </a:ext>
                </a:extLst>
              </p:cNvPr>
              <p:cNvSpPr/>
              <p:nvPr/>
            </p:nvSpPr>
            <p:spPr>
              <a:xfrm>
                <a:off x="7409929" y="4352182"/>
                <a:ext cx="1219200" cy="1219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C8E04A2C-A685-A04E-839D-7159A4E2A24D}"/>
                  </a:ext>
                </a:extLst>
              </p:cNvPr>
              <p:cNvPicPr>
                <a:picLocks noChangeAspect="1"/>
              </p:cNvPicPr>
              <p:nvPr/>
            </p:nvPicPr>
            <p:blipFill>
              <a:blip r:embed="rId7">
                <a:biLevel thresh="75000"/>
                <a:extLst>
                  <a:ext uri="{28A0092B-C50C-407E-A947-70E740481C1C}">
                    <a14:useLocalDpi xmlns:a14="http://schemas.microsoft.com/office/drawing/2010/main" val="0"/>
                  </a:ext>
                </a:extLst>
              </a:blip>
              <a:stretch>
                <a:fillRect/>
              </a:stretch>
            </p:blipFill>
            <p:spPr>
              <a:xfrm rot="10800000">
                <a:off x="7726572" y="4638399"/>
                <a:ext cx="585914" cy="635184"/>
              </a:xfrm>
              <a:prstGeom prst="rect">
                <a:avLst/>
              </a:prstGeom>
            </p:spPr>
          </p:pic>
        </p:grpSp>
        <p:sp>
          <p:nvSpPr>
            <p:cNvPr id="21" name="TextBox 20">
              <a:extLst>
                <a:ext uri="{FF2B5EF4-FFF2-40B4-BE49-F238E27FC236}">
                  <a16:creationId xmlns:a16="http://schemas.microsoft.com/office/drawing/2014/main" id="{B78D2B94-0429-DA4E-B7C8-71FD97FF3AD4}"/>
                </a:ext>
              </a:extLst>
            </p:cNvPr>
            <p:cNvSpPr txBox="1"/>
            <p:nvPr/>
          </p:nvSpPr>
          <p:spPr>
            <a:xfrm>
              <a:off x="6950529" y="5349421"/>
              <a:ext cx="2144485" cy="646331"/>
            </a:xfrm>
            <a:prstGeom prst="rect">
              <a:avLst/>
            </a:prstGeom>
            <a:noFill/>
          </p:spPr>
          <p:txBody>
            <a:bodyPr wrap="square" rtlCol="0">
              <a:spAutoFit/>
            </a:bodyPr>
            <a:lstStyle/>
            <a:p>
              <a:pPr algn="ctr"/>
              <a:r>
                <a:rPr lang="en-US" dirty="0">
                  <a:solidFill>
                    <a:schemeClr val="tx1">
                      <a:lumMod val="75000"/>
                      <a:lumOff val="25000"/>
                    </a:schemeClr>
                  </a:solidFill>
                  <a:latin typeface="Roboto Medium" panose="02000000000000000000" pitchFamily="2" charset="0"/>
                  <a:ea typeface="Roboto Medium" panose="02000000000000000000" pitchFamily="2" charset="0"/>
                </a:rPr>
                <a:t>Accept </a:t>
              </a:r>
            </a:p>
            <a:p>
              <a:pPr algn="ctr"/>
              <a:r>
                <a:rPr lang="en-US" dirty="0">
                  <a:solidFill>
                    <a:schemeClr val="tx1">
                      <a:lumMod val="75000"/>
                      <a:lumOff val="25000"/>
                    </a:schemeClr>
                  </a:solidFill>
                  <a:latin typeface="Roboto Medium" panose="02000000000000000000" pitchFamily="2" charset="0"/>
                  <a:ea typeface="Roboto Medium" panose="02000000000000000000" pitchFamily="2" charset="0"/>
                </a:rPr>
                <a:t>the project</a:t>
              </a:r>
            </a:p>
          </p:txBody>
        </p:sp>
        <p:sp>
          <p:nvSpPr>
            <p:cNvPr id="22" name="TextBox 21">
              <a:extLst>
                <a:ext uri="{FF2B5EF4-FFF2-40B4-BE49-F238E27FC236}">
                  <a16:creationId xmlns:a16="http://schemas.microsoft.com/office/drawing/2014/main" id="{FBD0B958-ABDE-2744-8EC7-1325A989CAAD}"/>
                </a:ext>
              </a:extLst>
            </p:cNvPr>
            <p:cNvSpPr txBox="1"/>
            <p:nvPr/>
          </p:nvSpPr>
          <p:spPr>
            <a:xfrm>
              <a:off x="9103178" y="5349421"/>
              <a:ext cx="2144485" cy="646331"/>
            </a:xfrm>
            <a:prstGeom prst="rect">
              <a:avLst/>
            </a:prstGeom>
            <a:noFill/>
          </p:spPr>
          <p:txBody>
            <a:bodyPr wrap="square" rtlCol="0">
              <a:spAutoFit/>
            </a:bodyPr>
            <a:lstStyle/>
            <a:p>
              <a:pPr algn="ctr"/>
              <a:r>
                <a:rPr lang="en-US" dirty="0">
                  <a:solidFill>
                    <a:schemeClr val="tx1">
                      <a:lumMod val="75000"/>
                      <a:lumOff val="25000"/>
                    </a:schemeClr>
                  </a:solidFill>
                  <a:latin typeface="Roboto Medium" panose="02000000000000000000" pitchFamily="2" charset="0"/>
                  <a:ea typeface="Roboto Medium" panose="02000000000000000000" pitchFamily="2" charset="0"/>
                </a:rPr>
                <a:t>Reject </a:t>
              </a:r>
            </a:p>
            <a:p>
              <a:pPr algn="ctr"/>
              <a:r>
                <a:rPr lang="en-US" dirty="0">
                  <a:solidFill>
                    <a:schemeClr val="tx1">
                      <a:lumMod val="75000"/>
                      <a:lumOff val="25000"/>
                    </a:schemeClr>
                  </a:solidFill>
                  <a:latin typeface="Roboto Medium" panose="02000000000000000000" pitchFamily="2" charset="0"/>
                  <a:ea typeface="Roboto Medium" panose="02000000000000000000" pitchFamily="2" charset="0"/>
                </a:rPr>
                <a:t>the project</a:t>
              </a:r>
            </a:p>
          </p:txBody>
        </p:sp>
      </p:grpSp>
    </p:spTree>
    <p:extLst>
      <p:ext uri="{BB962C8B-B14F-4D97-AF65-F5344CB8AC3E}">
        <p14:creationId xmlns:p14="http://schemas.microsoft.com/office/powerpoint/2010/main" val="2727583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BC014-58C6-854F-A5F4-A76AE4A84DE7}"/>
              </a:ext>
            </a:extLst>
          </p:cNvPr>
          <p:cNvSpPr>
            <a:spLocks noGrp="1"/>
          </p:cNvSpPr>
          <p:nvPr>
            <p:ph type="title"/>
          </p:nvPr>
        </p:nvSpPr>
        <p:spPr/>
        <p:txBody>
          <a:bodyPr/>
          <a:lstStyle/>
          <a:p>
            <a:r>
              <a:rPr lang="en-US" kern="0" dirty="0">
                <a:sym typeface="Poppins ExtraBold"/>
              </a:rPr>
              <a:t> </a:t>
            </a:r>
            <a:r>
              <a:rPr lang="en-US" kern="0" dirty="0"/>
              <a:t>C</a:t>
            </a:r>
            <a:r>
              <a:rPr lang="en-US" kern="0" dirty="0">
                <a:sym typeface="Poppins ExtraBold"/>
              </a:rPr>
              <a:t>apital Budgeting </a:t>
            </a:r>
            <a:r>
              <a:rPr lang="en-US" kern="0" dirty="0"/>
              <a:t>D</a:t>
            </a:r>
            <a:r>
              <a:rPr lang="en-US" kern="0" dirty="0">
                <a:sym typeface="Poppins ExtraBold"/>
              </a:rPr>
              <a:t>ecision Method</a:t>
            </a:r>
            <a:endParaRPr lang="en-US" dirty="0"/>
          </a:p>
        </p:txBody>
      </p:sp>
      <p:graphicFrame>
        <p:nvGraphicFramePr>
          <p:cNvPr id="7" name="Content Placeholder 3">
            <a:extLst>
              <a:ext uri="{FF2B5EF4-FFF2-40B4-BE49-F238E27FC236}">
                <a16:creationId xmlns:a16="http://schemas.microsoft.com/office/drawing/2014/main" id="{AABCD3B9-6C9E-4872-87D5-B8CCCBFBE759}"/>
              </a:ext>
            </a:extLst>
          </p:cNvPr>
          <p:cNvGraphicFramePr>
            <a:graphicFrameLocks/>
          </p:cNvGraphicFramePr>
          <p:nvPr>
            <p:extLst>
              <p:ext uri="{D42A27DB-BD31-4B8C-83A1-F6EECF244321}">
                <p14:modId xmlns:p14="http://schemas.microsoft.com/office/powerpoint/2010/main" val="3691791814"/>
              </p:ext>
            </p:extLst>
          </p:nvPr>
        </p:nvGraphicFramePr>
        <p:xfrm>
          <a:off x="942657" y="2034416"/>
          <a:ext cx="3267838" cy="2438332"/>
        </p:xfrm>
        <a:graphic>
          <a:graphicData uri="http://schemas.openxmlformats.org/drawingml/2006/table">
            <a:tbl>
              <a:tblPr firstRow="1" bandRow="1">
                <a:tableStyleId>{F5AB1C69-6EDB-4FF4-983F-18BD219EF322}</a:tableStyleId>
              </a:tblPr>
              <a:tblGrid>
                <a:gridCol w="1191200">
                  <a:extLst>
                    <a:ext uri="{9D8B030D-6E8A-4147-A177-3AD203B41FA5}">
                      <a16:colId xmlns:a16="http://schemas.microsoft.com/office/drawing/2014/main" val="20000"/>
                    </a:ext>
                  </a:extLst>
                </a:gridCol>
                <a:gridCol w="2076638">
                  <a:extLst>
                    <a:ext uri="{9D8B030D-6E8A-4147-A177-3AD203B41FA5}">
                      <a16:colId xmlns:a16="http://schemas.microsoft.com/office/drawing/2014/main" val="20001"/>
                    </a:ext>
                  </a:extLst>
                </a:gridCol>
              </a:tblGrid>
              <a:tr h="457132">
                <a:tc>
                  <a:txBody>
                    <a:bodyPr/>
                    <a:lstStyle/>
                    <a:p>
                      <a:pPr algn="ctr"/>
                      <a:r>
                        <a:rPr lang="id-ID" sz="2000" dirty="0">
                          <a:latin typeface="Roboto" panose="02000000000000000000" pitchFamily="2" charset="0"/>
                          <a:ea typeface="Roboto" panose="02000000000000000000" pitchFamily="2" charset="0"/>
                        </a:rPr>
                        <a:t>Year</a:t>
                      </a:r>
                    </a:p>
                  </a:txBody>
                  <a:tcPr>
                    <a:solidFill>
                      <a:srgbClr val="C00000"/>
                    </a:solidFill>
                  </a:tcPr>
                </a:tc>
                <a:tc>
                  <a:txBody>
                    <a:bodyPr/>
                    <a:lstStyle/>
                    <a:p>
                      <a:pPr algn="ctr"/>
                      <a:r>
                        <a:rPr lang="id-ID" sz="2000" dirty="0">
                          <a:latin typeface="Roboto" panose="02000000000000000000" pitchFamily="2" charset="0"/>
                          <a:ea typeface="Roboto" panose="02000000000000000000" pitchFamily="2" charset="0"/>
                        </a:rPr>
                        <a:t>After-tax</a:t>
                      </a:r>
                      <a:r>
                        <a:rPr lang="id-ID" sz="2000" baseline="0" dirty="0">
                          <a:latin typeface="Roboto" panose="02000000000000000000" pitchFamily="2" charset="0"/>
                          <a:ea typeface="Roboto" panose="02000000000000000000" pitchFamily="2" charset="0"/>
                        </a:rPr>
                        <a:t> FCF</a:t>
                      </a:r>
                      <a:endParaRPr lang="id-ID" sz="2000" dirty="0">
                        <a:latin typeface="Roboto" panose="02000000000000000000" pitchFamily="2" charset="0"/>
                        <a:ea typeface="Roboto" panose="02000000000000000000" pitchFamily="2" charset="0"/>
                      </a:endParaRPr>
                    </a:p>
                  </a:txBody>
                  <a:tcPr>
                    <a:solidFill>
                      <a:srgbClr val="C00000"/>
                    </a:solidFill>
                  </a:tcPr>
                </a:tc>
                <a:extLst>
                  <a:ext uri="{0D108BD9-81ED-4DB2-BD59-A6C34878D82A}">
                    <a16:rowId xmlns:a16="http://schemas.microsoft.com/office/drawing/2014/main" val="10000"/>
                  </a:ext>
                </a:extLst>
              </a:tr>
              <a:tr h="367852">
                <a:tc>
                  <a:txBody>
                    <a:bodyPr/>
                    <a:lstStyle/>
                    <a:p>
                      <a:pPr algn="ctr"/>
                      <a:r>
                        <a:rPr lang="id-ID" sz="2000" dirty="0">
                          <a:latin typeface="Roboto" panose="02000000000000000000" pitchFamily="2" charset="0"/>
                          <a:ea typeface="Roboto" panose="02000000000000000000" pitchFamily="2" charset="0"/>
                        </a:rPr>
                        <a:t>0</a:t>
                      </a:r>
                    </a:p>
                  </a:txBody>
                  <a:tcPr/>
                </a:tc>
                <a:tc>
                  <a:txBody>
                    <a:bodyPr/>
                    <a:lstStyle/>
                    <a:p>
                      <a:pPr algn="ctr"/>
                      <a:r>
                        <a:rPr lang="id-ID" sz="2000" dirty="0">
                          <a:latin typeface="Roboto" panose="02000000000000000000" pitchFamily="2" charset="0"/>
                          <a:ea typeface="Roboto" panose="02000000000000000000" pitchFamily="2" charset="0"/>
                        </a:rPr>
                        <a:t>(10.000)</a:t>
                      </a:r>
                    </a:p>
                  </a:txBody>
                  <a:tcPr/>
                </a:tc>
                <a:extLst>
                  <a:ext uri="{0D108BD9-81ED-4DB2-BD59-A6C34878D82A}">
                    <a16:rowId xmlns:a16="http://schemas.microsoft.com/office/drawing/2014/main" val="10001"/>
                  </a:ext>
                </a:extLst>
              </a:tr>
              <a:tr h="367852">
                <a:tc>
                  <a:txBody>
                    <a:bodyPr/>
                    <a:lstStyle/>
                    <a:p>
                      <a:pPr algn="ctr"/>
                      <a:r>
                        <a:rPr lang="id-ID" sz="2000" dirty="0">
                          <a:latin typeface="Roboto" panose="02000000000000000000" pitchFamily="2" charset="0"/>
                          <a:ea typeface="Roboto" panose="02000000000000000000" pitchFamily="2" charset="0"/>
                        </a:rPr>
                        <a:t>1</a:t>
                      </a:r>
                    </a:p>
                  </a:txBody>
                  <a:tcPr/>
                </a:tc>
                <a:tc>
                  <a:txBody>
                    <a:bodyPr/>
                    <a:lstStyle/>
                    <a:p>
                      <a:pPr algn="ctr"/>
                      <a:r>
                        <a:rPr lang="id-ID" sz="2000" dirty="0">
                          <a:latin typeface="Roboto" panose="02000000000000000000" pitchFamily="2" charset="0"/>
                          <a:ea typeface="Roboto" panose="02000000000000000000" pitchFamily="2" charset="0"/>
                        </a:rPr>
                        <a:t>2.000</a:t>
                      </a:r>
                    </a:p>
                  </a:txBody>
                  <a:tcPr/>
                </a:tc>
                <a:extLst>
                  <a:ext uri="{0D108BD9-81ED-4DB2-BD59-A6C34878D82A}">
                    <a16:rowId xmlns:a16="http://schemas.microsoft.com/office/drawing/2014/main" val="10002"/>
                  </a:ext>
                </a:extLst>
              </a:tr>
              <a:tr h="367852">
                <a:tc>
                  <a:txBody>
                    <a:bodyPr/>
                    <a:lstStyle/>
                    <a:p>
                      <a:pPr algn="ctr"/>
                      <a:r>
                        <a:rPr lang="id-ID" sz="2000" dirty="0">
                          <a:latin typeface="Roboto" panose="02000000000000000000" pitchFamily="2" charset="0"/>
                          <a:ea typeface="Roboto" panose="02000000000000000000" pitchFamily="2" charset="0"/>
                        </a:rPr>
                        <a:t>2</a:t>
                      </a:r>
                    </a:p>
                  </a:txBody>
                  <a:tcPr/>
                </a:tc>
                <a:tc>
                  <a:txBody>
                    <a:bodyPr/>
                    <a:lstStyle/>
                    <a:p>
                      <a:pPr algn="ctr"/>
                      <a:r>
                        <a:rPr lang="id-ID" sz="2000" dirty="0">
                          <a:latin typeface="Roboto" panose="02000000000000000000" pitchFamily="2" charset="0"/>
                          <a:ea typeface="Roboto" panose="02000000000000000000" pitchFamily="2" charset="0"/>
                        </a:rPr>
                        <a:t>3.000</a:t>
                      </a:r>
                    </a:p>
                  </a:txBody>
                  <a:tcPr/>
                </a:tc>
                <a:extLst>
                  <a:ext uri="{0D108BD9-81ED-4DB2-BD59-A6C34878D82A}">
                    <a16:rowId xmlns:a16="http://schemas.microsoft.com/office/drawing/2014/main" val="10003"/>
                  </a:ext>
                </a:extLst>
              </a:tr>
              <a:tr h="367852">
                <a:tc>
                  <a:txBody>
                    <a:bodyPr/>
                    <a:lstStyle/>
                    <a:p>
                      <a:pPr algn="ctr"/>
                      <a:r>
                        <a:rPr lang="id-ID" sz="2000" dirty="0">
                          <a:latin typeface="Roboto" panose="02000000000000000000" pitchFamily="2" charset="0"/>
                          <a:ea typeface="Roboto" panose="02000000000000000000" pitchFamily="2" charset="0"/>
                        </a:rPr>
                        <a:t>3</a:t>
                      </a:r>
                    </a:p>
                  </a:txBody>
                  <a:tcPr/>
                </a:tc>
                <a:tc>
                  <a:txBody>
                    <a:bodyPr/>
                    <a:lstStyle/>
                    <a:p>
                      <a:pPr algn="ctr"/>
                      <a:r>
                        <a:rPr lang="id-ID" sz="2000" dirty="0">
                          <a:latin typeface="Roboto" panose="02000000000000000000" pitchFamily="2" charset="0"/>
                          <a:ea typeface="Roboto" panose="02000000000000000000" pitchFamily="2" charset="0"/>
                        </a:rPr>
                        <a:t>4.000</a:t>
                      </a:r>
                    </a:p>
                  </a:txBody>
                  <a:tcPr/>
                </a:tc>
                <a:extLst>
                  <a:ext uri="{0D108BD9-81ED-4DB2-BD59-A6C34878D82A}">
                    <a16:rowId xmlns:a16="http://schemas.microsoft.com/office/drawing/2014/main" val="10004"/>
                  </a:ext>
                </a:extLst>
              </a:tr>
              <a:tr h="367852">
                <a:tc>
                  <a:txBody>
                    <a:bodyPr/>
                    <a:lstStyle/>
                    <a:p>
                      <a:pPr algn="ctr"/>
                      <a:r>
                        <a:rPr lang="id-ID" sz="2000" dirty="0">
                          <a:latin typeface="Roboto" panose="02000000000000000000" pitchFamily="2" charset="0"/>
                          <a:ea typeface="Roboto" panose="02000000000000000000" pitchFamily="2" charset="0"/>
                        </a:rPr>
                        <a:t>4</a:t>
                      </a:r>
                    </a:p>
                  </a:txBody>
                  <a:tcPr/>
                </a:tc>
                <a:tc>
                  <a:txBody>
                    <a:bodyPr/>
                    <a:lstStyle/>
                    <a:p>
                      <a:pPr algn="ctr"/>
                      <a:r>
                        <a:rPr lang="id-ID" sz="2000" dirty="0">
                          <a:latin typeface="Roboto" panose="02000000000000000000" pitchFamily="2" charset="0"/>
                          <a:ea typeface="Roboto" panose="02000000000000000000" pitchFamily="2" charset="0"/>
                        </a:rPr>
                        <a:t>5.000</a:t>
                      </a:r>
                    </a:p>
                  </a:txBody>
                  <a:tcPr/>
                </a:tc>
                <a:extLst>
                  <a:ext uri="{0D108BD9-81ED-4DB2-BD59-A6C34878D82A}">
                    <a16:rowId xmlns:a16="http://schemas.microsoft.com/office/drawing/2014/main" val="10005"/>
                  </a:ext>
                </a:extLst>
              </a:tr>
            </a:tbl>
          </a:graphicData>
        </a:graphic>
      </p:graphicFrame>
      <p:graphicFrame>
        <p:nvGraphicFramePr>
          <p:cNvPr id="10" name="Object 9">
            <a:extLst>
              <a:ext uri="{FF2B5EF4-FFF2-40B4-BE49-F238E27FC236}">
                <a16:creationId xmlns:a16="http://schemas.microsoft.com/office/drawing/2014/main" id="{C886E803-D1DB-4C57-87BE-6B85AA82288D}"/>
              </a:ext>
            </a:extLst>
          </p:cNvPr>
          <p:cNvGraphicFramePr>
            <a:graphicFrameLocks noChangeAspect="1"/>
          </p:cNvGraphicFramePr>
          <p:nvPr>
            <p:extLst>
              <p:ext uri="{D42A27DB-BD31-4B8C-83A1-F6EECF244321}">
                <p14:modId xmlns:p14="http://schemas.microsoft.com/office/powerpoint/2010/main" val="100457799"/>
              </p:ext>
            </p:extLst>
          </p:nvPr>
        </p:nvGraphicFramePr>
        <p:xfrm>
          <a:off x="4445655" y="2296171"/>
          <a:ext cx="2089070" cy="417953"/>
        </p:xfrm>
        <a:graphic>
          <a:graphicData uri="http://schemas.openxmlformats.org/presentationml/2006/ole">
            <mc:AlternateContent xmlns:mc="http://schemas.openxmlformats.org/markup-compatibility/2006">
              <mc:Choice xmlns:v="urn:schemas-microsoft-com:vml" Requires="v">
                <p:oleObj spid="_x0000_s10369" name="Equation" r:id="rId3" imgW="1104840" imgH="241200" progId="Equation.3">
                  <p:embed/>
                </p:oleObj>
              </mc:Choice>
              <mc:Fallback>
                <p:oleObj name="Equation" r:id="rId3" imgW="1104840" imgH="241200" progId="Equation.3">
                  <p:embed/>
                  <p:pic>
                    <p:nvPicPr>
                      <p:cNvPr id="11" name="Object 10">
                        <a:extLst>
                          <a:ext uri="{FF2B5EF4-FFF2-40B4-BE49-F238E27FC236}">
                            <a16:creationId xmlns:a16="http://schemas.microsoft.com/office/drawing/2014/main" id="{98B22F26-4BC4-4A3F-AE60-4903A1E089E3}"/>
                          </a:ext>
                        </a:extLst>
                      </p:cNvPr>
                      <p:cNvPicPr/>
                      <p:nvPr/>
                    </p:nvPicPr>
                    <p:blipFill>
                      <a:blip r:embed="rId4"/>
                      <a:stretch>
                        <a:fillRect/>
                      </a:stretch>
                    </p:blipFill>
                    <p:spPr>
                      <a:xfrm>
                        <a:off x="4445655" y="2296171"/>
                        <a:ext cx="2089070" cy="417953"/>
                      </a:xfrm>
                      <a:prstGeom prst="rect">
                        <a:avLst/>
                      </a:prstGeom>
                      <a:solidFill>
                        <a:schemeClr val="bg1"/>
                      </a:solidFill>
                    </p:spPr>
                  </p:pic>
                </p:oleObj>
              </mc:Fallback>
            </mc:AlternateContent>
          </a:graphicData>
        </a:graphic>
      </p:graphicFrame>
      <p:graphicFrame>
        <p:nvGraphicFramePr>
          <p:cNvPr id="14" name="Object 13">
            <a:extLst>
              <a:ext uri="{FF2B5EF4-FFF2-40B4-BE49-F238E27FC236}">
                <a16:creationId xmlns:a16="http://schemas.microsoft.com/office/drawing/2014/main" id="{F80128A1-05D6-4289-85E0-EAEAF13BAF1E}"/>
              </a:ext>
            </a:extLst>
          </p:cNvPr>
          <p:cNvGraphicFramePr>
            <a:graphicFrameLocks noChangeAspect="1"/>
          </p:cNvGraphicFramePr>
          <p:nvPr>
            <p:extLst>
              <p:ext uri="{D42A27DB-BD31-4B8C-83A1-F6EECF244321}">
                <p14:modId xmlns:p14="http://schemas.microsoft.com/office/powerpoint/2010/main" val="2754399258"/>
              </p:ext>
            </p:extLst>
          </p:nvPr>
        </p:nvGraphicFramePr>
        <p:xfrm>
          <a:off x="7604919" y="1872629"/>
          <a:ext cx="3074032" cy="991623"/>
        </p:xfrm>
        <a:graphic>
          <a:graphicData uri="http://schemas.openxmlformats.org/presentationml/2006/ole">
            <mc:AlternateContent xmlns:mc="http://schemas.openxmlformats.org/markup-compatibility/2006">
              <mc:Choice xmlns:v="urn:schemas-microsoft-com:vml" Requires="v">
                <p:oleObj spid="_x0000_s10370" name="Equation" r:id="rId5" imgW="1968480" imgH="634680" progId="Equation.3">
                  <p:embed/>
                </p:oleObj>
              </mc:Choice>
              <mc:Fallback>
                <p:oleObj name="Equation" r:id="rId5" imgW="1968480" imgH="634680" progId="Equation.3">
                  <p:embed/>
                  <p:pic>
                    <p:nvPicPr>
                      <p:cNvPr id="13" name="Object 12">
                        <a:extLst>
                          <a:ext uri="{FF2B5EF4-FFF2-40B4-BE49-F238E27FC236}">
                            <a16:creationId xmlns:a16="http://schemas.microsoft.com/office/drawing/2014/main" id="{1DD398E4-FCC8-43BE-9347-836BA1625128}"/>
                          </a:ext>
                        </a:extLst>
                      </p:cNvPr>
                      <p:cNvPicPr/>
                      <p:nvPr/>
                    </p:nvPicPr>
                    <p:blipFill>
                      <a:blip r:embed="rId6"/>
                      <a:stretch>
                        <a:fillRect/>
                      </a:stretch>
                    </p:blipFill>
                    <p:spPr>
                      <a:xfrm>
                        <a:off x="7604919" y="1872629"/>
                        <a:ext cx="3074032" cy="991623"/>
                      </a:xfrm>
                      <a:prstGeom prst="rect">
                        <a:avLst/>
                      </a:prstGeom>
                      <a:solidFill>
                        <a:schemeClr val="bg1"/>
                      </a:solidFill>
                    </p:spPr>
                  </p:pic>
                </p:oleObj>
              </mc:Fallback>
            </mc:AlternateContent>
          </a:graphicData>
        </a:graphic>
      </p:graphicFrame>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4669B4E-6189-480B-80B6-DF961998F9E4}"/>
                  </a:ext>
                </a:extLst>
              </p:cNvPr>
              <p:cNvSpPr txBox="1"/>
              <p:nvPr/>
            </p:nvSpPr>
            <p:spPr>
              <a:xfrm>
                <a:off x="5505130" y="3067769"/>
                <a:ext cx="5909538" cy="613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600" i="1" smtClean="0">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1600" b="0" i="0" smtClean="0">
                              <a:effectLst/>
                              <a:latin typeface="Cambria Math" panose="02040503050406030204" pitchFamily="18" charset="0"/>
                              <a:ea typeface="SimSun" panose="02010600030101010101" pitchFamily="2" charset="-122"/>
                              <a:cs typeface="Times New Roman" panose="02020603050405020304" pitchFamily="18" charset="0"/>
                            </a:rPr>
                            <m:t>2000 </m:t>
                          </m:r>
                          <m:d>
                            <m:dPr>
                              <m:ctrlPr>
                                <a:rPr lang="en-US" sz="1600" b="0" i="1" smtClean="0">
                                  <a:effectLst/>
                                  <a:latin typeface="Cambria Math" panose="02040503050406030204" pitchFamily="18" charset="0"/>
                                  <a:ea typeface="SimSun" panose="02010600030101010101" pitchFamily="2" charset="-122"/>
                                  <a:cs typeface="Times New Roman" panose="02020603050405020304" pitchFamily="18" charset="0"/>
                                </a:rPr>
                              </m:ctrlPr>
                            </m:dPr>
                            <m:e>
                              <m:r>
                                <a:rPr lang="en-US" sz="1600" b="0" i="0" smtClean="0">
                                  <a:effectLst/>
                                  <a:latin typeface="Cambria Math" panose="02040503050406030204" pitchFamily="18" charset="0"/>
                                  <a:ea typeface="SimSun" panose="02010600030101010101" pitchFamily="2" charset="-122"/>
                                  <a:cs typeface="Times New Roman" panose="02020603050405020304" pitchFamily="18" charset="0"/>
                                </a:rPr>
                                <m:t>1+0,1)</m:t>
                              </m:r>
                              <m:r>
                                <a:rPr lang="en-US" sz="1600" b="0" i="0" baseline="30000" smtClean="0">
                                  <a:effectLst/>
                                  <a:latin typeface="Cambria Math" panose="02040503050406030204" pitchFamily="18" charset="0"/>
                                  <a:ea typeface="SimSun" panose="02010600030101010101" pitchFamily="2" charset="-122"/>
                                  <a:cs typeface="Times New Roman" panose="02020603050405020304" pitchFamily="18" charset="0"/>
                                </a:rPr>
                                <m:t>3</m:t>
                              </m:r>
                              <m:r>
                                <a:rPr lang="en-US" sz="1600" b="0" i="0" smtClean="0">
                                  <a:effectLst/>
                                  <a:latin typeface="Cambria Math" panose="02040503050406030204" pitchFamily="18" charset="0"/>
                                  <a:ea typeface="SimSun" panose="02010600030101010101" pitchFamily="2" charset="-122"/>
                                  <a:cs typeface="Times New Roman" panose="02020603050405020304" pitchFamily="18" charset="0"/>
                                </a:rPr>
                                <m:t>  +3000 </m:t>
                              </m:r>
                              <m:d>
                                <m:dPr>
                                  <m:ctrlPr>
                                    <a:rPr lang="en-US" sz="1600" b="0" i="1" smtClean="0">
                                      <a:effectLst/>
                                      <a:latin typeface="Cambria Math" panose="02040503050406030204" pitchFamily="18" charset="0"/>
                                      <a:ea typeface="SimSun" panose="02010600030101010101" pitchFamily="2" charset="-122"/>
                                      <a:cs typeface="Times New Roman" panose="02020603050405020304" pitchFamily="18" charset="0"/>
                                    </a:rPr>
                                  </m:ctrlPr>
                                </m:dPr>
                                <m:e>
                                  <m:r>
                                    <a:rPr lang="en-US" sz="1600" b="0" i="0" smtClean="0">
                                      <a:effectLst/>
                                      <a:latin typeface="Cambria Math" panose="02040503050406030204" pitchFamily="18" charset="0"/>
                                      <a:ea typeface="SimSun" panose="02010600030101010101" pitchFamily="2" charset="-122"/>
                                      <a:cs typeface="Times New Roman" panose="02020603050405020304" pitchFamily="18" charset="0"/>
                                    </a:rPr>
                                    <m:t>1+0,1</m:t>
                                  </m:r>
                                </m:e>
                              </m:d>
                              <m:r>
                                <a:rPr lang="en-US" sz="1600" b="0" i="0" baseline="30000" smtClean="0">
                                  <a:effectLst/>
                                  <a:latin typeface="Cambria Math" panose="02040503050406030204" pitchFamily="18" charset="0"/>
                                  <a:ea typeface="SimSun" panose="02010600030101010101" pitchFamily="2" charset="-122"/>
                                  <a:cs typeface="Times New Roman" panose="02020603050405020304" pitchFamily="18" charset="0"/>
                                </a:rPr>
                                <m:t>2</m:t>
                              </m:r>
                              <m:r>
                                <a:rPr lang="en-US" sz="1600" b="0" i="0" smtClean="0">
                                  <a:effectLst/>
                                  <a:latin typeface="Cambria Math" panose="02040503050406030204" pitchFamily="18" charset="0"/>
                                  <a:ea typeface="SimSun" panose="02010600030101010101" pitchFamily="2" charset="-122"/>
                                  <a:cs typeface="Times New Roman" panose="02020603050405020304" pitchFamily="18" charset="0"/>
                                </a:rPr>
                                <m:t>+4000 </m:t>
                              </m:r>
                              <m:d>
                                <m:dPr>
                                  <m:ctrlPr>
                                    <a:rPr lang="en-US" sz="1600" b="0" i="1" smtClean="0">
                                      <a:effectLst/>
                                      <a:latin typeface="Cambria Math" panose="02040503050406030204" pitchFamily="18" charset="0"/>
                                      <a:ea typeface="SimSun" panose="02010600030101010101" pitchFamily="2" charset="-122"/>
                                      <a:cs typeface="Times New Roman" panose="02020603050405020304" pitchFamily="18" charset="0"/>
                                    </a:rPr>
                                  </m:ctrlPr>
                                </m:dPr>
                                <m:e>
                                  <m:r>
                                    <a:rPr lang="en-US" sz="1600" b="0" i="0" smtClean="0">
                                      <a:effectLst/>
                                      <a:latin typeface="Cambria Math" panose="02040503050406030204" pitchFamily="18" charset="0"/>
                                      <a:ea typeface="SimSun" panose="02010600030101010101" pitchFamily="2" charset="-122"/>
                                      <a:cs typeface="Times New Roman" panose="02020603050405020304" pitchFamily="18" charset="0"/>
                                    </a:rPr>
                                    <m:t>1+0,1</m:t>
                                  </m:r>
                                </m:e>
                              </m:d>
                              <m:r>
                                <a:rPr lang="en-US" sz="1600" b="0" i="0" baseline="30000" smtClean="0">
                                  <a:effectLst/>
                                  <a:latin typeface="Cambria Math" panose="02040503050406030204" pitchFamily="18" charset="0"/>
                                  <a:ea typeface="SimSun" panose="02010600030101010101" pitchFamily="2" charset="-122"/>
                                  <a:cs typeface="Times New Roman" panose="02020603050405020304" pitchFamily="18" charset="0"/>
                                </a:rPr>
                                <m:t>1</m:t>
                              </m:r>
                              <m:r>
                                <a:rPr lang="en-US" sz="1600" b="0" i="0" smtClean="0">
                                  <a:effectLst/>
                                  <a:latin typeface="Cambria Math" panose="02040503050406030204" pitchFamily="18" charset="0"/>
                                  <a:ea typeface="SimSun" panose="02010600030101010101" pitchFamily="2" charset="-122"/>
                                  <a:cs typeface="Times New Roman" panose="02020603050405020304" pitchFamily="18" charset="0"/>
                                </a:rPr>
                                <m:t>+5000 </m:t>
                              </m:r>
                              <m:d>
                                <m:dPr>
                                  <m:ctrlPr>
                                    <a:rPr lang="en-US" sz="1600" b="0" i="1" smtClean="0">
                                      <a:effectLst/>
                                      <a:latin typeface="Cambria Math" panose="02040503050406030204" pitchFamily="18" charset="0"/>
                                      <a:ea typeface="SimSun" panose="02010600030101010101" pitchFamily="2" charset="-122"/>
                                      <a:cs typeface="Times New Roman" panose="02020603050405020304" pitchFamily="18" charset="0"/>
                                    </a:rPr>
                                  </m:ctrlPr>
                                </m:dPr>
                                <m:e>
                                  <m:r>
                                    <a:rPr lang="en-US" sz="1600" b="0" i="0" smtClean="0">
                                      <a:effectLst/>
                                      <a:latin typeface="Cambria Math" panose="02040503050406030204" pitchFamily="18" charset="0"/>
                                      <a:ea typeface="SimSun" panose="02010600030101010101" pitchFamily="2" charset="-122"/>
                                      <a:cs typeface="Times New Roman" panose="02020603050405020304" pitchFamily="18" charset="0"/>
                                    </a:rPr>
                                    <m:t>1+0,1</m:t>
                                  </m:r>
                                </m:e>
                              </m:d>
                              <m:r>
                                <a:rPr lang="en-US" sz="1600" b="0" i="0" baseline="30000" smtClean="0">
                                  <a:effectLst/>
                                  <a:latin typeface="Cambria Math" panose="02040503050406030204" pitchFamily="18" charset="0"/>
                                  <a:ea typeface="SimSun" panose="02010600030101010101" pitchFamily="2" charset="-122"/>
                                  <a:cs typeface="Times New Roman" panose="02020603050405020304" pitchFamily="18" charset="0"/>
                                </a:rPr>
                                <m:t>0</m:t>
                              </m:r>
                            </m:e>
                          </m:d>
                        </m:num>
                        <m:den>
                          <m:sSup>
                            <m:sSupPr>
                              <m:ctrlPr>
                                <a:rPr lang="en-US" sz="16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1600" i="1">
                                  <a:effectLst/>
                                  <a:latin typeface="Cambria Math" panose="02040503050406030204" pitchFamily="18" charset="0"/>
                                  <a:ea typeface="SimSun" panose="02010600030101010101" pitchFamily="2" charset="-122"/>
                                  <a:cs typeface="Times New Roman" panose="02020603050405020304" pitchFamily="18" charset="0"/>
                                </a:rPr>
                                <m:t>(1+</m:t>
                              </m:r>
                              <m:r>
                                <a:rPr lang="en-US" sz="1600" b="0" i="1" smtClean="0">
                                  <a:effectLst/>
                                  <a:latin typeface="Cambria Math" panose="02040503050406030204" pitchFamily="18" charset="0"/>
                                  <a:ea typeface="SimSun" panose="02010600030101010101" pitchFamily="2" charset="-122"/>
                                  <a:cs typeface="Times New Roman" panose="02020603050405020304" pitchFamily="18" charset="0"/>
                                </a:rPr>
                                <m:t>𝑀𝐼𝑅𝑅</m:t>
                              </m:r>
                              <m:r>
                                <a:rPr lang="en-US" sz="16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1600" b="0" i="1" smtClean="0">
                                  <a:effectLst/>
                                  <a:latin typeface="Cambria Math" panose="02040503050406030204" pitchFamily="18" charset="0"/>
                                  <a:ea typeface="SimSun" panose="02010600030101010101" pitchFamily="2" charset="-122"/>
                                  <a:cs typeface="Times New Roman" panose="02020603050405020304" pitchFamily="18" charset="0"/>
                                </a:rPr>
                                <m:t>4</m:t>
                              </m:r>
                            </m:sup>
                          </m:sSup>
                        </m:den>
                      </m:f>
                    </m:oMath>
                  </m:oMathPara>
                </a14:m>
                <a:endParaRPr lang="en-US" sz="1600" dirty="0">
                  <a:latin typeface="Roboto" panose="02000000000000000000" pitchFamily="2" charset="0"/>
                  <a:ea typeface="Roboto" panose="02000000000000000000" pitchFamily="2" charset="0"/>
                </a:endParaRPr>
              </a:p>
            </p:txBody>
          </p:sp>
        </mc:Choice>
        <mc:Fallback xmlns="">
          <p:sp>
            <p:nvSpPr>
              <p:cNvPr id="15" name="TextBox 14">
                <a:extLst>
                  <a:ext uri="{FF2B5EF4-FFF2-40B4-BE49-F238E27FC236}">
                    <a16:creationId xmlns:a16="http://schemas.microsoft.com/office/drawing/2014/main" id="{F4669B4E-6189-480B-80B6-DF961998F9E4}"/>
                  </a:ext>
                </a:extLst>
              </p:cNvPr>
              <p:cNvSpPr txBox="1">
                <a:spLocks noRot="1" noChangeAspect="1" noMove="1" noResize="1" noEditPoints="1" noAdjustHandles="1" noChangeArrowheads="1" noChangeShapeType="1" noTextEdit="1"/>
              </p:cNvSpPr>
              <p:nvPr/>
            </p:nvSpPr>
            <p:spPr>
              <a:xfrm>
                <a:off x="5505130" y="3067769"/>
                <a:ext cx="5909538" cy="613886"/>
              </a:xfrm>
              <a:prstGeom prst="rect">
                <a:avLst/>
              </a:prstGeom>
              <a:blipFill>
                <a:blip r:embed="rId7"/>
                <a:stretch>
                  <a:fillRect r="-8779" b="-6122"/>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98A1C42A-F127-465D-BE27-22AEEF075B22}"/>
              </a:ext>
            </a:extLst>
          </p:cNvPr>
          <p:cNvCxnSpPr/>
          <p:nvPr/>
        </p:nvCxnSpPr>
        <p:spPr>
          <a:xfrm>
            <a:off x="6755585" y="2505147"/>
            <a:ext cx="60491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2AD19CD-2455-4B16-8555-9F2E4F6111A6}"/>
                  </a:ext>
                </a:extLst>
              </p:cNvPr>
              <p:cNvSpPr txBox="1"/>
              <p:nvPr/>
            </p:nvSpPr>
            <p:spPr>
              <a:xfrm>
                <a:off x="5505130" y="3892444"/>
                <a:ext cx="2827923" cy="613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600" i="1" smtClean="0">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1600" b="0" i="0" smtClean="0">
                              <a:effectLst/>
                              <a:latin typeface="Cambria Math" panose="02040503050406030204" pitchFamily="18" charset="0"/>
                              <a:ea typeface="SimSun" panose="02010600030101010101" pitchFamily="2" charset="-122"/>
                              <a:cs typeface="Times New Roman" panose="02020603050405020304" pitchFamily="18" charset="0"/>
                            </a:rPr>
                            <m:t>2662+</m:t>
                          </m:r>
                          <m:r>
                            <a:rPr lang="en-US" sz="1600" b="0" i="1" smtClean="0">
                              <a:effectLst/>
                              <a:latin typeface="Cambria Math" panose="02040503050406030204" pitchFamily="18" charset="0"/>
                              <a:ea typeface="SimSun" panose="02010600030101010101" pitchFamily="2" charset="-122"/>
                              <a:cs typeface="Times New Roman" panose="02020603050405020304" pitchFamily="18" charset="0"/>
                            </a:rPr>
                            <m:t>3630+4400+5000 </m:t>
                          </m:r>
                        </m:num>
                        <m:den>
                          <m:sSup>
                            <m:sSupPr>
                              <m:ctrlPr>
                                <a:rPr lang="en-US" sz="16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1600" i="1">
                                  <a:effectLst/>
                                  <a:latin typeface="Cambria Math" panose="02040503050406030204" pitchFamily="18" charset="0"/>
                                  <a:ea typeface="SimSun" panose="02010600030101010101" pitchFamily="2" charset="-122"/>
                                  <a:cs typeface="Times New Roman" panose="02020603050405020304" pitchFamily="18" charset="0"/>
                                </a:rPr>
                                <m:t>(1+</m:t>
                              </m:r>
                              <m:r>
                                <a:rPr lang="en-US" sz="1600" b="0" i="1" smtClean="0">
                                  <a:effectLst/>
                                  <a:latin typeface="Cambria Math" panose="02040503050406030204" pitchFamily="18" charset="0"/>
                                  <a:ea typeface="SimSun" panose="02010600030101010101" pitchFamily="2" charset="-122"/>
                                  <a:cs typeface="Times New Roman" panose="02020603050405020304" pitchFamily="18" charset="0"/>
                                </a:rPr>
                                <m:t>𝑀𝐼𝑅𝑅</m:t>
                              </m:r>
                              <m:r>
                                <a:rPr lang="en-US" sz="16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1600" b="0" i="1" smtClean="0">
                                  <a:effectLst/>
                                  <a:latin typeface="Cambria Math" panose="02040503050406030204" pitchFamily="18" charset="0"/>
                                  <a:ea typeface="SimSun" panose="02010600030101010101" pitchFamily="2" charset="-122"/>
                                  <a:cs typeface="Times New Roman" panose="02020603050405020304" pitchFamily="18" charset="0"/>
                                </a:rPr>
                                <m:t>4</m:t>
                              </m:r>
                            </m:sup>
                          </m:sSup>
                        </m:den>
                      </m:f>
                    </m:oMath>
                  </m:oMathPara>
                </a14:m>
                <a:endParaRPr lang="en-US" sz="1600" dirty="0">
                  <a:latin typeface="Roboto" panose="02000000000000000000" pitchFamily="2" charset="0"/>
                  <a:ea typeface="Roboto" panose="02000000000000000000" pitchFamily="2" charset="0"/>
                </a:endParaRPr>
              </a:p>
            </p:txBody>
          </p:sp>
        </mc:Choice>
        <mc:Fallback xmlns="">
          <p:sp>
            <p:nvSpPr>
              <p:cNvPr id="16" name="TextBox 15">
                <a:extLst>
                  <a:ext uri="{FF2B5EF4-FFF2-40B4-BE49-F238E27FC236}">
                    <a16:creationId xmlns:a16="http://schemas.microsoft.com/office/drawing/2014/main" id="{F2AD19CD-2455-4B16-8555-9F2E4F6111A6}"/>
                  </a:ext>
                </a:extLst>
              </p:cNvPr>
              <p:cNvSpPr txBox="1">
                <a:spLocks noRot="1" noChangeAspect="1" noMove="1" noResize="1" noEditPoints="1" noAdjustHandles="1" noChangeArrowheads="1" noChangeShapeType="1" noTextEdit="1"/>
              </p:cNvSpPr>
              <p:nvPr/>
            </p:nvSpPr>
            <p:spPr>
              <a:xfrm>
                <a:off x="5505130" y="3892444"/>
                <a:ext cx="2827923" cy="613886"/>
              </a:xfrm>
              <a:prstGeom prst="rect">
                <a:avLst/>
              </a:prstGeom>
              <a:blipFill>
                <a:blip r:embed="rId8"/>
                <a:stretch>
                  <a:fillRect b="-6000"/>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6E956746-1B57-4E21-AA38-80A63539A02E}"/>
              </a:ext>
            </a:extLst>
          </p:cNvPr>
          <p:cNvSpPr txBox="1"/>
          <p:nvPr/>
        </p:nvSpPr>
        <p:spPr>
          <a:xfrm>
            <a:off x="4430343" y="3963659"/>
            <a:ext cx="1294635" cy="369332"/>
          </a:xfrm>
          <a:prstGeom prst="rect">
            <a:avLst/>
          </a:prstGeom>
          <a:noFill/>
        </p:spPr>
        <p:txBody>
          <a:bodyPr wrap="square">
            <a:spAutoFit/>
          </a:bodyPr>
          <a:lstStyle/>
          <a:p>
            <a:r>
              <a:rPr lang="en-US" dirty="0">
                <a:latin typeface="Roboto" panose="02000000000000000000" pitchFamily="2" charset="0"/>
                <a:ea typeface="Roboto" panose="02000000000000000000" pitchFamily="2" charset="0"/>
              </a:rPr>
              <a:t>10.000  = </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3B993C0-9398-4201-A09A-9D4C38165839}"/>
                  </a:ext>
                </a:extLst>
              </p:cNvPr>
              <p:cNvSpPr txBox="1"/>
              <p:nvPr/>
            </p:nvSpPr>
            <p:spPr>
              <a:xfrm>
                <a:off x="8268513" y="3867245"/>
                <a:ext cx="1688288" cy="573362"/>
              </a:xfrm>
              <a:prstGeom prst="rect">
                <a:avLst/>
              </a:prstGeom>
              <a:noFill/>
            </p:spPr>
            <p:txBody>
              <a:bodyPr wrap="square">
                <a:spAutoFit/>
              </a:bodyPr>
              <a:lstStyle/>
              <a:p>
                <a:r>
                  <a:rPr lang="en-US" sz="2000" dirty="0">
                    <a:effectLst/>
                    <a:latin typeface="Roboto" panose="02000000000000000000" pitchFamily="2" charset="0"/>
                    <a:ea typeface="Roboto" panose="02000000000000000000" pitchFamily="2" charset="0"/>
                    <a:cs typeface="Times New Roman" panose="02020603050405020304" pitchFamily="18" charset="0"/>
                  </a:rPr>
                  <a:t>=  </a:t>
                </a:r>
                <a14:m>
                  <m:oMath xmlns:m="http://schemas.openxmlformats.org/officeDocument/2006/math">
                    <m:f>
                      <m:fPr>
                        <m:ctrlPr>
                          <a:rPr lang="en-US" sz="2000" i="1" smtClean="0">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000" b="0" i="1" smtClean="0">
                            <a:effectLst/>
                            <a:latin typeface="Cambria Math" panose="02040503050406030204" pitchFamily="18" charset="0"/>
                            <a:ea typeface="SimSun" panose="02010600030101010101" pitchFamily="2" charset="-122"/>
                            <a:cs typeface="Times New Roman" panose="02020603050405020304" pitchFamily="18" charset="0"/>
                          </a:rPr>
                          <m:t>15692 </m:t>
                        </m:r>
                      </m:num>
                      <m:den>
                        <m:sSup>
                          <m:sSupPr>
                            <m:ctrlPr>
                              <a:rPr lang="en-US" sz="2000" i="1" smtClean="0">
                                <a:solidFill>
                                  <a:srgbClr val="FF0000"/>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000" i="1">
                                <a:solidFill>
                                  <a:srgbClr val="FF0000"/>
                                </a:solidFill>
                                <a:effectLst/>
                                <a:latin typeface="Cambria Math" panose="02040503050406030204" pitchFamily="18" charset="0"/>
                                <a:ea typeface="SimSun" panose="02010600030101010101" pitchFamily="2" charset="-122"/>
                                <a:cs typeface="Times New Roman" panose="02020603050405020304" pitchFamily="18" charset="0"/>
                              </a:rPr>
                              <m:t>(1+</m:t>
                            </m:r>
                            <m:r>
                              <a:rPr lang="en-US" sz="2000" b="0" i="1" smtClean="0">
                                <a:solidFill>
                                  <a:srgbClr val="FF0000"/>
                                </a:solidFill>
                                <a:effectLst/>
                                <a:latin typeface="Cambria Math" panose="02040503050406030204" pitchFamily="18" charset="0"/>
                                <a:ea typeface="SimSun" panose="02010600030101010101" pitchFamily="2" charset="-122"/>
                                <a:cs typeface="Times New Roman" panose="02020603050405020304" pitchFamily="18" charset="0"/>
                              </a:rPr>
                              <m:t>𝑀𝐼𝑅𝑅</m:t>
                            </m:r>
                            <m:r>
                              <a:rPr lang="en-US" sz="2000" i="1">
                                <a:solidFill>
                                  <a:srgbClr val="FF0000"/>
                                </a:solidFill>
                                <a:effectLst/>
                                <a:latin typeface="Cambria Math" panose="02040503050406030204" pitchFamily="18" charset="0"/>
                                <a:ea typeface="SimSun" panose="02010600030101010101" pitchFamily="2" charset="-122"/>
                                <a:cs typeface="Times New Roman" panose="02020603050405020304" pitchFamily="18" charset="0"/>
                              </a:rPr>
                              <m:t>)</m:t>
                            </m:r>
                          </m:e>
                          <m:sup>
                            <m:r>
                              <a:rPr lang="en-US" sz="2000" b="0" i="1" smtClean="0">
                                <a:solidFill>
                                  <a:srgbClr val="FF0000"/>
                                </a:solidFill>
                                <a:effectLst/>
                                <a:latin typeface="Cambria Math" panose="02040503050406030204" pitchFamily="18" charset="0"/>
                                <a:ea typeface="SimSun" panose="02010600030101010101" pitchFamily="2" charset="-122"/>
                                <a:cs typeface="Times New Roman" panose="02020603050405020304" pitchFamily="18" charset="0"/>
                              </a:rPr>
                              <m:t>4</m:t>
                            </m:r>
                          </m:sup>
                        </m:sSup>
                      </m:den>
                    </m:f>
                  </m:oMath>
                </a14:m>
                <a:endParaRPr lang="en-US" sz="2000" dirty="0">
                  <a:latin typeface="Roboto" panose="02000000000000000000" pitchFamily="2" charset="0"/>
                  <a:ea typeface="Roboto" panose="02000000000000000000" pitchFamily="2" charset="0"/>
                </a:endParaRPr>
              </a:p>
            </p:txBody>
          </p:sp>
        </mc:Choice>
        <mc:Fallback xmlns="">
          <p:sp>
            <p:nvSpPr>
              <p:cNvPr id="20" name="TextBox 19">
                <a:extLst>
                  <a:ext uri="{FF2B5EF4-FFF2-40B4-BE49-F238E27FC236}">
                    <a16:creationId xmlns:a16="http://schemas.microsoft.com/office/drawing/2014/main" id="{33B993C0-9398-4201-A09A-9D4C38165839}"/>
                  </a:ext>
                </a:extLst>
              </p:cNvPr>
              <p:cNvSpPr txBox="1">
                <a:spLocks noRot="1" noChangeAspect="1" noMove="1" noResize="1" noEditPoints="1" noAdjustHandles="1" noChangeArrowheads="1" noChangeShapeType="1" noTextEdit="1"/>
              </p:cNvSpPr>
              <p:nvPr/>
            </p:nvSpPr>
            <p:spPr>
              <a:xfrm>
                <a:off x="8268513" y="3867245"/>
                <a:ext cx="1688288" cy="573362"/>
              </a:xfrm>
              <a:prstGeom prst="rect">
                <a:avLst/>
              </a:prstGeom>
              <a:blipFill>
                <a:blip r:embed="rId9"/>
                <a:stretch>
                  <a:fillRect l="-2985" b="-2174"/>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E4DD15A8-FA77-424B-804E-64C2E0CF57FF}"/>
              </a:ext>
            </a:extLst>
          </p:cNvPr>
          <p:cNvCxnSpPr/>
          <p:nvPr/>
        </p:nvCxnSpPr>
        <p:spPr>
          <a:xfrm>
            <a:off x="98979" y="-310857"/>
            <a:ext cx="45703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DFEB5542-3BF0-4636-A624-C51D0C36378C}"/>
              </a:ext>
            </a:extLst>
          </p:cNvPr>
          <p:cNvCxnSpPr/>
          <p:nvPr/>
        </p:nvCxnSpPr>
        <p:spPr>
          <a:xfrm>
            <a:off x="1797908" y="-306804"/>
            <a:ext cx="45703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0" name="TextBox 29">
            <a:extLst>
              <a:ext uri="{FF2B5EF4-FFF2-40B4-BE49-F238E27FC236}">
                <a16:creationId xmlns:a16="http://schemas.microsoft.com/office/drawing/2014/main" id="{F45BC284-521F-4169-AA5E-7E774C396B3B}"/>
              </a:ext>
            </a:extLst>
          </p:cNvPr>
          <p:cNvSpPr txBox="1"/>
          <p:nvPr/>
        </p:nvSpPr>
        <p:spPr>
          <a:xfrm>
            <a:off x="942657" y="5287763"/>
            <a:ext cx="5155669" cy="783193"/>
          </a:xfrm>
          <a:prstGeom prst="roundRect">
            <a:avLst/>
          </a:prstGeom>
          <a:solidFill>
            <a:schemeClr val="bg1">
              <a:lumMod val="85000"/>
            </a:schemeClr>
          </a:solidFill>
          <a:ln>
            <a:noFill/>
          </a:ln>
        </p:spPr>
        <p:txBody>
          <a:bodyPr wrap="square" anchor="ctr">
            <a:spAutoFit/>
          </a:bodyPr>
          <a:lstStyle/>
          <a:p>
            <a:r>
              <a:rPr lang="id-ID" sz="2000" dirty="0">
                <a:latin typeface="Roboto" panose="02000000000000000000" pitchFamily="2" charset="0"/>
                <a:ea typeface="Roboto" panose="02000000000000000000" pitchFamily="2" charset="0"/>
              </a:rPr>
              <a:t>MIRR </a:t>
            </a:r>
            <a:r>
              <a:rPr lang="en-US" sz="2000" b="1" dirty="0">
                <a:latin typeface="Roboto" panose="02000000000000000000" pitchFamily="2" charset="0"/>
                <a:ea typeface="Roboto" panose="02000000000000000000" pitchFamily="2" charset="0"/>
              </a:rPr>
              <a:t>(12%) </a:t>
            </a:r>
            <a:r>
              <a:rPr lang="id-ID" sz="2000" dirty="0">
                <a:latin typeface="Roboto" panose="02000000000000000000" pitchFamily="2" charset="0"/>
                <a:ea typeface="Roboto" panose="02000000000000000000" pitchFamily="2" charset="0"/>
              </a:rPr>
              <a:t>≥ required rate of return </a:t>
            </a:r>
            <a:r>
              <a:rPr lang="en-US" sz="2000" b="1" dirty="0">
                <a:latin typeface="Roboto" panose="02000000000000000000" pitchFamily="2" charset="0"/>
                <a:ea typeface="Roboto" panose="02000000000000000000" pitchFamily="2" charset="0"/>
              </a:rPr>
              <a:t>(10%) </a:t>
            </a:r>
            <a:r>
              <a:rPr lang="en-US" sz="2000" b="1" dirty="0">
                <a:solidFill>
                  <a:srgbClr val="FF0000"/>
                </a:solidFill>
                <a:latin typeface="Roboto" panose="02000000000000000000" pitchFamily="2" charset="0"/>
                <a:ea typeface="Roboto" panose="02000000000000000000" pitchFamily="2" charset="0"/>
                <a:sym typeface="Wingdings" panose="05000000000000000000" pitchFamily="2" charset="2"/>
              </a:rPr>
              <a:t></a:t>
            </a:r>
            <a:r>
              <a:rPr lang="id-ID" sz="2000" b="1" dirty="0">
                <a:solidFill>
                  <a:srgbClr val="FF0000"/>
                </a:solidFill>
                <a:latin typeface="Roboto" panose="02000000000000000000" pitchFamily="2" charset="0"/>
                <a:ea typeface="Roboto" panose="02000000000000000000" pitchFamily="2" charset="0"/>
              </a:rPr>
              <a:t> </a:t>
            </a:r>
            <a:r>
              <a:rPr lang="en-US" sz="2000" b="1" dirty="0">
                <a:solidFill>
                  <a:srgbClr val="FF0000"/>
                </a:solidFill>
                <a:latin typeface="Roboto" panose="02000000000000000000" pitchFamily="2" charset="0"/>
                <a:ea typeface="Roboto" panose="02000000000000000000" pitchFamily="2" charset="0"/>
              </a:rPr>
              <a:t> </a:t>
            </a:r>
            <a:r>
              <a:rPr lang="id-ID" sz="2000" b="1" dirty="0">
                <a:solidFill>
                  <a:srgbClr val="FF0000"/>
                </a:solidFill>
                <a:latin typeface="Roboto" panose="02000000000000000000" pitchFamily="2" charset="0"/>
                <a:ea typeface="Roboto" panose="02000000000000000000" pitchFamily="2" charset="0"/>
              </a:rPr>
              <a:t>Accept the project</a:t>
            </a:r>
            <a:r>
              <a:rPr lang="en-US" sz="2000" b="1" dirty="0">
                <a:solidFill>
                  <a:srgbClr val="FF0000"/>
                </a:solidFill>
                <a:latin typeface="Roboto" panose="02000000000000000000" pitchFamily="2" charset="0"/>
                <a:ea typeface="Roboto" panose="02000000000000000000" pitchFamily="2" charset="0"/>
              </a:rPr>
              <a:t> </a:t>
            </a:r>
            <a:endParaRPr lang="id-ID" sz="2000" dirty="0">
              <a:latin typeface="Roboto" panose="02000000000000000000" pitchFamily="2" charset="0"/>
              <a:ea typeface="Roboto" panose="02000000000000000000" pitchFamily="2"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876CF40-26B3-4C16-A071-3A60550735F5}"/>
                  </a:ext>
                </a:extLst>
              </p:cNvPr>
              <p:cNvSpPr txBox="1"/>
              <p:nvPr/>
            </p:nvSpPr>
            <p:spPr>
              <a:xfrm>
                <a:off x="4355099" y="3089391"/>
                <a:ext cx="1256270" cy="568938"/>
              </a:xfrm>
              <a:prstGeom prst="rect">
                <a:avLst/>
              </a:prstGeom>
              <a:noFill/>
            </p:spPr>
            <p:txBody>
              <a:bodyPr wrap="square">
                <a:spAutoFit/>
              </a:bodyPr>
              <a:lstStyle>
                <a:defPPr>
                  <a:defRPr lang="id-ID"/>
                </a:defPPr>
                <a:lvl1pPr>
                  <a:defRPr sz="1600" i="1">
                    <a:effectLst/>
                    <a:latin typeface="Cambria Math" panose="02040503050406030204" pitchFamily="18" charset="0"/>
                    <a:ea typeface="SimSun" panose="02010600030101010101" pitchFamily="2" charset="-122"/>
                    <a:cs typeface="Times New Roman" panose="02020603050405020304" pitchFamily="18" charset="0"/>
                  </a:defRPr>
                </a:lvl1pPr>
              </a:lstStyle>
              <a:p>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10000</m:t>
                        </m:r>
                      </m:num>
                      <m:den>
                        <m:sSup>
                          <m:sSupPr>
                            <m:ctrlPr>
                              <a:rPr lang="en-US" sz="2000" i="1">
                                <a:latin typeface="Cambria Math" panose="02040503050406030204" pitchFamily="18" charset="0"/>
                              </a:rPr>
                            </m:ctrlPr>
                          </m:sSupPr>
                          <m:e>
                            <m:r>
                              <a:rPr lang="en-US" sz="2000">
                                <a:latin typeface="Cambria Math" panose="02040503050406030204" pitchFamily="18" charset="0"/>
                              </a:rPr>
                              <m:t>(1+0,1)</m:t>
                            </m:r>
                          </m:e>
                          <m:sup>
                            <m:r>
                              <a:rPr lang="en-US" sz="2000">
                                <a:latin typeface="Cambria Math" panose="02040503050406030204" pitchFamily="18" charset="0"/>
                              </a:rPr>
                              <m:t>0</m:t>
                            </m:r>
                          </m:sup>
                        </m:sSup>
                      </m:den>
                    </m:f>
                  </m:oMath>
                </a14:m>
                <a:r>
                  <a:rPr lang="en-US" dirty="0"/>
                  <a:t>   </a:t>
                </a:r>
                <a:r>
                  <a:rPr lang="en-US" i="0" dirty="0"/>
                  <a:t>=</a:t>
                </a:r>
                <a:r>
                  <a:rPr lang="en-US" dirty="0"/>
                  <a:t> </a:t>
                </a:r>
              </a:p>
            </p:txBody>
          </p:sp>
        </mc:Choice>
        <mc:Fallback xmlns="">
          <p:sp>
            <p:nvSpPr>
              <p:cNvPr id="22" name="TextBox 21">
                <a:extLst>
                  <a:ext uri="{FF2B5EF4-FFF2-40B4-BE49-F238E27FC236}">
                    <a16:creationId xmlns:a16="http://schemas.microsoft.com/office/drawing/2014/main" id="{2876CF40-26B3-4C16-A071-3A60550735F5}"/>
                  </a:ext>
                </a:extLst>
              </p:cNvPr>
              <p:cNvSpPr txBox="1">
                <a:spLocks noRot="1" noChangeAspect="1" noMove="1" noResize="1" noEditPoints="1" noAdjustHandles="1" noChangeArrowheads="1" noChangeShapeType="1" noTextEdit="1"/>
              </p:cNvSpPr>
              <p:nvPr/>
            </p:nvSpPr>
            <p:spPr>
              <a:xfrm>
                <a:off x="4355099" y="3089391"/>
                <a:ext cx="1256270" cy="568938"/>
              </a:xfrm>
              <a:prstGeom prst="rect">
                <a:avLst/>
              </a:prstGeom>
              <a:blipFill>
                <a:blip r:embed="rId10"/>
                <a:stretch>
                  <a:fillRect b="-4348"/>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D3C9E1AC-4A18-B44D-A1F0-23787013F97A}"/>
              </a:ext>
            </a:extLst>
          </p:cNvPr>
          <p:cNvSpPr txBox="1"/>
          <p:nvPr/>
        </p:nvSpPr>
        <p:spPr>
          <a:xfrm>
            <a:off x="838200" y="1501027"/>
            <a:ext cx="7010400" cy="523220"/>
          </a:xfrm>
          <a:prstGeom prst="rect">
            <a:avLst/>
          </a:prstGeom>
          <a:noFill/>
        </p:spPr>
        <p:txBody>
          <a:bodyPr wrap="square">
            <a:spAutoFit/>
          </a:bodyPr>
          <a:lstStyle/>
          <a:p>
            <a:r>
              <a:rPr lang="en-US" sz="2800" b="1" dirty="0">
                <a:latin typeface="Roboto" panose="02000000000000000000" pitchFamily="2" charset="0"/>
                <a:ea typeface="Roboto" panose="02000000000000000000" pitchFamily="2" charset="0"/>
              </a:rPr>
              <a:t>Modified Internal Rate of Return- MIRR</a:t>
            </a:r>
          </a:p>
        </p:txBody>
      </p:sp>
      <p:sp>
        <p:nvSpPr>
          <p:cNvPr id="31" name="TextBox 30">
            <a:extLst>
              <a:ext uri="{FF2B5EF4-FFF2-40B4-BE49-F238E27FC236}">
                <a16:creationId xmlns:a16="http://schemas.microsoft.com/office/drawing/2014/main" id="{05CEBD93-7BCD-EC49-AC3D-0E56811AFE01}"/>
              </a:ext>
            </a:extLst>
          </p:cNvPr>
          <p:cNvSpPr txBox="1"/>
          <p:nvPr/>
        </p:nvSpPr>
        <p:spPr>
          <a:xfrm>
            <a:off x="952635" y="4717119"/>
            <a:ext cx="3493020" cy="369332"/>
          </a:xfrm>
          <a:prstGeom prst="rect">
            <a:avLst/>
          </a:prstGeom>
          <a:noFill/>
        </p:spPr>
        <p:txBody>
          <a:bodyPr wrap="square" anchor="ctr">
            <a:spAutoFit/>
          </a:bodyPr>
          <a:lstStyle/>
          <a:p>
            <a:r>
              <a:rPr lang="en-US" b="1" dirty="0">
                <a:latin typeface="Roboto" panose="02000000000000000000" pitchFamily="2" charset="0"/>
                <a:ea typeface="Roboto" panose="02000000000000000000" pitchFamily="2" charset="0"/>
              </a:rPr>
              <a:t>MIRR =</a:t>
            </a:r>
            <a:r>
              <a:rPr lang="en-US" dirty="0">
                <a:latin typeface="Roboto" panose="02000000000000000000" pitchFamily="2" charset="0"/>
                <a:ea typeface="Roboto" panose="02000000000000000000" pitchFamily="2" charset="0"/>
              </a:rPr>
              <a:t> 1,12 -1  = 0,12 = </a:t>
            </a:r>
            <a:r>
              <a:rPr lang="en-US" b="1" dirty="0">
                <a:latin typeface="Roboto" panose="02000000000000000000" pitchFamily="2" charset="0"/>
                <a:ea typeface="Roboto" panose="02000000000000000000" pitchFamily="2" charset="0"/>
              </a:rPr>
              <a:t>12 %</a:t>
            </a:r>
          </a:p>
        </p:txBody>
      </p:sp>
      <p:grpSp>
        <p:nvGrpSpPr>
          <p:cNvPr id="11" name="Group 10">
            <a:extLst>
              <a:ext uri="{FF2B5EF4-FFF2-40B4-BE49-F238E27FC236}">
                <a16:creationId xmlns:a16="http://schemas.microsoft.com/office/drawing/2014/main" id="{C3C7176B-7487-8948-8A90-7A8514E0E23F}"/>
              </a:ext>
            </a:extLst>
          </p:cNvPr>
          <p:cNvGrpSpPr/>
          <p:nvPr/>
        </p:nvGrpSpPr>
        <p:grpSpPr>
          <a:xfrm>
            <a:off x="8459540" y="4501369"/>
            <a:ext cx="2743269" cy="1965103"/>
            <a:chOff x="856494" y="4729703"/>
            <a:chExt cx="2743269" cy="1965103"/>
          </a:xfrm>
        </p:grpSpPr>
        <p:sp>
          <p:nvSpPr>
            <p:cNvPr id="6" name="Rounded Rectangle 5">
              <a:extLst>
                <a:ext uri="{FF2B5EF4-FFF2-40B4-BE49-F238E27FC236}">
                  <a16:creationId xmlns:a16="http://schemas.microsoft.com/office/drawing/2014/main" id="{D9B2450B-3ED8-334E-A727-D3A160381725}"/>
                </a:ext>
              </a:extLst>
            </p:cNvPr>
            <p:cNvSpPr/>
            <p:nvPr/>
          </p:nvSpPr>
          <p:spPr>
            <a:xfrm>
              <a:off x="856494" y="4729703"/>
              <a:ext cx="2743269" cy="1965103"/>
            </a:xfrm>
            <a:prstGeom prst="round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0F2AF9C-8505-40DD-A770-593B88BFEEF2}"/>
                    </a:ext>
                  </a:extLst>
                </p:cNvPr>
                <p:cNvSpPr txBox="1"/>
                <p:nvPr/>
              </p:nvSpPr>
              <p:spPr>
                <a:xfrm>
                  <a:off x="2285000" y="4781320"/>
                  <a:ext cx="1225504" cy="533929"/>
                </a:xfrm>
                <a:prstGeom prst="rect">
                  <a:avLst/>
                </a:prstGeom>
                <a:noFill/>
              </p:spPr>
              <p:txBody>
                <a:bodyPr wrap="square">
                  <a:spAutoFit/>
                </a:bodyPr>
                <a:lstStyle/>
                <a:p>
                  <a:r>
                    <a:rPr lang="en-US" sz="1600" dirty="0">
                      <a:effectLst/>
                      <a:latin typeface="Roboto" panose="02000000000000000000" pitchFamily="2" charset="0"/>
                      <a:ea typeface="Roboto" panose="02000000000000000000" pitchFamily="2" charset="0"/>
                      <a:cs typeface="Times New Roman" panose="02020603050405020304" pitchFamily="18" charset="0"/>
                    </a:rPr>
                    <a:t>=</a:t>
                  </a:r>
                  <a:r>
                    <a:rPr lang="en-US" dirty="0">
                      <a:effectLst/>
                      <a:latin typeface="Roboto" panose="02000000000000000000" pitchFamily="2" charset="0"/>
                      <a:ea typeface="Roboto" panose="02000000000000000000" pitchFamily="2" charset="0"/>
                      <a:cs typeface="Times New Roman" panose="02020603050405020304" pitchFamily="18" charset="0"/>
                    </a:rPr>
                    <a:t>  </a:t>
                  </a:r>
                  <a14:m>
                    <m:oMath xmlns:m="http://schemas.openxmlformats.org/officeDocument/2006/math">
                      <m:f>
                        <m:fPr>
                          <m:ctrlPr>
                            <a:rPr lang="en-US" sz="2000" i="1" smtClean="0">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000" b="0" i="1" smtClean="0">
                              <a:effectLst/>
                              <a:latin typeface="Cambria Math" panose="02040503050406030204" pitchFamily="18" charset="0"/>
                              <a:ea typeface="SimSun" panose="02010600030101010101" pitchFamily="2" charset="-122"/>
                              <a:cs typeface="Times New Roman" panose="02020603050405020304" pitchFamily="18" charset="0"/>
                            </a:rPr>
                            <m:t>15692 </m:t>
                          </m:r>
                        </m:num>
                        <m:den>
                          <m:r>
                            <a:rPr lang="en-US" sz="2000" i="1" smtClean="0">
                              <a:effectLst/>
                              <a:latin typeface="Cambria Math" panose="02040503050406030204" pitchFamily="18" charset="0"/>
                              <a:ea typeface="SimSun" panose="02010600030101010101" pitchFamily="2" charset="-122"/>
                              <a:cs typeface="Times New Roman" panose="02020603050405020304" pitchFamily="18" charset="0"/>
                            </a:rPr>
                            <m:t>1</m:t>
                          </m:r>
                          <m:r>
                            <a:rPr lang="en-US" sz="2000" b="0" i="1" smtClean="0">
                              <a:effectLst/>
                              <a:latin typeface="Cambria Math" panose="02040503050406030204" pitchFamily="18" charset="0"/>
                              <a:ea typeface="SimSun" panose="02010600030101010101" pitchFamily="2" charset="-122"/>
                              <a:cs typeface="Times New Roman" panose="02020603050405020304" pitchFamily="18" charset="0"/>
                            </a:rPr>
                            <m:t>0.000</m:t>
                          </m:r>
                        </m:den>
                      </m:f>
                    </m:oMath>
                  </a14:m>
                  <a:endParaRPr lang="en-US" sz="2000" dirty="0">
                    <a:latin typeface="Roboto" panose="02000000000000000000" pitchFamily="2" charset="0"/>
                    <a:ea typeface="Roboto" panose="02000000000000000000" pitchFamily="2" charset="0"/>
                  </a:endParaRPr>
                </a:p>
              </p:txBody>
            </p:sp>
          </mc:Choice>
          <mc:Fallback xmlns="">
            <p:sp>
              <p:nvSpPr>
                <p:cNvPr id="21" name="TextBox 20">
                  <a:extLst>
                    <a:ext uri="{FF2B5EF4-FFF2-40B4-BE49-F238E27FC236}">
                      <a16:creationId xmlns:a16="http://schemas.microsoft.com/office/drawing/2014/main" id="{00F2AF9C-8505-40DD-A770-593B88BFEEF2}"/>
                    </a:ext>
                  </a:extLst>
                </p:cNvPr>
                <p:cNvSpPr txBox="1">
                  <a:spLocks noRot="1" noChangeAspect="1" noMove="1" noResize="1" noEditPoints="1" noAdjustHandles="1" noChangeArrowheads="1" noChangeShapeType="1" noTextEdit="1"/>
                </p:cNvSpPr>
                <p:nvPr/>
              </p:nvSpPr>
              <p:spPr>
                <a:xfrm>
                  <a:off x="2285000" y="4781320"/>
                  <a:ext cx="1225504" cy="533929"/>
                </a:xfrm>
                <a:prstGeom prst="rect">
                  <a:avLst/>
                </a:prstGeom>
                <a:blipFill>
                  <a:blip r:embed="rId11"/>
                  <a:stretch>
                    <a:fillRect l="-20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8B6B171-CC76-4E45-8B83-D03DDF15456F}"/>
                    </a:ext>
                  </a:extLst>
                </p:cNvPr>
                <p:cNvSpPr txBox="1"/>
                <p:nvPr/>
              </p:nvSpPr>
              <p:spPr>
                <a:xfrm>
                  <a:off x="976530" y="4896019"/>
                  <a:ext cx="1435469" cy="33855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p>
                          <m:sSupPr>
                            <m:ctrlPr>
                              <a:rPr lang="en-US" sz="1600" i="1">
                                <a:latin typeface="Cambria Math" panose="02040503050406030204" pitchFamily="18" charset="0"/>
                                <a:ea typeface="SimSun" panose="02010600030101010101" pitchFamily="2" charset="-122"/>
                                <a:cs typeface="Times New Roman" panose="02020603050405020304" pitchFamily="18" charset="0"/>
                              </a:rPr>
                            </m:ctrlPr>
                          </m:sSupPr>
                          <m:e>
                            <m:r>
                              <a:rPr lang="en-US" sz="1600" i="1">
                                <a:latin typeface="Cambria Math" panose="02040503050406030204" pitchFamily="18" charset="0"/>
                                <a:ea typeface="SimSun" panose="02010600030101010101" pitchFamily="2" charset="-122"/>
                                <a:cs typeface="Times New Roman" panose="02020603050405020304" pitchFamily="18" charset="0"/>
                              </a:rPr>
                              <m:t>(1+</m:t>
                            </m:r>
                            <m:r>
                              <a:rPr lang="en-US" sz="1600" i="1">
                                <a:latin typeface="Cambria Math" panose="02040503050406030204" pitchFamily="18" charset="0"/>
                                <a:ea typeface="SimSun" panose="02010600030101010101" pitchFamily="2" charset="-122"/>
                                <a:cs typeface="Times New Roman" panose="02020603050405020304" pitchFamily="18" charset="0"/>
                              </a:rPr>
                              <m:t>𝑀𝐼𝑅𝑅</m:t>
                            </m:r>
                            <m:r>
                              <a:rPr lang="en-US" sz="1600" i="1">
                                <a:latin typeface="Cambria Math" panose="02040503050406030204" pitchFamily="18" charset="0"/>
                                <a:ea typeface="SimSun" panose="02010600030101010101" pitchFamily="2" charset="-122"/>
                                <a:cs typeface="Times New Roman" panose="02020603050405020304" pitchFamily="18" charset="0"/>
                              </a:rPr>
                              <m:t>)</m:t>
                            </m:r>
                          </m:e>
                          <m:sup>
                            <m:r>
                              <a:rPr lang="en-US" sz="1600" i="1">
                                <a:latin typeface="Cambria Math" panose="02040503050406030204" pitchFamily="18" charset="0"/>
                                <a:ea typeface="SimSun" panose="02010600030101010101" pitchFamily="2" charset="-122"/>
                                <a:cs typeface="Times New Roman" panose="02020603050405020304" pitchFamily="18" charset="0"/>
                              </a:rPr>
                              <m:t>4</m:t>
                            </m:r>
                          </m:sup>
                        </m:sSup>
                      </m:oMath>
                    </m:oMathPara>
                  </a14:m>
                  <a:endParaRPr lang="en-US" sz="1600" i="1" dirty="0">
                    <a:latin typeface="Roboto" panose="02000000000000000000" pitchFamily="2" charset="0"/>
                    <a:ea typeface="Roboto" panose="02000000000000000000" pitchFamily="2"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48B6B171-CC76-4E45-8B83-D03DDF15456F}"/>
                    </a:ext>
                  </a:extLst>
                </p:cNvPr>
                <p:cNvSpPr txBox="1">
                  <a:spLocks noRot="1" noChangeAspect="1" noMove="1" noResize="1" noEditPoints="1" noAdjustHandles="1" noChangeArrowheads="1" noChangeShapeType="1" noTextEdit="1"/>
                </p:cNvSpPr>
                <p:nvPr/>
              </p:nvSpPr>
              <p:spPr>
                <a:xfrm>
                  <a:off x="976530" y="4896019"/>
                  <a:ext cx="1435469" cy="338554"/>
                </a:xfrm>
                <a:prstGeom prst="rect">
                  <a:avLst/>
                </a:prstGeom>
                <a:blipFill>
                  <a:blip r:embed="rId12"/>
                  <a:stretch>
                    <a:fillRect l="-877"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C53C01F-44E9-4DE2-BC9E-F34507F83E1A}"/>
                    </a:ext>
                  </a:extLst>
                </p:cNvPr>
                <p:cNvSpPr txBox="1"/>
                <p:nvPr/>
              </p:nvSpPr>
              <p:spPr>
                <a:xfrm>
                  <a:off x="976530" y="5587778"/>
                  <a:ext cx="1424959" cy="338554"/>
                </a:xfrm>
                <a:prstGeom prst="rect">
                  <a:avLst/>
                </a:prstGeom>
                <a:noFill/>
              </p:spPr>
              <p:txBody>
                <a:bodyPr wrap="square">
                  <a:spAutoFit/>
                </a:bodyPr>
                <a:lstStyle>
                  <a:defPPr>
                    <a:defRPr lang="id-ID"/>
                  </a:defPPr>
                  <a:lvl1pPr>
                    <a:defRPr sz="2000" i="1">
                      <a:latin typeface="Cambria Math" panose="02040503050406030204" pitchFamily="18" charset="0"/>
                      <a:ea typeface="SimSun" panose="02010600030101010101" pitchFamily="2" charset="-122"/>
                      <a:cs typeface="Times New Roman" panose="02020603050405020304" pitchFamily="18" charset="0"/>
                    </a:defRPr>
                  </a:lvl1pPr>
                </a:lstStyle>
                <a:p>
                  <a:pPr/>
                  <a14:m>
                    <m:oMathPara xmlns:m="http://schemas.openxmlformats.org/officeDocument/2006/math">
                      <m:oMathParaPr>
                        <m:jc m:val="left"/>
                      </m:oMathParaPr>
                      <m:oMath xmlns:m="http://schemas.openxmlformats.org/officeDocument/2006/math">
                        <m:d>
                          <m:dPr>
                            <m:ctrlPr>
                              <a:rPr lang="en-US" sz="1600" i="1">
                                <a:latin typeface="Cambria Math" panose="02040503050406030204" pitchFamily="18" charset="0"/>
                              </a:rPr>
                            </m:ctrlPr>
                          </m:dPr>
                          <m:e>
                            <m:r>
                              <a:rPr lang="en-US" sz="1600">
                                <a:latin typeface="Cambria Math" panose="02040503050406030204" pitchFamily="18" charset="0"/>
                              </a:rPr>
                              <m:t>1+</m:t>
                            </m:r>
                            <m:r>
                              <a:rPr lang="en-US" sz="1600">
                                <a:latin typeface="Cambria Math" panose="02040503050406030204" pitchFamily="18" charset="0"/>
                              </a:rPr>
                              <m:t>𝑀𝐼𝑅𝑅</m:t>
                            </m:r>
                          </m:e>
                        </m:d>
                      </m:oMath>
                    </m:oMathPara>
                  </a14:m>
                  <a:endParaRPr lang="en-US" sz="1600" dirty="0">
                    <a:latin typeface="Roboto" panose="02000000000000000000" pitchFamily="2" charset="0"/>
                    <a:ea typeface="Roboto" panose="02000000000000000000" pitchFamily="2" charset="0"/>
                  </a:endParaRPr>
                </a:p>
              </p:txBody>
            </p:sp>
          </mc:Choice>
          <mc:Fallback xmlns="">
            <p:sp>
              <p:nvSpPr>
                <p:cNvPr id="25" name="TextBox 24">
                  <a:extLst>
                    <a:ext uri="{FF2B5EF4-FFF2-40B4-BE49-F238E27FC236}">
                      <a16:creationId xmlns:a16="http://schemas.microsoft.com/office/drawing/2014/main" id="{AC53C01F-44E9-4DE2-BC9E-F34507F83E1A}"/>
                    </a:ext>
                  </a:extLst>
                </p:cNvPr>
                <p:cNvSpPr txBox="1">
                  <a:spLocks noRot="1" noChangeAspect="1" noMove="1" noResize="1" noEditPoints="1" noAdjustHandles="1" noChangeArrowheads="1" noChangeShapeType="1" noTextEdit="1"/>
                </p:cNvSpPr>
                <p:nvPr/>
              </p:nvSpPr>
              <p:spPr>
                <a:xfrm>
                  <a:off x="976530" y="5587778"/>
                  <a:ext cx="1424959" cy="338554"/>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19CFAF7-13AB-4F4A-8586-A0C06F2036F5}"/>
                    </a:ext>
                  </a:extLst>
                </p:cNvPr>
                <p:cNvSpPr txBox="1"/>
                <p:nvPr/>
              </p:nvSpPr>
              <p:spPr>
                <a:xfrm>
                  <a:off x="2326717" y="5363261"/>
                  <a:ext cx="1050288" cy="727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1600" dirty="0" smtClean="0">
                            <a:latin typeface="Roboto" panose="02000000000000000000" pitchFamily="2" charset="0"/>
                            <a:ea typeface="Roboto" panose="02000000000000000000" pitchFamily="2" charset="0"/>
                            <a:cs typeface="Times New Roman" panose="02020603050405020304" pitchFamily="18" charset="0"/>
                          </a:rPr>
                          <m:t>=</m:t>
                        </m:r>
                        <m:r>
                          <m:rPr>
                            <m:nor/>
                          </m:rPr>
                          <a:rPr lang="en-US" sz="1600" b="0" i="0" dirty="0" smtClean="0">
                            <a:latin typeface="Roboto" panose="02000000000000000000" pitchFamily="2" charset="0"/>
                            <a:ea typeface="Roboto" panose="02000000000000000000" pitchFamily="2" charset="0"/>
                            <a:cs typeface="Times New Roman" panose="02020603050405020304" pitchFamily="18" charset="0"/>
                          </a:rPr>
                          <m:t> </m:t>
                        </m:r>
                        <m:r>
                          <a:rPr lang="en-US" sz="1600" b="0" i="1" dirty="0" smtClean="0">
                            <a:latin typeface="Cambria Math" panose="02040503050406030204" pitchFamily="18" charset="0"/>
                            <a:ea typeface="Roboto" panose="02000000000000000000" pitchFamily="2" charset="0"/>
                            <a:cs typeface="Times New Roman" panose="02020603050405020304" pitchFamily="18" charset="0"/>
                          </a:rPr>
                          <m:t> </m:t>
                        </m:r>
                        <m:rad>
                          <m:radPr>
                            <m:ctrlPr>
                              <a:rPr lang="en-US" sz="1600" i="1" smtClean="0">
                                <a:latin typeface="Cambria Math" panose="02040503050406030204" pitchFamily="18" charset="0"/>
                              </a:rPr>
                            </m:ctrlPr>
                          </m:radPr>
                          <m:deg>
                            <m:r>
                              <a:rPr lang="en-US" sz="1600" b="0" i="1" smtClean="0">
                                <a:latin typeface="Cambria Math" panose="02040503050406030204" pitchFamily="18" charset="0"/>
                              </a:rPr>
                              <m:t>4</m:t>
                            </m:r>
                          </m:deg>
                          <m:e>
                            <m:f>
                              <m:fPr>
                                <m:ctrlPr>
                                  <a:rPr lang="en-US" sz="1600" i="1" smtClean="0">
                                    <a:latin typeface="Cambria Math" panose="02040503050406030204" pitchFamily="18" charset="0"/>
                                  </a:rPr>
                                </m:ctrlPr>
                              </m:fPr>
                              <m:num>
                                <m:r>
                                  <a:rPr lang="en-US" sz="1600" b="0" i="1" smtClean="0">
                                    <a:latin typeface="Cambria Math" panose="02040503050406030204" pitchFamily="18" charset="0"/>
                                  </a:rPr>
                                  <m:t>15692</m:t>
                                </m:r>
                              </m:num>
                              <m:den>
                                <m:r>
                                  <a:rPr lang="en-US" sz="1600" b="0" i="1" smtClean="0">
                                    <a:latin typeface="Cambria Math" panose="02040503050406030204" pitchFamily="18" charset="0"/>
                                  </a:rPr>
                                  <m:t>10.000</m:t>
                                </m:r>
                              </m:den>
                            </m:f>
                          </m:e>
                        </m:rad>
                      </m:oMath>
                    </m:oMathPara>
                  </a14:m>
                  <a:endParaRPr lang="en-US" sz="1400" dirty="0">
                    <a:latin typeface="Roboto" panose="02000000000000000000" pitchFamily="2" charset="0"/>
                    <a:ea typeface="Roboto" panose="02000000000000000000" pitchFamily="2" charset="0"/>
                  </a:endParaRPr>
                </a:p>
              </p:txBody>
            </p:sp>
          </mc:Choice>
          <mc:Fallback xmlns="">
            <p:sp>
              <p:nvSpPr>
                <p:cNvPr id="26" name="TextBox 25">
                  <a:extLst>
                    <a:ext uri="{FF2B5EF4-FFF2-40B4-BE49-F238E27FC236}">
                      <a16:creationId xmlns:a16="http://schemas.microsoft.com/office/drawing/2014/main" id="{B19CFAF7-13AB-4F4A-8586-A0C06F2036F5}"/>
                    </a:ext>
                  </a:extLst>
                </p:cNvPr>
                <p:cNvSpPr txBox="1">
                  <a:spLocks noRot="1" noChangeAspect="1" noMove="1" noResize="1" noEditPoints="1" noAdjustHandles="1" noChangeArrowheads="1" noChangeShapeType="1" noTextEdit="1"/>
                </p:cNvSpPr>
                <p:nvPr/>
              </p:nvSpPr>
              <p:spPr>
                <a:xfrm>
                  <a:off x="2326717" y="5363261"/>
                  <a:ext cx="1050288" cy="727507"/>
                </a:xfrm>
                <a:prstGeom prst="rect">
                  <a:avLst/>
                </a:prstGeom>
                <a:blipFill>
                  <a:blip r:embed="rId14"/>
                  <a:stretch>
                    <a:fillRect l="-1190" r="-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4F2553C-E8C5-4DEE-BB35-13A69BE9F965}"/>
                    </a:ext>
                  </a:extLst>
                </p:cNvPr>
                <p:cNvSpPr txBox="1"/>
                <p:nvPr/>
              </p:nvSpPr>
              <p:spPr>
                <a:xfrm>
                  <a:off x="924302" y="6200964"/>
                  <a:ext cx="1477187" cy="33855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d>
                          <m:dPr>
                            <m:ctrlPr>
                              <a:rPr lang="en-US" sz="1600" i="1" smtClean="0">
                                <a:effectLst/>
                                <a:latin typeface="Cambria Math" panose="02040503050406030204" pitchFamily="18" charset="0"/>
                                <a:ea typeface="SimSun" panose="02010600030101010101" pitchFamily="2" charset="-122"/>
                                <a:cs typeface="Times New Roman" panose="02020603050405020304" pitchFamily="18" charset="0"/>
                              </a:rPr>
                            </m:ctrlPr>
                          </m:dPr>
                          <m:e>
                            <m:r>
                              <a:rPr lang="en-US" sz="1600" i="1" smtClean="0">
                                <a:effectLst/>
                                <a:latin typeface="Cambria Math" panose="02040503050406030204" pitchFamily="18" charset="0"/>
                                <a:ea typeface="SimSun" panose="02010600030101010101" pitchFamily="2" charset="-122"/>
                                <a:cs typeface="Times New Roman" panose="02020603050405020304" pitchFamily="18" charset="0"/>
                              </a:rPr>
                              <m:t>1+</m:t>
                            </m:r>
                            <m:r>
                              <a:rPr lang="en-US" sz="1600" b="0" i="1" smtClean="0">
                                <a:effectLst/>
                                <a:latin typeface="Cambria Math" panose="02040503050406030204" pitchFamily="18" charset="0"/>
                                <a:ea typeface="SimSun" panose="02010600030101010101" pitchFamily="2" charset="-122"/>
                                <a:cs typeface="Times New Roman" panose="02020603050405020304" pitchFamily="18" charset="0"/>
                              </a:rPr>
                              <m:t>𝑀𝐼𝑅𝑅</m:t>
                            </m:r>
                          </m:e>
                        </m:d>
                      </m:oMath>
                    </m:oMathPara>
                  </a14:m>
                  <a:endParaRPr lang="en-US" sz="1600" dirty="0">
                    <a:latin typeface="Roboto" panose="02000000000000000000" pitchFamily="2" charset="0"/>
                    <a:ea typeface="Roboto" panose="02000000000000000000" pitchFamily="2" charset="0"/>
                  </a:endParaRPr>
                </a:p>
              </p:txBody>
            </p:sp>
          </mc:Choice>
          <mc:Fallback xmlns="">
            <p:sp>
              <p:nvSpPr>
                <p:cNvPr id="28" name="TextBox 27">
                  <a:extLst>
                    <a:ext uri="{FF2B5EF4-FFF2-40B4-BE49-F238E27FC236}">
                      <a16:creationId xmlns:a16="http://schemas.microsoft.com/office/drawing/2014/main" id="{C4F2553C-E8C5-4DEE-BB35-13A69BE9F965}"/>
                    </a:ext>
                  </a:extLst>
                </p:cNvPr>
                <p:cNvSpPr txBox="1">
                  <a:spLocks noRot="1" noChangeAspect="1" noMove="1" noResize="1" noEditPoints="1" noAdjustHandles="1" noChangeArrowheads="1" noChangeShapeType="1" noTextEdit="1"/>
                </p:cNvSpPr>
                <p:nvPr/>
              </p:nvSpPr>
              <p:spPr>
                <a:xfrm>
                  <a:off x="924302" y="6200964"/>
                  <a:ext cx="1477187" cy="338554"/>
                </a:xfrm>
                <a:prstGeom prst="rect">
                  <a:avLst/>
                </a:prstGeom>
                <a:blipFill>
                  <a:blip r:embed="rId15"/>
                  <a:stretch>
                    <a:fillRect/>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195400FB-91D9-6B45-A8A4-C2732FD07B25}"/>
                </a:ext>
              </a:extLst>
            </p:cNvPr>
            <p:cNvSpPr txBox="1"/>
            <p:nvPr/>
          </p:nvSpPr>
          <p:spPr>
            <a:xfrm>
              <a:off x="2274489" y="6229858"/>
              <a:ext cx="1004766" cy="338554"/>
            </a:xfrm>
            <a:prstGeom prst="rect">
              <a:avLst/>
            </a:prstGeom>
            <a:noFill/>
          </p:spPr>
          <p:txBody>
            <a:bodyPr wrap="square">
              <a:spAutoFit/>
            </a:bodyPr>
            <a:lstStyle/>
            <a:p>
              <a:r>
                <a:rPr lang="en-US" sz="1600" dirty="0">
                  <a:latin typeface="Roboto" panose="02000000000000000000" pitchFamily="2" charset="0"/>
                  <a:ea typeface="Roboto" panose="02000000000000000000" pitchFamily="2" charset="0"/>
                  <a:cs typeface="Times New Roman" panose="02020603050405020304" pitchFamily="18" charset="0"/>
                </a:rPr>
                <a:t>=  </a:t>
              </a:r>
              <a:r>
                <a:rPr lang="en-US" sz="1600" dirty="0">
                  <a:latin typeface="Roboto" panose="02000000000000000000" pitchFamily="2" charset="0"/>
                  <a:ea typeface="Roboto" panose="02000000000000000000" pitchFamily="2" charset="0"/>
                </a:rPr>
                <a:t>1,12</a:t>
              </a:r>
            </a:p>
          </p:txBody>
        </p:sp>
      </p:grpSp>
      <p:sp>
        <p:nvSpPr>
          <p:cNvPr id="13" name="Left Arrow 12">
            <a:extLst>
              <a:ext uri="{FF2B5EF4-FFF2-40B4-BE49-F238E27FC236}">
                <a16:creationId xmlns:a16="http://schemas.microsoft.com/office/drawing/2014/main" id="{080B2D59-6165-F042-8E58-0A6D5E4F4703}"/>
              </a:ext>
            </a:extLst>
          </p:cNvPr>
          <p:cNvSpPr/>
          <p:nvPr/>
        </p:nvSpPr>
        <p:spPr>
          <a:xfrm>
            <a:off x="6755585" y="5282797"/>
            <a:ext cx="1028700" cy="64208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225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0774E8-4827-CF46-A7CB-666C3B629AF0}"/>
              </a:ext>
            </a:extLst>
          </p:cNvPr>
          <p:cNvSpPr>
            <a:spLocks noGrp="1"/>
          </p:cNvSpPr>
          <p:nvPr>
            <p:ph type="title"/>
          </p:nvPr>
        </p:nvSpPr>
        <p:spPr/>
        <p:txBody>
          <a:bodyPr/>
          <a:lstStyle/>
          <a:p>
            <a:r>
              <a:rPr lang="en-US" kern="0" dirty="0"/>
              <a:t>P</a:t>
            </a:r>
            <a:r>
              <a:rPr lang="en-US" kern="0" dirty="0">
                <a:sym typeface="Poppins ExtraBold"/>
              </a:rPr>
              <a:t>roject Types</a:t>
            </a:r>
            <a:endParaRPr lang="en-US" dirty="0"/>
          </a:p>
        </p:txBody>
      </p:sp>
      <p:grpSp>
        <p:nvGrpSpPr>
          <p:cNvPr id="9" name="Group 8">
            <a:extLst>
              <a:ext uri="{FF2B5EF4-FFF2-40B4-BE49-F238E27FC236}">
                <a16:creationId xmlns:a16="http://schemas.microsoft.com/office/drawing/2014/main" id="{3DD46AF5-D219-5F4C-B35B-C8EC2A947E5F}"/>
              </a:ext>
            </a:extLst>
          </p:cNvPr>
          <p:cNvGrpSpPr/>
          <p:nvPr/>
        </p:nvGrpSpPr>
        <p:grpSpPr>
          <a:xfrm>
            <a:off x="838200" y="1901703"/>
            <a:ext cx="5073216" cy="791308"/>
            <a:chOff x="776599" y="1690688"/>
            <a:chExt cx="5073216" cy="791308"/>
          </a:xfrm>
        </p:grpSpPr>
        <p:sp>
          <p:nvSpPr>
            <p:cNvPr id="3" name="TextBox 2">
              <a:extLst>
                <a:ext uri="{FF2B5EF4-FFF2-40B4-BE49-F238E27FC236}">
                  <a16:creationId xmlns:a16="http://schemas.microsoft.com/office/drawing/2014/main" id="{A38063DD-9AFF-9942-A784-30501C645770}"/>
                </a:ext>
              </a:extLst>
            </p:cNvPr>
            <p:cNvSpPr txBox="1"/>
            <p:nvPr/>
          </p:nvSpPr>
          <p:spPr>
            <a:xfrm>
              <a:off x="1371598" y="1830953"/>
              <a:ext cx="4478217" cy="578882"/>
            </a:xfrm>
            <a:prstGeom prst="roundRect">
              <a:avLst/>
            </a:prstGeom>
            <a:solidFill>
              <a:schemeClr val="bg1">
                <a:lumMod val="65000"/>
              </a:schemeClr>
            </a:solidFill>
          </p:spPr>
          <p:txBody>
            <a:bodyPr wrap="square" rtlCol="0">
              <a:spAutoFit/>
            </a:bodyPr>
            <a:lstStyle/>
            <a:p>
              <a:pPr marL="231775"/>
              <a:r>
                <a:rPr lang="en-US" sz="2800" i="1" dirty="0">
                  <a:latin typeface="Roboto" panose="02000000000000000000" pitchFamily="2" charset="0"/>
                  <a:ea typeface="Roboto" panose="02000000000000000000" pitchFamily="2" charset="0"/>
                </a:rPr>
                <a:t>Mutually Exclusive</a:t>
              </a:r>
              <a:r>
                <a:rPr lang="en-US" sz="2800" dirty="0">
                  <a:latin typeface="Roboto" panose="02000000000000000000" pitchFamily="2" charset="0"/>
                  <a:ea typeface="Roboto" panose="02000000000000000000" pitchFamily="2" charset="0"/>
                </a:rPr>
                <a:t> </a:t>
              </a:r>
              <a:endParaRPr lang="en-ID" sz="2800" dirty="0">
                <a:latin typeface="Roboto" panose="02000000000000000000" pitchFamily="2" charset="0"/>
                <a:ea typeface="Roboto" panose="02000000000000000000" pitchFamily="2" charset="0"/>
              </a:endParaRPr>
            </a:p>
          </p:txBody>
        </p:sp>
        <p:sp>
          <p:nvSpPr>
            <p:cNvPr id="7" name="Oval 6">
              <a:extLst>
                <a:ext uri="{FF2B5EF4-FFF2-40B4-BE49-F238E27FC236}">
                  <a16:creationId xmlns:a16="http://schemas.microsoft.com/office/drawing/2014/main" id="{AD9992AE-E569-1242-9027-93FCDCA16384}"/>
                </a:ext>
              </a:extLst>
            </p:cNvPr>
            <p:cNvSpPr/>
            <p:nvPr/>
          </p:nvSpPr>
          <p:spPr>
            <a:xfrm>
              <a:off x="776599" y="1690688"/>
              <a:ext cx="791308" cy="79130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Montserrat" pitchFamily="2" charset="77"/>
                  <a:ea typeface="Roboto" panose="02000000000000000000" pitchFamily="2" charset="0"/>
                </a:rPr>
                <a:t>1</a:t>
              </a:r>
            </a:p>
          </p:txBody>
        </p:sp>
      </p:grpSp>
      <p:sp>
        <p:nvSpPr>
          <p:cNvPr id="8" name="TextBox 7">
            <a:extLst>
              <a:ext uri="{FF2B5EF4-FFF2-40B4-BE49-F238E27FC236}">
                <a16:creationId xmlns:a16="http://schemas.microsoft.com/office/drawing/2014/main" id="{EAF928BE-DBAC-3143-A5D3-92E1B077B933}"/>
              </a:ext>
            </a:extLst>
          </p:cNvPr>
          <p:cNvSpPr txBox="1"/>
          <p:nvPr/>
        </p:nvSpPr>
        <p:spPr>
          <a:xfrm>
            <a:off x="1629508" y="2627144"/>
            <a:ext cx="4281908" cy="830997"/>
          </a:xfrm>
          <a:prstGeom prst="rect">
            <a:avLst/>
          </a:prstGeom>
          <a:noFill/>
        </p:spPr>
        <p:txBody>
          <a:bodyPr wrap="square" rtlCol="0">
            <a:spAutoFit/>
          </a:bodyPr>
          <a:lstStyle/>
          <a:p>
            <a:r>
              <a:rPr lang="en-US" sz="2400" dirty="0">
                <a:latin typeface="Roboto" panose="02000000000000000000" pitchFamily="2" charset="0"/>
                <a:ea typeface="Roboto" panose="02000000000000000000" pitchFamily="2" charset="0"/>
              </a:rPr>
              <a:t>Only one project will be accepted, others rejected</a:t>
            </a:r>
            <a:endParaRPr lang="en-ID" sz="2400" dirty="0">
              <a:latin typeface="Roboto" panose="02000000000000000000" pitchFamily="2" charset="0"/>
              <a:ea typeface="Roboto" panose="02000000000000000000" pitchFamily="2" charset="0"/>
            </a:endParaRPr>
          </a:p>
        </p:txBody>
      </p:sp>
      <p:grpSp>
        <p:nvGrpSpPr>
          <p:cNvPr id="10" name="Group 9">
            <a:extLst>
              <a:ext uri="{FF2B5EF4-FFF2-40B4-BE49-F238E27FC236}">
                <a16:creationId xmlns:a16="http://schemas.microsoft.com/office/drawing/2014/main" id="{9A143A50-8D98-6E42-A382-2BD4B2EAC15C}"/>
              </a:ext>
            </a:extLst>
          </p:cNvPr>
          <p:cNvGrpSpPr/>
          <p:nvPr/>
        </p:nvGrpSpPr>
        <p:grpSpPr>
          <a:xfrm>
            <a:off x="838200" y="3663238"/>
            <a:ext cx="5073216" cy="791308"/>
            <a:chOff x="776599" y="1690688"/>
            <a:chExt cx="5073216" cy="791308"/>
          </a:xfrm>
        </p:grpSpPr>
        <p:sp>
          <p:nvSpPr>
            <p:cNvPr id="11" name="TextBox 10">
              <a:extLst>
                <a:ext uri="{FF2B5EF4-FFF2-40B4-BE49-F238E27FC236}">
                  <a16:creationId xmlns:a16="http://schemas.microsoft.com/office/drawing/2014/main" id="{2F87155A-1F73-B74A-A061-0EFEDC55448C}"/>
                </a:ext>
              </a:extLst>
            </p:cNvPr>
            <p:cNvSpPr txBox="1"/>
            <p:nvPr/>
          </p:nvSpPr>
          <p:spPr>
            <a:xfrm>
              <a:off x="1371598" y="1830953"/>
              <a:ext cx="4478217" cy="578882"/>
            </a:xfrm>
            <a:prstGeom prst="roundRect">
              <a:avLst/>
            </a:prstGeom>
            <a:solidFill>
              <a:schemeClr val="bg1">
                <a:lumMod val="65000"/>
              </a:schemeClr>
            </a:solidFill>
          </p:spPr>
          <p:txBody>
            <a:bodyPr wrap="square" rtlCol="0">
              <a:spAutoFit/>
            </a:bodyPr>
            <a:lstStyle/>
            <a:p>
              <a:pPr marL="185738" lvl="0"/>
              <a:r>
                <a:rPr lang="id-ID" sz="2800" i="1" dirty="0">
                  <a:latin typeface="Roboto" panose="02000000000000000000" pitchFamily="2" charset="0"/>
                  <a:ea typeface="Roboto" panose="02000000000000000000" pitchFamily="2" charset="0"/>
                </a:rPr>
                <a:t>Independent Project </a:t>
              </a:r>
              <a:endParaRPr lang="en-ID" sz="2800" dirty="0">
                <a:latin typeface="Roboto" panose="02000000000000000000" pitchFamily="2" charset="0"/>
                <a:ea typeface="Roboto" panose="02000000000000000000" pitchFamily="2" charset="0"/>
              </a:endParaRPr>
            </a:p>
          </p:txBody>
        </p:sp>
        <p:sp>
          <p:nvSpPr>
            <p:cNvPr id="12" name="Oval 11">
              <a:extLst>
                <a:ext uri="{FF2B5EF4-FFF2-40B4-BE49-F238E27FC236}">
                  <a16:creationId xmlns:a16="http://schemas.microsoft.com/office/drawing/2014/main" id="{E59F58DE-22B3-C343-853F-DB738D39EB93}"/>
                </a:ext>
              </a:extLst>
            </p:cNvPr>
            <p:cNvSpPr/>
            <p:nvPr/>
          </p:nvSpPr>
          <p:spPr>
            <a:xfrm>
              <a:off x="776599" y="1690688"/>
              <a:ext cx="791308" cy="79130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Montserrat" pitchFamily="2" charset="77"/>
                  <a:ea typeface="Roboto" panose="02000000000000000000" pitchFamily="2" charset="0"/>
                </a:rPr>
                <a:t>2</a:t>
              </a:r>
            </a:p>
          </p:txBody>
        </p:sp>
      </p:grpSp>
      <p:sp>
        <p:nvSpPr>
          <p:cNvPr id="13" name="TextBox 12">
            <a:extLst>
              <a:ext uri="{FF2B5EF4-FFF2-40B4-BE49-F238E27FC236}">
                <a16:creationId xmlns:a16="http://schemas.microsoft.com/office/drawing/2014/main" id="{ECE789EE-615D-2443-AA1D-7CDA312CCE4B}"/>
              </a:ext>
            </a:extLst>
          </p:cNvPr>
          <p:cNvSpPr txBox="1"/>
          <p:nvPr/>
        </p:nvSpPr>
        <p:spPr>
          <a:xfrm>
            <a:off x="1629508" y="4454546"/>
            <a:ext cx="4220307" cy="1200329"/>
          </a:xfrm>
          <a:prstGeom prst="rect">
            <a:avLst/>
          </a:prstGeom>
          <a:noFill/>
        </p:spPr>
        <p:txBody>
          <a:bodyPr wrap="square" rtlCol="0">
            <a:spAutoFit/>
          </a:bodyPr>
          <a:lstStyle/>
          <a:p>
            <a:r>
              <a:rPr lang="en-US" sz="2400" dirty="0">
                <a:latin typeface="Roboto" panose="02000000000000000000" pitchFamily="2" charset="0"/>
                <a:ea typeface="Roboto" panose="02000000000000000000" pitchFamily="2" charset="0"/>
              </a:rPr>
              <a:t>Projects are not interconnected so they can be selected or rejected</a:t>
            </a:r>
            <a:endParaRPr lang="en-ID" sz="2400" dirty="0">
              <a:latin typeface="Roboto" panose="02000000000000000000" pitchFamily="2" charset="0"/>
              <a:ea typeface="Roboto" panose="02000000000000000000" pitchFamily="2" charset="0"/>
            </a:endParaRPr>
          </a:p>
        </p:txBody>
      </p:sp>
      <p:pic>
        <p:nvPicPr>
          <p:cNvPr id="18" name="Picture 17">
            <a:extLst>
              <a:ext uri="{FF2B5EF4-FFF2-40B4-BE49-F238E27FC236}">
                <a16:creationId xmlns:a16="http://schemas.microsoft.com/office/drawing/2014/main" id="{CC967C9E-68E8-6546-B228-995138CE513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41123" y="1468893"/>
            <a:ext cx="4669220" cy="4669220"/>
          </a:xfrm>
          <a:prstGeom prst="rect">
            <a:avLst/>
          </a:prstGeom>
        </p:spPr>
      </p:pic>
    </p:spTree>
    <p:extLst>
      <p:ext uri="{BB962C8B-B14F-4D97-AF65-F5344CB8AC3E}">
        <p14:creationId xmlns:p14="http://schemas.microsoft.com/office/powerpoint/2010/main" val="173224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DCBED-AD21-A544-9107-DB2081831826}"/>
              </a:ext>
            </a:extLst>
          </p:cNvPr>
          <p:cNvSpPr>
            <a:spLocks noGrp="1"/>
          </p:cNvSpPr>
          <p:nvPr>
            <p:ph type="title"/>
          </p:nvPr>
        </p:nvSpPr>
        <p:spPr/>
        <p:txBody>
          <a:bodyPr/>
          <a:lstStyle/>
          <a:p>
            <a:r>
              <a:rPr lang="en-US" kern="0" dirty="0"/>
              <a:t>P</a:t>
            </a:r>
            <a:r>
              <a:rPr lang="en-US" kern="0" dirty="0">
                <a:sym typeface="Poppins ExtraBold"/>
              </a:rPr>
              <a:t>roject Classifications</a:t>
            </a:r>
            <a:endParaRPr lang="en-US" dirty="0"/>
          </a:p>
        </p:txBody>
      </p:sp>
      <p:grpSp>
        <p:nvGrpSpPr>
          <p:cNvPr id="67" name="Group 66">
            <a:extLst>
              <a:ext uri="{FF2B5EF4-FFF2-40B4-BE49-F238E27FC236}">
                <a16:creationId xmlns:a16="http://schemas.microsoft.com/office/drawing/2014/main" id="{AF5830DB-9CA1-E042-A2E0-1C46D98D4DFA}"/>
              </a:ext>
            </a:extLst>
          </p:cNvPr>
          <p:cNvGrpSpPr/>
          <p:nvPr/>
        </p:nvGrpSpPr>
        <p:grpSpPr>
          <a:xfrm>
            <a:off x="1179249" y="1825625"/>
            <a:ext cx="9833501" cy="3690204"/>
            <a:chOff x="1608198" y="1690688"/>
            <a:chExt cx="8975603" cy="3368262"/>
          </a:xfrm>
        </p:grpSpPr>
        <p:sp>
          <p:nvSpPr>
            <p:cNvPr id="13" name="Freeform 11">
              <a:extLst>
                <a:ext uri="{FF2B5EF4-FFF2-40B4-BE49-F238E27FC236}">
                  <a16:creationId xmlns:a16="http://schemas.microsoft.com/office/drawing/2014/main" id="{F081AD68-27B5-BF41-89D2-C521B090D230}"/>
                </a:ext>
              </a:extLst>
            </p:cNvPr>
            <p:cNvSpPr>
              <a:spLocks noEditPoints="1"/>
            </p:cNvSpPr>
            <p:nvPr/>
          </p:nvSpPr>
          <p:spPr bwMode="auto">
            <a:xfrm>
              <a:off x="1608198" y="1690688"/>
              <a:ext cx="3364756" cy="3368262"/>
            </a:xfrm>
            <a:custGeom>
              <a:avLst/>
              <a:gdLst>
                <a:gd name="T0" fmla="*/ 462 w 924"/>
                <a:gd name="T1" fmla="*/ 12 h 925"/>
                <a:gd name="T2" fmla="*/ 781 w 924"/>
                <a:gd name="T3" fmla="*/ 144 h 925"/>
                <a:gd name="T4" fmla="*/ 912 w 924"/>
                <a:gd name="T5" fmla="*/ 463 h 925"/>
                <a:gd name="T6" fmla="*/ 781 w 924"/>
                <a:gd name="T7" fmla="*/ 781 h 925"/>
                <a:gd name="T8" fmla="*/ 462 w 924"/>
                <a:gd name="T9" fmla="*/ 913 h 925"/>
                <a:gd name="T10" fmla="*/ 143 w 924"/>
                <a:gd name="T11" fmla="*/ 781 h 925"/>
                <a:gd name="T12" fmla="*/ 12 w 924"/>
                <a:gd name="T13" fmla="*/ 463 h 925"/>
                <a:gd name="T14" fmla="*/ 143 w 924"/>
                <a:gd name="T15" fmla="*/ 144 h 925"/>
                <a:gd name="T16" fmla="*/ 462 w 924"/>
                <a:gd name="T17" fmla="*/ 12 h 925"/>
                <a:gd name="T18" fmla="*/ 462 w 924"/>
                <a:gd name="T19" fmla="*/ 0 h 925"/>
                <a:gd name="T20" fmla="*/ 0 w 924"/>
                <a:gd name="T21" fmla="*/ 463 h 925"/>
                <a:gd name="T22" fmla="*/ 462 w 924"/>
                <a:gd name="T23" fmla="*/ 925 h 925"/>
                <a:gd name="T24" fmla="*/ 924 w 924"/>
                <a:gd name="T25" fmla="*/ 463 h 925"/>
                <a:gd name="T26" fmla="*/ 462 w 924"/>
                <a:gd name="T27"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4" h="925">
                  <a:moveTo>
                    <a:pt x="462" y="12"/>
                  </a:moveTo>
                  <a:cubicBezTo>
                    <a:pt x="582" y="12"/>
                    <a:pt x="695" y="59"/>
                    <a:pt x="781" y="144"/>
                  </a:cubicBezTo>
                  <a:cubicBezTo>
                    <a:pt x="866" y="229"/>
                    <a:pt x="912" y="342"/>
                    <a:pt x="912" y="463"/>
                  </a:cubicBezTo>
                  <a:cubicBezTo>
                    <a:pt x="912" y="583"/>
                    <a:pt x="866" y="696"/>
                    <a:pt x="781" y="781"/>
                  </a:cubicBezTo>
                  <a:cubicBezTo>
                    <a:pt x="695" y="866"/>
                    <a:pt x="582" y="913"/>
                    <a:pt x="462" y="913"/>
                  </a:cubicBezTo>
                  <a:cubicBezTo>
                    <a:pt x="342" y="913"/>
                    <a:pt x="229" y="866"/>
                    <a:pt x="143" y="781"/>
                  </a:cubicBezTo>
                  <a:cubicBezTo>
                    <a:pt x="58" y="696"/>
                    <a:pt x="12" y="583"/>
                    <a:pt x="12" y="463"/>
                  </a:cubicBezTo>
                  <a:cubicBezTo>
                    <a:pt x="12" y="342"/>
                    <a:pt x="58" y="229"/>
                    <a:pt x="143" y="144"/>
                  </a:cubicBezTo>
                  <a:cubicBezTo>
                    <a:pt x="229" y="59"/>
                    <a:pt x="342" y="12"/>
                    <a:pt x="462" y="12"/>
                  </a:cubicBezTo>
                  <a:close/>
                  <a:moveTo>
                    <a:pt x="462" y="0"/>
                  </a:moveTo>
                  <a:cubicBezTo>
                    <a:pt x="207" y="0"/>
                    <a:pt x="0" y="207"/>
                    <a:pt x="0" y="463"/>
                  </a:cubicBezTo>
                  <a:cubicBezTo>
                    <a:pt x="0" y="718"/>
                    <a:pt x="207" y="925"/>
                    <a:pt x="462" y="925"/>
                  </a:cubicBezTo>
                  <a:cubicBezTo>
                    <a:pt x="717" y="925"/>
                    <a:pt x="924" y="718"/>
                    <a:pt x="924" y="463"/>
                  </a:cubicBezTo>
                  <a:cubicBezTo>
                    <a:pt x="924" y="207"/>
                    <a:pt x="717" y="0"/>
                    <a:pt x="462" y="0"/>
                  </a:cubicBezTo>
                  <a:close/>
                </a:path>
              </a:pathLst>
            </a:custGeom>
            <a:solidFill>
              <a:srgbClr val="930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nvGrpSpPr>
            <p:cNvPr id="15" name="Group 14">
              <a:extLst>
                <a:ext uri="{FF2B5EF4-FFF2-40B4-BE49-F238E27FC236}">
                  <a16:creationId xmlns:a16="http://schemas.microsoft.com/office/drawing/2014/main" id="{1DE94E6A-9484-F34A-9A5A-6CB1A69755D9}"/>
                </a:ext>
              </a:extLst>
            </p:cNvPr>
            <p:cNvGrpSpPr/>
            <p:nvPr/>
          </p:nvGrpSpPr>
          <p:grpSpPr>
            <a:xfrm>
              <a:off x="4411869" y="1690688"/>
              <a:ext cx="3368261" cy="3368262"/>
              <a:chOff x="3309557" y="1791018"/>
              <a:chExt cx="3049587" cy="3049588"/>
            </a:xfrm>
          </p:grpSpPr>
          <p:sp>
            <p:nvSpPr>
              <p:cNvPr id="16" name="Freeform 13">
                <a:extLst>
                  <a:ext uri="{FF2B5EF4-FFF2-40B4-BE49-F238E27FC236}">
                    <a16:creationId xmlns:a16="http://schemas.microsoft.com/office/drawing/2014/main" id="{71381AAB-9E33-6449-B8DA-D26E83A0A9C3}"/>
                  </a:ext>
                </a:extLst>
              </p:cNvPr>
              <p:cNvSpPr>
                <a:spLocks/>
              </p:cNvSpPr>
              <p:nvPr/>
            </p:nvSpPr>
            <p:spPr bwMode="auto">
              <a:xfrm>
                <a:off x="6101969" y="2510156"/>
                <a:ext cx="257175" cy="1616075"/>
              </a:xfrm>
              <a:custGeom>
                <a:avLst/>
                <a:gdLst>
                  <a:gd name="T0" fmla="*/ 7 w 78"/>
                  <a:gd name="T1" fmla="*/ 490 h 490"/>
                  <a:gd name="T2" fmla="*/ 78 w 78"/>
                  <a:gd name="T3" fmla="*/ 245 h 490"/>
                  <a:gd name="T4" fmla="*/ 7 w 78"/>
                  <a:gd name="T5" fmla="*/ 0 h 490"/>
                  <a:gd name="T6" fmla="*/ 0 w 78"/>
                  <a:gd name="T7" fmla="*/ 11 h 490"/>
                  <a:gd name="T8" fmla="*/ 66 w 78"/>
                  <a:gd name="T9" fmla="*/ 245 h 490"/>
                  <a:gd name="T10" fmla="*/ 0 w 78"/>
                  <a:gd name="T11" fmla="*/ 479 h 490"/>
                  <a:gd name="T12" fmla="*/ 7 w 78"/>
                  <a:gd name="T13" fmla="*/ 490 h 490"/>
                </a:gdLst>
                <a:ahLst/>
                <a:cxnLst>
                  <a:cxn ang="0">
                    <a:pos x="T0" y="T1"/>
                  </a:cxn>
                  <a:cxn ang="0">
                    <a:pos x="T2" y="T3"/>
                  </a:cxn>
                  <a:cxn ang="0">
                    <a:pos x="T4" y="T5"/>
                  </a:cxn>
                  <a:cxn ang="0">
                    <a:pos x="T6" y="T7"/>
                  </a:cxn>
                  <a:cxn ang="0">
                    <a:pos x="T8" y="T9"/>
                  </a:cxn>
                  <a:cxn ang="0">
                    <a:pos x="T10" y="T11"/>
                  </a:cxn>
                  <a:cxn ang="0">
                    <a:pos x="T12" y="T13"/>
                  </a:cxn>
                </a:cxnLst>
                <a:rect l="0" t="0" r="r" b="b"/>
                <a:pathLst>
                  <a:path w="78" h="490">
                    <a:moveTo>
                      <a:pt x="7" y="490"/>
                    </a:moveTo>
                    <a:cubicBezTo>
                      <a:pt x="52" y="419"/>
                      <a:pt x="78" y="335"/>
                      <a:pt x="78" y="245"/>
                    </a:cubicBezTo>
                    <a:cubicBezTo>
                      <a:pt x="78" y="155"/>
                      <a:pt x="52" y="71"/>
                      <a:pt x="7" y="0"/>
                    </a:cubicBezTo>
                    <a:cubicBezTo>
                      <a:pt x="5" y="3"/>
                      <a:pt x="3" y="7"/>
                      <a:pt x="0" y="11"/>
                    </a:cubicBezTo>
                    <a:cubicBezTo>
                      <a:pt x="43" y="81"/>
                      <a:pt x="66" y="161"/>
                      <a:pt x="66" y="245"/>
                    </a:cubicBezTo>
                    <a:cubicBezTo>
                      <a:pt x="66" y="329"/>
                      <a:pt x="43" y="409"/>
                      <a:pt x="0" y="479"/>
                    </a:cubicBezTo>
                    <a:cubicBezTo>
                      <a:pt x="3" y="483"/>
                      <a:pt x="5" y="486"/>
                      <a:pt x="7" y="490"/>
                    </a:cubicBezTo>
                  </a:path>
                </a:pathLst>
              </a:custGeom>
              <a:solidFill>
                <a:srgbClr val="CA00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14">
                <a:extLst>
                  <a:ext uri="{FF2B5EF4-FFF2-40B4-BE49-F238E27FC236}">
                    <a16:creationId xmlns:a16="http://schemas.microsoft.com/office/drawing/2014/main" id="{1647487A-BDA5-7544-826C-7609995E95D3}"/>
                  </a:ext>
                </a:extLst>
              </p:cNvPr>
              <p:cNvSpPr>
                <a:spLocks/>
              </p:cNvSpPr>
              <p:nvPr/>
            </p:nvSpPr>
            <p:spPr bwMode="auto">
              <a:xfrm>
                <a:off x="3309557" y="1791018"/>
                <a:ext cx="2792413" cy="3049588"/>
              </a:xfrm>
              <a:custGeom>
                <a:avLst/>
                <a:gdLst>
                  <a:gd name="T0" fmla="*/ 840 w 847"/>
                  <a:gd name="T1" fmla="*/ 708 h 925"/>
                  <a:gd name="T2" fmla="*/ 781 w 847"/>
                  <a:gd name="T3" fmla="*/ 781 h 925"/>
                  <a:gd name="T4" fmla="*/ 462 w 847"/>
                  <a:gd name="T5" fmla="*/ 913 h 925"/>
                  <a:gd name="T6" fmla="*/ 144 w 847"/>
                  <a:gd name="T7" fmla="*/ 781 h 925"/>
                  <a:gd name="T8" fmla="*/ 12 w 847"/>
                  <a:gd name="T9" fmla="*/ 463 h 925"/>
                  <a:gd name="T10" fmla="*/ 144 w 847"/>
                  <a:gd name="T11" fmla="*/ 144 h 925"/>
                  <a:gd name="T12" fmla="*/ 462 w 847"/>
                  <a:gd name="T13" fmla="*/ 12 h 925"/>
                  <a:gd name="T14" fmla="*/ 781 w 847"/>
                  <a:gd name="T15" fmla="*/ 144 h 925"/>
                  <a:gd name="T16" fmla="*/ 840 w 847"/>
                  <a:gd name="T17" fmla="*/ 218 h 925"/>
                  <a:gd name="T18" fmla="*/ 847 w 847"/>
                  <a:gd name="T19" fmla="*/ 207 h 925"/>
                  <a:gd name="T20" fmla="*/ 462 w 847"/>
                  <a:gd name="T21" fmla="*/ 0 h 925"/>
                  <a:gd name="T22" fmla="*/ 0 w 847"/>
                  <a:gd name="T23" fmla="*/ 463 h 925"/>
                  <a:gd name="T24" fmla="*/ 462 w 847"/>
                  <a:gd name="T25" fmla="*/ 925 h 925"/>
                  <a:gd name="T26" fmla="*/ 847 w 847"/>
                  <a:gd name="T27" fmla="*/ 719 h 925"/>
                  <a:gd name="T28" fmla="*/ 840 w 847"/>
                  <a:gd name="T29" fmla="*/ 708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7" h="925">
                    <a:moveTo>
                      <a:pt x="840" y="708"/>
                    </a:moveTo>
                    <a:cubicBezTo>
                      <a:pt x="823" y="734"/>
                      <a:pt x="803" y="759"/>
                      <a:pt x="781" y="781"/>
                    </a:cubicBezTo>
                    <a:cubicBezTo>
                      <a:pt x="696" y="866"/>
                      <a:pt x="582" y="913"/>
                      <a:pt x="462" y="913"/>
                    </a:cubicBezTo>
                    <a:cubicBezTo>
                      <a:pt x="342" y="913"/>
                      <a:pt x="229" y="866"/>
                      <a:pt x="144" y="781"/>
                    </a:cubicBezTo>
                    <a:cubicBezTo>
                      <a:pt x="59" y="696"/>
                      <a:pt x="12" y="583"/>
                      <a:pt x="12" y="463"/>
                    </a:cubicBezTo>
                    <a:cubicBezTo>
                      <a:pt x="12" y="342"/>
                      <a:pt x="59" y="229"/>
                      <a:pt x="144" y="144"/>
                    </a:cubicBezTo>
                    <a:cubicBezTo>
                      <a:pt x="229" y="59"/>
                      <a:pt x="342" y="12"/>
                      <a:pt x="462" y="12"/>
                    </a:cubicBezTo>
                    <a:cubicBezTo>
                      <a:pt x="582" y="12"/>
                      <a:pt x="696" y="59"/>
                      <a:pt x="781" y="144"/>
                    </a:cubicBezTo>
                    <a:cubicBezTo>
                      <a:pt x="803" y="167"/>
                      <a:pt x="823" y="191"/>
                      <a:pt x="840" y="218"/>
                    </a:cubicBezTo>
                    <a:cubicBezTo>
                      <a:pt x="842" y="214"/>
                      <a:pt x="845" y="210"/>
                      <a:pt x="847" y="207"/>
                    </a:cubicBezTo>
                    <a:cubicBezTo>
                      <a:pt x="764" y="82"/>
                      <a:pt x="623" y="0"/>
                      <a:pt x="462" y="0"/>
                    </a:cubicBezTo>
                    <a:cubicBezTo>
                      <a:pt x="207" y="0"/>
                      <a:pt x="0" y="207"/>
                      <a:pt x="0" y="463"/>
                    </a:cubicBezTo>
                    <a:cubicBezTo>
                      <a:pt x="0" y="718"/>
                      <a:pt x="207" y="925"/>
                      <a:pt x="462" y="925"/>
                    </a:cubicBezTo>
                    <a:cubicBezTo>
                      <a:pt x="623" y="925"/>
                      <a:pt x="764" y="843"/>
                      <a:pt x="847" y="719"/>
                    </a:cubicBezTo>
                    <a:cubicBezTo>
                      <a:pt x="845" y="715"/>
                      <a:pt x="842" y="712"/>
                      <a:pt x="840" y="708"/>
                    </a:cubicBezTo>
                  </a:path>
                </a:pathLst>
              </a:custGeom>
              <a:solidFill>
                <a:srgbClr val="CA00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grpSp>
          <p:nvGrpSpPr>
            <p:cNvPr id="18" name="Group 17">
              <a:extLst>
                <a:ext uri="{FF2B5EF4-FFF2-40B4-BE49-F238E27FC236}">
                  <a16:creationId xmlns:a16="http://schemas.microsoft.com/office/drawing/2014/main" id="{EBF3BD8C-5B61-E94C-82E5-96871616949B}"/>
                </a:ext>
              </a:extLst>
            </p:cNvPr>
            <p:cNvGrpSpPr/>
            <p:nvPr/>
          </p:nvGrpSpPr>
          <p:grpSpPr>
            <a:xfrm>
              <a:off x="7215539" y="1690688"/>
              <a:ext cx="3368262" cy="3368262"/>
              <a:chOff x="5847969" y="1791018"/>
              <a:chExt cx="3049588" cy="3049588"/>
            </a:xfrm>
          </p:grpSpPr>
          <p:sp>
            <p:nvSpPr>
              <p:cNvPr id="19" name="Freeform 15">
                <a:extLst>
                  <a:ext uri="{FF2B5EF4-FFF2-40B4-BE49-F238E27FC236}">
                    <a16:creationId xmlns:a16="http://schemas.microsoft.com/office/drawing/2014/main" id="{A9B355CC-0AB0-124B-BD09-EF2EBF28AE07}"/>
                  </a:ext>
                </a:extLst>
              </p:cNvPr>
              <p:cNvSpPr>
                <a:spLocks/>
              </p:cNvSpPr>
              <p:nvPr/>
            </p:nvSpPr>
            <p:spPr bwMode="auto">
              <a:xfrm>
                <a:off x="8640382" y="2510156"/>
                <a:ext cx="257175" cy="1616075"/>
              </a:xfrm>
              <a:custGeom>
                <a:avLst/>
                <a:gdLst>
                  <a:gd name="T0" fmla="*/ 7 w 78"/>
                  <a:gd name="T1" fmla="*/ 0 h 490"/>
                  <a:gd name="T2" fmla="*/ 0 w 78"/>
                  <a:gd name="T3" fmla="*/ 11 h 490"/>
                  <a:gd name="T4" fmla="*/ 66 w 78"/>
                  <a:gd name="T5" fmla="*/ 245 h 490"/>
                  <a:gd name="T6" fmla="*/ 0 w 78"/>
                  <a:gd name="T7" fmla="*/ 479 h 490"/>
                  <a:gd name="T8" fmla="*/ 7 w 78"/>
                  <a:gd name="T9" fmla="*/ 490 h 490"/>
                  <a:gd name="T10" fmla="*/ 78 w 78"/>
                  <a:gd name="T11" fmla="*/ 245 h 490"/>
                  <a:gd name="T12" fmla="*/ 7 w 78"/>
                  <a:gd name="T13" fmla="*/ 0 h 490"/>
                </a:gdLst>
                <a:ahLst/>
                <a:cxnLst>
                  <a:cxn ang="0">
                    <a:pos x="T0" y="T1"/>
                  </a:cxn>
                  <a:cxn ang="0">
                    <a:pos x="T2" y="T3"/>
                  </a:cxn>
                  <a:cxn ang="0">
                    <a:pos x="T4" y="T5"/>
                  </a:cxn>
                  <a:cxn ang="0">
                    <a:pos x="T6" y="T7"/>
                  </a:cxn>
                  <a:cxn ang="0">
                    <a:pos x="T8" y="T9"/>
                  </a:cxn>
                  <a:cxn ang="0">
                    <a:pos x="T10" y="T11"/>
                  </a:cxn>
                  <a:cxn ang="0">
                    <a:pos x="T12" y="T13"/>
                  </a:cxn>
                </a:cxnLst>
                <a:rect l="0" t="0" r="r" b="b"/>
                <a:pathLst>
                  <a:path w="78" h="490">
                    <a:moveTo>
                      <a:pt x="7" y="0"/>
                    </a:moveTo>
                    <a:cubicBezTo>
                      <a:pt x="5" y="3"/>
                      <a:pt x="3" y="7"/>
                      <a:pt x="0" y="11"/>
                    </a:cubicBezTo>
                    <a:cubicBezTo>
                      <a:pt x="43" y="81"/>
                      <a:pt x="66" y="161"/>
                      <a:pt x="66" y="245"/>
                    </a:cubicBezTo>
                    <a:cubicBezTo>
                      <a:pt x="66" y="329"/>
                      <a:pt x="43" y="409"/>
                      <a:pt x="0" y="479"/>
                    </a:cubicBezTo>
                    <a:cubicBezTo>
                      <a:pt x="3" y="483"/>
                      <a:pt x="5" y="486"/>
                      <a:pt x="7" y="490"/>
                    </a:cubicBezTo>
                    <a:cubicBezTo>
                      <a:pt x="52" y="419"/>
                      <a:pt x="78" y="335"/>
                      <a:pt x="78" y="245"/>
                    </a:cubicBezTo>
                    <a:cubicBezTo>
                      <a:pt x="78" y="155"/>
                      <a:pt x="52" y="71"/>
                      <a:pt x="7" y="0"/>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 name="Freeform 16">
                <a:extLst>
                  <a:ext uri="{FF2B5EF4-FFF2-40B4-BE49-F238E27FC236}">
                    <a16:creationId xmlns:a16="http://schemas.microsoft.com/office/drawing/2014/main" id="{D7608BDD-22F2-8546-B352-45D8B2D94840}"/>
                  </a:ext>
                </a:extLst>
              </p:cNvPr>
              <p:cNvSpPr>
                <a:spLocks/>
              </p:cNvSpPr>
              <p:nvPr/>
            </p:nvSpPr>
            <p:spPr bwMode="auto">
              <a:xfrm>
                <a:off x="5847969" y="1791018"/>
                <a:ext cx="2792413" cy="3049588"/>
              </a:xfrm>
              <a:custGeom>
                <a:avLst/>
                <a:gdLst>
                  <a:gd name="T0" fmla="*/ 462 w 847"/>
                  <a:gd name="T1" fmla="*/ 0 h 925"/>
                  <a:gd name="T2" fmla="*/ 77 w 847"/>
                  <a:gd name="T3" fmla="*/ 207 h 925"/>
                  <a:gd name="T4" fmla="*/ 77 w 847"/>
                  <a:gd name="T5" fmla="*/ 207 h 925"/>
                  <a:gd name="T6" fmla="*/ 70 w 847"/>
                  <a:gd name="T7" fmla="*/ 218 h 925"/>
                  <a:gd name="T8" fmla="*/ 70 w 847"/>
                  <a:gd name="T9" fmla="*/ 217 h 925"/>
                  <a:gd name="T10" fmla="*/ 0 w 847"/>
                  <a:gd name="T11" fmla="*/ 463 h 925"/>
                  <a:gd name="T12" fmla="*/ 70 w 847"/>
                  <a:gd name="T13" fmla="*/ 708 h 925"/>
                  <a:gd name="T14" fmla="*/ 70 w 847"/>
                  <a:gd name="T15" fmla="*/ 708 h 925"/>
                  <a:gd name="T16" fmla="*/ 77 w 847"/>
                  <a:gd name="T17" fmla="*/ 719 h 925"/>
                  <a:gd name="T18" fmla="*/ 77 w 847"/>
                  <a:gd name="T19" fmla="*/ 719 h 925"/>
                  <a:gd name="T20" fmla="*/ 462 w 847"/>
                  <a:gd name="T21" fmla="*/ 925 h 925"/>
                  <a:gd name="T22" fmla="*/ 847 w 847"/>
                  <a:gd name="T23" fmla="*/ 719 h 925"/>
                  <a:gd name="T24" fmla="*/ 840 w 847"/>
                  <a:gd name="T25" fmla="*/ 708 h 925"/>
                  <a:gd name="T26" fmla="*/ 781 w 847"/>
                  <a:gd name="T27" fmla="*/ 781 h 925"/>
                  <a:gd name="T28" fmla="*/ 462 w 847"/>
                  <a:gd name="T29" fmla="*/ 913 h 925"/>
                  <a:gd name="T30" fmla="*/ 144 w 847"/>
                  <a:gd name="T31" fmla="*/ 781 h 925"/>
                  <a:gd name="T32" fmla="*/ 12 w 847"/>
                  <a:gd name="T33" fmla="*/ 463 h 925"/>
                  <a:gd name="T34" fmla="*/ 144 w 847"/>
                  <a:gd name="T35" fmla="*/ 144 h 925"/>
                  <a:gd name="T36" fmla="*/ 462 w 847"/>
                  <a:gd name="T37" fmla="*/ 12 h 925"/>
                  <a:gd name="T38" fmla="*/ 781 w 847"/>
                  <a:gd name="T39" fmla="*/ 144 h 925"/>
                  <a:gd name="T40" fmla="*/ 840 w 847"/>
                  <a:gd name="T41" fmla="*/ 217 h 925"/>
                  <a:gd name="T42" fmla="*/ 847 w 847"/>
                  <a:gd name="T43" fmla="*/ 207 h 925"/>
                  <a:gd name="T44" fmla="*/ 462 w 847"/>
                  <a:gd name="T45"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7" h="925">
                    <a:moveTo>
                      <a:pt x="462" y="0"/>
                    </a:moveTo>
                    <a:cubicBezTo>
                      <a:pt x="302" y="0"/>
                      <a:pt x="160" y="82"/>
                      <a:pt x="77" y="207"/>
                    </a:cubicBezTo>
                    <a:cubicBezTo>
                      <a:pt x="77" y="207"/>
                      <a:pt x="77" y="207"/>
                      <a:pt x="77" y="207"/>
                    </a:cubicBezTo>
                    <a:cubicBezTo>
                      <a:pt x="75" y="210"/>
                      <a:pt x="72" y="214"/>
                      <a:pt x="70" y="218"/>
                    </a:cubicBezTo>
                    <a:cubicBezTo>
                      <a:pt x="70" y="218"/>
                      <a:pt x="70" y="218"/>
                      <a:pt x="70" y="217"/>
                    </a:cubicBezTo>
                    <a:cubicBezTo>
                      <a:pt x="26" y="289"/>
                      <a:pt x="0" y="373"/>
                      <a:pt x="0" y="463"/>
                    </a:cubicBezTo>
                    <a:cubicBezTo>
                      <a:pt x="0" y="553"/>
                      <a:pt x="26" y="637"/>
                      <a:pt x="70" y="708"/>
                    </a:cubicBezTo>
                    <a:cubicBezTo>
                      <a:pt x="70" y="708"/>
                      <a:pt x="70" y="708"/>
                      <a:pt x="70" y="708"/>
                    </a:cubicBezTo>
                    <a:cubicBezTo>
                      <a:pt x="72" y="712"/>
                      <a:pt x="75" y="715"/>
                      <a:pt x="77" y="719"/>
                    </a:cubicBezTo>
                    <a:cubicBezTo>
                      <a:pt x="77" y="719"/>
                      <a:pt x="77" y="719"/>
                      <a:pt x="77" y="719"/>
                    </a:cubicBezTo>
                    <a:cubicBezTo>
                      <a:pt x="160" y="843"/>
                      <a:pt x="302" y="925"/>
                      <a:pt x="462" y="925"/>
                    </a:cubicBezTo>
                    <a:cubicBezTo>
                      <a:pt x="623" y="925"/>
                      <a:pt x="765" y="843"/>
                      <a:pt x="847" y="719"/>
                    </a:cubicBezTo>
                    <a:cubicBezTo>
                      <a:pt x="845" y="715"/>
                      <a:pt x="843" y="712"/>
                      <a:pt x="840" y="708"/>
                    </a:cubicBezTo>
                    <a:cubicBezTo>
                      <a:pt x="823" y="734"/>
                      <a:pt x="803" y="759"/>
                      <a:pt x="781" y="781"/>
                    </a:cubicBezTo>
                    <a:cubicBezTo>
                      <a:pt x="696" y="866"/>
                      <a:pt x="583" y="913"/>
                      <a:pt x="462" y="913"/>
                    </a:cubicBezTo>
                    <a:cubicBezTo>
                      <a:pt x="342" y="913"/>
                      <a:pt x="229" y="866"/>
                      <a:pt x="144" y="781"/>
                    </a:cubicBezTo>
                    <a:cubicBezTo>
                      <a:pt x="59" y="696"/>
                      <a:pt x="12" y="583"/>
                      <a:pt x="12" y="463"/>
                    </a:cubicBezTo>
                    <a:cubicBezTo>
                      <a:pt x="12" y="342"/>
                      <a:pt x="59" y="229"/>
                      <a:pt x="144" y="144"/>
                    </a:cubicBezTo>
                    <a:cubicBezTo>
                      <a:pt x="229" y="59"/>
                      <a:pt x="342" y="12"/>
                      <a:pt x="462" y="12"/>
                    </a:cubicBezTo>
                    <a:cubicBezTo>
                      <a:pt x="583" y="12"/>
                      <a:pt x="696" y="59"/>
                      <a:pt x="781" y="144"/>
                    </a:cubicBezTo>
                    <a:cubicBezTo>
                      <a:pt x="803" y="167"/>
                      <a:pt x="823" y="191"/>
                      <a:pt x="840" y="217"/>
                    </a:cubicBezTo>
                    <a:cubicBezTo>
                      <a:pt x="843" y="214"/>
                      <a:pt x="845" y="210"/>
                      <a:pt x="847" y="207"/>
                    </a:cubicBezTo>
                    <a:cubicBezTo>
                      <a:pt x="765" y="82"/>
                      <a:pt x="623" y="0"/>
                      <a:pt x="462" y="0"/>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21" name="Freeform 17">
              <a:extLst>
                <a:ext uri="{FF2B5EF4-FFF2-40B4-BE49-F238E27FC236}">
                  <a16:creationId xmlns:a16="http://schemas.microsoft.com/office/drawing/2014/main" id="{ECE49567-B01D-C543-B5B9-F25B19D1AAD3}"/>
                </a:ext>
              </a:extLst>
            </p:cNvPr>
            <p:cNvSpPr>
              <a:spLocks noEditPoints="1"/>
            </p:cNvSpPr>
            <p:nvPr/>
          </p:nvSpPr>
          <p:spPr bwMode="auto">
            <a:xfrm>
              <a:off x="10273451" y="2444646"/>
              <a:ext cx="26301" cy="1863854"/>
            </a:xfrm>
            <a:custGeom>
              <a:avLst/>
              <a:gdLst>
                <a:gd name="T0" fmla="*/ 0 w 7"/>
                <a:gd name="T1" fmla="*/ 501 h 512"/>
                <a:gd name="T2" fmla="*/ 0 w 7"/>
                <a:gd name="T3" fmla="*/ 501 h 512"/>
                <a:gd name="T4" fmla="*/ 7 w 7"/>
                <a:gd name="T5" fmla="*/ 512 h 512"/>
                <a:gd name="T6" fmla="*/ 7 w 7"/>
                <a:gd name="T7" fmla="*/ 512 h 512"/>
                <a:gd name="T8" fmla="*/ 0 w 7"/>
                <a:gd name="T9" fmla="*/ 501 h 512"/>
                <a:gd name="T10" fmla="*/ 7 w 7"/>
                <a:gd name="T11" fmla="*/ 0 h 512"/>
                <a:gd name="T12" fmla="*/ 0 w 7"/>
                <a:gd name="T13" fmla="*/ 10 h 512"/>
                <a:gd name="T14" fmla="*/ 0 w 7"/>
                <a:gd name="T15" fmla="*/ 11 h 512"/>
                <a:gd name="T16" fmla="*/ 7 w 7"/>
                <a:gd name="T17" fmla="*/ 0 h 512"/>
                <a:gd name="T18" fmla="*/ 7 w 7"/>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12">
                  <a:moveTo>
                    <a:pt x="0" y="501"/>
                  </a:moveTo>
                  <a:cubicBezTo>
                    <a:pt x="0" y="501"/>
                    <a:pt x="0" y="501"/>
                    <a:pt x="0" y="501"/>
                  </a:cubicBezTo>
                  <a:cubicBezTo>
                    <a:pt x="3" y="505"/>
                    <a:pt x="5" y="508"/>
                    <a:pt x="7" y="512"/>
                  </a:cubicBezTo>
                  <a:cubicBezTo>
                    <a:pt x="7" y="512"/>
                    <a:pt x="7" y="512"/>
                    <a:pt x="7" y="512"/>
                  </a:cubicBezTo>
                  <a:cubicBezTo>
                    <a:pt x="5" y="508"/>
                    <a:pt x="3" y="505"/>
                    <a:pt x="0" y="501"/>
                  </a:cubicBezTo>
                  <a:moveTo>
                    <a:pt x="7" y="0"/>
                  </a:moveTo>
                  <a:cubicBezTo>
                    <a:pt x="5" y="3"/>
                    <a:pt x="3" y="7"/>
                    <a:pt x="0" y="10"/>
                  </a:cubicBezTo>
                  <a:cubicBezTo>
                    <a:pt x="0" y="11"/>
                    <a:pt x="0" y="11"/>
                    <a:pt x="0" y="11"/>
                  </a:cubicBezTo>
                  <a:cubicBezTo>
                    <a:pt x="3" y="7"/>
                    <a:pt x="5" y="3"/>
                    <a:pt x="7" y="0"/>
                  </a:cubicBezTo>
                  <a:cubicBezTo>
                    <a:pt x="7" y="0"/>
                    <a:pt x="7" y="0"/>
                    <a:pt x="7" y="0"/>
                  </a:cubicBezTo>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IN" dirty="0"/>
            </a:p>
          </p:txBody>
        </p:sp>
        <p:sp>
          <p:nvSpPr>
            <p:cNvPr id="22" name="Freeform 18">
              <a:extLst>
                <a:ext uri="{FF2B5EF4-FFF2-40B4-BE49-F238E27FC236}">
                  <a16:creationId xmlns:a16="http://schemas.microsoft.com/office/drawing/2014/main" id="{911F0B39-FBF8-324C-BB8C-EB108F41D5FC}"/>
                </a:ext>
              </a:extLst>
            </p:cNvPr>
            <p:cNvSpPr>
              <a:spLocks noEditPoints="1"/>
            </p:cNvSpPr>
            <p:nvPr/>
          </p:nvSpPr>
          <p:spPr bwMode="auto">
            <a:xfrm>
              <a:off x="7469781" y="2444646"/>
              <a:ext cx="26301" cy="1863854"/>
            </a:xfrm>
            <a:custGeom>
              <a:avLst/>
              <a:gdLst>
                <a:gd name="T0" fmla="*/ 0 w 7"/>
                <a:gd name="T1" fmla="*/ 501 h 512"/>
                <a:gd name="T2" fmla="*/ 0 w 7"/>
                <a:gd name="T3" fmla="*/ 501 h 512"/>
                <a:gd name="T4" fmla="*/ 7 w 7"/>
                <a:gd name="T5" fmla="*/ 512 h 512"/>
                <a:gd name="T6" fmla="*/ 7 w 7"/>
                <a:gd name="T7" fmla="*/ 512 h 512"/>
                <a:gd name="T8" fmla="*/ 0 w 7"/>
                <a:gd name="T9" fmla="*/ 501 h 512"/>
                <a:gd name="T10" fmla="*/ 7 w 7"/>
                <a:gd name="T11" fmla="*/ 0 h 512"/>
                <a:gd name="T12" fmla="*/ 0 w 7"/>
                <a:gd name="T13" fmla="*/ 10 h 512"/>
                <a:gd name="T14" fmla="*/ 0 w 7"/>
                <a:gd name="T15" fmla="*/ 11 h 512"/>
                <a:gd name="T16" fmla="*/ 7 w 7"/>
                <a:gd name="T17" fmla="*/ 0 h 512"/>
                <a:gd name="T18" fmla="*/ 7 w 7"/>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12">
                  <a:moveTo>
                    <a:pt x="0" y="501"/>
                  </a:moveTo>
                  <a:cubicBezTo>
                    <a:pt x="0" y="501"/>
                    <a:pt x="0" y="501"/>
                    <a:pt x="0" y="501"/>
                  </a:cubicBezTo>
                  <a:cubicBezTo>
                    <a:pt x="2" y="505"/>
                    <a:pt x="5" y="508"/>
                    <a:pt x="7" y="512"/>
                  </a:cubicBezTo>
                  <a:cubicBezTo>
                    <a:pt x="7" y="512"/>
                    <a:pt x="7" y="512"/>
                    <a:pt x="7" y="512"/>
                  </a:cubicBezTo>
                  <a:cubicBezTo>
                    <a:pt x="5" y="508"/>
                    <a:pt x="2" y="505"/>
                    <a:pt x="0" y="501"/>
                  </a:cubicBezTo>
                  <a:moveTo>
                    <a:pt x="7" y="0"/>
                  </a:moveTo>
                  <a:cubicBezTo>
                    <a:pt x="5" y="3"/>
                    <a:pt x="2" y="7"/>
                    <a:pt x="0" y="10"/>
                  </a:cubicBezTo>
                  <a:cubicBezTo>
                    <a:pt x="0" y="11"/>
                    <a:pt x="0" y="11"/>
                    <a:pt x="0" y="11"/>
                  </a:cubicBezTo>
                  <a:cubicBezTo>
                    <a:pt x="2" y="7"/>
                    <a:pt x="5" y="3"/>
                    <a:pt x="7" y="0"/>
                  </a:cubicBezTo>
                  <a:cubicBezTo>
                    <a:pt x="7" y="0"/>
                    <a:pt x="7" y="0"/>
                    <a:pt x="7" y="0"/>
                  </a:cubicBezTo>
                </a:path>
              </a:pathLst>
            </a:custGeom>
            <a:solidFill>
              <a:srgbClr val="008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2" name="TextBox 31">
              <a:extLst>
                <a:ext uri="{FF2B5EF4-FFF2-40B4-BE49-F238E27FC236}">
                  <a16:creationId xmlns:a16="http://schemas.microsoft.com/office/drawing/2014/main" id="{717EEA08-22D5-6C40-B982-959C834B1449}"/>
                </a:ext>
              </a:extLst>
            </p:cNvPr>
            <p:cNvSpPr txBox="1"/>
            <p:nvPr/>
          </p:nvSpPr>
          <p:spPr>
            <a:xfrm>
              <a:off x="1879591" y="2914058"/>
              <a:ext cx="2653894" cy="369332"/>
            </a:xfrm>
            <a:prstGeom prst="rect">
              <a:avLst/>
            </a:prstGeom>
            <a:noFill/>
          </p:spPr>
          <p:txBody>
            <a:bodyPr wrap="square" rtlCol="0">
              <a:spAutoFit/>
            </a:bodyPr>
            <a:lstStyle/>
            <a:p>
              <a:pPr algn="ctr"/>
              <a:r>
                <a:rPr lang="en-IN" b="1" dirty="0">
                  <a:solidFill>
                    <a:schemeClr val="tx1">
                      <a:lumMod val="65000"/>
                      <a:lumOff val="35000"/>
                    </a:schemeClr>
                  </a:solidFill>
                  <a:latin typeface="Roboto" panose="02000000000000000000" pitchFamily="2" charset="0"/>
                  <a:ea typeface="Roboto" panose="02000000000000000000" pitchFamily="2" charset="0"/>
                </a:rPr>
                <a:t>Replacement Decision</a:t>
              </a:r>
            </a:p>
          </p:txBody>
        </p:sp>
        <p:sp>
          <p:nvSpPr>
            <p:cNvPr id="33" name="Rectangle 32">
              <a:extLst>
                <a:ext uri="{FF2B5EF4-FFF2-40B4-BE49-F238E27FC236}">
                  <a16:creationId xmlns:a16="http://schemas.microsoft.com/office/drawing/2014/main" id="{B4FEAE06-E0F4-574B-B30E-D1271A0EBFD9}"/>
                </a:ext>
              </a:extLst>
            </p:cNvPr>
            <p:cNvSpPr/>
            <p:nvPr/>
          </p:nvSpPr>
          <p:spPr>
            <a:xfrm>
              <a:off x="2043642" y="3331522"/>
              <a:ext cx="2294905" cy="830997"/>
            </a:xfrm>
            <a:prstGeom prst="rect">
              <a:avLst/>
            </a:prstGeom>
          </p:spPr>
          <p:txBody>
            <a:bodyPr wrap="square">
              <a:spAutoFit/>
            </a:bodyPr>
            <a:lstStyle/>
            <a:p>
              <a:pPr lvl="0"/>
              <a:r>
                <a:rPr lang="en-US" sz="1200" dirty="0">
                  <a:latin typeface="Roboto" panose="02000000000000000000" pitchFamily="2" charset="0"/>
                  <a:ea typeface="Roboto" panose="02000000000000000000" pitchFamily="2" charset="0"/>
                </a:rPr>
                <a:t>To maintain business, there is no need to do detailed analysis</a:t>
              </a:r>
              <a:endParaRPr lang="en-ID" sz="1200" dirty="0">
                <a:latin typeface="Roboto" panose="02000000000000000000" pitchFamily="2" charset="0"/>
                <a:ea typeface="Roboto" panose="02000000000000000000" pitchFamily="2" charset="0"/>
              </a:endParaRPr>
            </a:p>
            <a:p>
              <a:pPr lvl="0"/>
              <a:r>
                <a:rPr lang="en-US" sz="1200" dirty="0">
                  <a:latin typeface="Roboto" panose="02000000000000000000" pitchFamily="2" charset="0"/>
                  <a:ea typeface="Roboto" panose="02000000000000000000" pitchFamily="2" charset="0"/>
                </a:rPr>
                <a:t>For cost reduction, more detailed analysis is needed</a:t>
              </a:r>
            </a:p>
          </p:txBody>
        </p:sp>
        <p:sp>
          <p:nvSpPr>
            <p:cNvPr id="34" name="TextBox 33">
              <a:extLst>
                <a:ext uri="{FF2B5EF4-FFF2-40B4-BE49-F238E27FC236}">
                  <a16:creationId xmlns:a16="http://schemas.microsoft.com/office/drawing/2014/main" id="{25BD83C1-DB82-964D-831B-76EAEA7302C8}"/>
                </a:ext>
              </a:extLst>
            </p:cNvPr>
            <p:cNvSpPr txBox="1"/>
            <p:nvPr/>
          </p:nvSpPr>
          <p:spPr>
            <a:xfrm>
              <a:off x="5454155" y="2891854"/>
              <a:ext cx="1453666" cy="369332"/>
            </a:xfrm>
            <a:prstGeom prst="rect">
              <a:avLst/>
            </a:prstGeom>
            <a:noFill/>
          </p:spPr>
          <p:txBody>
            <a:bodyPr wrap="square" rtlCol="0">
              <a:spAutoFit/>
            </a:bodyPr>
            <a:lstStyle/>
            <a:p>
              <a:pPr algn="ctr"/>
              <a:r>
                <a:rPr lang="en-IN" b="1" dirty="0">
                  <a:solidFill>
                    <a:schemeClr val="tx1">
                      <a:lumMod val="65000"/>
                      <a:lumOff val="35000"/>
                    </a:schemeClr>
                  </a:solidFill>
                  <a:latin typeface="Roboto" panose="02000000000000000000" pitchFamily="2" charset="0"/>
                  <a:ea typeface="Roboto" panose="02000000000000000000" pitchFamily="2" charset="0"/>
                </a:rPr>
                <a:t>Expansion</a:t>
              </a:r>
            </a:p>
          </p:txBody>
        </p:sp>
        <p:sp>
          <p:nvSpPr>
            <p:cNvPr id="35" name="Rectangle 34">
              <a:extLst>
                <a:ext uri="{FF2B5EF4-FFF2-40B4-BE49-F238E27FC236}">
                  <a16:creationId xmlns:a16="http://schemas.microsoft.com/office/drawing/2014/main" id="{824FAA6B-EE30-E944-BDDF-94096E33EC9B}"/>
                </a:ext>
              </a:extLst>
            </p:cNvPr>
            <p:cNvSpPr/>
            <p:nvPr/>
          </p:nvSpPr>
          <p:spPr>
            <a:xfrm>
              <a:off x="5057155" y="3333778"/>
              <a:ext cx="2181179" cy="1095609"/>
            </a:xfrm>
            <a:prstGeom prst="rect">
              <a:avLst/>
            </a:prstGeom>
          </p:spPr>
          <p:txBody>
            <a:bodyPr wrap="square">
              <a:spAutoFit/>
            </a:bodyPr>
            <a:lstStyle/>
            <a:p>
              <a:pPr lvl="0"/>
              <a:r>
                <a:rPr lang="en-US" sz="1200" dirty="0">
                  <a:latin typeface="Roboto" panose="02000000000000000000" pitchFamily="2" charset="0"/>
                  <a:ea typeface="Roboto" panose="02000000000000000000" pitchFamily="2" charset="0"/>
                </a:rPr>
                <a:t>Into existing products or markets, detailed analysis is needed</a:t>
              </a:r>
              <a:endParaRPr lang="en-ID" sz="1200" dirty="0">
                <a:latin typeface="Roboto" panose="02000000000000000000" pitchFamily="2" charset="0"/>
                <a:ea typeface="Roboto" panose="02000000000000000000" pitchFamily="2" charset="0"/>
              </a:endParaRPr>
            </a:p>
            <a:p>
              <a:pPr lvl="0"/>
              <a:r>
                <a:rPr lang="en-US" sz="1200" dirty="0">
                  <a:latin typeface="Roboto" panose="02000000000000000000" pitchFamily="2" charset="0"/>
                  <a:ea typeface="Roboto" panose="02000000000000000000" pitchFamily="2" charset="0"/>
                </a:rPr>
                <a:t>New products or markets. Complex, requires detailed analysis</a:t>
              </a:r>
            </a:p>
          </p:txBody>
        </p:sp>
        <p:sp>
          <p:nvSpPr>
            <p:cNvPr id="36" name="TextBox 35">
              <a:extLst>
                <a:ext uri="{FF2B5EF4-FFF2-40B4-BE49-F238E27FC236}">
                  <a16:creationId xmlns:a16="http://schemas.microsoft.com/office/drawing/2014/main" id="{1AF4B4C5-56F1-0441-AA79-A04B9C7195BA}"/>
                </a:ext>
              </a:extLst>
            </p:cNvPr>
            <p:cNvSpPr txBox="1"/>
            <p:nvPr/>
          </p:nvSpPr>
          <p:spPr>
            <a:xfrm>
              <a:off x="7671568" y="2821980"/>
              <a:ext cx="2654485" cy="646331"/>
            </a:xfrm>
            <a:prstGeom prst="rect">
              <a:avLst/>
            </a:prstGeom>
            <a:noFill/>
          </p:spPr>
          <p:txBody>
            <a:bodyPr wrap="square" rtlCol="0">
              <a:spAutoFit/>
            </a:bodyPr>
            <a:lstStyle/>
            <a:p>
              <a:pPr algn="ctr"/>
              <a:r>
                <a:rPr lang="en-US" b="1" dirty="0">
                  <a:solidFill>
                    <a:schemeClr val="tx1">
                      <a:lumMod val="65000"/>
                      <a:lumOff val="35000"/>
                    </a:schemeClr>
                  </a:solidFill>
                  <a:latin typeface="Roboto" panose="02000000000000000000" pitchFamily="2" charset="0"/>
                  <a:ea typeface="Roboto" panose="02000000000000000000" pitchFamily="2" charset="0"/>
                </a:rPr>
                <a:t>Security and/or environmental projects</a:t>
              </a:r>
            </a:p>
          </p:txBody>
        </p:sp>
        <p:sp>
          <p:nvSpPr>
            <p:cNvPr id="37" name="Rectangle 36">
              <a:extLst>
                <a:ext uri="{FF2B5EF4-FFF2-40B4-BE49-F238E27FC236}">
                  <a16:creationId xmlns:a16="http://schemas.microsoft.com/office/drawing/2014/main" id="{E096DF23-4F21-C049-9594-14251AAF8B6C}"/>
                </a:ext>
              </a:extLst>
            </p:cNvPr>
            <p:cNvSpPr/>
            <p:nvPr/>
          </p:nvSpPr>
          <p:spPr>
            <a:xfrm>
              <a:off x="8016000" y="3468311"/>
              <a:ext cx="2425776" cy="461665"/>
            </a:xfrm>
            <a:prstGeom prst="rect">
              <a:avLst/>
            </a:prstGeom>
          </p:spPr>
          <p:txBody>
            <a:bodyPr wrap="square">
              <a:spAutoFit/>
            </a:bodyPr>
            <a:lstStyle/>
            <a:p>
              <a:pPr lvl="0"/>
              <a:r>
                <a:rPr lang="en-US" sz="1200" dirty="0">
                  <a:latin typeface="Roboto" panose="02000000000000000000" pitchFamily="2" charset="0"/>
                  <a:ea typeface="Roboto" panose="02000000000000000000" pitchFamily="2" charset="0"/>
                </a:rPr>
                <a:t>That usually accompany new investments or projects</a:t>
              </a:r>
              <a:endParaRPr lang="en-US" sz="1200" dirty="0"/>
            </a:p>
          </p:txBody>
        </p:sp>
        <p:grpSp>
          <p:nvGrpSpPr>
            <p:cNvPr id="40" name="Group 25">
              <a:extLst>
                <a:ext uri="{FF2B5EF4-FFF2-40B4-BE49-F238E27FC236}">
                  <a16:creationId xmlns:a16="http://schemas.microsoft.com/office/drawing/2014/main" id="{0B5DB4F8-021A-344C-9E4B-9C1EA2D52917}"/>
                </a:ext>
              </a:extLst>
            </p:cNvPr>
            <p:cNvGrpSpPr>
              <a:grpSpLocks noChangeAspect="1"/>
            </p:cNvGrpSpPr>
            <p:nvPr/>
          </p:nvGrpSpPr>
          <p:grpSpPr bwMode="auto">
            <a:xfrm>
              <a:off x="2942079" y="2285455"/>
              <a:ext cx="746873" cy="543659"/>
              <a:chOff x="1711" y="614"/>
              <a:chExt cx="4256" cy="3098"/>
            </a:xfrm>
            <a:solidFill>
              <a:srgbClr val="93093D"/>
            </a:solidFill>
          </p:grpSpPr>
          <p:sp>
            <p:nvSpPr>
              <p:cNvPr id="54" name="Freeform 26">
                <a:extLst>
                  <a:ext uri="{FF2B5EF4-FFF2-40B4-BE49-F238E27FC236}">
                    <a16:creationId xmlns:a16="http://schemas.microsoft.com/office/drawing/2014/main" id="{D4509004-8876-0648-BCE9-2EE1E37C8B17}"/>
                  </a:ext>
                </a:extLst>
              </p:cNvPr>
              <p:cNvSpPr>
                <a:spLocks/>
              </p:cNvSpPr>
              <p:nvPr/>
            </p:nvSpPr>
            <p:spPr bwMode="auto">
              <a:xfrm>
                <a:off x="2999" y="618"/>
                <a:ext cx="2968" cy="1913"/>
              </a:xfrm>
              <a:custGeom>
                <a:avLst/>
                <a:gdLst>
                  <a:gd name="T0" fmla="*/ 1114 w 1428"/>
                  <a:gd name="T1" fmla="*/ 196 h 922"/>
                  <a:gd name="T2" fmla="*/ 1093 w 1428"/>
                  <a:gd name="T3" fmla="*/ 205 h 922"/>
                  <a:gd name="T4" fmla="*/ 699 w 1428"/>
                  <a:gd name="T5" fmla="*/ 158 h 922"/>
                  <a:gd name="T6" fmla="*/ 532 w 1428"/>
                  <a:gd name="T7" fmla="*/ 121 h 922"/>
                  <a:gd name="T8" fmla="*/ 306 w 1428"/>
                  <a:gd name="T9" fmla="*/ 210 h 922"/>
                  <a:gd name="T10" fmla="*/ 260 w 1428"/>
                  <a:gd name="T11" fmla="*/ 240 h 922"/>
                  <a:gd name="T12" fmla="*/ 37 w 1428"/>
                  <a:gd name="T13" fmla="*/ 462 h 922"/>
                  <a:gd name="T14" fmla="*/ 19 w 1428"/>
                  <a:gd name="T15" fmla="*/ 577 h 922"/>
                  <a:gd name="T16" fmla="*/ 108 w 1428"/>
                  <a:gd name="T17" fmla="*/ 633 h 922"/>
                  <a:gd name="T18" fmla="*/ 142 w 1428"/>
                  <a:gd name="T19" fmla="*/ 633 h 922"/>
                  <a:gd name="T20" fmla="*/ 205 w 1428"/>
                  <a:gd name="T21" fmla="*/ 610 h 922"/>
                  <a:gd name="T22" fmla="*/ 260 w 1428"/>
                  <a:gd name="T23" fmla="*/ 565 h 922"/>
                  <a:gd name="T24" fmla="*/ 517 w 1428"/>
                  <a:gd name="T25" fmla="*/ 379 h 922"/>
                  <a:gd name="T26" fmla="*/ 532 w 1428"/>
                  <a:gd name="T27" fmla="*/ 377 h 922"/>
                  <a:gd name="T28" fmla="*/ 560 w 1428"/>
                  <a:gd name="T29" fmla="*/ 387 h 922"/>
                  <a:gd name="T30" fmla="*/ 1177 w 1428"/>
                  <a:gd name="T31" fmla="*/ 922 h 922"/>
                  <a:gd name="T32" fmla="*/ 1428 w 1428"/>
                  <a:gd name="T33" fmla="*/ 822 h 922"/>
                  <a:gd name="T34" fmla="*/ 1428 w 1428"/>
                  <a:gd name="T35" fmla="*/ 0 h 922"/>
                  <a:gd name="T36" fmla="*/ 1114 w 1428"/>
                  <a:gd name="T37" fmla="*/ 196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28" h="922">
                    <a:moveTo>
                      <a:pt x="1114" y="196"/>
                    </a:moveTo>
                    <a:cubicBezTo>
                      <a:pt x="1108" y="201"/>
                      <a:pt x="1101" y="204"/>
                      <a:pt x="1093" y="205"/>
                    </a:cubicBezTo>
                    <a:cubicBezTo>
                      <a:pt x="922" y="232"/>
                      <a:pt x="798" y="191"/>
                      <a:pt x="699" y="158"/>
                    </a:cubicBezTo>
                    <a:cubicBezTo>
                      <a:pt x="638" y="138"/>
                      <a:pt x="585" y="121"/>
                      <a:pt x="532" y="121"/>
                    </a:cubicBezTo>
                    <a:cubicBezTo>
                      <a:pt x="442" y="121"/>
                      <a:pt x="373" y="166"/>
                      <a:pt x="306" y="210"/>
                    </a:cubicBezTo>
                    <a:cubicBezTo>
                      <a:pt x="290" y="221"/>
                      <a:pt x="275" y="231"/>
                      <a:pt x="260" y="240"/>
                    </a:cubicBezTo>
                    <a:cubicBezTo>
                      <a:pt x="37" y="462"/>
                      <a:pt x="37" y="462"/>
                      <a:pt x="37" y="462"/>
                    </a:cubicBezTo>
                    <a:cubicBezTo>
                      <a:pt x="7" y="493"/>
                      <a:pt x="0" y="539"/>
                      <a:pt x="19" y="577"/>
                    </a:cubicBezTo>
                    <a:cubicBezTo>
                      <a:pt x="36" y="612"/>
                      <a:pt x="70" y="633"/>
                      <a:pt x="108" y="633"/>
                    </a:cubicBezTo>
                    <a:cubicBezTo>
                      <a:pt x="142" y="633"/>
                      <a:pt x="142" y="633"/>
                      <a:pt x="142" y="633"/>
                    </a:cubicBezTo>
                    <a:cubicBezTo>
                      <a:pt x="165" y="633"/>
                      <a:pt x="187" y="625"/>
                      <a:pt x="205" y="610"/>
                    </a:cubicBezTo>
                    <a:cubicBezTo>
                      <a:pt x="221" y="597"/>
                      <a:pt x="240" y="582"/>
                      <a:pt x="260" y="565"/>
                    </a:cubicBezTo>
                    <a:cubicBezTo>
                      <a:pt x="370" y="473"/>
                      <a:pt x="458" y="402"/>
                      <a:pt x="517" y="379"/>
                    </a:cubicBezTo>
                    <a:cubicBezTo>
                      <a:pt x="522" y="378"/>
                      <a:pt x="527" y="377"/>
                      <a:pt x="532" y="377"/>
                    </a:cubicBezTo>
                    <a:cubicBezTo>
                      <a:pt x="542" y="377"/>
                      <a:pt x="552" y="380"/>
                      <a:pt x="560" y="387"/>
                    </a:cubicBezTo>
                    <a:cubicBezTo>
                      <a:pt x="1177" y="922"/>
                      <a:pt x="1177" y="922"/>
                      <a:pt x="1177" y="922"/>
                    </a:cubicBezTo>
                    <a:cubicBezTo>
                      <a:pt x="1428" y="822"/>
                      <a:pt x="1428" y="822"/>
                      <a:pt x="1428" y="822"/>
                    </a:cubicBezTo>
                    <a:cubicBezTo>
                      <a:pt x="1428" y="0"/>
                      <a:pt x="1428" y="0"/>
                      <a:pt x="1428" y="0"/>
                    </a:cubicBezTo>
                    <a:lnTo>
                      <a:pt x="1114"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5" name="Freeform 27">
                <a:extLst>
                  <a:ext uri="{FF2B5EF4-FFF2-40B4-BE49-F238E27FC236}">
                    <a16:creationId xmlns:a16="http://schemas.microsoft.com/office/drawing/2014/main" id="{BA41D57B-F755-F042-B572-F83CEC309A3A}"/>
                  </a:ext>
                </a:extLst>
              </p:cNvPr>
              <p:cNvSpPr>
                <a:spLocks/>
              </p:cNvSpPr>
              <p:nvPr/>
            </p:nvSpPr>
            <p:spPr bwMode="auto">
              <a:xfrm>
                <a:off x="2243" y="2463"/>
                <a:ext cx="443" cy="531"/>
              </a:xfrm>
              <a:custGeom>
                <a:avLst/>
                <a:gdLst>
                  <a:gd name="T0" fmla="*/ 153 w 213"/>
                  <a:gd name="T1" fmla="*/ 219 h 256"/>
                  <a:gd name="T2" fmla="*/ 199 w 213"/>
                  <a:gd name="T3" fmla="*/ 149 h 256"/>
                  <a:gd name="T4" fmla="*/ 213 w 213"/>
                  <a:gd name="T5" fmla="*/ 102 h 256"/>
                  <a:gd name="T6" fmla="*/ 213 w 213"/>
                  <a:gd name="T7" fmla="*/ 83 h 256"/>
                  <a:gd name="T8" fmla="*/ 130 w 213"/>
                  <a:gd name="T9" fmla="*/ 0 h 256"/>
                  <a:gd name="T10" fmla="*/ 130 w 213"/>
                  <a:gd name="T11" fmla="*/ 0 h 256"/>
                  <a:gd name="T12" fmla="*/ 61 w 213"/>
                  <a:gd name="T13" fmla="*/ 37 h 256"/>
                  <a:gd name="T14" fmla="*/ 14 w 213"/>
                  <a:gd name="T15" fmla="*/ 107 h 256"/>
                  <a:gd name="T16" fmla="*/ 0 w 213"/>
                  <a:gd name="T17" fmla="*/ 153 h 256"/>
                  <a:gd name="T18" fmla="*/ 0 w 213"/>
                  <a:gd name="T19" fmla="*/ 172 h 256"/>
                  <a:gd name="T20" fmla="*/ 83 w 213"/>
                  <a:gd name="T21" fmla="*/ 256 h 256"/>
                  <a:gd name="T22" fmla="*/ 153 w 213"/>
                  <a:gd name="T23" fmla="*/ 21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56">
                    <a:moveTo>
                      <a:pt x="153" y="219"/>
                    </a:moveTo>
                    <a:cubicBezTo>
                      <a:pt x="199" y="149"/>
                      <a:pt x="199" y="149"/>
                      <a:pt x="199" y="149"/>
                    </a:cubicBezTo>
                    <a:cubicBezTo>
                      <a:pt x="208" y="135"/>
                      <a:pt x="213" y="119"/>
                      <a:pt x="213" y="102"/>
                    </a:cubicBezTo>
                    <a:cubicBezTo>
                      <a:pt x="213" y="83"/>
                      <a:pt x="213" y="83"/>
                      <a:pt x="213" y="83"/>
                    </a:cubicBezTo>
                    <a:cubicBezTo>
                      <a:pt x="213" y="37"/>
                      <a:pt x="176" y="0"/>
                      <a:pt x="130" y="0"/>
                    </a:cubicBezTo>
                    <a:cubicBezTo>
                      <a:pt x="130" y="0"/>
                      <a:pt x="130" y="0"/>
                      <a:pt x="130" y="0"/>
                    </a:cubicBezTo>
                    <a:cubicBezTo>
                      <a:pt x="102" y="0"/>
                      <a:pt x="76" y="14"/>
                      <a:pt x="61" y="37"/>
                    </a:cubicBezTo>
                    <a:cubicBezTo>
                      <a:pt x="14" y="107"/>
                      <a:pt x="14" y="107"/>
                      <a:pt x="14" y="107"/>
                    </a:cubicBezTo>
                    <a:cubicBezTo>
                      <a:pt x="5" y="120"/>
                      <a:pt x="0" y="136"/>
                      <a:pt x="0" y="153"/>
                    </a:cubicBezTo>
                    <a:cubicBezTo>
                      <a:pt x="0" y="172"/>
                      <a:pt x="0" y="172"/>
                      <a:pt x="0" y="172"/>
                    </a:cubicBezTo>
                    <a:cubicBezTo>
                      <a:pt x="0" y="218"/>
                      <a:pt x="37" y="256"/>
                      <a:pt x="83" y="256"/>
                    </a:cubicBezTo>
                    <a:cubicBezTo>
                      <a:pt x="111" y="256"/>
                      <a:pt x="137" y="242"/>
                      <a:pt x="153" y="2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6" name="Freeform 28">
                <a:extLst>
                  <a:ext uri="{FF2B5EF4-FFF2-40B4-BE49-F238E27FC236}">
                    <a16:creationId xmlns:a16="http://schemas.microsoft.com/office/drawing/2014/main" id="{15C97497-5578-5140-AD51-3590DC88CA0C}"/>
                  </a:ext>
                </a:extLst>
              </p:cNvPr>
              <p:cNvSpPr>
                <a:spLocks/>
              </p:cNvSpPr>
              <p:nvPr/>
            </p:nvSpPr>
            <p:spPr bwMode="auto">
              <a:xfrm>
                <a:off x="2509" y="2639"/>
                <a:ext cx="532" cy="621"/>
              </a:xfrm>
              <a:custGeom>
                <a:avLst/>
                <a:gdLst>
                  <a:gd name="T0" fmla="*/ 256 w 256"/>
                  <a:gd name="T1" fmla="*/ 100 h 299"/>
                  <a:gd name="T2" fmla="*/ 256 w 256"/>
                  <a:gd name="T3" fmla="*/ 83 h 299"/>
                  <a:gd name="T4" fmla="*/ 173 w 256"/>
                  <a:gd name="T5" fmla="*/ 0 h 299"/>
                  <a:gd name="T6" fmla="*/ 170 w 256"/>
                  <a:gd name="T7" fmla="*/ 0 h 299"/>
                  <a:gd name="T8" fmla="*/ 103 w 256"/>
                  <a:gd name="T9" fmla="*/ 33 h 299"/>
                  <a:gd name="T10" fmla="*/ 17 w 256"/>
                  <a:gd name="T11" fmla="*/ 148 h 299"/>
                  <a:gd name="T12" fmla="*/ 0 w 256"/>
                  <a:gd name="T13" fmla="*/ 198 h 299"/>
                  <a:gd name="T14" fmla="*/ 0 w 256"/>
                  <a:gd name="T15" fmla="*/ 215 h 299"/>
                  <a:gd name="T16" fmla="*/ 83 w 256"/>
                  <a:gd name="T17" fmla="*/ 299 h 299"/>
                  <a:gd name="T18" fmla="*/ 86 w 256"/>
                  <a:gd name="T19" fmla="*/ 299 h 299"/>
                  <a:gd name="T20" fmla="*/ 153 w 256"/>
                  <a:gd name="T21" fmla="*/ 265 h 299"/>
                  <a:gd name="T22" fmla="*/ 239 w 256"/>
                  <a:gd name="T23" fmla="*/ 150 h 299"/>
                  <a:gd name="T24" fmla="*/ 256 w 256"/>
                  <a:gd name="T25" fmla="*/ 10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6" h="299">
                    <a:moveTo>
                      <a:pt x="256" y="100"/>
                    </a:moveTo>
                    <a:cubicBezTo>
                      <a:pt x="256" y="83"/>
                      <a:pt x="256" y="83"/>
                      <a:pt x="256" y="83"/>
                    </a:cubicBezTo>
                    <a:cubicBezTo>
                      <a:pt x="256" y="37"/>
                      <a:pt x="219" y="0"/>
                      <a:pt x="173" y="0"/>
                    </a:cubicBezTo>
                    <a:cubicBezTo>
                      <a:pt x="170" y="0"/>
                      <a:pt x="170" y="0"/>
                      <a:pt x="170" y="0"/>
                    </a:cubicBezTo>
                    <a:cubicBezTo>
                      <a:pt x="143" y="0"/>
                      <a:pt x="119" y="12"/>
                      <a:pt x="103" y="33"/>
                    </a:cubicBezTo>
                    <a:cubicBezTo>
                      <a:pt x="17" y="148"/>
                      <a:pt x="17" y="148"/>
                      <a:pt x="17" y="148"/>
                    </a:cubicBezTo>
                    <a:cubicBezTo>
                      <a:pt x="6" y="163"/>
                      <a:pt x="0" y="180"/>
                      <a:pt x="0" y="198"/>
                    </a:cubicBezTo>
                    <a:cubicBezTo>
                      <a:pt x="0" y="215"/>
                      <a:pt x="0" y="215"/>
                      <a:pt x="0" y="215"/>
                    </a:cubicBezTo>
                    <a:cubicBezTo>
                      <a:pt x="0" y="261"/>
                      <a:pt x="37" y="299"/>
                      <a:pt x="83" y="299"/>
                    </a:cubicBezTo>
                    <a:cubicBezTo>
                      <a:pt x="86" y="299"/>
                      <a:pt x="86" y="299"/>
                      <a:pt x="86" y="299"/>
                    </a:cubicBezTo>
                    <a:cubicBezTo>
                      <a:pt x="113" y="299"/>
                      <a:pt x="137" y="286"/>
                      <a:pt x="153" y="265"/>
                    </a:cubicBezTo>
                    <a:cubicBezTo>
                      <a:pt x="239" y="150"/>
                      <a:pt x="239" y="150"/>
                      <a:pt x="239" y="150"/>
                    </a:cubicBezTo>
                    <a:cubicBezTo>
                      <a:pt x="250" y="136"/>
                      <a:pt x="256" y="118"/>
                      <a:pt x="256"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7" name="Freeform 29">
                <a:extLst>
                  <a:ext uri="{FF2B5EF4-FFF2-40B4-BE49-F238E27FC236}">
                    <a16:creationId xmlns:a16="http://schemas.microsoft.com/office/drawing/2014/main" id="{66C5B8CC-F43D-D349-BA53-A62F4A308D22}"/>
                  </a:ext>
                </a:extLst>
              </p:cNvPr>
              <p:cNvSpPr>
                <a:spLocks/>
              </p:cNvSpPr>
              <p:nvPr/>
            </p:nvSpPr>
            <p:spPr bwMode="auto">
              <a:xfrm>
                <a:off x="2864" y="2816"/>
                <a:ext cx="532" cy="620"/>
              </a:xfrm>
              <a:custGeom>
                <a:avLst/>
                <a:gdLst>
                  <a:gd name="T0" fmla="*/ 256 w 256"/>
                  <a:gd name="T1" fmla="*/ 101 h 299"/>
                  <a:gd name="T2" fmla="*/ 256 w 256"/>
                  <a:gd name="T3" fmla="*/ 84 h 299"/>
                  <a:gd name="T4" fmla="*/ 172 w 256"/>
                  <a:gd name="T5" fmla="*/ 0 h 299"/>
                  <a:gd name="T6" fmla="*/ 169 w 256"/>
                  <a:gd name="T7" fmla="*/ 0 h 299"/>
                  <a:gd name="T8" fmla="*/ 103 w 256"/>
                  <a:gd name="T9" fmla="*/ 34 h 299"/>
                  <a:gd name="T10" fmla="*/ 16 w 256"/>
                  <a:gd name="T11" fmla="*/ 149 h 299"/>
                  <a:gd name="T12" fmla="*/ 0 w 256"/>
                  <a:gd name="T13" fmla="*/ 199 h 299"/>
                  <a:gd name="T14" fmla="*/ 0 w 256"/>
                  <a:gd name="T15" fmla="*/ 216 h 299"/>
                  <a:gd name="T16" fmla="*/ 83 w 256"/>
                  <a:gd name="T17" fmla="*/ 299 h 299"/>
                  <a:gd name="T18" fmla="*/ 86 w 256"/>
                  <a:gd name="T19" fmla="*/ 299 h 299"/>
                  <a:gd name="T20" fmla="*/ 153 w 256"/>
                  <a:gd name="T21" fmla="*/ 266 h 299"/>
                  <a:gd name="T22" fmla="*/ 239 w 256"/>
                  <a:gd name="T23" fmla="*/ 151 h 299"/>
                  <a:gd name="T24" fmla="*/ 256 w 256"/>
                  <a:gd name="T25" fmla="*/ 10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6" h="299">
                    <a:moveTo>
                      <a:pt x="256" y="101"/>
                    </a:moveTo>
                    <a:cubicBezTo>
                      <a:pt x="256" y="84"/>
                      <a:pt x="256" y="84"/>
                      <a:pt x="256" y="84"/>
                    </a:cubicBezTo>
                    <a:cubicBezTo>
                      <a:pt x="256" y="38"/>
                      <a:pt x="218" y="0"/>
                      <a:pt x="172" y="0"/>
                    </a:cubicBezTo>
                    <a:cubicBezTo>
                      <a:pt x="169" y="0"/>
                      <a:pt x="169" y="0"/>
                      <a:pt x="169" y="0"/>
                    </a:cubicBezTo>
                    <a:cubicBezTo>
                      <a:pt x="143" y="0"/>
                      <a:pt x="118" y="13"/>
                      <a:pt x="103" y="34"/>
                    </a:cubicBezTo>
                    <a:cubicBezTo>
                      <a:pt x="16" y="149"/>
                      <a:pt x="16" y="149"/>
                      <a:pt x="16" y="149"/>
                    </a:cubicBezTo>
                    <a:cubicBezTo>
                      <a:pt x="6" y="163"/>
                      <a:pt x="0" y="181"/>
                      <a:pt x="0" y="199"/>
                    </a:cubicBezTo>
                    <a:cubicBezTo>
                      <a:pt x="0" y="216"/>
                      <a:pt x="0" y="216"/>
                      <a:pt x="0" y="216"/>
                    </a:cubicBezTo>
                    <a:cubicBezTo>
                      <a:pt x="0" y="262"/>
                      <a:pt x="37" y="299"/>
                      <a:pt x="83" y="299"/>
                    </a:cubicBezTo>
                    <a:cubicBezTo>
                      <a:pt x="86" y="299"/>
                      <a:pt x="86" y="299"/>
                      <a:pt x="86" y="299"/>
                    </a:cubicBezTo>
                    <a:cubicBezTo>
                      <a:pt x="112" y="299"/>
                      <a:pt x="137" y="287"/>
                      <a:pt x="153" y="266"/>
                    </a:cubicBezTo>
                    <a:cubicBezTo>
                      <a:pt x="239" y="151"/>
                      <a:pt x="239" y="151"/>
                      <a:pt x="239" y="151"/>
                    </a:cubicBezTo>
                    <a:cubicBezTo>
                      <a:pt x="250" y="136"/>
                      <a:pt x="256" y="119"/>
                      <a:pt x="256"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8" name="Freeform 30">
                <a:extLst>
                  <a:ext uri="{FF2B5EF4-FFF2-40B4-BE49-F238E27FC236}">
                    <a16:creationId xmlns:a16="http://schemas.microsoft.com/office/drawing/2014/main" id="{9B77C4D9-76B5-2544-A03E-C97DDCC1D4D3}"/>
                  </a:ext>
                </a:extLst>
              </p:cNvPr>
              <p:cNvSpPr>
                <a:spLocks/>
              </p:cNvSpPr>
              <p:nvPr/>
            </p:nvSpPr>
            <p:spPr bwMode="auto">
              <a:xfrm>
                <a:off x="3218" y="2994"/>
                <a:ext cx="532" cy="619"/>
              </a:xfrm>
              <a:custGeom>
                <a:avLst/>
                <a:gdLst>
                  <a:gd name="T0" fmla="*/ 256 w 256"/>
                  <a:gd name="T1" fmla="*/ 83 h 298"/>
                  <a:gd name="T2" fmla="*/ 173 w 256"/>
                  <a:gd name="T3" fmla="*/ 0 h 298"/>
                  <a:gd name="T4" fmla="*/ 170 w 256"/>
                  <a:gd name="T5" fmla="*/ 0 h 298"/>
                  <a:gd name="T6" fmla="*/ 103 w 256"/>
                  <a:gd name="T7" fmla="*/ 33 h 298"/>
                  <a:gd name="T8" fmla="*/ 17 w 256"/>
                  <a:gd name="T9" fmla="*/ 148 h 298"/>
                  <a:gd name="T10" fmla="*/ 0 w 256"/>
                  <a:gd name="T11" fmla="*/ 198 h 298"/>
                  <a:gd name="T12" fmla="*/ 0 w 256"/>
                  <a:gd name="T13" fmla="*/ 215 h 298"/>
                  <a:gd name="T14" fmla="*/ 84 w 256"/>
                  <a:gd name="T15" fmla="*/ 298 h 298"/>
                  <a:gd name="T16" fmla="*/ 87 w 256"/>
                  <a:gd name="T17" fmla="*/ 298 h 298"/>
                  <a:gd name="T18" fmla="*/ 153 w 256"/>
                  <a:gd name="T19" fmla="*/ 265 h 298"/>
                  <a:gd name="T20" fmla="*/ 240 w 256"/>
                  <a:gd name="T21" fmla="*/ 150 h 298"/>
                  <a:gd name="T22" fmla="*/ 256 w 256"/>
                  <a:gd name="T23" fmla="*/ 100 h 298"/>
                  <a:gd name="T24" fmla="*/ 256 w 256"/>
                  <a:gd name="T25" fmla="*/ 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6" h="298">
                    <a:moveTo>
                      <a:pt x="256" y="83"/>
                    </a:moveTo>
                    <a:cubicBezTo>
                      <a:pt x="256" y="37"/>
                      <a:pt x="219" y="0"/>
                      <a:pt x="173" y="0"/>
                    </a:cubicBezTo>
                    <a:cubicBezTo>
                      <a:pt x="170" y="0"/>
                      <a:pt x="170" y="0"/>
                      <a:pt x="170" y="0"/>
                    </a:cubicBezTo>
                    <a:cubicBezTo>
                      <a:pt x="144" y="0"/>
                      <a:pt x="119" y="12"/>
                      <a:pt x="103" y="33"/>
                    </a:cubicBezTo>
                    <a:cubicBezTo>
                      <a:pt x="17" y="148"/>
                      <a:pt x="17" y="148"/>
                      <a:pt x="17" y="148"/>
                    </a:cubicBezTo>
                    <a:cubicBezTo>
                      <a:pt x="6" y="163"/>
                      <a:pt x="0" y="180"/>
                      <a:pt x="0" y="198"/>
                    </a:cubicBezTo>
                    <a:cubicBezTo>
                      <a:pt x="0" y="215"/>
                      <a:pt x="0" y="215"/>
                      <a:pt x="0" y="215"/>
                    </a:cubicBezTo>
                    <a:cubicBezTo>
                      <a:pt x="0" y="261"/>
                      <a:pt x="38" y="298"/>
                      <a:pt x="84" y="298"/>
                    </a:cubicBezTo>
                    <a:cubicBezTo>
                      <a:pt x="87" y="298"/>
                      <a:pt x="87" y="298"/>
                      <a:pt x="87" y="298"/>
                    </a:cubicBezTo>
                    <a:cubicBezTo>
                      <a:pt x="113" y="298"/>
                      <a:pt x="138" y="286"/>
                      <a:pt x="153" y="265"/>
                    </a:cubicBezTo>
                    <a:cubicBezTo>
                      <a:pt x="240" y="150"/>
                      <a:pt x="240" y="150"/>
                      <a:pt x="240" y="150"/>
                    </a:cubicBezTo>
                    <a:cubicBezTo>
                      <a:pt x="250" y="135"/>
                      <a:pt x="256" y="118"/>
                      <a:pt x="256" y="100"/>
                    </a:cubicBezTo>
                    <a:cubicBezTo>
                      <a:pt x="256" y="83"/>
                      <a:pt x="256" y="83"/>
                      <a:pt x="256"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9" name="Freeform 31">
                <a:extLst>
                  <a:ext uri="{FF2B5EF4-FFF2-40B4-BE49-F238E27FC236}">
                    <a16:creationId xmlns:a16="http://schemas.microsoft.com/office/drawing/2014/main" id="{FFAC62B3-049E-2844-84EA-57A99BCA2361}"/>
                  </a:ext>
                </a:extLst>
              </p:cNvPr>
              <p:cNvSpPr>
                <a:spLocks/>
              </p:cNvSpPr>
              <p:nvPr/>
            </p:nvSpPr>
            <p:spPr bwMode="auto">
              <a:xfrm>
                <a:off x="3743" y="3386"/>
                <a:ext cx="308" cy="326"/>
              </a:xfrm>
              <a:custGeom>
                <a:avLst/>
                <a:gdLst>
                  <a:gd name="T0" fmla="*/ 61 w 148"/>
                  <a:gd name="T1" fmla="*/ 0 h 157"/>
                  <a:gd name="T2" fmla="*/ 55 w 148"/>
                  <a:gd name="T3" fmla="*/ 12 h 157"/>
                  <a:gd name="T4" fmla="*/ 0 w 148"/>
                  <a:gd name="T5" fmla="*/ 85 h 157"/>
                  <a:gd name="T6" fmla="*/ 57 w 148"/>
                  <a:gd name="T7" fmla="*/ 139 h 157"/>
                  <a:gd name="T8" fmla="*/ 119 w 148"/>
                  <a:gd name="T9" fmla="*/ 140 h 157"/>
                  <a:gd name="T10" fmla="*/ 139 w 148"/>
                  <a:gd name="T11" fmla="*/ 65 h 157"/>
                  <a:gd name="T12" fmla="*/ 61 w 14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148" h="157">
                    <a:moveTo>
                      <a:pt x="61" y="0"/>
                    </a:moveTo>
                    <a:cubicBezTo>
                      <a:pt x="59" y="4"/>
                      <a:pt x="58" y="8"/>
                      <a:pt x="55" y="12"/>
                    </a:cubicBezTo>
                    <a:cubicBezTo>
                      <a:pt x="0" y="85"/>
                      <a:pt x="0" y="85"/>
                      <a:pt x="0" y="85"/>
                    </a:cubicBezTo>
                    <a:cubicBezTo>
                      <a:pt x="57" y="139"/>
                      <a:pt x="57" y="139"/>
                      <a:pt x="57" y="139"/>
                    </a:cubicBezTo>
                    <a:cubicBezTo>
                      <a:pt x="76" y="157"/>
                      <a:pt x="103" y="156"/>
                      <a:pt x="119" y="140"/>
                    </a:cubicBezTo>
                    <a:cubicBezTo>
                      <a:pt x="140" y="118"/>
                      <a:pt x="148" y="78"/>
                      <a:pt x="139" y="65"/>
                    </a:cubicBezTo>
                    <a:lnTo>
                      <a:pt x="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0" name="Freeform 32">
                <a:extLst>
                  <a:ext uri="{FF2B5EF4-FFF2-40B4-BE49-F238E27FC236}">
                    <a16:creationId xmlns:a16="http://schemas.microsoft.com/office/drawing/2014/main" id="{602C627D-5463-324C-8397-E88375CF6814}"/>
                  </a:ext>
                </a:extLst>
              </p:cNvPr>
              <p:cNvSpPr>
                <a:spLocks/>
              </p:cNvSpPr>
              <p:nvPr/>
            </p:nvSpPr>
            <p:spPr bwMode="auto">
              <a:xfrm>
                <a:off x="1711" y="614"/>
                <a:ext cx="3724" cy="2912"/>
              </a:xfrm>
              <a:custGeom>
                <a:avLst/>
                <a:gdLst>
                  <a:gd name="T0" fmla="*/ 1145 w 1792"/>
                  <a:gd name="T1" fmla="*/ 472 h 1403"/>
                  <a:gd name="T2" fmla="*/ 935 w 1792"/>
                  <a:gd name="T3" fmla="*/ 632 h 1403"/>
                  <a:gd name="T4" fmla="*/ 879 w 1792"/>
                  <a:gd name="T5" fmla="*/ 679 h 1403"/>
                  <a:gd name="T6" fmla="*/ 762 w 1792"/>
                  <a:gd name="T7" fmla="*/ 720 h 1403"/>
                  <a:gd name="T8" fmla="*/ 728 w 1792"/>
                  <a:gd name="T9" fmla="*/ 720 h 1403"/>
                  <a:gd name="T10" fmla="*/ 563 w 1792"/>
                  <a:gd name="T11" fmla="*/ 618 h 1403"/>
                  <a:gd name="T12" fmla="*/ 597 w 1792"/>
                  <a:gd name="T13" fmla="*/ 404 h 1403"/>
                  <a:gd name="T14" fmla="*/ 835 w 1792"/>
                  <a:gd name="T15" fmla="*/ 169 h 1403"/>
                  <a:gd name="T16" fmla="*/ 873 w 1792"/>
                  <a:gd name="T17" fmla="*/ 145 h 1403"/>
                  <a:gd name="T18" fmla="*/ 417 w 1792"/>
                  <a:gd name="T19" fmla="*/ 143 h 1403"/>
                  <a:gd name="T20" fmla="*/ 178 w 1792"/>
                  <a:gd name="T21" fmla="*/ 77 h 1403"/>
                  <a:gd name="T22" fmla="*/ 0 w 1792"/>
                  <a:gd name="T23" fmla="*/ 0 h 1403"/>
                  <a:gd name="T24" fmla="*/ 0 w 1792"/>
                  <a:gd name="T25" fmla="*/ 824 h 1403"/>
                  <a:gd name="T26" fmla="*/ 222 w 1792"/>
                  <a:gd name="T27" fmla="*/ 916 h 1403"/>
                  <a:gd name="T28" fmla="*/ 246 w 1792"/>
                  <a:gd name="T29" fmla="*/ 880 h 1403"/>
                  <a:gd name="T30" fmla="*/ 386 w 1792"/>
                  <a:gd name="T31" fmla="*/ 805 h 1403"/>
                  <a:gd name="T32" fmla="*/ 533 w 1792"/>
                  <a:gd name="T33" fmla="*/ 893 h 1403"/>
                  <a:gd name="T34" fmla="*/ 554 w 1792"/>
                  <a:gd name="T35" fmla="*/ 891 h 1403"/>
                  <a:gd name="T36" fmla="*/ 704 w 1792"/>
                  <a:gd name="T37" fmla="*/ 978 h 1403"/>
                  <a:gd name="T38" fmla="*/ 724 w 1792"/>
                  <a:gd name="T39" fmla="*/ 976 h 1403"/>
                  <a:gd name="T40" fmla="*/ 874 w 1792"/>
                  <a:gd name="T41" fmla="*/ 1064 h 1403"/>
                  <a:gd name="T42" fmla="*/ 895 w 1792"/>
                  <a:gd name="T43" fmla="*/ 1061 h 1403"/>
                  <a:gd name="T44" fmla="*/ 898 w 1792"/>
                  <a:gd name="T45" fmla="*/ 1061 h 1403"/>
                  <a:gd name="T46" fmla="*/ 1067 w 1792"/>
                  <a:gd name="T47" fmla="*/ 1230 h 1403"/>
                  <a:gd name="T48" fmla="*/ 1067 w 1792"/>
                  <a:gd name="T49" fmla="*/ 1247 h 1403"/>
                  <a:gd name="T50" fmla="*/ 1174 w 1792"/>
                  <a:gd name="T51" fmla="*/ 1338 h 1403"/>
                  <a:gd name="T52" fmla="*/ 1174 w 1792"/>
                  <a:gd name="T53" fmla="*/ 1338 h 1403"/>
                  <a:gd name="T54" fmla="*/ 1215 w 1792"/>
                  <a:gd name="T55" fmla="*/ 1373 h 1403"/>
                  <a:gd name="T56" fmla="*/ 1301 w 1792"/>
                  <a:gd name="T57" fmla="*/ 1403 h 1403"/>
                  <a:gd name="T58" fmla="*/ 1365 w 1792"/>
                  <a:gd name="T59" fmla="*/ 1339 h 1403"/>
                  <a:gd name="T60" fmla="*/ 1342 w 1792"/>
                  <a:gd name="T61" fmla="*/ 1290 h 1403"/>
                  <a:gd name="T62" fmla="*/ 954 w 1792"/>
                  <a:gd name="T63" fmla="*/ 966 h 1403"/>
                  <a:gd name="T64" fmla="*/ 948 w 1792"/>
                  <a:gd name="T65" fmla="*/ 906 h 1403"/>
                  <a:gd name="T66" fmla="*/ 1009 w 1792"/>
                  <a:gd name="T67" fmla="*/ 901 h 1403"/>
                  <a:gd name="T68" fmla="*/ 1488 w 1792"/>
                  <a:gd name="T69" fmla="*/ 1300 h 1403"/>
                  <a:gd name="T70" fmla="*/ 1535 w 1792"/>
                  <a:gd name="T71" fmla="*/ 1317 h 1403"/>
                  <a:gd name="T72" fmla="*/ 1548 w 1792"/>
                  <a:gd name="T73" fmla="*/ 1317 h 1403"/>
                  <a:gd name="T74" fmla="*/ 1621 w 1792"/>
                  <a:gd name="T75" fmla="*/ 1244 h 1403"/>
                  <a:gd name="T76" fmla="*/ 1596 w 1792"/>
                  <a:gd name="T77" fmla="*/ 1189 h 1403"/>
                  <a:gd name="T78" fmla="*/ 1125 w 1792"/>
                  <a:gd name="T79" fmla="*/ 796 h 1403"/>
                  <a:gd name="T80" fmla="*/ 1119 w 1792"/>
                  <a:gd name="T81" fmla="*/ 735 h 1403"/>
                  <a:gd name="T82" fmla="*/ 1179 w 1792"/>
                  <a:gd name="T83" fmla="*/ 730 h 1403"/>
                  <a:gd name="T84" fmla="*/ 1650 w 1792"/>
                  <a:gd name="T85" fmla="*/ 1122 h 1403"/>
                  <a:gd name="T86" fmla="*/ 1652 w 1792"/>
                  <a:gd name="T87" fmla="*/ 1124 h 1403"/>
                  <a:gd name="T88" fmla="*/ 1659 w 1792"/>
                  <a:gd name="T89" fmla="*/ 1129 h 1403"/>
                  <a:gd name="T90" fmla="*/ 1706 w 1792"/>
                  <a:gd name="T91" fmla="*/ 1147 h 1403"/>
                  <a:gd name="T92" fmla="*/ 1718 w 1792"/>
                  <a:gd name="T93" fmla="*/ 1147 h 1403"/>
                  <a:gd name="T94" fmla="*/ 1792 w 1792"/>
                  <a:gd name="T95" fmla="*/ 1072 h 1403"/>
                  <a:gd name="T96" fmla="*/ 1766 w 1792"/>
                  <a:gd name="T97" fmla="*/ 1016 h 1403"/>
                  <a:gd name="T98" fmla="*/ 1145 w 1792"/>
                  <a:gd name="T99" fmla="*/ 472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92" h="1403">
                    <a:moveTo>
                      <a:pt x="1145" y="472"/>
                    </a:moveTo>
                    <a:cubicBezTo>
                      <a:pt x="1090" y="502"/>
                      <a:pt x="1002" y="576"/>
                      <a:pt x="935" y="632"/>
                    </a:cubicBezTo>
                    <a:cubicBezTo>
                      <a:pt x="915" y="649"/>
                      <a:pt x="896" y="665"/>
                      <a:pt x="879" y="679"/>
                    </a:cubicBezTo>
                    <a:cubicBezTo>
                      <a:pt x="846" y="706"/>
                      <a:pt x="805" y="720"/>
                      <a:pt x="762" y="720"/>
                    </a:cubicBezTo>
                    <a:cubicBezTo>
                      <a:pt x="728" y="720"/>
                      <a:pt x="728" y="720"/>
                      <a:pt x="728" y="720"/>
                    </a:cubicBezTo>
                    <a:cubicBezTo>
                      <a:pt x="657" y="720"/>
                      <a:pt x="594" y="681"/>
                      <a:pt x="563" y="618"/>
                    </a:cubicBezTo>
                    <a:cubicBezTo>
                      <a:pt x="527" y="546"/>
                      <a:pt x="541" y="460"/>
                      <a:pt x="597" y="404"/>
                    </a:cubicBezTo>
                    <a:cubicBezTo>
                      <a:pt x="835" y="169"/>
                      <a:pt x="835" y="169"/>
                      <a:pt x="835" y="169"/>
                    </a:cubicBezTo>
                    <a:cubicBezTo>
                      <a:pt x="848" y="161"/>
                      <a:pt x="860" y="153"/>
                      <a:pt x="873" y="145"/>
                    </a:cubicBezTo>
                    <a:cubicBezTo>
                      <a:pt x="739" y="118"/>
                      <a:pt x="587" y="116"/>
                      <a:pt x="417" y="143"/>
                    </a:cubicBezTo>
                    <a:cubicBezTo>
                      <a:pt x="331" y="157"/>
                      <a:pt x="244" y="132"/>
                      <a:pt x="178" y="77"/>
                    </a:cubicBezTo>
                    <a:cubicBezTo>
                      <a:pt x="0" y="0"/>
                      <a:pt x="0" y="0"/>
                      <a:pt x="0" y="0"/>
                    </a:cubicBezTo>
                    <a:cubicBezTo>
                      <a:pt x="0" y="824"/>
                      <a:pt x="0" y="824"/>
                      <a:pt x="0" y="824"/>
                    </a:cubicBezTo>
                    <a:cubicBezTo>
                      <a:pt x="222" y="916"/>
                      <a:pt x="222" y="916"/>
                      <a:pt x="222" y="916"/>
                    </a:cubicBezTo>
                    <a:cubicBezTo>
                      <a:pt x="246" y="880"/>
                      <a:pt x="246" y="880"/>
                      <a:pt x="246" y="880"/>
                    </a:cubicBezTo>
                    <a:cubicBezTo>
                      <a:pt x="277" y="833"/>
                      <a:pt x="329" y="805"/>
                      <a:pt x="386" y="805"/>
                    </a:cubicBezTo>
                    <a:cubicBezTo>
                      <a:pt x="450" y="805"/>
                      <a:pt x="504" y="841"/>
                      <a:pt x="533" y="893"/>
                    </a:cubicBezTo>
                    <a:cubicBezTo>
                      <a:pt x="540" y="892"/>
                      <a:pt x="547" y="891"/>
                      <a:pt x="554" y="891"/>
                    </a:cubicBezTo>
                    <a:cubicBezTo>
                      <a:pt x="619" y="891"/>
                      <a:pt x="675" y="926"/>
                      <a:pt x="704" y="978"/>
                    </a:cubicBezTo>
                    <a:cubicBezTo>
                      <a:pt x="711" y="978"/>
                      <a:pt x="717" y="976"/>
                      <a:pt x="724" y="976"/>
                    </a:cubicBezTo>
                    <a:cubicBezTo>
                      <a:pt x="790" y="976"/>
                      <a:pt x="845" y="1012"/>
                      <a:pt x="874" y="1064"/>
                    </a:cubicBezTo>
                    <a:cubicBezTo>
                      <a:pt x="881" y="1063"/>
                      <a:pt x="888" y="1061"/>
                      <a:pt x="895" y="1061"/>
                    </a:cubicBezTo>
                    <a:cubicBezTo>
                      <a:pt x="898" y="1061"/>
                      <a:pt x="898" y="1061"/>
                      <a:pt x="898" y="1061"/>
                    </a:cubicBezTo>
                    <a:cubicBezTo>
                      <a:pt x="991" y="1061"/>
                      <a:pt x="1067" y="1137"/>
                      <a:pt x="1067" y="1230"/>
                    </a:cubicBezTo>
                    <a:cubicBezTo>
                      <a:pt x="1067" y="1247"/>
                      <a:pt x="1067" y="1247"/>
                      <a:pt x="1067" y="1247"/>
                    </a:cubicBezTo>
                    <a:cubicBezTo>
                      <a:pt x="1174" y="1338"/>
                      <a:pt x="1174" y="1338"/>
                      <a:pt x="1174" y="1338"/>
                    </a:cubicBezTo>
                    <a:cubicBezTo>
                      <a:pt x="1174" y="1338"/>
                      <a:pt x="1174" y="1338"/>
                      <a:pt x="1174" y="1338"/>
                    </a:cubicBezTo>
                    <a:cubicBezTo>
                      <a:pt x="1215" y="1373"/>
                      <a:pt x="1215" y="1373"/>
                      <a:pt x="1215" y="1373"/>
                    </a:cubicBezTo>
                    <a:cubicBezTo>
                      <a:pt x="1239" y="1392"/>
                      <a:pt x="1270" y="1403"/>
                      <a:pt x="1301" y="1403"/>
                    </a:cubicBezTo>
                    <a:cubicBezTo>
                      <a:pt x="1337" y="1403"/>
                      <a:pt x="1365" y="1374"/>
                      <a:pt x="1365" y="1339"/>
                    </a:cubicBezTo>
                    <a:cubicBezTo>
                      <a:pt x="1365" y="1320"/>
                      <a:pt x="1357" y="1302"/>
                      <a:pt x="1342" y="1290"/>
                    </a:cubicBezTo>
                    <a:cubicBezTo>
                      <a:pt x="954" y="966"/>
                      <a:pt x="954" y="966"/>
                      <a:pt x="954" y="966"/>
                    </a:cubicBezTo>
                    <a:cubicBezTo>
                      <a:pt x="936" y="951"/>
                      <a:pt x="933" y="924"/>
                      <a:pt x="948" y="906"/>
                    </a:cubicBezTo>
                    <a:cubicBezTo>
                      <a:pt x="964" y="888"/>
                      <a:pt x="990" y="885"/>
                      <a:pt x="1009" y="901"/>
                    </a:cubicBezTo>
                    <a:cubicBezTo>
                      <a:pt x="1488" y="1300"/>
                      <a:pt x="1488" y="1300"/>
                      <a:pt x="1488" y="1300"/>
                    </a:cubicBezTo>
                    <a:cubicBezTo>
                      <a:pt x="1502" y="1311"/>
                      <a:pt x="1518" y="1317"/>
                      <a:pt x="1535" y="1317"/>
                    </a:cubicBezTo>
                    <a:cubicBezTo>
                      <a:pt x="1548" y="1317"/>
                      <a:pt x="1548" y="1317"/>
                      <a:pt x="1548" y="1317"/>
                    </a:cubicBezTo>
                    <a:cubicBezTo>
                      <a:pt x="1588" y="1317"/>
                      <a:pt x="1621" y="1284"/>
                      <a:pt x="1621" y="1244"/>
                    </a:cubicBezTo>
                    <a:cubicBezTo>
                      <a:pt x="1621" y="1223"/>
                      <a:pt x="1612" y="1203"/>
                      <a:pt x="1596" y="1189"/>
                    </a:cubicBezTo>
                    <a:cubicBezTo>
                      <a:pt x="1125" y="796"/>
                      <a:pt x="1125" y="796"/>
                      <a:pt x="1125" y="796"/>
                    </a:cubicBezTo>
                    <a:cubicBezTo>
                      <a:pt x="1107" y="780"/>
                      <a:pt x="1104" y="754"/>
                      <a:pt x="1119" y="735"/>
                    </a:cubicBezTo>
                    <a:cubicBezTo>
                      <a:pt x="1134" y="717"/>
                      <a:pt x="1161" y="715"/>
                      <a:pt x="1179" y="730"/>
                    </a:cubicBezTo>
                    <a:cubicBezTo>
                      <a:pt x="1650" y="1122"/>
                      <a:pt x="1650" y="1122"/>
                      <a:pt x="1650" y="1122"/>
                    </a:cubicBezTo>
                    <a:cubicBezTo>
                      <a:pt x="1650" y="1122"/>
                      <a:pt x="1651" y="1123"/>
                      <a:pt x="1652" y="1124"/>
                    </a:cubicBezTo>
                    <a:cubicBezTo>
                      <a:pt x="1659" y="1129"/>
                      <a:pt x="1659" y="1129"/>
                      <a:pt x="1659" y="1129"/>
                    </a:cubicBezTo>
                    <a:cubicBezTo>
                      <a:pt x="1672" y="1141"/>
                      <a:pt x="1689" y="1147"/>
                      <a:pt x="1706" y="1147"/>
                    </a:cubicBezTo>
                    <a:cubicBezTo>
                      <a:pt x="1718" y="1147"/>
                      <a:pt x="1718" y="1147"/>
                      <a:pt x="1718" y="1147"/>
                    </a:cubicBezTo>
                    <a:cubicBezTo>
                      <a:pt x="1759" y="1147"/>
                      <a:pt x="1792" y="1113"/>
                      <a:pt x="1792" y="1072"/>
                    </a:cubicBezTo>
                    <a:cubicBezTo>
                      <a:pt x="1792" y="1050"/>
                      <a:pt x="1783" y="1030"/>
                      <a:pt x="1766" y="1016"/>
                    </a:cubicBezTo>
                    <a:lnTo>
                      <a:pt x="1145" y="4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41" name="Freeform 36">
              <a:extLst>
                <a:ext uri="{FF2B5EF4-FFF2-40B4-BE49-F238E27FC236}">
                  <a16:creationId xmlns:a16="http://schemas.microsoft.com/office/drawing/2014/main" id="{0249A309-7E35-F644-B92F-1276551B60F7}"/>
                </a:ext>
              </a:extLst>
            </p:cNvPr>
            <p:cNvSpPr>
              <a:spLocks noEditPoints="1"/>
            </p:cNvSpPr>
            <p:nvPr/>
          </p:nvSpPr>
          <p:spPr bwMode="auto">
            <a:xfrm>
              <a:off x="5834673" y="2161778"/>
              <a:ext cx="568916" cy="623949"/>
            </a:xfrm>
            <a:custGeom>
              <a:avLst/>
              <a:gdLst>
                <a:gd name="T0" fmla="*/ 270 w 1532"/>
                <a:gd name="T1" fmla="*/ 803 h 1683"/>
                <a:gd name="T2" fmla="*/ 958 w 1532"/>
                <a:gd name="T3" fmla="*/ 688 h 1683"/>
                <a:gd name="T4" fmla="*/ 1073 w 1532"/>
                <a:gd name="T5" fmla="*/ 880 h 1683"/>
                <a:gd name="T6" fmla="*/ 270 w 1532"/>
                <a:gd name="T7" fmla="*/ 994 h 1683"/>
                <a:gd name="T8" fmla="*/ 1073 w 1532"/>
                <a:gd name="T9" fmla="*/ 880 h 1683"/>
                <a:gd name="T10" fmla="*/ 843 w 1532"/>
                <a:gd name="T11" fmla="*/ 1377 h 1683"/>
                <a:gd name="T12" fmla="*/ 270 w 1532"/>
                <a:gd name="T13" fmla="*/ 1262 h 1683"/>
                <a:gd name="T14" fmla="*/ 270 w 1532"/>
                <a:gd name="T15" fmla="*/ 1186 h 1683"/>
                <a:gd name="T16" fmla="*/ 1188 w 1532"/>
                <a:gd name="T17" fmla="*/ 1071 h 1683"/>
                <a:gd name="T18" fmla="*/ 270 w 1532"/>
                <a:gd name="T19" fmla="*/ 1186 h 1683"/>
                <a:gd name="T20" fmla="*/ 1532 w 1532"/>
                <a:gd name="T21" fmla="*/ 1300 h 1683"/>
                <a:gd name="T22" fmla="*/ 1507 w 1532"/>
                <a:gd name="T23" fmla="*/ 1661 h 1683"/>
                <a:gd name="T24" fmla="*/ 77 w 1532"/>
                <a:gd name="T25" fmla="*/ 1683 h 1683"/>
                <a:gd name="T26" fmla="*/ 0 w 1532"/>
                <a:gd name="T27" fmla="*/ 1606 h 1683"/>
                <a:gd name="T28" fmla="*/ 2 w 1532"/>
                <a:gd name="T29" fmla="*/ 191 h 1683"/>
                <a:gd name="T30" fmla="*/ 78 w 1532"/>
                <a:gd name="T31" fmla="*/ 115 h 1683"/>
                <a:gd name="T32" fmla="*/ 270 w 1532"/>
                <a:gd name="T33" fmla="*/ 36 h 1683"/>
                <a:gd name="T34" fmla="*/ 306 w 1532"/>
                <a:gd name="T35" fmla="*/ 0 h 1683"/>
                <a:gd name="T36" fmla="*/ 412 w 1532"/>
                <a:gd name="T37" fmla="*/ 11 h 1683"/>
                <a:gd name="T38" fmla="*/ 423 w 1532"/>
                <a:gd name="T39" fmla="*/ 115 h 1683"/>
                <a:gd name="T40" fmla="*/ 560 w 1532"/>
                <a:gd name="T41" fmla="*/ 44 h 1683"/>
                <a:gd name="T42" fmla="*/ 604 w 1532"/>
                <a:gd name="T43" fmla="*/ 0 h 1683"/>
                <a:gd name="T44" fmla="*/ 700 w 1532"/>
                <a:gd name="T45" fmla="*/ 13 h 1683"/>
                <a:gd name="T46" fmla="*/ 713 w 1532"/>
                <a:gd name="T47" fmla="*/ 115 h 1683"/>
                <a:gd name="T48" fmla="*/ 828 w 1532"/>
                <a:gd name="T49" fmla="*/ 44 h 1683"/>
                <a:gd name="T50" fmla="*/ 872 w 1532"/>
                <a:gd name="T51" fmla="*/ 0 h 1683"/>
                <a:gd name="T52" fmla="*/ 968 w 1532"/>
                <a:gd name="T53" fmla="*/ 13 h 1683"/>
                <a:gd name="T54" fmla="*/ 981 w 1532"/>
                <a:gd name="T55" fmla="*/ 115 h 1683"/>
                <a:gd name="T56" fmla="*/ 1111 w 1532"/>
                <a:gd name="T57" fmla="*/ 36 h 1683"/>
                <a:gd name="T58" fmla="*/ 1148 w 1532"/>
                <a:gd name="T59" fmla="*/ 0 h 1683"/>
                <a:gd name="T60" fmla="*/ 1254 w 1532"/>
                <a:gd name="T61" fmla="*/ 11 h 1683"/>
                <a:gd name="T62" fmla="*/ 1264 w 1532"/>
                <a:gd name="T63" fmla="*/ 115 h 1683"/>
                <a:gd name="T64" fmla="*/ 1510 w 1532"/>
                <a:gd name="T65" fmla="*/ 137 h 1683"/>
                <a:gd name="T66" fmla="*/ 1379 w 1532"/>
                <a:gd name="T67" fmla="*/ 304 h 1683"/>
                <a:gd name="T68" fmla="*/ 1343 w 1532"/>
                <a:gd name="T69" fmla="*/ 268 h 1683"/>
                <a:gd name="T70" fmla="*/ 1264 w 1532"/>
                <a:gd name="T71" fmla="*/ 346 h 1683"/>
                <a:gd name="T72" fmla="*/ 1228 w 1532"/>
                <a:gd name="T73" fmla="*/ 382 h 1683"/>
                <a:gd name="T74" fmla="*/ 1122 w 1532"/>
                <a:gd name="T75" fmla="*/ 372 h 1683"/>
                <a:gd name="T76" fmla="*/ 1111 w 1532"/>
                <a:gd name="T77" fmla="*/ 268 h 1683"/>
                <a:gd name="T78" fmla="*/ 981 w 1532"/>
                <a:gd name="T79" fmla="*/ 339 h 1683"/>
                <a:gd name="T80" fmla="*/ 937 w 1532"/>
                <a:gd name="T81" fmla="*/ 382 h 1683"/>
                <a:gd name="T82" fmla="*/ 842 w 1532"/>
                <a:gd name="T83" fmla="*/ 369 h 1683"/>
                <a:gd name="T84" fmla="*/ 828 w 1532"/>
                <a:gd name="T85" fmla="*/ 268 h 1683"/>
                <a:gd name="T86" fmla="*/ 713 w 1532"/>
                <a:gd name="T87" fmla="*/ 339 h 1683"/>
                <a:gd name="T88" fmla="*/ 669 w 1532"/>
                <a:gd name="T89" fmla="*/ 382 h 1683"/>
                <a:gd name="T90" fmla="*/ 574 w 1532"/>
                <a:gd name="T91" fmla="*/ 369 h 1683"/>
                <a:gd name="T92" fmla="*/ 560 w 1532"/>
                <a:gd name="T93" fmla="*/ 268 h 1683"/>
                <a:gd name="T94" fmla="*/ 423 w 1532"/>
                <a:gd name="T95" fmla="*/ 346 h 1683"/>
                <a:gd name="T96" fmla="*/ 386 w 1532"/>
                <a:gd name="T97" fmla="*/ 382 h 1683"/>
                <a:gd name="T98" fmla="*/ 280 w 1532"/>
                <a:gd name="T99" fmla="*/ 372 h 1683"/>
                <a:gd name="T100" fmla="*/ 270 w 1532"/>
                <a:gd name="T101" fmla="*/ 268 h 1683"/>
                <a:gd name="T102" fmla="*/ 165 w 1532"/>
                <a:gd name="T103" fmla="*/ 278 h 1683"/>
                <a:gd name="T104" fmla="*/ 155 w 1532"/>
                <a:gd name="T105" fmla="*/ 1300 h 1683"/>
                <a:gd name="T106" fmla="*/ 164 w 1532"/>
                <a:gd name="T107" fmla="*/ 1519 h 1683"/>
                <a:gd name="T108" fmla="*/ 1341 w 1532"/>
                <a:gd name="T109" fmla="*/ 1530 h 1683"/>
                <a:gd name="T110" fmla="*/ 1377 w 1532"/>
                <a:gd name="T111" fmla="*/ 1494 h 1683"/>
                <a:gd name="T112" fmla="*/ 1379 w 1532"/>
                <a:gd name="T113" fmla="*/ 304 h 1683"/>
                <a:gd name="T114" fmla="*/ 1264 w 1532"/>
                <a:gd name="T115" fmla="*/ 612 h 1683"/>
                <a:gd name="T116" fmla="*/ 270 w 1532"/>
                <a:gd name="T117" fmla="*/ 497 h 1683"/>
                <a:gd name="T118" fmla="*/ 270 w 1532"/>
                <a:gd name="T119" fmla="*/ 61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2" h="1683">
                  <a:moveTo>
                    <a:pt x="958" y="803"/>
                  </a:moveTo>
                  <a:cubicBezTo>
                    <a:pt x="270" y="803"/>
                    <a:pt x="270" y="803"/>
                    <a:pt x="270" y="803"/>
                  </a:cubicBezTo>
                  <a:cubicBezTo>
                    <a:pt x="270" y="688"/>
                    <a:pt x="270" y="688"/>
                    <a:pt x="270" y="688"/>
                  </a:cubicBezTo>
                  <a:cubicBezTo>
                    <a:pt x="958" y="688"/>
                    <a:pt x="958" y="688"/>
                    <a:pt x="958" y="688"/>
                  </a:cubicBezTo>
                  <a:lnTo>
                    <a:pt x="958" y="803"/>
                  </a:lnTo>
                  <a:close/>
                  <a:moveTo>
                    <a:pt x="1073" y="880"/>
                  </a:moveTo>
                  <a:cubicBezTo>
                    <a:pt x="270" y="880"/>
                    <a:pt x="270" y="880"/>
                    <a:pt x="270" y="880"/>
                  </a:cubicBezTo>
                  <a:cubicBezTo>
                    <a:pt x="270" y="994"/>
                    <a:pt x="270" y="994"/>
                    <a:pt x="270" y="994"/>
                  </a:cubicBezTo>
                  <a:cubicBezTo>
                    <a:pt x="1073" y="994"/>
                    <a:pt x="1073" y="994"/>
                    <a:pt x="1073" y="994"/>
                  </a:cubicBezTo>
                  <a:lnTo>
                    <a:pt x="1073" y="880"/>
                  </a:lnTo>
                  <a:close/>
                  <a:moveTo>
                    <a:pt x="270" y="1377"/>
                  </a:moveTo>
                  <a:cubicBezTo>
                    <a:pt x="843" y="1377"/>
                    <a:pt x="843" y="1377"/>
                    <a:pt x="843" y="1377"/>
                  </a:cubicBezTo>
                  <a:cubicBezTo>
                    <a:pt x="843" y="1262"/>
                    <a:pt x="843" y="1262"/>
                    <a:pt x="843" y="1262"/>
                  </a:cubicBezTo>
                  <a:cubicBezTo>
                    <a:pt x="270" y="1262"/>
                    <a:pt x="270" y="1262"/>
                    <a:pt x="270" y="1262"/>
                  </a:cubicBezTo>
                  <a:lnTo>
                    <a:pt x="270" y="1377"/>
                  </a:lnTo>
                  <a:close/>
                  <a:moveTo>
                    <a:pt x="270" y="1186"/>
                  </a:moveTo>
                  <a:cubicBezTo>
                    <a:pt x="1188" y="1186"/>
                    <a:pt x="1188" y="1186"/>
                    <a:pt x="1188" y="1186"/>
                  </a:cubicBezTo>
                  <a:cubicBezTo>
                    <a:pt x="1188" y="1071"/>
                    <a:pt x="1188" y="1071"/>
                    <a:pt x="1188" y="1071"/>
                  </a:cubicBezTo>
                  <a:cubicBezTo>
                    <a:pt x="270" y="1071"/>
                    <a:pt x="270" y="1071"/>
                    <a:pt x="270" y="1071"/>
                  </a:cubicBezTo>
                  <a:lnTo>
                    <a:pt x="270" y="1186"/>
                  </a:lnTo>
                  <a:close/>
                  <a:moveTo>
                    <a:pt x="1532" y="191"/>
                  </a:moveTo>
                  <a:cubicBezTo>
                    <a:pt x="1532" y="1300"/>
                    <a:pt x="1532" y="1300"/>
                    <a:pt x="1532" y="1300"/>
                  </a:cubicBezTo>
                  <a:cubicBezTo>
                    <a:pt x="1530" y="1606"/>
                    <a:pt x="1530" y="1606"/>
                    <a:pt x="1530" y="1606"/>
                  </a:cubicBezTo>
                  <a:cubicBezTo>
                    <a:pt x="1530" y="1628"/>
                    <a:pt x="1522" y="1646"/>
                    <a:pt x="1507" y="1661"/>
                  </a:cubicBezTo>
                  <a:cubicBezTo>
                    <a:pt x="1492" y="1676"/>
                    <a:pt x="1474" y="1683"/>
                    <a:pt x="1454" y="1683"/>
                  </a:cubicBezTo>
                  <a:cubicBezTo>
                    <a:pt x="77" y="1683"/>
                    <a:pt x="77" y="1683"/>
                    <a:pt x="77" y="1683"/>
                  </a:cubicBezTo>
                  <a:cubicBezTo>
                    <a:pt x="55" y="1683"/>
                    <a:pt x="37" y="1676"/>
                    <a:pt x="22" y="1661"/>
                  </a:cubicBezTo>
                  <a:cubicBezTo>
                    <a:pt x="7" y="1646"/>
                    <a:pt x="0" y="1628"/>
                    <a:pt x="0" y="1606"/>
                  </a:cubicBezTo>
                  <a:cubicBezTo>
                    <a:pt x="2" y="1262"/>
                    <a:pt x="2" y="1262"/>
                    <a:pt x="2" y="1262"/>
                  </a:cubicBezTo>
                  <a:cubicBezTo>
                    <a:pt x="2" y="191"/>
                    <a:pt x="2" y="191"/>
                    <a:pt x="2" y="191"/>
                  </a:cubicBezTo>
                  <a:cubicBezTo>
                    <a:pt x="2" y="170"/>
                    <a:pt x="9" y="151"/>
                    <a:pt x="24" y="137"/>
                  </a:cubicBezTo>
                  <a:cubicBezTo>
                    <a:pt x="39" y="122"/>
                    <a:pt x="57" y="115"/>
                    <a:pt x="78" y="115"/>
                  </a:cubicBezTo>
                  <a:cubicBezTo>
                    <a:pt x="270" y="115"/>
                    <a:pt x="270" y="115"/>
                    <a:pt x="270" y="115"/>
                  </a:cubicBezTo>
                  <a:cubicBezTo>
                    <a:pt x="270" y="36"/>
                    <a:pt x="270" y="36"/>
                    <a:pt x="270" y="36"/>
                  </a:cubicBezTo>
                  <a:cubicBezTo>
                    <a:pt x="270" y="26"/>
                    <a:pt x="273" y="18"/>
                    <a:pt x="280" y="11"/>
                  </a:cubicBezTo>
                  <a:cubicBezTo>
                    <a:pt x="287" y="3"/>
                    <a:pt x="296" y="0"/>
                    <a:pt x="306" y="0"/>
                  </a:cubicBezTo>
                  <a:cubicBezTo>
                    <a:pt x="386" y="0"/>
                    <a:pt x="386" y="0"/>
                    <a:pt x="386" y="0"/>
                  </a:cubicBezTo>
                  <a:cubicBezTo>
                    <a:pt x="397" y="0"/>
                    <a:pt x="405" y="3"/>
                    <a:pt x="412" y="11"/>
                  </a:cubicBezTo>
                  <a:cubicBezTo>
                    <a:pt x="419" y="18"/>
                    <a:pt x="423" y="26"/>
                    <a:pt x="423" y="36"/>
                  </a:cubicBezTo>
                  <a:cubicBezTo>
                    <a:pt x="423" y="115"/>
                    <a:pt x="423" y="115"/>
                    <a:pt x="423" y="115"/>
                  </a:cubicBezTo>
                  <a:cubicBezTo>
                    <a:pt x="560" y="115"/>
                    <a:pt x="560" y="115"/>
                    <a:pt x="560" y="115"/>
                  </a:cubicBezTo>
                  <a:cubicBezTo>
                    <a:pt x="560" y="44"/>
                    <a:pt x="560" y="44"/>
                    <a:pt x="560" y="44"/>
                  </a:cubicBezTo>
                  <a:cubicBezTo>
                    <a:pt x="560" y="33"/>
                    <a:pt x="565" y="22"/>
                    <a:pt x="574" y="13"/>
                  </a:cubicBezTo>
                  <a:cubicBezTo>
                    <a:pt x="583" y="4"/>
                    <a:pt x="593" y="0"/>
                    <a:pt x="604" y="0"/>
                  </a:cubicBezTo>
                  <a:cubicBezTo>
                    <a:pt x="669" y="0"/>
                    <a:pt x="669" y="0"/>
                    <a:pt x="669" y="0"/>
                  </a:cubicBezTo>
                  <a:cubicBezTo>
                    <a:pt x="681" y="0"/>
                    <a:pt x="691" y="4"/>
                    <a:pt x="700" y="13"/>
                  </a:cubicBezTo>
                  <a:cubicBezTo>
                    <a:pt x="709" y="22"/>
                    <a:pt x="713" y="33"/>
                    <a:pt x="713" y="44"/>
                  </a:cubicBezTo>
                  <a:cubicBezTo>
                    <a:pt x="713" y="115"/>
                    <a:pt x="713" y="115"/>
                    <a:pt x="713" y="115"/>
                  </a:cubicBezTo>
                  <a:cubicBezTo>
                    <a:pt x="828" y="115"/>
                    <a:pt x="828" y="115"/>
                    <a:pt x="828" y="115"/>
                  </a:cubicBezTo>
                  <a:cubicBezTo>
                    <a:pt x="828" y="44"/>
                    <a:pt x="828" y="44"/>
                    <a:pt x="828" y="44"/>
                  </a:cubicBezTo>
                  <a:cubicBezTo>
                    <a:pt x="828" y="33"/>
                    <a:pt x="833" y="22"/>
                    <a:pt x="842" y="13"/>
                  </a:cubicBezTo>
                  <a:cubicBezTo>
                    <a:pt x="850" y="4"/>
                    <a:pt x="861" y="0"/>
                    <a:pt x="872" y="0"/>
                  </a:cubicBezTo>
                  <a:cubicBezTo>
                    <a:pt x="937" y="0"/>
                    <a:pt x="937" y="0"/>
                    <a:pt x="937" y="0"/>
                  </a:cubicBezTo>
                  <a:cubicBezTo>
                    <a:pt x="949" y="0"/>
                    <a:pt x="959" y="4"/>
                    <a:pt x="968" y="13"/>
                  </a:cubicBezTo>
                  <a:cubicBezTo>
                    <a:pt x="977" y="22"/>
                    <a:pt x="981" y="33"/>
                    <a:pt x="981" y="44"/>
                  </a:cubicBezTo>
                  <a:cubicBezTo>
                    <a:pt x="981" y="115"/>
                    <a:pt x="981" y="115"/>
                    <a:pt x="981" y="115"/>
                  </a:cubicBezTo>
                  <a:cubicBezTo>
                    <a:pt x="1111" y="115"/>
                    <a:pt x="1111" y="115"/>
                    <a:pt x="1111" y="115"/>
                  </a:cubicBezTo>
                  <a:cubicBezTo>
                    <a:pt x="1111" y="36"/>
                    <a:pt x="1111" y="36"/>
                    <a:pt x="1111" y="36"/>
                  </a:cubicBezTo>
                  <a:cubicBezTo>
                    <a:pt x="1111" y="26"/>
                    <a:pt x="1115" y="18"/>
                    <a:pt x="1122" y="11"/>
                  </a:cubicBezTo>
                  <a:cubicBezTo>
                    <a:pt x="1129" y="3"/>
                    <a:pt x="1137" y="0"/>
                    <a:pt x="1148" y="0"/>
                  </a:cubicBezTo>
                  <a:cubicBezTo>
                    <a:pt x="1228" y="0"/>
                    <a:pt x="1228" y="0"/>
                    <a:pt x="1228" y="0"/>
                  </a:cubicBezTo>
                  <a:cubicBezTo>
                    <a:pt x="1238" y="0"/>
                    <a:pt x="1247" y="3"/>
                    <a:pt x="1254" y="11"/>
                  </a:cubicBezTo>
                  <a:cubicBezTo>
                    <a:pt x="1261" y="18"/>
                    <a:pt x="1264" y="26"/>
                    <a:pt x="1264" y="36"/>
                  </a:cubicBezTo>
                  <a:cubicBezTo>
                    <a:pt x="1264" y="115"/>
                    <a:pt x="1264" y="115"/>
                    <a:pt x="1264" y="115"/>
                  </a:cubicBezTo>
                  <a:cubicBezTo>
                    <a:pt x="1455" y="115"/>
                    <a:pt x="1455" y="115"/>
                    <a:pt x="1455" y="115"/>
                  </a:cubicBezTo>
                  <a:cubicBezTo>
                    <a:pt x="1477" y="115"/>
                    <a:pt x="1495" y="122"/>
                    <a:pt x="1510" y="137"/>
                  </a:cubicBezTo>
                  <a:cubicBezTo>
                    <a:pt x="1525" y="151"/>
                    <a:pt x="1532" y="170"/>
                    <a:pt x="1532" y="191"/>
                  </a:cubicBezTo>
                  <a:close/>
                  <a:moveTo>
                    <a:pt x="1379" y="304"/>
                  </a:moveTo>
                  <a:cubicBezTo>
                    <a:pt x="1379" y="294"/>
                    <a:pt x="1375" y="285"/>
                    <a:pt x="1368" y="278"/>
                  </a:cubicBezTo>
                  <a:cubicBezTo>
                    <a:pt x="1361" y="271"/>
                    <a:pt x="1353" y="268"/>
                    <a:pt x="1343" y="268"/>
                  </a:cubicBezTo>
                  <a:cubicBezTo>
                    <a:pt x="1264" y="268"/>
                    <a:pt x="1264" y="268"/>
                    <a:pt x="1264" y="268"/>
                  </a:cubicBezTo>
                  <a:cubicBezTo>
                    <a:pt x="1264" y="346"/>
                    <a:pt x="1264" y="346"/>
                    <a:pt x="1264" y="346"/>
                  </a:cubicBezTo>
                  <a:cubicBezTo>
                    <a:pt x="1264" y="356"/>
                    <a:pt x="1261" y="365"/>
                    <a:pt x="1254" y="372"/>
                  </a:cubicBezTo>
                  <a:cubicBezTo>
                    <a:pt x="1247" y="379"/>
                    <a:pt x="1238" y="382"/>
                    <a:pt x="1228" y="382"/>
                  </a:cubicBezTo>
                  <a:cubicBezTo>
                    <a:pt x="1148" y="382"/>
                    <a:pt x="1148" y="382"/>
                    <a:pt x="1148" y="382"/>
                  </a:cubicBezTo>
                  <a:cubicBezTo>
                    <a:pt x="1137" y="382"/>
                    <a:pt x="1129" y="379"/>
                    <a:pt x="1122" y="372"/>
                  </a:cubicBezTo>
                  <a:cubicBezTo>
                    <a:pt x="1115" y="365"/>
                    <a:pt x="1111" y="356"/>
                    <a:pt x="1111" y="346"/>
                  </a:cubicBezTo>
                  <a:cubicBezTo>
                    <a:pt x="1111" y="268"/>
                    <a:pt x="1111" y="268"/>
                    <a:pt x="1111" y="268"/>
                  </a:cubicBezTo>
                  <a:cubicBezTo>
                    <a:pt x="981" y="268"/>
                    <a:pt x="981" y="268"/>
                    <a:pt x="981" y="268"/>
                  </a:cubicBezTo>
                  <a:cubicBezTo>
                    <a:pt x="981" y="339"/>
                    <a:pt x="981" y="339"/>
                    <a:pt x="981" y="339"/>
                  </a:cubicBezTo>
                  <a:cubicBezTo>
                    <a:pt x="981" y="350"/>
                    <a:pt x="977" y="360"/>
                    <a:pt x="968" y="369"/>
                  </a:cubicBezTo>
                  <a:cubicBezTo>
                    <a:pt x="959" y="378"/>
                    <a:pt x="949" y="382"/>
                    <a:pt x="937" y="382"/>
                  </a:cubicBezTo>
                  <a:cubicBezTo>
                    <a:pt x="872" y="382"/>
                    <a:pt x="872" y="382"/>
                    <a:pt x="872" y="382"/>
                  </a:cubicBezTo>
                  <a:cubicBezTo>
                    <a:pt x="861" y="382"/>
                    <a:pt x="850" y="378"/>
                    <a:pt x="842" y="369"/>
                  </a:cubicBezTo>
                  <a:cubicBezTo>
                    <a:pt x="833" y="360"/>
                    <a:pt x="828" y="350"/>
                    <a:pt x="828" y="339"/>
                  </a:cubicBezTo>
                  <a:cubicBezTo>
                    <a:pt x="828" y="268"/>
                    <a:pt x="828" y="268"/>
                    <a:pt x="828" y="268"/>
                  </a:cubicBezTo>
                  <a:cubicBezTo>
                    <a:pt x="713" y="268"/>
                    <a:pt x="713" y="268"/>
                    <a:pt x="713" y="268"/>
                  </a:cubicBezTo>
                  <a:cubicBezTo>
                    <a:pt x="713" y="339"/>
                    <a:pt x="713" y="339"/>
                    <a:pt x="713" y="339"/>
                  </a:cubicBezTo>
                  <a:cubicBezTo>
                    <a:pt x="713" y="350"/>
                    <a:pt x="709" y="360"/>
                    <a:pt x="700" y="369"/>
                  </a:cubicBezTo>
                  <a:cubicBezTo>
                    <a:pt x="691" y="378"/>
                    <a:pt x="681" y="382"/>
                    <a:pt x="669" y="382"/>
                  </a:cubicBezTo>
                  <a:cubicBezTo>
                    <a:pt x="604" y="382"/>
                    <a:pt x="604" y="382"/>
                    <a:pt x="604" y="382"/>
                  </a:cubicBezTo>
                  <a:cubicBezTo>
                    <a:pt x="593" y="382"/>
                    <a:pt x="583" y="378"/>
                    <a:pt x="574" y="369"/>
                  </a:cubicBezTo>
                  <a:cubicBezTo>
                    <a:pt x="565" y="360"/>
                    <a:pt x="560" y="350"/>
                    <a:pt x="560" y="339"/>
                  </a:cubicBezTo>
                  <a:cubicBezTo>
                    <a:pt x="560" y="268"/>
                    <a:pt x="560" y="268"/>
                    <a:pt x="560" y="268"/>
                  </a:cubicBezTo>
                  <a:cubicBezTo>
                    <a:pt x="423" y="268"/>
                    <a:pt x="423" y="268"/>
                    <a:pt x="423" y="268"/>
                  </a:cubicBezTo>
                  <a:cubicBezTo>
                    <a:pt x="423" y="346"/>
                    <a:pt x="423" y="346"/>
                    <a:pt x="423" y="346"/>
                  </a:cubicBezTo>
                  <a:cubicBezTo>
                    <a:pt x="423" y="356"/>
                    <a:pt x="419" y="365"/>
                    <a:pt x="412" y="372"/>
                  </a:cubicBezTo>
                  <a:cubicBezTo>
                    <a:pt x="405" y="379"/>
                    <a:pt x="397" y="382"/>
                    <a:pt x="386" y="382"/>
                  </a:cubicBezTo>
                  <a:cubicBezTo>
                    <a:pt x="306" y="382"/>
                    <a:pt x="306" y="382"/>
                    <a:pt x="306" y="382"/>
                  </a:cubicBezTo>
                  <a:cubicBezTo>
                    <a:pt x="296" y="382"/>
                    <a:pt x="287" y="379"/>
                    <a:pt x="280" y="372"/>
                  </a:cubicBezTo>
                  <a:cubicBezTo>
                    <a:pt x="273" y="365"/>
                    <a:pt x="270" y="356"/>
                    <a:pt x="270" y="346"/>
                  </a:cubicBezTo>
                  <a:cubicBezTo>
                    <a:pt x="270" y="268"/>
                    <a:pt x="270" y="268"/>
                    <a:pt x="270" y="268"/>
                  </a:cubicBezTo>
                  <a:cubicBezTo>
                    <a:pt x="191" y="268"/>
                    <a:pt x="191" y="268"/>
                    <a:pt x="191" y="268"/>
                  </a:cubicBezTo>
                  <a:cubicBezTo>
                    <a:pt x="181" y="268"/>
                    <a:pt x="172" y="271"/>
                    <a:pt x="165" y="278"/>
                  </a:cubicBezTo>
                  <a:cubicBezTo>
                    <a:pt x="158" y="285"/>
                    <a:pt x="155" y="294"/>
                    <a:pt x="155" y="304"/>
                  </a:cubicBezTo>
                  <a:cubicBezTo>
                    <a:pt x="155" y="1300"/>
                    <a:pt x="155" y="1300"/>
                    <a:pt x="155" y="1300"/>
                  </a:cubicBezTo>
                  <a:cubicBezTo>
                    <a:pt x="153" y="1494"/>
                    <a:pt x="153" y="1494"/>
                    <a:pt x="153" y="1494"/>
                  </a:cubicBezTo>
                  <a:cubicBezTo>
                    <a:pt x="153" y="1504"/>
                    <a:pt x="157" y="1512"/>
                    <a:pt x="164" y="1519"/>
                  </a:cubicBezTo>
                  <a:cubicBezTo>
                    <a:pt x="171" y="1526"/>
                    <a:pt x="179" y="1530"/>
                    <a:pt x="189" y="1530"/>
                  </a:cubicBezTo>
                  <a:cubicBezTo>
                    <a:pt x="1341" y="1530"/>
                    <a:pt x="1341" y="1530"/>
                    <a:pt x="1341" y="1530"/>
                  </a:cubicBezTo>
                  <a:cubicBezTo>
                    <a:pt x="1351" y="1530"/>
                    <a:pt x="1359" y="1526"/>
                    <a:pt x="1366" y="1519"/>
                  </a:cubicBezTo>
                  <a:cubicBezTo>
                    <a:pt x="1373" y="1512"/>
                    <a:pt x="1377" y="1504"/>
                    <a:pt x="1377" y="1494"/>
                  </a:cubicBezTo>
                  <a:cubicBezTo>
                    <a:pt x="1379" y="1262"/>
                    <a:pt x="1379" y="1262"/>
                    <a:pt x="1379" y="1262"/>
                  </a:cubicBezTo>
                  <a:lnTo>
                    <a:pt x="1379" y="304"/>
                  </a:lnTo>
                  <a:close/>
                  <a:moveTo>
                    <a:pt x="270" y="612"/>
                  </a:moveTo>
                  <a:cubicBezTo>
                    <a:pt x="1264" y="612"/>
                    <a:pt x="1264" y="612"/>
                    <a:pt x="1264" y="612"/>
                  </a:cubicBezTo>
                  <a:cubicBezTo>
                    <a:pt x="1264" y="497"/>
                    <a:pt x="1264" y="497"/>
                    <a:pt x="1264" y="497"/>
                  </a:cubicBezTo>
                  <a:cubicBezTo>
                    <a:pt x="270" y="497"/>
                    <a:pt x="270" y="497"/>
                    <a:pt x="270" y="497"/>
                  </a:cubicBezTo>
                  <a:lnTo>
                    <a:pt x="270" y="612"/>
                  </a:lnTo>
                  <a:close/>
                  <a:moveTo>
                    <a:pt x="270" y="612"/>
                  </a:moveTo>
                  <a:cubicBezTo>
                    <a:pt x="270" y="612"/>
                    <a:pt x="270" y="612"/>
                    <a:pt x="270" y="612"/>
                  </a:cubicBezTo>
                </a:path>
              </a:pathLst>
            </a:custGeom>
            <a:solidFill>
              <a:srgbClr val="CA0034"/>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43" name="Group 49">
              <a:extLst>
                <a:ext uri="{FF2B5EF4-FFF2-40B4-BE49-F238E27FC236}">
                  <a16:creationId xmlns:a16="http://schemas.microsoft.com/office/drawing/2014/main" id="{CF596862-28DA-EF43-BA83-B2ECBCEA255C}"/>
                </a:ext>
              </a:extLst>
            </p:cNvPr>
            <p:cNvGrpSpPr>
              <a:grpSpLocks noChangeAspect="1"/>
            </p:cNvGrpSpPr>
            <p:nvPr/>
          </p:nvGrpSpPr>
          <p:grpSpPr bwMode="auto">
            <a:xfrm>
              <a:off x="8698151" y="2092356"/>
              <a:ext cx="446492" cy="633923"/>
              <a:chOff x="2355" y="36"/>
              <a:chExt cx="2992" cy="4248"/>
            </a:xfrm>
            <a:solidFill>
              <a:srgbClr val="FF5626"/>
            </a:solidFill>
          </p:grpSpPr>
          <p:sp>
            <p:nvSpPr>
              <p:cNvPr id="44" name="Freeform 50">
                <a:extLst>
                  <a:ext uri="{FF2B5EF4-FFF2-40B4-BE49-F238E27FC236}">
                    <a16:creationId xmlns:a16="http://schemas.microsoft.com/office/drawing/2014/main" id="{69A3A5BD-1D49-F94F-827D-47059523ED36}"/>
                  </a:ext>
                </a:extLst>
              </p:cNvPr>
              <p:cNvSpPr>
                <a:spLocks noEditPoints="1"/>
              </p:cNvSpPr>
              <p:nvPr/>
            </p:nvSpPr>
            <p:spPr bwMode="auto">
              <a:xfrm>
                <a:off x="2366" y="3778"/>
                <a:ext cx="2495" cy="506"/>
              </a:xfrm>
              <a:custGeom>
                <a:avLst/>
                <a:gdLst>
                  <a:gd name="T0" fmla="*/ 1140 w 1200"/>
                  <a:gd name="T1" fmla="*/ 0 h 244"/>
                  <a:gd name="T2" fmla="*/ 60 w 1200"/>
                  <a:gd name="T3" fmla="*/ 0 h 244"/>
                  <a:gd name="T4" fmla="*/ 0 w 1200"/>
                  <a:gd name="T5" fmla="*/ 60 h 244"/>
                  <a:gd name="T6" fmla="*/ 0 w 1200"/>
                  <a:gd name="T7" fmla="*/ 184 h 244"/>
                  <a:gd name="T8" fmla="*/ 60 w 1200"/>
                  <a:gd name="T9" fmla="*/ 244 h 244"/>
                  <a:gd name="T10" fmla="*/ 1140 w 1200"/>
                  <a:gd name="T11" fmla="*/ 244 h 244"/>
                  <a:gd name="T12" fmla="*/ 1200 w 1200"/>
                  <a:gd name="T13" fmla="*/ 184 h 244"/>
                  <a:gd name="T14" fmla="*/ 1200 w 1200"/>
                  <a:gd name="T15" fmla="*/ 60 h 244"/>
                  <a:gd name="T16" fmla="*/ 1140 w 1200"/>
                  <a:gd name="T17" fmla="*/ 0 h 244"/>
                  <a:gd name="T18" fmla="*/ 1140 w 1200"/>
                  <a:gd name="T19" fmla="*/ 0 h 244"/>
                  <a:gd name="T20" fmla="*/ 1140 w 1200"/>
                  <a:gd name="T21"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0" h="244">
                    <a:moveTo>
                      <a:pt x="1140" y="0"/>
                    </a:moveTo>
                    <a:cubicBezTo>
                      <a:pt x="60" y="0"/>
                      <a:pt x="60" y="0"/>
                      <a:pt x="60" y="0"/>
                    </a:cubicBezTo>
                    <a:cubicBezTo>
                      <a:pt x="27" y="0"/>
                      <a:pt x="0" y="27"/>
                      <a:pt x="0" y="60"/>
                    </a:cubicBezTo>
                    <a:cubicBezTo>
                      <a:pt x="0" y="184"/>
                      <a:pt x="0" y="184"/>
                      <a:pt x="0" y="184"/>
                    </a:cubicBezTo>
                    <a:cubicBezTo>
                      <a:pt x="0" y="217"/>
                      <a:pt x="27" y="244"/>
                      <a:pt x="60" y="244"/>
                    </a:cubicBezTo>
                    <a:cubicBezTo>
                      <a:pt x="1140" y="244"/>
                      <a:pt x="1140" y="244"/>
                      <a:pt x="1140" y="244"/>
                    </a:cubicBezTo>
                    <a:cubicBezTo>
                      <a:pt x="1173" y="244"/>
                      <a:pt x="1200" y="217"/>
                      <a:pt x="1200" y="184"/>
                    </a:cubicBezTo>
                    <a:cubicBezTo>
                      <a:pt x="1200" y="60"/>
                      <a:pt x="1200" y="60"/>
                      <a:pt x="1200" y="60"/>
                    </a:cubicBezTo>
                    <a:cubicBezTo>
                      <a:pt x="1200" y="27"/>
                      <a:pt x="1173" y="0"/>
                      <a:pt x="1140" y="0"/>
                    </a:cubicBezTo>
                    <a:close/>
                    <a:moveTo>
                      <a:pt x="1140" y="0"/>
                    </a:moveTo>
                    <a:cubicBezTo>
                      <a:pt x="1140" y="0"/>
                      <a:pt x="1140" y="0"/>
                      <a:pt x="1140" y="0"/>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5" name="Freeform 51">
                <a:extLst>
                  <a:ext uri="{FF2B5EF4-FFF2-40B4-BE49-F238E27FC236}">
                    <a16:creationId xmlns:a16="http://schemas.microsoft.com/office/drawing/2014/main" id="{2514600B-9581-024F-B37B-E33E60609914}"/>
                  </a:ext>
                </a:extLst>
              </p:cNvPr>
              <p:cNvSpPr>
                <a:spLocks noEditPoints="1"/>
              </p:cNvSpPr>
              <p:nvPr/>
            </p:nvSpPr>
            <p:spPr bwMode="auto">
              <a:xfrm>
                <a:off x="2355" y="36"/>
                <a:ext cx="2992" cy="2746"/>
              </a:xfrm>
              <a:custGeom>
                <a:avLst/>
                <a:gdLst>
                  <a:gd name="T0" fmla="*/ 1365 w 1439"/>
                  <a:gd name="T1" fmla="*/ 570 h 1324"/>
                  <a:gd name="T2" fmla="*/ 974 w 1439"/>
                  <a:gd name="T3" fmla="*/ 222 h 1324"/>
                  <a:gd name="T4" fmla="*/ 1022 w 1439"/>
                  <a:gd name="T5" fmla="*/ 79 h 1324"/>
                  <a:gd name="T6" fmla="*/ 1014 w 1439"/>
                  <a:gd name="T7" fmla="*/ 25 h 1324"/>
                  <a:gd name="T8" fmla="*/ 965 w 1439"/>
                  <a:gd name="T9" fmla="*/ 0 h 1324"/>
                  <a:gd name="T10" fmla="*/ 634 w 1439"/>
                  <a:gd name="T11" fmla="*/ 181 h 1324"/>
                  <a:gd name="T12" fmla="*/ 13 w 1439"/>
                  <a:gd name="T13" fmla="*/ 963 h 1324"/>
                  <a:gd name="T14" fmla="*/ 10 w 1439"/>
                  <a:gd name="T15" fmla="*/ 994 h 1324"/>
                  <a:gd name="T16" fmla="*/ 22 w 1439"/>
                  <a:gd name="T17" fmla="*/ 1061 h 1324"/>
                  <a:gd name="T18" fmla="*/ 40 w 1439"/>
                  <a:gd name="T19" fmla="*/ 1078 h 1324"/>
                  <a:gd name="T20" fmla="*/ 120 w 1439"/>
                  <a:gd name="T21" fmla="*/ 1324 h 1324"/>
                  <a:gd name="T22" fmla="*/ 1085 w 1439"/>
                  <a:gd name="T23" fmla="*/ 1324 h 1324"/>
                  <a:gd name="T24" fmla="*/ 1085 w 1439"/>
                  <a:gd name="T25" fmla="*/ 1271 h 1324"/>
                  <a:gd name="T26" fmla="*/ 923 w 1439"/>
                  <a:gd name="T27" fmla="*/ 1040 h 1324"/>
                  <a:gd name="T28" fmla="*/ 503 w 1439"/>
                  <a:gd name="T29" fmla="*/ 702 h 1324"/>
                  <a:gd name="T30" fmla="*/ 503 w 1439"/>
                  <a:gd name="T31" fmla="*/ 618 h 1324"/>
                  <a:gd name="T32" fmla="*/ 587 w 1439"/>
                  <a:gd name="T33" fmla="*/ 618 h 1324"/>
                  <a:gd name="T34" fmla="*/ 857 w 1439"/>
                  <a:gd name="T35" fmla="*/ 858 h 1324"/>
                  <a:gd name="T36" fmla="*/ 859 w 1439"/>
                  <a:gd name="T37" fmla="*/ 859 h 1324"/>
                  <a:gd name="T38" fmla="*/ 1022 w 1439"/>
                  <a:gd name="T39" fmla="*/ 848 h 1324"/>
                  <a:gd name="T40" fmla="*/ 1024 w 1439"/>
                  <a:gd name="T41" fmla="*/ 847 h 1324"/>
                  <a:gd name="T42" fmla="*/ 1065 w 1439"/>
                  <a:gd name="T43" fmla="*/ 867 h 1324"/>
                  <a:gd name="T44" fmla="*/ 1392 w 1439"/>
                  <a:gd name="T45" fmla="*/ 779 h 1324"/>
                  <a:gd name="T46" fmla="*/ 1365 w 1439"/>
                  <a:gd name="T47" fmla="*/ 570 h 1324"/>
                  <a:gd name="T48" fmla="*/ 785 w 1439"/>
                  <a:gd name="T49" fmla="*/ 540 h 1324"/>
                  <a:gd name="T50" fmla="*/ 725 w 1439"/>
                  <a:gd name="T51" fmla="*/ 480 h 1324"/>
                  <a:gd name="T52" fmla="*/ 785 w 1439"/>
                  <a:gd name="T53" fmla="*/ 420 h 1324"/>
                  <a:gd name="T54" fmla="*/ 845 w 1439"/>
                  <a:gd name="T55" fmla="*/ 480 h 1324"/>
                  <a:gd name="T56" fmla="*/ 785 w 1439"/>
                  <a:gd name="T57" fmla="*/ 540 h 1324"/>
                  <a:gd name="T58" fmla="*/ 785 w 1439"/>
                  <a:gd name="T59" fmla="*/ 540 h 1324"/>
                  <a:gd name="T60" fmla="*/ 785 w 1439"/>
                  <a:gd name="T61" fmla="*/ 540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9" h="1324">
                    <a:moveTo>
                      <a:pt x="1365" y="570"/>
                    </a:moveTo>
                    <a:cubicBezTo>
                      <a:pt x="974" y="222"/>
                      <a:pt x="974" y="222"/>
                      <a:pt x="974" y="222"/>
                    </a:cubicBezTo>
                    <a:cubicBezTo>
                      <a:pt x="1022" y="79"/>
                      <a:pt x="1022" y="79"/>
                      <a:pt x="1022" y="79"/>
                    </a:cubicBezTo>
                    <a:cubicBezTo>
                      <a:pt x="1028" y="61"/>
                      <a:pt x="1025" y="41"/>
                      <a:pt x="1014" y="25"/>
                    </a:cubicBezTo>
                    <a:cubicBezTo>
                      <a:pt x="1002" y="9"/>
                      <a:pt x="984" y="0"/>
                      <a:pt x="965" y="0"/>
                    </a:cubicBezTo>
                    <a:cubicBezTo>
                      <a:pt x="828" y="0"/>
                      <a:pt x="716" y="61"/>
                      <a:pt x="634" y="181"/>
                    </a:cubicBezTo>
                    <a:cubicBezTo>
                      <a:pt x="281" y="195"/>
                      <a:pt x="72" y="458"/>
                      <a:pt x="13" y="963"/>
                    </a:cubicBezTo>
                    <a:cubicBezTo>
                      <a:pt x="11" y="981"/>
                      <a:pt x="9" y="994"/>
                      <a:pt x="10" y="994"/>
                    </a:cubicBezTo>
                    <a:cubicBezTo>
                      <a:pt x="0" y="1017"/>
                      <a:pt x="5" y="1043"/>
                      <a:pt x="22" y="1061"/>
                    </a:cubicBezTo>
                    <a:cubicBezTo>
                      <a:pt x="40" y="1078"/>
                      <a:pt x="40" y="1078"/>
                      <a:pt x="40" y="1078"/>
                    </a:cubicBezTo>
                    <a:cubicBezTo>
                      <a:pt x="77" y="1113"/>
                      <a:pt x="108" y="1148"/>
                      <a:pt x="120" y="1324"/>
                    </a:cubicBezTo>
                    <a:cubicBezTo>
                      <a:pt x="1085" y="1324"/>
                      <a:pt x="1085" y="1324"/>
                      <a:pt x="1085" y="1324"/>
                    </a:cubicBezTo>
                    <a:cubicBezTo>
                      <a:pt x="1085" y="1271"/>
                      <a:pt x="1085" y="1271"/>
                      <a:pt x="1085" y="1271"/>
                    </a:cubicBezTo>
                    <a:cubicBezTo>
                      <a:pt x="1085" y="1169"/>
                      <a:pt x="1020" y="1073"/>
                      <a:pt x="923" y="1040"/>
                    </a:cubicBezTo>
                    <a:cubicBezTo>
                      <a:pt x="679" y="909"/>
                      <a:pt x="805" y="1005"/>
                      <a:pt x="503" y="702"/>
                    </a:cubicBezTo>
                    <a:cubicBezTo>
                      <a:pt x="479" y="679"/>
                      <a:pt x="479" y="641"/>
                      <a:pt x="503" y="618"/>
                    </a:cubicBezTo>
                    <a:cubicBezTo>
                      <a:pt x="526" y="594"/>
                      <a:pt x="564" y="594"/>
                      <a:pt x="587" y="618"/>
                    </a:cubicBezTo>
                    <a:cubicBezTo>
                      <a:pt x="635" y="665"/>
                      <a:pt x="794" y="840"/>
                      <a:pt x="857" y="858"/>
                    </a:cubicBezTo>
                    <a:cubicBezTo>
                      <a:pt x="859" y="859"/>
                      <a:pt x="859" y="859"/>
                      <a:pt x="859" y="859"/>
                    </a:cubicBezTo>
                    <a:cubicBezTo>
                      <a:pt x="913" y="874"/>
                      <a:pt x="970" y="870"/>
                      <a:pt x="1022" y="848"/>
                    </a:cubicBezTo>
                    <a:cubicBezTo>
                      <a:pt x="1023" y="847"/>
                      <a:pt x="1023" y="847"/>
                      <a:pt x="1024" y="847"/>
                    </a:cubicBezTo>
                    <a:cubicBezTo>
                      <a:pt x="1065" y="867"/>
                      <a:pt x="1065" y="867"/>
                      <a:pt x="1065" y="867"/>
                    </a:cubicBezTo>
                    <a:cubicBezTo>
                      <a:pt x="1200" y="935"/>
                      <a:pt x="1334" y="872"/>
                      <a:pt x="1392" y="779"/>
                    </a:cubicBezTo>
                    <a:cubicBezTo>
                      <a:pt x="1439" y="702"/>
                      <a:pt x="1427" y="617"/>
                      <a:pt x="1365" y="570"/>
                    </a:cubicBezTo>
                    <a:close/>
                    <a:moveTo>
                      <a:pt x="785" y="540"/>
                    </a:moveTo>
                    <a:cubicBezTo>
                      <a:pt x="752" y="540"/>
                      <a:pt x="725" y="513"/>
                      <a:pt x="725" y="480"/>
                    </a:cubicBezTo>
                    <a:cubicBezTo>
                      <a:pt x="725" y="447"/>
                      <a:pt x="752" y="420"/>
                      <a:pt x="785" y="420"/>
                    </a:cubicBezTo>
                    <a:cubicBezTo>
                      <a:pt x="818" y="420"/>
                      <a:pt x="845" y="447"/>
                      <a:pt x="845" y="480"/>
                    </a:cubicBezTo>
                    <a:cubicBezTo>
                      <a:pt x="845" y="513"/>
                      <a:pt x="818" y="540"/>
                      <a:pt x="785" y="540"/>
                    </a:cubicBezTo>
                    <a:close/>
                    <a:moveTo>
                      <a:pt x="785" y="540"/>
                    </a:moveTo>
                    <a:cubicBezTo>
                      <a:pt x="785" y="540"/>
                      <a:pt x="785" y="540"/>
                      <a:pt x="785" y="540"/>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6" name="Freeform 52">
                <a:extLst>
                  <a:ext uri="{FF2B5EF4-FFF2-40B4-BE49-F238E27FC236}">
                    <a16:creationId xmlns:a16="http://schemas.microsoft.com/office/drawing/2014/main" id="{1C7FD5A7-E42D-7949-AB6E-EA8800F5F502}"/>
                  </a:ext>
                </a:extLst>
              </p:cNvPr>
              <p:cNvSpPr>
                <a:spLocks noEditPoints="1"/>
              </p:cNvSpPr>
              <p:nvPr/>
            </p:nvSpPr>
            <p:spPr bwMode="auto">
              <a:xfrm>
                <a:off x="2366" y="3031"/>
                <a:ext cx="2495" cy="498"/>
              </a:xfrm>
              <a:custGeom>
                <a:avLst/>
                <a:gdLst>
                  <a:gd name="T0" fmla="*/ 1080 w 1200"/>
                  <a:gd name="T1" fmla="*/ 0 h 240"/>
                  <a:gd name="T2" fmla="*/ 120 w 1200"/>
                  <a:gd name="T3" fmla="*/ 0 h 240"/>
                  <a:gd name="T4" fmla="*/ 0 w 1200"/>
                  <a:gd name="T5" fmla="*/ 120 h 240"/>
                  <a:gd name="T6" fmla="*/ 120 w 1200"/>
                  <a:gd name="T7" fmla="*/ 240 h 240"/>
                  <a:gd name="T8" fmla="*/ 1080 w 1200"/>
                  <a:gd name="T9" fmla="*/ 240 h 240"/>
                  <a:gd name="T10" fmla="*/ 1200 w 1200"/>
                  <a:gd name="T11" fmla="*/ 120 h 240"/>
                  <a:gd name="T12" fmla="*/ 1080 w 1200"/>
                  <a:gd name="T13" fmla="*/ 0 h 240"/>
                  <a:gd name="T14" fmla="*/ 1080 w 1200"/>
                  <a:gd name="T15" fmla="*/ 0 h 240"/>
                  <a:gd name="T16" fmla="*/ 1080 w 1200"/>
                  <a:gd name="T1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240">
                    <a:moveTo>
                      <a:pt x="1080" y="0"/>
                    </a:moveTo>
                    <a:cubicBezTo>
                      <a:pt x="120" y="0"/>
                      <a:pt x="120" y="0"/>
                      <a:pt x="120" y="0"/>
                    </a:cubicBezTo>
                    <a:cubicBezTo>
                      <a:pt x="54" y="0"/>
                      <a:pt x="0" y="54"/>
                      <a:pt x="0" y="120"/>
                    </a:cubicBezTo>
                    <a:cubicBezTo>
                      <a:pt x="0" y="186"/>
                      <a:pt x="54" y="240"/>
                      <a:pt x="120" y="240"/>
                    </a:cubicBezTo>
                    <a:cubicBezTo>
                      <a:pt x="1080" y="240"/>
                      <a:pt x="1080" y="240"/>
                      <a:pt x="1080" y="240"/>
                    </a:cubicBezTo>
                    <a:cubicBezTo>
                      <a:pt x="1146" y="240"/>
                      <a:pt x="1200" y="186"/>
                      <a:pt x="1200" y="120"/>
                    </a:cubicBezTo>
                    <a:cubicBezTo>
                      <a:pt x="1200" y="54"/>
                      <a:pt x="1146" y="0"/>
                      <a:pt x="1080" y="0"/>
                    </a:cubicBezTo>
                    <a:close/>
                    <a:moveTo>
                      <a:pt x="1080" y="0"/>
                    </a:moveTo>
                    <a:cubicBezTo>
                      <a:pt x="1080" y="0"/>
                      <a:pt x="1080" y="0"/>
                      <a:pt x="1080" y="0"/>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spTree>
    <p:extLst>
      <p:ext uri="{BB962C8B-B14F-4D97-AF65-F5344CB8AC3E}">
        <p14:creationId xmlns:p14="http://schemas.microsoft.com/office/powerpoint/2010/main" val="3401864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D1C682-8953-5342-9344-88E629282866}"/>
              </a:ext>
            </a:extLst>
          </p:cNvPr>
          <p:cNvSpPr>
            <a:spLocks noGrp="1"/>
          </p:cNvSpPr>
          <p:nvPr>
            <p:ph type="title"/>
          </p:nvPr>
        </p:nvSpPr>
        <p:spPr/>
        <p:txBody>
          <a:bodyPr/>
          <a:lstStyle/>
          <a:p>
            <a:r>
              <a:rPr lang="en-US" kern="0" dirty="0"/>
              <a:t>C</a:t>
            </a:r>
            <a:r>
              <a:rPr lang="en-US" kern="0" dirty="0">
                <a:sym typeface="Poppins ExtraBold"/>
              </a:rPr>
              <a:t>apital Budgeting </a:t>
            </a:r>
            <a:r>
              <a:rPr lang="en-US" kern="0" dirty="0"/>
              <a:t>S</a:t>
            </a:r>
            <a:r>
              <a:rPr lang="en-US" kern="0" dirty="0">
                <a:sym typeface="Poppins ExtraBold"/>
              </a:rPr>
              <a:t>tages</a:t>
            </a:r>
            <a:endParaRPr lang="en-US" dirty="0"/>
          </a:p>
        </p:txBody>
      </p:sp>
      <p:pic>
        <p:nvPicPr>
          <p:cNvPr id="5" name="Content Placeholder 4">
            <a:extLst>
              <a:ext uri="{FF2B5EF4-FFF2-40B4-BE49-F238E27FC236}">
                <a16:creationId xmlns:a16="http://schemas.microsoft.com/office/drawing/2014/main" id="{5BADB733-EBE4-604E-B679-B8A5FDA398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55383" y="1546342"/>
            <a:ext cx="4814179" cy="4814179"/>
          </a:xfrm>
        </p:spPr>
      </p:pic>
      <p:grpSp>
        <p:nvGrpSpPr>
          <p:cNvPr id="69" name="Group 68">
            <a:extLst>
              <a:ext uri="{FF2B5EF4-FFF2-40B4-BE49-F238E27FC236}">
                <a16:creationId xmlns:a16="http://schemas.microsoft.com/office/drawing/2014/main" id="{23E79F7A-4D71-7B4D-861F-E4AE02DF3842}"/>
              </a:ext>
            </a:extLst>
          </p:cNvPr>
          <p:cNvGrpSpPr/>
          <p:nvPr/>
        </p:nvGrpSpPr>
        <p:grpSpPr>
          <a:xfrm>
            <a:off x="3201879" y="3040080"/>
            <a:ext cx="2466002" cy="2466001"/>
            <a:chOff x="2535152" y="3729240"/>
            <a:chExt cx="2314764" cy="2314764"/>
          </a:xfrm>
          <a:effectLst>
            <a:outerShdw blurRad="76200" dir="18900000" sy="23000" kx="-1200000" algn="bl" rotWithShape="0">
              <a:prstClr val="black">
                <a:alpha val="2000"/>
              </a:prstClr>
            </a:outerShdw>
          </a:effectLst>
        </p:grpSpPr>
        <p:grpSp>
          <p:nvGrpSpPr>
            <p:cNvPr id="85" name="Group 84">
              <a:extLst>
                <a:ext uri="{FF2B5EF4-FFF2-40B4-BE49-F238E27FC236}">
                  <a16:creationId xmlns:a16="http://schemas.microsoft.com/office/drawing/2014/main" id="{37045681-48FE-3545-A1A0-523ECB9B014B}"/>
                </a:ext>
              </a:extLst>
            </p:cNvPr>
            <p:cNvGrpSpPr/>
            <p:nvPr/>
          </p:nvGrpSpPr>
          <p:grpSpPr>
            <a:xfrm>
              <a:off x="2635909" y="3829996"/>
              <a:ext cx="2113251" cy="2113252"/>
              <a:chOff x="2913686" y="2851842"/>
              <a:chExt cx="2442944" cy="2442944"/>
            </a:xfrm>
          </p:grpSpPr>
          <p:sp>
            <p:nvSpPr>
              <p:cNvPr id="87" name="Oval 86">
                <a:extLst>
                  <a:ext uri="{FF2B5EF4-FFF2-40B4-BE49-F238E27FC236}">
                    <a16:creationId xmlns:a16="http://schemas.microsoft.com/office/drawing/2014/main" id="{9831B742-4291-CE4B-8D1D-A4ACF80EE5E6}"/>
                  </a:ext>
                </a:extLst>
              </p:cNvPr>
              <p:cNvSpPr/>
              <p:nvPr/>
            </p:nvSpPr>
            <p:spPr>
              <a:xfrm>
                <a:off x="2913686" y="2851842"/>
                <a:ext cx="2442944" cy="2442944"/>
              </a:xfrm>
              <a:prstGeom prst="ellipse">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Oval 87">
                <a:extLst>
                  <a:ext uri="{FF2B5EF4-FFF2-40B4-BE49-F238E27FC236}">
                    <a16:creationId xmlns:a16="http://schemas.microsoft.com/office/drawing/2014/main" id="{56271302-FEE2-1047-9D73-DCA0670E762A}"/>
                  </a:ext>
                </a:extLst>
              </p:cNvPr>
              <p:cNvSpPr/>
              <p:nvPr/>
            </p:nvSpPr>
            <p:spPr>
              <a:xfrm>
                <a:off x="3013274" y="2951430"/>
                <a:ext cx="2243768" cy="2243768"/>
              </a:xfrm>
              <a:prstGeom prst="ellipse">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9" name="Group 88">
                <a:extLst>
                  <a:ext uri="{FF2B5EF4-FFF2-40B4-BE49-F238E27FC236}">
                    <a16:creationId xmlns:a16="http://schemas.microsoft.com/office/drawing/2014/main" id="{2D5E1F0A-D8B2-6E45-BDAA-C2D21EBBFBD1}"/>
                  </a:ext>
                </a:extLst>
              </p:cNvPr>
              <p:cNvGrpSpPr/>
              <p:nvPr/>
            </p:nvGrpSpPr>
            <p:grpSpPr>
              <a:xfrm>
                <a:off x="3142708" y="3030821"/>
                <a:ext cx="1987892" cy="2054540"/>
                <a:chOff x="3037481" y="3058968"/>
                <a:chExt cx="1987892" cy="2054540"/>
              </a:xfrm>
            </p:grpSpPr>
            <p:sp>
              <p:nvSpPr>
                <p:cNvPr id="90" name="Freeform: Shape 87">
                  <a:extLst>
                    <a:ext uri="{FF2B5EF4-FFF2-40B4-BE49-F238E27FC236}">
                      <a16:creationId xmlns:a16="http://schemas.microsoft.com/office/drawing/2014/main" id="{F52A4F0E-1C22-D140-BCAD-F2E0ED843629}"/>
                    </a:ext>
                  </a:extLst>
                </p:cNvPr>
                <p:cNvSpPr/>
                <p:nvPr/>
              </p:nvSpPr>
              <p:spPr>
                <a:xfrm rot="5400000">
                  <a:off x="3835534" y="2535398"/>
                  <a:ext cx="388796" cy="1575216"/>
                </a:xfrm>
                <a:custGeom>
                  <a:avLst/>
                  <a:gdLst>
                    <a:gd name="connsiteX0" fmla="*/ 0 w 438830"/>
                    <a:gd name="connsiteY0" fmla="*/ 888968 h 1777935"/>
                    <a:gd name="connsiteX1" fmla="*/ 438830 w 438830"/>
                    <a:gd name="connsiteY1" fmla="*/ 1777936 h 1777935"/>
                    <a:gd name="connsiteX2" fmla="*/ 438830 w 438830"/>
                    <a:gd name="connsiteY2" fmla="*/ 0 h 1777935"/>
                    <a:gd name="connsiteX3" fmla="*/ 0 w 438830"/>
                    <a:gd name="connsiteY3" fmla="*/ 888968 h 1777935"/>
                  </a:gdLst>
                  <a:ahLst/>
                  <a:cxnLst>
                    <a:cxn ang="0">
                      <a:pos x="connsiteX0" y="connsiteY0"/>
                    </a:cxn>
                    <a:cxn ang="0">
                      <a:pos x="connsiteX1" y="connsiteY1"/>
                    </a:cxn>
                    <a:cxn ang="0">
                      <a:pos x="connsiteX2" y="connsiteY2"/>
                    </a:cxn>
                    <a:cxn ang="0">
                      <a:pos x="connsiteX3" y="connsiteY3"/>
                    </a:cxn>
                  </a:cxnLst>
                  <a:rect l="l" t="t" r="r" b="b"/>
                  <a:pathLst>
                    <a:path w="438830" h="1777935">
                      <a:moveTo>
                        <a:pt x="0" y="888968"/>
                      </a:moveTo>
                      <a:cubicBezTo>
                        <a:pt x="0" y="1251291"/>
                        <a:pt x="172019" y="1573196"/>
                        <a:pt x="438830" y="1777936"/>
                      </a:cubicBezTo>
                      <a:lnTo>
                        <a:pt x="438830" y="0"/>
                      </a:lnTo>
                      <a:cubicBezTo>
                        <a:pt x="172019" y="204739"/>
                        <a:pt x="0" y="526644"/>
                        <a:pt x="0" y="888968"/>
                      </a:cubicBezTo>
                      <a:close/>
                    </a:path>
                  </a:pathLst>
                </a:cu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path path="circle">
                    <a:fillToRect l="100000" b="100000"/>
                  </a:path>
                  <a:tileRect t="-100000" r="-100000"/>
                </a:gradFill>
                <a:ln w="23966" cap="flat">
                  <a:noFill/>
                  <a:prstDash val="solid"/>
                  <a:miter/>
                </a:ln>
                <a:effectLst>
                  <a:outerShdw blurRad="63500" sx="102000" sy="102000" algn="ctr" rotWithShape="0">
                    <a:prstClr val="black">
                      <a:alpha val="23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solidFill>
                      <a:schemeClr val="bg1"/>
                    </a:solidFill>
                  </a:endParaRPr>
                </a:p>
              </p:txBody>
            </p:sp>
            <p:sp>
              <p:nvSpPr>
                <p:cNvPr id="91" name="Freeform: Shape 88">
                  <a:extLst>
                    <a:ext uri="{FF2B5EF4-FFF2-40B4-BE49-F238E27FC236}">
                      <a16:creationId xmlns:a16="http://schemas.microsoft.com/office/drawing/2014/main" id="{7B84A154-58AD-0C4D-B003-C65C6BC94C21}"/>
                    </a:ext>
                  </a:extLst>
                </p:cNvPr>
                <p:cNvSpPr/>
                <p:nvPr/>
              </p:nvSpPr>
              <p:spPr>
                <a:xfrm rot="5400000">
                  <a:off x="3467202" y="3558329"/>
                  <a:ext cx="1125458" cy="1984900"/>
                </a:xfrm>
                <a:custGeom>
                  <a:avLst/>
                  <a:gdLst>
                    <a:gd name="connsiteX0" fmla="*/ 150126 w 1270297"/>
                    <a:gd name="connsiteY0" fmla="*/ 0 h 2240343"/>
                    <a:gd name="connsiteX1" fmla="*/ 0 w 1270297"/>
                    <a:gd name="connsiteY1" fmla="*/ 10105 h 2240343"/>
                    <a:gd name="connsiteX2" fmla="*/ 0 w 1270297"/>
                    <a:gd name="connsiteY2" fmla="*/ 2230238 h 2240343"/>
                    <a:gd name="connsiteX3" fmla="*/ 150126 w 1270297"/>
                    <a:gd name="connsiteY3" fmla="*/ 2240343 h 2240343"/>
                    <a:gd name="connsiteX4" fmla="*/ 1270298 w 1270297"/>
                    <a:gd name="connsiteY4" fmla="*/ 1120172 h 2240343"/>
                    <a:gd name="connsiteX5" fmla="*/ 150126 w 1270297"/>
                    <a:gd name="connsiteY5" fmla="*/ 0 h 22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297" h="2240343">
                      <a:moveTo>
                        <a:pt x="150126" y="0"/>
                      </a:moveTo>
                      <a:cubicBezTo>
                        <a:pt x="99122" y="0"/>
                        <a:pt x="49080" y="3368"/>
                        <a:pt x="0" y="10105"/>
                      </a:cubicBezTo>
                      <a:lnTo>
                        <a:pt x="0" y="2230238"/>
                      </a:lnTo>
                      <a:cubicBezTo>
                        <a:pt x="49080" y="2236975"/>
                        <a:pt x="99122" y="2240343"/>
                        <a:pt x="150126" y="2240343"/>
                      </a:cubicBezTo>
                      <a:cubicBezTo>
                        <a:pt x="768674" y="2240343"/>
                        <a:pt x="1270298" y="1738720"/>
                        <a:pt x="1270298" y="1120172"/>
                      </a:cubicBezTo>
                      <a:cubicBezTo>
                        <a:pt x="1270298" y="501623"/>
                        <a:pt x="768674" y="0"/>
                        <a:pt x="150126" y="0"/>
                      </a:cubicBezTo>
                      <a:close/>
                    </a:path>
                  </a:pathLst>
                </a:custGeom>
                <a:solidFill>
                  <a:schemeClr val="tx1">
                    <a:lumMod val="50000"/>
                    <a:lumOff val="50000"/>
                  </a:schemeClr>
                </a:solidFill>
                <a:ln w="23966" cap="flat">
                  <a:noFill/>
                  <a:prstDash val="solid"/>
                  <a:miter/>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solidFill>
                      <a:schemeClr val="bg1"/>
                    </a:solidFill>
                  </a:endParaRPr>
                </a:p>
              </p:txBody>
            </p:sp>
            <p:sp>
              <p:nvSpPr>
                <p:cNvPr id="92" name="TextBox 91">
                  <a:extLst>
                    <a:ext uri="{FF2B5EF4-FFF2-40B4-BE49-F238E27FC236}">
                      <a16:creationId xmlns:a16="http://schemas.microsoft.com/office/drawing/2014/main" id="{33DD1FD1-15D2-5148-9982-50C8F84133B7}"/>
                    </a:ext>
                  </a:extLst>
                </p:cNvPr>
                <p:cNvSpPr txBox="1"/>
                <p:nvPr/>
              </p:nvSpPr>
              <p:spPr>
                <a:xfrm>
                  <a:off x="3623240" y="3058968"/>
                  <a:ext cx="786205" cy="616709"/>
                </a:xfrm>
                <a:prstGeom prst="rect">
                  <a:avLst/>
                </a:prstGeom>
                <a:noFill/>
              </p:spPr>
              <p:txBody>
                <a:bodyPr wrap="none" rtlCol="0">
                  <a:spAutoFit/>
                </a:bodyPr>
                <a:lstStyle/>
                <a:p>
                  <a:r>
                    <a:rPr lang="en-US" sz="2000" b="1" dirty="0">
                      <a:solidFill>
                        <a:schemeClr val="bg1"/>
                      </a:solidFill>
                      <a:latin typeface="Montserrat" pitchFamily="2" charset="77"/>
                      <a:ea typeface="Roboto" panose="02000000000000000000" pitchFamily="2" charset="0"/>
                      <a:cs typeface="Arial" panose="020B0604020202020204" pitchFamily="34" charset="0"/>
                    </a:rPr>
                    <a:t>02</a:t>
                  </a:r>
                </a:p>
              </p:txBody>
            </p:sp>
            <p:sp>
              <p:nvSpPr>
                <p:cNvPr id="93" name="Freeform: Shape 90">
                  <a:extLst>
                    <a:ext uri="{FF2B5EF4-FFF2-40B4-BE49-F238E27FC236}">
                      <a16:creationId xmlns:a16="http://schemas.microsoft.com/office/drawing/2014/main" id="{46B341AA-C001-4E43-A7F9-6F3A485F4C67}"/>
                    </a:ext>
                  </a:extLst>
                </p:cNvPr>
                <p:cNvSpPr/>
                <p:nvPr/>
              </p:nvSpPr>
              <p:spPr>
                <a:xfrm rot="5400000">
                  <a:off x="3806552" y="2769228"/>
                  <a:ext cx="470646" cy="1966996"/>
                </a:xfrm>
                <a:custGeom>
                  <a:avLst/>
                  <a:gdLst>
                    <a:gd name="connsiteX0" fmla="*/ 0 w 531215"/>
                    <a:gd name="connsiteY0" fmla="*/ 221099 h 2220133"/>
                    <a:gd name="connsiteX1" fmla="*/ 0 w 531215"/>
                    <a:gd name="connsiteY1" fmla="*/ 1999035 h 2220133"/>
                    <a:gd name="connsiteX2" fmla="*/ 531215 w 531215"/>
                    <a:gd name="connsiteY2" fmla="*/ 2220134 h 2220133"/>
                    <a:gd name="connsiteX3" fmla="*/ 531215 w 531215"/>
                    <a:gd name="connsiteY3" fmla="*/ 0 h 2220133"/>
                    <a:gd name="connsiteX4" fmla="*/ 0 w 531215"/>
                    <a:gd name="connsiteY4" fmla="*/ 221099 h 2220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215" h="2220133">
                      <a:moveTo>
                        <a:pt x="0" y="221099"/>
                      </a:moveTo>
                      <a:lnTo>
                        <a:pt x="0" y="1999035"/>
                      </a:lnTo>
                      <a:cubicBezTo>
                        <a:pt x="151088" y="2115238"/>
                        <a:pt x="332972" y="2193669"/>
                        <a:pt x="531215" y="2220134"/>
                      </a:cubicBezTo>
                      <a:lnTo>
                        <a:pt x="531215" y="0"/>
                      </a:lnTo>
                      <a:cubicBezTo>
                        <a:pt x="332972" y="26465"/>
                        <a:pt x="151088" y="104896"/>
                        <a:pt x="0" y="221099"/>
                      </a:cubicBezTo>
                      <a:close/>
                    </a:path>
                  </a:pathLst>
                </a:custGeom>
                <a:solidFill>
                  <a:schemeClr val="tx1">
                    <a:lumMod val="50000"/>
                    <a:lumOff val="50000"/>
                  </a:schemeClr>
                </a:solidFill>
                <a:ln w="23966" cap="flat">
                  <a:noFill/>
                  <a:prstDash val="solid"/>
                  <a:miter/>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solidFill>
                      <a:schemeClr val="bg1"/>
                    </a:solidFill>
                  </a:endParaRPr>
                </a:p>
              </p:txBody>
            </p:sp>
            <p:sp>
              <p:nvSpPr>
                <p:cNvPr id="94" name="TextBox 93">
                  <a:extLst>
                    <a:ext uri="{FF2B5EF4-FFF2-40B4-BE49-F238E27FC236}">
                      <a16:creationId xmlns:a16="http://schemas.microsoft.com/office/drawing/2014/main" id="{D0D008E3-A443-FE42-B22D-781F73F42CB0}"/>
                    </a:ext>
                  </a:extLst>
                </p:cNvPr>
                <p:cNvSpPr txBox="1"/>
                <p:nvPr/>
              </p:nvSpPr>
              <p:spPr>
                <a:xfrm>
                  <a:off x="3041272" y="3593255"/>
                  <a:ext cx="1938804" cy="1001919"/>
                </a:xfrm>
                <a:prstGeom prst="rect">
                  <a:avLst/>
                </a:prstGeom>
                <a:noFill/>
              </p:spPr>
              <p:txBody>
                <a:bodyPr wrap="square" rtlCol="0">
                  <a:spAutoFit/>
                </a:bodyPr>
                <a:lstStyle/>
                <a:p>
                  <a:pPr algn="ctr"/>
                  <a:r>
                    <a:rPr lang="en-US" b="1" dirty="0">
                      <a:solidFill>
                        <a:schemeClr val="bg1"/>
                      </a:solidFill>
                      <a:latin typeface="Roboto" panose="02000000000000000000" pitchFamily="2" charset="0"/>
                      <a:ea typeface="Roboto" panose="02000000000000000000" pitchFamily="2" charset="0"/>
                      <a:cs typeface="Arial" panose="020B0604020202020204" pitchFamily="34" charset="0"/>
                    </a:rPr>
                    <a:t>Deciding to Accept/Reject The Project</a:t>
                  </a:r>
                </a:p>
              </p:txBody>
            </p:sp>
          </p:grpSp>
        </p:grpSp>
        <p:sp>
          <p:nvSpPr>
            <p:cNvPr id="86" name="Arc 85">
              <a:extLst>
                <a:ext uri="{FF2B5EF4-FFF2-40B4-BE49-F238E27FC236}">
                  <a16:creationId xmlns:a16="http://schemas.microsoft.com/office/drawing/2014/main" id="{655113BA-B407-C94C-AD42-8B8247BAD7D8}"/>
                </a:ext>
              </a:extLst>
            </p:cNvPr>
            <p:cNvSpPr/>
            <p:nvPr/>
          </p:nvSpPr>
          <p:spPr>
            <a:xfrm>
              <a:off x="2535152" y="3729240"/>
              <a:ext cx="2314764" cy="2314764"/>
            </a:xfrm>
            <a:prstGeom prst="arc">
              <a:avLst>
                <a:gd name="adj1" fmla="val 10810625"/>
                <a:gd name="adj2" fmla="val 5367522"/>
              </a:avLst>
            </a:prstGeom>
            <a:ln w="15875">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sp>
        <p:nvSpPr>
          <p:cNvPr id="70" name="Arrow: Curved Left 178">
            <a:extLst>
              <a:ext uri="{FF2B5EF4-FFF2-40B4-BE49-F238E27FC236}">
                <a16:creationId xmlns:a16="http://schemas.microsoft.com/office/drawing/2014/main" id="{8BD29FC4-DA9C-7245-85EE-B330DA3233AF}"/>
              </a:ext>
            </a:extLst>
          </p:cNvPr>
          <p:cNvSpPr/>
          <p:nvPr/>
        </p:nvSpPr>
        <p:spPr>
          <a:xfrm rot="17893111">
            <a:off x="3293160" y="1363373"/>
            <a:ext cx="1019303" cy="2099537"/>
          </a:xfrm>
          <a:prstGeom prst="curvedLeftArrow">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5400000" scaled="1"/>
            <a:tileRect/>
          </a:gradFill>
          <a:ln>
            <a:noFill/>
          </a:ln>
          <a:effectLst>
            <a:outerShdw blurRad="76200" dir="18900000" sy="23000" kx="-1200000" algn="b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71" name="Group 70">
            <a:extLst>
              <a:ext uri="{FF2B5EF4-FFF2-40B4-BE49-F238E27FC236}">
                <a16:creationId xmlns:a16="http://schemas.microsoft.com/office/drawing/2014/main" id="{9172F056-F5D2-6B43-B669-4DF7AC957DE9}"/>
              </a:ext>
            </a:extLst>
          </p:cNvPr>
          <p:cNvGrpSpPr/>
          <p:nvPr/>
        </p:nvGrpSpPr>
        <p:grpSpPr>
          <a:xfrm>
            <a:off x="838200" y="1699741"/>
            <a:ext cx="2466001" cy="2466001"/>
            <a:chOff x="640457" y="2115814"/>
            <a:chExt cx="2314764" cy="2314764"/>
          </a:xfrm>
          <a:effectLst>
            <a:outerShdw blurRad="76200" dir="18900000" sy="23000" kx="-1200000" algn="bl" rotWithShape="0">
              <a:prstClr val="black">
                <a:alpha val="2000"/>
              </a:prstClr>
            </a:outerShdw>
          </a:effectLst>
        </p:grpSpPr>
        <p:sp>
          <p:nvSpPr>
            <p:cNvPr id="73" name="Arc 72">
              <a:extLst>
                <a:ext uri="{FF2B5EF4-FFF2-40B4-BE49-F238E27FC236}">
                  <a16:creationId xmlns:a16="http://schemas.microsoft.com/office/drawing/2014/main" id="{A2989A37-C96B-0F4E-A0DF-269D1DA4A2EA}"/>
                </a:ext>
              </a:extLst>
            </p:cNvPr>
            <p:cNvSpPr/>
            <p:nvPr/>
          </p:nvSpPr>
          <p:spPr>
            <a:xfrm>
              <a:off x="640457" y="2115814"/>
              <a:ext cx="2314764" cy="2314764"/>
            </a:xfrm>
            <a:prstGeom prst="arc">
              <a:avLst>
                <a:gd name="adj1" fmla="val 33959"/>
                <a:gd name="adj2" fmla="val 16196207"/>
              </a:avLst>
            </a:prstGeom>
            <a:ln w="15875">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74" name="Group 73">
              <a:extLst>
                <a:ext uri="{FF2B5EF4-FFF2-40B4-BE49-F238E27FC236}">
                  <a16:creationId xmlns:a16="http://schemas.microsoft.com/office/drawing/2014/main" id="{DC79991D-97B1-064F-B9FA-E541DF15CF7D}"/>
                </a:ext>
              </a:extLst>
            </p:cNvPr>
            <p:cNvGrpSpPr/>
            <p:nvPr/>
          </p:nvGrpSpPr>
          <p:grpSpPr>
            <a:xfrm>
              <a:off x="741213" y="2216570"/>
              <a:ext cx="2113252" cy="2113252"/>
              <a:chOff x="741213" y="2216570"/>
              <a:chExt cx="2113252" cy="2113252"/>
            </a:xfrm>
          </p:grpSpPr>
          <p:grpSp>
            <p:nvGrpSpPr>
              <p:cNvPr id="75" name="Group 74">
                <a:extLst>
                  <a:ext uri="{FF2B5EF4-FFF2-40B4-BE49-F238E27FC236}">
                    <a16:creationId xmlns:a16="http://schemas.microsoft.com/office/drawing/2014/main" id="{A454883A-D275-FE4C-9860-B5704A979BBC}"/>
                  </a:ext>
                </a:extLst>
              </p:cNvPr>
              <p:cNvGrpSpPr/>
              <p:nvPr/>
            </p:nvGrpSpPr>
            <p:grpSpPr>
              <a:xfrm>
                <a:off x="741213" y="2216570"/>
                <a:ext cx="2113252" cy="2113252"/>
                <a:chOff x="470627" y="2851842"/>
                <a:chExt cx="2442944" cy="2442944"/>
              </a:xfrm>
            </p:grpSpPr>
            <p:sp>
              <p:nvSpPr>
                <p:cNvPr id="77" name="Oval 76">
                  <a:extLst>
                    <a:ext uri="{FF2B5EF4-FFF2-40B4-BE49-F238E27FC236}">
                      <a16:creationId xmlns:a16="http://schemas.microsoft.com/office/drawing/2014/main" id="{433F23D2-E0FF-F44B-9746-40F67E770BF0}"/>
                    </a:ext>
                  </a:extLst>
                </p:cNvPr>
                <p:cNvSpPr/>
                <p:nvPr/>
              </p:nvSpPr>
              <p:spPr>
                <a:xfrm>
                  <a:off x="470627" y="2851842"/>
                  <a:ext cx="2442944" cy="2442944"/>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Oval 77">
                  <a:extLst>
                    <a:ext uri="{FF2B5EF4-FFF2-40B4-BE49-F238E27FC236}">
                      <a16:creationId xmlns:a16="http://schemas.microsoft.com/office/drawing/2014/main" id="{D62A42B8-8A1F-5441-BECB-8DFBD5928F16}"/>
                    </a:ext>
                  </a:extLst>
                </p:cNvPr>
                <p:cNvSpPr/>
                <p:nvPr/>
              </p:nvSpPr>
              <p:spPr>
                <a:xfrm>
                  <a:off x="570215" y="2951430"/>
                  <a:ext cx="2243768" cy="2243768"/>
                </a:xfrm>
                <a:prstGeom prst="ellipse">
                  <a:avLst/>
                </a:prstGeom>
                <a:gradFill flip="none" rotWithShape="1">
                  <a:gsLst>
                    <a:gs pos="0">
                      <a:srgbClr val="C00000">
                        <a:shade val="30000"/>
                        <a:satMod val="115000"/>
                      </a:srgbClr>
                    </a:gs>
                    <a:gs pos="91000">
                      <a:srgbClr val="C00000">
                        <a:shade val="67500"/>
                        <a:satMod val="115000"/>
                      </a:srgbClr>
                    </a:gs>
                    <a:gs pos="100000">
                      <a:srgbClr val="C00000">
                        <a:shade val="100000"/>
                        <a:satMod val="115000"/>
                      </a:srgbClr>
                    </a:gs>
                  </a:gsLst>
                  <a:path path="rect">
                    <a:fillToRect l="100000" t="100000"/>
                  </a:path>
                  <a:tileRect r="-100000" b="-10000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9" name="Group 78">
                  <a:extLst>
                    <a:ext uri="{FF2B5EF4-FFF2-40B4-BE49-F238E27FC236}">
                      <a16:creationId xmlns:a16="http://schemas.microsoft.com/office/drawing/2014/main" id="{5E98A056-CE4A-314D-ADA6-4ACFDC718F99}"/>
                    </a:ext>
                  </a:extLst>
                </p:cNvPr>
                <p:cNvGrpSpPr/>
                <p:nvPr/>
              </p:nvGrpSpPr>
              <p:grpSpPr>
                <a:xfrm>
                  <a:off x="699649" y="3010746"/>
                  <a:ext cx="1984900" cy="2074615"/>
                  <a:chOff x="707744" y="3038893"/>
                  <a:chExt cx="1984900" cy="2074615"/>
                </a:xfrm>
              </p:grpSpPr>
              <p:sp>
                <p:nvSpPr>
                  <p:cNvPr id="80" name="Freeform: Shape 82">
                    <a:extLst>
                      <a:ext uri="{FF2B5EF4-FFF2-40B4-BE49-F238E27FC236}">
                        <a16:creationId xmlns:a16="http://schemas.microsoft.com/office/drawing/2014/main" id="{ABEAE806-02E2-774B-A36A-763B48E467A6}"/>
                      </a:ext>
                    </a:extLst>
                  </p:cNvPr>
                  <p:cNvSpPr/>
                  <p:nvPr/>
                </p:nvSpPr>
                <p:spPr>
                  <a:xfrm rot="5400000">
                    <a:off x="1505798" y="2535397"/>
                    <a:ext cx="388794" cy="1575216"/>
                  </a:xfrm>
                  <a:custGeom>
                    <a:avLst/>
                    <a:gdLst>
                      <a:gd name="connsiteX0" fmla="*/ 0 w 438830"/>
                      <a:gd name="connsiteY0" fmla="*/ 888968 h 1777935"/>
                      <a:gd name="connsiteX1" fmla="*/ 438830 w 438830"/>
                      <a:gd name="connsiteY1" fmla="*/ 1777936 h 1777935"/>
                      <a:gd name="connsiteX2" fmla="*/ 438830 w 438830"/>
                      <a:gd name="connsiteY2" fmla="*/ 0 h 1777935"/>
                      <a:gd name="connsiteX3" fmla="*/ 0 w 438830"/>
                      <a:gd name="connsiteY3" fmla="*/ 888968 h 1777935"/>
                    </a:gdLst>
                    <a:ahLst/>
                    <a:cxnLst>
                      <a:cxn ang="0">
                        <a:pos x="connsiteX0" y="connsiteY0"/>
                      </a:cxn>
                      <a:cxn ang="0">
                        <a:pos x="connsiteX1" y="connsiteY1"/>
                      </a:cxn>
                      <a:cxn ang="0">
                        <a:pos x="connsiteX2" y="connsiteY2"/>
                      </a:cxn>
                      <a:cxn ang="0">
                        <a:pos x="connsiteX3" y="connsiteY3"/>
                      </a:cxn>
                    </a:cxnLst>
                    <a:rect l="l" t="t" r="r" b="b"/>
                    <a:pathLst>
                      <a:path w="438830" h="1777935">
                        <a:moveTo>
                          <a:pt x="0" y="888968"/>
                        </a:moveTo>
                        <a:cubicBezTo>
                          <a:pt x="0" y="1251291"/>
                          <a:pt x="172019" y="1573196"/>
                          <a:pt x="438830" y="1777936"/>
                        </a:cubicBezTo>
                        <a:lnTo>
                          <a:pt x="438830" y="0"/>
                        </a:lnTo>
                        <a:cubicBezTo>
                          <a:pt x="172019" y="204739"/>
                          <a:pt x="0" y="526644"/>
                          <a:pt x="0" y="888968"/>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23966" cap="flat">
                    <a:noFill/>
                    <a:prstDash val="solid"/>
                    <a:miter/>
                  </a:ln>
                  <a:effectLst>
                    <a:outerShdw blurRad="63500" sx="102000" sy="102000" algn="ctr" rotWithShape="0">
                      <a:prstClr val="black">
                        <a:alpha val="23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solidFill>
                        <a:schemeClr val="bg1"/>
                      </a:solidFill>
                    </a:endParaRPr>
                  </a:p>
                </p:txBody>
              </p:sp>
              <p:sp>
                <p:nvSpPr>
                  <p:cNvPr id="81" name="Freeform: Shape 83">
                    <a:extLst>
                      <a:ext uri="{FF2B5EF4-FFF2-40B4-BE49-F238E27FC236}">
                        <a16:creationId xmlns:a16="http://schemas.microsoft.com/office/drawing/2014/main" id="{F6E2DE7B-393C-264B-871F-1158BE773571}"/>
                      </a:ext>
                    </a:extLst>
                  </p:cNvPr>
                  <p:cNvSpPr/>
                  <p:nvPr/>
                </p:nvSpPr>
                <p:spPr>
                  <a:xfrm rot="5400000">
                    <a:off x="1137465" y="3558329"/>
                    <a:ext cx="1125458" cy="1984900"/>
                  </a:xfrm>
                  <a:custGeom>
                    <a:avLst/>
                    <a:gdLst>
                      <a:gd name="connsiteX0" fmla="*/ 150126 w 1270297"/>
                      <a:gd name="connsiteY0" fmla="*/ 0 h 2240343"/>
                      <a:gd name="connsiteX1" fmla="*/ 0 w 1270297"/>
                      <a:gd name="connsiteY1" fmla="*/ 10105 h 2240343"/>
                      <a:gd name="connsiteX2" fmla="*/ 0 w 1270297"/>
                      <a:gd name="connsiteY2" fmla="*/ 2230238 h 2240343"/>
                      <a:gd name="connsiteX3" fmla="*/ 150126 w 1270297"/>
                      <a:gd name="connsiteY3" fmla="*/ 2240343 h 2240343"/>
                      <a:gd name="connsiteX4" fmla="*/ 1270298 w 1270297"/>
                      <a:gd name="connsiteY4" fmla="*/ 1120172 h 2240343"/>
                      <a:gd name="connsiteX5" fmla="*/ 150126 w 1270297"/>
                      <a:gd name="connsiteY5" fmla="*/ 0 h 22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297" h="2240343">
                        <a:moveTo>
                          <a:pt x="150126" y="0"/>
                        </a:moveTo>
                        <a:cubicBezTo>
                          <a:pt x="99122" y="0"/>
                          <a:pt x="49080" y="3368"/>
                          <a:pt x="0" y="10105"/>
                        </a:cubicBezTo>
                        <a:lnTo>
                          <a:pt x="0" y="2230238"/>
                        </a:lnTo>
                        <a:cubicBezTo>
                          <a:pt x="49080" y="2236975"/>
                          <a:pt x="99122" y="2240343"/>
                          <a:pt x="150126" y="2240343"/>
                        </a:cubicBezTo>
                        <a:cubicBezTo>
                          <a:pt x="768674" y="2240343"/>
                          <a:pt x="1270298" y="1738720"/>
                          <a:pt x="1270298" y="1120172"/>
                        </a:cubicBezTo>
                        <a:cubicBezTo>
                          <a:pt x="1270298" y="501623"/>
                          <a:pt x="768674" y="0"/>
                          <a:pt x="150126" y="0"/>
                        </a:cubicBezTo>
                        <a:close/>
                      </a:path>
                    </a:pathLst>
                  </a:custGeom>
                  <a:solidFill>
                    <a:srgbClr val="C00000"/>
                  </a:solidFill>
                  <a:ln w="23966" cap="flat">
                    <a:noFill/>
                    <a:prstDash val="solid"/>
                    <a:miter/>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solidFill>
                        <a:schemeClr val="bg1"/>
                      </a:solidFill>
                    </a:endParaRPr>
                  </a:p>
                </p:txBody>
              </p:sp>
              <p:sp>
                <p:nvSpPr>
                  <p:cNvPr id="82" name="TextBox 81">
                    <a:extLst>
                      <a:ext uri="{FF2B5EF4-FFF2-40B4-BE49-F238E27FC236}">
                        <a16:creationId xmlns:a16="http://schemas.microsoft.com/office/drawing/2014/main" id="{DF1C5779-E0C0-2F44-A98E-A6CD377F3F46}"/>
                      </a:ext>
                    </a:extLst>
                  </p:cNvPr>
                  <p:cNvSpPr txBox="1"/>
                  <p:nvPr/>
                </p:nvSpPr>
                <p:spPr>
                  <a:xfrm>
                    <a:off x="1293503" y="3038893"/>
                    <a:ext cx="709609" cy="616709"/>
                  </a:xfrm>
                  <a:prstGeom prst="rect">
                    <a:avLst/>
                  </a:prstGeom>
                  <a:noFill/>
                </p:spPr>
                <p:txBody>
                  <a:bodyPr wrap="none" rtlCol="0">
                    <a:spAutoFit/>
                  </a:bodyPr>
                  <a:lstStyle/>
                  <a:p>
                    <a:r>
                      <a:rPr lang="en-US" sz="2000" b="1" dirty="0">
                        <a:solidFill>
                          <a:schemeClr val="bg1"/>
                        </a:solidFill>
                        <a:latin typeface="Montserrat" pitchFamily="2" charset="77"/>
                        <a:ea typeface="Roboto" panose="02000000000000000000" pitchFamily="2" charset="0"/>
                        <a:cs typeface="Arial" panose="020B0604020202020204" pitchFamily="34" charset="0"/>
                      </a:rPr>
                      <a:t>01</a:t>
                    </a:r>
                  </a:p>
                </p:txBody>
              </p:sp>
              <p:sp>
                <p:nvSpPr>
                  <p:cNvPr id="83" name="Freeform: Shape 84">
                    <a:extLst>
                      <a:ext uri="{FF2B5EF4-FFF2-40B4-BE49-F238E27FC236}">
                        <a16:creationId xmlns:a16="http://schemas.microsoft.com/office/drawing/2014/main" id="{BE9FF83C-8CA5-BA40-8776-A74EE5EDB8B5}"/>
                      </a:ext>
                    </a:extLst>
                  </p:cNvPr>
                  <p:cNvSpPr/>
                  <p:nvPr/>
                </p:nvSpPr>
                <p:spPr>
                  <a:xfrm rot="5400000">
                    <a:off x="1464872" y="2769229"/>
                    <a:ext cx="470646" cy="1966994"/>
                  </a:xfrm>
                  <a:custGeom>
                    <a:avLst/>
                    <a:gdLst>
                      <a:gd name="connsiteX0" fmla="*/ 0 w 531215"/>
                      <a:gd name="connsiteY0" fmla="*/ 221099 h 2220133"/>
                      <a:gd name="connsiteX1" fmla="*/ 0 w 531215"/>
                      <a:gd name="connsiteY1" fmla="*/ 1999035 h 2220133"/>
                      <a:gd name="connsiteX2" fmla="*/ 531215 w 531215"/>
                      <a:gd name="connsiteY2" fmla="*/ 2220134 h 2220133"/>
                      <a:gd name="connsiteX3" fmla="*/ 531215 w 531215"/>
                      <a:gd name="connsiteY3" fmla="*/ 0 h 2220133"/>
                      <a:gd name="connsiteX4" fmla="*/ 0 w 531215"/>
                      <a:gd name="connsiteY4" fmla="*/ 221099 h 2220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215" h="2220133">
                        <a:moveTo>
                          <a:pt x="0" y="221099"/>
                        </a:moveTo>
                        <a:lnTo>
                          <a:pt x="0" y="1999035"/>
                        </a:lnTo>
                        <a:cubicBezTo>
                          <a:pt x="151088" y="2115238"/>
                          <a:pt x="332972" y="2193669"/>
                          <a:pt x="531215" y="2220134"/>
                        </a:cubicBezTo>
                        <a:lnTo>
                          <a:pt x="531215" y="0"/>
                        </a:lnTo>
                        <a:cubicBezTo>
                          <a:pt x="332972" y="26465"/>
                          <a:pt x="151088" y="104896"/>
                          <a:pt x="0" y="221099"/>
                        </a:cubicBezTo>
                        <a:close/>
                      </a:path>
                    </a:pathLst>
                  </a:custGeom>
                  <a:solidFill>
                    <a:srgbClr val="C00000"/>
                  </a:solidFill>
                  <a:ln w="23966" cap="flat">
                    <a:noFill/>
                    <a:prstDash val="solid"/>
                    <a:miter/>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solidFill>
                        <a:schemeClr val="bg1"/>
                      </a:solidFill>
                    </a:endParaRPr>
                  </a:p>
                </p:txBody>
              </p:sp>
              <p:sp>
                <p:nvSpPr>
                  <p:cNvPr id="84" name="TextBox 83">
                    <a:extLst>
                      <a:ext uri="{FF2B5EF4-FFF2-40B4-BE49-F238E27FC236}">
                        <a16:creationId xmlns:a16="http://schemas.microsoft.com/office/drawing/2014/main" id="{BDCA7600-9E77-4F4E-89C9-D34F00B83BA0}"/>
                      </a:ext>
                    </a:extLst>
                  </p:cNvPr>
                  <p:cNvSpPr txBox="1"/>
                  <p:nvPr/>
                </p:nvSpPr>
                <p:spPr>
                  <a:xfrm>
                    <a:off x="770631" y="3777062"/>
                    <a:ext cx="1855685" cy="701343"/>
                  </a:xfrm>
                  <a:prstGeom prst="rect">
                    <a:avLst/>
                  </a:prstGeom>
                  <a:noFill/>
                </p:spPr>
                <p:txBody>
                  <a:bodyPr wrap="square" rtlCol="0">
                    <a:spAutoFit/>
                  </a:bodyPr>
                  <a:lstStyle/>
                  <a:p>
                    <a:pPr algn="ctr"/>
                    <a:r>
                      <a:rPr lang="en-US" b="1" dirty="0">
                        <a:solidFill>
                          <a:schemeClr val="bg1"/>
                        </a:solidFill>
                        <a:latin typeface="Roboto" panose="02000000000000000000" pitchFamily="2" charset="0"/>
                        <a:ea typeface="Roboto" panose="02000000000000000000" pitchFamily="2" charset="0"/>
                        <a:cs typeface="Arial" panose="020B0604020202020204" pitchFamily="34" charset="0"/>
                      </a:rPr>
                      <a:t>Cash Flow Evaluation</a:t>
                    </a:r>
                  </a:p>
                </p:txBody>
              </p:sp>
            </p:grpSp>
          </p:grpSp>
          <p:pic>
            <p:nvPicPr>
              <p:cNvPr id="76" name="Graphic 75">
                <a:extLst>
                  <a:ext uri="{FF2B5EF4-FFF2-40B4-BE49-F238E27FC236}">
                    <a16:creationId xmlns:a16="http://schemas.microsoft.com/office/drawing/2014/main" id="{BFFCD5D9-FF05-B642-AF53-A4BC32DD79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46712" y="3799187"/>
                <a:ext cx="302255" cy="302255"/>
              </a:xfrm>
              <a:prstGeom prst="rect">
                <a:avLst/>
              </a:prstGeom>
            </p:spPr>
          </p:pic>
        </p:grpSp>
      </p:grpSp>
      <p:pic>
        <p:nvPicPr>
          <p:cNvPr id="72" name="Graphic 71">
            <a:extLst>
              <a:ext uri="{FF2B5EF4-FFF2-40B4-BE49-F238E27FC236}">
                <a16:creationId xmlns:a16="http://schemas.microsoft.com/office/drawing/2014/main" id="{245F92EB-A396-C34F-8E73-C2D8456186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90826" y="5245406"/>
            <a:ext cx="386565" cy="386565"/>
          </a:xfrm>
          <a:prstGeom prst="rect">
            <a:avLst/>
          </a:prstGeom>
        </p:spPr>
      </p:pic>
    </p:spTree>
    <p:extLst>
      <p:ext uri="{BB962C8B-B14F-4D97-AF65-F5344CB8AC3E}">
        <p14:creationId xmlns:p14="http://schemas.microsoft.com/office/powerpoint/2010/main" val="4131089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2D63C-3E55-5C41-83B1-2E4DF926F1D9}"/>
              </a:ext>
            </a:extLst>
          </p:cNvPr>
          <p:cNvSpPr>
            <a:spLocks noGrp="1"/>
          </p:cNvSpPr>
          <p:nvPr>
            <p:ph type="title"/>
          </p:nvPr>
        </p:nvSpPr>
        <p:spPr/>
        <p:txBody>
          <a:bodyPr/>
          <a:lstStyle/>
          <a:p>
            <a:r>
              <a:rPr lang="en-US" kern="0" dirty="0"/>
              <a:t>C</a:t>
            </a:r>
            <a:r>
              <a:rPr lang="en-US" kern="0" dirty="0">
                <a:sym typeface="Poppins ExtraBold"/>
              </a:rPr>
              <a:t>apital Budgeting </a:t>
            </a:r>
            <a:r>
              <a:rPr lang="en-US" kern="0" dirty="0"/>
              <a:t>S</a:t>
            </a:r>
            <a:r>
              <a:rPr lang="en-US" kern="0" dirty="0">
                <a:sym typeface="Poppins ExtraBold"/>
              </a:rPr>
              <a:t>tages</a:t>
            </a:r>
            <a:endParaRPr lang="en-US" dirty="0"/>
          </a:p>
        </p:txBody>
      </p:sp>
      <p:sp>
        <p:nvSpPr>
          <p:cNvPr id="3" name="Content Placeholder 2">
            <a:extLst>
              <a:ext uri="{FF2B5EF4-FFF2-40B4-BE49-F238E27FC236}">
                <a16:creationId xmlns:a16="http://schemas.microsoft.com/office/drawing/2014/main" id="{35540550-5780-B245-83CB-572D8A6A9242}"/>
              </a:ext>
            </a:extLst>
          </p:cNvPr>
          <p:cNvSpPr>
            <a:spLocks noGrp="1"/>
          </p:cNvSpPr>
          <p:nvPr>
            <p:ph idx="1"/>
          </p:nvPr>
        </p:nvSpPr>
        <p:spPr/>
        <p:txBody>
          <a:bodyPr>
            <a:normAutofit fontScale="47500" lnSpcReduction="20000"/>
          </a:bodyPr>
          <a:lstStyle/>
          <a:p>
            <a:pPr marL="514350" indent="-514350">
              <a:lnSpc>
                <a:spcPct val="120000"/>
              </a:lnSpc>
              <a:spcBef>
                <a:spcPts val="0"/>
              </a:spcBef>
              <a:buAutoNum type="alphaLcParenR"/>
            </a:pPr>
            <a:r>
              <a:rPr lang="en-US" sz="7000" dirty="0">
                <a:latin typeface="Roboto Medium" panose="02000000000000000000" pitchFamily="2" charset="0"/>
                <a:ea typeface="Roboto Medium" panose="02000000000000000000" pitchFamily="2" charset="0"/>
              </a:rPr>
              <a:t>Initial Cashflow </a:t>
            </a:r>
          </a:p>
          <a:p>
            <a:pPr marL="0" indent="0">
              <a:lnSpc>
                <a:spcPct val="120000"/>
              </a:lnSpc>
              <a:spcBef>
                <a:spcPts val="0"/>
              </a:spcBef>
              <a:buNone/>
            </a:pPr>
            <a:endParaRPr lang="en-US" dirty="0"/>
          </a:p>
          <a:p>
            <a:pPr marL="0" indent="0">
              <a:lnSpc>
                <a:spcPct val="120000"/>
              </a:lnSpc>
              <a:spcBef>
                <a:spcPts val="0"/>
              </a:spcBef>
              <a:buNone/>
            </a:pPr>
            <a:r>
              <a:rPr lang="en-US" sz="4600" dirty="0"/>
              <a:t>What is the cash flow at “time 0?”</a:t>
            </a:r>
          </a:p>
          <a:p>
            <a:pPr marL="0" indent="0">
              <a:lnSpc>
                <a:spcPct val="120000"/>
              </a:lnSpc>
              <a:spcBef>
                <a:spcPts val="0"/>
              </a:spcBef>
              <a:buNone/>
            </a:pPr>
            <a:r>
              <a:rPr lang="en-US" sz="4600" dirty="0"/>
              <a:t>Represents the cash flow that occurs when the investment is made, such as the cost of building a new installation unit until it is ready to operate, consisting of:</a:t>
            </a:r>
          </a:p>
          <a:p>
            <a:pPr marL="342900" indent="-342900">
              <a:lnSpc>
                <a:spcPct val="120000"/>
              </a:lnSpc>
              <a:spcBef>
                <a:spcPts val="0"/>
              </a:spcBef>
            </a:pPr>
            <a:r>
              <a:rPr lang="en-US" sz="4600" dirty="0"/>
              <a:t>Pre-construction costs</a:t>
            </a:r>
          </a:p>
          <a:p>
            <a:pPr marL="342900" indent="-342900">
              <a:lnSpc>
                <a:spcPct val="120000"/>
              </a:lnSpc>
              <a:spcBef>
                <a:spcPts val="0"/>
              </a:spcBef>
            </a:pPr>
            <a:r>
              <a:rPr lang="en-US" sz="4600" dirty="0"/>
              <a:t>Purchase of materials and equipment</a:t>
            </a:r>
          </a:p>
          <a:p>
            <a:pPr marL="342900" indent="-342900">
              <a:lnSpc>
                <a:spcPct val="120000"/>
              </a:lnSpc>
              <a:spcBef>
                <a:spcPts val="0"/>
              </a:spcBef>
            </a:pPr>
            <a:r>
              <a:rPr lang="en-US" sz="4600" dirty="0"/>
              <a:t>Construction</a:t>
            </a:r>
          </a:p>
          <a:p>
            <a:pPr marL="342900" indent="-342900">
              <a:lnSpc>
                <a:spcPct val="120000"/>
              </a:lnSpc>
              <a:spcBef>
                <a:spcPts val="0"/>
              </a:spcBef>
            </a:pPr>
            <a:r>
              <a:rPr lang="en-US" sz="4600" dirty="0"/>
              <a:t>Start-up</a:t>
            </a:r>
          </a:p>
          <a:p>
            <a:pPr marL="342900" indent="-342900">
              <a:lnSpc>
                <a:spcPct val="120000"/>
              </a:lnSpc>
              <a:spcBef>
                <a:spcPts val="0"/>
              </a:spcBef>
            </a:pPr>
            <a:r>
              <a:rPr lang="en-US" sz="4600" dirty="0"/>
              <a:t>Working capital</a:t>
            </a:r>
          </a:p>
        </p:txBody>
      </p:sp>
      <p:grpSp>
        <p:nvGrpSpPr>
          <p:cNvPr id="19" name="Group 18">
            <a:extLst>
              <a:ext uri="{FF2B5EF4-FFF2-40B4-BE49-F238E27FC236}">
                <a16:creationId xmlns:a16="http://schemas.microsoft.com/office/drawing/2014/main" id="{DC4031C4-0BE3-F44B-9E09-155860ABA602}"/>
              </a:ext>
            </a:extLst>
          </p:cNvPr>
          <p:cNvGrpSpPr/>
          <p:nvPr/>
        </p:nvGrpSpPr>
        <p:grpSpPr>
          <a:xfrm>
            <a:off x="6600608" y="2327298"/>
            <a:ext cx="5388623" cy="3567672"/>
            <a:chOff x="5965177" y="1954159"/>
            <a:chExt cx="5388623" cy="3567672"/>
          </a:xfrm>
        </p:grpSpPr>
        <p:sp>
          <p:nvSpPr>
            <p:cNvPr id="20" name="Arrow: Curved Left 139">
              <a:extLst>
                <a:ext uri="{FF2B5EF4-FFF2-40B4-BE49-F238E27FC236}">
                  <a16:creationId xmlns:a16="http://schemas.microsoft.com/office/drawing/2014/main" id="{DD318D74-AA7F-2A48-8D27-64839E8A750C}"/>
                </a:ext>
              </a:extLst>
            </p:cNvPr>
            <p:cNvSpPr/>
            <p:nvPr/>
          </p:nvSpPr>
          <p:spPr>
            <a:xfrm rot="4558244">
              <a:off x="6499422" y="3123740"/>
              <a:ext cx="1500150" cy="2568639"/>
            </a:xfrm>
            <a:prstGeom prst="curvedLeftArrow">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0" scaled="1"/>
              <a:tileRect/>
            </a:gradFill>
            <a:ln>
              <a:noFill/>
            </a:ln>
            <a:effectLst>
              <a:outerShdw blurRad="76200" dir="18900000" sy="23000" kx="-1200000" algn="b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21" name="Group 20">
              <a:extLst>
                <a:ext uri="{FF2B5EF4-FFF2-40B4-BE49-F238E27FC236}">
                  <a16:creationId xmlns:a16="http://schemas.microsoft.com/office/drawing/2014/main" id="{A30188A6-09A6-D640-951C-E290820CD2EF}"/>
                </a:ext>
              </a:extLst>
            </p:cNvPr>
            <p:cNvGrpSpPr/>
            <p:nvPr/>
          </p:nvGrpSpPr>
          <p:grpSpPr>
            <a:xfrm>
              <a:off x="7786128" y="1954159"/>
              <a:ext cx="3567672" cy="3567672"/>
              <a:chOff x="640457" y="2115814"/>
              <a:chExt cx="2314764" cy="2314764"/>
            </a:xfrm>
            <a:effectLst>
              <a:outerShdw blurRad="76200" dir="18900000" sy="23000" kx="-1200000" algn="bl" rotWithShape="0">
                <a:prstClr val="black">
                  <a:alpha val="2000"/>
                </a:prstClr>
              </a:outerShdw>
            </a:effectLst>
          </p:grpSpPr>
          <p:sp>
            <p:nvSpPr>
              <p:cNvPr id="22" name="Arc 21">
                <a:extLst>
                  <a:ext uri="{FF2B5EF4-FFF2-40B4-BE49-F238E27FC236}">
                    <a16:creationId xmlns:a16="http://schemas.microsoft.com/office/drawing/2014/main" id="{B8CCEC2B-4878-264D-B999-E2AB36784102}"/>
                  </a:ext>
                </a:extLst>
              </p:cNvPr>
              <p:cNvSpPr/>
              <p:nvPr/>
            </p:nvSpPr>
            <p:spPr>
              <a:xfrm>
                <a:off x="640457" y="2115814"/>
                <a:ext cx="2314764" cy="2314764"/>
              </a:xfrm>
              <a:prstGeom prst="arc">
                <a:avLst>
                  <a:gd name="adj1" fmla="val 33959"/>
                  <a:gd name="adj2" fmla="val 16196207"/>
                </a:avLst>
              </a:prstGeom>
              <a:ln w="15875">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23" name="Group 22">
                <a:extLst>
                  <a:ext uri="{FF2B5EF4-FFF2-40B4-BE49-F238E27FC236}">
                    <a16:creationId xmlns:a16="http://schemas.microsoft.com/office/drawing/2014/main" id="{80570BAB-577A-7347-BB40-544A42886FA1}"/>
                  </a:ext>
                </a:extLst>
              </p:cNvPr>
              <p:cNvGrpSpPr/>
              <p:nvPr/>
            </p:nvGrpSpPr>
            <p:grpSpPr>
              <a:xfrm>
                <a:off x="741213" y="2216570"/>
                <a:ext cx="2113252" cy="2113252"/>
                <a:chOff x="741213" y="2216570"/>
                <a:chExt cx="2113252" cy="2113252"/>
              </a:xfrm>
            </p:grpSpPr>
            <p:grpSp>
              <p:nvGrpSpPr>
                <p:cNvPr id="24" name="Group 23">
                  <a:extLst>
                    <a:ext uri="{FF2B5EF4-FFF2-40B4-BE49-F238E27FC236}">
                      <a16:creationId xmlns:a16="http://schemas.microsoft.com/office/drawing/2014/main" id="{588DD3C7-A716-214E-871E-FF10B724AEBE}"/>
                    </a:ext>
                  </a:extLst>
                </p:cNvPr>
                <p:cNvGrpSpPr/>
                <p:nvPr/>
              </p:nvGrpSpPr>
              <p:grpSpPr>
                <a:xfrm>
                  <a:off x="741213" y="2216570"/>
                  <a:ext cx="2113252" cy="2113252"/>
                  <a:chOff x="470627" y="2851842"/>
                  <a:chExt cx="2442944" cy="2442944"/>
                </a:xfrm>
              </p:grpSpPr>
              <p:sp>
                <p:nvSpPr>
                  <p:cNvPr id="26" name="Oval 25">
                    <a:extLst>
                      <a:ext uri="{FF2B5EF4-FFF2-40B4-BE49-F238E27FC236}">
                        <a16:creationId xmlns:a16="http://schemas.microsoft.com/office/drawing/2014/main" id="{E0DAA1B1-0C74-8D42-B7B2-2D5B9D8500B4}"/>
                      </a:ext>
                    </a:extLst>
                  </p:cNvPr>
                  <p:cNvSpPr/>
                  <p:nvPr/>
                </p:nvSpPr>
                <p:spPr>
                  <a:xfrm>
                    <a:off x="470627" y="2851842"/>
                    <a:ext cx="2442944" cy="2442944"/>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9881F55E-D839-F64B-9DE2-EB1BA68120F3}"/>
                      </a:ext>
                    </a:extLst>
                  </p:cNvPr>
                  <p:cNvSpPr/>
                  <p:nvPr/>
                </p:nvSpPr>
                <p:spPr>
                  <a:xfrm>
                    <a:off x="570215" y="2951430"/>
                    <a:ext cx="2243768" cy="2243768"/>
                  </a:xfrm>
                  <a:prstGeom prst="ellipse">
                    <a:avLst/>
                  </a:prstGeom>
                  <a:gradFill flip="none" rotWithShape="1">
                    <a:gsLst>
                      <a:gs pos="0">
                        <a:srgbClr val="C00000">
                          <a:shade val="30000"/>
                          <a:satMod val="115000"/>
                        </a:srgbClr>
                      </a:gs>
                      <a:gs pos="91000">
                        <a:srgbClr val="C00000">
                          <a:shade val="67500"/>
                          <a:satMod val="115000"/>
                        </a:srgbClr>
                      </a:gs>
                      <a:gs pos="100000">
                        <a:srgbClr val="C00000">
                          <a:shade val="100000"/>
                          <a:satMod val="115000"/>
                        </a:srgbClr>
                      </a:gs>
                    </a:gsLst>
                    <a:path path="rect">
                      <a:fillToRect l="100000" t="100000"/>
                    </a:path>
                    <a:tileRect r="-100000" b="-10000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8" name="Group 27">
                    <a:extLst>
                      <a:ext uri="{FF2B5EF4-FFF2-40B4-BE49-F238E27FC236}">
                        <a16:creationId xmlns:a16="http://schemas.microsoft.com/office/drawing/2014/main" id="{4315D6FC-AB1F-F14D-9461-7139F37D9333}"/>
                      </a:ext>
                    </a:extLst>
                  </p:cNvPr>
                  <p:cNvGrpSpPr/>
                  <p:nvPr/>
                </p:nvGrpSpPr>
                <p:grpSpPr>
                  <a:xfrm>
                    <a:off x="699649" y="3078794"/>
                    <a:ext cx="1984900" cy="2006567"/>
                    <a:chOff x="707744" y="3106941"/>
                    <a:chExt cx="1984900" cy="2006567"/>
                  </a:xfrm>
                </p:grpSpPr>
                <p:sp>
                  <p:nvSpPr>
                    <p:cNvPr id="29" name="Freeform: Shape 82">
                      <a:extLst>
                        <a:ext uri="{FF2B5EF4-FFF2-40B4-BE49-F238E27FC236}">
                          <a16:creationId xmlns:a16="http://schemas.microsoft.com/office/drawing/2014/main" id="{BA951BEE-D7ED-A34D-89CD-6CC216EAA1E6}"/>
                        </a:ext>
                      </a:extLst>
                    </p:cNvPr>
                    <p:cNvSpPr/>
                    <p:nvPr/>
                  </p:nvSpPr>
                  <p:spPr>
                    <a:xfrm rot="5400000">
                      <a:off x="1505798" y="2535397"/>
                      <a:ext cx="388794" cy="1575216"/>
                    </a:xfrm>
                    <a:custGeom>
                      <a:avLst/>
                      <a:gdLst>
                        <a:gd name="connsiteX0" fmla="*/ 0 w 438830"/>
                        <a:gd name="connsiteY0" fmla="*/ 888968 h 1777935"/>
                        <a:gd name="connsiteX1" fmla="*/ 438830 w 438830"/>
                        <a:gd name="connsiteY1" fmla="*/ 1777936 h 1777935"/>
                        <a:gd name="connsiteX2" fmla="*/ 438830 w 438830"/>
                        <a:gd name="connsiteY2" fmla="*/ 0 h 1777935"/>
                        <a:gd name="connsiteX3" fmla="*/ 0 w 438830"/>
                        <a:gd name="connsiteY3" fmla="*/ 888968 h 1777935"/>
                      </a:gdLst>
                      <a:ahLst/>
                      <a:cxnLst>
                        <a:cxn ang="0">
                          <a:pos x="connsiteX0" y="connsiteY0"/>
                        </a:cxn>
                        <a:cxn ang="0">
                          <a:pos x="connsiteX1" y="connsiteY1"/>
                        </a:cxn>
                        <a:cxn ang="0">
                          <a:pos x="connsiteX2" y="connsiteY2"/>
                        </a:cxn>
                        <a:cxn ang="0">
                          <a:pos x="connsiteX3" y="connsiteY3"/>
                        </a:cxn>
                      </a:cxnLst>
                      <a:rect l="l" t="t" r="r" b="b"/>
                      <a:pathLst>
                        <a:path w="438830" h="1777935">
                          <a:moveTo>
                            <a:pt x="0" y="888968"/>
                          </a:moveTo>
                          <a:cubicBezTo>
                            <a:pt x="0" y="1251291"/>
                            <a:pt x="172019" y="1573196"/>
                            <a:pt x="438830" y="1777936"/>
                          </a:cubicBezTo>
                          <a:lnTo>
                            <a:pt x="438830" y="0"/>
                          </a:lnTo>
                          <a:cubicBezTo>
                            <a:pt x="172019" y="204739"/>
                            <a:pt x="0" y="526644"/>
                            <a:pt x="0" y="888968"/>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23966" cap="flat">
                      <a:noFill/>
                      <a:prstDash val="solid"/>
                      <a:miter/>
                    </a:ln>
                    <a:effectLst>
                      <a:outerShdw blurRad="63500" sx="102000" sy="102000" algn="ctr" rotWithShape="0">
                        <a:prstClr val="black">
                          <a:alpha val="23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solidFill>
                          <a:schemeClr val="bg1"/>
                        </a:solidFill>
                      </a:endParaRPr>
                    </a:p>
                  </p:txBody>
                </p:sp>
                <p:sp>
                  <p:nvSpPr>
                    <p:cNvPr id="30" name="Freeform: Shape 83">
                      <a:extLst>
                        <a:ext uri="{FF2B5EF4-FFF2-40B4-BE49-F238E27FC236}">
                          <a16:creationId xmlns:a16="http://schemas.microsoft.com/office/drawing/2014/main" id="{756B3EDB-ABBC-5249-9E28-A981F48158CD}"/>
                        </a:ext>
                      </a:extLst>
                    </p:cNvPr>
                    <p:cNvSpPr/>
                    <p:nvPr/>
                  </p:nvSpPr>
                  <p:spPr>
                    <a:xfrm rot="5400000">
                      <a:off x="1137465" y="3558329"/>
                      <a:ext cx="1125458" cy="1984900"/>
                    </a:xfrm>
                    <a:custGeom>
                      <a:avLst/>
                      <a:gdLst>
                        <a:gd name="connsiteX0" fmla="*/ 150126 w 1270297"/>
                        <a:gd name="connsiteY0" fmla="*/ 0 h 2240343"/>
                        <a:gd name="connsiteX1" fmla="*/ 0 w 1270297"/>
                        <a:gd name="connsiteY1" fmla="*/ 10105 h 2240343"/>
                        <a:gd name="connsiteX2" fmla="*/ 0 w 1270297"/>
                        <a:gd name="connsiteY2" fmla="*/ 2230238 h 2240343"/>
                        <a:gd name="connsiteX3" fmla="*/ 150126 w 1270297"/>
                        <a:gd name="connsiteY3" fmla="*/ 2240343 h 2240343"/>
                        <a:gd name="connsiteX4" fmla="*/ 1270298 w 1270297"/>
                        <a:gd name="connsiteY4" fmla="*/ 1120172 h 2240343"/>
                        <a:gd name="connsiteX5" fmla="*/ 150126 w 1270297"/>
                        <a:gd name="connsiteY5" fmla="*/ 0 h 22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297" h="2240343">
                          <a:moveTo>
                            <a:pt x="150126" y="0"/>
                          </a:moveTo>
                          <a:cubicBezTo>
                            <a:pt x="99122" y="0"/>
                            <a:pt x="49080" y="3368"/>
                            <a:pt x="0" y="10105"/>
                          </a:cubicBezTo>
                          <a:lnTo>
                            <a:pt x="0" y="2230238"/>
                          </a:lnTo>
                          <a:cubicBezTo>
                            <a:pt x="49080" y="2236975"/>
                            <a:pt x="99122" y="2240343"/>
                            <a:pt x="150126" y="2240343"/>
                          </a:cubicBezTo>
                          <a:cubicBezTo>
                            <a:pt x="768674" y="2240343"/>
                            <a:pt x="1270298" y="1738720"/>
                            <a:pt x="1270298" y="1120172"/>
                          </a:cubicBezTo>
                          <a:cubicBezTo>
                            <a:pt x="1270298" y="501623"/>
                            <a:pt x="768674" y="0"/>
                            <a:pt x="150126" y="0"/>
                          </a:cubicBezTo>
                          <a:close/>
                        </a:path>
                      </a:pathLst>
                    </a:custGeom>
                    <a:solidFill>
                      <a:srgbClr val="C00000"/>
                    </a:solidFill>
                    <a:ln w="23966" cap="flat">
                      <a:noFill/>
                      <a:prstDash val="solid"/>
                      <a:miter/>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solidFill>
                          <a:schemeClr val="bg1"/>
                        </a:solidFill>
                      </a:endParaRPr>
                    </a:p>
                  </p:txBody>
                </p:sp>
                <p:sp>
                  <p:nvSpPr>
                    <p:cNvPr id="31" name="TextBox 30">
                      <a:extLst>
                        <a:ext uri="{FF2B5EF4-FFF2-40B4-BE49-F238E27FC236}">
                          <a16:creationId xmlns:a16="http://schemas.microsoft.com/office/drawing/2014/main" id="{77CBDD0D-31A5-D84D-BDA4-4D336AA3BCEE}"/>
                        </a:ext>
                      </a:extLst>
                    </p:cNvPr>
                    <p:cNvSpPr txBox="1"/>
                    <p:nvPr/>
                  </p:nvSpPr>
                  <p:spPr>
                    <a:xfrm>
                      <a:off x="1464502" y="3106941"/>
                      <a:ext cx="467941" cy="438604"/>
                    </a:xfrm>
                    <a:prstGeom prst="rect">
                      <a:avLst/>
                    </a:prstGeom>
                    <a:noFill/>
                  </p:spPr>
                  <p:txBody>
                    <a:bodyPr wrap="none" rtlCol="0">
                      <a:spAutoFit/>
                    </a:bodyPr>
                    <a:lstStyle/>
                    <a:p>
                      <a:r>
                        <a:rPr lang="en-US" sz="3200" b="1" dirty="0">
                          <a:solidFill>
                            <a:schemeClr val="bg1"/>
                          </a:solidFill>
                          <a:latin typeface="Montserrat" pitchFamily="2" charset="77"/>
                          <a:ea typeface="Roboto" panose="02000000000000000000" pitchFamily="2" charset="0"/>
                          <a:cs typeface="Arial" panose="020B0604020202020204" pitchFamily="34" charset="0"/>
                        </a:rPr>
                        <a:t>01</a:t>
                      </a:r>
                    </a:p>
                  </p:txBody>
                </p:sp>
                <p:sp>
                  <p:nvSpPr>
                    <p:cNvPr id="32" name="Freeform: Shape 84">
                      <a:extLst>
                        <a:ext uri="{FF2B5EF4-FFF2-40B4-BE49-F238E27FC236}">
                          <a16:creationId xmlns:a16="http://schemas.microsoft.com/office/drawing/2014/main" id="{AC31E805-F2BE-F740-A857-93549270450E}"/>
                        </a:ext>
                      </a:extLst>
                    </p:cNvPr>
                    <p:cNvSpPr/>
                    <p:nvPr/>
                  </p:nvSpPr>
                  <p:spPr>
                    <a:xfrm rot="5400000">
                      <a:off x="1464872" y="2769229"/>
                      <a:ext cx="470646" cy="1966994"/>
                    </a:xfrm>
                    <a:custGeom>
                      <a:avLst/>
                      <a:gdLst>
                        <a:gd name="connsiteX0" fmla="*/ 0 w 531215"/>
                        <a:gd name="connsiteY0" fmla="*/ 221099 h 2220133"/>
                        <a:gd name="connsiteX1" fmla="*/ 0 w 531215"/>
                        <a:gd name="connsiteY1" fmla="*/ 1999035 h 2220133"/>
                        <a:gd name="connsiteX2" fmla="*/ 531215 w 531215"/>
                        <a:gd name="connsiteY2" fmla="*/ 2220134 h 2220133"/>
                        <a:gd name="connsiteX3" fmla="*/ 531215 w 531215"/>
                        <a:gd name="connsiteY3" fmla="*/ 0 h 2220133"/>
                        <a:gd name="connsiteX4" fmla="*/ 0 w 531215"/>
                        <a:gd name="connsiteY4" fmla="*/ 221099 h 2220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215" h="2220133">
                          <a:moveTo>
                            <a:pt x="0" y="221099"/>
                          </a:moveTo>
                          <a:lnTo>
                            <a:pt x="0" y="1999035"/>
                          </a:lnTo>
                          <a:cubicBezTo>
                            <a:pt x="151088" y="2115238"/>
                            <a:pt x="332972" y="2193669"/>
                            <a:pt x="531215" y="2220134"/>
                          </a:cubicBezTo>
                          <a:lnTo>
                            <a:pt x="531215" y="0"/>
                          </a:lnTo>
                          <a:cubicBezTo>
                            <a:pt x="332972" y="26465"/>
                            <a:pt x="151088" y="104896"/>
                            <a:pt x="0" y="221099"/>
                          </a:cubicBezTo>
                          <a:close/>
                        </a:path>
                      </a:pathLst>
                    </a:custGeom>
                    <a:solidFill>
                      <a:srgbClr val="C00000"/>
                    </a:solidFill>
                    <a:ln w="23966" cap="flat">
                      <a:noFill/>
                      <a:prstDash val="solid"/>
                      <a:miter/>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solidFill>
                          <a:schemeClr val="bg1"/>
                        </a:solidFill>
                      </a:endParaRPr>
                    </a:p>
                  </p:txBody>
                </p:sp>
                <p:sp>
                  <p:nvSpPr>
                    <p:cNvPr id="33" name="TextBox 32">
                      <a:extLst>
                        <a:ext uri="{FF2B5EF4-FFF2-40B4-BE49-F238E27FC236}">
                          <a16:creationId xmlns:a16="http://schemas.microsoft.com/office/drawing/2014/main" id="{F7F798D4-93AA-3D44-B3F6-C344729FAD6E}"/>
                        </a:ext>
                      </a:extLst>
                    </p:cNvPr>
                    <p:cNvSpPr txBox="1"/>
                    <p:nvPr/>
                  </p:nvSpPr>
                  <p:spPr>
                    <a:xfrm>
                      <a:off x="770631" y="3777062"/>
                      <a:ext cx="1855685" cy="715618"/>
                    </a:xfrm>
                    <a:prstGeom prst="rect">
                      <a:avLst/>
                    </a:prstGeom>
                    <a:noFill/>
                  </p:spPr>
                  <p:txBody>
                    <a:bodyPr wrap="square" rtlCol="0">
                      <a:spAutoFit/>
                    </a:bodyPr>
                    <a:lstStyle/>
                    <a:p>
                      <a:pPr algn="ctr"/>
                      <a:r>
                        <a:rPr lang="en-US" sz="2800" b="1" dirty="0">
                          <a:solidFill>
                            <a:schemeClr val="bg1"/>
                          </a:solidFill>
                          <a:latin typeface="Roboto" panose="02000000000000000000" pitchFamily="2" charset="0"/>
                          <a:ea typeface="Roboto" panose="02000000000000000000" pitchFamily="2" charset="0"/>
                          <a:cs typeface="Arial" panose="020B0604020202020204" pitchFamily="34" charset="0"/>
                        </a:rPr>
                        <a:t>Cash Flow Evaluation</a:t>
                      </a:r>
                    </a:p>
                  </p:txBody>
                </p:sp>
              </p:grpSp>
            </p:grpSp>
            <p:pic>
              <p:nvPicPr>
                <p:cNvPr id="25" name="Graphic 24">
                  <a:extLst>
                    <a:ext uri="{FF2B5EF4-FFF2-40B4-BE49-F238E27FC236}">
                      <a16:creationId xmlns:a16="http://schemas.microsoft.com/office/drawing/2014/main" id="{AB885744-95A2-E14E-A16A-7C26382738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6712" y="3799187"/>
                  <a:ext cx="302255" cy="302255"/>
                </a:xfrm>
                <a:prstGeom prst="rect">
                  <a:avLst/>
                </a:prstGeom>
              </p:spPr>
            </p:pic>
          </p:grpSp>
        </p:grpSp>
      </p:grpSp>
    </p:spTree>
    <p:extLst>
      <p:ext uri="{BB962C8B-B14F-4D97-AF65-F5344CB8AC3E}">
        <p14:creationId xmlns:p14="http://schemas.microsoft.com/office/powerpoint/2010/main" val="1392938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2D63C-3E55-5C41-83B1-2E4DF926F1D9}"/>
              </a:ext>
            </a:extLst>
          </p:cNvPr>
          <p:cNvSpPr>
            <a:spLocks noGrp="1"/>
          </p:cNvSpPr>
          <p:nvPr>
            <p:ph type="title"/>
          </p:nvPr>
        </p:nvSpPr>
        <p:spPr/>
        <p:txBody>
          <a:bodyPr/>
          <a:lstStyle/>
          <a:p>
            <a:r>
              <a:rPr lang="en-US" kern="0" dirty="0"/>
              <a:t>C</a:t>
            </a:r>
            <a:r>
              <a:rPr lang="en-US" kern="0" dirty="0">
                <a:sym typeface="Poppins ExtraBold"/>
              </a:rPr>
              <a:t>apital Budgeting </a:t>
            </a:r>
            <a:r>
              <a:rPr lang="en-US" kern="0" dirty="0"/>
              <a:t>S</a:t>
            </a:r>
            <a:r>
              <a:rPr lang="en-US" kern="0" dirty="0">
                <a:sym typeface="Poppins ExtraBold"/>
              </a:rPr>
              <a:t>tages</a:t>
            </a:r>
            <a:endParaRPr lang="en-US" dirty="0"/>
          </a:p>
        </p:txBody>
      </p:sp>
      <p:sp>
        <p:nvSpPr>
          <p:cNvPr id="23" name="Content Placeholder 22">
            <a:extLst>
              <a:ext uri="{FF2B5EF4-FFF2-40B4-BE49-F238E27FC236}">
                <a16:creationId xmlns:a16="http://schemas.microsoft.com/office/drawing/2014/main" id="{A632C5AF-AA63-A74E-B32C-230CC4B78AC0}"/>
              </a:ext>
            </a:extLst>
          </p:cNvPr>
          <p:cNvSpPr>
            <a:spLocks noGrp="1"/>
          </p:cNvSpPr>
          <p:nvPr>
            <p:ph idx="1"/>
          </p:nvPr>
        </p:nvSpPr>
        <p:spPr/>
        <p:txBody>
          <a:bodyPr>
            <a:noAutofit/>
          </a:bodyPr>
          <a:lstStyle/>
          <a:p>
            <a:pPr marL="0" indent="0">
              <a:lnSpc>
                <a:spcPct val="120000"/>
              </a:lnSpc>
              <a:spcBef>
                <a:spcPts val="0"/>
              </a:spcBef>
              <a:buNone/>
            </a:pPr>
            <a:r>
              <a:rPr lang="en-US" b="1" dirty="0"/>
              <a:t>b) Operational Cash Flows</a:t>
            </a:r>
            <a:endParaRPr lang="en-US" dirty="0"/>
          </a:p>
          <a:p>
            <a:pPr marL="0" indent="0">
              <a:lnSpc>
                <a:spcPct val="120000"/>
              </a:lnSpc>
              <a:spcBef>
                <a:spcPts val="0"/>
              </a:spcBef>
              <a:buNone/>
            </a:pPr>
            <a:r>
              <a:rPr lang="en-US" dirty="0"/>
              <a:t>    </a:t>
            </a:r>
          </a:p>
          <a:p>
            <a:pPr marL="0" indent="0">
              <a:lnSpc>
                <a:spcPct val="120000"/>
              </a:lnSpc>
              <a:buNone/>
            </a:pPr>
            <a:endParaRPr lang="en-US" dirty="0"/>
          </a:p>
        </p:txBody>
      </p:sp>
      <p:grpSp>
        <p:nvGrpSpPr>
          <p:cNvPr id="29" name="Group 28">
            <a:extLst>
              <a:ext uri="{FF2B5EF4-FFF2-40B4-BE49-F238E27FC236}">
                <a16:creationId xmlns:a16="http://schemas.microsoft.com/office/drawing/2014/main" id="{1DE60B4B-8813-C342-810D-B68D93871F62}"/>
              </a:ext>
            </a:extLst>
          </p:cNvPr>
          <p:cNvGrpSpPr/>
          <p:nvPr/>
        </p:nvGrpSpPr>
        <p:grpSpPr>
          <a:xfrm>
            <a:off x="6600608" y="2327298"/>
            <a:ext cx="5388623" cy="3567672"/>
            <a:chOff x="5965177" y="1954159"/>
            <a:chExt cx="5388623" cy="3567672"/>
          </a:xfrm>
        </p:grpSpPr>
        <p:sp>
          <p:nvSpPr>
            <p:cNvPr id="4" name="Arrow: Curved Left 139">
              <a:extLst>
                <a:ext uri="{FF2B5EF4-FFF2-40B4-BE49-F238E27FC236}">
                  <a16:creationId xmlns:a16="http://schemas.microsoft.com/office/drawing/2014/main" id="{C3E1F192-DC6D-3145-BCD8-E6480E145EF5}"/>
                </a:ext>
              </a:extLst>
            </p:cNvPr>
            <p:cNvSpPr/>
            <p:nvPr/>
          </p:nvSpPr>
          <p:spPr>
            <a:xfrm rot="4558244">
              <a:off x="6499422" y="3123740"/>
              <a:ext cx="1500150" cy="2568639"/>
            </a:xfrm>
            <a:prstGeom prst="curvedLeftArrow">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0" scaled="1"/>
              <a:tileRect/>
            </a:gradFill>
            <a:ln>
              <a:noFill/>
            </a:ln>
            <a:effectLst>
              <a:outerShdw blurRad="76200" dir="18900000" sy="23000" kx="-1200000" algn="b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5" name="Group 4">
              <a:extLst>
                <a:ext uri="{FF2B5EF4-FFF2-40B4-BE49-F238E27FC236}">
                  <a16:creationId xmlns:a16="http://schemas.microsoft.com/office/drawing/2014/main" id="{62B3D370-8E60-6242-BA62-1EF6A80369B9}"/>
                </a:ext>
              </a:extLst>
            </p:cNvPr>
            <p:cNvGrpSpPr/>
            <p:nvPr/>
          </p:nvGrpSpPr>
          <p:grpSpPr>
            <a:xfrm>
              <a:off x="7786128" y="1954159"/>
              <a:ext cx="3567672" cy="3567672"/>
              <a:chOff x="640457" y="2115814"/>
              <a:chExt cx="2314764" cy="2314764"/>
            </a:xfrm>
            <a:effectLst>
              <a:outerShdw blurRad="76200" dir="18900000" sy="23000" kx="-1200000" algn="bl" rotWithShape="0">
                <a:prstClr val="black">
                  <a:alpha val="2000"/>
                </a:prstClr>
              </a:outerShdw>
            </a:effectLst>
          </p:grpSpPr>
          <p:sp>
            <p:nvSpPr>
              <p:cNvPr id="6" name="Arc 5">
                <a:extLst>
                  <a:ext uri="{FF2B5EF4-FFF2-40B4-BE49-F238E27FC236}">
                    <a16:creationId xmlns:a16="http://schemas.microsoft.com/office/drawing/2014/main" id="{C9C4A4E7-F6B4-8D4B-9C08-419FAEC99DE1}"/>
                  </a:ext>
                </a:extLst>
              </p:cNvPr>
              <p:cNvSpPr/>
              <p:nvPr/>
            </p:nvSpPr>
            <p:spPr>
              <a:xfrm>
                <a:off x="640457" y="2115814"/>
                <a:ext cx="2314764" cy="2314764"/>
              </a:xfrm>
              <a:prstGeom prst="arc">
                <a:avLst>
                  <a:gd name="adj1" fmla="val 33959"/>
                  <a:gd name="adj2" fmla="val 16196207"/>
                </a:avLst>
              </a:prstGeom>
              <a:ln w="15875">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7" name="Group 6">
                <a:extLst>
                  <a:ext uri="{FF2B5EF4-FFF2-40B4-BE49-F238E27FC236}">
                    <a16:creationId xmlns:a16="http://schemas.microsoft.com/office/drawing/2014/main" id="{DAFAE40A-1FA8-AF40-AE21-EF016CE60CF6}"/>
                  </a:ext>
                </a:extLst>
              </p:cNvPr>
              <p:cNvGrpSpPr/>
              <p:nvPr/>
            </p:nvGrpSpPr>
            <p:grpSpPr>
              <a:xfrm>
                <a:off x="741213" y="2216570"/>
                <a:ext cx="2113252" cy="2113252"/>
                <a:chOff x="741213" y="2216570"/>
                <a:chExt cx="2113252" cy="2113252"/>
              </a:xfrm>
            </p:grpSpPr>
            <p:grpSp>
              <p:nvGrpSpPr>
                <p:cNvPr id="8" name="Group 7">
                  <a:extLst>
                    <a:ext uri="{FF2B5EF4-FFF2-40B4-BE49-F238E27FC236}">
                      <a16:creationId xmlns:a16="http://schemas.microsoft.com/office/drawing/2014/main" id="{7F89E386-A2F2-7B48-A346-B7E78C3BEF67}"/>
                    </a:ext>
                  </a:extLst>
                </p:cNvPr>
                <p:cNvGrpSpPr/>
                <p:nvPr/>
              </p:nvGrpSpPr>
              <p:grpSpPr>
                <a:xfrm>
                  <a:off x="741213" y="2216570"/>
                  <a:ext cx="2113252" cy="2113252"/>
                  <a:chOff x="470627" y="2851842"/>
                  <a:chExt cx="2442944" cy="2442944"/>
                </a:xfrm>
              </p:grpSpPr>
              <p:sp>
                <p:nvSpPr>
                  <p:cNvPr id="10" name="Oval 9">
                    <a:extLst>
                      <a:ext uri="{FF2B5EF4-FFF2-40B4-BE49-F238E27FC236}">
                        <a16:creationId xmlns:a16="http://schemas.microsoft.com/office/drawing/2014/main" id="{DC21B07C-9555-064D-99D6-1216E73D7A8C}"/>
                      </a:ext>
                    </a:extLst>
                  </p:cNvPr>
                  <p:cNvSpPr/>
                  <p:nvPr/>
                </p:nvSpPr>
                <p:spPr>
                  <a:xfrm>
                    <a:off x="470627" y="2851842"/>
                    <a:ext cx="2442944" cy="2442944"/>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D2C9B5BF-CAA8-2648-B463-647850C4B456}"/>
                      </a:ext>
                    </a:extLst>
                  </p:cNvPr>
                  <p:cNvSpPr/>
                  <p:nvPr/>
                </p:nvSpPr>
                <p:spPr>
                  <a:xfrm>
                    <a:off x="570215" y="2951430"/>
                    <a:ext cx="2243768" cy="2243768"/>
                  </a:xfrm>
                  <a:prstGeom prst="ellipse">
                    <a:avLst/>
                  </a:prstGeom>
                  <a:gradFill flip="none" rotWithShape="1">
                    <a:gsLst>
                      <a:gs pos="0">
                        <a:srgbClr val="C00000">
                          <a:shade val="30000"/>
                          <a:satMod val="115000"/>
                        </a:srgbClr>
                      </a:gs>
                      <a:gs pos="91000">
                        <a:srgbClr val="C00000">
                          <a:shade val="67500"/>
                          <a:satMod val="115000"/>
                        </a:srgbClr>
                      </a:gs>
                      <a:gs pos="100000">
                        <a:srgbClr val="C00000">
                          <a:shade val="100000"/>
                          <a:satMod val="115000"/>
                        </a:srgbClr>
                      </a:gs>
                    </a:gsLst>
                    <a:path path="rect">
                      <a:fillToRect l="100000" t="100000"/>
                    </a:path>
                    <a:tileRect r="-100000" b="-10000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 name="Group 11">
                    <a:extLst>
                      <a:ext uri="{FF2B5EF4-FFF2-40B4-BE49-F238E27FC236}">
                        <a16:creationId xmlns:a16="http://schemas.microsoft.com/office/drawing/2014/main" id="{59E1A6B0-BA90-014B-A8D5-C5A7E4310E38}"/>
                      </a:ext>
                    </a:extLst>
                  </p:cNvPr>
                  <p:cNvGrpSpPr/>
                  <p:nvPr/>
                </p:nvGrpSpPr>
                <p:grpSpPr>
                  <a:xfrm>
                    <a:off x="699649" y="3078794"/>
                    <a:ext cx="1984900" cy="2006567"/>
                    <a:chOff x="707744" y="3106941"/>
                    <a:chExt cx="1984900" cy="2006567"/>
                  </a:xfrm>
                </p:grpSpPr>
                <p:sp>
                  <p:nvSpPr>
                    <p:cNvPr id="13" name="Freeform: Shape 82">
                      <a:extLst>
                        <a:ext uri="{FF2B5EF4-FFF2-40B4-BE49-F238E27FC236}">
                          <a16:creationId xmlns:a16="http://schemas.microsoft.com/office/drawing/2014/main" id="{C697C89D-270B-3D40-92D2-D201F6F92616}"/>
                        </a:ext>
                      </a:extLst>
                    </p:cNvPr>
                    <p:cNvSpPr/>
                    <p:nvPr/>
                  </p:nvSpPr>
                  <p:spPr>
                    <a:xfrm rot="5400000">
                      <a:off x="1505798" y="2535397"/>
                      <a:ext cx="388794" cy="1575216"/>
                    </a:xfrm>
                    <a:custGeom>
                      <a:avLst/>
                      <a:gdLst>
                        <a:gd name="connsiteX0" fmla="*/ 0 w 438830"/>
                        <a:gd name="connsiteY0" fmla="*/ 888968 h 1777935"/>
                        <a:gd name="connsiteX1" fmla="*/ 438830 w 438830"/>
                        <a:gd name="connsiteY1" fmla="*/ 1777936 h 1777935"/>
                        <a:gd name="connsiteX2" fmla="*/ 438830 w 438830"/>
                        <a:gd name="connsiteY2" fmla="*/ 0 h 1777935"/>
                        <a:gd name="connsiteX3" fmla="*/ 0 w 438830"/>
                        <a:gd name="connsiteY3" fmla="*/ 888968 h 1777935"/>
                      </a:gdLst>
                      <a:ahLst/>
                      <a:cxnLst>
                        <a:cxn ang="0">
                          <a:pos x="connsiteX0" y="connsiteY0"/>
                        </a:cxn>
                        <a:cxn ang="0">
                          <a:pos x="connsiteX1" y="connsiteY1"/>
                        </a:cxn>
                        <a:cxn ang="0">
                          <a:pos x="connsiteX2" y="connsiteY2"/>
                        </a:cxn>
                        <a:cxn ang="0">
                          <a:pos x="connsiteX3" y="connsiteY3"/>
                        </a:cxn>
                      </a:cxnLst>
                      <a:rect l="l" t="t" r="r" b="b"/>
                      <a:pathLst>
                        <a:path w="438830" h="1777935">
                          <a:moveTo>
                            <a:pt x="0" y="888968"/>
                          </a:moveTo>
                          <a:cubicBezTo>
                            <a:pt x="0" y="1251291"/>
                            <a:pt x="172019" y="1573196"/>
                            <a:pt x="438830" y="1777936"/>
                          </a:cubicBezTo>
                          <a:lnTo>
                            <a:pt x="438830" y="0"/>
                          </a:lnTo>
                          <a:cubicBezTo>
                            <a:pt x="172019" y="204739"/>
                            <a:pt x="0" y="526644"/>
                            <a:pt x="0" y="888968"/>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23966" cap="flat">
                      <a:noFill/>
                      <a:prstDash val="solid"/>
                      <a:miter/>
                    </a:ln>
                    <a:effectLst>
                      <a:outerShdw blurRad="63500" sx="102000" sy="102000" algn="ctr" rotWithShape="0">
                        <a:prstClr val="black">
                          <a:alpha val="23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solidFill>
                          <a:schemeClr val="bg1"/>
                        </a:solidFill>
                      </a:endParaRPr>
                    </a:p>
                  </p:txBody>
                </p:sp>
                <p:sp>
                  <p:nvSpPr>
                    <p:cNvPr id="14" name="Freeform: Shape 83">
                      <a:extLst>
                        <a:ext uri="{FF2B5EF4-FFF2-40B4-BE49-F238E27FC236}">
                          <a16:creationId xmlns:a16="http://schemas.microsoft.com/office/drawing/2014/main" id="{A84D335E-EEFC-1446-A207-087AC0BB3AA9}"/>
                        </a:ext>
                      </a:extLst>
                    </p:cNvPr>
                    <p:cNvSpPr/>
                    <p:nvPr/>
                  </p:nvSpPr>
                  <p:spPr>
                    <a:xfrm rot="5400000">
                      <a:off x="1137465" y="3558329"/>
                      <a:ext cx="1125458" cy="1984900"/>
                    </a:xfrm>
                    <a:custGeom>
                      <a:avLst/>
                      <a:gdLst>
                        <a:gd name="connsiteX0" fmla="*/ 150126 w 1270297"/>
                        <a:gd name="connsiteY0" fmla="*/ 0 h 2240343"/>
                        <a:gd name="connsiteX1" fmla="*/ 0 w 1270297"/>
                        <a:gd name="connsiteY1" fmla="*/ 10105 h 2240343"/>
                        <a:gd name="connsiteX2" fmla="*/ 0 w 1270297"/>
                        <a:gd name="connsiteY2" fmla="*/ 2230238 h 2240343"/>
                        <a:gd name="connsiteX3" fmla="*/ 150126 w 1270297"/>
                        <a:gd name="connsiteY3" fmla="*/ 2240343 h 2240343"/>
                        <a:gd name="connsiteX4" fmla="*/ 1270298 w 1270297"/>
                        <a:gd name="connsiteY4" fmla="*/ 1120172 h 2240343"/>
                        <a:gd name="connsiteX5" fmla="*/ 150126 w 1270297"/>
                        <a:gd name="connsiteY5" fmla="*/ 0 h 22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297" h="2240343">
                          <a:moveTo>
                            <a:pt x="150126" y="0"/>
                          </a:moveTo>
                          <a:cubicBezTo>
                            <a:pt x="99122" y="0"/>
                            <a:pt x="49080" y="3368"/>
                            <a:pt x="0" y="10105"/>
                          </a:cubicBezTo>
                          <a:lnTo>
                            <a:pt x="0" y="2230238"/>
                          </a:lnTo>
                          <a:cubicBezTo>
                            <a:pt x="49080" y="2236975"/>
                            <a:pt x="99122" y="2240343"/>
                            <a:pt x="150126" y="2240343"/>
                          </a:cubicBezTo>
                          <a:cubicBezTo>
                            <a:pt x="768674" y="2240343"/>
                            <a:pt x="1270298" y="1738720"/>
                            <a:pt x="1270298" y="1120172"/>
                          </a:cubicBezTo>
                          <a:cubicBezTo>
                            <a:pt x="1270298" y="501623"/>
                            <a:pt x="768674" y="0"/>
                            <a:pt x="150126" y="0"/>
                          </a:cubicBezTo>
                          <a:close/>
                        </a:path>
                      </a:pathLst>
                    </a:custGeom>
                    <a:solidFill>
                      <a:srgbClr val="C00000"/>
                    </a:solidFill>
                    <a:ln w="23966" cap="flat">
                      <a:noFill/>
                      <a:prstDash val="solid"/>
                      <a:miter/>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solidFill>
                          <a:schemeClr val="bg1"/>
                        </a:solidFill>
                      </a:endParaRPr>
                    </a:p>
                  </p:txBody>
                </p:sp>
                <p:sp>
                  <p:nvSpPr>
                    <p:cNvPr id="15" name="TextBox 14">
                      <a:extLst>
                        <a:ext uri="{FF2B5EF4-FFF2-40B4-BE49-F238E27FC236}">
                          <a16:creationId xmlns:a16="http://schemas.microsoft.com/office/drawing/2014/main" id="{FFBB3654-4888-B045-B7FE-49C521482069}"/>
                        </a:ext>
                      </a:extLst>
                    </p:cNvPr>
                    <p:cNvSpPr txBox="1"/>
                    <p:nvPr/>
                  </p:nvSpPr>
                  <p:spPr>
                    <a:xfrm>
                      <a:off x="1464502" y="3106941"/>
                      <a:ext cx="467941" cy="438604"/>
                    </a:xfrm>
                    <a:prstGeom prst="rect">
                      <a:avLst/>
                    </a:prstGeom>
                    <a:noFill/>
                  </p:spPr>
                  <p:txBody>
                    <a:bodyPr wrap="none" rtlCol="0">
                      <a:spAutoFit/>
                    </a:bodyPr>
                    <a:lstStyle/>
                    <a:p>
                      <a:r>
                        <a:rPr lang="en-US" sz="3200" b="1" dirty="0">
                          <a:solidFill>
                            <a:schemeClr val="bg1"/>
                          </a:solidFill>
                          <a:latin typeface="Montserrat" pitchFamily="2" charset="77"/>
                          <a:ea typeface="Roboto" panose="02000000000000000000" pitchFamily="2" charset="0"/>
                          <a:cs typeface="Arial" panose="020B0604020202020204" pitchFamily="34" charset="0"/>
                        </a:rPr>
                        <a:t>01</a:t>
                      </a:r>
                    </a:p>
                  </p:txBody>
                </p:sp>
                <p:sp>
                  <p:nvSpPr>
                    <p:cNvPr id="16" name="Freeform: Shape 84">
                      <a:extLst>
                        <a:ext uri="{FF2B5EF4-FFF2-40B4-BE49-F238E27FC236}">
                          <a16:creationId xmlns:a16="http://schemas.microsoft.com/office/drawing/2014/main" id="{86F74529-ABFE-4C48-BF43-82851E5D1529}"/>
                        </a:ext>
                      </a:extLst>
                    </p:cNvPr>
                    <p:cNvSpPr/>
                    <p:nvPr/>
                  </p:nvSpPr>
                  <p:spPr>
                    <a:xfrm rot="5400000">
                      <a:off x="1464872" y="2769229"/>
                      <a:ext cx="470646" cy="1966994"/>
                    </a:xfrm>
                    <a:custGeom>
                      <a:avLst/>
                      <a:gdLst>
                        <a:gd name="connsiteX0" fmla="*/ 0 w 531215"/>
                        <a:gd name="connsiteY0" fmla="*/ 221099 h 2220133"/>
                        <a:gd name="connsiteX1" fmla="*/ 0 w 531215"/>
                        <a:gd name="connsiteY1" fmla="*/ 1999035 h 2220133"/>
                        <a:gd name="connsiteX2" fmla="*/ 531215 w 531215"/>
                        <a:gd name="connsiteY2" fmla="*/ 2220134 h 2220133"/>
                        <a:gd name="connsiteX3" fmla="*/ 531215 w 531215"/>
                        <a:gd name="connsiteY3" fmla="*/ 0 h 2220133"/>
                        <a:gd name="connsiteX4" fmla="*/ 0 w 531215"/>
                        <a:gd name="connsiteY4" fmla="*/ 221099 h 2220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215" h="2220133">
                          <a:moveTo>
                            <a:pt x="0" y="221099"/>
                          </a:moveTo>
                          <a:lnTo>
                            <a:pt x="0" y="1999035"/>
                          </a:lnTo>
                          <a:cubicBezTo>
                            <a:pt x="151088" y="2115238"/>
                            <a:pt x="332972" y="2193669"/>
                            <a:pt x="531215" y="2220134"/>
                          </a:cubicBezTo>
                          <a:lnTo>
                            <a:pt x="531215" y="0"/>
                          </a:lnTo>
                          <a:cubicBezTo>
                            <a:pt x="332972" y="26465"/>
                            <a:pt x="151088" y="104896"/>
                            <a:pt x="0" y="221099"/>
                          </a:cubicBezTo>
                          <a:close/>
                        </a:path>
                      </a:pathLst>
                    </a:custGeom>
                    <a:solidFill>
                      <a:srgbClr val="C00000"/>
                    </a:solidFill>
                    <a:ln w="23966" cap="flat">
                      <a:noFill/>
                      <a:prstDash val="solid"/>
                      <a:miter/>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solidFill>
                          <a:schemeClr val="bg1"/>
                        </a:solidFill>
                      </a:endParaRPr>
                    </a:p>
                  </p:txBody>
                </p:sp>
                <p:sp>
                  <p:nvSpPr>
                    <p:cNvPr id="17" name="TextBox 16">
                      <a:extLst>
                        <a:ext uri="{FF2B5EF4-FFF2-40B4-BE49-F238E27FC236}">
                          <a16:creationId xmlns:a16="http://schemas.microsoft.com/office/drawing/2014/main" id="{785CDCD5-8BDA-3649-A171-3602A616A9BD}"/>
                        </a:ext>
                      </a:extLst>
                    </p:cNvPr>
                    <p:cNvSpPr txBox="1"/>
                    <p:nvPr/>
                  </p:nvSpPr>
                  <p:spPr>
                    <a:xfrm>
                      <a:off x="770631" y="3777062"/>
                      <a:ext cx="1855685" cy="715618"/>
                    </a:xfrm>
                    <a:prstGeom prst="rect">
                      <a:avLst/>
                    </a:prstGeom>
                    <a:noFill/>
                  </p:spPr>
                  <p:txBody>
                    <a:bodyPr wrap="square" rtlCol="0">
                      <a:spAutoFit/>
                    </a:bodyPr>
                    <a:lstStyle/>
                    <a:p>
                      <a:pPr algn="ctr"/>
                      <a:r>
                        <a:rPr lang="en-US" sz="2800" b="1" dirty="0">
                          <a:solidFill>
                            <a:schemeClr val="bg1"/>
                          </a:solidFill>
                          <a:latin typeface="Roboto" panose="02000000000000000000" pitchFamily="2" charset="0"/>
                          <a:ea typeface="Roboto" panose="02000000000000000000" pitchFamily="2" charset="0"/>
                          <a:cs typeface="Arial" panose="020B0604020202020204" pitchFamily="34" charset="0"/>
                        </a:rPr>
                        <a:t>Cash Flow Evaluation</a:t>
                      </a:r>
                    </a:p>
                  </p:txBody>
                </p:sp>
              </p:grpSp>
            </p:grpSp>
            <p:pic>
              <p:nvPicPr>
                <p:cNvPr id="9" name="Graphic 8">
                  <a:extLst>
                    <a:ext uri="{FF2B5EF4-FFF2-40B4-BE49-F238E27FC236}">
                      <a16:creationId xmlns:a16="http://schemas.microsoft.com/office/drawing/2014/main" id="{AAB585E7-9BFD-BE43-B2A2-A894F614B3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6712" y="3799187"/>
                  <a:ext cx="302255" cy="302255"/>
                </a:xfrm>
                <a:prstGeom prst="rect">
                  <a:avLst/>
                </a:prstGeom>
              </p:spPr>
            </p:pic>
          </p:grpSp>
        </p:grpSp>
      </p:grpSp>
      <p:sp>
        <p:nvSpPr>
          <p:cNvPr id="19" name="Google Shape;1080;p38">
            <a:extLst>
              <a:ext uri="{FF2B5EF4-FFF2-40B4-BE49-F238E27FC236}">
                <a16:creationId xmlns:a16="http://schemas.microsoft.com/office/drawing/2014/main" id="{FCBECC19-013E-B647-9BA0-4D5BACEB0983}"/>
              </a:ext>
            </a:extLst>
          </p:cNvPr>
          <p:cNvSpPr txBox="1">
            <a:spLocks/>
          </p:cNvSpPr>
          <p:nvPr/>
        </p:nvSpPr>
        <p:spPr>
          <a:xfrm>
            <a:off x="1687813" y="3490237"/>
            <a:ext cx="11205458" cy="37260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endParaRPr lang="en-US" sz="2000" dirty="0"/>
          </a:p>
        </p:txBody>
      </p:sp>
      <p:sp>
        <p:nvSpPr>
          <p:cNvPr id="21" name="Rectangle 20">
            <a:extLst>
              <a:ext uri="{FF2B5EF4-FFF2-40B4-BE49-F238E27FC236}">
                <a16:creationId xmlns:a16="http://schemas.microsoft.com/office/drawing/2014/main" id="{8BFEE254-5324-4744-B5D6-BA920599FD27}"/>
              </a:ext>
            </a:extLst>
          </p:cNvPr>
          <p:cNvSpPr/>
          <p:nvPr/>
        </p:nvSpPr>
        <p:spPr>
          <a:xfrm>
            <a:off x="920532" y="5468959"/>
            <a:ext cx="5810573" cy="4260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1600" b="1" dirty="0">
                <a:solidFill>
                  <a:schemeClr val="tx1"/>
                </a:solidFill>
                <a:latin typeface="Roboto" panose="02000000000000000000" pitchFamily="2" charset="0"/>
                <a:ea typeface="Roboto" panose="02000000000000000000" pitchFamily="2" charset="0"/>
                <a:cs typeface="Times New Roman" pitchFamily="18" charset="0"/>
              </a:rPr>
              <a:t>Operating Cash Flow = EAT + Depreciation +   Interest (1 – T)</a:t>
            </a:r>
          </a:p>
        </p:txBody>
      </p:sp>
      <p:sp>
        <p:nvSpPr>
          <p:cNvPr id="24" name="Rectangle 23">
            <a:extLst>
              <a:ext uri="{FF2B5EF4-FFF2-40B4-BE49-F238E27FC236}">
                <a16:creationId xmlns:a16="http://schemas.microsoft.com/office/drawing/2014/main" id="{8D54DB46-37D0-8443-BDA6-9E1D10375BDB}"/>
              </a:ext>
            </a:extLst>
          </p:cNvPr>
          <p:cNvSpPr/>
          <p:nvPr/>
        </p:nvSpPr>
        <p:spPr>
          <a:xfrm>
            <a:off x="920532" y="4489784"/>
            <a:ext cx="4966636" cy="4285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1600" b="1" dirty="0">
                <a:solidFill>
                  <a:schemeClr val="tx1"/>
                </a:solidFill>
                <a:latin typeface="Roboto" panose="02000000000000000000" pitchFamily="2" charset="0"/>
                <a:ea typeface="Roboto" panose="02000000000000000000" pitchFamily="2" charset="0"/>
                <a:cs typeface="Times New Roman" pitchFamily="18" charset="0"/>
              </a:rPr>
              <a:t>Operating Cash Flow = EAT + Depreciation</a:t>
            </a:r>
          </a:p>
        </p:txBody>
      </p:sp>
      <p:sp>
        <p:nvSpPr>
          <p:cNvPr id="25" name="TextBox 24">
            <a:extLst>
              <a:ext uri="{FF2B5EF4-FFF2-40B4-BE49-F238E27FC236}">
                <a16:creationId xmlns:a16="http://schemas.microsoft.com/office/drawing/2014/main" id="{E7291B64-D65C-7447-A4C7-9839F2C9E816}"/>
              </a:ext>
            </a:extLst>
          </p:cNvPr>
          <p:cNvSpPr txBox="1"/>
          <p:nvPr/>
        </p:nvSpPr>
        <p:spPr>
          <a:xfrm>
            <a:off x="838200" y="4085412"/>
            <a:ext cx="6443524" cy="369332"/>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rPr>
              <a:t>If the funds for investment come from their own capital </a:t>
            </a:r>
          </a:p>
        </p:txBody>
      </p:sp>
      <p:sp>
        <p:nvSpPr>
          <p:cNvPr id="26" name="Content Placeholder 22">
            <a:extLst>
              <a:ext uri="{FF2B5EF4-FFF2-40B4-BE49-F238E27FC236}">
                <a16:creationId xmlns:a16="http://schemas.microsoft.com/office/drawing/2014/main" id="{BF5C8A8D-CA59-E945-A0CC-CB05D7230A75}"/>
              </a:ext>
            </a:extLst>
          </p:cNvPr>
          <p:cNvSpPr txBox="1">
            <a:spLocks/>
          </p:cNvSpPr>
          <p:nvPr/>
        </p:nvSpPr>
        <p:spPr>
          <a:xfrm>
            <a:off x="838200" y="2329714"/>
            <a:ext cx="6207487" cy="58125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800"/>
              </a:spcAft>
              <a:buFont typeface="Arial" panose="020B0604020202020204" pitchFamily="34" charset="0"/>
              <a:buNone/>
            </a:pPr>
            <a:r>
              <a:rPr lang="en-US" sz="1800" dirty="0"/>
              <a:t>Represents cash flow generated from project operations.</a:t>
            </a:r>
          </a:p>
        </p:txBody>
      </p:sp>
      <p:sp>
        <p:nvSpPr>
          <p:cNvPr id="27" name="TextBox 26">
            <a:extLst>
              <a:ext uri="{FF2B5EF4-FFF2-40B4-BE49-F238E27FC236}">
                <a16:creationId xmlns:a16="http://schemas.microsoft.com/office/drawing/2014/main" id="{72D4DB8A-B25F-5641-B855-BFA5BC66CD2B}"/>
              </a:ext>
            </a:extLst>
          </p:cNvPr>
          <p:cNvSpPr txBox="1"/>
          <p:nvPr/>
        </p:nvSpPr>
        <p:spPr>
          <a:xfrm>
            <a:off x="818588" y="5066699"/>
            <a:ext cx="6443524" cy="369332"/>
          </a:xfrm>
          <a:prstGeom prst="rect">
            <a:avLst/>
          </a:prstGeom>
          <a:noFill/>
        </p:spPr>
        <p:txBody>
          <a:bodyPr wrap="square" rtlCol="0">
            <a:spAutoFit/>
          </a:bodyPr>
          <a:lstStyle>
            <a:defPPr>
              <a:defRPr lang="id-ID"/>
            </a:defPPr>
            <a:lvl1pPr>
              <a:defRPr>
                <a:latin typeface="Roboto" panose="02000000000000000000" pitchFamily="2" charset="0"/>
                <a:ea typeface="Roboto" panose="02000000000000000000" pitchFamily="2" charset="0"/>
              </a:defRPr>
            </a:lvl1pPr>
          </a:lstStyle>
          <a:p>
            <a:r>
              <a:rPr lang="en-US" dirty="0"/>
              <a:t>If the funds for investment come partly from loans:</a:t>
            </a:r>
          </a:p>
        </p:txBody>
      </p:sp>
      <p:sp>
        <p:nvSpPr>
          <p:cNvPr id="28" name="Content Placeholder 22">
            <a:extLst>
              <a:ext uri="{FF2B5EF4-FFF2-40B4-BE49-F238E27FC236}">
                <a16:creationId xmlns:a16="http://schemas.microsoft.com/office/drawing/2014/main" id="{FA6C0FE7-21D8-DD40-8725-C19553041A24}"/>
              </a:ext>
            </a:extLst>
          </p:cNvPr>
          <p:cNvSpPr txBox="1">
            <a:spLocks/>
          </p:cNvSpPr>
          <p:nvPr/>
        </p:nvSpPr>
        <p:spPr>
          <a:xfrm>
            <a:off x="838200" y="2850976"/>
            <a:ext cx="6830673" cy="132859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1800" dirty="0"/>
              <a:t>In operating cash flow is taken into account:</a:t>
            </a:r>
          </a:p>
          <a:p>
            <a:pPr>
              <a:lnSpc>
                <a:spcPct val="120000"/>
              </a:lnSpc>
              <a:spcBef>
                <a:spcPts val="0"/>
              </a:spcBef>
              <a:spcAft>
                <a:spcPts val="0"/>
              </a:spcAft>
            </a:pPr>
            <a:r>
              <a:rPr lang="en-US" sz="1800" dirty="0"/>
              <a:t>Cash inflow from product sales</a:t>
            </a:r>
          </a:p>
          <a:p>
            <a:pPr>
              <a:lnSpc>
                <a:spcPct val="120000"/>
              </a:lnSpc>
              <a:spcBef>
                <a:spcPts val="0"/>
              </a:spcBef>
              <a:spcAft>
                <a:spcPts val="0"/>
              </a:spcAft>
            </a:pPr>
            <a:r>
              <a:rPr lang="en-US" sz="1800" dirty="0"/>
              <a:t>Cash outflow for cash operating expenses and depreciation.</a:t>
            </a:r>
          </a:p>
        </p:txBody>
      </p:sp>
    </p:spTree>
    <p:extLst>
      <p:ext uri="{BB962C8B-B14F-4D97-AF65-F5344CB8AC3E}">
        <p14:creationId xmlns:p14="http://schemas.microsoft.com/office/powerpoint/2010/main" val="3062656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233A6-C3C3-A344-81FA-E00C0B3A443F}"/>
              </a:ext>
            </a:extLst>
          </p:cNvPr>
          <p:cNvSpPr>
            <a:spLocks noGrp="1"/>
          </p:cNvSpPr>
          <p:nvPr>
            <p:ph type="title"/>
          </p:nvPr>
        </p:nvSpPr>
        <p:spPr/>
        <p:txBody>
          <a:bodyPr/>
          <a:lstStyle/>
          <a:p>
            <a:r>
              <a:rPr lang="en-US" dirty="0"/>
              <a:t>Capital Budgeting Stages</a:t>
            </a:r>
          </a:p>
        </p:txBody>
      </p:sp>
      <p:sp>
        <p:nvSpPr>
          <p:cNvPr id="4" name="Content Placeholder 3">
            <a:extLst>
              <a:ext uri="{FF2B5EF4-FFF2-40B4-BE49-F238E27FC236}">
                <a16:creationId xmlns:a16="http://schemas.microsoft.com/office/drawing/2014/main" id="{76070A38-E514-4B4C-A354-9839194E8562}"/>
              </a:ext>
            </a:extLst>
          </p:cNvPr>
          <p:cNvSpPr>
            <a:spLocks noGrp="1"/>
          </p:cNvSpPr>
          <p:nvPr>
            <p:ph idx="1"/>
          </p:nvPr>
        </p:nvSpPr>
        <p:spPr>
          <a:xfrm>
            <a:off x="838200" y="1621870"/>
            <a:ext cx="10515600" cy="4351338"/>
          </a:xfrm>
        </p:spPr>
        <p:txBody>
          <a:bodyPr>
            <a:normAutofit/>
          </a:bodyPr>
          <a:lstStyle/>
          <a:p>
            <a:pPr marL="0" indent="0">
              <a:spcBef>
                <a:spcPts val="0"/>
              </a:spcBef>
              <a:buNone/>
            </a:pPr>
            <a:r>
              <a:rPr lang="en-US" b="1" dirty="0"/>
              <a:t>c) Terminal Cash Flow</a:t>
            </a:r>
            <a:endParaRPr lang="en-US" dirty="0"/>
          </a:p>
        </p:txBody>
      </p:sp>
      <p:grpSp>
        <p:nvGrpSpPr>
          <p:cNvPr id="5" name="Group 4">
            <a:extLst>
              <a:ext uri="{FF2B5EF4-FFF2-40B4-BE49-F238E27FC236}">
                <a16:creationId xmlns:a16="http://schemas.microsoft.com/office/drawing/2014/main" id="{CC30612B-1672-004F-A916-F40311FF44BA}"/>
              </a:ext>
            </a:extLst>
          </p:cNvPr>
          <p:cNvGrpSpPr/>
          <p:nvPr/>
        </p:nvGrpSpPr>
        <p:grpSpPr>
          <a:xfrm>
            <a:off x="8011605" y="1621974"/>
            <a:ext cx="3977626" cy="4272996"/>
            <a:chOff x="7376174" y="1248835"/>
            <a:chExt cx="3977626" cy="4272996"/>
          </a:xfrm>
        </p:grpSpPr>
        <p:sp>
          <p:nvSpPr>
            <p:cNvPr id="6" name="Arrow: Curved Left 139">
              <a:extLst>
                <a:ext uri="{FF2B5EF4-FFF2-40B4-BE49-F238E27FC236}">
                  <a16:creationId xmlns:a16="http://schemas.microsoft.com/office/drawing/2014/main" id="{7DA3BB5C-79DB-AD41-8A85-AC0BF1533E0E}"/>
                </a:ext>
              </a:extLst>
            </p:cNvPr>
            <p:cNvSpPr/>
            <p:nvPr/>
          </p:nvSpPr>
          <p:spPr>
            <a:xfrm rot="17041756" flipV="1">
              <a:off x="8183594" y="441415"/>
              <a:ext cx="1212721" cy="2827562"/>
            </a:xfrm>
            <a:prstGeom prst="curvedLeftArrow">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0" scaled="1"/>
              <a:tileRect/>
            </a:gradFill>
            <a:ln>
              <a:noFill/>
            </a:ln>
            <a:effectLst>
              <a:outerShdw blurRad="76200" dir="18900000" sy="23000" kx="-1200000" algn="b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7" name="Group 6">
              <a:extLst>
                <a:ext uri="{FF2B5EF4-FFF2-40B4-BE49-F238E27FC236}">
                  <a16:creationId xmlns:a16="http://schemas.microsoft.com/office/drawing/2014/main" id="{53D84FCF-A9CE-C445-8F45-6C87B8FB2974}"/>
                </a:ext>
              </a:extLst>
            </p:cNvPr>
            <p:cNvGrpSpPr/>
            <p:nvPr/>
          </p:nvGrpSpPr>
          <p:grpSpPr>
            <a:xfrm>
              <a:off x="7786128" y="1954159"/>
              <a:ext cx="3567672" cy="3567672"/>
              <a:chOff x="640457" y="2115814"/>
              <a:chExt cx="2314764" cy="2314764"/>
            </a:xfrm>
            <a:effectLst>
              <a:outerShdw blurRad="76200" dir="18900000" sy="23000" kx="-1200000" algn="bl" rotWithShape="0">
                <a:prstClr val="black">
                  <a:alpha val="2000"/>
                </a:prstClr>
              </a:outerShdw>
            </a:effectLst>
          </p:grpSpPr>
          <p:sp>
            <p:nvSpPr>
              <p:cNvPr id="8" name="Arc 7">
                <a:extLst>
                  <a:ext uri="{FF2B5EF4-FFF2-40B4-BE49-F238E27FC236}">
                    <a16:creationId xmlns:a16="http://schemas.microsoft.com/office/drawing/2014/main" id="{B52990D3-82E3-B046-AA32-07D025D77ACC}"/>
                  </a:ext>
                </a:extLst>
              </p:cNvPr>
              <p:cNvSpPr/>
              <p:nvPr/>
            </p:nvSpPr>
            <p:spPr>
              <a:xfrm>
                <a:off x="640457" y="2115814"/>
                <a:ext cx="2314764" cy="2314764"/>
              </a:xfrm>
              <a:prstGeom prst="arc">
                <a:avLst>
                  <a:gd name="adj1" fmla="val 33959"/>
                  <a:gd name="adj2" fmla="val 16196207"/>
                </a:avLst>
              </a:prstGeom>
              <a:ln w="15875">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9" name="Group 8">
                <a:extLst>
                  <a:ext uri="{FF2B5EF4-FFF2-40B4-BE49-F238E27FC236}">
                    <a16:creationId xmlns:a16="http://schemas.microsoft.com/office/drawing/2014/main" id="{4166582B-5ECD-8B49-991D-65BA9EA3D3DD}"/>
                  </a:ext>
                </a:extLst>
              </p:cNvPr>
              <p:cNvGrpSpPr/>
              <p:nvPr/>
            </p:nvGrpSpPr>
            <p:grpSpPr>
              <a:xfrm>
                <a:off x="741213" y="2216570"/>
                <a:ext cx="2113252" cy="2113252"/>
                <a:chOff x="741213" y="2216570"/>
                <a:chExt cx="2113252" cy="2113252"/>
              </a:xfrm>
            </p:grpSpPr>
            <p:grpSp>
              <p:nvGrpSpPr>
                <p:cNvPr id="10" name="Group 9">
                  <a:extLst>
                    <a:ext uri="{FF2B5EF4-FFF2-40B4-BE49-F238E27FC236}">
                      <a16:creationId xmlns:a16="http://schemas.microsoft.com/office/drawing/2014/main" id="{21F1ED80-92CB-2941-8E21-B8AC07323090}"/>
                    </a:ext>
                  </a:extLst>
                </p:cNvPr>
                <p:cNvGrpSpPr/>
                <p:nvPr/>
              </p:nvGrpSpPr>
              <p:grpSpPr>
                <a:xfrm>
                  <a:off x="741213" y="2216570"/>
                  <a:ext cx="2113252" cy="2113252"/>
                  <a:chOff x="470627" y="2851842"/>
                  <a:chExt cx="2442944" cy="2442944"/>
                </a:xfrm>
              </p:grpSpPr>
              <p:sp>
                <p:nvSpPr>
                  <p:cNvPr id="12" name="Oval 11">
                    <a:extLst>
                      <a:ext uri="{FF2B5EF4-FFF2-40B4-BE49-F238E27FC236}">
                        <a16:creationId xmlns:a16="http://schemas.microsoft.com/office/drawing/2014/main" id="{0A570200-BF0A-E144-B3EE-0800ADF26C53}"/>
                      </a:ext>
                    </a:extLst>
                  </p:cNvPr>
                  <p:cNvSpPr/>
                  <p:nvPr/>
                </p:nvSpPr>
                <p:spPr>
                  <a:xfrm>
                    <a:off x="470627" y="2851842"/>
                    <a:ext cx="2442944" cy="2442944"/>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F3A4340F-268C-4345-8FB2-3E426C4A2DE7}"/>
                      </a:ext>
                    </a:extLst>
                  </p:cNvPr>
                  <p:cNvSpPr/>
                  <p:nvPr/>
                </p:nvSpPr>
                <p:spPr>
                  <a:xfrm>
                    <a:off x="570215" y="2951430"/>
                    <a:ext cx="2243768" cy="2243768"/>
                  </a:xfrm>
                  <a:prstGeom prst="ellipse">
                    <a:avLst/>
                  </a:prstGeom>
                  <a:gradFill flip="none" rotWithShape="1">
                    <a:gsLst>
                      <a:gs pos="0">
                        <a:srgbClr val="C00000">
                          <a:shade val="30000"/>
                          <a:satMod val="115000"/>
                        </a:srgbClr>
                      </a:gs>
                      <a:gs pos="91000">
                        <a:srgbClr val="C00000">
                          <a:shade val="67500"/>
                          <a:satMod val="115000"/>
                        </a:srgbClr>
                      </a:gs>
                      <a:gs pos="100000">
                        <a:srgbClr val="C00000">
                          <a:shade val="100000"/>
                          <a:satMod val="115000"/>
                        </a:srgbClr>
                      </a:gs>
                    </a:gsLst>
                    <a:path path="rect">
                      <a:fillToRect l="100000" t="100000"/>
                    </a:path>
                    <a:tileRect r="-100000" b="-10000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4" name="Group 13">
                    <a:extLst>
                      <a:ext uri="{FF2B5EF4-FFF2-40B4-BE49-F238E27FC236}">
                        <a16:creationId xmlns:a16="http://schemas.microsoft.com/office/drawing/2014/main" id="{721B0062-ED2D-924A-9100-C20E55E9E761}"/>
                      </a:ext>
                    </a:extLst>
                  </p:cNvPr>
                  <p:cNvGrpSpPr/>
                  <p:nvPr/>
                </p:nvGrpSpPr>
                <p:grpSpPr>
                  <a:xfrm>
                    <a:off x="699649" y="3078794"/>
                    <a:ext cx="1984900" cy="2006567"/>
                    <a:chOff x="707744" y="3106941"/>
                    <a:chExt cx="1984900" cy="2006567"/>
                  </a:xfrm>
                </p:grpSpPr>
                <p:sp>
                  <p:nvSpPr>
                    <p:cNvPr id="15" name="Freeform: Shape 82">
                      <a:extLst>
                        <a:ext uri="{FF2B5EF4-FFF2-40B4-BE49-F238E27FC236}">
                          <a16:creationId xmlns:a16="http://schemas.microsoft.com/office/drawing/2014/main" id="{810DE0C8-970A-AF4A-A81B-C1FC01A1F75B}"/>
                        </a:ext>
                      </a:extLst>
                    </p:cNvPr>
                    <p:cNvSpPr/>
                    <p:nvPr/>
                  </p:nvSpPr>
                  <p:spPr>
                    <a:xfrm rot="5400000">
                      <a:off x="1505798" y="2535397"/>
                      <a:ext cx="388794" cy="1575216"/>
                    </a:xfrm>
                    <a:custGeom>
                      <a:avLst/>
                      <a:gdLst>
                        <a:gd name="connsiteX0" fmla="*/ 0 w 438830"/>
                        <a:gd name="connsiteY0" fmla="*/ 888968 h 1777935"/>
                        <a:gd name="connsiteX1" fmla="*/ 438830 w 438830"/>
                        <a:gd name="connsiteY1" fmla="*/ 1777936 h 1777935"/>
                        <a:gd name="connsiteX2" fmla="*/ 438830 w 438830"/>
                        <a:gd name="connsiteY2" fmla="*/ 0 h 1777935"/>
                        <a:gd name="connsiteX3" fmla="*/ 0 w 438830"/>
                        <a:gd name="connsiteY3" fmla="*/ 888968 h 1777935"/>
                      </a:gdLst>
                      <a:ahLst/>
                      <a:cxnLst>
                        <a:cxn ang="0">
                          <a:pos x="connsiteX0" y="connsiteY0"/>
                        </a:cxn>
                        <a:cxn ang="0">
                          <a:pos x="connsiteX1" y="connsiteY1"/>
                        </a:cxn>
                        <a:cxn ang="0">
                          <a:pos x="connsiteX2" y="connsiteY2"/>
                        </a:cxn>
                        <a:cxn ang="0">
                          <a:pos x="connsiteX3" y="connsiteY3"/>
                        </a:cxn>
                      </a:cxnLst>
                      <a:rect l="l" t="t" r="r" b="b"/>
                      <a:pathLst>
                        <a:path w="438830" h="1777935">
                          <a:moveTo>
                            <a:pt x="0" y="888968"/>
                          </a:moveTo>
                          <a:cubicBezTo>
                            <a:pt x="0" y="1251291"/>
                            <a:pt x="172019" y="1573196"/>
                            <a:pt x="438830" y="1777936"/>
                          </a:cubicBezTo>
                          <a:lnTo>
                            <a:pt x="438830" y="0"/>
                          </a:lnTo>
                          <a:cubicBezTo>
                            <a:pt x="172019" y="204739"/>
                            <a:pt x="0" y="526644"/>
                            <a:pt x="0" y="888968"/>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23966" cap="flat">
                      <a:noFill/>
                      <a:prstDash val="solid"/>
                      <a:miter/>
                    </a:ln>
                    <a:effectLst>
                      <a:outerShdw blurRad="63500" sx="102000" sy="102000" algn="ctr" rotWithShape="0">
                        <a:prstClr val="black">
                          <a:alpha val="23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solidFill>
                          <a:schemeClr val="bg1"/>
                        </a:solidFill>
                      </a:endParaRPr>
                    </a:p>
                  </p:txBody>
                </p:sp>
                <p:sp>
                  <p:nvSpPr>
                    <p:cNvPr id="16" name="Freeform: Shape 83">
                      <a:extLst>
                        <a:ext uri="{FF2B5EF4-FFF2-40B4-BE49-F238E27FC236}">
                          <a16:creationId xmlns:a16="http://schemas.microsoft.com/office/drawing/2014/main" id="{16D65D43-61BD-DE42-B353-DE5F5FBED4EA}"/>
                        </a:ext>
                      </a:extLst>
                    </p:cNvPr>
                    <p:cNvSpPr/>
                    <p:nvPr/>
                  </p:nvSpPr>
                  <p:spPr>
                    <a:xfrm rot="5400000">
                      <a:off x="1137465" y="3558329"/>
                      <a:ext cx="1125458" cy="1984900"/>
                    </a:xfrm>
                    <a:custGeom>
                      <a:avLst/>
                      <a:gdLst>
                        <a:gd name="connsiteX0" fmla="*/ 150126 w 1270297"/>
                        <a:gd name="connsiteY0" fmla="*/ 0 h 2240343"/>
                        <a:gd name="connsiteX1" fmla="*/ 0 w 1270297"/>
                        <a:gd name="connsiteY1" fmla="*/ 10105 h 2240343"/>
                        <a:gd name="connsiteX2" fmla="*/ 0 w 1270297"/>
                        <a:gd name="connsiteY2" fmla="*/ 2230238 h 2240343"/>
                        <a:gd name="connsiteX3" fmla="*/ 150126 w 1270297"/>
                        <a:gd name="connsiteY3" fmla="*/ 2240343 h 2240343"/>
                        <a:gd name="connsiteX4" fmla="*/ 1270298 w 1270297"/>
                        <a:gd name="connsiteY4" fmla="*/ 1120172 h 2240343"/>
                        <a:gd name="connsiteX5" fmla="*/ 150126 w 1270297"/>
                        <a:gd name="connsiteY5" fmla="*/ 0 h 224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297" h="2240343">
                          <a:moveTo>
                            <a:pt x="150126" y="0"/>
                          </a:moveTo>
                          <a:cubicBezTo>
                            <a:pt x="99122" y="0"/>
                            <a:pt x="49080" y="3368"/>
                            <a:pt x="0" y="10105"/>
                          </a:cubicBezTo>
                          <a:lnTo>
                            <a:pt x="0" y="2230238"/>
                          </a:lnTo>
                          <a:cubicBezTo>
                            <a:pt x="49080" y="2236975"/>
                            <a:pt x="99122" y="2240343"/>
                            <a:pt x="150126" y="2240343"/>
                          </a:cubicBezTo>
                          <a:cubicBezTo>
                            <a:pt x="768674" y="2240343"/>
                            <a:pt x="1270298" y="1738720"/>
                            <a:pt x="1270298" y="1120172"/>
                          </a:cubicBezTo>
                          <a:cubicBezTo>
                            <a:pt x="1270298" y="501623"/>
                            <a:pt x="768674" y="0"/>
                            <a:pt x="150126" y="0"/>
                          </a:cubicBezTo>
                          <a:close/>
                        </a:path>
                      </a:pathLst>
                    </a:custGeom>
                    <a:solidFill>
                      <a:srgbClr val="C00000"/>
                    </a:solidFill>
                    <a:ln w="23966" cap="flat">
                      <a:noFill/>
                      <a:prstDash val="solid"/>
                      <a:miter/>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solidFill>
                          <a:schemeClr val="bg1"/>
                        </a:solidFill>
                      </a:endParaRPr>
                    </a:p>
                  </p:txBody>
                </p:sp>
                <p:sp>
                  <p:nvSpPr>
                    <p:cNvPr id="17" name="TextBox 16">
                      <a:extLst>
                        <a:ext uri="{FF2B5EF4-FFF2-40B4-BE49-F238E27FC236}">
                          <a16:creationId xmlns:a16="http://schemas.microsoft.com/office/drawing/2014/main" id="{46A1D014-8CA5-B941-AA23-9FD6297EE805}"/>
                        </a:ext>
                      </a:extLst>
                    </p:cNvPr>
                    <p:cNvSpPr txBox="1"/>
                    <p:nvPr/>
                  </p:nvSpPr>
                  <p:spPr>
                    <a:xfrm>
                      <a:off x="1464502" y="3106941"/>
                      <a:ext cx="467941" cy="438604"/>
                    </a:xfrm>
                    <a:prstGeom prst="rect">
                      <a:avLst/>
                    </a:prstGeom>
                    <a:noFill/>
                  </p:spPr>
                  <p:txBody>
                    <a:bodyPr wrap="none" rtlCol="0">
                      <a:spAutoFit/>
                    </a:bodyPr>
                    <a:lstStyle/>
                    <a:p>
                      <a:r>
                        <a:rPr lang="en-US" sz="3200" b="1" dirty="0">
                          <a:solidFill>
                            <a:schemeClr val="bg1"/>
                          </a:solidFill>
                          <a:latin typeface="Montserrat" pitchFamily="2" charset="77"/>
                          <a:ea typeface="Roboto" panose="02000000000000000000" pitchFamily="2" charset="0"/>
                          <a:cs typeface="Arial" panose="020B0604020202020204" pitchFamily="34" charset="0"/>
                        </a:rPr>
                        <a:t>01</a:t>
                      </a:r>
                    </a:p>
                  </p:txBody>
                </p:sp>
                <p:sp>
                  <p:nvSpPr>
                    <p:cNvPr id="18" name="Freeform: Shape 84">
                      <a:extLst>
                        <a:ext uri="{FF2B5EF4-FFF2-40B4-BE49-F238E27FC236}">
                          <a16:creationId xmlns:a16="http://schemas.microsoft.com/office/drawing/2014/main" id="{5AA5EE56-2C7A-144A-BDCA-051CF060B46B}"/>
                        </a:ext>
                      </a:extLst>
                    </p:cNvPr>
                    <p:cNvSpPr/>
                    <p:nvPr/>
                  </p:nvSpPr>
                  <p:spPr>
                    <a:xfrm rot="5400000">
                      <a:off x="1464872" y="2769229"/>
                      <a:ext cx="470646" cy="1966994"/>
                    </a:xfrm>
                    <a:custGeom>
                      <a:avLst/>
                      <a:gdLst>
                        <a:gd name="connsiteX0" fmla="*/ 0 w 531215"/>
                        <a:gd name="connsiteY0" fmla="*/ 221099 h 2220133"/>
                        <a:gd name="connsiteX1" fmla="*/ 0 w 531215"/>
                        <a:gd name="connsiteY1" fmla="*/ 1999035 h 2220133"/>
                        <a:gd name="connsiteX2" fmla="*/ 531215 w 531215"/>
                        <a:gd name="connsiteY2" fmla="*/ 2220134 h 2220133"/>
                        <a:gd name="connsiteX3" fmla="*/ 531215 w 531215"/>
                        <a:gd name="connsiteY3" fmla="*/ 0 h 2220133"/>
                        <a:gd name="connsiteX4" fmla="*/ 0 w 531215"/>
                        <a:gd name="connsiteY4" fmla="*/ 221099 h 2220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215" h="2220133">
                          <a:moveTo>
                            <a:pt x="0" y="221099"/>
                          </a:moveTo>
                          <a:lnTo>
                            <a:pt x="0" y="1999035"/>
                          </a:lnTo>
                          <a:cubicBezTo>
                            <a:pt x="151088" y="2115238"/>
                            <a:pt x="332972" y="2193669"/>
                            <a:pt x="531215" y="2220134"/>
                          </a:cubicBezTo>
                          <a:lnTo>
                            <a:pt x="531215" y="0"/>
                          </a:lnTo>
                          <a:cubicBezTo>
                            <a:pt x="332972" y="26465"/>
                            <a:pt x="151088" y="104896"/>
                            <a:pt x="0" y="221099"/>
                          </a:cubicBezTo>
                          <a:close/>
                        </a:path>
                      </a:pathLst>
                    </a:custGeom>
                    <a:solidFill>
                      <a:srgbClr val="C00000"/>
                    </a:solidFill>
                    <a:ln w="23966" cap="flat">
                      <a:noFill/>
                      <a:prstDash val="solid"/>
                      <a:miter/>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solidFill>
                          <a:schemeClr val="bg1"/>
                        </a:solidFill>
                      </a:endParaRPr>
                    </a:p>
                  </p:txBody>
                </p:sp>
                <p:sp>
                  <p:nvSpPr>
                    <p:cNvPr id="19" name="TextBox 18">
                      <a:extLst>
                        <a:ext uri="{FF2B5EF4-FFF2-40B4-BE49-F238E27FC236}">
                          <a16:creationId xmlns:a16="http://schemas.microsoft.com/office/drawing/2014/main" id="{363D6A9B-6781-CF4E-ADB5-4B8E343DB6EA}"/>
                        </a:ext>
                      </a:extLst>
                    </p:cNvPr>
                    <p:cNvSpPr txBox="1"/>
                    <p:nvPr/>
                  </p:nvSpPr>
                  <p:spPr>
                    <a:xfrm>
                      <a:off x="770631" y="3777062"/>
                      <a:ext cx="1855685" cy="715618"/>
                    </a:xfrm>
                    <a:prstGeom prst="rect">
                      <a:avLst/>
                    </a:prstGeom>
                    <a:noFill/>
                  </p:spPr>
                  <p:txBody>
                    <a:bodyPr wrap="square" rtlCol="0">
                      <a:spAutoFit/>
                    </a:bodyPr>
                    <a:lstStyle/>
                    <a:p>
                      <a:pPr algn="ctr"/>
                      <a:r>
                        <a:rPr lang="en-US" sz="2800" b="1" dirty="0">
                          <a:solidFill>
                            <a:schemeClr val="bg1"/>
                          </a:solidFill>
                          <a:latin typeface="Roboto" panose="02000000000000000000" pitchFamily="2" charset="0"/>
                          <a:ea typeface="Roboto" panose="02000000000000000000" pitchFamily="2" charset="0"/>
                          <a:cs typeface="Arial" panose="020B0604020202020204" pitchFamily="34" charset="0"/>
                        </a:rPr>
                        <a:t>Cash Flow Evaluation</a:t>
                      </a:r>
                    </a:p>
                  </p:txBody>
                </p:sp>
              </p:grpSp>
            </p:grpSp>
            <p:pic>
              <p:nvPicPr>
                <p:cNvPr id="11" name="Graphic 10">
                  <a:extLst>
                    <a:ext uri="{FF2B5EF4-FFF2-40B4-BE49-F238E27FC236}">
                      <a16:creationId xmlns:a16="http://schemas.microsoft.com/office/drawing/2014/main" id="{9C91BC9B-0823-F444-A4A2-ECC74F6295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6712" y="3799187"/>
                  <a:ext cx="302255" cy="302255"/>
                </a:xfrm>
                <a:prstGeom prst="rect">
                  <a:avLst/>
                </a:prstGeom>
              </p:spPr>
            </p:pic>
          </p:grpSp>
        </p:grpSp>
      </p:grpSp>
      <p:sp>
        <p:nvSpPr>
          <p:cNvPr id="20" name="Content Placeholder 3">
            <a:extLst>
              <a:ext uri="{FF2B5EF4-FFF2-40B4-BE49-F238E27FC236}">
                <a16:creationId xmlns:a16="http://schemas.microsoft.com/office/drawing/2014/main" id="{7BC35DBD-5046-B348-BE56-13177FFD91B7}"/>
              </a:ext>
            </a:extLst>
          </p:cNvPr>
          <p:cNvSpPr txBox="1">
            <a:spLocks/>
          </p:cNvSpPr>
          <p:nvPr/>
        </p:nvSpPr>
        <p:spPr>
          <a:xfrm>
            <a:off x="890369" y="2123543"/>
            <a:ext cx="7686481" cy="97467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US" sz="1800" dirty="0"/>
              <a:t>How much cash flow at the end of the project?</a:t>
            </a:r>
          </a:p>
          <a:p>
            <a:pPr>
              <a:lnSpc>
                <a:spcPct val="120000"/>
              </a:lnSpc>
              <a:spcBef>
                <a:spcPts val="0"/>
              </a:spcBef>
            </a:pPr>
            <a:r>
              <a:rPr lang="en-US" sz="1800" dirty="0"/>
              <a:t>Is the cash flow that occurs at the end of the project, which consists of:</a:t>
            </a:r>
          </a:p>
        </p:txBody>
      </p:sp>
      <p:sp>
        <p:nvSpPr>
          <p:cNvPr id="21" name="Content Placeholder 3">
            <a:extLst>
              <a:ext uri="{FF2B5EF4-FFF2-40B4-BE49-F238E27FC236}">
                <a16:creationId xmlns:a16="http://schemas.microsoft.com/office/drawing/2014/main" id="{81FB4713-513E-EE4C-B8D7-825231B3CA36}"/>
              </a:ext>
            </a:extLst>
          </p:cNvPr>
          <p:cNvSpPr txBox="1">
            <a:spLocks/>
          </p:cNvSpPr>
          <p:nvPr/>
        </p:nvSpPr>
        <p:spPr>
          <a:xfrm>
            <a:off x="838200" y="4996018"/>
            <a:ext cx="5562009" cy="115732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800" dirty="0">
                <a:latin typeface="Roboto Medium" panose="02000000000000000000" pitchFamily="2" charset="0"/>
                <a:ea typeface="Roboto Medium" panose="02000000000000000000" pitchFamily="2" charset="0"/>
              </a:rPr>
              <a:t>Formula : </a:t>
            </a:r>
          </a:p>
          <a:p>
            <a:pPr marL="342900" indent="-342900">
              <a:spcBef>
                <a:spcPts val="0"/>
              </a:spcBef>
              <a:buFont typeface="+mj-lt"/>
              <a:buAutoNum type="arabicPeriod"/>
            </a:pPr>
            <a:r>
              <a:rPr lang="en-US" sz="1800" dirty="0"/>
              <a:t>Salvage value</a:t>
            </a:r>
          </a:p>
          <a:p>
            <a:pPr marL="342900" indent="-342900">
              <a:spcBef>
                <a:spcPts val="0"/>
              </a:spcBef>
              <a:buFont typeface="+mj-lt"/>
              <a:buAutoNum type="arabicPeriod"/>
            </a:pPr>
            <a:r>
              <a:rPr lang="en-US" sz="1800" dirty="0"/>
              <a:t>+/- Tax impact on capital gain/loss</a:t>
            </a:r>
          </a:p>
        </p:txBody>
      </p:sp>
      <p:sp>
        <p:nvSpPr>
          <p:cNvPr id="22" name="Content Placeholder 3">
            <a:extLst>
              <a:ext uri="{FF2B5EF4-FFF2-40B4-BE49-F238E27FC236}">
                <a16:creationId xmlns:a16="http://schemas.microsoft.com/office/drawing/2014/main" id="{0FC0479A-0250-7D40-97B9-6167F1EF0D5A}"/>
              </a:ext>
            </a:extLst>
          </p:cNvPr>
          <p:cNvSpPr txBox="1">
            <a:spLocks/>
          </p:cNvSpPr>
          <p:nvPr/>
        </p:nvSpPr>
        <p:spPr>
          <a:xfrm>
            <a:off x="5125777" y="5326013"/>
            <a:ext cx="5562009" cy="82733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Font typeface="+mj-lt"/>
              <a:buAutoNum type="arabicPeriod" startAt="3"/>
            </a:pPr>
            <a:r>
              <a:rPr lang="en-US" sz="1800" dirty="0"/>
              <a:t>+ Return of net working capital</a:t>
            </a:r>
          </a:p>
          <a:p>
            <a:pPr marL="342900" indent="-342900">
              <a:spcBef>
                <a:spcPts val="0"/>
              </a:spcBef>
              <a:buFont typeface="+mj-lt"/>
              <a:buAutoNum type="arabicPeriod" startAt="3"/>
            </a:pPr>
            <a:r>
              <a:rPr lang="en-US" sz="1800" dirty="0"/>
              <a:t>Cash Flow Terminals</a:t>
            </a:r>
          </a:p>
        </p:txBody>
      </p:sp>
      <p:sp>
        <p:nvSpPr>
          <p:cNvPr id="23" name="Content Placeholder 3">
            <a:extLst>
              <a:ext uri="{FF2B5EF4-FFF2-40B4-BE49-F238E27FC236}">
                <a16:creationId xmlns:a16="http://schemas.microsoft.com/office/drawing/2014/main" id="{4B5C73DC-8B77-B042-9E77-E4375ACC1A42}"/>
              </a:ext>
            </a:extLst>
          </p:cNvPr>
          <p:cNvSpPr txBox="1">
            <a:spLocks/>
          </p:cNvSpPr>
          <p:nvPr/>
        </p:nvSpPr>
        <p:spPr>
          <a:xfrm>
            <a:off x="936407" y="2927498"/>
            <a:ext cx="7255923" cy="290509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7" lvl="1" indent="-285750">
              <a:lnSpc>
                <a:spcPct val="120000"/>
              </a:lnSpc>
              <a:spcBef>
                <a:spcPts val="0"/>
              </a:spcBef>
              <a:buFont typeface="Courier New" panose="02070309020205020404" pitchFamily="49" charset="0"/>
              <a:buChar char="o"/>
            </a:pPr>
            <a:r>
              <a:rPr lang="en-US" sz="1800" dirty="0">
                <a:latin typeface="Roboto Medium" panose="02000000000000000000" pitchFamily="2" charset="0"/>
                <a:ea typeface="Roboto Medium" panose="02000000000000000000" pitchFamily="2" charset="0"/>
              </a:rPr>
              <a:t>Salvage Value </a:t>
            </a:r>
            <a:r>
              <a:rPr lang="en-US" sz="1800" dirty="0"/>
              <a:t>, the estimated selling price of fixed assets at the end of the project life.</a:t>
            </a:r>
          </a:p>
          <a:p>
            <a:pPr marL="471487" lvl="1" indent="-285750" algn="just">
              <a:lnSpc>
                <a:spcPct val="120000"/>
              </a:lnSpc>
              <a:spcBef>
                <a:spcPts val="0"/>
              </a:spcBef>
              <a:buFont typeface="Courier New" panose="02070309020205020404" pitchFamily="49" charset="0"/>
              <a:buChar char="o"/>
            </a:pPr>
            <a:r>
              <a:rPr lang="en-US" sz="1800" dirty="0">
                <a:latin typeface="Roboto Medium" panose="02000000000000000000" pitchFamily="2" charset="0"/>
                <a:ea typeface="Roboto Medium" panose="02000000000000000000" pitchFamily="2" charset="0"/>
              </a:rPr>
              <a:t>Working Capital Recovery (Capital Recovery)</a:t>
            </a:r>
            <a:r>
              <a:rPr lang="en-US" sz="1800" dirty="0"/>
              <a:t>, the return of working capital needed at the beginning of the project or during the life of the project because when the project ends the working capital is no longer needed.</a:t>
            </a:r>
          </a:p>
        </p:txBody>
      </p:sp>
    </p:spTree>
    <p:extLst>
      <p:ext uri="{BB962C8B-B14F-4D97-AF65-F5344CB8AC3E}">
        <p14:creationId xmlns:p14="http://schemas.microsoft.com/office/powerpoint/2010/main" val="1375039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B8C8ED7A-7C24-42B7-A314-DB5691361B10}"/>
              </a:ext>
            </a:extLst>
          </p:cNvPr>
          <p:cNvSpPr txBox="1"/>
          <p:nvPr/>
        </p:nvSpPr>
        <p:spPr>
          <a:xfrm>
            <a:off x="2556768" y="5516363"/>
            <a:ext cx="6092190" cy="707886"/>
          </a:xfrm>
          <a:prstGeom prst="rect">
            <a:avLst/>
          </a:prstGeom>
          <a:noFill/>
        </p:spPr>
        <p:txBody>
          <a:bodyPr wrap="square">
            <a:spAutoFit/>
          </a:bodyPr>
          <a:lstStyle/>
          <a:p>
            <a:pPr marL="274320" indent="-274320" algn="ctr">
              <a:buNone/>
              <a:defRPr/>
            </a:pPr>
            <a:r>
              <a:rPr lang="en-US" sz="2000" dirty="0">
                <a:latin typeface="Roboto" panose="02000000000000000000" pitchFamily="2" charset="0"/>
                <a:ea typeface="Roboto" panose="02000000000000000000" pitchFamily="2" charset="0"/>
                <a:cs typeface="Times New Roman" pitchFamily="18" charset="0"/>
              </a:rPr>
              <a:t>CO  =  Cash Out Flow         CF  =  Cash Flow</a:t>
            </a:r>
          </a:p>
          <a:p>
            <a:pPr marL="274320" indent="-274320" algn="ctr">
              <a:buNone/>
              <a:defRPr/>
            </a:pPr>
            <a:endParaRPr lang="en-US" sz="2000" dirty="0">
              <a:latin typeface="Roboto" panose="02000000000000000000" pitchFamily="2" charset="0"/>
              <a:ea typeface="Roboto" panose="02000000000000000000" pitchFamily="2" charset="0"/>
            </a:endParaRPr>
          </a:p>
        </p:txBody>
      </p:sp>
      <p:grpSp>
        <p:nvGrpSpPr>
          <p:cNvPr id="3" name="Group 2">
            <a:extLst>
              <a:ext uri="{FF2B5EF4-FFF2-40B4-BE49-F238E27FC236}">
                <a16:creationId xmlns:a16="http://schemas.microsoft.com/office/drawing/2014/main" id="{34A59043-F550-1B4E-9293-E865D949FF50}"/>
              </a:ext>
            </a:extLst>
          </p:cNvPr>
          <p:cNvGrpSpPr/>
          <p:nvPr/>
        </p:nvGrpSpPr>
        <p:grpSpPr>
          <a:xfrm>
            <a:off x="1739722" y="1462002"/>
            <a:ext cx="7726283" cy="3729932"/>
            <a:chOff x="1291429" y="1338014"/>
            <a:chExt cx="9487094" cy="4579979"/>
          </a:xfrm>
        </p:grpSpPr>
        <p:pic>
          <p:nvPicPr>
            <p:cNvPr id="7" name="Picture 6">
              <a:extLst>
                <a:ext uri="{FF2B5EF4-FFF2-40B4-BE49-F238E27FC236}">
                  <a16:creationId xmlns:a16="http://schemas.microsoft.com/office/drawing/2014/main" id="{10A0D8BB-B775-43C0-9559-C6B8A19C4D4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291429" y="1338014"/>
              <a:ext cx="9487094" cy="4500704"/>
            </a:xfrm>
            <a:prstGeom prst="rect">
              <a:avLst/>
            </a:prstGeom>
          </p:spPr>
        </p:pic>
        <p:sp>
          <p:nvSpPr>
            <p:cNvPr id="32" name="TextBox 31">
              <a:extLst>
                <a:ext uri="{FF2B5EF4-FFF2-40B4-BE49-F238E27FC236}">
                  <a16:creationId xmlns:a16="http://schemas.microsoft.com/office/drawing/2014/main" id="{7A4DCBBD-8197-4E85-94FF-59F86D300D5E}"/>
                </a:ext>
              </a:extLst>
            </p:cNvPr>
            <p:cNvSpPr txBox="1"/>
            <p:nvPr/>
          </p:nvSpPr>
          <p:spPr>
            <a:xfrm>
              <a:off x="1880871" y="5517883"/>
              <a:ext cx="1595309" cy="400110"/>
            </a:xfrm>
            <a:prstGeom prst="rect">
              <a:avLst/>
            </a:prstGeom>
            <a:noFill/>
          </p:spPr>
          <p:txBody>
            <a:bodyPr wrap="none" rtlCol="0">
              <a:spAutoFit/>
            </a:bodyPr>
            <a:lstStyle/>
            <a:p>
              <a:r>
                <a:rPr lang="en-US" sz="2000" dirty="0">
                  <a:latin typeface="Roboto" panose="02000000000000000000" pitchFamily="2" charset="0"/>
                  <a:ea typeface="Roboto" panose="02000000000000000000" pitchFamily="2" charset="0"/>
                </a:rPr>
                <a:t>Initial Outlay</a:t>
              </a:r>
            </a:p>
          </p:txBody>
        </p:sp>
        <p:sp>
          <p:nvSpPr>
            <p:cNvPr id="33" name="TextBox 32">
              <a:extLst>
                <a:ext uri="{FF2B5EF4-FFF2-40B4-BE49-F238E27FC236}">
                  <a16:creationId xmlns:a16="http://schemas.microsoft.com/office/drawing/2014/main" id="{7DBC24EB-CF51-4CC4-B7C7-6675F29C7A55}"/>
                </a:ext>
              </a:extLst>
            </p:cNvPr>
            <p:cNvSpPr txBox="1"/>
            <p:nvPr/>
          </p:nvSpPr>
          <p:spPr>
            <a:xfrm>
              <a:off x="4623560" y="5490365"/>
              <a:ext cx="2226892" cy="400110"/>
            </a:xfrm>
            <a:prstGeom prst="rect">
              <a:avLst/>
            </a:prstGeom>
            <a:noFill/>
          </p:spPr>
          <p:txBody>
            <a:bodyPr wrap="none" rtlCol="0">
              <a:spAutoFit/>
            </a:bodyPr>
            <a:lstStyle/>
            <a:p>
              <a:r>
                <a:rPr lang="en-US" sz="2000" dirty="0">
                  <a:latin typeface="Roboto" panose="02000000000000000000" pitchFamily="2" charset="0"/>
                  <a:ea typeface="Roboto" panose="02000000000000000000" pitchFamily="2" charset="0"/>
                </a:rPr>
                <a:t>Annual Cash Flow</a:t>
              </a:r>
            </a:p>
          </p:txBody>
        </p:sp>
        <p:sp>
          <p:nvSpPr>
            <p:cNvPr id="34" name="TextBox 33">
              <a:extLst>
                <a:ext uri="{FF2B5EF4-FFF2-40B4-BE49-F238E27FC236}">
                  <a16:creationId xmlns:a16="http://schemas.microsoft.com/office/drawing/2014/main" id="{07F9D97F-6BCD-4DBD-B9D0-B056C56A3862}"/>
                </a:ext>
              </a:extLst>
            </p:cNvPr>
            <p:cNvSpPr txBox="1"/>
            <p:nvPr/>
          </p:nvSpPr>
          <p:spPr>
            <a:xfrm>
              <a:off x="8009606" y="5517883"/>
              <a:ext cx="2440092" cy="400110"/>
            </a:xfrm>
            <a:prstGeom prst="rect">
              <a:avLst/>
            </a:prstGeom>
            <a:noFill/>
          </p:spPr>
          <p:txBody>
            <a:bodyPr wrap="none" rtlCol="0">
              <a:spAutoFit/>
            </a:bodyPr>
            <a:lstStyle/>
            <a:p>
              <a:r>
                <a:rPr lang="en-US" sz="2000" dirty="0">
                  <a:latin typeface="Roboto" panose="02000000000000000000" pitchFamily="2" charset="0"/>
                  <a:ea typeface="Roboto" panose="02000000000000000000" pitchFamily="2" charset="0"/>
                </a:rPr>
                <a:t>Terminal Cash Flow</a:t>
              </a:r>
            </a:p>
          </p:txBody>
        </p:sp>
      </p:grpSp>
      <p:sp>
        <p:nvSpPr>
          <p:cNvPr id="2" name="Title 1">
            <a:extLst>
              <a:ext uri="{FF2B5EF4-FFF2-40B4-BE49-F238E27FC236}">
                <a16:creationId xmlns:a16="http://schemas.microsoft.com/office/drawing/2014/main" id="{B63B6952-258A-9342-AF01-0BB86FA4E07E}"/>
              </a:ext>
            </a:extLst>
          </p:cNvPr>
          <p:cNvSpPr>
            <a:spLocks noGrp="1"/>
          </p:cNvSpPr>
          <p:nvPr>
            <p:ph type="title"/>
          </p:nvPr>
        </p:nvSpPr>
        <p:spPr/>
        <p:txBody>
          <a:bodyPr/>
          <a:lstStyle/>
          <a:p>
            <a:r>
              <a:rPr lang="en-US" kern="0" dirty="0"/>
              <a:t>C</a:t>
            </a:r>
            <a:r>
              <a:rPr lang="en-US" kern="0" dirty="0">
                <a:sym typeface="Poppins ExtraBold"/>
              </a:rPr>
              <a:t>apital Budgeting </a:t>
            </a:r>
            <a:r>
              <a:rPr lang="en-US" kern="0" dirty="0"/>
              <a:t>Diagram</a:t>
            </a:r>
            <a:endParaRPr lang="en-US" dirty="0"/>
          </a:p>
        </p:txBody>
      </p:sp>
    </p:spTree>
    <p:extLst>
      <p:ext uri="{BB962C8B-B14F-4D97-AF65-F5344CB8AC3E}">
        <p14:creationId xmlns:p14="http://schemas.microsoft.com/office/powerpoint/2010/main" val="2089204696"/>
      </p:ext>
    </p:extLst>
  </p:cSld>
  <p:clrMapOvr>
    <a:masterClrMapping/>
  </p:clrMapOvr>
</p:sld>
</file>

<file path=ppt/theme/theme1.xml><?xml version="1.0" encoding="utf-8"?>
<a:theme xmlns:a="http://schemas.openxmlformats.org/drawingml/2006/main" name="Office Theme">
  <a:themeElements>
    <a:clrScheme name="Custom 5">
      <a:dk1>
        <a:srgbClr val="000000"/>
      </a:dk1>
      <a:lt1>
        <a:srgbClr val="FFFFFF"/>
      </a:lt1>
      <a:dk2>
        <a:srgbClr val="A7A7A7"/>
      </a:dk2>
      <a:lt2>
        <a:srgbClr val="535353"/>
      </a:lt2>
      <a:accent1>
        <a:srgbClr val="E93E33"/>
      </a:accent1>
      <a:accent2>
        <a:srgbClr val="808284"/>
      </a:accent2>
      <a:accent3>
        <a:srgbClr val="B02D24"/>
      </a:accent3>
      <a:accent4>
        <a:srgbClr val="FFC000"/>
      </a:accent4>
      <a:accent5>
        <a:srgbClr val="58595B"/>
      </a:accent5>
      <a:accent6>
        <a:srgbClr val="9FA09F"/>
      </a:accent6>
      <a:hlink>
        <a:srgbClr val="0000FF"/>
      </a:hlink>
      <a:folHlink>
        <a:srgbClr val="FF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9DBEF406A5824A92F02DED15EF2F5A" ma:contentTypeVersion="2" ma:contentTypeDescription="Create a new document." ma:contentTypeScope="" ma:versionID="d6e59e736da2f9b26aa5fe698ca8e780">
  <xsd:schema xmlns:xsd="http://www.w3.org/2001/XMLSchema" xmlns:xs="http://www.w3.org/2001/XMLSchema" xmlns:p="http://schemas.microsoft.com/office/2006/metadata/properties" xmlns:ns2="6b32b8ed-32cf-4bf1-a113-6514c83f497e" targetNamespace="http://schemas.microsoft.com/office/2006/metadata/properties" ma:root="true" ma:fieldsID="668d61c9d7c040e52b632d286149bfc9" ns2:_="">
    <xsd:import namespace="6b32b8ed-32cf-4bf1-a113-6514c83f497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32b8ed-32cf-4bf1-a113-6514c83f49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ECAC71-DCA6-47C5-A5FC-9706AA1CFD39}"/>
</file>

<file path=customXml/itemProps2.xml><?xml version="1.0" encoding="utf-8"?>
<ds:datastoreItem xmlns:ds="http://schemas.openxmlformats.org/officeDocument/2006/customXml" ds:itemID="{78EB16E9-5006-4723-8DAF-E3EF113D7E4B}"/>
</file>

<file path=customXml/itemProps3.xml><?xml version="1.0" encoding="utf-8"?>
<ds:datastoreItem xmlns:ds="http://schemas.openxmlformats.org/officeDocument/2006/customXml" ds:itemID="{8F9150FB-83BD-4160-B3E7-5998913053C0}"/>
</file>

<file path=docProps/app.xml><?xml version="1.0" encoding="utf-8"?>
<Properties xmlns="http://schemas.openxmlformats.org/officeDocument/2006/extended-properties" xmlns:vt="http://schemas.openxmlformats.org/officeDocument/2006/docPropsVTypes">
  <TotalTime>1324</TotalTime>
  <Words>2160</Words>
  <Application>Microsoft Macintosh PowerPoint</Application>
  <PresentationFormat>Widescreen</PresentationFormat>
  <Paragraphs>859</Paragraphs>
  <Slides>29</Slides>
  <Notes>0</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5" baseType="lpstr">
      <vt:lpstr>SimSun</vt:lpstr>
      <vt:lpstr>Arial</vt:lpstr>
      <vt:lpstr>Calibri</vt:lpstr>
      <vt:lpstr>Cambria Math</vt:lpstr>
      <vt:lpstr>Courier New</vt:lpstr>
      <vt:lpstr>Lato Light</vt:lpstr>
      <vt:lpstr>Montserrat</vt:lpstr>
      <vt:lpstr>Montserrat ExtraBold</vt:lpstr>
      <vt:lpstr>Montserrat SemiBold</vt:lpstr>
      <vt:lpstr>Poppins ExtraBold</vt:lpstr>
      <vt:lpstr>Roboto</vt:lpstr>
      <vt:lpstr>Roboto Medium</vt:lpstr>
      <vt:lpstr>Times New Roman</vt:lpstr>
      <vt:lpstr>Wingdings</vt:lpstr>
      <vt:lpstr>Office Theme</vt:lpstr>
      <vt:lpstr>Equation</vt:lpstr>
      <vt:lpstr>Capital Budgeting</vt:lpstr>
      <vt:lpstr>Definition of Capital Budgeting</vt:lpstr>
      <vt:lpstr>Project Types</vt:lpstr>
      <vt:lpstr>Project Classifications</vt:lpstr>
      <vt:lpstr>Capital Budgeting Stages</vt:lpstr>
      <vt:lpstr>Capital Budgeting Stages</vt:lpstr>
      <vt:lpstr>Capital Budgeting Stages</vt:lpstr>
      <vt:lpstr>Capital Budgeting Stages</vt:lpstr>
      <vt:lpstr>Capital Budgeting Diagram</vt:lpstr>
      <vt:lpstr>Capital Budgeting Stages</vt:lpstr>
      <vt:lpstr>Capital Budgeting Stages</vt:lpstr>
      <vt:lpstr>PowerPoint Presentation</vt:lpstr>
      <vt:lpstr>PowerPoint Presentation</vt:lpstr>
      <vt:lpstr> Capital Budgeting Decision Method</vt:lpstr>
      <vt:lpstr> Capital Budgeting Decision Method</vt:lpstr>
      <vt:lpstr> Capital Budgeting Decision Method</vt:lpstr>
      <vt:lpstr> Capital Budgeting Decision Method</vt:lpstr>
      <vt:lpstr> Capital Budgeting Decision Method</vt:lpstr>
      <vt:lpstr> Capital Budgeting Decision Method</vt:lpstr>
      <vt:lpstr> Capital Budgeting Decision Method</vt:lpstr>
      <vt:lpstr> Capital Budgeting Decision Method</vt:lpstr>
      <vt:lpstr> Capital Budgeting Decision Method</vt:lpstr>
      <vt:lpstr> Capital Budgeting Decision Method</vt:lpstr>
      <vt:lpstr> Capital Budgeting Decision Method</vt:lpstr>
      <vt:lpstr> Capital Budgeting Decision Method</vt:lpstr>
      <vt:lpstr> Capital Budgeting Decision Method</vt:lpstr>
      <vt:lpstr> Capital Budgeting Decision Method</vt:lpstr>
      <vt:lpstr> Capital Budgeting Decision Method</vt:lpstr>
      <vt:lpstr> Capital Budgeting Decision Method</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Abdullah Adnan</dc:creator>
  <cp:lastModifiedBy>FIKA</cp:lastModifiedBy>
  <cp:revision>203</cp:revision>
  <dcterms:created xsi:type="dcterms:W3CDTF">2021-01-28T05:43:28Z</dcterms:created>
  <dcterms:modified xsi:type="dcterms:W3CDTF">2021-08-11T04:45:00Z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0x010100C89DBEF406A5824A92F02DED15EF2F5A</vt:lpwstr>
  </property>
</Properties>
</file>