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2"/>
  </p:sldMasterIdLst>
  <p:notesMasterIdLst>
    <p:notesMasterId r:id="rId24"/>
  </p:notesMasterIdLst>
  <p:handoutMasterIdLst>
    <p:handoutMasterId r:id="rId25"/>
  </p:handoutMasterIdLst>
  <p:sldIdLst>
    <p:sldId id="269" r:id="rId3"/>
    <p:sldId id="302" r:id="rId4"/>
    <p:sldId id="280" r:id="rId5"/>
    <p:sldId id="281" r:id="rId6"/>
    <p:sldId id="315" r:id="rId7"/>
    <p:sldId id="285" r:id="rId8"/>
    <p:sldId id="287" r:id="rId9"/>
    <p:sldId id="288" r:id="rId10"/>
    <p:sldId id="289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300" r:id="rId20"/>
    <p:sldId id="299" r:id="rId21"/>
    <p:sldId id="301" r:id="rId22"/>
    <p:sldId id="316" r:id="rId23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4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>
      <p:cViewPr varScale="1">
        <p:scale>
          <a:sx n="72" d="100"/>
          <a:sy n="72" d="100"/>
        </p:scale>
        <p:origin x="534" y="66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ustomXml" Target="../customXml/item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A0844-C266-46EC-A036-E1634F64C44A}" type="datetimeFigureOut">
              <a:rPr lang="en-US"/>
              <a:t>1/2/2019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088AA-226D-4237-A99F-5C4B97F43BA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3136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08BCD-7B2F-4BCE-87AF-5D67EFFE4D17}" type="datetimeFigureOut">
              <a:rPr lang="en-US"/>
              <a:t>1/2/2019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A1353-EEA5-436B-AB14-1D84B195E66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0675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0"/>
            <a:ext cx="12188823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ound Single Corner Rectangle 7"/>
          <p:cNvSpPr/>
          <p:nvPr/>
        </p:nvSpPr>
        <p:spPr bwMode="ltGray">
          <a:xfrm rot="10800000" flipH="1" flipV="1">
            <a:off x="6926759" y="228598"/>
            <a:ext cx="5035054" cy="5715002"/>
          </a:xfrm>
          <a:prstGeom prst="round1Rect">
            <a:avLst>
              <a:gd name="adj" fmla="val 589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3"/>
            <a:ext cx="6926756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8013" y="1703718"/>
            <a:ext cx="5791200" cy="37338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85014" y="3429000"/>
            <a:ext cx="4572000" cy="1905000"/>
          </a:xfrm>
        </p:spPr>
        <p:txBody>
          <a:bodyPr anchor="b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1/2/2019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1/2/2019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3"/>
            <a:ext cx="5180012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8013" y="914400"/>
            <a:ext cx="4190999" cy="38862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7799" y="4953000"/>
            <a:ext cx="4201213" cy="990599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1/2/2019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5180013" y="228600"/>
            <a:ext cx="6781800" cy="5715000"/>
          </a:xfrm>
          <a:prstGeom prst="round1Rect">
            <a:avLst>
              <a:gd name="adj" fmla="val 5636"/>
            </a:avLst>
          </a:prstGeom>
          <a:solidFill>
            <a:schemeClr val="bg2"/>
          </a:solidFill>
        </p:spPr>
        <p:txBody>
          <a:bodyPr tIns="91440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8713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76"/>
            <a:ext cx="12188952" cy="64770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451144" y="0"/>
            <a:ext cx="4737681" cy="6477000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0" name="Round Single Corner Rectangle 9"/>
          <p:cNvSpPr/>
          <p:nvPr/>
        </p:nvSpPr>
        <p:spPr bwMode="ltGray">
          <a:xfrm rot="10800000" flipV="1">
            <a:off x="219973" y="234351"/>
            <a:ext cx="7237410" cy="60140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6477000"/>
            <a:ext cx="12188952" cy="3810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5638801" cy="4191000"/>
          </a:xfrm>
        </p:spPr>
        <p:txBody>
          <a:bodyPr anchor="b">
            <a:no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5029200"/>
            <a:ext cx="5638800" cy="9144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1/2/2019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3" y="1981200"/>
            <a:ext cx="4648201" cy="4191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1" y="1981200"/>
            <a:ext cx="4648203" cy="4191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143000"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1/2/2019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981200"/>
            <a:ext cx="4645152" cy="7620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819400"/>
            <a:ext cx="4645152" cy="3352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 baseline="0"/>
            </a:lvl8pPr>
            <a:lvl9pPr marL="2057400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2" y="1981200"/>
            <a:ext cx="4645152" cy="7620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2" y="2819400"/>
            <a:ext cx="4645152" cy="3352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143000"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1/2/2019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1/2/2019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1/2/2019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10" name="Round Single Corner Rectangle 9"/>
          <p:cNvSpPr/>
          <p:nvPr/>
        </p:nvSpPr>
        <p:spPr bwMode="ltGray">
          <a:xfrm rot="10800000" flipH="1" flipV="1">
            <a:off x="4722814" y="234351"/>
            <a:ext cx="7237538" cy="57092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"/>
            <a:ext cx="4722811" cy="6172200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97" y="234351"/>
            <a:ext cx="3773863" cy="4642450"/>
          </a:xfrm>
        </p:spPr>
        <p:txBody>
          <a:bodyPr anchor="b">
            <a:normAutofit/>
          </a:bodyPr>
          <a:lstStyle>
            <a:lvl1pPr algn="l">
              <a:defRPr sz="4400" b="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983" y="5029199"/>
            <a:ext cx="3782586" cy="9144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1/2/2019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139" y="465285"/>
            <a:ext cx="6786614" cy="524971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466013" y="3"/>
            <a:ext cx="4722812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83151" y="234351"/>
            <a:ext cx="3773863" cy="46424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sz="44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lvl="0">
              <a:lnSpc>
                <a:spcPct val="80000"/>
              </a:lnSpc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2936" y="5029200"/>
            <a:ext cx="3782586" cy="914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4917-CE56-4645-8050-1555FA0B180B}" type="datetimeFigureOut">
              <a:rPr lang="en-US"/>
              <a:pPr/>
              <a:t>1/2/2019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24DA2-3CE4-45BB-9F6F-628A0CFBDBF9}" type="slidenum">
              <a:rPr/>
              <a:pPr/>
              <a:t>‹#›</a:t>
            </a:fld>
            <a:endParaRPr/>
          </a:p>
        </p:txBody>
      </p:sp>
      <p:sp>
        <p:nvSpPr>
          <p:cNvPr id="21" name="Round Single Corner Rectangle 20"/>
          <p:cNvSpPr/>
          <p:nvPr/>
        </p:nvSpPr>
        <p:spPr bwMode="ltGray">
          <a:xfrm rot="10800000" flipV="1">
            <a:off x="227013" y="234351"/>
            <a:ext cx="7238999" cy="57092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57198" y="465283"/>
            <a:ext cx="6780215" cy="5249717"/>
          </a:xfrm>
          <a:prstGeom prst="round1Rect">
            <a:avLst>
              <a:gd name="adj" fmla="val 4287"/>
            </a:avLst>
          </a:prstGeo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2158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371600">
              <a:defRPr/>
            </a:lvl6pPr>
            <a:lvl7pPr marL="1600200">
              <a:defRPr/>
            </a:lvl7pPr>
            <a:lvl8pPr marL="1828800">
              <a:defRPr baseline="0"/>
            </a:lvl8pPr>
            <a:lvl9pPr marL="2057400"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1/2/2019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3" y="582613"/>
            <a:ext cx="8183562" cy="55895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1/2/2019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5974" y="582613"/>
            <a:ext cx="1951037" cy="55895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477000"/>
            <a:ext cx="11960352" cy="3810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960352" y="6477000"/>
            <a:ext cx="228473" cy="381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" y="0"/>
            <a:ext cx="12188825" cy="64770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10" name="Round Single Corner Rectangle 9"/>
          <p:cNvSpPr/>
          <p:nvPr/>
        </p:nvSpPr>
        <p:spPr>
          <a:xfrm>
            <a:off x="0" y="228600"/>
            <a:ext cx="11961877" cy="6248400"/>
          </a:xfrm>
          <a:prstGeom prst="round1Rect">
            <a:avLst>
              <a:gd name="adj" fmla="val 458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563562"/>
            <a:ext cx="9601200" cy="1189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981200"/>
            <a:ext cx="9601202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13811" y="6248400"/>
            <a:ext cx="1091459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en-US"/>
              <a:pPr/>
              <a:t>1/2/2019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3813" y="6248400"/>
            <a:ext cx="7467598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33011" y="6248400"/>
            <a:ext cx="762003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33" r:id="rId10"/>
    <p:sldLayoutId id="2147483730" r:id="rId11"/>
    <p:sldLayoutId id="214748373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1.xml"/><Relationship Id="rId4" Type="http://schemas.openxmlformats.org/officeDocument/2006/relationships/slide" Target="slide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5" Type="http://schemas.openxmlformats.org/officeDocument/2006/relationships/slide" Target="slide3.xml"/><Relationship Id="rId4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slide" Target="slide3.xml"/><Relationship Id="rId5" Type="http://schemas.openxmlformats.org/officeDocument/2006/relationships/slide" Target="slide7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5" Type="http://schemas.openxmlformats.org/officeDocument/2006/relationships/slide" Target="slide9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0.xml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otepedia.info/2013/05/memahami-dasar-warna.html" TargetMode="External"/><Relationship Id="rId3" Type="http://schemas.openxmlformats.org/officeDocument/2006/relationships/hyperlink" Target="http://komputer.yn.lt/adalah/?arti=icon" TargetMode="External"/><Relationship Id="rId7" Type="http://schemas.openxmlformats.org/officeDocument/2006/relationships/hyperlink" Target="https://missimanakondou.wordpress.com/it-ma/xii/gasal/jenis-grafis/" TargetMode="External"/><Relationship Id="rId2" Type="http://schemas.openxmlformats.org/officeDocument/2006/relationships/hyperlink" Target="http://id.wikipedia.org/wiki/Ikon_(komputer)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id.wikipedia.org/wiki/Grafika" TargetMode="External"/><Relationship Id="rId5" Type="http://schemas.openxmlformats.org/officeDocument/2006/relationships/hyperlink" Target="http://mohanbscrew.blogspot.com/2012/10/pengertian-grafis-dan-perbedaan-grafis.html" TargetMode="External"/><Relationship Id="rId4" Type="http://schemas.openxmlformats.org/officeDocument/2006/relationships/hyperlink" Target="https://fahri99.wordpress.com/2007/06/20/relasi-makna-cs-pierce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9412" y="2484549"/>
            <a:ext cx="5180012" cy="1143000"/>
          </a:xfrm>
        </p:spPr>
        <p:txBody>
          <a:bodyPr>
            <a:noAutofit/>
          </a:bodyPr>
          <a:lstStyle/>
          <a:p>
            <a:br>
              <a:rPr lang="id-ID" sz="5400" b="1" dirty="0">
                <a:latin typeface="DK Jambo" panose="02000000000000000000" pitchFamily="50" charset="0"/>
              </a:rPr>
            </a:br>
            <a:br>
              <a:rPr lang="id-ID" sz="5400" b="1" dirty="0">
                <a:latin typeface="DK Jambo" panose="02000000000000000000" pitchFamily="50" charset="0"/>
              </a:rPr>
            </a:br>
            <a:r>
              <a:rPr lang="en-US" sz="4000" b="1" dirty="0">
                <a:latin typeface="DK Jambo" panose="02000000000000000000" pitchFamily="50" charset="0"/>
              </a:rPr>
              <a:t>Step 11 : Icon And Graphics</a:t>
            </a:r>
            <a:br>
              <a:rPr lang="en-US" sz="4000" b="1" dirty="0">
                <a:latin typeface="DK Jambo" panose="02000000000000000000" pitchFamily="50" charset="0"/>
              </a:rPr>
            </a:br>
            <a:br>
              <a:rPr lang="en-US" sz="4000" b="1" dirty="0">
                <a:latin typeface="DK Jambo" panose="02000000000000000000" pitchFamily="50" charset="0"/>
              </a:rPr>
            </a:br>
            <a:r>
              <a:rPr lang="en-US" sz="4000" b="1" dirty="0">
                <a:latin typeface="DK Jambo" panose="02000000000000000000" pitchFamily="50" charset="0"/>
              </a:rPr>
              <a:t>Step 12 : Choose Proper </a:t>
            </a:r>
            <a:r>
              <a:rPr lang="en-US" sz="4000" b="1" dirty="0" err="1">
                <a:latin typeface="DK Jambo" panose="02000000000000000000" pitchFamily="50" charset="0"/>
              </a:rPr>
              <a:t>Colour</a:t>
            </a:r>
            <a:endParaRPr lang="en-US" sz="4400" b="1" dirty="0">
              <a:latin typeface="DK Jambo" panose="02000000000000000000" pitchFamily="50" charset="0"/>
            </a:endParaRP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43" b="28443"/>
          <a:stretch>
            <a:fillRect/>
          </a:stretch>
        </p:blipFill>
        <p:spPr>
          <a:xfrm>
            <a:off x="5256212" y="198549"/>
            <a:ext cx="6781800" cy="571500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B9E8D2-C0A2-4B9D-8054-5470CD1A68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13" y="4668694"/>
            <a:ext cx="1032145" cy="12316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F1BA645-308B-4106-BE1F-2B1E4A4910DD}"/>
              </a:ext>
            </a:extLst>
          </p:cNvPr>
          <p:cNvSpPr txBox="1">
            <a:spLocks noChangeArrowheads="1"/>
          </p:cNvSpPr>
          <p:nvPr/>
        </p:nvSpPr>
        <p:spPr>
          <a:xfrm>
            <a:off x="1201906" y="4674661"/>
            <a:ext cx="5349706" cy="1288774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3" charset="2"/>
              <a:buNone/>
              <a:defRPr/>
            </a:pPr>
            <a:r>
              <a:rPr lang="en-U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D1H1C3 </a:t>
            </a:r>
            <a:r>
              <a:rPr lang="en-US" sz="1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Perancangan</a:t>
            </a:r>
            <a:r>
              <a:rPr lang="en-U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antarmuka</a:t>
            </a:r>
            <a:r>
              <a:rPr lang="en-U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aplikasi</a:t>
            </a:r>
            <a:endParaRPr lang="en-US" sz="1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>
              <a:buFont typeface="Wingdings 3" charset="2"/>
              <a:buNone/>
              <a:defRPr/>
            </a:pPr>
            <a:r>
              <a:rPr lang="en-U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D3 Teknik </a:t>
            </a:r>
            <a:r>
              <a:rPr lang="en-US" sz="1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informatika</a:t>
            </a:r>
            <a:endParaRPr lang="en-US" sz="1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>
              <a:buFont typeface="Wingdings 3" charset="2"/>
              <a:buNone/>
              <a:defRPr/>
            </a:pPr>
            <a:r>
              <a:rPr lang="en-US" sz="1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Fakultas</a:t>
            </a:r>
            <a:r>
              <a:rPr lang="en-U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ilmu</a:t>
            </a:r>
            <a:r>
              <a:rPr lang="en-U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terapan</a:t>
            </a:r>
            <a:endParaRPr lang="en-US" sz="1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>
              <a:buFont typeface="Wingdings 3" charset="2"/>
              <a:buNone/>
              <a:defRPr/>
            </a:pPr>
            <a:r>
              <a:rPr lang="en-U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Telkom university</a:t>
            </a:r>
          </a:p>
          <a:p>
            <a:pPr>
              <a:buFont typeface="Wingdings 3" charset="2"/>
              <a:buNone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83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6012" y="609600"/>
            <a:ext cx="4086381" cy="2519966"/>
          </a:xfrm>
        </p:spPr>
        <p:txBody>
          <a:bodyPr/>
          <a:lstStyle/>
          <a:p>
            <a:r>
              <a:rPr lang="id-ID" dirty="0">
                <a:solidFill>
                  <a:schemeClr val="accent3"/>
                </a:solidFill>
              </a:rPr>
              <a:t>Tujuan / Kompetensi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5612" y="1752600"/>
            <a:ext cx="5943600" cy="190500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dirty="0"/>
              <a:t>Memahami Icon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dirty="0"/>
              <a:t>Memahami Graphics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dirty="0"/>
              <a:t>Memahami Tips Perancangan Icon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dirty="0"/>
              <a:t>Mengetahui Macam-macam Icon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dirty="0"/>
              <a:t>Mengetahui Kombinasi Warna yang Baik dan yang Buruk</a:t>
            </a:r>
          </a:p>
        </p:txBody>
      </p:sp>
    </p:spTree>
    <p:extLst>
      <p:ext uri="{BB962C8B-B14F-4D97-AF65-F5344CB8AC3E}">
        <p14:creationId xmlns:p14="http://schemas.microsoft.com/office/powerpoint/2010/main" val="259185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468785" y="8586"/>
            <a:ext cx="190500" cy="2133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10" name="Rectangle 9"/>
          <p:cNvSpPr/>
          <p:nvPr/>
        </p:nvSpPr>
        <p:spPr>
          <a:xfrm>
            <a:off x="9464953" y="0"/>
            <a:ext cx="206040" cy="3962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9" name="Rectangle 8"/>
          <p:cNvSpPr/>
          <p:nvPr/>
        </p:nvSpPr>
        <p:spPr>
          <a:xfrm>
            <a:off x="6669422" y="0"/>
            <a:ext cx="190500" cy="2133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8" name="Rectangle 7"/>
          <p:cNvSpPr/>
          <p:nvPr/>
        </p:nvSpPr>
        <p:spPr>
          <a:xfrm>
            <a:off x="4592972" y="0"/>
            <a:ext cx="206040" cy="3962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2" name="Rounded Rectangle 1">
            <a:hlinkClick r:id="rId2" action="ppaction://hlinksldjump"/>
          </p:cNvPr>
          <p:cNvSpPr/>
          <p:nvPr/>
        </p:nvSpPr>
        <p:spPr>
          <a:xfrm>
            <a:off x="1293812" y="1981200"/>
            <a:ext cx="2667000" cy="12192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DK Jambo" panose="02000000000000000000" pitchFamily="50" charset="0"/>
              </a:rPr>
              <a:t>ICON</a:t>
            </a:r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>
          <a:xfrm>
            <a:off x="5484812" y="1981200"/>
            <a:ext cx="2667000" cy="12192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DK Jambo" panose="02000000000000000000" pitchFamily="50" charset="0"/>
              </a:rPr>
              <a:t>GRAPHICS</a:t>
            </a: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3427412" y="3886200"/>
            <a:ext cx="2667000" cy="12192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DK Jambo" panose="02000000000000000000" pitchFamily="50" charset="0"/>
              </a:rPr>
              <a:t>SOAL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8151812" y="3886200"/>
            <a:ext cx="2667000" cy="12192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>
                <a:latin typeface="DK Jambo" panose="02000000000000000000" pitchFamily="50" charset="0"/>
              </a:rPr>
              <a:t>Daftar </a:t>
            </a:r>
          </a:p>
          <a:p>
            <a:pPr algn="ctr"/>
            <a:r>
              <a:rPr lang="id-ID" sz="2800" dirty="0">
                <a:latin typeface="DK Jambo" panose="02000000000000000000" pitchFamily="50" charset="0"/>
              </a:rPr>
              <a:t>pustaka</a:t>
            </a:r>
            <a:endParaRPr lang="en-US" sz="2800" dirty="0">
              <a:latin typeface="DK Jambo" panose="02000000000000000000" pitchFamily="50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455612" y="5257800"/>
            <a:ext cx="1447800" cy="14478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>
                <a:hlinkClick r:id="rId5" action="ppaction://hlinksldjump"/>
              </a:rPr>
              <a:t>About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02851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Pengertian</a:t>
            </a:r>
            <a:r>
              <a:rPr lang="en-US" dirty="0"/>
              <a:t> ICON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1905000"/>
            <a:ext cx="9601202" cy="4191000"/>
          </a:xfrm>
        </p:spPr>
        <p:txBody>
          <a:bodyPr/>
          <a:lstStyle/>
          <a:p>
            <a:r>
              <a:rPr lang="id-ID" dirty="0"/>
              <a:t>Icon bisa juga disebut simbol, ialah antarmuka grafik disebuah data yang digambarkan oleh gambar kecil yag menggambarkan program komputer ataupun berkas komputer dalam pengelola berkas sebuah sistem operasi </a:t>
            </a:r>
            <a:endParaRPr lang="en-US" dirty="0"/>
          </a:p>
          <a:p>
            <a:r>
              <a:rPr lang="en-US" dirty="0"/>
              <a:t>Icon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lambang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yang </a:t>
            </a:r>
            <a:r>
              <a:rPr lang="en-US" dirty="0" err="1"/>
              <a:t>tampak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layar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.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melambangkan</a:t>
            </a:r>
            <a:r>
              <a:rPr lang="en-US" dirty="0"/>
              <a:t> </a:t>
            </a:r>
            <a:r>
              <a:rPr lang="en-US" dirty="0" err="1"/>
              <a:t>dokumen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program lain </a:t>
            </a:r>
            <a:r>
              <a:rPr lang="en-US" dirty="0" err="1"/>
              <a:t>dan</a:t>
            </a:r>
            <a:r>
              <a:rPr lang="en-US" dirty="0"/>
              <a:t> disk drive  </a:t>
            </a:r>
          </a:p>
        </p:txBody>
      </p:sp>
      <p:sp>
        <p:nvSpPr>
          <p:cNvPr id="4" name="Right Arrow 3">
            <a:hlinkClick r:id="rId2" action="ppaction://hlinksldjump"/>
          </p:cNvPr>
          <p:cNvSpPr/>
          <p:nvPr/>
        </p:nvSpPr>
        <p:spPr>
          <a:xfrm>
            <a:off x="11123612" y="5905500"/>
            <a:ext cx="457201" cy="381000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6" name="Oval 5">
            <a:hlinkClick r:id="rId3" action="ppaction://hlinksldjump"/>
          </p:cNvPr>
          <p:cNvSpPr/>
          <p:nvPr/>
        </p:nvSpPr>
        <p:spPr>
          <a:xfrm>
            <a:off x="10666412" y="304800"/>
            <a:ext cx="1066800" cy="1109769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1600" dirty="0"/>
              <a:t>Menu utama</a:t>
            </a:r>
          </a:p>
        </p:txBody>
      </p:sp>
    </p:spTree>
    <p:extLst>
      <p:ext uri="{BB962C8B-B14F-4D97-AF65-F5344CB8AC3E}">
        <p14:creationId xmlns:p14="http://schemas.microsoft.com/office/powerpoint/2010/main" val="55524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5612" y="2590800"/>
            <a:ext cx="3782586" cy="2514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+mj-lt"/>
              </a:rPr>
              <a:t>Icon</a:t>
            </a:r>
            <a:r>
              <a:rPr lang="id-ID" sz="3200" dirty="0">
                <a:solidFill>
                  <a:schemeClr val="bg1"/>
                </a:solidFill>
                <a:latin typeface="+mj-lt"/>
              </a:rPr>
              <a:t> menurut Pierce</a:t>
            </a:r>
            <a:endParaRPr lang="en-US" sz="3200" dirty="0">
              <a:solidFill>
                <a:schemeClr val="bg1"/>
              </a:solidFill>
              <a:latin typeface="+mj-lt"/>
            </a:endParaRPr>
          </a:p>
          <a:p>
            <a:endParaRPr lang="id-ID" sz="3200" dirty="0">
              <a:solidFill>
                <a:schemeClr val="bg1"/>
              </a:solidFill>
              <a:latin typeface="DK Jambo" panose="02000000000000000000" pitchFamily="50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412" y="3616128"/>
            <a:ext cx="2081870" cy="2529472"/>
          </a:xfrm>
        </p:spPr>
      </p:pic>
      <p:sp>
        <p:nvSpPr>
          <p:cNvPr id="8" name="Cloud Callout 7"/>
          <p:cNvSpPr/>
          <p:nvPr/>
        </p:nvSpPr>
        <p:spPr>
          <a:xfrm>
            <a:off x="4570412" y="187128"/>
            <a:ext cx="7239000" cy="3429000"/>
          </a:xfrm>
          <a:prstGeom prst="cloudCallout">
            <a:avLst/>
          </a:prstGeom>
          <a:solidFill>
            <a:schemeClr val="accent1">
              <a:lumMod val="40000"/>
              <a:lumOff val="60000"/>
            </a:schemeClr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  <a:p>
            <a:pPr algn="ctr"/>
            <a:r>
              <a:rPr lang="en-US" b="1" dirty="0"/>
              <a:t>Charles Sanders Peirce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filsuf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ahli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, Amerika. </a:t>
            </a:r>
            <a:r>
              <a:rPr lang="en-US" dirty="0" err="1"/>
              <a:t>Bagi</a:t>
            </a:r>
            <a:r>
              <a:rPr lang="en-US" dirty="0"/>
              <a:t> Pierce, </a:t>
            </a:r>
            <a:r>
              <a:rPr lang="en-US" dirty="0" err="1"/>
              <a:t>ikon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tipologi</a:t>
            </a:r>
            <a:r>
              <a:rPr lang="en-US" dirty="0"/>
              <a:t> </a:t>
            </a:r>
            <a:r>
              <a:rPr lang="en-US" dirty="0" err="1"/>
              <a:t>tanda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trikotomi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. </a:t>
            </a:r>
            <a:r>
              <a:rPr lang="en-US" dirty="0" err="1"/>
              <a:t>Ikon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sebutan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tanda</a:t>
            </a:r>
            <a:r>
              <a:rPr lang="en-US" dirty="0"/>
              <a:t> yang non-</a:t>
            </a:r>
            <a:r>
              <a:rPr lang="en-US" dirty="0" err="1"/>
              <a:t>arbitrer</a:t>
            </a:r>
            <a:r>
              <a:rPr lang="en-US" dirty="0"/>
              <a:t>. </a:t>
            </a:r>
            <a:r>
              <a:rPr lang="en-US" dirty="0" err="1"/>
              <a:t>Menurut</a:t>
            </a:r>
            <a:r>
              <a:rPr lang="en-US" dirty="0"/>
              <a:t> Pierce, </a:t>
            </a:r>
            <a:r>
              <a:rPr lang="en-US" dirty="0" err="1"/>
              <a:t>Ikon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tanda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objeknya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acuan</a:t>
            </a:r>
            <a:r>
              <a:rPr lang="en-US" dirty="0"/>
              <a:t> yang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kemiripan</a:t>
            </a:r>
            <a:r>
              <a:rPr lang="en-US" dirty="0"/>
              <a:t> (</a:t>
            </a:r>
            <a:r>
              <a:rPr lang="en-US" dirty="0" err="1"/>
              <a:t>Sobur</a:t>
            </a:r>
            <a:r>
              <a:rPr lang="en-US" dirty="0"/>
              <a:t>, 2004:41). </a:t>
            </a:r>
          </a:p>
          <a:p>
            <a:pPr algn="ctr"/>
            <a:endParaRPr lang="en-US" dirty="0"/>
          </a:p>
        </p:txBody>
      </p:sp>
      <p:sp>
        <p:nvSpPr>
          <p:cNvPr id="5" name="Right Arrow 4">
            <a:hlinkClick r:id="rId3" action="ppaction://hlinksldjump"/>
          </p:cNvPr>
          <p:cNvSpPr/>
          <p:nvPr/>
        </p:nvSpPr>
        <p:spPr>
          <a:xfrm>
            <a:off x="11047411" y="6293171"/>
            <a:ext cx="457201" cy="381000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6" name="Left Arrow 5">
            <a:hlinkClick r:id="rId4" action="ppaction://hlinksldjump"/>
          </p:cNvPr>
          <p:cNvSpPr/>
          <p:nvPr/>
        </p:nvSpPr>
        <p:spPr>
          <a:xfrm>
            <a:off x="531812" y="6263120"/>
            <a:ext cx="457200" cy="381000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9" name="Oval 8">
            <a:hlinkClick r:id="rId5" action="ppaction://hlinksldjump"/>
          </p:cNvPr>
          <p:cNvSpPr/>
          <p:nvPr/>
        </p:nvSpPr>
        <p:spPr>
          <a:xfrm>
            <a:off x="10742612" y="167810"/>
            <a:ext cx="1066800" cy="1109769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1600" dirty="0"/>
              <a:t>Menu utama</a:t>
            </a:r>
          </a:p>
        </p:txBody>
      </p:sp>
    </p:spTree>
    <p:extLst>
      <p:ext uri="{BB962C8B-B14F-4D97-AF65-F5344CB8AC3E}">
        <p14:creationId xmlns:p14="http://schemas.microsoft.com/office/powerpoint/2010/main" val="310005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</a:t>
            </a:r>
            <a:r>
              <a:rPr lang="en-US" dirty="0" err="1"/>
              <a:t>Merancang</a:t>
            </a:r>
            <a:r>
              <a:rPr lang="en-US" dirty="0"/>
              <a:t> Icon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1981200"/>
            <a:ext cx="4267199" cy="41910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Pertimbangkan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icon yang </a:t>
            </a:r>
            <a:r>
              <a:rPr lang="en-US" dirty="0" err="1"/>
              <a:t>realistis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unik</a:t>
            </a:r>
            <a:endParaRPr lang="en-US" dirty="0"/>
          </a:p>
          <a:p>
            <a:r>
              <a:rPr lang="en-US" dirty="0" err="1"/>
              <a:t>Jangan</a:t>
            </a:r>
            <a:r>
              <a:rPr lang="en-US" dirty="0"/>
              <a:t> </a:t>
            </a:r>
            <a:r>
              <a:rPr lang="en-US" dirty="0" err="1"/>
              <a:t>pernah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icon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persis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icon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ada</a:t>
            </a:r>
            <a:endParaRPr lang="en-US" dirty="0"/>
          </a:p>
          <a:p>
            <a:r>
              <a:rPr lang="id-ID" dirty="0"/>
              <a:t>Buatlah icon yang sederhana</a:t>
            </a:r>
            <a:endParaRPr lang="en-US" dirty="0"/>
          </a:p>
          <a:p>
            <a:r>
              <a:rPr lang="en-US" dirty="0" err="1"/>
              <a:t>Gunakan</a:t>
            </a:r>
            <a:r>
              <a:rPr lang="en-US" dirty="0"/>
              <a:t> </a:t>
            </a:r>
            <a:r>
              <a:rPr lang="en-US" dirty="0" err="1"/>
              <a:t>visualisai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yang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dikenali</a:t>
            </a:r>
            <a:endParaRPr lang="en-US" dirty="0"/>
          </a:p>
          <a:p>
            <a:r>
              <a:rPr lang="en-US" dirty="0" err="1"/>
              <a:t>Terlihat</a:t>
            </a:r>
            <a:r>
              <a:rPr lang="en-US" dirty="0"/>
              <a:t> </a:t>
            </a:r>
            <a:r>
              <a:rPr lang="en-US" dirty="0" err="1"/>
              <a:t>menarik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hitam</a:t>
            </a:r>
            <a:r>
              <a:rPr lang="en-US" dirty="0"/>
              <a:t> </a:t>
            </a:r>
            <a:r>
              <a:rPr lang="en-US" dirty="0" err="1"/>
              <a:t>putih</a:t>
            </a:r>
            <a:r>
              <a:rPr lang="en-US" dirty="0"/>
              <a:t>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berwarna</a:t>
            </a:r>
            <a:endParaRPr lang="en-US" dirty="0"/>
          </a:p>
          <a:p>
            <a:endParaRPr lang="en-US" dirty="0"/>
          </a:p>
        </p:txBody>
      </p:sp>
      <p:sp>
        <p:nvSpPr>
          <p:cNvPr id="4" name="Right Arrow 3">
            <a:hlinkClick r:id="rId2" action="ppaction://hlinksldjump"/>
          </p:cNvPr>
          <p:cNvSpPr/>
          <p:nvPr/>
        </p:nvSpPr>
        <p:spPr>
          <a:xfrm>
            <a:off x="11123612" y="5905500"/>
            <a:ext cx="457201" cy="381000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5" name="Left Arrow 4">
            <a:hlinkClick r:id="rId3" action="ppaction://hlinksldjump"/>
          </p:cNvPr>
          <p:cNvSpPr/>
          <p:nvPr/>
        </p:nvSpPr>
        <p:spPr>
          <a:xfrm>
            <a:off x="722315" y="5905500"/>
            <a:ext cx="457200" cy="381000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6" name="Oval 5">
            <a:hlinkClick r:id="rId4" action="ppaction://hlinksldjump"/>
          </p:cNvPr>
          <p:cNvSpPr/>
          <p:nvPr/>
        </p:nvSpPr>
        <p:spPr>
          <a:xfrm>
            <a:off x="10666412" y="304800"/>
            <a:ext cx="1066800" cy="1109769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1600" dirty="0"/>
              <a:t>Menu utama</a:t>
            </a: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812" y="2438400"/>
            <a:ext cx="3886199" cy="291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09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Beberapa</a:t>
            </a:r>
            <a:r>
              <a:rPr lang="en-US" dirty="0"/>
              <a:t> icon </a:t>
            </a:r>
            <a:r>
              <a:rPr lang="en-US" dirty="0" err="1"/>
              <a:t>umum</a:t>
            </a:r>
            <a:r>
              <a:rPr lang="en-US" dirty="0"/>
              <a:t>.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?</a:t>
            </a: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8211" y="1981200"/>
            <a:ext cx="7733723" cy="4267200"/>
          </a:xfrm>
          <a:noFill/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070225" y="3211513"/>
            <a:ext cx="62245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1" dirty="0">
                <a:solidFill>
                  <a:srgbClr val="002060"/>
                </a:solidFill>
              </a:rPr>
              <a:t>Hot		Cold		Fast		Slow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798762" y="4735512"/>
            <a:ext cx="6191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1" dirty="0">
                <a:solidFill>
                  <a:srgbClr val="002060"/>
                </a:solidFill>
              </a:rPr>
              <a:t>Engine Oil      Ammeter/ Generator	  Straight	Turn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784474" y="6292056"/>
            <a:ext cx="6891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1" dirty="0">
                <a:solidFill>
                  <a:srgbClr val="002060"/>
                </a:solidFill>
              </a:rPr>
              <a:t>Automatic      Variable Regulation	Plus/ Positive	Minus/ </a:t>
            </a:r>
            <a:r>
              <a:rPr lang="en-US" altLang="en-US" i="1" dirty="0" err="1">
                <a:solidFill>
                  <a:srgbClr val="002060"/>
                </a:solidFill>
              </a:rPr>
              <a:t>Neg</a:t>
            </a:r>
            <a:endParaRPr lang="en-US" altLang="en-US" i="1" dirty="0">
              <a:solidFill>
                <a:srgbClr val="002060"/>
              </a:solidFill>
            </a:endParaRPr>
          </a:p>
        </p:txBody>
      </p:sp>
      <p:sp>
        <p:nvSpPr>
          <p:cNvPr id="8" name="Right Arrow 7">
            <a:hlinkClick r:id="rId3" action="ppaction://hlinksldjump"/>
          </p:cNvPr>
          <p:cNvSpPr/>
          <p:nvPr/>
        </p:nvSpPr>
        <p:spPr>
          <a:xfrm>
            <a:off x="11123612" y="5905500"/>
            <a:ext cx="457201" cy="381000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9" name="Left Arrow 8">
            <a:hlinkClick r:id="rId4" action="ppaction://hlinksldjump"/>
          </p:cNvPr>
          <p:cNvSpPr/>
          <p:nvPr/>
        </p:nvSpPr>
        <p:spPr>
          <a:xfrm>
            <a:off x="722315" y="5905500"/>
            <a:ext cx="457200" cy="381000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10" name="Oval 9">
            <a:hlinkClick r:id="rId5" action="ppaction://hlinksldjump"/>
          </p:cNvPr>
          <p:cNvSpPr/>
          <p:nvPr/>
        </p:nvSpPr>
        <p:spPr>
          <a:xfrm>
            <a:off x="10666412" y="304800"/>
            <a:ext cx="1066800" cy="1109769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1600" dirty="0"/>
              <a:t>Menu utama</a:t>
            </a:r>
          </a:p>
        </p:txBody>
      </p:sp>
    </p:spTree>
    <p:extLst>
      <p:ext uri="{BB962C8B-B14F-4D97-AF65-F5344CB8AC3E}">
        <p14:creationId xmlns:p14="http://schemas.microsoft.com/office/powerpoint/2010/main" val="230051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Kode</a:t>
            </a:r>
            <a:r>
              <a:rPr lang="en-US" sz="3200" dirty="0"/>
              <a:t> </a:t>
            </a:r>
            <a:r>
              <a:rPr lang="en-US" sz="3200" dirty="0" err="1"/>
              <a:t>Jumlah</a:t>
            </a:r>
            <a:r>
              <a:rPr lang="en-US" sz="3200" dirty="0"/>
              <a:t> </a:t>
            </a:r>
            <a:r>
              <a:rPr lang="en-US" sz="3200" dirty="0" err="1"/>
              <a:t>Maksimal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Difrensiasi</a:t>
            </a:r>
            <a:r>
              <a:rPr lang="en-US" sz="3200" dirty="0"/>
              <a:t> </a:t>
            </a:r>
            <a:r>
              <a:rPr lang="en-US" sz="3200" dirty="0" err="1"/>
              <a:t>Keefektifan</a:t>
            </a:r>
            <a:r>
              <a:rPr lang="en-US" sz="3200" dirty="0"/>
              <a:t> </a:t>
            </a:r>
            <a:r>
              <a:rPr lang="en-US" sz="3200" dirty="0" err="1"/>
              <a:t>Manusia</a:t>
            </a:r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1166" y="1828800"/>
            <a:ext cx="5580847" cy="487680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46812" y="1828800"/>
            <a:ext cx="5517413" cy="4876800"/>
          </a:xfrm>
          <a:prstGeom prst="rect">
            <a:avLst/>
          </a:prstGeom>
        </p:spPr>
      </p:pic>
      <p:sp>
        <p:nvSpPr>
          <p:cNvPr id="7" name="Right Arrow 6">
            <a:hlinkClick r:id="rId4" action="ppaction://hlinksldjump"/>
          </p:cNvPr>
          <p:cNvSpPr/>
          <p:nvPr/>
        </p:nvSpPr>
        <p:spPr>
          <a:xfrm>
            <a:off x="11123612" y="5905500"/>
            <a:ext cx="457201" cy="381000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8" name="Left Arrow 7">
            <a:hlinkClick r:id="rId5" action="ppaction://hlinksldjump"/>
          </p:cNvPr>
          <p:cNvSpPr/>
          <p:nvPr/>
        </p:nvSpPr>
        <p:spPr>
          <a:xfrm>
            <a:off x="56367" y="5922672"/>
            <a:ext cx="457200" cy="381000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9" name="Oval 8">
            <a:hlinkClick r:id="rId6" action="ppaction://hlinksldjump"/>
          </p:cNvPr>
          <p:cNvSpPr/>
          <p:nvPr/>
        </p:nvSpPr>
        <p:spPr>
          <a:xfrm>
            <a:off x="10666412" y="304800"/>
            <a:ext cx="1066800" cy="1109769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1600" dirty="0"/>
              <a:t>Menu utama</a:t>
            </a:r>
          </a:p>
        </p:txBody>
      </p:sp>
    </p:spTree>
    <p:extLst>
      <p:ext uri="{BB962C8B-B14F-4D97-AF65-F5344CB8AC3E}">
        <p14:creationId xmlns:p14="http://schemas.microsoft.com/office/powerpoint/2010/main" val="84124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Icon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12" y="2057400"/>
            <a:ext cx="10566400" cy="3962400"/>
          </a:xfrm>
          <a:prstGeom prst="rect">
            <a:avLst/>
          </a:prstGeom>
        </p:spPr>
      </p:pic>
      <p:sp>
        <p:nvSpPr>
          <p:cNvPr id="4" name="Right Arrow 3">
            <a:hlinkClick r:id="rId3" action="ppaction://hlinksldjump"/>
          </p:cNvPr>
          <p:cNvSpPr/>
          <p:nvPr/>
        </p:nvSpPr>
        <p:spPr>
          <a:xfrm>
            <a:off x="11123612" y="5905500"/>
            <a:ext cx="457201" cy="381000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6" name="Left Arrow 5">
            <a:hlinkClick r:id="rId4" action="ppaction://hlinksldjump"/>
          </p:cNvPr>
          <p:cNvSpPr/>
          <p:nvPr/>
        </p:nvSpPr>
        <p:spPr>
          <a:xfrm>
            <a:off x="722315" y="5905500"/>
            <a:ext cx="457200" cy="381000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7" name="Oval 6">
            <a:hlinkClick r:id="rId5" action="ppaction://hlinksldjump"/>
          </p:cNvPr>
          <p:cNvSpPr/>
          <p:nvPr/>
        </p:nvSpPr>
        <p:spPr>
          <a:xfrm>
            <a:off x="10666412" y="304800"/>
            <a:ext cx="1066800" cy="1109769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1600" dirty="0"/>
              <a:t>Menu utama</a:t>
            </a:r>
          </a:p>
        </p:txBody>
      </p:sp>
    </p:spTree>
    <p:extLst>
      <p:ext uri="{BB962C8B-B14F-4D97-AF65-F5344CB8AC3E}">
        <p14:creationId xmlns:p14="http://schemas.microsoft.com/office/powerpoint/2010/main" val="45830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143000"/>
            <a:ext cx="4645152" cy="762000"/>
          </a:xfrm>
        </p:spPr>
        <p:txBody>
          <a:bodyPr/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Concrete and familiar shapes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612" y="1143000"/>
            <a:ext cx="4953000" cy="762000"/>
          </a:xfrm>
        </p:spPr>
        <p:txBody>
          <a:bodyPr/>
          <a:lstStyle/>
          <a:p>
            <a:pPr algn="ctr"/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Visually &amp; conceptually distinct shapes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4003" y="2286000"/>
            <a:ext cx="4993034" cy="3886200"/>
          </a:xfrm>
          <a:noFill/>
        </p:spPr>
      </p:pic>
      <p:pic>
        <p:nvPicPr>
          <p:cNvPr id="8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35625" y="2286000"/>
            <a:ext cx="4846784" cy="3886200"/>
          </a:xfrm>
          <a:noFill/>
        </p:spPr>
      </p:pic>
      <p:sp>
        <p:nvSpPr>
          <p:cNvPr id="6" name="Right Arrow 5">
            <a:hlinkClick r:id="rId4" action="ppaction://hlinksldjump"/>
          </p:cNvPr>
          <p:cNvSpPr/>
          <p:nvPr/>
        </p:nvSpPr>
        <p:spPr>
          <a:xfrm>
            <a:off x="11123612" y="5905500"/>
            <a:ext cx="457201" cy="381000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9" name="Left Arrow 8">
            <a:hlinkClick r:id="rId5" action="ppaction://hlinksldjump"/>
          </p:cNvPr>
          <p:cNvSpPr/>
          <p:nvPr/>
        </p:nvSpPr>
        <p:spPr>
          <a:xfrm>
            <a:off x="722315" y="5905500"/>
            <a:ext cx="457200" cy="381000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10" name="Oval 9">
            <a:hlinkClick r:id="rId6" action="ppaction://hlinksldjump"/>
          </p:cNvPr>
          <p:cNvSpPr/>
          <p:nvPr/>
        </p:nvSpPr>
        <p:spPr>
          <a:xfrm>
            <a:off x="10666412" y="304800"/>
            <a:ext cx="1066800" cy="1109769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1600" dirty="0"/>
              <a:t>Menu utama</a:t>
            </a:r>
          </a:p>
        </p:txBody>
      </p:sp>
    </p:spTree>
    <p:extLst>
      <p:ext uri="{BB962C8B-B14F-4D97-AF65-F5344CB8AC3E}">
        <p14:creationId xmlns:p14="http://schemas.microsoft.com/office/powerpoint/2010/main" val="53626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89005" y="2057400"/>
            <a:ext cx="3257550" cy="3257550"/>
          </a:xfrm>
          <a:prstGeom prst="rect">
            <a:avLst/>
          </a:prstGeo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289005" y="5410200"/>
            <a:ext cx="34925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/>
              <a:t>Communication relationships </a:t>
            </a:r>
          </a:p>
          <a:p>
            <a:pPr eaLnBrk="1" hangingPunct="1"/>
            <a:r>
              <a:rPr lang="en-US" altLang="en-US" b="1" dirty="0"/>
              <a:t>in icons</a:t>
            </a:r>
            <a:endParaRPr lang="en-US" alt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408612" y="1733550"/>
            <a:ext cx="2128837" cy="1620838"/>
          </a:xfrm>
          <a:prstGeom prst="rect">
            <a:avLst/>
          </a:prstGeo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408612" y="3505200"/>
            <a:ext cx="2390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/>
              <a:t>Borders degrading </a:t>
            </a:r>
          </a:p>
          <a:p>
            <a:pPr eaLnBrk="1" hangingPunct="1"/>
            <a:r>
              <a:rPr lang="en-US" altLang="en-US" b="1" dirty="0"/>
              <a:t>icon distinctiveness</a:t>
            </a:r>
            <a:endParaRPr lang="en-US" altLang="en-US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380412" y="3791240"/>
            <a:ext cx="3135312" cy="1601788"/>
          </a:xfrm>
          <a:prstGeom prst="rect">
            <a:avLst/>
          </a:prstGeo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788600" y="5638800"/>
            <a:ext cx="2701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/>
              <a:t>Avoid excessive detail </a:t>
            </a:r>
          </a:p>
          <a:p>
            <a:pPr eaLnBrk="1" hangingPunct="1"/>
            <a:r>
              <a:rPr lang="en-US" altLang="en-US" b="1" dirty="0"/>
              <a:t>in icon design</a:t>
            </a:r>
            <a:endParaRPr lang="en-US" altLang="en-US" dirty="0"/>
          </a:p>
        </p:txBody>
      </p:sp>
      <p:sp>
        <p:nvSpPr>
          <p:cNvPr id="10" name="Left Arrow 9">
            <a:hlinkClick r:id="rId5" action="ppaction://hlinksldjump"/>
          </p:cNvPr>
          <p:cNvSpPr/>
          <p:nvPr/>
        </p:nvSpPr>
        <p:spPr>
          <a:xfrm>
            <a:off x="722315" y="5905500"/>
            <a:ext cx="457200" cy="381000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11" name="Oval 10">
            <a:hlinkClick r:id="rId6" action="ppaction://hlinksldjump"/>
          </p:cNvPr>
          <p:cNvSpPr/>
          <p:nvPr/>
        </p:nvSpPr>
        <p:spPr>
          <a:xfrm>
            <a:off x="10666412" y="304800"/>
            <a:ext cx="1066800" cy="1109769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1600" dirty="0"/>
              <a:t>Menu utama</a:t>
            </a:r>
          </a:p>
        </p:txBody>
      </p:sp>
    </p:spTree>
    <p:extLst>
      <p:ext uri="{BB962C8B-B14F-4D97-AF65-F5344CB8AC3E}">
        <p14:creationId xmlns:p14="http://schemas.microsoft.com/office/powerpoint/2010/main" val="25193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Grafis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Grafis</a:t>
            </a:r>
            <a:r>
              <a:rPr lang="en-US" b="1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kombinasi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titik-titik</a:t>
            </a:r>
            <a:r>
              <a:rPr lang="en-US" dirty="0"/>
              <a:t> yang </a:t>
            </a:r>
            <a:r>
              <a:rPr lang="en-US" dirty="0" err="1"/>
              <a:t>nantinya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visual </a:t>
            </a:r>
            <a:r>
              <a:rPr lang="en-US" dirty="0" err="1"/>
              <a:t>tertentu</a:t>
            </a:r>
            <a:r>
              <a:rPr lang="en-US" dirty="0"/>
              <a:t>. </a:t>
            </a:r>
            <a:r>
              <a:rPr lang="en-US" dirty="0" err="1"/>
              <a:t>Titik-titik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berbentuk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hitam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berbentuk</a:t>
            </a:r>
            <a:r>
              <a:rPr lang="en-US" dirty="0"/>
              <a:t> </a:t>
            </a:r>
            <a:r>
              <a:rPr lang="en-US" dirty="0" err="1"/>
              <a:t>titik-titik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bermacam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,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grafis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 </a:t>
            </a:r>
            <a:r>
              <a:rPr lang="en-US" dirty="0" err="1"/>
              <a:t>Kombinasi</a:t>
            </a:r>
            <a:r>
              <a:rPr lang="en-US" dirty="0"/>
              <a:t> </a:t>
            </a:r>
            <a:r>
              <a:rPr lang="en-US" dirty="0" err="1"/>
              <a:t>titik-titik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rumusan</a:t>
            </a:r>
            <a:r>
              <a:rPr lang="en-US" dirty="0"/>
              <a:t>. </a:t>
            </a:r>
            <a:endParaRPr lang="id-ID" dirty="0"/>
          </a:p>
          <a:p>
            <a:r>
              <a:rPr lang="en-US" dirty="0" err="1"/>
              <a:t>Grafika</a:t>
            </a:r>
            <a:r>
              <a:rPr lang="en-US" dirty="0"/>
              <a:t> (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Inggris</a:t>
            </a:r>
            <a:r>
              <a:rPr lang="en-US" dirty="0"/>
              <a:t> "Graphic")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presentasi</a:t>
            </a:r>
            <a:r>
              <a:rPr lang="en-US" dirty="0"/>
              <a:t> visual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permukaan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dinding</a:t>
            </a:r>
            <a:r>
              <a:rPr lang="en-US" dirty="0"/>
              <a:t>, </a:t>
            </a:r>
            <a:r>
              <a:rPr lang="en-US" dirty="0" err="1"/>
              <a:t>kanvas</a:t>
            </a:r>
            <a:r>
              <a:rPr lang="en-US" dirty="0"/>
              <a:t>, </a:t>
            </a:r>
            <a:r>
              <a:rPr lang="en-US" dirty="0" err="1"/>
              <a:t>layar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, </a:t>
            </a:r>
            <a:r>
              <a:rPr lang="en-US" dirty="0" err="1"/>
              <a:t>kertas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batu</a:t>
            </a:r>
            <a:r>
              <a:rPr lang="en-US" dirty="0"/>
              <a:t>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tanda</a:t>
            </a:r>
            <a:r>
              <a:rPr lang="en-US" dirty="0"/>
              <a:t>, </a:t>
            </a:r>
            <a:r>
              <a:rPr lang="en-US" dirty="0" err="1"/>
              <a:t>informasi</a:t>
            </a:r>
            <a:r>
              <a:rPr lang="en-US" dirty="0"/>
              <a:t>, </a:t>
            </a:r>
            <a:r>
              <a:rPr lang="en-US" dirty="0" err="1"/>
              <a:t>ilustrasi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hiburan</a:t>
            </a:r>
            <a:r>
              <a:rPr lang="en-US" dirty="0"/>
              <a:t>. </a:t>
            </a:r>
          </a:p>
        </p:txBody>
      </p:sp>
      <p:sp>
        <p:nvSpPr>
          <p:cNvPr id="4" name="Right Arrow 3">
            <a:hlinkClick r:id="rId2" action="ppaction://hlinksldjump"/>
          </p:cNvPr>
          <p:cNvSpPr/>
          <p:nvPr/>
        </p:nvSpPr>
        <p:spPr>
          <a:xfrm>
            <a:off x="11123612" y="5905500"/>
            <a:ext cx="457201" cy="381000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6" name="Oval 5"/>
          <p:cNvSpPr/>
          <p:nvPr/>
        </p:nvSpPr>
        <p:spPr>
          <a:xfrm>
            <a:off x="10666412" y="304800"/>
            <a:ext cx="1066800" cy="1109769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1600" dirty="0"/>
              <a:t>Menu </a:t>
            </a:r>
            <a:r>
              <a:rPr lang="id-ID" sz="1600" dirty="0">
                <a:hlinkClick r:id="rId3" action="ppaction://hlinksldjump"/>
              </a:rPr>
              <a:t>utama</a:t>
            </a:r>
            <a:endParaRPr lang="id-ID" sz="1600" dirty="0"/>
          </a:p>
        </p:txBody>
      </p:sp>
    </p:spTree>
    <p:extLst>
      <p:ext uri="{BB962C8B-B14F-4D97-AF65-F5344CB8AC3E}">
        <p14:creationId xmlns:p14="http://schemas.microsoft.com/office/powerpoint/2010/main" val="50013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Grafis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700" b="1" dirty="0"/>
              <a:t>1.Warna</a:t>
            </a:r>
          </a:p>
          <a:p>
            <a:pPr marL="0" indent="0">
              <a:buNone/>
            </a:pPr>
            <a:r>
              <a:rPr lang="en-US" sz="1700" dirty="0"/>
              <a:t>➢ CMYK (Cyan, Magenta, Yellow, Black)</a:t>
            </a:r>
          </a:p>
          <a:p>
            <a:pPr marL="0" indent="0">
              <a:buNone/>
            </a:pPr>
            <a:r>
              <a:rPr lang="en-US" sz="1700" dirty="0"/>
              <a:t>➢ RGB (Red, Green, Blue)</a:t>
            </a:r>
          </a:p>
          <a:p>
            <a:pPr marL="0" indent="0">
              <a:buNone/>
            </a:pPr>
            <a:r>
              <a:rPr lang="en-US" sz="1700" dirty="0"/>
              <a:t>➢ BW (Black White)</a:t>
            </a:r>
          </a:p>
          <a:p>
            <a:pPr marL="0" indent="0">
              <a:buNone/>
            </a:pPr>
            <a:r>
              <a:rPr lang="en-US" sz="1700" b="1" dirty="0"/>
              <a:t>2.Resolusi </a:t>
            </a:r>
            <a:r>
              <a:rPr lang="en-US" sz="1700" b="1" dirty="0" err="1"/>
              <a:t>Grafik</a:t>
            </a:r>
            <a:endParaRPr lang="en-US" sz="1700" b="1" dirty="0"/>
          </a:p>
          <a:p>
            <a:pPr marL="0" indent="0">
              <a:buNone/>
            </a:pPr>
            <a:r>
              <a:rPr lang="en-US" sz="1700" dirty="0" err="1"/>
              <a:t>mendeskripsikan</a:t>
            </a:r>
            <a:r>
              <a:rPr lang="en-US" sz="1700" dirty="0"/>
              <a:t> </a:t>
            </a:r>
            <a:r>
              <a:rPr lang="en-US" sz="1700" dirty="0" err="1"/>
              <a:t>tentang</a:t>
            </a:r>
            <a:r>
              <a:rPr lang="en-US" sz="1700" dirty="0"/>
              <a:t> </a:t>
            </a:r>
            <a:r>
              <a:rPr lang="en-US" sz="1700" dirty="0" err="1"/>
              <a:t>banyaknya</a:t>
            </a:r>
            <a:r>
              <a:rPr lang="en-US" sz="1700" dirty="0"/>
              <a:t> detail </a:t>
            </a:r>
            <a:r>
              <a:rPr lang="en-US" sz="1700" dirty="0" err="1"/>
              <a:t>gambar</a:t>
            </a:r>
            <a:r>
              <a:rPr lang="en-US" sz="1700" dirty="0"/>
              <a:t> yang </a:t>
            </a:r>
            <a:r>
              <a:rPr lang="en-US" sz="1700" dirty="0" err="1"/>
              <a:t>tersimpan</a:t>
            </a:r>
            <a:r>
              <a:rPr lang="en-US" sz="1700" dirty="0"/>
              <a:t>. </a:t>
            </a:r>
            <a:r>
              <a:rPr lang="en-US" sz="1700" dirty="0" err="1"/>
              <a:t>Resolusi</a:t>
            </a:r>
            <a:r>
              <a:rPr lang="en-US" sz="1700" dirty="0"/>
              <a:t> </a:t>
            </a:r>
            <a:r>
              <a:rPr lang="en-US" sz="1700" dirty="0" err="1"/>
              <a:t>sering</a:t>
            </a:r>
            <a:r>
              <a:rPr lang="en-US" sz="1700" dirty="0"/>
              <a:t> </a:t>
            </a:r>
            <a:r>
              <a:rPr lang="en-US" sz="1700" dirty="0" err="1"/>
              <a:t>digunakan</a:t>
            </a:r>
            <a:r>
              <a:rPr lang="en-US" sz="1700" dirty="0"/>
              <a:t> </a:t>
            </a:r>
            <a:r>
              <a:rPr lang="en-US" sz="1700" dirty="0" err="1"/>
              <a:t>sebagai</a:t>
            </a:r>
            <a:r>
              <a:rPr lang="en-US" sz="1700" dirty="0"/>
              <a:t> </a:t>
            </a:r>
            <a:r>
              <a:rPr lang="en-US" sz="1700" dirty="0" err="1"/>
              <a:t>jumlah</a:t>
            </a:r>
            <a:r>
              <a:rPr lang="en-US" sz="1700" dirty="0"/>
              <a:t> pixel </a:t>
            </a:r>
            <a:r>
              <a:rPr lang="en-US" sz="1700" dirty="0" err="1"/>
              <a:t>dalam</a:t>
            </a:r>
            <a:r>
              <a:rPr lang="en-US" sz="1700" dirty="0"/>
              <a:t> </a:t>
            </a:r>
            <a:r>
              <a:rPr lang="en-US" sz="1700" dirty="0" err="1"/>
              <a:t>pencitraan</a:t>
            </a:r>
            <a:r>
              <a:rPr lang="en-US" sz="1700" dirty="0"/>
              <a:t> </a:t>
            </a:r>
            <a:r>
              <a:rPr lang="en-US" sz="1700" dirty="0" err="1"/>
              <a:t>gambar</a:t>
            </a:r>
            <a:r>
              <a:rPr lang="en-US" sz="1700" dirty="0"/>
              <a:t> digital.</a:t>
            </a:r>
          </a:p>
          <a:p>
            <a:pPr marL="0" indent="0">
              <a:buNone/>
            </a:pPr>
            <a:r>
              <a:rPr lang="en-US" sz="1700" b="1" dirty="0"/>
              <a:t>3.Tipe File</a:t>
            </a:r>
          </a:p>
          <a:p>
            <a:pPr marL="0" indent="0">
              <a:buNone/>
            </a:pPr>
            <a:r>
              <a:rPr lang="en-US" sz="1700" dirty="0"/>
              <a:t>BMP, JPG, PNG, GIF, PCX, CDR, SVG</a:t>
            </a:r>
          </a:p>
        </p:txBody>
      </p:sp>
      <p:sp>
        <p:nvSpPr>
          <p:cNvPr id="4" name="Right Arrow 3">
            <a:hlinkClick r:id="rId2" action="ppaction://hlinksldjump"/>
          </p:cNvPr>
          <p:cNvSpPr/>
          <p:nvPr/>
        </p:nvSpPr>
        <p:spPr>
          <a:xfrm>
            <a:off x="11123612" y="5905500"/>
            <a:ext cx="457201" cy="381000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5" name="Left Arrow 4">
            <a:hlinkClick r:id="rId3" action="ppaction://hlinksldjump"/>
          </p:cNvPr>
          <p:cNvSpPr/>
          <p:nvPr/>
        </p:nvSpPr>
        <p:spPr>
          <a:xfrm>
            <a:off x="722315" y="5905500"/>
            <a:ext cx="457200" cy="381000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6" name="Oval 5"/>
          <p:cNvSpPr/>
          <p:nvPr/>
        </p:nvSpPr>
        <p:spPr>
          <a:xfrm>
            <a:off x="10666412" y="304800"/>
            <a:ext cx="1066800" cy="1109769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1600" dirty="0">
                <a:hlinkClick r:id="rId4" action="ppaction://hlinksldjump"/>
              </a:rPr>
              <a:t>Menu</a:t>
            </a:r>
            <a:r>
              <a:rPr lang="id-ID" sz="1600" dirty="0"/>
              <a:t> utama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850" y="990600"/>
            <a:ext cx="4245429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82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Jenis-Jenis</a:t>
            </a:r>
            <a:r>
              <a:rPr lang="en-US" dirty="0"/>
              <a:t> </a:t>
            </a:r>
            <a:r>
              <a:rPr lang="en-US" dirty="0" err="1"/>
              <a:t>Grafis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algn="just"/>
            <a:r>
              <a:rPr lang="en-US" b="1" dirty="0" err="1"/>
              <a:t>Grafis</a:t>
            </a:r>
            <a:r>
              <a:rPr lang="en-US" b="1" dirty="0"/>
              <a:t> Bitmap </a:t>
            </a:r>
          </a:p>
          <a:p>
            <a:pPr marL="228600" lvl="1" indent="0" algn="just">
              <a:buNone/>
            </a:pPr>
            <a:r>
              <a:rPr lang="en-US" dirty="0" err="1"/>
              <a:t>Gambar</a:t>
            </a:r>
            <a:r>
              <a:rPr lang="en-US" dirty="0"/>
              <a:t> bitmap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duplikat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tiruan</a:t>
            </a:r>
            <a:r>
              <a:rPr lang="en-US" dirty="0"/>
              <a:t> </a:t>
            </a:r>
            <a:r>
              <a:rPr lang="en-US" dirty="0" err="1"/>
              <a:t>persis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asli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digital.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tersusun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sejumlah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pixel (picture element)/dot/point/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koordinat</a:t>
            </a:r>
            <a:r>
              <a:rPr lang="en-US" dirty="0"/>
              <a:t> yang </a:t>
            </a:r>
            <a:r>
              <a:rPr lang="en-US" dirty="0" err="1"/>
              <a:t>ditempatkan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lokasi-lokasi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tersendiri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pola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di </a:t>
            </a:r>
            <a:r>
              <a:rPr lang="en-US" dirty="0" err="1"/>
              <a:t>layar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. </a:t>
            </a:r>
          </a:p>
          <a:p>
            <a:pPr algn="just"/>
            <a:r>
              <a:rPr lang="en-US" b="1" dirty="0" err="1"/>
              <a:t>Grafis</a:t>
            </a:r>
            <a:r>
              <a:rPr lang="en-US" b="1" dirty="0"/>
              <a:t> </a:t>
            </a:r>
            <a:r>
              <a:rPr lang="en-US" b="1" dirty="0" err="1"/>
              <a:t>Vektor</a:t>
            </a:r>
            <a:endParaRPr lang="en-US" b="1" dirty="0"/>
          </a:p>
          <a:p>
            <a:pPr marL="228600" lvl="1" indent="0" algn="just">
              <a:buNone/>
            </a:pP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vektor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yang </a:t>
            </a:r>
            <a:r>
              <a:rPr lang="en-US" dirty="0" err="1"/>
              <a:t>tersusun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sekumpulan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, </a:t>
            </a:r>
            <a:r>
              <a:rPr lang="en-US" dirty="0" err="1"/>
              <a:t>kurva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serangkaian</a:t>
            </a:r>
            <a:r>
              <a:rPr lang="en-US" dirty="0"/>
              <a:t> </a:t>
            </a:r>
            <a:r>
              <a:rPr lang="en-US" dirty="0" err="1"/>
              <a:t>instruksi</a:t>
            </a:r>
            <a:r>
              <a:rPr lang="en-US" dirty="0"/>
              <a:t> yang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matematis</a:t>
            </a:r>
            <a:r>
              <a:rPr lang="en-US" dirty="0"/>
              <a:t>.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, </a:t>
            </a:r>
            <a:r>
              <a:rPr lang="en-US" dirty="0" err="1"/>
              <a:t>kurva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properti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masingmasing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fill, stroke, </a:t>
            </a:r>
            <a:r>
              <a:rPr lang="en-US" dirty="0" err="1"/>
              <a:t>dan</a:t>
            </a:r>
            <a:r>
              <a:rPr lang="en-US" dirty="0"/>
              <a:t> node.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vektor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dipengaruhi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resolusi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pixel (dpi)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bitmap.</a:t>
            </a:r>
            <a:endParaRPr lang="en-US" b="1" dirty="0"/>
          </a:p>
        </p:txBody>
      </p:sp>
      <p:sp>
        <p:nvSpPr>
          <p:cNvPr id="4" name="Right Arrow 3">
            <a:hlinkClick r:id="rId2" action="ppaction://hlinksldjump"/>
          </p:cNvPr>
          <p:cNvSpPr/>
          <p:nvPr/>
        </p:nvSpPr>
        <p:spPr>
          <a:xfrm>
            <a:off x="11123612" y="5905500"/>
            <a:ext cx="457201" cy="381000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5" name="Left Arrow 4">
            <a:hlinkClick r:id="rId3" action="ppaction://hlinksldjump"/>
          </p:cNvPr>
          <p:cNvSpPr/>
          <p:nvPr/>
        </p:nvSpPr>
        <p:spPr>
          <a:xfrm>
            <a:off x="722315" y="5905500"/>
            <a:ext cx="457200" cy="381000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6" name="Oval 5">
            <a:hlinkClick r:id="rId4" action="ppaction://hlinksldjump"/>
          </p:cNvPr>
          <p:cNvSpPr/>
          <p:nvPr/>
        </p:nvSpPr>
        <p:spPr>
          <a:xfrm>
            <a:off x="10666412" y="304800"/>
            <a:ext cx="1066800" cy="1109769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1600" dirty="0"/>
              <a:t>Menu utama</a:t>
            </a:r>
          </a:p>
        </p:txBody>
      </p:sp>
    </p:spTree>
    <p:extLst>
      <p:ext uri="{BB962C8B-B14F-4D97-AF65-F5344CB8AC3E}">
        <p14:creationId xmlns:p14="http://schemas.microsoft.com/office/powerpoint/2010/main" val="357437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graphics (by purpose)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1"/>
            <a:r>
              <a:rPr lang="en-US" altLang="en-US" sz="2800" b="1" dirty="0"/>
              <a:t>Navigational</a:t>
            </a:r>
            <a:r>
              <a:rPr lang="en-US" altLang="en-US" sz="2800" dirty="0"/>
              <a:t>. To identify links that may be followed</a:t>
            </a:r>
          </a:p>
          <a:p>
            <a:pPr lvl="1"/>
            <a:r>
              <a:rPr lang="en-US" altLang="en-US" sz="2800" b="1" dirty="0"/>
              <a:t>Representational</a:t>
            </a:r>
            <a:r>
              <a:rPr lang="en-US" altLang="en-US" sz="2800" dirty="0"/>
              <a:t>. To illustrate items mentioned in text</a:t>
            </a:r>
          </a:p>
          <a:p>
            <a:pPr lvl="1"/>
            <a:r>
              <a:rPr lang="en-US" altLang="en-US" sz="2800" b="1" dirty="0"/>
              <a:t>Organizational</a:t>
            </a:r>
            <a:r>
              <a:rPr lang="en-US" altLang="en-US" sz="2800" dirty="0"/>
              <a:t>. To relate items mentioned in text</a:t>
            </a:r>
          </a:p>
          <a:p>
            <a:pPr lvl="1"/>
            <a:r>
              <a:rPr lang="en-US" altLang="en-US" sz="2800" b="1" dirty="0"/>
              <a:t>Explanative</a:t>
            </a:r>
            <a:r>
              <a:rPr lang="en-US" altLang="en-US" sz="2800" dirty="0"/>
              <a:t>. To show how things or processes work</a:t>
            </a:r>
          </a:p>
          <a:p>
            <a:pPr lvl="1"/>
            <a:r>
              <a:rPr lang="en-US" altLang="en-US" sz="2800" b="1" dirty="0"/>
              <a:t>Decorative</a:t>
            </a:r>
            <a:r>
              <a:rPr lang="en-US" altLang="en-US" sz="2800" dirty="0"/>
              <a:t>. To provide visual appeal and emphasis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ight Arrow 3">
            <a:hlinkClick r:id="rId2" action="ppaction://hlinksldjump"/>
          </p:cNvPr>
          <p:cNvSpPr/>
          <p:nvPr/>
        </p:nvSpPr>
        <p:spPr>
          <a:xfrm>
            <a:off x="11123612" y="5905500"/>
            <a:ext cx="457201" cy="381000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5" name="Left Arrow 4">
            <a:hlinkClick r:id="rId3" action="ppaction://hlinksldjump"/>
          </p:cNvPr>
          <p:cNvSpPr/>
          <p:nvPr/>
        </p:nvSpPr>
        <p:spPr>
          <a:xfrm>
            <a:off x="722315" y="5905500"/>
            <a:ext cx="457200" cy="381000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6" name="Oval 5">
            <a:hlinkClick r:id="rId4" action="ppaction://hlinksldjump"/>
          </p:cNvPr>
          <p:cNvSpPr/>
          <p:nvPr/>
        </p:nvSpPr>
        <p:spPr>
          <a:xfrm>
            <a:off x="10666412" y="304800"/>
            <a:ext cx="1066800" cy="1109769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1600" dirty="0"/>
              <a:t>Menu utama</a:t>
            </a:r>
          </a:p>
        </p:txBody>
      </p:sp>
    </p:spTree>
    <p:extLst>
      <p:ext uri="{BB962C8B-B14F-4D97-AF65-F5344CB8AC3E}">
        <p14:creationId xmlns:p14="http://schemas.microsoft.com/office/powerpoint/2010/main" val="317282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Warna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spektrum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yang </a:t>
            </a:r>
            <a:r>
              <a:rPr lang="en-US" dirty="0" err="1"/>
              <a:t>terdapat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/>
              <a:t> </a:t>
            </a:r>
            <a:r>
              <a:rPr lang="en-US" dirty="0" err="1"/>
              <a:t>sempurna</a:t>
            </a:r>
            <a:r>
              <a:rPr lang="en-US" dirty="0"/>
              <a:t> (</a:t>
            </a:r>
            <a:r>
              <a:rPr lang="en-US" dirty="0" err="1"/>
              <a:t>berwarna</a:t>
            </a:r>
            <a:r>
              <a:rPr lang="en-US" dirty="0"/>
              <a:t> </a:t>
            </a:r>
            <a:r>
              <a:rPr lang="en-US" dirty="0" err="1"/>
              <a:t>putih</a:t>
            </a:r>
            <a:r>
              <a:rPr lang="en-US" dirty="0"/>
              <a:t>). </a:t>
            </a:r>
            <a:r>
              <a:rPr lang="en-US" dirty="0" err="1"/>
              <a:t>Identitas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 </a:t>
            </a:r>
          </a:p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seni</a:t>
            </a:r>
            <a:r>
              <a:rPr lang="en-US" dirty="0"/>
              <a:t> </a:t>
            </a:r>
            <a:r>
              <a:rPr lang="en-US" dirty="0" err="1"/>
              <a:t>rupa</a:t>
            </a:r>
            <a:r>
              <a:rPr lang="en-US" dirty="0"/>
              <a:t>,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pantulan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/>
              <a:t> yang </a:t>
            </a:r>
            <a:r>
              <a:rPr lang="en-US" dirty="0" err="1"/>
              <a:t>dipengaruhi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pigmen</a:t>
            </a:r>
            <a:r>
              <a:rPr lang="en-US" dirty="0"/>
              <a:t> yang </a:t>
            </a:r>
            <a:r>
              <a:rPr lang="en-US" dirty="0" err="1"/>
              <a:t>terdapat</a:t>
            </a:r>
            <a:r>
              <a:rPr lang="en-US" dirty="0"/>
              <a:t> di </a:t>
            </a:r>
            <a:r>
              <a:rPr lang="en-US" dirty="0" err="1"/>
              <a:t>permukaan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. </a:t>
            </a:r>
          </a:p>
          <a:p>
            <a:r>
              <a:rPr lang="en-US" dirty="0" err="1"/>
              <a:t>Teori</a:t>
            </a:r>
            <a:r>
              <a:rPr lang="en-US" dirty="0"/>
              <a:t> Brewster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yang </a:t>
            </a:r>
            <a:r>
              <a:rPr lang="en-US" dirty="0" err="1"/>
              <a:t>menyederhanakan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di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4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. </a:t>
            </a:r>
            <a:r>
              <a:rPr lang="en-US" dirty="0" err="1"/>
              <a:t>Keempat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: </a:t>
            </a:r>
            <a:r>
              <a:rPr lang="en-US" dirty="0" err="1"/>
              <a:t>warna</a:t>
            </a:r>
            <a:r>
              <a:rPr lang="en-US" dirty="0"/>
              <a:t> primer, </a:t>
            </a:r>
            <a:r>
              <a:rPr lang="en-US" dirty="0" err="1"/>
              <a:t>sekunder</a:t>
            </a:r>
            <a:r>
              <a:rPr lang="en-US" dirty="0"/>
              <a:t>, </a:t>
            </a:r>
            <a:r>
              <a:rPr lang="en-US" dirty="0" err="1"/>
              <a:t>tersier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netral</a:t>
            </a:r>
            <a:r>
              <a:rPr lang="en-US" dirty="0"/>
              <a:t>.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kali </a:t>
            </a:r>
            <a:r>
              <a:rPr lang="en-US" dirty="0" err="1"/>
              <a:t>dikemukakan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1831.</a:t>
            </a:r>
          </a:p>
        </p:txBody>
      </p:sp>
      <p:sp>
        <p:nvSpPr>
          <p:cNvPr id="4" name="Right Arrow 3">
            <a:hlinkClick r:id="rId2" action="ppaction://hlinksldjump"/>
          </p:cNvPr>
          <p:cNvSpPr/>
          <p:nvPr/>
        </p:nvSpPr>
        <p:spPr>
          <a:xfrm>
            <a:off x="11123612" y="5905500"/>
            <a:ext cx="457201" cy="381000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5" name="Left Arrow 4">
            <a:hlinkClick r:id="rId3" action="ppaction://hlinksldjump"/>
          </p:cNvPr>
          <p:cNvSpPr/>
          <p:nvPr/>
        </p:nvSpPr>
        <p:spPr>
          <a:xfrm>
            <a:off x="722315" y="5905500"/>
            <a:ext cx="457200" cy="381000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6" name="Oval 5">
            <a:hlinkClick r:id="rId4" action="ppaction://hlinksldjump"/>
          </p:cNvPr>
          <p:cNvSpPr/>
          <p:nvPr/>
        </p:nvSpPr>
        <p:spPr>
          <a:xfrm>
            <a:off x="10666412" y="304800"/>
            <a:ext cx="1066800" cy="1109769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1600" dirty="0"/>
              <a:t>Menu utama</a:t>
            </a:r>
          </a:p>
        </p:txBody>
      </p:sp>
    </p:spTree>
    <p:extLst>
      <p:ext uri="{BB962C8B-B14F-4D97-AF65-F5344CB8AC3E}">
        <p14:creationId xmlns:p14="http://schemas.microsoft.com/office/powerpoint/2010/main" val="403372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Warna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:</a:t>
            </a:r>
          </a:p>
          <a:p>
            <a:r>
              <a:rPr lang="en-US" b="1" dirty="0" err="1"/>
              <a:t>fungsi</a:t>
            </a:r>
            <a:r>
              <a:rPr lang="en-US" b="1" dirty="0"/>
              <a:t> </a:t>
            </a:r>
            <a:r>
              <a:rPr lang="en-US" b="1" dirty="0" err="1"/>
              <a:t>identitas</a:t>
            </a:r>
            <a:r>
              <a:rPr lang="en-US" dirty="0"/>
              <a:t>, </a:t>
            </a:r>
            <a:r>
              <a:rPr lang="en-US" dirty="0" err="1"/>
              <a:t>dimana</a:t>
            </a:r>
            <a:r>
              <a:rPr lang="en-US" dirty="0"/>
              <a:t> orang </a:t>
            </a:r>
            <a:r>
              <a:rPr lang="en-US" dirty="0" err="1"/>
              <a:t>mengenal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warnanya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seragam</a:t>
            </a:r>
            <a:r>
              <a:rPr lang="en-US" dirty="0"/>
              <a:t>, </a:t>
            </a:r>
            <a:r>
              <a:rPr lang="en-US" dirty="0" err="1"/>
              <a:t>bendera</a:t>
            </a:r>
            <a:r>
              <a:rPr lang="en-US" dirty="0"/>
              <a:t>, logo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dll</a:t>
            </a:r>
            <a:r>
              <a:rPr lang="en-US" dirty="0"/>
              <a:t>.</a:t>
            </a:r>
          </a:p>
          <a:p>
            <a:r>
              <a:rPr lang="en-US" b="1" dirty="0" err="1"/>
              <a:t>fungsi</a:t>
            </a:r>
            <a:r>
              <a:rPr lang="en-US" b="1" dirty="0"/>
              <a:t> </a:t>
            </a:r>
            <a:r>
              <a:rPr lang="en-US" b="1" dirty="0" err="1"/>
              <a:t>isyarat</a:t>
            </a:r>
            <a:r>
              <a:rPr lang="en-US" b="1" dirty="0"/>
              <a:t>,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tanda-tanda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/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isyarat</a:t>
            </a:r>
            <a:r>
              <a:rPr lang="en-US" dirty="0"/>
              <a:t> </a:t>
            </a:r>
            <a:r>
              <a:rPr lang="en-US" dirty="0" err="1"/>
              <a:t>marah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bendera</a:t>
            </a:r>
            <a:r>
              <a:rPr lang="en-US" dirty="0"/>
              <a:t> </a:t>
            </a:r>
            <a:r>
              <a:rPr lang="en-US" dirty="0" err="1"/>
              <a:t>putih</a:t>
            </a:r>
            <a:r>
              <a:rPr lang="en-US" dirty="0"/>
              <a:t> </a:t>
            </a:r>
            <a:r>
              <a:rPr lang="en-US" dirty="0" err="1"/>
              <a:t>mengisyaratkan</a:t>
            </a:r>
            <a:r>
              <a:rPr lang="en-US" dirty="0"/>
              <a:t> "</a:t>
            </a:r>
            <a:r>
              <a:rPr lang="en-US" dirty="0" err="1"/>
              <a:t>menyerah</a:t>
            </a:r>
            <a:r>
              <a:rPr lang="en-US" dirty="0"/>
              <a:t>"</a:t>
            </a:r>
            <a:br>
              <a:rPr lang="en-US" dirty="0"/>
            </a:br>
            <a:endParaRPr lang="en-US" dirty="0"/>
          </a:p>
          <a:p>
            <a:r>
              <a:rPr lang="en-US" b="1" dirty="0" err="1"/>
              <a:t>fungsi</a:t>
            </a:r>
            <a:r>
              <a:rPr lang="en-US" b="1" dirty="0"/>
              <a:t> </a:t>
            </a:r>
            <a:r>
              <a:rPr lang="en-US" b="1" dirty="0" err="1"/>
              <a:t>psikologis</a:t>
            </a:r>
            <a:r>
              <a:rPr lang="en-US" dirty="0"/>
              <a:t>,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kesan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yang </a:t>
            </a:r>
            <a:r>
              <a:rPr lang="en-US" dirty="0" err="1"/>
              <a:t>melihat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hijau</a:t>
            </a:r>
            <a:r>
              <a:rPr lang="en-US" dirty="0"/>
              <a:t> </a:t>
            </a:r>
            <a:r>
              <a:rPr lang="en-US" dirty="0" err="1"/>
              <a:t>rumput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kesan</a:t>
            </a:r>
            <a:r>
              <a:rPr lang="en-US" dirty="0"/>
              <a:t> yang </a:t>
            </a:r>
            <a:r>
              <a:rPr lang="en-US" dirty="0" err="1"/>
              <a:t>menyegarkan</a:t>
            </a:r>
            <a:endParaRPr lang="en-US" dirty="0"/>
          </a:p>
          <a:p>
            <a:r>
              <a:rPr lang="en-US" b="1" dirty="0" err="1"/>
              <a:t>fungsi</a:t>
            </a:r>
            <a:r>
              <a:rPr lang="en-US" b="1" dirty="0"/>
              <a:t> </a:t>
            </a:r>
            <a:r>
              <a:rPr lang="en-US" b="1" dirty="0" err="1"/>
              <a:t>alamiah</a:t>
            </a:r>
            <a:r>
              <a:rPr lang="en-US" b="1" dirty="0"/>
              <a:t>,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properti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buah</a:t>
            </a:r>
            <a:r>
              <a:rPr lang="en-US" dirty="0"/>
              <a:t> </a:t>
            </a:r>
            <a:r>
              <a:rPr lang="en-US" dirty="0" err="1"/>
              <a:t>tomat</a:t>
            </a:r>
            <a:r>
              <a:rPr lang="en-US" dirty="0"/>
              <a:t> </a:t>
            </a:r>
            <a:r>
              <a:rPr lang="en-US" dirty="0" err="1"/>
              <a:t>jarang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yang </a:t>
            </a:r>
            <a:r>
              <a:rPr lang="en-US" dirty="0" err="1"/>
              <a:t>hitam</a:t>
            </a:r>
            <a:r>
              <a:rPr lang="en-US" dirty="0"/>
              <a:t> </a:t>
            </a:r>
            <a:r>
              <a:rPr lang="en-US" dirty="0" err="1"/>
              <a:t>kan</a:t>
            </a:r>
            <a:endParaRPr lang="en-US" dirty="0"/>
          </a:p>
          <a:p>
            <a:r>
              <a:rPr lang="en-US" dirty="0"/>
              <a:t>http://pengantar-warna.blogspot.com/2008/09/fungsi-warna-beberapa.html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ight Arrow 3">
            <a:hlinkClick r:id="rId2" action="ppaction://hlinksldjump"/>
          </p:cNvPr>
          <p:cNvSpPr/>
          <p:nvPr/>
        </p:nvSpPr>
        <p:spPr>
          <a:xfrm>
            <a:off x="11123612" y="5905500"/>
            <a:ext cx="457201" cy="381000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5" name="Left Arrow 4">
            <a:hlinkClick r:id="rId3" action="ppaction://hlinksldjump"/>
          </p:cNvPr>
          <p:cNvSpPr/>
          <p:nvPr/>
        </p:nvSpPr>
        <p:spPr>
          <a:xfrm>
            <a:off x="722315" y="5905500"/>
            <a:ext cx="457200" cy="381000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6" name="Oval 5">
            <a:hlinkClick r:id="rId4" action="ppaction://hlinksldjump"/>
          </p:cNvPr>
          <p:cNvSpPr/>
          <p:nvPr/>
        </p:nvSpPr>
        <p:spPr>
          <a:xfrm>
            <a:off x="10666412" y="304800"/>
            <a:ext cx="1066800" cy="1109769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1600" dirty="0"/>
              <a:t>Menu utama</a:t>
            </a:r>
          </a:p>
        </p:txBody>
      </p:sp>
    </p:spTree>
    <p:extLst>
      <p:ext uri="{BB962C8B-B14F-4D97-AF65-F5344CB8AC3E}">
        <p14:creationId xmlns:p14="http://schemas.microsoft.com/office/powerpoint/2010/main" val="97652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Aspek</a:t>
            </a:r>
            <a:r>
              <a:rPr lang="en-US" sz="3600" dirty="0"/>
              <a:t> yang </a:t>
            </a:r>
            <a:r>
              <a:rPr lang="en-US" sz="3600" dirty="0" err="1"/>
              <a:t>Perlu</a:t>
            </a:r>
            <a:r>
              <a:rPr lang="en-US" sz="3600" dirty="0"/>
              <a:t> </a:t>
            </a:r>
            <a:r>
              <a:rPr lang="en-US" sz="3600" dirty="0" err="1"/>
              <a:t>Diperhatikan</a:t>
            </a:r>
            <a:r>
              <a:rPr lang="en-US" sz="3600" dirty="0"/>
              <a:t>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Menggunakan</a:t>
            </a:r>
            <a:r>
              <a:rPr lang="en-US" sz="3600" dirty="0"/>
              <a:t> </a:t>
            </a:r>
            <a:r>
              <a:rPr lang="en-US" sz="3600" dirty="0" err="1"/>
              <a:t>Warna</a:t>
            </a:r>
            <a:r>
              <a:rPr lang="en-US" sz="36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1981200"/>
            <a:ext cx="9601202" cy="457200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b="1" dirty="0" err="1"/>
              <a:t>Aspek</a:t>
            </a:r>
            <a:r>
              <a:rPr lang="en-US" b="1" dirty="0"/>
              <a:t> </a:t>
            </a:r>
            <a:r>
              <a:rPr lang="en-US" b="1" dirty="0" err="1"/>
              <a:t>Psikologi</a:t>
            </a:r>
            <a:r>
              <a:rPr lang="en-US" dirty="0"/>
              <a:t>, </a:t>
            </a:r>
            <a:r>
              <a:rPr lang="en-US" dirty="0" err="1"/>
              <a:t>hindari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tampilan</a:t>
            </a:r>
            <a:r>
              <a:rPr lang="en-US" dirty="0"/>
              <a:t> yang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simultan</a:t>
            </a:r>
            <a:r>
              <a:rPr lang="en-US" dirty="0"/>
              <a:t> </a:t>
            </a:r>
            <a:r>
              <a:rPr lang="en-US" dirty="0" err="1"/>
              <a:t>menampilkan</a:t>
            </a:r>
            <a:r>
              <a:rPr lang="en-US" dirty="0"/>
              <a:t> </a:t>
            </a:r>
            <a:r>
              <a:rPr lang="en-US" dirty="0" err="1"/>
              <a:t>sejumlah</a:t>
            </a:r>
            <a:r>
              <a:rPr lang="en-US" dirty="0"/>
              <a:t> </a:t>
            </a:r>
            <a:r>
              <a:rPr lang="en-US" dirty="0" err="1"/>
              <a:t>warnatajam</a:t>
            </a:r>
            <a:r>
              <a:rPr lang="en-US" dirty="0"/>
              <a:t>.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, </a:t>
            </a:r>
            <a:r>
              <a:rPr lang="en-US" dirty="0" err="1"/>
              <a:t>jingga</a:t>
            </a:r>
            <a:r>
              <a:rPr lang="en-US" dirty="0"/>
              <a:t>, </a:t>
            </a:r>
            <a:r>
              <a:rPr lang="en-US" dirty="0" err="1"/>
              <a:t>kuning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hijau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dilihat</a:t>
            </a:r>
            <a:r>
              <a:rPr lang="en-US" dirty="0"/>
              <a:t> </a:t>
            </a:r>
            <a:r>
              <a:rPr lang="en-US" dirty="0" err="1"/>
              <a:t>bersama</a:t>
            </a:r>
            <a:r>
              <a:rPr lang="en-US" dirty="0"/>
              <a:t> –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pemfokusan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cyan, </a:t>
            </a:r>
            <a:r>
              <a:rPr lang="en-US" dirty="0" err="1"/>
              <a:t>biru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dilihat</a:t>
            </a:r>
            <a:r>
              <a:rPr lang="en-US" dirty="0"/>
              <a:t> </a:t>
            </a:r>
            <a:r>
              <a:rPr lang="en-US" dirty="0" err="1"/>
              <a:t>secaraserempak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. </a:t>
            </a:r>
            <a:r>
              <a:rPr lang="en-US" dirty="0" err="1"/>
              <a:t>Pemfokusan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yang </a:t>
            </a:r>
            <a:r>
              <a:rPr lang="en-US" dirty="0" err="1"/>
              <a:t>berulang</a:t>
            </a:r>
            <a:r>
              <a:rPr lang="en-US" dirty="0"/>
              <a:t> – </a:t>
            </a:r>
            <a:r>
              <a:rPr lang="en-US" dirty="0" err="1"/>
              <a:t>ulang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kelelahan</a:t>
            </a:r>
            <a:r>
              <a:rPr lang="en-US" dirty="0"/>
              <a:t> </a:t>
            </a:r>
            <a:r>
              <a:rPr lang="en-US" dirty="0" err="1"/>
              <a:t>penglihatan</a:t>
            </a:r>
            <a:r>
              <a:rPr lang="en-US" dirty="0"/>
              <a:t>.</a:t>
            </a:r>
          </a:p>
          <a:p>
            <a:pPr algn="just"/>
            <a:r>
              <a:rPr lang="en-US" b="1" dirty="0" err="1"/>
              <a:t>Asperk</a:t>
            </a:r>
            <a:r>
              <a:rPr lang="en-US" b="1" dirty="0"/>
              <a:t> Perceptual, </a:t>
            </a:r>
            <a:r>
              <a:rPr lang="en-US" dirty="0" err="1"/>
              <a:t>Persepsi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proses </a:t>
            </a:r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sensor </a:t>
            </a:r>
            <a:r>
              <a:rPr lang="en-US" dirty="0" err="1"/>
              <a:t>warnanya</a:t>
            </a:r>
            <a:r>
              <a:rPr lang="en-US" dirty="0"/>
              <a:t>.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tidaknya</a:t>
            </a:r>
            <a:r>
              <a:rPr lang="en-US" dirty="0"/>
              <a:t> </a:t>
            </a:r>
            <a:r>
              <a:rPr lang="en-US" dirty="0" err="1"/>
              <a:t>layar</a:t>
            </a:r>
            <a:r>
              <a:rPr lang="en-US" dirty="0"/>
              <a:t> </a:t>
            </a:r>
            <a:r>
              <a:rPr lang="en-US" dirty="0" err="1"/>
              <a:t>tampilan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para </a:t>
            </a:r>
            <a:r>
              <a:rPr lang="en-US" dirty="0" err="1"/>
              <a:t>pengguna</a:t>
            </a:r>
            <a:r>
              <a:rPr lang="en-US" dirty="0"/>
              <a:t>,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bergantung</a:t>
            </a:r>
            <a:r>
              <a:rPr lang="en-US" dirty="0"/>
              <a:t> 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.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 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implementasinya</a:t>
            </a:r>
            <a:r>
              <a:rPr lang="en-US" dirty="0"/>
              <a:t> </a:t>
            </a:r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penglihatan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olehmanusia</a:t>
            </a:r>
            <a:r>
              <a:rPr lang="en-US" dirty="0"/>
              <a:t>.-</a:t>
            </a:r>
          </a:p>
          <a:p>
            <a:pPr algn="just"/>
            <a:r>
              <a:rPr lang="en-US" b="1" dirty="0" err="1"/>
              <a:t>Aspek</a:t>
            </a:r>
            <a:r>
              <a:rPr lang="en-US" b="1" dirty="0"/>
              <a:t> </a:t>
            </a:r>
            <a:r>
              <a:rPr lang="en-US" b="1" dirty="0" err="1"/>
              <a:t>Kognitif</a:t>
            </a:r>
            <a:r>
              <a:rPr lang="en-US" dirty="0"/>
              <a:t>, </a:t>
            </a:r>
            <a:r>
              <a:rPr lang="en-US" dirty="0" err="1"/>
              <a:t>Jangan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yang </a:t>
            </a:r>
            <a:r>
              <a:rPr lang="en-US" dirty="0" err="1"/>
              <a:t>berlebihan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bertujuanmenarik</a:t>
            </a:r>
            <a:r>
              <a:rPr lang="en-US" dirty="0"/>
              <a:t> </a:t>
            </a:r>
            <a:r>
              <a:rPr lang="en-US" dirty="0" err="1"/>
              <a:t>perhatian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pengelompokan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. </a:t>
            </a:r>
            <a:r>
              <a:rPr lang="en-US" dirty="0" err="1"/>
              <a:t>Sebaiknya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warnasecara</a:t>
            </a:r>
            <a:r>
              <a:rPr lang="en-US" dirty="0"/>
              <a:t> </a:t>
            </a:r>
            <a:r>
              <a:rPr lang="en-US" dirty="0" err="1"/>
              <a:t>berpasangan</a:t>
            </a:r>
            <a:r>
              <a:rPr lang="en-US" dirty="0"/>
              <a:t>. </a:t>
            </a:r>
            <a:r>
              <a:rPr lang="en-US" dirty="0" err="1"/>
              <a:t>Kelompokkan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– </a:t>
            </a:r>
            <a:r>
              <a:rPr lang="en-US" dirty="0" err="1"/>
              <a:t>elemen</a:t>
            </a:r>
            <a:r>
              <a:rPr lang="en-US" dirty="0"/>
              <a:t> yang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; </a:t>
            </a:r>
          </a:p>
          <a:p>
            <a:pPr lvl="2" algn="just"/>
            <a:r>
              <a:rPr lang="en-US" sz="2300" dirty="0" err="1"/>
              <a:t>Warna</a:t>
            </a:r>
            <a:r>
              <a:rPr lang="en-US" sz="2300" dirty="0"/>
              <a:t> yang </a:t>
            </a:r>
            <a:r>
              <a:rPr lang="en-US" sz="2300" dirty="0" err="1"/>
              <a:t>sama</a:t>
            </a:r>
            <a:r>
              <a:rPr lang="en-US" sz="2300" dirty="0"/>
              <a:t> </a:t>
            </a:r>
            <a:r>
              <a:rPr lang="en-US" sz="2300" dirty="0" err="1"/>
              <a:t>membawa</a:t>
            </a:r>
            <a:r>
              <a:rPr lang="en-US" sz="2300" dirty="0"/>
              <a:t> </a:t>
            </a:r>
            <a:r>
              <a:rPr lang="en-US" sz="2300" dirty="0" err="1"/>
              <a:t>pesan</a:t>
            </a:r>
            <a:r>
              <a:rPr lang="en-US" sz="2300" dirty="0"/>
              <a:t> yang </a:t>
            </a:r>
            <a:r>
              <a:rPr lang="en-US" sz="2300" dirty="0" err="1"/>
              <a:t>serupa</a:t>
            </a:r>
            <a:r>
              <a:rPr lang="en-US" sz="2300" dirty="0"/>
              <a:t>-</a:t>
            </a:r>
          </a:p>
          <a:p>
            <a:pPr lvl="2" algn="just"/>
            <a:r>
              <a:rPr lang="en-US" sz="2300" dirty="0" err="1"/>
              <a:t>Urutkan</a:t>
            </a:r>
            <a:r>
              <a:rPr lang="en-US" sz="2300" dirty="0"/>
              <a:t> </a:t>
            </a:r>
            <a:r>
              <a:rPr lang="en-US" sz="2300" dirty="0" err="1"/>
              <a:t>warna</a:t>
            </a:r>
            <a:r>
              <a:rPr lang="en-US" sz="2300" dirty="0"/>
              <a:t> </a:t>
            </a:r>
            <a:r>
              <a:rPr lang="en-US" sz="2300" dirty="0" err="1"/>
              <a:t>sesuai</a:t>
            </a:r>
            <a:r>
              <a:rPr lang="en-US" sz="2300" dirty="0"/>
              <a:t> </a:t>
            </a:r>
            <a:r>
              <a:rPr lang="en-US" sz="2300" dirty="0" err="1"/>
              <a:t>dengan</a:t>
            </a:r>
            <a:r>
              <a:rPr lang="en-US" sz="2300" dirty="0"/>
              <a:t> </a:t>
            </a:r>
            <a:r>
              <a:rPr lang="en-US" sz="2300" dirty="0" err="1"/>
              <a:t>urutan</a:t>
            </a:r>
            <a:r>
              <a:rPr lang="en-US" sz="2300" dirty="0"/>
              <a:t> </a:t>
            </a:r>
            <a:r>
              <a:rPr lang="en-US" sz="2300" dirty="0" err="1"/>
              <a:t>spektralnya</a:t>
            </a:r>
            <a:endParaRPr lang="en-US" sz="2300" dirty="0"/>
          </a:p>
          <a:p>
            <a:pPr lvl="2" algn="just"/>
            <a:r>
              <a:rPr lang="en-US" sz="2300" dirty="0" err="1"/>
              <a:t>Kecerahan</a:t>
            </a:r>
            <a:r>
              <a:rPr lang="en-US" sz="2300" dirty="0"/>
              <a:t> </a:t>
            </a:r>
            <a:r>
              <a:rPr lang="en-US" sz="2300" dirty="0" err="1"/>
              <a:t>dan</a:t>
            </a:r>
            <a:r>
              <a:rPr lang="en-US" sz="2300" dirty="0"/>
              <a:t> </a:t>
            </a:r>
            <a:r>
              <a:rPr lang="en-US" sz="2300" dirty="0" err="1"/>
              <a:t>saturasi</a:t>
            </a:r>
            <a:r>
              <a:rPr lang="en-US" sz="2300" dirty="0"/>
              <a:t> </a:t>
            </a:r>
            <a:r>
              <a:rPr lang="en-US" sz="2300" dirty="0" err="1"/>
              <a:t>akan</a:t>
            </a:r>
            <a:r>
              <a:rPr lang="en-US" sz="2300" dirty="0"/>
              <a:t> </a:t>
            </a:r>
            <a:r>
              <a:rPr lang="en-US" sz="2300" dirty="0" err="1"/>
              <a:t>menarik</a:t>
            </a:r>
            <a:r>
              <a:rPr lang="en-US" sz="2300" dirty="0"/>
              <a:t> </a:t>
            </a:r>
            <a:r>
              <a:rPr lang="en-US" sz="2300" dirty="0" err="1"/>
              <a:t>perhatian</a:t>
            </a:r>
            <a:r>
              <a:rPr lang="en-US" sz="2300" dirty="0"/>
              <a:t>-</a:t>
            </a:r>
          </a:p>
          <a:p>
            <a:pPr algn="just"/>
            <a:endParaRPr lang="en-US" dirty="0"/>
          </a:p>
          <a:p>
            <a:endParaRPr lang="en-US" b="1" dirty="0"/>
          </a:p>
        </p:txBody>
      </p:sp>
      <p:sp>
        <p:nvSpPr>
          <p:cNvPr id="4" name="Right Arrow 3">
            <a:hlinkClick r:id="rId2" action="ppaction://hlinksldjump"/>
          </p:cNvPr>
          <p:cNvSpPr/>
          <p:nvPr/>
        </p:nvSpPr>
        <p:spPr>
          <a:xfrm>
            <a:off x="11123612" y="5905500"/>
            <a:ext cx="457201" cy="381000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5" name="Left Arrow 4">
            <a:hlinkClick r:id="rId3" action="ppaction://hlinksldjump"/>
          </p:cNvPr>
          <p:cNvSpPr/>
          <p:nvPr/>
        </p:nvSpPr>
        <p:spPr>
          <a:xfrm>
            <a:off x="722315" y="5905500"/>
            <a:ext cx="457200" cy="381000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6" name="Oval 5">
            <a:hlinkClick r:id="rId4" action="ppaction://hlinksldjump"/>
          </p:cNvPr>
          <p:cNvSpPr/>
          <p:nvPr/>
        </p:nvSpPr>
        <p:spPr>
          <a:xfrm>
            <a:off x="10666412" y="304800"/>
            <a:ext cx="1066800" cy="1109769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1600" dirty="0"/>
              <a:t>Menu utama</a:t>
            </a:r>
          </a:p>
        </p:txBody>
      </p:sp>
    </p:spTree>
    <p:extLst>
      <p:ext uri="{BB962C8B-B14F-4D97-AF65-F5344CB8AC3E}">
        <p14:creationId xmlns:p14="http://schemas.microsoft.com/office/powerpoint/2010/main" val="412603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Pemilihan</a:t>
            </a:r>
            <a:r>
              <a:rPr lang="en-US" dirty="0"/>
              <a:t> </a:t>
            </a:r>
            <a:r>
              <a:rPr lang="en-US" dirty="0" err="1"/>
              <a:t>Kombinasi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yang </a:t>
            </a:r>
            <a:r>
              <a:rPr lang="en-US" dirty="0" err="1"/>
              <a:t>Buruk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3202" y="1752600"/>
            <a:ext cx="8839200" cy="4953000"/>
          </a:xfrm>
          <a:prstGeom prst="rect">
            <a:avLst/>
          </a:prstGeom>
        </p:spPr>
      </p:pic>
      <p:sp>
        <p:nvSpPr>
          <p:cNvPr id="6" name="Left Arrow 5">
            <a:hlinkClick r:id="rId3" action="ppaction://hlinksldjump"/>
          </p:cNvPr>
          <p:cNvSpPr/>
          <p:nvPr/>
        </p:nvSpPr>
        <p:spPr>
          <a:xfrm>
            <a:off x="722315" y="5905500"/>
            <a:ext cx="457200" cy="381000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7" name="Oval 6">
            <a:hlinkClick r:id="rId4" action="ppaction://hlinksldjump"/>
          </p:cNvPr>
          <p:cNvSpPr/>
          <p:nvPr/>
        </p:nvSpPr>
        <p:spPr>
          <a:xfrm>
            <a:off x="10818812" y="304800"/>
            <a:ext cx="1066800" cy="1109769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1600" dirty="0"/>
              <a:t>Menu utama</a:t>
            </a:r>
          </a:p>
        </p:txBody>
      </p:sp>
    </p:spTree>
    <p:extLst>
      <p:ext uri="{BB962C8B-B14F-4D97-AF65-F5344CB8AC3E}">
        <p14:creationId xmlns:p14="http://schemas.microsoft.com/office/powerpoint/2010/main" val="340053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/>
              <a:t>Daftar Pustaka</a:t>
            </a:r>
            <a:br>
              <a:rPr lang="id-ID" dirty="0"/>
            </a:br>
            <a:br>
              <a:rPr lang="id-ID" dirty="0"/>
            </a:br>
            <a:br>
              <a:rPr lang="id-ID" dirty="0"/>
            </a:b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3412" y="914400"/>
            <a:ext cx="5039413" cy="4819917"/>
          </a:xfrm>
        </p:spPr>
        <p:txBody>
          <a:bodyPr/>
          <a:lstStyle/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Rectangle 4"/>
          <p:cNvSpPr/>
          <p:nvPr/>
        </p:nvSpPr>
        <p:spPr>
          <a:xfrm>
            <a:off x="5408612" y="823942"/>
            <a:ext cx="670560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http://id.wikipedia.org/wiki/Ikon_(komputer)</a:t>
            </a:r>
            <a:endParaRPr lang="id-ID" dirty="0"/>
          </a:p>
          <a:p>
            <a:r>
              <a:rPr lang="en-US" dirty="0">
                <a:hlinkClick r:id="rId3"/>
              </a:rPr>
              <a:t>http://komputer.yn.lt/adalah/?arti=icon</a:t>
            </a:r>
            <a:endParaRPr lang="id-ID" dirty="0"/>
          </a:p>
          <a:p>
            <a:r>
              <a:rPr lang="en-US" dirty="0">
                <a:hlinkClick r:id="rId4"/>
              </a:rPr>
              <a:t>https://fahri99.wordpress.com/2007/06/20/relasi-makna-cs-pierce/</a:t>
            </a:r>
            <a:endParaRPr lang="id-ID" dirty="0"/>
          </a:p>
          <a:p>
            <a:r>
              <a:rPr lang="en-US" dirty="0">
                <a:hlinkClick r:id="rId5"/>
              </a:rPr>
              <a:t>http://mohanbscrew.blogspot.com/2012/10/pengertian-grafis-dan-perbedaan-grafis.html</a:t>
            </a:r>
            <a:endParaRPr lang="id-ID" dirty="0"/>
          </a:p>
          <a:p>
            <a:r>
              <a:rPr lang="en-US" dirty="0">
                <a:hlinkClick r:id="rId6"/>
              </a:rPr>
              <a:t>http://id.wikipedia.org/wiki/Grafika</a:t>
            </a:r>
            <a:endParaRPr lang="id-ID" dirty="0"/>
          </a:p>
          <a:p>
            <a:r>
              <a:rPr lang="en-US" dirty="0">
                <a:hlinkClick r:id="rId7"/>
              </a:rPr>
              <a:t>https://missimanakondou.wordpress.com/it-ma/xii/gasal/jenis-grafis/</a:t>
            </a:r>
            <a:r>
              <a:rPr lang="en-US" dirty="0"/>
              <a:t> </a:t>
            </a:r>
            <a:endParaRPr lang="id-ID" dirty="0"/>
          </a:p>
          <a:p>
            <a:r>
              <a:rPr lang="en-US" dirty="0">
                <a:hlinkClick r:id="rId8"/>
              </a:rPr>
              <a:t>http://www.notepedia.info/2013/05/memahami-dasar-warna.html</a:t>
            </a:r>
            <a:endParaRPr lang="id-ID" dirty="0"/>
          </a:p>
          <a:p>
            <a:r>
              <a:rPr lang="en-US" dirty="0">
                <a:solidFill>
                  <a:schemeClr val="accent3"/>
                </a:solidFill>
              </a:rPr>
              <a:t>http://pengantar-warna.blogspot.com/2008/09/fungsi-warna-beberapa.html</a:t>
            </a:r>
          </a:p>
          <a:p>
            <a:r>
              <a:rPr lang="en-US" dirty="0"/>
              <a:t> </a:t>
            </a:r>
          </a:p>
          <a:p>
            <a:endParaRPr lang="en-US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84141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812" y="2078415"/>
            <a:ext cx="2057400" cy="21331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12" y="2078415"/>
            <a:ext cx="2362200" cy="2362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612" y="2112759"/>
            <a:ext cx="2362200" cy="2362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397249" y="4816987"/>
            <a:ext cx="2012154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d-ID" sz="2400" dirty="0"/>
              <a:t>Nisa Dwiyanti</a:t>
            </a:r>
          </a:p>
          <a:p>
            <a:pPr>
              <a:lnSpc>
                <a:spcPct val="90000"/>
              </a:lnSpc>
            </a:pPr>
            <a:r>
              <a:rPr lang="id-ID" sz="2400" dirty="0"/>
              <a:t>6306120009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61012" y="4816987"/>
            <a:ext cx="1886991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d-ID" sz="2400" dirty="0"/>
              <a:t>Alifah Novita</a:t>
            </a:r>
          </a:p>
          <a:p>
            <a:pPr>
              <a:lnSpc>
                <a:spcPct val="90000"/>
              </a:lnSpc>
            </a:pPr>
            <a:r>
              <a:rPr lang="id-ID" sz="2400" dirty="0"/>
              <a:t>6306120078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18612" y="4799815"/>
            <a:ext cx="1940216" cy="774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d-ID" sz="2400" dirty="0"/>
              <a:t>Pratiwi Citra</a:t>
            </a:r>
          </a:p>
          <a:p>
            <a:pPr>
              <a:lnSpc>
                <a:spcPct val="90000"/>
              </a:lnSpc>
            </a:pPr>
            <a:r>
              <a:rPr lang="id-ID" sz="2400" dirty="0"/>
              <a:t>6306124111</a:t>
            </a:r>
          </a:p>
        </p:txBody>
      </p:sp>
    </p:spTree>
    <p:extLst>
      <p:ext uri="{BB962C8B-B14F-4D97-AF65-F5344CB8AC3E}">
        <p14:creationId xmlns:p14="http://schemas.microsoft.com/office/powerpoint/2010/main" val="352371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co Living 16x9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coLiving_16x9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dir="5400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dir="540000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coLiving_16x9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dir="5400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dir="540000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coLiving_16x9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dir="5400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dir="540000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B9A6CC6DBDC140A11E39F04E745B51" ma:contentTypeVersion="2" ma:contentTypeDescription="Create a new document." ma:contentTypeScope="" ma:versionID="985eeffe974eb9929e68c4631d50de72">
  <xsd:schema xmlns:xsd="http://www.w3.org/2001/XMLSchema" xmlns:xs="http://www.w3.org/2001/XMLSchema" xmlns:p="http://schemas.microsoft.com/office/2006/metadata/properties" xmlns:ns2="a413531b-f9ee-4fda-8c39-89a3a21d1b25" targetNamespace="http://schemas.microsoft.com/office/2006/metadata/properties" ma:root="true" ma:fieldsID="b33231fb4f6e829f7d12dbc60bc32d89" ns2:_="">
    <xsd:import namespace="a413531b-f9ee-4fda-8c39-89a3a21d1b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13531b-f9ee-4fda-8c39-89a3a21d1b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9DA7AD-5AA5-4236-8D28-6E3280E9334C}"/>
</file>

<file path=customXml/itemProps2.xml><?xml version="1.0" encoding="utf-8"?>
<ds:datastoreItem xmlns:ds="http://schemas.openxmlformats.org/officeDocument/2006/customXml" ds:itemID="{BC8819BF-3A6B-4FA0-B81C-CC6815634B5B}"/>
</file>

<file path=customXml/itemProps3.xml><?xml version="1.0" encoding="utf-8"?>
<ds:datastoreItem xmlns:ds="http://schemas.openxmlformats.org/officeDocument/2006/customXml" ds:itemID="{89B58BAB-2394-4198-868B-98EEC898F80A}"/>
</file>

<file path=docProps/app.xml><?xml version="1.0" encoding="utf-8"?>
<Properties xmlns="http://schemas.openxmlformats.org/officeDocument/2006/extended-properties" xmlns:vt="http://schemas.openxmlformats.org/officeDocument/2006/docPropsVTypes">
  <Template>Natural living presentation (widescreen)</Template>
  <TotalTime>0</TotalTime>
  <Words>947</Words>
  <Application>Microsoft Office PowerPoint</Application>
  <PresentationFormat>Custom</PresentationFormat>
  <Paragraphs>118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Cambria</vt:lpstr>
      <vt:lpstr>DK Jambo</vt:lpstr>
      <vt:lpstr>Wingdings 3</vt:lpstr>
      <vt:lpstr>Eco Living 16x9</vt:lpstr>
      <vt:lpstr>  Step 11 : Icon And Graphics  Step 12 : Choose Proper Colour</vt:lpstr>
      <vt:lpstr>Tujuan / Kompetensi</vt:lpstr>
      <vt:lpstr>PowerPoint Presentation</vt:lpstr>
      <vt:lpstr>Pengertian ICON</vt:lpstr>
      <vt:lpstr>PowerPoint Presentation</vt:lpstr>
      <vt:lpstr>Tips Merancang Icon</vt:lpstr>
      <vt:lpstr>Beberapa icon umum. Digunakan untuk apa?</vt:lpstr>
      <vt:lpstr>Kode Jumlah Maksimal untuk Difrensiasi Keefektifan Manusia</vt:lpstr>
      <vt:lpstr>Contoh Icon</vt:lpstr>
      <vt:lpstr>PowerPoint Presentation</vt:lpstr>
      <vt:lpstr>Contoh</vt:lpstr>
      <vt:lpstr>Pengertian Grafis</vt:lpstr>
      <vt:lpstr>Atribut Grafis</vt:lpstr>
      <vt:lpstr>Jenis-Jenis Grafis</vt:lpstr>
      <vt:lpstr>Types of graphics (by purpose)</vt:lpstr>
      <vt:lpstr>Pengertian Warna</vt:lpstr>
      <vt:lpstr>Fungsi Warna</vt:lpstr>
      <vt:lpstr>Aspek yang Perlu Diperhatikan Dalam Menggunakan Warna </vt:lpstr>
      <vt:lpstr>Pemilihan Kombinasi Warna yang Baik dan yang Buruk</vt:lpstr>
      <vt:lpstr>Daftar Pustaka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2015-05-25T17:25:20Z</dcterms:created>
  <dcterms:modified xsi:type="dcterms:W3CDTF">2019-01-02T03:21:50Z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TC028010969991</vt:lpwstr>
  </property>
  <property fmtid="{D5CDD505-2E9C-101B-9397-08002B2CF9AE}" pid="3" name="ContentTypeId">
    <vt:lpwstr>0x01010017B9A6CC6DBDC140A11E39F04E745B51</vt:lpwstr>
  </property>
</Properties>
</file>