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Default Extension="jpg" ContentType="image/jpeg"/>
  <Override PartName="/ppt/diagrams/data1.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8.xml" ContentType="application/vnd.openxmlformats-officedocument.presentationml.slide+xml"/>
  <Override PartName="/ppt/slides/slide18.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14.xml" ContentType="application/vnd.openxmlformats-officedocument.presentationml.notesSlide+xml"/>
  <Override PartName="/ppt/notesSlides/notesSlide11.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15.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diagrams/layout1.xml" ContentType="application/vnd.openxmlformats-officedocument.drawingml.diagram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diagrams/quickStyle1.xml" ContentType="application/vnd.openxmlformats-officedocument.drawingml.diagramStyle+xml"/>
  <Override PartName="/ppt/diagrams/drawing1.xml" ContentType="application/vnd.ms-office.drawingml.diagramDrawing+xml"/>
  <Override PartName="/ppt/diagrams/colors1.xml" ContentType="application/vnd.openxmlformats-officedocument.drawingml.diagramColors+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9" r:id="rId3"/>
    <p:sldId id="272" r:id="rId4"/>
    <p:sldId id="280" r:id="rId5"/>
    <p:sldId id="273" r:id="rId6"/>
    <p:sldId id="271" r:id="rId7"/>
    <p:sldId id="274" r:id="rId8"/>
    <p:sldId id="275" r:id="rId9"/>
    <p:sldId id="276" r:id="rId10"/>
    <p:sldId id="277" r:id="rId11"/>
    <p:sldId id="278" r:id="rId12"/>
    <p:sldId id="279" r:id="rId13"/>
    <p:sldId id="265" r:id="rId14"/>
    <p:sldId id="266" r:id="rId15"/>
    <p:sldId id="267" r:id="rId16"/>
    <p:sldId id="269" r:id="rId17"/>
    <p:sldId id="270" r:id="rId18"/>
    <p:sldId id="26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121"/>
    <a:srgbClr val="0066FF"/>
    <a:srgbClr val="FF0000"/>
    <a:srgbClr val="FF3399"/>
    <a:srgbClr val="DE2E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69" autoAdjust="0"/>
    <p:restoredTop sz="81100" autoAdjust="0"/>
  </p:normalViewPr>
  <p:slideViewPr>
    <p:cSldViewPr snapToGrid="0">
      <p:cViewPr varScale="1">
        <p:scale>
          <a:sx n="96" d="100"/>
          <a:sy n="96" d="100"/>
        </p:scale>
        <p:origin x="82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8" Type="http://schemas.openxmlformats.org/officeDocument/2006/relationships/slide" Target="slides/slide7.xml"/><Relationship Id="rId26" Type="http://schemas.openxmlformats.org/officeDocument/2006/relationships/customXml" Target="../customXml/item2.xml"/><Relationship Id="rId2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7" Type="http://schemas.openxmlformats.org/officeDocument/2006/relationships/slide" Target="slides/slide6.xml"/><Relationship Id="rId25" Type="http://schemas.openxmlformats.org/officeDocument/2006/relationships/customXml" Target="../customXml/item1.xml"/><Relationship Id="rId20" Type="http://schemas.openxmlformats.org/officeDocument/2006/relationships/notesMaster" Target="notesMasters/notesMaster1.xml"/><Relationship Id="rId16" Type="http://schemas.openxmlformats.org/officeDocument/2006/relationships/slide" Target="slides/slide15.xml"/><Relationship Id="rId2" Type="http://schemas.openxmlformats.org/officeDocument/2006/relationships/slide" Target="slides/slide1.xml"/><Relationship Id="rId24" Type="http://schemas.openxmlformats.org/officeDocument/2006/relationships/tableStyles" Target="tableStyles.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theme" Target="theme/theme1.xml"/><Relationship Id="rId15" Type="http://schemas.openxmlformats.org/officeDocument/2006/relationships/slide" Target="slides/slide14.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9" Type="http://schemas.openxmlformats.org/officeDocument/2006/relationships/slide" Target="slides/slide8.xml"/><Relationship Id="rId22" Type="http://schemas.openxmlformats.org/officeDocument/2006/relationships/viewProps" Target="viewProps.xml"/><Relationship Id="rId14" Type="http://schemas.openxmlformats.org/officeDocument/2006/relationships/slide" Target="slides/slide13.xml"/><Relationship Id="rId4" Type="http://schemas.openxmlformats.org/officeDocument/2006/relationships/slide" Target="slides/slide3.xml"/><Relationship Id="rId27"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82FB59-51E0-43DC-A6C9-F50A75ECE25A}" type="doc">
      <dgm:prSet loTypeId="urn:microsoft.com/office/officeart/2005/8/layout/hProcess9" loCatId="process" qsTypeId="urn:microsoft.com/office/officeart/2005/8/quickstyle/simple1" qsCatId="simple" csTypeId="urn:microsoft.com/office/officeart/2005/8/colors/accent1_2" csCatId="accent1" phldr="1"/>
      <dgm:spPr/>
    </dgm:pt>
    <dgm:pt modelId="{87A1B5ED-CE1D-4269-B644-17939332A7CC}">
      <dgm:prSet phldrT="[Text]"/>
      <dgm:spPr/>
      <dgm:t>
        <a:bodyPr/>
        <a:lstStyle/>
        <a:p>
          <a:r>
            <a:rPr lang="en-US" dirty="0"/>
            <a:t>Planning</a:t>
          </a:r>
        </a:p>
      </dgm:t>
    </dgm:pt>
    <dgm:pt modelId="{04FE0B28-F2DD-4B90-AAC9-A4FE26C11755}" type="parTrans" cxnId="{E4C9C509-84DA-47A3-84E2-04308941AE52}">
      <dgm:prSet/>
      <dgm:spPr/>
      <dgm:t>
        <a:bodyPr/>
        <a:lstStyle/>
        <a:p>
          <a:endParaRPr lang="en-US"/>
        </a:p>
      </dgm:t>
    </dgm:pt>
    <dgm:pt modelId="{3EBEBC1C-CFE8-4593-973D-6B65E4322A41}" type="sibTrans" cxnId="{E4C9C509-84DA-47A3-84E2-04308941AE52}">
      <dgm:prSet/>
      <dgm:spPr/>
      <dgm:t>
        <a:bodyPr/>
        <a:lstStyle/>
        <a:p>
          <a:endParaRPr lang="en-US"/>
        </a:p>
      </dgm:t>
    </dgm:pt>
    <dgm:pt modelId="{284B6AD1-F302-451D-A0FA-B8B07BD94F32}">
      <dgm:prSet phldrT="[Text]"/>
      <dgm:spPr/>
      <dgm:t>
        <a:bodyPr/>
        <a:lstStyle/>
        <a:p>
          <a:r>
            <a:rPr lang="en-US" dirty="0"/>
            <a:t>Recruiting</a:t>
          </a:r>
        </a:p>
      </dgm:t>
    </dgm:pt>
    <dgm:pt modelId="{F4AF68FD-C895-42D2-B3E2-17F45D63582A}" type="parTrans" cxnId="{611EC380-E8FD-4F28-82D1-B2E2E3785F30}">
      <dgm:prSet/>
      <dgm:spPr/>
      <dgm:t>
        <a:bodyPr/>
        <a:lstStyle/>
        <a:p>
          <a:endParaRPr lang="en-US"/>
        </a:p>
      </dgm:t>
    </dgm:pt>
    <dgm:pt modelId="{EA5E1EC2-4DEE-431E-98EC-9A170AD2D557}" type="sibTrans" cxnId="{611EC380-E8FD-4F28-82D1-B2E2E3785F30}">
      <dgm:prSet/>
      <dgm:spPr/>
      <dgm:t>
        <a:bodyPr/>
        <a:lstStyle/>
        <a:p>
          <a:endParaRPr lang="en-US"/>
        </a:p>
      </dgm:t>
    </dgm:pt>
    <dgm:pt modelId="{2E6FBD11-DF25-44F6-A3B3-5BB2FC34F053}">
      <dgm:prSet phldrT="[Text]"/>
      <dgm:spPr/>
      <dgm:t>
        <a:bodyPr/>
        <a:lstStyle/>
        <a:p>
          <a:r>
            <a:rPr lang="en-US" dirty="0"/>
            <a:t>Usability Testing</a:t>
          </a:r>
        </a:p>
      </dgm:t>
    </dgm:pt>
    <dgm:pt modelId="{7C899C8E-F4C1-45CD-9A07-8CEA68CBDCF8}" type="parTrans" cxnId="{2B5F2282-203D-4450-9261-6920D1364365}">
      <dgm:prSet/>
      <dgm:spPr/>
      <dgm:t>
        <a:bodyPr/>
        <a:lstStyle/>
        <a:p>
          <a:endParaRPr lang="en-US"/>
        </a:p>
      </dgm:t>
    </dgm:pt>
    <dgm:pt modelId="{5592E231-AFE1-4D63-8E7B-D23A0F22CC77}" type="sibTrans" cxnId="{2B5F2282-203D-4450-9261-6920D1364365}">
      <dgm:prSet/>
      <dgm:spPr/>
      <dgm:t>
        <a:bodyPr/>
        <a:lstStyle/>
        <a:p>
          <a:endParaRPr lang="en-US"/>
        </a:p>
      </dgm:t>
    </dgm:pt>
    <dgm:pt modelId="{3E3E4FA4-81F6-461C-88B8-365F5516FE86}">
      <dgm:prSet phldrT="[Text]"/>
      <dgm:spPr/>
      <dgm:t>
        <a:bodyPr/>
        <a:lstStyle/>
        <a:p>
          <a:r>
            <a:rPr lang="en-US" dirty="0"/>
            <a:t>Data Analysis</a:t>
          </a:r>
        </a:p>
      </dgm:t>
    </dgm:pt>
    <dgm:pt modelId="{6EA63781-B0A8-464B-B162-FAEC79E3684A}" type="parTrans" cxnId="{50DE49E4-80BA-461B-90FA-C89C01E684BE}">
      <dgm:prSet/>
      <dgm:spPr/>
      <dgm:t>
        <a:bodyPr/>
        <a:lstStyle/>
        <a:p>
          <a:endParaRPr lang="en-US"/>
        </a:p>
      </dgm:t>
    </dgm:pt>
    <dgm:pt modelId="{4C15F7C8-9112-4057-98C3-DAB88E2B7718}" type="sibTrans" cxnId="{50DE49E4-80BA-461B-90FA-C89C01E684BE}">
      <dgm:prSet/>
      <dgm:spPr/>
      <dgm:t>
        <a:bodyPr/>
        <a:lstStyle/>
        <a:p>
          <a:endParaRPr lang="en-US"/>
        </a:p>
      </dgm:t>
    </dgm:pt>
    <dgm:pt modelId="{8CB1504F-B791-46D7-8198-7C697ADB3320}">
      <dgm:prSet phldrT="[Text]"/>
      <dgm:spPr/>
      <dgm:t>
        <a:bodyPr/>
        <a:lstStyle/>
        <a:p>
          <a:r>
            <a:rPr lang="en-US" dirty="0"/>
            <a:t>Reporting</a:t>
          </a:r>
        </a:p>
      </dgm:t>
    </dgm:pt>
    <dgm:pt modelId="{C33A35F0-C5F6-4AD4-BA34-6F350D48D59D}" type="parTrans" cxnId="{8F73C9E6-750F-47E1-8DBC-6E230F1EB892}">
      <dgm:prSet/>
      <dgm:spPr/>
      <dgm:t>
        <a:bodyPr/>
        <a:lstStyle/>
        <a:p>
          <a:endParaRPr lang="en-US"/>
        </a:p>
      </dgm:t>
    </dgm:pt>
    <dgm:pt modelId="{8D17C912-B901-4539-ACE1-35B02DE4027B}" type="sibTrans" cxnId="{8F73C9E6-750F-47E1-8DBC-6E230F1EB892}">
      <dgm:prSet/>
      <dgm:spPr/>
      <dgm:t>
        <a:bodyPr/>
        <a:lstStyle/>
        <a:p>
          <a:endParaRPr lang="en-US"/>
        </a:p>
      </dgm:t>
    </dgm:pt>
    <dgm:pt modelId="{9804EC78-476F-4D86-806A-987264E09F8A}" type="pres">
      <dgm:prSet presAssocID="{BA82FB59-51E0-43DC-A6C9-F50A75ECE25A}" presName="CompostProcess" presStyleCnt="0">
        <dgm:presLayoutVars>
          <dgm:dir/>
          <dgm:resizeHandles val="exact"/>
        </dgm:presLayoutVars>
      </dgm:prSet>
      <dgm:spPr/>
    </dgm:pt>
    <dgm:pt modelId="{86047495-1FDB-4022-BF13-AD3B1AE0775B}" type="pres">
      <dgm:prSet presAssocID="{BA82FB59-51E0-43DC-A6C9-F50A75ECE25A}" presName="arrow" presStyleLbl="bgShp" presStyleIdx="0" presStyleCnt="1"/>
      <dgm:spPr/>
    </dgm:pt>
    <dgm:pt modelId="{4E9AA68A-6430-4327-BCE5-07C375B8AF1A}" type="pres">
      <dgm:prSet presAssocID="{BA82FB59-51E0-43DC-A6C9-F50A75ECE25A}" presName="linearProcess" presStyleCnt="0"/>
      <dgm:spPr/>
    </dgm:pt>
    <dgm:pt modelId="{666AECCD-30EB-47C5-9DBB-366C032F0D5C}" type="pres">
      <dgm:prSet presAssocID="{87A1B5ED-CE1D-4269-B644-17939332A7CC}" presName="textNode" presStyleLbl="node1" presStyleIdx="0" presStyleCnt="5">
        <dgm:presLayoutVars>
          <dgm:bulletEnabled val="1"/>
        </dgm:presLayoutVars>
      </dgm:prSet>
      <dgm:spPr/>
      <dgm:t>
        <a:bodyPr/>
        <a:lstStyle/>
        <a:p>
          <a:endParaRPr lang="en-US"/>
        </a:p>
      </dgm:t>
    </dgm:pt>
    <dgm:pt modelId="{980995AE-A315-4D3F-8163-E31387AAB5AA}" type="pres">
      <dgm:prSet presAssocID="{3EBEBC1C-CFE8-4593-973D-6B65E4322A41}" presName="sibTrans" presStyleCnt="0"/>
      <dgm:spPr/>
    </dgm:pt>
    <dgm:pt modelId="{76CC2AEB-5D51-4BDD-BAD2-C6417B797BCA}" type="pres">
      <dgm:prSet presAssocID="{284B6AD1-F302-451D-A0FA-B8B07BD94F32}" presName="textNode" presStyleLbl="node1" presStyleIdx="1" presStyleCnt="5">
        <dgm:presLayoutVars>
          <dgm:bulletEnabled val="1"/>
        </dgm:presLayoutVars>
      </dgm:prSet>
      <dgm:spPr/>
      <dgm:t>
        <a:bodyPr/>
        <a:lstStyle/>
        <a:p>
          <a:endParaRPr lang="en-US"/>
        </a:p>
      </dgm:t>
    </dgm:pt>
    <dgm:pt modelId="{753EFF5C-9181-4346-B21B-AF145803EB8F}" type="pres">
      <dgm:prSet presAssocID="{EA5E1EC2-4DEE-431E-98EC-9A170AD2D557}" presName="sibTrans" presStyleCnt="0"/>
      <dgm:spPr/>
    </dgm:pt>
    <dgm:pt modelId="{5470213B-771F-40E8-A8E3-D7681A9533F9}" type="pres">
      <dgm:prSet presAssocID="{2E6FBD11-DF25-44F6-A3B3-5BB2FC34F053}" presName="textNode" presStyleLbl="node1" presStyleIdx="2" presStyleCnt="5">
        <dgm:presLayoutVars>
          <dgm:bulletEnabled val="1"/>
        </dgm:presLayoutVars>
      </dgm:prSet>
      <dgm:spPr/>
      <dgm:t>
        <a:bodyPr/>
        <a:lstStyle/>
        <a:p>
          <a:endParaRPr lang="en-US"/>
        </a:p>
      </dgm:t>
    </dgm:pt>
    <dgm:pt modelId="{6432FC49-34E1-4655-B659-25BE069E5321}" type="pres">
      <dgm:prSet presAssocID="{5592E231-AFE1-4D63-8E7B-D23A0F22CC77}" presName="sibTrans" presStyleCnt="0"/>
      <dgm:spPr/>
    </dgm:pt>
    <dgm:pt modelId="{E53104DE-A169-4270-ADBE-9D06CB7D2B46}" type="pres">
      <dgm:prSet presAssocID="{3E3E4FA4-81F6-461C-88B8-365F5516FE86}" presName="textNode" presStyleLbl="node1" presStyleIdx="3" presStyleCnt="5">
        <dgm:presLayoutVars>
          <dgm:bulletEnabled val="1"/>
        </dgm:presLayoutVars>
      </dgm:prSet>
      <dgm:spPr/>
      <dgm:t>
        <a:bodyPr/>
        <a:lstStyle/>
        <a:p>
          <a:endParaRPr lang="en-US"/>
        </a:p>
      </dgm:t>
    </dgm:pt>
    <dgm:pt modelId="{7285C0AB-C60A-4911-9EDF-F2BF125E5740}" type="pres">
      <dgm:prSet presAssocID="{4C15F7C8-9112-4057-98C3-DAB88E2B7718}" presName="sibTrans" presStyleCnt="0"/>
      <dgm:spPr/>
    </dgm:pt>
    <dgm:pt modelId="{8FE92DCE-5E0D-46A6-B22B-6EAC34467692}" type="pres">
      <dgm:prSet presAssocID="{8CB1504F-B791-46D7-8198-7C697ADB3320}" presName="textNode" presStyleLbl="node1" presStyleIdx="4" presStyleCnt="5">
        <dgm:presLayoutVars>
          <dgm:bulletEnabled val="1"/>
        </dgm:presLayoutVars>
      </dgm:prSet>
      <dgm:spPr/>
      <dgm:t>
        <a:bodyPr/>
        <a:lstStyle/>
        <a:p>
          <a:endParaRPr lang="en-US"/>
        </a:p>
      </dgm:t>
    </dgm:pt>
  </dgm:ptLst>
  <dgm:cxnLst>
    <dgm:cxn modelId="{7071741F-F23E-48E4-9F1E-56E83E9664DB}" type="presOf" srcId="{284B6AD1-F302-451D-A0FA-B8B07BD94F32}" destId="{76CC2AEB-5D51-4BDD-BAD2-C6417B797BCA}" srcOrd="0" destOrd="0" presId="urn:microsoft.com/office/officeart/2005/8/layout/hProcess9"/>
    <dgm:cxn modelId="{8F73C9E6-750F-47E1-8DBC-6E230F1EB892}" srcId="{BA82FB59-51E0-43DC-A6C9-F50A75ECE25A}" destId="{8CB1504F-B791-46D7-8198-7C697ADB3320}" srcOrd="4" destOrd="0" parTransId="{C33A35F0-C5F6-4AD4-BA34-6F350D48D59D}" sibTransId="{8D17C912-B901-4539-ACE1-35B02DE4027B}"/>
    <dgm:cxn modelId="{2B5F2282-203D-4450-9261-6920D1364365}" srcId="{BA82FB59-51E0-43DC-A6C9-F50A75ECE25A}" destId="{2E6FBD11-DF25-44F6-A3B3-5BB2FC34F053}" srcOrd="2" destOrd="0" parTransId="{7C899C8E-F4C1-45CD-9A07-8CEA68CBDCF8}" sibTransId="{5592E231-AFE1-4D63-8E7B-D23A0F22CC77}"/>
    <dgm:cxn modelId="{E4C9C509-84DA-47A3-84E2-04308941AE52}" srcId="{BA82FB59-51E0-43DC-A6C9-F50A75ECE25A}" destId="{87A1B5ED-CE1D-4269-B644-17939332A7CC}" srcOrd="0" destOrd="0" parTransId="{04FE0B28-F2DD-4B90-AAC9-A4FE26C11755}" sibTransId="{3EBEBC1C-CFE8-4593-973D-6B65E4322A41}"/>
    <dgm:cxn modelId="{D5F48CCE-9927-486D-BC1D-66E9583A14B7}" type="presOf" srcId="{87A1B5ED-CE1D-4269-B644-17939332A7CC}" destId="{666AECCD-30EB-47C5-9DBB-366C032F0D5C}" srcOrd="0" destOrd="0" presId="urn:microsoft.com/office/officeart/2005/8/layout/hProcess9"/>
    <dgm:cxn modelId="{6E283D85-B89E-44D8-BEC6-ABA2E046895A}" type="presOf" srcId="{8CB1504F-B791-46D7-8198-7C697ADB3320}" destId="{8FE92DCE-5E0D-46A6-B22B-6EAC34467692}" srcOrd="0" destOrd="0" presId="urn:microsoft.com/office/officeart/2005/8/layout/hProcess9"/>
    <dgm:cxn modelId="{DE44F888-03BE-419E-B115-E1465A0A8708}" type="presOf" srcId="{3E3E4FA4-81F6-461C-88B8-365F5516FE86}" destId="{E53104DE-A169-4270-ADBE-9D06CB7D2B46}" srcOrd="0" destOrd="0" presId="urn:microsoft.com/office/officeart/2005/8/layout/hProcess9"/>
    <dgm:cxn modelId="{611EC380-E8FD-4F28-82D1-B2E2E3785F30}" srcId="{BA82FB59-51E0-43DC-A6C9-F50A75ECE25A}" destId="{284B6AD1-F302-451D-A0FA-B8B07BD94F32}" srcOrd="1" destOrd="0" parTransId="{F4AF68FD-C895-42D2-B3E2-17F45D63582A}" sibTransId="{EA5E1EC2-4DEE-431E-98EC-9A170AD2D557}"/>
    <dgm:cxn modelId="{50DE49E4-80BA-461B-90FA-C89C01E684BE}" srcId="{BA82FB59-51E0-43DC-A6C9-F50A75ECE25A}" destId="{3E3E4FA4-81F6-461C-88B8-365F5516FE86}" srcOrd="3" destOrd="0" parTransId="{6EA63781-B0A8-464B-B162-FAEC79E3684A}" sibTransId="{4C15F7C8-9112-4057-98C3-DAB88E2B7718}"/>
    <dgm:cxn modelId="{6A859D98-349A-4617-B4D5-A89C9D96FD95}" type="presOf" srcId="{BA82FB59-51E0-43DC-A6C9-F50A75ECE25A}" destId="{9804EC78-476F-4D86-806A-987264E09F8A}" srcOrd="0" destOrd="0" presId="urn:microsoft.com/office/officeart/2005/8/layout/hProcess9"/>
    <dgm:cxn modelId="{E75FBCCF-5734-4CB1-9ADF-DEA6CD154205}" type="presOf" srcId="{2E6FBD11-DF25-44F6-A3B3-5BB2FC34F053}" destId="{5470213B-771F-40E8-A8E3-D7681A9533F9}" srcOrd="0" destOrd="0" presId="urn:microsoft.com/office/officeart/2005/8/layout/hProcess9"/>
    <dgm:cxn modelId="{BE03B5B0-8457-480C-9F1A-CE97A577FEC9}" type="presParOf" srcId="{9804EC78-476F-4D86-806A-987264E09F8A}" destId="{86047495-1FDB-4022-BF13-AD3B1AE0775B}" srcOrd="0" destOrd="0" presId="urn:microsoft.com/office/officeart/2005/8/layout/hProcess9"/>
    <dgm:cxn modelId="{341BDAE4-F96B-41F4-A0F8-A34F3A940E49}" type="presParOf" srcId="{9804EC78-476F-4D86-806A-987264E09F8A}" destId="{4E9AA68A-6430-4327-BCE5-07C375B8AF1A}" srcOrd="1" destOrd="0" presId="urn:microsoft.com/office/officeart/2005/8/layout/hProcess9"/>
    <dgm:cxn modelId="{2DC888CC-6070-44D7-B1B2-882003F2CBD2}" type="presParOf" srcId="{4E9AA68A-6430-4327-BCE5-07C375B8AF1A}" destId="{666AECCD-30EB-47C5-9DBB-366C032F0D5C}" srcOrd="0" destOrd="0" presId="urn:microsoft.com/office/officeart/2005/8/layout/hProcess9"/>
    <dgm:cxn modelId="{7D8810A1-C8B5-48AD-B054-EDABA5B0E862}" type="presParOf" srcId="{4E9AA68A-6430-4327-BCE5-07C375B8AF1A}" destId="{980995AE-A315-4D3F-8163-E31387AAB5AA}" srcOrd="1" destOrd="0" presId="urn:microsoft.com/office/officeart/2005/8/layout/hProcess9"/>
    <dgm:cxn modelId="{344E8787-B8BC-4299-B197-D3D979DA051A}" type="presParOf" srcId="{4E9AA68A-6430-4327-BCE5-07C375B8AF1A}" destId="{76CC2AEB-5D51-4BDD-BAD2-C6417B797BCA}" srcOrd="2" destOrd="0" presId="urn:microsoft.com/office/officeart/2005/8/layout/hProcess9"/>
    <dgm:cxn modelId="{06B05527-D03A-4D40-948A-4268FEC8734C}" type="presParOf" srcId="{4E9AA68A-6430-4327-BCE5-07C375B8AF1A}" destId="{753EFF5C-9181-4346-B21B-AF145803EB8F}" srcOrd="3" destOrd="0" presId="urn:microsoft.com/office/officeart/2005/8/layout/hProcess9"/>
    <dgm:cxn modelId="{61E708C0-BF0A-4303-88B4-F22708BAF44C}" type="presParOf" srcId="{4E9AA68A-6430-4327-BCE5-07C375B8AF1A}" destId="{5470213B-771F-40E8-A8E3-D7681A9533F9}" srcOrd="4" destOrd="0" presId="urn:microsoft.com/office/officeart/2005/8/layout/hProcess9"/>
    <dgm:cxn modelId="{F4358779-57A5-49FD-B36F-6C718FA99598}" type="presParOf" srcId="{4E9AA68A-6430-4327-BCE5-07C375B8AF1A}" destId="{6432FC49-34E1-4655-B659-25BE069E5321}" srcOrd="5" destOrd="0" presId="urn:microsoft.com/office/officeart/2005/8/layout/hProcess9"/>
    <dgm:cxn modelId="{A53E1C87-DF7A-4EB8-9312-AC06EA8ECE53}" type="presParOf" srcId="{4E9AA68A-6430-4327-BCE5-07C375B8AF1A}" destId="{E53104DE-A169-4270-ADBE-9D06CB7D2B46}" srcOrd="6" destOrd="0" presId="urn:microsoft.com/office/officeart/2005/8/layout/hProcess9"/>
    <dgm:cxn modelId="{F7644EC2-6FB8-4907-89D5-074B6765609D}" type="presParOf" srcId="{4E9AA68A-6430-4327-BCE5-07C375B8AF1A}" destId="{7285C0AB-C60A-4911-9EDF-F2BF125E5740}" srcOrd="7" destOrd="0" presId="urn:microsoft.com/office/officeart/2005/8/layout/hProcess9"/>
    <dgm:cxn modelId="{6728369E-2310-4A4C-914E-4AD795EF6FE7}" type="presParOf" srcId="{4E9AA68A-6430-4327-BCE5-07C375B8AF1A}" destId="{8FE92DCE-5E0D-46A6-B22B-6EAC34467692}"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47495-1FDB-4022-BF13-AD3B1AE0775B}">
      <dsp:nvSpPr>
        <dsp:cNvPr id="0" name=""/>
        <dsp:cNvSpPr/>
      </dsp:nvSpPr>
      <dsp:spPr>
        <a:xfrm>
          <a:off x="609599" y="0"/>
          <a:ext cx="690880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6AECCD-30EB-47C5-9DBB-366C032F0D5C}">
      <dsp:nvSpPr>
        <dsp:cNvPr id="0" name=""/>
        <dsp:cNvSpPr/>
      </dsp:nvSpPr>
      <dsp:spPr>
        <a:xfrm>
          <a:off x="202" y="1625600"/>
          <a:ext cx="154431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Planning</a:t>
          </a:r>
        </a:p>
      </dsp:txBody>
      <dsp:txXfrm>
        <a:off x="75589" y="1700987"/>
        <a:ext cx="1393544" cy="2016692"/>
      </dsp:txXfrm>
    </dsp:sp>
    <dsp:sp modelId="{76CC2AEB-5D51-4BDD-BAD2-C6417B797BCA}">
      <dsp:nvSpPr>
        <dsp:cNvPr id="0" name=""/>
        <dsp:cNvSpPr/>
      </dsp:nvSpPr>
      <dsp:spPr>
        <a:xfrm>
          <a:off x="1646021" y="1625600"/>
          <a:ext cx="154431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Recruiting</a:t>
          </a:r>
        </a:p>
      </dsp:txBody>
      <dsp:txXfrm>
        <a:off x="1721408" y="1700987"/>
        <a:ext cx="1393544" cy="2016692"/>
      </dsp:txXfrm>
    </dsp:sp>
    <dsp:sp modelId="{5470213B-771F-40E8-A8E3-D7681A9533F9}">
      <dsp:nvSpPr>
        <dsp:cNvPr id="0" name=""/>
        <dsp:cNvSpPr/>
      </dsp:nvSpPr>
      <dsp:spPr>
        <a:xfrm>
          <a:off x="3291840" y="1625600"/>
          <a:ext cx="154431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Usability Testing</a:t>
          </a:r>
        </a:p>
      </dsp:txBody>
      <dsp:txXfrm>
        <a:off x="3367227" y="1700987"/>
        <a:ext cx="1393544" cy="2016692"/>
      </dsp:txXfrm>
    </dsp:sp>
    <dsp:sp modelId="{E53104DE-A169-4270-ADBE-9D06CB7D2B46}">
      <dsp:nvSpPr>
        <dsp:cNvPr id="0" name=""/>
        <dsp:cNvSpPr/>
      </dsp:nvSpPr>
      <dsp:spPr>
        <a:xfrm>
          <a:off x="4937660" y="1625600"/>
          <a:ext cx="154431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Data Analysis</a:t>
          </a:r>
        </a:p>
      </dsp:txBody>
      <dsp:txXfrm>
        <a:off x="5013047" y="1700987"/>
        <a:ext cx="1393544" cy="2016692"/>
      </dsp:txXfrm>
    </dsp:sp>
    <dsp:sp modelId="{8FE92DCE-5E0D-46A6-B22B-6EAC34467692}">
      <dsp:nvSpPr>
        <dsp:cNvPr id="0" name=""/>
        <dsp:cNvSpPr/>
      </dsp:nvSpPr>
      <dsp:spPr>
        <a:xfrm>
          <a:off x="6583479" y="1625600"/>
          <a:ext cx="1544318" cy="216746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a:t>Reporting</a:t>
          </a:r>
        </a:p>
      </dsp:txBody>
      <dsp:txXfrm>
        <a:off x="6658866" y="1700987"/>
        <a:ext cx="1393544" cy="201669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616D44-A2B0-4F06-AF62-C9601C572D8C}" type="datetimeFigureOut">
              <a:rPr lang="en-US" smtClean="0"/>
              <a:t>1/1/19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3D0029-FD08-47A2-A8C9-3DF8DF1CF7D3}" type="slidenum">
              <a:rPr lang="en-US" smtClean="0"/>
              <a:t>‹#›</a:t>
            </a:fld>
            <a:endParaRPr lang="en-US"/>
          </a:p>
        </p:txBody>
      </p:sp>
    </p:spTree>
    <p:extLst>
      <p:ext uri="{BB962C8B-B14F-4D97-AF65-F5344CB8AC3E}">
        <p14:creationId xmlns:p14="http://schemas.microsoft.com/office/powerpoint/2010/main" val="307343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Bismillahirrahmanirrahiim</a:t>
            </a:r>
            <a:endParaRPr lang="en-US" dirty="0"/>
          </a:p>
          <a:p>
            <a:r>
              <a:rPr lang="en-US" dirty="0" err="1"/>
              <a:t>Assalamualaykum</a:t>
            </a:r>
            <a:r>
              <a:rPr lang="en-US" dirty="0"/>
              <a:t> </a:t>
            </a:r>
            <a:r>
              <a:rPr lang="en-US" dirty="0" err="1"/>
              <a:t>wr.wb</a:t>
            </a:r>
            <a:endParaRPr lang="en-US" dirty="0"/>
          </a:p>
          <a:p>
            <a:r>
              <a:rPr lang="en-US" dirty="0"/>
              <a:t>Good morning everyone. </a:t>
            </a:r>
          </a:p>
          <a:p>
            <a:r>
              <a:rPr lang="en-US" dirty="0"/>
              <a:t>My name is </a:t>
            </a:r>
            <a:r>
              <a:rPr lang="en-US" dirty="0" err="1"/>
              <a:t>Siti</a:t>
            </a:r>
            <a:r>
              <a:rPr lang="en-US" dirty="0"/>
              <a:t> </a:t>
            </a:r>
            <a:r>
              <a:rPr lang="en-US" dirty="0" err="1"/>
              <a:t>Hartinah</a:t>
            </a:r>
            <a:r>
              <a:rPr lang="en-US" dirty="0"/>
              <a:t> </a:t>
            </a:r>
          </a:p>
          <a:p>
            <a:r>
              <a:rPr lang="en-US" dirty="0"/>
              <a:t>Today I would like to present</a:t>
            </a:r>
            <a:r>
              <a:rPr lang="en-US" baseline="0" dirty="0"/>
              <a:t> my joined work with </a:t>
            </a:r>
            <a:r>
              <a:rPr lang="en-US" baseline="0" dirty="0" err="1"/>
              <a:t>Hario</a:t>
            </a:r>
            <a:r>
              <a:rPr lang="en-US" baseline="0" dirty="0"/>
              <a:t> </a:t>
            </a:r>
            <a:r>
              <a:rPr lang="en-US" baseline="0" dirty="0" err="1"/>
              <a:t>Prakoso</a:t>
            </a:r>
            <a:r>
              <a:rPr lang="en-US" baseline="0" dirty="0"/>
              <a:t> and Dr. Eng. </a:t>
            </a:r>
            <a:r>
              <a:rPr lang="en-US" baseline="0" dirty="0" err="1"/>
              <a:t>Khoirul</a:t>
            </a:r>
            <a:r>
              <a:rPr lang="en-US" baseline="0" dirty="0"/>
              <a:t> Anwar</a:t>
            </a:r>
            <a:endParaRPr lang="en-US" dirty="0"/>
          </a:p>
          <a:p>
            <a:r>
              <a:rPr lang="en-US" dirty="0"/>
              <a:t>With the title is -------This research was (</a:t>
            </a:r>
            <a:r>
              <a:rPr lang="en-US" dirty="0" err="1"/>
              <a:t>sebutin</a:t>
            </a:r>
            <a:r>
              <a:rPr lang="en-US" dirty="0"/>
              <a:t> </a:t>
            </a:r>
            <a:r>
              <a:rPr lang="en-US" dirty="0" err="1"/>
              <a:t>projek</a:t>
            </a:r>
            <a:r>
              <a:rPr lang="en-US" dirty="0"/>
              <a:t> </a:t>
            </a:r>
            <a:r>
              <a:rPr lang="en-US" dirty="0" err="1"/>
              <a:t>atas</a:t>
            </a:r>
            <a:r>
              <a:rPr lang="en-US" dirty="0"/>
              <a:t>)</a:t>
            </a:r>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043D0029-FD08-47A2-A8C9-3DF8DF1CF7D3}" type="slidenum">
              <a:rPr lang="en-US" smtClean="0"/>
              <a:t>1</a:t>
            </a:fld>
            <a:endParaRPr lang="en-US"/>
          </a:p>
        </p:txBody>
      </p:sp>
    </p:spTree>
    <p:extLst>
      <p:ext uri="{BB962C8B-B14F-4D97-AF65-F5344CB8AC3E}">
        <p14:creationId xmlns:p14="http://schemas.microsoft.com/office/powerpoint/2010/main" val="1382776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10</a:t>
            </a:fld>
            <a:endParaRPr lang="en-US"/>
          </a:p>
        </p:txBody>
      </p:sp>
    </p:spTree>
    <p:extLst>
      <p:ext uri="{BB962C8B-B14F-4D97-AF65-F5344CB8AC3E}">
        <p14:creationId xmlns:p14="http://schemas.microsoft.com/office/powerpoint/2010/main" val="5281317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11</a:t>
            </a:fld>
            <a:endParaRPr lang="en-US"/>
          </a:p>
        </p:txBody>
      </p:sp>
    </p:spTree>
    <p:extLst>
      <p:ext uri="{BB962C8B-B14F-4D97-AF65-F5344CB8AC3E}">
        <p14:creationId xmlns:p14="http://schemas.microsoft.com/office/powerpoint/2010/main" val="2105068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12</a:t>
            </a:fld>
            <a:endParaRPr lang="en-US"/>
          </a:p>
        </p:txBody>
      </p:sp>
    </p:spTree>
    <p:extLst>
      <p:ext uri="{BB962C8B-B14F-4D97-AF65-F5344CB8AC3E}">
        <p14:creationId xmlns:p14="http://schemas.microsoft.com/office/powerpoint/2010/main" val="1020835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13</a:t>
            </a:fld>
            <a:endParaRPr lang="en-US"/>
          </a:p>
        </p:txBody>
      </p:sp>
    </p:spTree>
    <p:extLst>
      <p:ext uri="{BB962C8B-B14F-4D97-AF65-F5344CB8AC3E}">
        <p14:creationId xmlns:p14="http://schemas.microsoft.com/office/powerpoint/2010/main" val="3513122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14</a:t>
            </a:fld>
            <a:endParaRPr lang="en-US"/>
          </a:p>
        </p:txBody>
      </p:sp>
    </p:spTree>
    <p:extLst>
      <p:ext uri="{BB962C8B-B14F-4D97-AF65-F5344CB8AC3E}">
        <p14:creationId xmlns:p14="http://schemas.microsoft.com/office/powerpoint/2010/main" val="642446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15</a:t>
            </a:fld>
            <a:endParaRPr lang="en-US"/>
          </a:p>
        </p:txBody>
      </p:sp>
    </p:spTree>
    <p:extLst>
      <p:ext uri="{BB962C8B-B14F-4D97-AF65-F5344CB8AC3E}">
        <p14:creationId xmlns:p14="http://schemas.microsoft.com/office/powerpoint/2010/main" val="10981785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16</a:t>
            </a:fld>
            <a:endParaRPr lang="en-US"/>
          </a:p>
        </p:txBody>
      </p:sp>
    </p:spTree>
    <p:extLst>
      <p:ext uri="{BB962C8B-B14F-4D97-AF65-F5344CB8AC3E}">
        <p14:creationId xmlns:p14="http://schemas.microsoft.com/office/powerpoint/2010/main" val="27217989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17</a:t>
            </a:fld>
            <a:endParaRPr lang="en-US"/>
          </a:p>
        </p:txBody>
      </p:sp>
    </p:spTree>
    <p:extLst>
      <p:ext uri="{BB962C8B-B14F-4D97-AF65-F5344CB8AC3E}">
        <p14:creationId xmlns:p14="http://schemas.microsoft.com/office/powerpoint/2010/main" val="3316209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18</a:t>
            </a:fld>
            <a:endParaRPr lang="en-US"/>
          </a:p>
        </p:txBody>
      </p:sp>
    </p:spTree>
    <p:extLst>
      <p:ext uri="{BB962C8B-B14F-4D97-AF65-F5344CB8AC3E}">
        <p14:creationId xmlns:p14="http://schemas.microsoft.com/office/powerpoint/2010/main" val="1311173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2</a:t>
            </a:fld>
            <a:endParaRPr lang="en-US"/>
          </a:p>
        </p:txBody>
      </p:sp>
    </p:spTree>
    <p:extLst>
      <p:ext uri="{BB962C8B-B14F-4D97-AF65-F5344CB8AC3E}">
        <p14:creationId xmlns:p14="http://schemas.microsoft.com/office/powerpoint/2010/main" val="1308703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3</a:t>
            </a:fld>
            <a:endParaRPr lang="en-US"/>
          </a:p>
        </p:txBody>
      </p:sp>
    </p:spTree>
    <p:extLst>
      <p:ext uri="{BB962C8B-B14F-4D97-AF65-F5344CB8AC3E}">
        <p14:creationId xmlns:p14="http://schemas.microsoft.com/office/powerpoint/2010/main" val="3125466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4</a:t>
            </a:fld>
            <a:endParaRPr lang="en-US"/>
          </a:p>
        </p:txBody>
      </p:sp>
    </p:spTree>
    <p:extLst>
      <p:ext uri="{BB962C8B-B14F-4D97-AF65-F5344CB8AC3E}">
        <p14:creationId xmlns:p14="http://schemas.microsoft.com/office/powerpoint/2010/main" val="9170746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5</a:t>
            </a:fld>
            <a:endParaRPr lang="en-US"/>
          </a:p>
        </p:txBody>
      </p:sp>
    </p:spTree>
    <p:extLst>
      <p:ext uri="{BB962C8B-B14F-4D97-AF65-F5344CB8AC3E}">
        <p14:creationId xmlns:p14="http://schemas.microsoft.com/office/powerpoint/2010/main" val="3935072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6</a:t>
            </a:fld>
            <a:endParaRPr lang="en-US"/>
          </a:p>
        </p:txBody>
      </p:sp>
    </p:spTree>
    <p:extLst>
      <p:ext uri="{BB962C8B-B14F-4D97-AF65-F5344CB8AC3E}">
        <p14:creationId xmlns:p14="http://schemas.microsoft.com/office/powerpoint/2010/main" val="3587829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7</a:t>
            </a:fld>
            <a:endParaRPr lang="en-US"/>
          </a:p>
        </p:txBody>
      </p:sp>
    </p:spTree>
    <p:extLst>
      <p:ext uri="{BB962C8B-B14F-4D97-AF65-F5344CB8AC3E}">
        <p14:creationId xmlns:p14="http://schemas.microsoft.com/office/powerpoint/2010/main" val="590774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8</a:t>
            </a:fld>
            <a:endParaRPr lang="en-US"/>
          </a:p>
        </p:txBody>
      </p:sp>
    </p:spTree>
    <p:extLst>
      <p:ext uri="{BB962C8B-B14F-4D97-AF65-F5344CB8AC3E}">
        <p14:creationId xmlns:p14="http://schemas.microsoft.com/office/powerpoint/2010/main" val="21435561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my presentation outline</a:t>
            </a:r>
          </a:p>
        </p:txBody>
      </p:sp>
      <p:sp>
        <p:nvSpPr>
          <p:cNvPr id="4" name="Slide Number Placeholder 3"/>
          <p:cNvSpPr>
            <a:spLocks noGrp="1"/>
          </p:cNvSpPr>
          <p:nvPr>
            <p:ph type="sldNum" sz="quarter" idx="10"/>
          </p:nvPr>
        </p:nvSpPr>
        <p:spPr/>
        <p:txBody>
          <a:bodyPr/>
          <a:lstStyle/>
          <a:p>
            <a:fld id="{043D0029-FD08-47A2-A8C9-3DF8DF1CF7D3}" type="slidenum">
              <a:rPr lang="en-US" smtClean="0"/>
              <a:t>9</a:t>
            </a:fld>
            <a:endParaRPr lang="en-US"/>
          </a:p>
        </p:txBody>
      </p:sp>
    </p:spTree>
    <p:extLst>
      <p:ext uri="{BB962C8B-B14F-4D97-AF65-F5344CB8AC3E}">
        <p14:creationId xmlns:p14="http://schemas.microsoft.com/office/powerpoint/2010/main" val="1270891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B80972-CE1A-4EE6-BCAD-4DA3679C29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91EBA237-1D83-43C5-AA90-4B33C0DDF2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52CE79D9-1A02-400E-81D5-4EF91BA67CFB}"/>
              </a:ext>
            </a:extLst>
          </p:cNvPr>
          <p:cNvSpPr>
            <a:spLocks noGrp="1"/>
          </p:cNvSpPr>
          <p:nvPr>
            <p:ph type="dt" sz="half" idx="10"/>
          </p:nvPr>
        </p:nvSpPr>
        <p:spPr/>
        <p:txBody>
          <a:bodyPr/>
          <a:lstStyle/>
          <a:p>
            <a:fld id="{013278B6-B773-48DD-9C0B-F24163087AA7}" type="datetime1">
              <a:rPr lang="en-US" smtClean="0"/>
              <a:t>1/1/19</a:t>
            </a:fld>
            <a:endParaRPr lang="en-US"/>
          </a:p>
        </p:txBody>
      </p:sp>
      <p:sp>
        <p:nvSpPr>
          <p:cNvPr id="5" name="Footer Placeholder 4">
            <a:extLst>
              <a:ext uri="{FF2B5EF4-FFF2-40B4-BE49-F238E27FC236}">
                <a16:creationId xmlns:a16="http://schemas.microsoft.com/office/drawing/2014/main" xmlns="" id="{A1A3944B-87AA-4968-AB3E-DEAF51CD99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A73EB02-5932-435B-B73A-D7060BDD896B}"/>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2938792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A4108D-4EDE-4CFE-BEF3-5BB95E2F3C4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B96711B0-5298-40E2-A0B4-496AE90B1E4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196E6CF-3DF1-4F3D-B781-AC4F9270EDF8}"/>
              </a:ext>
            </a:extLst>
          </p:cNvPr>
          <p:cNvSpPr>
            <a:spLocks noGrp="1"/>
          </p:cNvSpPr>
          <p:nvPr>
            <p:ph type="dt" sz="half" idx="10"/>
          </p:nvPr>
        </p:nvSpPr>
        <p:spPr/>
        <p:txBody>
          <a:bodyPr/>
          <a:lstStyle/>
          <a:p>
            <a:fld id="{D1A40606-6196-45CE-9B18-48B296ED90EC}" type="datetime1">
              <a:rPr lang="en-US" smtClean="0"/>
              <a:t>1/1/19</a:t>
            </a:fld>
            <a:endParaRPr lang="en-US"/>
          </a:p>
        </p:txBody>
      </p:sp>
      <p:sp>
        <p:nvSpPr>
          <p:cNvPr id="5" name="Footer Placeholder 4">
            <a:extLst>
              <a:ext uri="{FF2B5EF4-FFF2-40B4-BE49-F238E27FC236}">
                <a16:creationId xmlns:a16="http://schemas.microsoft.com/office/drawing/2014/main" xmlns="" id="{E6266779-6571-4230-AD64-1689FFC467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680B890-67B8-4829-B989-E8DEC16BD881}"/>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491296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04F4C82-9F17-41BD-B7C2-93F8CE25E0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72827157-8A5E-416E-A520-EBFDF0EB06F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4EE4312-9C67-4D9F-887F-D1C6A40A4D8E}"/>
              </a:ext>
            </a:extLst>
          </p:cNvPr>
          <p:cNvSpPr>
            <a:spLocks noGrp="1"/>
          </p:cNvSpPr>
          <p:nvPr>
            <p:ph type="dt" sz="half" idx="10"/>
          </p:nvPr>
        </p:nvSpPr>
        <p:spPr/>
        <p:txBody>
          <a:bodyPr/>
          <a:lstStyle/>
          <a:p>
            <a:fld id="{675425D9-B6A8-43A5-9998-E4D0EA676F86}" type="datetime1">
              <a:rPr lang="en-US" smtClean="0"/>
              <a:t>1/1/19</a:t>
            </a:fld>
            <a:endParaRPr lang="en-US"/>
          </a:p>
        </p:txBody>
      </p:sp>
      <p:sp>
        <p:nvSpPr>
          <p:cNvPr id="5" name="Footer Placeholder 4">
            <a:extLst>
              <a:ext uri="{FF2B5EF4-FFF2-40B4-BE49-F238E27FC236}">
                <a16:creationId xmlns:a16="http://schemas.microsoft.com/office/drawing/2014/main" xmlns="" id="{0AAA764F-C579-4F6F-B495-5851D16875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278C95D-637D-4B76-AAEE-9FE2942E0294}"/>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3938869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219236-95BB-4E6B-B070-14573E509F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778B612-3E2F-4ED2-9EEF-D3677839149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272E365-702D-4200-8F0A-E71209DDCADE}"/>
              </a:ext>
            </a:extLst>
          </p:cNvPr>
          <p:cNvSpPr>
            <a:spLocks noGrp="1"/>
          </p:cNvSpPr>
          <p:nvPr>
            <p:ph type="dt" sz="half" idx="10"/>
          </p:nvPr>
        </p:nvSpPr>
        <p:spPr/>
        <p:txBody>
          <a:bodyPr/>
          <a:lstStyle/>
          <a:p>
            <a:fld id="{68206A48-4AD9-4005-9D8F-39547D9E0B00}" type="datetime1">
              <a:rPr lang="en-US" smtClean="0"/>
              <a:t>1/1/19</a:t>
            </a:fld>
            <a:endParaRPr lang="en-US"/>
          </a:p>
        </p:txBody>
      </p:sp>
      <p:sp>
        <p:nvSpPr>
          <p:cNvPr id="5" name="Footer Placeholder 4">
            <a:extLst>
              <a:ext uri="{FF2B5EF4-FFF2-40B4-BE49-F238E27FC236}">
                <a16:creationId xmlns:a16="http://schemas.microsoft.com/office/drawing/2014/main" xmlns="" id="{836C35D3-2953-4434-AECE-873871C131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B24B50F-D9A2-4D41-9062-FBBB15F2DD6C}"/>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3199367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A33117-0852-42C8-9AF1-392B371681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079ADCC8-4B8B-4B1E-B2F8-B15D91458F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396E01C3-3383-45A5-8178-A1B732817040}"/>
              </a:ext>
            </a:extLst>
          </p:cNvPr>
          <p:cNvSpPr>
            <a:spLocks noGrp="1"/>
          </p:cNvSpPr>
          <p:nvPr>
            <p:ph type="dt" sz="half" idx="10"/>
          </p:nvPr>
        </p:nvSpPr>
        <p:spPr/>
        <p:txBody>
          <a:bodyPr/>
          <a:lstStyle/>
          <a:p>
            <a:fld id="{A370C88C-20C0-4DF3-8DA1-004C2723228E}" type="datetime1">
              <a:rPr lang="en-US" smtClean="0"/>
              <a:t>1/1/19</a:t>
            </a:fld>
            <a:endParaRPr lang="en-US"/>
          </a:p>
        </p:txBody>
      </p:sp>
      <p:sp>
        <p:nvSpPr>
          <p:cNvPr id="5" name="Footer Placeholder 4">
            <a:extLst>
              <a:ext uri="{FF2B5EF4-FFF2-40B4-BE49-F238E27FC236}">
                <a16:creationId xmlns:a16="http://schemas.microsoft.com/office/drawing/2014/main" xmlns="" id="{58410EE3-D467-4A60-8D1D-45938D7F61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B5986EB-4318-42AB-A22A-F2D05E98A144}"/>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1537021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4BD10-6447-411B-9C70-26A50F4FDE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D5506B3-DA5E-4385-8DD1-91391B95A01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27A94E6B-3F9F-4053-8379-36E0E353FC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AD70AFCB-FA88-4BB8-90D6-944307C2F8B1}"/>
              </a:ext>
            </a:extLst>
          </p:cNvPr>
          <p:cNvSpPr>
            <a:spLocks noGrp="1"/>
          </p:cNvSpPr>
          <p:nvPr>
            <p:ph type="dt" sz="half" idx="10"/>
          </p:nvPr>
        </p:nvSpPr>
        <p:spPr/>
        <p:txBody>
          <a:bodyPr/>
          <a:lstStyle/>
          <a:p>
            <a:fld id="{7A765CE8-2A61-4250-9E06-5BFBE951C00A}" type="datetime1">
              <a:rPr lang="en-US" smtClean="0"/>
              <a:t>1/1/19</a:t>
            </a:fld>
            <a:endParaRPr lang="en-US"/>
          </a:p>
        </p:txBody>
      </p:sp>
      <p:sp>
        <p:nvSpPr>
          <p:cNvPr id="6" name="Footer Placeholder 5">
            <a:extLst>
              <a:ext uri="{FF2B5EF4-FFF2-40B4-BE49-F238E27FC236}">
                <a16:creationId xmlns:a16="http://schemas.microsoft.com/office/drawing/2014/main" xmlns="" id="{6C8C0429-6600-4F08-A580-22A381E5A8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F3A3254-D937-4771-8B36-D8EB99BDD47C}"/>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76011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246A92-4629-4024-BC5D-C1090983A5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9E7C7C4-5020-413F-98A5-99285C8FC8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46775F64-4983-4B8A-B0C6-FA2F400FFFB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470B49D-4E4C-4230-A095-E759719129A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23DC7FFE-7EF1-47D0-9F9D-7B741C84BED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D6930C6F-8D05-44BB-9A8A-DDC7EA8D8E98}"/>
              </a:ext>
            </a:extLst>
          </p:cNvPr>
          <p:cNvSpPr>
            <a:spLocks noGrp="1"/>
          </p:cNvSpPr>
          <p:nvPr>
            <p:ph type="dt" sz="half" idx="10"/>
          </p:nvPr>
        </p:nvSpPr>
        <p:spPr/>
        <p:txBody>
          <a:bodyPr/>
          <a:lstStyle/>
          <a:p>
            <a:fld id="{C8FF47EC-4A72-42D5-A5E7-0667086A4328}" type="datetime1">
              <a:rPr lang="en-US" smtClean="0"/>
              <a:t>1/1/19</a:t>
            </a:fld>
            <a:endParaRPr lang="en-US"/>
          </a:p>
        </p:txBody>
      </p:sp>
      <p:sp>
        <p:nvSpPr>
          <p:cNvPr id="8" name="Footer Placeholder 7">
            <a:extLst>
              <a:ext uri="{FF2B5EF4-FFF2-40B4-BE49-F238E27FC236}">
                <a16:creationId xmlns:a16="http://schemas.microsoft.com/office/drawing/2014/main" xmlns="" id="{CDBA893D-32EF-40F5-BD89-776A2A74E71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E3E4CDB-45AB-40D9-AEF7-DD10EF12B6C9}"/>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2655582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9414C4-A573-4E86-A774-99FE5B961F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177395B-5027-4C36-8973-E49558812D72}"/>
              </a:ext>
            </a:extLst>
          </p:cNvPr>
          <p:cNvSpPr>
            <a:spLocks noGrp="1"/>
          </p:cNvSpPr>
          <p:nvPr>
            <p:ph type="dt" sz="half" idx="10"/>
          </p:nvPr>
        </p:nvSpPr>
        <p:spPr/>
        <p:txBody>
          <a:bodyPr/>
          <a:lstStyle/>
          <a:p>
            <a:fld id="{26B28776-73F1-47A2-9744-600CE4202073}" type="datetime1">
              <a:rPr lang="en-US" smtClean="0"/>
              <a:t>1/1/19</a:t>
            </a:fld>
            <a:endParaRPr lang="en-US"/>
          </a:p>
        </p:txBody>
      </p:sp>
      <p:sp>
        <p:nvSpPr>
          <p:cNvPr id="4" name="Footer Placeholder 3">
            <a:extLst>
              <a:ext uri="{FF2B5EF4-FFF2-40B4-BE49-F238E27FC236}">
                <a16:creationId xmlns:a16="http://schemas.microsoft.com/office/drawing/2014/main" xmlns="" id="{EB3517C2-DC6E-4844-873F-BADDAD5974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F75FD9D-85D2-41CA-83B6-12CF1D395C63}"/>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3508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69ACDA64-27F7-4468-B14B-AB223D4E73B6}"/>
              </a:ext>
            </a:extLst>
          </p:cNvPr>
          <p:cNvSpPr>
            <a:spLocks noGrp="1"/>
          </p:cNvSpPr>
          <p:nvPr>
            <p:ph type="dt" sz="half" idx="10"/>
          </p:nvPr>
        </p:nvSpPr>
        <p:spPr/>
        <p:txBody>
          <a:bodyPr/>
          <a:lstStyle/>
          <a:p>
            <a:fld id="{EA06A0EB-27F9-47FC-90F3-1EACCE11B92C}" type="datetime1">
              <a:rPr lang="en-US" smtClean="0"/>
              <a:t>1/1/19</a:t>
            </a:fld>
            <a:endParaRPr lang="en-US"/>
          </a:p>
        </p:txBody>
      </p:sp>
      <p:sp>
        <p:nvSpPr>
          <p:cNvPr id="3" name="Footer Placeholder 2">
            <a:extLst>
              <a:ext uri="{FF2B5EF4-FFF2-40B4-BE49-F238E27FC236}">
                <a16:creationId xmlns:a16="http://schemas.microsoft.com/office/drawing/2014/main" xmlns="" id="{20BFD175-A611-4719-A050-56589EA214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9ED62CC-61D9-41E7-87F8-3E18B652B676}"/>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2259551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30651F8-45E9-411F-9DD6-9DEF91CA56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B93319C9-D50D-4A53-95EA-EE1DC1630B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2358850B-4734-4103-841B-E11F34C5E6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374D6F09-0EB7-4B30-8E6B-B8CE1AAC2DF0}"/>
              </a:ext>
            </a:extLst>
          </p:cNvPr>
          <p:cNvSpPr>
            <a:spLocks noGrp="1"/>
          </p:cNvSpPr>
          <p:nvPr>
            <p:ph type="dt" sz="half" idx="10"/>
          </p:nvPr>
        </p:nvSpPr>
        <p:spPr/>
        <p:txBody>
          <a:bodyPr/>
          <a:lstStyle/>
          <a:p>
            <a:fld id="{1471B8AE-7053-483F-BA2C-1132350E9A0A}" type="datetime1">
              <a:rPr lang="en-US" smtClean="0"/>
              <a:t>1/1/19</a:t>
            </a:fld>
            <a:endParaRPr lang="en-US"/>
          </a:p>
        </p:txBody>
      </p:sp>
      <p:sp>
        <p:nvSpPr>
          <p:cNvPr id="6" name="Footer Placeholder 5">
            <a:extLst>
              <a:ext uri="{FF2B5EF4-FFF2-40B4-BE49-F238E27FC236}">
                <a16:creationId xmlns:a16="http://schemas.microsoft.com/office/drawing/2014/main" xmlns="" id="{E25BE7CA-8B25-4BD5-AAA4-860086014E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3123A5A-5B81-415F-9F07-F2E440126A71}"/>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365053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B6D597-7749-4135-B586-D5379A8958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89A0C98-6449-4CF9-BE75-FC2A7FA14D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9180361-A21C-42AD-BFB6-F1AD7CB1E2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A3F54189-6779-4C9B-A38B-E4719D369825}"/>
              </a:ext>
            </a:extLst>
          </p:cNvPr>
          <p:cNvSpPr>
            <a:spLocks noGrp="1"/>
          </p:cNvSpPr>
          <p:nvPr>
            <p:ph type="dt" sz="half" idx="10"/>
          </p:nvPr>
        </p:nvSpPr>
        <p:spPr/>
        <p:txBody>
          <a:bodyPr/>
          <a:lstStyle/>
          <a:p>
            <a:fld id="{F9285390-0BEE-49FA-AEB1-B0D948E7A9B9}" type="datetime1">
              <a:rPr lang="en-US" smtClean="0"/>
              <a:t>1/1/19</a:t>
            </a:fld>
            <a:endParaRPr lang="en-US"/>
          </a:p>
        </p:txBody>
      </p:sp>
      <p:sp>
        <p:nvSpPr>
          <p:cNvPr id="6" name="Footer Placeholder 5">
            <a:extLst>
              <a:ext uri="{FF2B5EF4-FFF2-40B4-BE49-F238E27FC236}">
                <a16:creationId xmlns:a16="http://schemas.microsoft.com/office/drawing/2014/main" xmlns="" id="{D267C11E-4CD0-465C-A4AB-29DF91886B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88AAD1DB-DC36-4EA0-8E2C-C3910CC2296B}"/>
              </a:ext>
            </a:extLst>
          </p:cNvPr>
          <p:cNvSpPr>
            <a:spLocks noGrp="1"/>
          </p:cNvSpPr>
          <p:nvPr>
            <p:ph type="sldNum" sz="quarter" idx="12"/>
          </p:nvPr>
        </p:nvSpPr>
        <p:spPr/>
        <p:txBody>
          <a:bodyPr/>
          <a:lstStyle/>
          <a:p>
            <a:fld id="{62ACA147-0273-4104-9834-BD8713B24D7A}" type="slidenum">
              <a:rPr lang="en-US" smtClean="0"/>
              <a:t>‹#›</a:t>
            </a:fld>
            <a:endParaRPr lang="en-US"/>
          </a:p>
        </p:txBody>
      </p:sp>
    </p:spTree>
    <p:extLst>
      <p:ext uri="{BB962C8B-B14F-4D97-AF65-F5344CB8AC3E}">
        <p14:creationId xmlns:p14="http://schemas.microsoft.com/office/powerpoint/2010/main" val="13500866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912A08F-5AAF-4115-9324-176B80B41F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B7D182A-1991-4009-9471-33CFDBC9AC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2954A58-3AF3-4C39-B0AF-1530CF93DA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E22CC7-B658-4054-A58D-676F0382D060}" type="datetime1">
              <a:rPr lang="en-US" smtClean="0"/>
              <a:t>1/1/19</a:t>
            </a:fld>
            <a:endParaRPr lang="en-US"/>
          </a:p>
        </p:txBody>
      </p:sp>
      <p:sp>
        <p:nvSpPr>
          <p:cNvPr id="5" name="Footer Placeholder 4">
            <a:extLst>
              <a:ext uri="{FF2B5EF4-FFF2-40B4-BE49-F238E27FC236}">
                <a16:creationId xmlns:a16="http://schemas.microsoft.com/office/drawing/2014/main" xmlns="" id="{E26EFAD3-54B8-4B25-980D-3E83B65F06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C7814BF5-70D1-4E95-88AE-0931DC095AB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ACA147-0273-4104-9834-BD8713B24D7A}" type="slidenum">
              <a:rPr lang="en-US" smtClean="0"/>
              <a:t>‹#›</a:t>
            </a:fld>
            <a:endParaRPr lang="en-US"/>
          </a:p>
        </p:txBody>
      </p:sp>
    </p:spTree>
    <p:extLst>
      <p:ext uri="{BB962C8B-B14F-4D97-AF65-F5344CB8AC3E}">
        <p14:creationId xmlns:p14="http://schemas.microsoft.com/office/powerpoint/2010/main" val="1483004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tiff"/><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4.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ide Number Placeholder 17">
            <a:extLst>
              <a:ext uri="{FF2B5EF4-FFF2-40B4-BE49-F238E27FC236}">
                <a16:creationId xmlns="" xmlns:a16="http://schemas.microsoft.com/office/drawing/2014/main" id="{1BFEB4DF-6E31-4C5F-A79B-DFA494629B55}"/>
              </a:ext>
            </a:extLst>
          </p:cNvPr>
          <p:cNvSpPr>
            <a:spLocks noGrp="1"/>
          </p:cNvSpPr>
          <p:nvPr>
            <p:ph type="sldNum" sz="quarter" idx="12"/>
          </p:nvPr>
        </p:nvSpPr>
        <p:spPr>
          <a:xfrm>
            <a:off x="9338517" y="6484220"/>
            <a:ext cx="2743200" cy="365125"/>
          </a:xfrm>
        </p:spPr>
        <p:txBody>
          <a:bodyPr/>
          <a:lstStyle/>
          <a:p>
            <a:fld id="{62ACA147-0273-4104-9834-BD8713B24D7A}" type="slidenum">
              <a:rPr lang="en-US" sz="1800" b="1" smtClean="0">
                <a:solidFill>
                  <a:schemeClr val="bg1">
                    <a:lumMod val="95000"/>
                  </a:schemeClr>
                </a:solidFill>
              </a:rPr>
              <a:t>1</a:t>
            </a:fld>
            <a:endParaRPr lang="en-US" b="1" dirty="0">
              <a:solidFill>
                <a:schemeClr val="bg1">
                  <a:lumMod val="95000"/>
                </a:schemeClr>
              </a:solidFill>
            </a:endParaRPr>
          </a:p>
        </p:txBody>
      </p:sp>
      <p:grpSp>
        <p:nvGrpSpPr>
          <p:cNvPr id="16" name="Group 15">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9" name="Rectangle 18">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1" name="Rectangle 20">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2" name="TextBox 21">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cxnSp>
        <p:nvCxnSpPr>
          <p:cNvPr id="23" name="Straight Connector 22">
            <a:extLst>
              <a:ext uri="{FF2B5EF4-FFF2-40B4-BE49-F238E27FC236}">
                <a16:creationId xmlns:a16="http://schemas.microsoft.com/office/drawing/2014/main" xmlns="" id="{B170B063-0023-4779-9DA3-E8FD2DDAB783}"/>
              </a:ext>
            </a:extLst>
          </p:cNvPr>
          <p:cNvCxnSpPr/>
          <p:nvPr/>
        </p:nvCxnSpPr>
        <p:spPr>
          <a:xfrm>
            <a:off x="115508" y="6128706"/>
            <a:ext cx="5439381" cy="0"/>
          </a:xfrm>
          <a:prstGeom prst="line">
            <a:avLst/>
          </a:prstGeom>
          <a:ln w="12700"/>
        </p:spPr>
        <p:style>
          <a:lnRef idx="1">
            <a:schemeClr val="dk1"/>
          </a:lnRef>
          <a:fillRef idx="0">
            <a:schemeClr val="dk1"/>
          </a:fillRef>
          <a:effectRef idx="0">
            <a:schemeClr val="dk1"/>
          </a:effectRef>
          <a:fontRef idx="minor">
            <a:schemeClr val="tx1"/>
          </a:fontRef>
        </p:style>
      </p:cxnSp>
      <p:sp>
        <p:nvSpPr>
          <p:cNvPr id="24" name="Rectangle 23">
            <a:extLst>
              <a:ext uri="{FF2B5EF4-FFF2-40B4-BE49-F238E27FC236}">
                <a16:creationId xmlns:a16="http://schemas.microsoft.com/office/drawing/2014/main" xmlns="" id="{014C1B9A-A1D9-4A4E-BBD4-C2C9644B65F6}"/>
              </a:ext>
            </a:extLst>
          </p:cNvPr>
          <p:cNvSpPr/>
          <p:nvPr/>
        </p:nvSpPr>
        <p:spPr>
          <a:xfrm>
            <a:off x="309961" y="1153077"/>
            <a:ext cx="11572078" cy="754053"/>
          </a:xfrm>
          <a:prstGeom prst="rect">
            <a:avLst/>
          </a:prstGeom>
        </p:spPr>
        <p:txBody>
          <a:bodyPr wrap="square">
            <a:spAutoFit/>
          </a:bodyPr>
          <a:lstStyle/>
          <a:p>
            <a:pPr algn="ctr"/>
            <a:r>
              <a:rPr lang="en-US" sz="4300" dirty="0" smtClean="0">
                <a:solidFill>
                  <a:srgbClr val="C00000"/>
                </a:solidFill>
                <a:latin typeface="ABeeZee" panose="02000000000000000000" pitchFamily="50" charset="0"/>
                <a:cs typeface="Sanskrit Text" panose="020B0502040204020203" pitchFamily="18" charset="0"/>
              </a:rPr>
              <a:t>Usability and Accessibility</a:t>
            </a:r>
            <a:endParaRPr lang="id-ID" sz="4300" b="1" dirty="0">
              <a:solidFill>
                <a:srgbClr val="C00000"/>
              </a:solidFill>
              <a:latin typeface="ABeeZee" panose="02000000000000000000" pitchFamily="50" charset="0"/>
              <a:cs typeface="Arial" panose="020B0604020202020204" pitchFamily="34" charset="0"/>
            </a:endParaRPr>
          </a:p>
        </p:txBody>
      </p:sp>
      <p:sp>
        <p:nvSpPr>
          <p:cNvPr id="25" name="Subtitle 2">
            <a:extLst>
              <a:ext uri="{FF2B5EF4-FFF2-40B4-BE49-F238E27FC236}">
                <a16:creationId xmlns:a16="http://schemas.microsoft.com/office/drawing/2014/main" xmlns="" id="{CEADB8F1-2C51-4763-9416-B082C1E8CDDC}"/>
              </a:ext>
            </a:extLst>
          </p:cNvPr>
          <p:cNvSpPr txBox="1">
            <a:spLocks/>
          </p:cNvSpPr>
          <p:nvPr/>
        </p:nvSpPr>
        <p:spPr>
          <a:xfrm>
            <a:off x="2743200" y="3462813"/>
            <a:ext cx="5112746" cy="1450883"/>
          </a:xfrm>
          <a:prstGeom prst="rect">
            <a:avLst/>
          </a:prstGeom>
        </p:spPr>
        <p:txBody>
          <a:bodyPr vert="horz" lIns="91440" tIns="45720" rIns="91440" bIns="45720" rtlCol="0" anchor="t">
            <a:normAutofit fontScale="85000" lnSpcReduction="20000"/>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6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400" kern="1200">
                <a:solidFill>
                  <a:schemeClr val="tx1">
                    <a:tint val="75000"/>
                  </a:schemeClr>
                </a:solidFill>
                <a:latin typeface="+mn-lt"/>
                <a:ea typeface="+mn-ea"/>
                <a:cs typeface="+mn-cs"/>
              </a:defRPr>
            </a:lvl9pPr>
          </a:lstStyle>
          <a:p>
            <a:pPr>
              <a:buClr>
                <a:srgbClr val="C00000"/>
              </a:buClr>
            </a:pPr>
            <a:r>
              <a:rPr lang="id-ID" sz="2300" b="1" dirty="0" err="1" smtClean="0">
                <a:latin typeface="ABeeZee" panose="02000000000000000000" pitchFamily="50" charset="0"/>
              </a:rPr>
              <a:t>Instructor</a:t>
            </a:r>
            <a:r>
              <a:rPr lang="id-ID" sz="2300" b="1" dirty="0" smtClean="0">
                <a:latin typeface="ABeeZee" panose="02000000000000000000" pitchFamily="50" charset="0"/>
              </a:rPr>
              <a:t>:</a:t>
            </a:r>
          </a:p>
          <a:p>
            <a:pPr marL="457200" indent="-457200">
              <a:buClr>
                <a:srgbClr val="C00000"/>
              </a:buClr>
              <a:buFont typeface="+mj-lt"/>
              <a:buAutoNum type="arabicPeriod"/>
            </a:pPr>
            <a:r>
              <a:rPr lang="en-US" sz="2300" b="1" dirty="0" err="1" smtClean="0">
                <a:latin typeface="ABeeZee" panose="02000000000000000000" pitchFamily="50" charset="0"/>
              </a:rPr>
              <a:t>Suryo</a:t>
            </a:r>
            <a:r>
              <a:rPr lang="en-US" sz="2300" b="1" dirty="0" smtClean="0">
                <a:latin typeface="ABeeZee" panose="02000000000000000000" pitchFamily="50" charset="0"/>
              </a:rPr>
              <a:t> </a:t>
            </a:r>
            <a:r>
              <a:rPr lang="en-US" sz="2300" b="1" dirty="0" err="1" smtClean="0">
                <a:latin typeface="ABeeZee" panose="02000000000000000000" pitchFamily="50" charset="0"/>
              </a:rPr>
              <a:t>Adhi</a:t>
            </a:r>
            <a:r>
              <a:rPr lang="en-US" sz="2300" b="1" dirty="0" smtClean="0">
                <a:latin typeface="ABeeZee" panose="02000000000000000000" pitchFamily="50" charset="0"/>
              </a:rPr>
              <a:t> </a:t>
            </a:r>
            <a:r>
              <a:rPr lang="en-US" sz="2300" b="1" dirty="0" err="1" smtClean="0">
                <a:latin typeface="ABeeZee" panose="02000000000000000000" pitchFamily="50" charset="0"/>
              </a:rPr>
              <a:t>Wibowo</a:t>
            </a:r>
            <a:r>
              <a:rPr lang="en-US" sz="2300" b="1" dirty="0" smtClean="0">
                <a:latin typeface="ABeeZee" panose="02000000000000000000" pitchFamily="50" charset="0"/>
              </a:rPr>
              <a:t>, S.T., M.T., Ph.D.</a:t>
            </a:r>
          </a:p>
          <a:p>
            <a:pPr marL="457200" indent="-457200">
              <a:buClr>
                <a:srgbClr val="C00000"/>
              </a:buClr>
              <a:buFont typeface="+mj-lt"/>
              <a:buAutoNum type="arabicPeriod"/>
            </a:pPr>
            <a:r>
              <a:rPr lang="en-US" sz="2300" b="1" dirty="0" smtClean="0">
                <a:latin typeface="ABeeZee" panose="02000000000000000000" pitchFamily="50" charset="0"/>
              </a:rPr>
              <a:t>Rissa </a:t>
            </a:r>
            <a:r>
              <a:rPr lang="en-US" sz="2300" b="1" dirty="0" err="1" smtClean="0">
                <a:latin typeface="ABeeZee" panose="02000000000000000000" pitchFamily="50" charset="0"/>
              </a:rPr>
              <a:t>Rahmania</a:t>
            </a:r>
            <a:r>
              <a:rPr lang="en-US" sz="2300" b="1" dirty="0" smtClean="0">
                <a:latin typeface="ABeeZee" panose="02000000000000000000" pitchFamily="50" charset="0"/>
              </a:rPr>
              <a:t>, S.T., M.T.</a:t>
            </a:r>
          </a:p>
          <a:p>
            <a:pPr marL="457200" indent="-457200">
              <a:buClr>
                <a:srgbClr val="C00000"/>
              </a:buClr>
              <a:buFont typeface="+mj-lt"/>
              <a:buAutoNum type="arabicPeriod"/>
            </a:pPr>
            <a:r>
              <a:rPr lang="en-US" sz="2300" b="1" dirty="0" err="1" smtClean="0">
                <a:latin typeface="ABeeZee" panose="02000000000000000000" pitchFamily="50" charset="0"/>
              </a:rPr>
              <a:t>Gelar</a:t>
            </a:r>
            <a:r>
              <a:rPr lang="en-US" sz="2300" b="1" dirty="0" smtClean="0">
                <a:latin typeface="ABeeZee" panose="02000000000000000000" pitchFamily="50" charset="0"/>
              </a:rPr>
              <a:t> </a:t>
            </a:r>
            <a:r>
              <a:rPr lang="en-US" sz="2300" b="1" dirty="0" err="1" smtClean="0">
                <a:latin typeface="ABeeZee" panose="02000000000000000000" pitchFamily="50" charset="0"/>
              </a:rPr>
              <a:t>Budiman</a:t>
            </a:r>
            <a:r>
              <a:rPr lang="en-US" sz="2300" b="1" dirty="0" smtClean="0">
                <a:latin typeface="ABeeZee" panose="02000000000000000000" pitchFamily="50" charset="0"/>
              </a:rPr>
              <a:t>, S.T., M.T. </a:t>
            </a:r>
          </a:p>
        </p:txBody>
      </p:sp>
      <p:sp>
        <p:nvSpPr>
          <p:cNvPr id="26" name="Rectangle 25">
            <a:extLst>
              <a:ext uri="{FF2B5EF4-FFF2-40B4-BE49-F238E27FC236}">
                <a16:creationId xmlns:a16="http://schemas.microsoft.com/office/drawing/2014/main" xmlns="" id="{CF2E6C73-51B6-43D8-B967-532DB62A0FC5}"/>
              </a:ext>
            </a:extLst>
          </p:cNvPr>
          <p:cNvSpPr/>
          <p:nvPr/>
        </p:nvSpPr>
        <p:spPr>
          <a:xfrm>
            <a:off x="971227" y="5022787"/>
            <a:ext cx="10873704" cy="738664"/>
          </a:xfrm>
          <a:prstGeom prst="rect">
            <a:avLst/>
          </a:prstGeom>
        </p:spPr>
        <p:txBody>
          <a:bodyPr wrap="square">
            <a:spAutoFit/>
          </a:bodyPr>
          <a:lstStyle/>
          <a:p>
            <a:pPr algn="ctr"/>
            <a:r>
              <a:rPr lang="en-US" sz="2100" dirty="0" smtClean="0">
                <a:latin typeface="ABeeZee" panose="02000000000000000000" pitchFamily="50" charset="0"/>
                <a:cs typeface="Sanskrit Text" panose="020B0502040204020203" pitchFamily="18" charset="0"/>
              </a:rPr>
              <a:t>Research Center </a:t>
            </a:r>
            <a:r>
              <a:rPr lang="en-US" sz="2100" dirty="0">
                <a:latin typeface="ABeeZee" panose="02000000000000000000" pitchFamily="50" charset="0"/>
                <a:cs typeface="Sanskrit Text" panose="020B0502040204020203" pitchFamily="18" charset="0"/>
              </a:rPr>
              <a:t>for Advanced Wireless Technologies (</a:t>
            </a:r>
            <a:r>
              <a:rPr lang="en-US" sz="2100" dirty="0" err="1">
                <a:latin typeface="ABeeZee" panose="02000000000000000000" pitchFamily="50" charset="0"/>
                <a:cs typeface="Sanskrit Text" panose="020B0502040204020203" pitchFamily="18" charset="0"/>
              </a:rPr>
              <a:t>AdWiTech</a:t>
            </a:r>
            <a:r>
              <a:rPr lang="en-US" sz="2100" dirty="0">
                <a:latin typeface="ABeeZee" panose="02000000000000000000" pitchFamily="50" charset="0"/>
                <a:cs typeface="Sanskrit Text" panose="020B0502040204020203" pitchFamily="18" charset="0"/>
              </a:rPr>
              <a:t>),</a:t>
            </a:r>
            <a:br>
              <a:rPr lang="en-US" sz="2100" dirty="0">
                <a:latin typeface="ABeeZee" panose="02000000000000000000" pitchFamily="50" charset="0"/>
                <a:cs typeface="Sanskrit Text" panose="020B0502040204020203" pitchFamily="18" charset="0"/>
              </a:rPr>
            </a:br>
            <a:r>
              <a:rPr lang="en-US" sz="2100" dirty="0">
                <a:latin typeface="ABeeZee" panose="02000000000000000000" pitchFamily="50" charset="0"/>
                <a:cs typeface="Sanskrit Text" panose="020B0502040204020203" pitchFamily="18" charset="0"/>
              </a:rPr>
              <a:t>School of Electrical Engineering, Telkom University</a:t>
            </a:r>
            <a:endParaRPr lang="id-ID" sz="2100" dirty="0">
              <a:latin typeface="ABeeZee" panose="02000000000000000000" pitchFamily="50" charset="0"/>
              <a:cs typeface="Sanskrit Text" panose="020B0502040204020203" pitchFamily="18" charset="0"/>
            </a:endParaRPr>
          </a:p>
        </p:txBody>
      </p:sp>
      <p:cxnSp>
        <p:nvCxnSpPr>
          <p:cNvPr id="27" name="Straight Connector 26">
            <a:extLst>
              <a:ext uri="{FF2B5EF4-FFF2-40B4-BE49-F238E27FC236}">
                <a16:creationId xmlns:a16="http://schemas.microsoft.com/office/drawing/2014/main" xmlns="" id="{B170B063-0023-4779-9DA3-E8FD2DDAB783}"/>
              </a:ext>
            </a:extLst>
          </p:cNvPr>
          <p:cNvCxnSpPr/>
          <p:nvPr/>
        </p:nvCxnSpPr>
        <p:spPr>
          <a:xfrm>
            <a:off x="115508" y="6128706"/>
            <a:ext cx="5439381" cy="0"/>
          </a:xfrm>
          <a:prstGeom prst="line">
            <a:avLst/>
          </a:prstGeom>
          <a:ln w="12700"/>
        </p:spPr>
        <p:style>
          <a:lnRef idx="1">
            <a:schemeClr val="dk1"/>
          </a:lnRef>
          <a:fillRef idx="0">
            <a:schemeClr val="dk1"/>
          </a:fillRef>
          <a:effectRef idx="0">
            <a:schemeClr val="dk1"/>
          </a:effectRef>
          <a:fontRef idx="minor">
            <a:schemeClr val="tx1"/>
          </a:fontRef>
        </p:style>
      </p:cxnSp>
      <p:pic>
        <p:nvPicPr>
          <p:cNvPr id="28" name="Picture 27">
            <a:extLst>
              <a:ext uri="{FF2B5EF4-FFF2-40B4-BE49-F238E27FC236}">
                <a16:creationId xmlns:a16="http://schemas.microsoft.com/office/drawing/2014/main" xmlns="" id="{771F636C-66D8-41AC-AFC7-8A6245ABB73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63679" y="328590"/>
            <a:ext cx="2118360" cy="531002"/>
          </a:xfrm>
          <a:prstGeom prst="rect">
            <a:avLst/>
          </a:prstGeom>
        </p:spPr>
      </p:pic>
      <p:sp>
        <p:nvSpPr>
          <p:cNvPr id="29" name="Rectangle 28"/>
          <p:cNvSpPr/>
          <p:nvPr/>
        </p:nvSpPr>
        <p:spPr>
          <a:xfrm>
            <a:off x="3317923" y="1859925"/>
            <a:ext cx="5556136" cy="461665"/>
          </a:xfrm>
          <a:prstGeom prst="rect">
            <a:avLst/>
          </a:prstGeom>
        </p:spPr>
        <p:txBody>
          <a:bodyPr wrap="none">
            <a:spAutoFit/>
          </a:bodyPr>
          <a:lstStyle/>
          <a:p>
            <a:r>
              <a:rPr lang="en-ID" sz="2400" dirty="0" smtClean="0">
                <a:latin typeface="Arial" charset="0"/>
                <a:ea typeface="Arial" charset="0"/>
                <a:cs typeface="Arial" charset="0"/>
              </a:rPr>
              <a:t>Course: </a:t>
            </a:r>
            <a:r>
              <a:rPr lang="en-ID" sz="2400" b="1" smtClean="0">
                <a:latin typeface="Arial" charset="0"/>
                <a:ea typeface="Arial" charset="0"/>
                <a:cs typeface="Arial" charset="0"/>
              </a:rPr>
              <a:t>Mobile Application (TTH4M3)</a:t>
            </a:r>
            <a:endParaRPr lang="en-US" sz="2400" b="1" dirty="0">
              <a:latin typeface="Arial" charset="0"/>
              <a:ea typeface="Arial" charset="0"/>
              <a:cs typeface="Arial" charset="0"/>
            </a:endParaRPr>
          </a:p>
        </p:txBody>
      </p:sp>
      <p:pic>
        <p:nvPicPr>
          <p:cNvPr id="5" name="Picture 4"/>
          <p:cNvPicPr>
            <a:picLocks noChangeAspect="1"/>
          </p:cNvPicPr>
          <p:nvPr/>
        </p:nvPicPr>
        <p:blipFill>
          <a:blip r:embed="rId4"/>
          <a:stretch>
            <a:fillRect/>
          </a:stretch>
        </p:blipFill>
        <p:spPr>
          <a:xfrm>
            <a:off x="115508" y="4545495"/>
            <a:ext cx="2616745" cy="1465377"/>
          </a:xfrm>
          <a:prstGeom prst="rect">
            <a:avLst/>
          </a:prstGeom>
        </p:spPr>
      </p:pic>
    </p:spTree>
    <p:extLst>
      <p:ext uri="{BB962C8B-B14F-4D97-AF65-F5344CB8AC3E}">
        <p14:creationId xmlns:p14="http://schemas.microsoft.com/office/powerpoint/2010/main" val="2069840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10</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Usability Testing Process </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10</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10</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10/18)</a:t>
            </a:r>
            <a:endParaRPr lang="en-US" sz="2300" dirty="0">
              <a:latin typeface="Arial" charset="0"/>
              <a:ea typeface="Arial" charset="0"/>
              <a:cs typeface="Arial" charset="0"/>
            </a:endParaRPr>
          </a:p>
        </p:txBody>
      </p:sp>
      <p:sp>
        <p:nvSpPr>
          <p:cNvPr id="9" name="TextBox 8">
            <a:extLst>
              <a:ext uri="{FF2B5EF4-FFF2-40B4-BE49-F238E27FC236}">
                <a16:creationId xmlns:a16="http://schemas.microsoft.com/office/drawing/2014/main" xmlns="" id="{17F0EB72-E36D-4D07-A7AA-33246F143138}"/>
              </a:ext>
            </a:extLst>
          </p:cNvPr>
          <p:cNvSpPr txBox="1"/>
          <p:nvPr/>
        </p:nvSpPr>
        <p:spPr>
          <a:xfrm>
            <a:off x="470263" y="1036320"/>
            <a:ext cx="3091543" cy="400110"/>
          </a:xfrm>
          <a:prstGeom prst="rect">
            <a:avLst/>
          </a:prstGeom>
          <a:noFill/>
        </p:spPr>
        <p:txBody>
          <a:bodyPr wrap="square" rtlCol="0">
            <a:spAutoFit/>
          </a:bodyPr>
          <a:lstStyle/>
          <a:p>
            <a:r>
              <a:rPr lang="en-US" sz="2000" b="1" dirty="0"/>
              <a:t>Usability</a:t>
            </a:r>
            <a:r>
              <a:rPr lang="en-US" sz="2000" dirty="0"/>
              <a:t> </a:t>
            </a:r>
            <a:r>
              <a:rPr lang="en-US" sz="2000" b="1" dirty="0"/>
              <a:t>Testing</a:t>
            </a:r>
            <a:endParaRPr lang="en-US" sz="2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F2A83A6B-51E8-45DD-A217-F8245C5E088F}"/>
              </a:ext>
            </a:extLst>
          </p:cNvPr>
          <p:cNvSpPr txBox="1"/>
          <p:nvPr/>
        </p:nvSpPr>
        <p:spPr>
          <a:xfrm>
            <a:off x="470264" y="1907019"/>
            <a:ext cx="2769318" cy="646331"/>
          </a:xfrm>
          <a:prstGeom prst="rect">
            <a:avLst/>
          </a:prstGeom>
          <a:noFill/>
        </p:spPr>
        <p:txBody>
          <a:bodyPr wrap="square" rtlCol="0">
            <a:spAutoFit/>
          </a:bodyPr>
          <a:lstStyle/>
          <a:p>
            <a:pPr algn="just"/>
            <a:r>
              <a:rPr lang="en-US" dirty="0"/>
              <a:t>During this phase, usability tests are actually executed.</a:t>
            </a:r>
            <a:endParaRPr lang="en-US" sz="2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xmlns="" id="{F2B541D3-0208-43A8-99DF-47C196F4E09D}"/>
              </a:ext>
            </a:extLst>
          </p:cNvPr>
          <p:cNvCxnSpPr>
            <a:cxnSpLocks/>
          </p:cNvCxnSpPr>
          <p:nvPr/>
        </p:nvCxnSpPr>
        <p:spPr>
          <a:xfrm flipH="1">
            <a:off x="4209972" y="580944"/>
            <a:ext cx="9" cy="5907802"/>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xmlns="" id="{E84F25FD-9D06-4E8D-A3B2-378901B439DB}"/>
              </a:ext>
            </a:extLst>
          </p:cNvPr>
          <p:cNvSpPr txBox="1"/>
          <p:nvPr/>
        </p:nvSpPr>
        <p:spPr>
          <a:xfrm>
            <a:off x="5180372" y="1034342"/>
            <a:ext cx="2119200" cy="400110"/>
          </a:xfrm>
          <a:prstGeom prst="rect">
            <a:avLst/>
          </a:prstGeom>
          <a:noFill/>
        </p:spPr>
        <p:txBody>
          <a:bodyPr wrap="square" rtlCol="0">
            <a:spAutoFit/>
          </a:bodyPr>
          <a:lstStyle/>
          <a:p>
            <a:r>
              <a:rPr lang="en-US" sz="2000" b="1" dirty="0"/>
              <a:t>Data Analysis</a:t>
            </a:r>
            <a:endParaRPr lang="en-US" sz="2000" dirty="0">
              <a:latin typeface="Arial" charset="0"/>
              <a:ea typeface="Arial" charset="0"/>
              <a:cs typeface="Arial" charset="0"/>
            </a:endParaRPr>
          </a:p>
        </p:txBody>
      </p:sp>
      <p:sp>
        <p:nvSpPr>
          <p:cNvPr id="13" name="TextBox 12">
            <a:extLst>
              <a:ext uri="{FF2B5EF4-FFF2-40B4-BE49-F238E27FC236}">
                <a16:creationId xmlns:a16="http://schemas.microsoft.com/office/drawing/2014/main" xmlns="" id="{FC864F5B-5476-4454-AAEE-5013BD80EA91}"/>
              </a:ext>
            </a:extLst>
          </p:cNvPr>
          <p:cNvSpPr txBox="1"/>
          <p:nvPr/>
        </p:nvSpPr>
        <p:spPr>
          <a:xfrm>
            <a:off x="4594413" y="1780519"/>
            <a:ext cx="3091512" cy="1754326"/>
          </a:xfrm>
          <a:prstGeom prst="rect">
            <a:avLst/>
          </a:prstGeom>
          <a:noFill/>
        </p:spPr>
        <p:txBody>
          <a:bodyPr wrap="square" rtlCol="0">
            <a:spAutoFit/>
          </a:bodyPr>
          <a:lstStyle/>
          <a:p>
            <a:pPr algn="just"/>
            <a:r>
              <a:rPr lang="en-US" dirty="0"/>
              <a:t>Data from usability tests is thoroughly analyzed to derive meaningful inferences and give actionable recommendations to improve overall usability of your product.</a:t>
            </a:r>
            <a:endParaRPr lang="en-US" sz="2000" dirty="0">
              <a:latin typeface="Arial" panose="020B0604020202020204" pitchFamily="34" charset="0"/>
              <a:cs typeface="Arial" panose="020B0604020202020204" pitchFamily="34" charset="0"/>
            </a:endParaRPr>
          </a:p>
        </p:txBody>
      </p:sp>
      <p:cxnSp>
        <p:nvCxnSpPr>
          <p:cNvPr id="20" name="Straight Connector 19">
            <a:extLst>
              <a:ext uri="{FF2B5EF4-FFF2-40B4-BE49-F238E27FC236}">
                <a16:creationId xmlns:a16="http://schemas.microsoft.com/office/drawing/2014/main" xmlns="" id="{CE96CAA0-4ADA-44FD-9C4A-980A24CFA429}"/>
              </a:ext>
            </a:extLst>
          </p:cNvPr>
          <p:cNvCxnSpPr>
            <a:cxnSpLocks/>
          </p:cNvCxnSpPr>
          <p:nvPr/>
        </p:nvCxnSpPr>
        <p:spPr>
          <a:xfrm flipH="1">
            <a:off x="8001598" y="573324"/>
            <a:ext cx="9" cy="5907802"/>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7" name="TextBox 26">
            <a:extLst>
              <a:ext uri="{FF2B5EF4-FFF2-40B4-BE49-F238E27FC236}">
                <a16:creationId xmlns:a16="http://schemas.microsoft.com/office/drawing/2014/main" xmlns="" id="{D97E8E97-7F7F-4952-B6B7-E316C9BBD1F7}"/>
              </a:ext>
            </a:extLst>
          </p:cNvPr>
          <p:cNvSpPr txBox="1"/>
          <p:nvPr/>
        </p:nvSpPr>
        <p:spPr>
          <a:xfrm>
            <a:off x="9388052" y="1034342"/>
            <a:ext cx="2119200" cy="400110"/>
          </a:xfrm>
          <a:prstGeom prst="rect">
            <a:avLst/>
          </a:prstGeom>
          <a:noFill/>
        </p:spPr>
        <p:txBody>
          <a:bodyPr wrap="square" rtlCol="0">
            <a:spAutoFit/>
          </a:bodyPr>
          <a:lstStyle/>
          <a:p>
            <a:r>
              <a:rPr lang="en-US" sz="2000" b="1" dirty="0"/>
              <a:t>Reporting</a:t>
            </a:r>
            <a:endParaRPr lang="en-US" sz="2000" dirty="0">
              <a:latin typeface="Arial" charset="0"/>
              <a:ea typeface="Arial" charset="0"/>
              <a:cs typeface="Arial" charset="0"/>
            </a:endParaRPr>
          </a:p>
        </p:txBody>
      </p:sp>
      <p:sp>
        <p:nvSpPr>
          <p:cNvPr id="29" name="TextBox 28">
            <a:extLst>
              <a:ext uri="{FF2B5EF4-FFF2-40B4-BE49-F238E27FC236}">
                <a16:creationId xmlns:a16="http://schemas.microsoft.com/office/drawing/2014/main" xmlns="" id="{502F0B22-88FE-4ACC-94D4-7628C6DB07E2}"/>
              </a:ext>
            </a:extLst>
          </p:cNvPr>
          <p:cNvSpPr txBox="1"/>
          <p:nvPr/>
        </p:nvSpPr>
        <p:spPr>
          <a:xfrm>
            <a:off x="8603448" y="1823395"/>
            <a:ext cx="3091512" cy="1477328"/>
          </a:xfrm>
          <a:prstGeom prst="rect">
            <a:avLst/>
          </a:prstGeom>
          <a:noFill/>
        </p:spPr>
        <p:txBody>
          <a:bodyPr wrap="square" rtlCol="0">
            <a:spAutoFit/>
          </a:bodyPr>
          <a:lstStyle/>
          <a:p>
            <a:pPr algn="just"/>
            <a:r>
              <a:rPr lang="en-US" dirty="0"/>
              <a:t>Findings of the usability test is shared with all concerned stakeholders which can include designer, developer, client, and CEO</a:t>
            </a:r>
            <a:endParaRPr lang="en-US" sz="2000" dirty="0">
              <a:latin typeface="Arial" panose="020B0604020202020204" pitchFamily="34" charset="0"/>
              <a:cs typeface="Arial" panose="020B0604020202020204" pitchFamily="34" charset="0"/>
            </a:endParaRPr>
          </a:p>
        </p:txBody>
      </p:sp>
      <p:grpSp>
        <p:nvGrpSpPr>
          <p:cNvPr id="30" name="Group 29">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31" name="Rectangle 30">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32" name="Rectangle 31">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33" name="TextBox 32">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2708364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11</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Methods of Usability Testing</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11</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11</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057739" y="76830"/>
            <a:ext cx="1094210"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11/18)</a:t>
            </a:r>
            <a:endParaRPr lang="en-US" sz="2300" dirty="0">
              <a:latin typeface="Arial" charset="0"/>
              <a:ea typeface="Arial" charset="0"/>
              <a:cs typeface="Arial" charset="0"/>
            </a:endParaRPr>
          </a:p>
        </p:txBody>
      </p:sp>
      <p:sp>
        <p:nvSpPr>
          <p:cNvPr id="9" name="TextBox 8">
            <a:extLst>
              <a:ext uri="{FF2B5EF4-FFF2-40B4-BE49-F238E27FC236}">
                <a16:creationId xmlns:a16="http://schemas.microsoft.com/office/drawing/2014/main" xmlns="" id="{17F0EB72-E36D-4D07-A7AA-33246F143138}"/>
              </a:ext>
            </a:extLst>
          </p:cNvPr>
          <p:cNvSpPr txBox="1"/>
          <p:nvPr/>
        </p:nvSpPr>
        <p:spPr>
          <a:xfrm>
            <a:off x="470263" y="1036320"/>
            <a:ext cx="3091543" cy="369332"/>
          </a:xfrm>
          <a:prstGeom prst="rect">
            <a:avLst/>
          </a:prstGeom>
          <a:noFill/>
        </p:spPr>
        <p:txBody>
          <a:bodyPr wrap="square" rtlCol="0">
            <a:spAutoFit/>
          </a:bodyPr>
          <a:lstStyle/>
          <a:p>
            <a:r>
              <a:rPr lang="en-US" b="1" dirty="0"/>
              <a:t>Laboratory Usability Testing</a:t>
            </a:r>
            <a:endParaRPr lang="en-US" sz="200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F2A83A6B-51E8-45DD-A217-F8245C5E088F}"/>
              </a:ext>
            </a:extLst>
          </p:cNvPr>
          <p:cNvSpPr txBox="1"/>
          <p:nvPr/>
        </p:nvSpPr>
        <p:spPr>
          <a:xfrm>
            <a:off x="470263" y="1915728"/>
            <a:ext cx="4902925" cy="2308324"/>
          </a:xfrm>
          <a:prstGeom prst="rect">
            <a:avLst/>
          </a:prstGeom>
          <a:noFill/>
        </p:spPr>
        <p:txBody>
          <a:bodyPr wrap="square" rtlCol="0">
            <a:spAutoFit/>
          </a:bodyPr>
          <a:lstStyle/>
          <a:p>
            <a:pPr algn="just"/>
            <a:r>
              <a:rPr lang="en-US" dirty="0"/>
              <a:t>This testing is conducted in a separate lab room in presence of the observers. The testers are assigned tasks to execute. The role of the observer is to monitor behavior of the testers and report outcome of  testing. The observer remains silent during the course of testing.  In this testing both observers and testers are present in same physical location.</a:t>
            </a:r>
            <a:endParaRPr lang="en-US" sz="2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xmlns="" id="{F2B541D3-0208-43A8-99DF-47C196F4E09D}"/>
              </a:ext>
            </a:extLst>
          </p:cNvPr>
          <p:cNvCxnSpPr>
            <a:stCxn id="22" idx="2"/>
            <a:endCxn id="25" idx="0"/>
          </p:cNvCxnSpPr>
          <p:nvPr/>
        </p:nvCxnSpPr>
        <p:spPr>
          <a:xfrm flipH="1">
            <a:off x="6095991" y="561578"/>
            <a:ext cx="9" cy="5907802"/>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xmlns="" id="{E84F25FD-9D06-4E8D-A3B2-378901B439DB}"/>
              </a:ext>
            </a:extLst>
          </p:cNvPr>
          <p:cNvSpPr txBox="1"/>
          <p:nvPr/>
        </p:nvSpPr>
        <p:spPr>
          <a:xfrm>
            <a:off x="6936212" y="1005078"/>
            <a:ext cx="3091543" cy="369332"/>
          </a:xfrm>
          <a:prstGeom prst="rect">
            <a:avLst/>
          </a:prstGeom>
          <a:noFill/>
        </p:spPr>
        <p:txBody>
          <a:bodyPr wrap="square" rtlCol="0">
            <a:spAutoFit/>
          </a:bodyPr>
          <a:lstStyle/>
          <a:p>
            <a:r>
              <a:rPr lang="en-US" b="1" dirty="0"/>
              <a:t>Remote Usability Testing</a:t>
            </a:r>
            <a:r>
              <a:rPr lang="en-US" dirty="0"/>
              <a:t> </a:t>
            </a:r>
            <a:endParaRPr lang="en-US" sz="2000" dirty="0">
              <a:latin typeface="Arial" charset="0"/>
              <a:ea typeface="Arial" charset="0"/>
              <a:cs typeface="Arial" charset="0"/>
            </a:endParaRPr>
          </a:p>
        </p:txBody>
      </p:sp>
      <p:sp>
        <p:nvSpPr>
          <p:cNvPr id="13" name="TextBox 12">
            <a:extLst>
              <a:ext uri="{FF2B5EF4-FFF2-40B4-BE49-F238E27FC236}">
                <a16:creationId xmlns:a16="http://schemas.microsoft.com/office/drawing/2014/main" xmlns="" id="{FC864F5B-5476-4454-AAEE-5013BD80EA91}"/>
              </a:ext>
            </a:extLst>
          </p:cNvPr>
          <p:cNvSpPr txBox="1"/>
          <p:nvPr/>
        </p:nvSpPr>
        <p:spPr>
          <a:xfrm>
            <a:off x="6733712" y="1915728"/>
            <a:ext cx="5078826" cy="1754326"/>
          </a:xfrm>
          <a:prstGeom prst="rect">
            <a:avLst/>
          </a:prstGeom>
          <a:noFill/>
        </p:spPr>
        <p:txBody>
          <a:bodyPr wrap="square" rtlCol="0">
            <a:spAutoFit/>
          </a:bodyPr>
          <a:lstStyle/>
          <a:p>
            <a:pPr algn="just"/>
            <a:r>
              <a:rPr lang="en-US" dirty="0"/>
              <a:t>Under this testing observers and testers are remotely located. Testers access the System Under Test, remotely and perform assigned tasks. Tester's voice , screen activity , testers facial expressions are recorded by an automated software. Observers analyze this data and report findings of the test.</a:t>
            </a:r>
            <a:endParaRPr lang="en-US" sz="2000"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7" name="Rectangle 2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Rectangle 28">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30" name="TextBox 2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4134567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12</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Accessibility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12</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12</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714408" y="727505"/>
            <a:ext cx="1988451" cy="446276"/>
          </a:xfrm>
          <a:prstGeom prst="rect">
            <a:avLst/>
          </a:prstGeom>
        </p:spPr>
        <p:txBody>
          <a:bodyPr wrap="square">
            <a:spAutoFit/>
          </a:bodyPr>
          <a:lstStyle/>
          <a:p>
            <a:pPr algn="just"/>
            <a:r>
              <a:rPr lang="en-US" sz="2300" b="1" dirty="0">
                <a:latin typeface="Arial" charset="0"/>
                <a:ea typeface="Arial" charset="0"/>
                <a:cs typeface="Arial" charset="0"/>
              </a:rPr>
              <a:t>Definition</a:t>
            </a:r>
            <a:endParaRPr lang="en-US" sz="2300" dirty="0">
              <a:latin typeface="Arial" charset="0"/>
              <a:ea typeface="Arial" charset="0"/>
              <a:cs typeface="Arial" charset="0"/>
            </a:endParaRP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12/18)</a:t>
            </a:r>
            <a:endParaRPr lang="en-US" sz="2300" dirty="0">
              <a:latin typeface="Arial" charset="0"/>
              <a:ea typeface="Arial" charset="0"/>
              <a:cs typeface="Arial" charset="0"/>
            </a:endParaRPr>
          </a:p>
        </p:txBody>
      </p:sp>
      <p:sp>
        <p:nvSpPr>
          <p:cNvPr id="5" name="Rectangle 4"/>
          <p:cNvSpPr/>
          <p:nvPr/>
        </p:nvSpPr>
        <p:spPr>
          <a:xfrm>
            <a:off x="714408" y="1432474"/>
            <a:ext cx="6019800" cy="3046988"/>
          </a:xfrm>
          <a:prstGeom prst="rect">
            <a:avLst/>
          </a:prstGeom>
        </p:spPr>
        <p:txBody>
          <a:bodyPr wrap="square">
            <a:spAutoFit/>
          </a:bodyPr>
          <a:lstStyle/>
          <a:p>
            <a:r>
              <a:rPr lang="en-US" sz="2400" dirty="0">
                <a:latin typeface="Arial" panose="020B0604020202020204" pitchFamily="34" charset="0"/>
                <a:cs typeface="Arial" panose="020B0604020202020204" pitchFamily="34" charset="0"/>
              </a:rPr>
              <a:t>Mobile accessibility” refers to making websites and applications more accessible to people with disabilities when they are using mobile phones and other devices. WAI’s work in this area addresses accessibility issues of people using a broad range of devices to interact with the web.</a:t>
            </a:r>
          </a:p>
        </p:txBody>
      </p:sp>
      <p:pic>
        <p:nvPicPr>
          <p:cNvPr id="8" name="Picture 7">
            <a:extLst>
              <a:ext uri="{FF2B5EF4-FFF2-40B4-BE49-F238E27FC236}">
                <a16:creationId xmlns:a16="http://schemas.microsoft.com/office/drawing/2014/main" xmlns="" id="{4B2C12E0-D6A5-42B6-84D7-367A185FA8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5473" y="1383439"/>
            <a:ext cx="3635304" cy="3635304"/>
          </a:xfrm>
          <a:prstGeom prst="rect">
            <a:avLst/>
          </a:prstGeom>
        </p:spPr>
      </p:pic>
      <p:grpSp>
        <p:nvGrpSpPr>
          <p:cNvPr id="18" name="Group 17">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0" name="Rectangle 19">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6" name="Rectangle 25">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7" name="TextBox 26">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1273592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13</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Usability and Accessibility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13</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13</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02441" y="941584"/>
            <a:ext cx="7739127" cy="446276"/>
          </a:xfrm>
          <a:prstGeom prst="rect">
            <a:avLst/>
          </a:prstGeom>
        </p:spPr>
        <p:txBody>
          <a:bodyPr wrap="square">
            <a:spAutoFit/>
          </a:bodyPr>
          <a:lstStyle/>
          <a:p>
            <a:pPr algn="just"/>
            <a:r>
              <a:rPr lang="en-US" sz="2300" b="1" dirty="0">
                <a:latin typeface="Arial" charset="0"/>
                <a:ea typeface="Arial" charset="0"/>
                <a:cs typeface="Arial" charset="0"/>
              </a:rPr>
              <a:t>The Principle of Mobile Application Accessibility</a:t>
            </a:r>
            <a:endParaRPr lang="en-US" sz="23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13/18)</a:t>
            </a:r>
            <a:endParaRPr lang="en-US" sz="2300" dirty="0">
              <a:latin typeface="Arial" charset="0"/>
              <a:ea typeface="Arial" charset="0"/>
              <a:cs typeface="Arial" charset="0"/>
            </a:endParaRPr>
          </a:p>
        </p:txBody>
      </p:sp>
      <p:sp>
        <p:nvSpPr>
          <p:cNvPr id="6" name="TextBox 5">
            <a:extLst>
              <a:ext uri="{FF2B5EF4-FFF2-40B4-BE49-F238E27FC236}">
                <a16:creationId xmlns:a16="http://schemas.microsoft.com/office/drawing/2014/main" xmlns="" id="{0EAD6378-48FD-4169-86ED-79CB06483626}"/>
              </a:ext>
            </a:extLst>
          </p:cNvPr>
          <p:cNvSpPr txBox="1"/>
          <p:nvPr/>
        </p:nvSpPr>
        <p:spPr>
          <a:xfrm>
            <a:off x="1147515" y="1767866"/>
            <a:ext cx="8752115" cy="1881990"/>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Perceivable</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Operable</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Understandable</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Robust	</a:t>
            </a:r>
          </a:p>
        </p:txBody>
      </p:sp>
      <p:grpSp>
        <p:nvGrpSpPr>
          <p:cNvPr id="15" name="Group 14">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7" name="Rectangle 1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8" name="Rectangle 17">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0" name="TextBox 1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600560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14</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charset="0"/>
                <a:ea typeface="Arial" charset="0"/>
                <a:cs typeface="Arial" charset="0"/>
              </a:rPr>
              <a:t>Principle of Mobile Application Accessibility</a:t>
            </a:r>
            <a:endParaRPr lang="en-US" sz="3200" dirty="0">
              <a:solidFill>
                <a:schemeClr val="tx1">
                  <a:lumMod val="65000"/>
                  <a:lumOff val="35000"/>
                </a:schemeClr>
              </a:solidFill>
              <a:latin typeface="Arial" charset="0"/>
              <a:ea typeface="Arial" charset="0"/>
              <a:cs typeface="Arial"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14</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14</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02441" y="941584"/>
            <a:ext cx="7739127" cy="446276"/>
          </a:xfrm>
          <a:prstGeom prst="rect">
            <a:avLst/>
          </a:prstGeom>
        </p:spPr>
        <p:txBody>
          <a:bodyPr wrap="square">
            <a:spAutoFit/>
          </a:bodyPr>
          <a:lstStyle/>
          <a:p>
            <a:pPr algn="just"/>
            <a:r>
              <a:rPr lang="en-US" sz="2300" b="1" dirty="0">
                <a:latin typeface="Arial" charset="0"/>
                <a:ea typeface="Arial" charset="0"/>
                <a:cs typeface="Arial" charset="0"/>
              </a:rPr>
              <a:t>Perceivable</a:t>
            </a:r>
            <a:endParaRPr lang="en-US" sz="23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14/18)</a:t>
            </a:r>
            <a:endParaRPr lang="en-US" sz="2300" dirty="0">
              <a:latin typeface="Arial" charset="0"/>
              <a:ea typeface="Arial" charset="0"/>
              <a:cs typeface="Arial" charset="0"/>
            </a:endParaRPr>
          </a:p>
        </p:txBody>
      </p:sp>
      <p:sp>
        <p:nvSpPr>
          <p:cNvPr id="6" name="TextBox 5">
            <a:extLst>
              <a:ext uri="{FF2B5EF4-FFF2-40B4-BE49-F238E27FC236}">
                <a16:creationId xmlns:a16="http://schemas.microsoft.com/office/drawing/2014/main" xmlns="" id="{0EAD6378-48FD-4169-86ED-79CB06483626}"/>
              </a:ext>
            </a:extLst>
          </p:cNvPr>
          <p:cNvSpPr txBox="1"/>
          <p:nvPr/>
        </p:nvSpPr>
        <p:spPr>
          <a:xfrm>
            <a:off x="1147515" y="1463066"/>
            <a:ext cx="8752115" cy="4651979"/>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Small Screen Size</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Minimize the amount of information that you will put on each page</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Provide a reasonable default size for content and touch controls t minimize the need to zoom in and out.</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Zoom/Magnification</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Set default text size </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Magnify entire screen</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Non-Linear Screen Layouts</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Make your screen layout easy to understand but not monotonous.</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Robust	</a:t>
            </a:r>
          </a:p>
        </p:txBody>
      </p:sp>
      <p:grpSp>
        <p:nvGrpSpPr>
          <p:cNvPr id="15" name="Group 14">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7" name="Rectangle 1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8" name="Rectangle 17">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0" name="TextBox 1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3665996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15</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charset="0"/>
                <a:ea typeface="Arial" charset="0"/>
                <a:cs typeface="Arial" charset="0"/>
              </a:rPr>
              <a:t>Principle of Mobile Application Accessibility</a:t>
            </a:r>
            <a:endParaRPr lang="en-US" sz="3200" dirty="0">
              <a:solidFill>
                <a:schemeClr val="tx1">
                  <a:lumMod val="65000"/>
                  <a:lumOff val="35000"/>
                </a:schemeClr>
              </a:solidFill>
              <a:latin typeface="Arial" charset="0"/>
              <a:ea typeface="Arial" charset="0"/>
              <a:cs typeface="Arial"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15</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15</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02441" y="941584"/>
            <a:ext cx="7739127" cy="446276"/>
          </a:xfrm>
          <a:prstGeom prst="rect">
            <a:avLst/>
          </a:prstGeom>
        </p:spPr>
        <p:txBody>
          <a:bodyPr wrap="square">
            <a:spAutoFit/>
          </a:bodyPr>
          <a:lstStyle/>
          <a:p>
            <a:pPr algn="just"/>
            <a:r>
              <a:rPr lang="en-US" sz="2300" b="1" dirty="0">
                <a:latin typeface="Arial" charset="0"/>
                <a:ea typeface="Arial" charset="0"/>
                <a:cs typeface="Arial" charset="0"/>
              </a:rPr>
              <a:t>Operable</a:t>
            </a:r>
            <a:endParaRPr lang="en-US" sz="23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15/18)</a:t>
            </a:r>
            <a:endParaRPr lang="en-US" sz="2300" dirty="0">
              <a:latin typeface="Arial" charset="0"/>
              <a:ea typeface="Arial" charset="0"/>
              <a:cs typeface="Arial" charset="0"/>
            </a:endParaRPr>
          </a:p>
        </p:txBody>
      </p:sp>
      <p:sp>
        <p:nvSpPr>
          <p:cNvPr id="6" name="TextBox 5">
            <a:extLst>
              <a:ext uri="{FF2B5EF4-FFF2-40B4-BE49-F238E27FC236}">
                <a16:creationId xmlns:a16="http://schemas.microsoft.com/office/drawing/2014/main" xmlns="" id="{0EAD6378-48FD-4169-86ED-79CB06483626}"/>
              </a:ext>
            </a:extLst>
          </p:cNvPr>
          <p:cNvSpPr txBox="1"/>
          <p:nvPr/>
        </p:nvSpPr>
        <p:spPr>
          <a:xfrm>
            <a:off x="1147515" y="1767866"/>
            <a:ext cx="8752115" cy="3728649"/>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Keyboard Control</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Touch Target Size and Spacing</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Ensuring that touch targets are at least 9 mm wide by 9 mm wide.</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Ensuring the touch targets close to the minimum size surround by a small amount of inactive space.</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Touch screen gestures</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Should be as easy as possible to carry out.</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Magnify entire screen</a:t>
            </a:r>
          </a:p>
        </p:txBody>
      </p:sp>
      <p:grpSp>
        <p:nvGrpSpPr>
          <p:cNvPr id="15" name="Group 14">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7" name="Rectangle 1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8" name="Rectangle 17">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0" name="TextBox 1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41203143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16</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charset="0"/>
                <a:ea typeface="Arial" charset="0"/>
                <a:cs typeface="Arial" charset="0"/>
              </a:rPr>
              <a:t>Principle of Mobile Application Accessibility</a:t>
            </a:r>
            <a:endParaRPr lang="en-US" sz="3200" dirty="0">
              <a:solidFill>
                <a:schemeClr val="tx1">
                  <a:lumMod val="65000"/>
                  <a:lumOff val="35000"/>
                </a:schemeClr>
              </a:solidFill>
              <a:latin typeface="Arial" charset="0"/>
              <a:ea typeface="Arial" charset="0"/>
              <a:cs typeface="Arial"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16</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16</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02441" y="941584"/>
            <a:ext cx="7739127" cy="446276"/>
          </a:xfrm>
          <a:prstGeom prst="rect">
            <a:avLst/>
          </a:prstGeom>
        </p:spPr>
        <p:txBody>
          <a:bodyPr wrap="square">
            <a:spAutoFit/>
          </a:bodyPr>
          <a:lstStyle/>
          <a:p>
            <a:pPr algn="just"/>
            <a:r>
              <a:rPr lang="en-US" sz="2300" b="1" dirty="0">
                <a:latin typeface="Arial" charset="0"/>
                <a:ea typeface="Arial" charset="0"/>
                <a:cs typeface="Arial" charset="0"/>
              </a:rPr>
              <a:t>Understandable</a:t>
            </a:r>
            <a:endParaRPr lang="en-US" sz="23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16/18)</a:t>
            </a:r>
            <a:endParaRPr lang="en-US" sz="2300" dirty="0">
              <a:latin typeface="Arial" charset="0"/>
              <a:ea typeface="Arial" charset="0"/>
              <a:cs typeface="Arial" charset="0"/>
            </a:endParaRPr>
          </a:p>
        </p:txBody>
      </p:sp>
      <p:sp>
        <p:nvSpPr>
          <p:cNvPr id="6" name="TextBox 5">
            <a:extLst>
              <a:ext uri="{FF2B5EF4-FFF2-40B4-BE49-F238E27FC236}">
                <a16:creationId xmlns:a16="http://schemas.microsoft.com/office/drawing/2014/main" xmlns="" id="{0EAD6378-48FD-4169-86ED-79CB06483626}"/>
              </a:ext>
            </a:extLst>
          </p:cNvPr>
          <p:cNvSpPr txBox="1"/>
          <p:nvPr/>
        </p:nvSpPr>
        <p:spPr>
          <a:xfrm>
            <a:off x="1147516" y="1767866"/>
            <a:ext cx="5906428" cy="4708981"/>
          </a:xfrm>
          <a:prstGeom prst="rect">
            <a:avLst/>
          </a:prstGeom>
          <a:noFill/>
        </p:spPr>
        <p:txBody>
          <a:bodyPr wrap="square" rtlCol="0">
            <a:spAutoFit/>
          </a:bodyPr>
          <a:lstStyle/>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Changing screen orientation (Portrait/Landscape)</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Mobile application developers should support both orientations. </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Consistent Layout </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Component that are repeated across multiple page should be presented in a consistent layout.</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Ensuring the touch targets close to the minimum size surround by a small amount of inactive space.</a:t>
            </a:r>
          </a:p>
          <a:p>
            <a:pPr marL="342900"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Touch screen gestures</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Should be as easy as possible to carry out.</a:t>
            </a:r>
          </a:p>
          <a:p>
            <a:pPr marL="800100" lvl="1" indent="-342900">
              <a:buFont typeface="Arial" panose="020B0604020202020204" pitchFamily="34" charset="0"/>
              <a:buChar char="•"/>
            </a:pPr>
            <a:r>
              <a:rPr lang="en-US" sz="2000" dirty="0">
                <a:latin typeface="Arial" panose="020B0604020202020204" pitchFamily="34" charset="0"/>
                <a:cs typeface="Arial" panose="020B0604020202020204" pitchFamily="34" charset="0"/>
              </a:rPr>
              <a:t>Magnify entire screen</a:t>
            </a:r>
          </a:p>
          <a:p>
            <a:pPr marL="800100" lvl="1" indent="-34290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xmlns="" id="{3ECCC92C-2202-4F28-A4F2-76B975B993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0946" y="2340575"/>
            <a:ext cx="4402187" cy="2884045"/>
          </a:xfrm>
          <a:prstGeom prst="rect">
            <a:avLst/>
          </a:prstGeom>
        </p:spPr>
      </p:pic>
      <p:grpSp>
        <p:nvGrpSpPr>
          <p:cNvPr id="17" name="Group 16">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8" name="Rectangle 17">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 name="Rectangle 19">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6" name="TextBox 25">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9054651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17</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charset="0"/>
                <a:ea typeface="Arial" charset="0"/>
                <a:cs typeface="Arial" charset="0"/>
              </a:rPr>
              <a:t>Principle of Mobile Application Accessibility</a:t>
            </a:r>
            <a:endParaRPr lang="en-US" sz="3200" dirty="0">
              <a:solidFill>
                <a:schemeClr val="tx1">
                  <a:lumMod val="65000"/>
                  <a:lumOff val="35000"/>
                </a:schemeClr>
              </a:solidFill>
              <a:latin typeface="Arial" charset="0"/>
              <a:ea typeface="Arial" charset="0"/>
              <a:cs typeface="Arial"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17</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17</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02441" y="941584"/>
            <a:ext cx="7739127" cy="446276"/>
          </a:xfrm>
          <a:prstGeom prst="rect">
            <a:avLst/>
          </a:prstGeom>
        </p:spPr>
        <p:txBody>
          <a:bodyPr wrap="square">
            <a:spAutoFit/>
          </a:bodyPr>
          <a:lstStyle/>
          <a:p>
            <a:pPr algn="just"/>
            <a:r>
              <a:rPr lang="en-US" sz="2300" b="1" dirty="0">
                <a:latin typeface="Arial" charset="0"/>
                <a:ea typeface="Arial" charset="0"/>
                <a:cs typeface="Arial" charset="0"/>
              </a:rPr>
              <a:t>Robust</a:t>
            </a:r>
            <a:endParaRPr lang="en-US" sz="2300" dirty="0">
              <a:latin typeface="Arial" charset="0"/>
              <a:ea typeface="Arial" charset="0"/>
              <a:cs typeface="Arial" charset="0"/>
            </a:endParaRPr>
          </a:p>
        </p:txBody>
      </p:sp>
      <p:sp>
        <p:nvSpPr>
          <p:cNvPr id="4" name="Rectangle 3"/>
          <p:cNvSpPr/>
          <p:nvPr/>
        </p:nvSpPr>
        <p:spPr>
          <a:xfrm>
            <a:off x="11046838" y="76830"/>
            <a:ext cx="1116011" cy="446276"/>
          </a:xfrm>
          <a:prstGeom prst="rect">
            <a:avLst/>
          </a:prstGeom>
        </p:spPr>
        <p:txBody>
          <a:bodyPr wrap="none">
            <a:spAutoFit/>
          </a:bodyPr>
          <a:lstStyle/>
          <a:p>
            <a:pPr algn="ctr"/>
            <a:r>
              <a:rPr lang="en-US" sz="2300" dirty="0">
                <a:latin typeface="Arial" charset="0"/>
                <a:ea typeface="Arial" charset="0"/>
                <a:cs typeface="Arial" charset="0"/>
              </a:rPr>
              <a:t>(</a:t>
            </a:r>
            <a:r>
              <a:rPr lang="en-US" sz="2300" dirty="0" smtClean="0">
                <a:latin typeface="Arial" charset="0"/>
                <a:ea typeface="Arial" charset="0"/>
                <a:cs typeface="Arial" charset="0"/>
              </a:rPr>
              <a:t>17/18)</a:t>
            </a:r>
            <a:endParaRPr lang="en-US" sz="2300" dirty="0">
              <a:latin typeface="Arial" charset="0"/>
              <a:ea typeface="Arial" charset="0"/>
              <a:cs typeface="Arial" charset="0"/>
            </a:endParaRPr>
          </a:p>
        </p:txBody>
      </p:sp>
      <p:sp>
        <p:nvSpPr>
          <p:cNvPr id="6" name="TextBox 5">
            <a:extLst>
              <a:ext uri="{FF2B5EF4-FFF2-40B4-BE49-F238E27FC236}">
                <a16:creationId xmlns:a16="http://schemas.microsoft.com/office/drawing/2014/main" xmlns="" id="{0EAD6378-48FD-4169-86ED-79CB06483626}"/>
              </a:ext>
            </a:extLst>
          </p:cNvPr>
          <p:cNvSpPr txBox="1"/>
          <p:nvPr/>
        </p:nvSpPr>
        <p:spPr>
          <a:xfrm>
            <a:off x="1147515" y="1767866"/>
            <a:ext cx="8752115" cy="4651979"/>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Set the virtual keyboard to the type of data entry required.</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The developer must set the keyboard layout according to the type of data to be entered, for example when entering data in the form of a telephone number, use the keyboard layout that contains only numbers. Touch screen gestures</a:t>
            </a:r>
          </a:p>
          <a:p>
            <a:pPr marL="342900"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Provide easy methods for data entry</a:t>
            </a:r>
          </a:p>
          <a:p>
            <a:pPr marL="800100" lvl="1" indent="-342900">
              <a:lnSpc>
                <a:spcPct val="150000"/>
              </a:lnSpc>
              <a:buFont typeface="Arial" panose="020B0604020202020204" pitchFamily="34" charset="0"/>
              <a:buChar char="•"/>
            </a:pPr>
            <a:r>
              <a:rPr lang="en-US" sz="2000" dirty="0">
                <a:latin typeface="Arial" panose="020B0604020202020204" pitchFamily="34" charset="0"/>
                <a:cs typeface="Arial" panose="020B0604020202020204" pitchFamily="34" charset="0"/>
              </a:rPr>
              <a:t>Users can enter information on mobile devices in multiple ways such as on-screen keyboard, Bluetooth keyboard, touch, and speech. </a:t>
            </a:r>
          </a:p>
          <a:p>
            <a:pPr lvl="1">
              <a:lnSpc>
                <a:spcPct val="150000"/>
              </a:lnSpc>
            </a:pPr>
            <a:endParaRPr lang="en-US" sz="2000" dirty="0">
              <a:latin typeface="Arial" panose="020B0604020202020204" pitchFamily="34" charset="0"/>
              <a:cs typeface="Arial" panose="020B0604020202020204" pitchFamily="34" charset="0"/>
            </a:endParaRPr>
          </a:p>
          <a:p>
            <a:pPr marL="800100" lvl="1" indent="-342900">
              <a:lnSpc>
                <a:spcPct val="150000"/>
              </a:lnSpc>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grpSp>
        <p:nvGrpSpPr>
          <p:cNvPr id="15" name="Group 14">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7" name="Rectangle 1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8" name="Rectangle 17">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0" name="TextBox 1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2218430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18</a:t>
            </a:fld>
            <a:endParaRPr lang="en-US" b="1" dirty="0">
              <a:solidFill>
                <a:schemeClr val="bg1">
                  <a:lumMod val="95000"/>
                </a:schemeClr>
              </a:solidFill>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18</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18</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TextBox 2"/>
          <p:cNvSpPr txBox="1"/>
          <p:nvPr/>
        </p:nvSpPr>
        <p:spPr>
          <a:xfrm>
            <a:off x="3206342" y="2538484"/>
            <a:ext cx="5779298" cy="707886"/>
          </a:xfrm>
          <a:prstGeom prst="rect">
            <a:avLst/>
          </a:prstGeom>
          <a:noFill/>
        </p:spPr>
        <p:txBody>
          <a:bodyPr wrap="square" rtlCol="0">
            <a:spAutoFit/>
          </a:bodyPr>
          <a:lstStyle/>
          <a:p>
            <a:pPr algn="ctr"/>
            <a:r>
              <a:rPr lang="en-ID" sz="4000" b="1" dirty="0">
                <a:latin typeface="Arial" panose="020B0604020202020204" pitchFamily="34" charset="0"/>
                <a:cs typeface="Arial" panose="020B0604020202020204" pitchFamily="34" charset="0"/>
              </a:rPr>
              <a:t>THANK YOU</a:t>
            </a:r>
            <a:endParaRPr lang="en-US" sz="4000" b="1"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3" name="Rectangle 12">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15" name="Rectangle 14">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17" name="TextBox 16">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1116559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2</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2</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Usability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2</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2</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65229" y="872960"/>
            <a:ext cx="1988451" cy="446276"/>
          </a:xfrm>
          <a:prstGeom prst="rect">
            <a:avLst/>
          </a:prstGeom>
        </p:spPr>
        <p:txBody>
          <a:bodyPr wrap="square">
            <a:spAutoFit/>
          </a:bodyPr>
          <a:lstStyle/>
          <a:p>
            <a:pPr algn="just"/>
            <a:r>
              <a:rPr lang="en-US" sz="2300" b="1" dirty="0">
                <a:latin typeface="Arial" charset="0"/>
                <a:ea typeface="Arial" charset="0"/>
                <a:cs typeface="Arial" charset="0"/>
              </a:rPr>
              <a:t>Definition</a:t>
            </a:r>
            <a:endParaRPr lang="en-US" sz="2300" dirty="0">
              <a:latin typeface="Arial" charset="0"/>
              <a:ea typeface="Arial" charset="0"/>
              <a:cs typeface="Arial" charset="0"/>
            </a:endParaRP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(2/18)</a:t>
            </a:r>
            <a:endParaRPr lang="en-US" sz="2300" dirty="0">
              <a:latin typeface="Arial" charset="0"/>
              <a:ea typeface="Arial" charset="0"/>
              <a:cs typeface="Arial" charset="0"/>
            </a:endParaRPr>
          </a:p>
        </p:txBody>
      </p:sp>
      <p:sp>
        <p:nvSpPr>
          <p:cNvPr id="5" name="Rectangle 4"/>
          <p:cNvSpPr/>
          <p:nvPr/>
        </p:nvSpPr>
        <p:spPr>
          <a:xfrm>
            <a:off x="1942012" y="3614016"/>
            <a:ext cx="9296612" cy="2308324"/>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Usability</a:t>
            </a:r>
            <a:r>
              <a:rPr lang="en-US" sz="2400" dirty="0">
                <a:latin typeface="Arial" panose="020B0604020202020204" pitchFamily="34" charset="0"/>
                <a:cs typeface="Arial" panose="020B0604020202020204" pitchFamily="34" charset="0"/>
              </a:rPr>
              <a:t> is the ease of use and learnability of a human-made object such as a tool or device.</a:t>
            </a:r>
            <a:r>
              <a:rPr lang="en-US" sz="2400" baseline="30000"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In software engineering, </a:t>
            </a:r>
            <a:r>
              <a:rPr lang="en-US" sz="2400" b="1" dirty="0">
                <a:latin typeface="Arial" panose="020B0604020202020204" pitchFamily="34" charset="0"/>
                <a:cs typeface="Arial" panose="020B0604020202020204" pitchFamily="34" charset="0"/>
              </a:rPr>
              <a:t>usability</a:t>
            </a:r>
            <a:r>
              <a:rPr lang="en-US" sz="2400" dirty="0">
                <a:latin typeface="Arial" panose="020B0604020202020204" pitchFamily="34" charset="0"/>
                <a:cs typeface="Arial" panose="020B0604020202020204" pitchFamily="34" charset="0"/>
              </a:rPr>
              <a:t> is the degree to which a software can be used by specified consumers to achieve quantified objectives with effectiveness, efficiency, and satisfaction in a quantified context of use.</a:t>
            </a:r>
          </a:p>
        </p:txBody>
      </p:sp>
      <p:pic>
        <p:nvPicPr>
          <p:cNvPr id="20" name="Picture 19">
            <a:extLst>
              <a:ext uri="{FF2B5EF4-FFF2-40B4-BE49-F238E27FC236}">
                <a16:creationId xmlns:a16="http://schemas.microsoft.com/office/drawing/2014/main" xmlns="" id="{AF334896-FFD8-463D-B89F-EF85B8AF3F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95616" y="1100395"/>
            <a:ext cx="6000750" cy="2219325"/>
          </a:xfrm>
          <a:prstGeom prst="rect">
            <a:avLst/>
          </a:prstGeom>
        </p:spPr>
      </p:pic>
      <p:grpSp>
        <p:nvGrpSpPr>
          <p:cNvPr id="18" name="Group 17">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6" name="Rectangle 25">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7" name="Rectangle 26">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9" name="TextBox 28">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610705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3</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3</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Usability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3</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3</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882351" y="883061"/>
            <a:ext cx="5242256" cy="523220"/>
          </a:xfrm>
          <a:prstGeom prst="rect">
            <a:avLst/>
          </a:prstGeom>
        </p:spPr>
        <p:txBody>
          <a:bodyPr wrap="square">
            <a:spAutoFit/>
          </a:bodyPr>
          <a:lstStyle/>
          <a:p>
            <a:pPr algn="just"/>
            <a:r>
              <a:rPr lang="en-US" sz="2800" b="1" dirty="0">
                <a:latin typeface="Arial" charset="0"/>
                <a:ea typeface="Arial" charset="0"/>
                <a:cs typeface="Arial" charset="0"/>
              </a:rPr>
              <a:t>Usability Testing</a:t>
            </a:r>
            <a:endParaRPr lang="en-US" sz="2800" dirty="0">
              <a:latin typeface="Arial" charset="0"/>
              <a:ea typeface="Arial" charset="0"/>
              <a:cs typeface="Arial" charset="0"/>
            </a:endParaRP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(3/18)</a:t>
            </a:r>
            <a:endParaRPr lang="en-US" sz="2300" dirty="0">
              <a:latin typeface="Arial" charset="0"/>
              <a:ea typeface="Arial" charset="0"/>
              <a:cs typeface="Arial" charset="0"/>
            </a:endParaRPr>
          </a:p>
        </p:txBody>
      </p:sp>
      <p:sp>
        <p:nvSpPr>
          <p:cNvPr id="5" name="Rectangle 4"/>
          <p:cNvSpPr/>
          <p:nvPr/>
        </p:nvSpPr>
        <p:spPr>
          <a:xfrm>
            <a:off x="882350" y="1753957"/>
            <a:ext cx="10722493" cy="2793842"/>
          </a:xfrm>
          <a:prstGeom prst="rect">
            <a:avLst/>
          </a:prstGeom>
        </p:spPr>
        <p:txBody>
          <a:bodyPr wrap="square">
            <a:spAutoFit/>
          </a:bodyPr>
          <a:lstStyle/>
          <a:p>
            <a:pPr algn="just">
              <a:lnSpc>
                <a:spcPct val="150000"/>
              </a:lnSpc>
            </a:pPr>
            <a:r>
              <a:rPr lang="en-US" sz="2400" dirty="0">
                <a:latin typeface="Arial" panose="020B0604020202020204" pitchFamily="34" charset="0"/>
                <a:cs typeface="Arial" panose="020B0604020202020204" pitchFamily="34" charset="0"/>
              </a:rPr>
              <a:t>Usability Testing is a type of software testing where, a small set of target end-users, of a software system, "use" it to expose usability defects. This testing mainly focuses on the user's ease to use the application, flexibility in handling controls and ability of the system to meet its objectives. It is also called User Experience Testing.</a:t>
            </a:r>
          </a:p>
        </p:txBody>
      </p:sp>
      <p:grpSp>
        <p:nvGrpSpPr>
          <p:cNvPr id="18" name="Group 17">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0" name="Rectangle 19">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6" name="Rectangle 25">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7" name="TextBox 26">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3628404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4</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4</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Usability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4</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4</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714407" y="860025"/>
            <a:ext cx="5242256" cy="446276"/>
          </a:xfrm>
          <a:prstGeom prst="rect">
            <a:avLst/>
          </a:prstGeom>
        </p:spPr>
        <p:txBody>
          <a:bodyPr wrap="square">
            <a:spAutoFit/>
          </a:bodyPr>
          <a:lstStyle/>
          <a:p>
            <a:pPr algn="just"/>
            <a:r>
              <a:rPr lang="en-US" sz="2300" b="1" dirty="0">
                <a:latin typeface="Arial" charset="0"/>
                <a:ea typeface="Arial" charset="0"/>
                <a:cs typeface="Arial" charset="0"/>
              </a:rPr>
              <a:t>The Benefits of Usability Testing</a:t>
            </a:r>
            <a:endParaRPr lang="en-US" sz="2300" dirty="0">
              <a:latin typeface="Arial" charset="0"/>
              <a:ea typeface="Arial" charset="0"/>
              <a:cs typeface="Arial" charset="0"/>
            </a:endParaRP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(4/18)</a:t>
            </a:r>
            <a:endParaRPr lang="en-US" sz="2300" dirty="0">
              <a:latin typeface="Arial" charset="0"/>
              <a:ea typeface="Arial" charset="0"/>
              <a:cs typeface="Arial" charset="0"/>
            </a:endParaRPr>
          </a:p>
        </p:txBody>
      </p:sp>
      <p:sp>
        <p:nvSpPr>
          <p:cNvPr id="5" name="Rectangle 4"/>
          <p:cNvSpPr/>
          <p:nvPr/>
        </p:nvSpPr>
        <p:spPr>
          <a:xfrm>
            <a:off x="810200" y="1728146"/>
            <a:ext cx="10480651" cy="3359061"/>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en-US" sz="2400" dirty="0"/>
              <a:t>It helps uncover usability issues before the product is marketed.</a:t>
            </a:r>
          </a:p>
          <a:p>
            <a:pPr marL="285750" indent="-285750" algn="just">
              <a:lnSpc>
                <a:spcPct val="150000"/>
              </a:lnSpc>
              <a:buFont typeface="Arial" panose="020B0604020202020204" pitchFamily="34" charset="0"/>
              <a:buChar char="•"/>
            </a:pPr>
            <a:r>
              <a:rPr lang="en-US" sz="2400" dirty="0"/>
              <a:t>It helps improve end-user satisfaction</a:t>
            </a:r>
          </a:p>
          <a:p>
            <a:pPr marL="285750" indent="-285750" algn="just">
              <a:lnSpc>
                <a:spcPct val="150000"/>
              </a:lnSpc>
              <a:buFont typeface="Arial" panose="020B0604020202020204" pitchFamily="34" charset="0"/>
              <a:buChar char="•"/>
            </a:pPr>
            <a:r>
              <a:rPr lang="en-US" sz="2400" dirty="0"/>
              <a:t>It makes your system highly effective and efficient</a:t>
            </a:r>
          </a:p>
          <a:p>
            <a:pPr marL="285750" indent="-285750" algn="just">
              <a:lnSpc>
                <a:spcPct val="150000"/>
              </a:lnSpc>
              <a:buFont typeface="Arial" panose="020B0604020202020204" pitchFamily="34" charset="0"/>
              <a:buChar char="•"/>
            </a:pPr>
            <a:r>
              <a:rPr lang="en-US" sz="2400" dirty="0"/>
              <a:t>It helps gather true feedback from your target audience who actually use your system during usability test. You do not need to rely on "opinions" from random people.</a:t>
            </a:r>
          </a:p>
        </p:txBody>
      </p:sp>
      <p:grpSp>
        <p:nvGrpSpPr>
          <p:cNvPr id="18" name="Group 17">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0" name="Rectangle 19">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6" name="Rectangle 25">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7" name="TextBox 26">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3176911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5</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5</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dirty="0">
                <a:solidFill>
                  <a:schemeClr val="tx1">
                    <a:lumMod val="65000"/>
                    <a:lumOff val="35000"/>
                  </a:schemeClr>
                </a:solidFill>
                <a:latin typeface="Arial" charset="0"/>
                <a:ea typeface="Arial" charset="0"/>
                <a:cs typeface="Arial" charset="0"/>
              </a:rPr>
              <a:t>Usability</a:t>
            </a: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5</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5</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3" name="Rectangle 2"/>
          <p:cNvSpPr/>
          <p:nvPr/>
        </p:nvSpPr>
        <p:spPr>
          <a:xfrm>
            <a:off x="665228" y="1053891"/>
            <a:ext cx="5828878" cy="461665"/>
          </a:xfrm>
          <a:prstGeom prst="rect">
            <a:avLst/>
          </a:prstGeom>
        </p:spPr>
        <p:txBody>
          <a:bodyPr wrap="square">
            <a:spAutoFit/>
          </a:bodyPr>
          <a:lstStyle/>
          <a:p>
            <a:r>
              <a:rPr lang="en-US" sz="2400" b="1" dirty="0">
                <a:latin typeface="Arial" panose="020B0604020202020204" pitchFamily="34" charset="0"/>
                <a:cs typeface="Arial" panose="020B0604020202020204" pitchFamily="34" charset="0"/>
              </a:rPr>
              <a:t>Things Measured in Usability Testing</a:t>
            </a:r>
            <a:endParaRPr lang="en-US" sz="2400" b="1" dirty="0">
              <a:latin typeface="Arial" panose="020B0604020202020204" pitchFamily="34" charset="0"/>
              <a:ea typeface="Arial" charset="0"/>
              <a:cs typeface="Arial" panose="020B0604020202020204" pitchFamily="34" charset="0"/>
            </a:endParaRPr>
          </a:p>
        </p:txBody>
      </p:sp>
      <p:sp>
        <p:nvSpPr>
          <p:cNvPr id="17" name="Content Placeholder 2"/>
          <p:cNvSpPr txBox="1">
            <a:spLocks/>
          </p:cNvSpPr>
          <p:nvPr/>
        </p:nvSpPr>
        <p:spPr>
          <a:xfrm>
            <a:off x="845695" y="2100684"/>
            <a:ext cx="6019800" cy="132831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sz="2100" dirty="0">
                <a:latin typeface="Arial" charset="0"/>
                <a:ea typeface="Arial" charset="0"/>
                <a:cs typeface="Arial" charset="0"/>
              </a:rPr>
              <a:t>Efficiency</a:t>
            </a:r>
          </a:p>
          <a:p>
            <a:pPr marL="342900" indent="-342900" algn="l">
              <a:buFont typeface="Arial" panose="020B0604020202020204" pitchFamily="34" charset="0"/>
              <a:buChar char="•"/>
            </a:pPr>
            <a:r>
              <a:rPr lang="en-US" sz="2100" dirty="0">
                <a:latin typeface="Arial" charset="0"/>
                <a:ea typeface="Arial" charset="0"/>
                <a:cs typeface="Arial" charset="0"/>
              </a:rPr>
              <a:t>Effectiveness of the system</a:t>
            </a: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(5/18)</a:t>
            </a:r>
            <a:endParaRPr lang="en-US" sz="2300" dirty="0">
              <a:latin typeface="Arial" charset="0"/>
              <a:ea typeface="Arial" charset="0"/>
              <a:cs typeface="Arial" charset="0"/>
            </a:endParaRPr>
          </a:p>
        </p:txBody>
      </p:sp>
      <p:pic>
        <p:nvPicPr>
          <p:cNvPr id="8" name="Picture 7">
            <a:extLst>
              <a:ext uri="{FF2B5EF4-FFF2-40B4-BE49-F238E27FC236}">
                <a16:creationId xmlns:a16="http://schemas.microsoft.com/office/drawing/2014/main" xmlns="" id="{063CF7A2-E6C3-4DA9-AA4D-966D41F63C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4106" y="2100684"/>
            <a:ext cx="4592665" cy="2531469"/>
          </a:xfrm>
          <a:prstGeom prst="rect">
            <a:avLst/>
          </a:prstGeom>
        </p:spPr>
      </p:pic>
      <p:sp>
        <p:nvSpPr>
          <p:cNvPr id="26" name="Content Placeholder 2">
            <a:extLst>
              <a:ext uri="{FF2B5EF4-FFF2-40B4-BE49-F238E27FC236}">
                <a16:creationId xmlns:a16="http://schemas.microsoft.com/office/drawing/2014/main" xmlns="" id="{F89C36E5-BB53-42E9-A6A8-3083709795BD}"/>
              </a:ext>
            </a:extLst>
          </p:cNvPr>
          <p:cNvSpPr txBox="1">
            <a:spLocks/>
          </p:cNvSpPr>
          <p:nvPr/>
        </p:nvSpPr>
        <p:spPr>
          <a:xfrm>
            <a:off x="845695" y="2910617"/>
            <a:ext cx="6019800" cy="132831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sz="2100" dirty="0">
                <a:latin typeface="Arial" charset="0"/>
                <a:ea typeface="Arial" charset="0"/>
                <a:cs typeface="Arial" charset="0"/>
              </a:rPr>
              <a:t>Accuracy</a:t>
            </a:r>
          </a:p>
          <a:p>
            <a:pPr marL="342900" indent="-342900" algn="l">
              <a:buFont typeface="Arial" panose="020B0604020202020204" pitchFamily="34" charset="0"/>
              <a:buChar char="•"/>
            </a:pPr>
            <a:r>
              <a:rPr lang="en-US" sz="2100" dirty="0">
                <a:latin typeface="Arial" charset="0"/>
                <a:ea typeface="Arial" charset="0"/>
                <a:cs typeface="Arial" charset="0"/>
              </a:rPr>
              <a:t>User Friendliness</a:t>
            </a:r>
          </a:p>
        </p:txBody>
      </p:sp>
      <p:grpSp>
        <p:nvGrpSpPr>
          <p:cNvPr id="18" name="Group 17">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0" name="Rectangle 19">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7" name="Rectangle 26">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9" name="TextBox 28">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1917860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6</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6</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9" y="-360"/>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Things Measured in Usability Testing</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6</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6</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(6/18)</a:t>
            </a:r>
            <a:endParaRPr lang="en-US" sz="2300" dirty="0">
              <a:latin typeface="Arial" charset="0"/>
              <a:ea typeface="Arial" charset="0"/>
              <a:cs typeface="Arial" charset="0"/>
            </a:endParaRPr>
          </a:p>
        </p:txBody>
      </p:sp>
      <p:sp>
        <p:nvSpPr>
          <p:cNvPr id="9" name="TextBox 8">
            <a:extLst>
              <a:ext uri="{FF2B5EF4-FFF2-40B4-BE49-F238E27FC236}">
                <a16:creationId xmlns:a16="http://schemas.microsoft.com/office/drawing/2014/main" xmlns="" id="{17F0EB72-E36D-4D07-A7AA-33246F143138}"/>
              </a:ext>
            </a:extLst>
          </p:cNvPr>
          <p:cNvSpPr txBox="1"/>
          <p:nvPr/>
        </p:nvSpPr>
        <p:spPr>
          <a:xfrm>
            <a:off x="470263" y="1036320"/>
            <a:ext cx="3091543"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Efficiency</a:t>
            </a:r>
          </a:p>
        </p:txBody>
      </p:sp>
      <p:sp>
        <p:nvSpPr>
          <p:cNvPr id="10" name="TextBox 9">
            <a:extLst>
              <a:ext uri="{FF2B5EF4-FFF2-40B4-BE49-F238E27FC236}">
                <a16:creationId xmlns:a16="http://schemas.microsoft.com/office/drawing/2014/main" xmlns="" id="{F2A83A6B-51E8-45DD-A217-F8245C5E088F}"/>
              </a:ext>
            </a:extLst>
          </p:cNvPr>
          <p:cNvSpPr txBox="1"/>
          <p:nvPr/>
        </p:nvSpPr>
        <p:spPr>
          <a:xfrm>
            <a:off x="470263" y="1915728"/>
            <a:ext cx="4902925"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Navigation required to reach desired screen/webpage should be very less. Scroll bars shouldn't be used frequently.</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 Uniformity in the </a:t>
            </a:r>
            <a:r>
              <a:rPr lang="en-US" sz="2000" b="1" dirty="0">
                <a:latin typeface="Arial" panose="020B0604020202020204" pitchFamily="34" charset="0"/>
                <a:cs typeface="Arial" panose="020B0604020202020204" pitchFamily="34" charset="0"/>
              </a:rPr>
              <a:t>format</a:t>
            </a:r>
            <a:r>
              <a:rPr lang="en-US" sz="2000" dirty="0">
                <a:latin typeface="Arial" panose="020B0604020202020204" pitchFamily="34" charset="0"/>
                <a:cs typeface="Arial" panose="020B0604020202020204" pitchFamily="34" charset="0"/>
              </a:rPr>
              <a:t> of screen/pages in your application/website.</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Provision to search within your software application or website</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xmlns="" id="{F2B541D3-0208-43A8-99DF-47C196F4E09D}"/>
              </a:ext>
            </a:extLst>
          </p:cNvPr>
          <p:cNvCxnSpPr>
            <a:stCxn id="22" idx="2"/>
            <a:endCxn id="25" idx="0"/>
          </p:cNvCxnSpPr>
          <p:nvPr/>
        </p:nvCxnSpPr>
        <p:spPr>
          <a:xfrm>
            <a:off x="6095991" y="584415"/>
            <a:ext cx="0" cy="5884965"/>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xmlns="" id="{E84F25FD-9D06-4E8D-A3B2-378901B439DB}"/>
              </a:ext>
            </a:extLst>
          </p:cNvPr>
          <p:cNvSpPr txBox="1"/>
          <p:nvPr/>
        </p:nvSpPr>
        <p:spPr>
          <a:xfrm>
            <a:off x="6847410" y="1009312"/>
            <a:ext cx="3091543" cy="707886"/>
          </a:xfrm>
          <a:prstGeom prst="rect">
            <a:avLst/>
          </a:prstGeom>
          <a:noFill/>
        </p:spPr>
        <p:txBody>
          <a:bodyPr wrap="square" rtlCol="0">
            <a:spAutoFit/>
          </a:bodyPr>
          <a:lstStyle/>
          <a:p>
            <a:r>
              <a:rPr lang="en-US" sz="2000" dirty="0">
                <a:latin typeface="Arial" charset="0"/>
                <a:ea typeface="Arial" charset="0"/>
                <a:cs typeface="Arial" charset="0"/>
              </a:rPr>
              <a:t>Effectiveness of the system</a:t>
            </a:r>
          </a:p>
        </p:txBody>
      </p:sp>
      <p:sp>
        <p:nvSpPr>
          <p:cNvPr id="13" name="TextBox 12">
            <a:extLst>
              <a:ext uri="{FF2B5EF4-FFF2-40B4-BE49-F238E27FC236}">
                <a16:creationId xmlns:a16="http://schemas.microsoft.com/office/drawing/2014/main" xmlns="" id="{FC864F5B-5476-4454-AAEE-5013BD80EA91}"/>
              </a:ext>
            </a:extLst>
          </p:cNvPr>
          <p:cNvSpPr txBox="1"/>
          <p:nvPr/>
        </p:nvSpPr>
        <p:spPr>
          <a:xfrm>
            <a:off x="6733712" y="2076590"/>
            <a:ext cx="507882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Is the system is easy to learn?</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Is the system useful and adds value to the target audience?</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Is Content, Color, Icons, Images used are aesthetically pleasing ?</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7" name="Rectangle 2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Rectangle 28">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30" name="TextBox 2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615158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7</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7</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Things Measured in Usability Testing</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7</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7</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(7/18)</a:t>
            </a:r>
            <a:endParaRPr lang="en-US" sz="2300" dirty="0">
              <a:latin typeface="Arial" charset="0"/>
              <a:ea typeface="Arial" charset="0"/>
              <a:cs typeface="Arial" charset="0"/>
            </a:endParaRPr>
          </a:p>
        </p:txBody>
      </p:sp>
      <p:sp>
        <p:nvSpPr>
          <p:cNvPr id="9" name="TextBox 8">
            <a:extLst>
              <a:ext uri="{FF2B5EF4-FFF2-40B4-BE49-F238E27FC236}">
                <a16:creationId xmlns:a16="http://schemas.microsoft.com/office/drawing/2014/main" xmlns="" id="{17F0EB72-E36D-4D07-A7AA-33246F143138}"/>
              </a:ext>
            </a:extLst>
          </p:cNvPr>
          <p:cNvSpPr txBox="1"/>
          <p:nvPr/>
        </p:nvSpPr>
        <p:spPr>
          <a:xfrm>
            <a:off x="470263" y="1036320"/>
            <a:ext cx="3091543"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Accuracy</a:t>
            </a:r>
          </a:p>
        </p:txBody>
      </p:sp>
      <p:sp>
        <p:nvSpPr>
          <p:cNvPr id="10" name="TextBox 9">
            <a:extLst>
              <a:ext uri="{FF2B5EF4-FFF2-40B4-BE49-F238E27FC236}">
                <a16:creationId xmlns:a16="http://schemas.microsoft.com/office/drawing/2014/main" xmlns="" id="{F2A83A6B-51E8-45DD-A217-F8245C5E088F}"/>
              </a:ext>
            </a:extLst>
          </p:cNvPr>
          <p:cNvSpPr txBox="1"/>
          <p:nvPr/>
        </p:nvSpPr>
        <p:spPr>
          <a:xfrm>
            <a:off x="470263" y="1915728"/>
            <a:ext cx="4902925"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No outdated or incorrect data like contact information/address should be present.</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No broken links should be present.</a:t>
            </a:r>
          </a:p>
          <a:p>
            <a:pPr marL="285750" indent="-285750">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xmlns="" id="{F2B541D3-0208-43A8-99DF-47C196F4E09D}"/>
              </a:ext>
            </a:extLst>
          </p:cNvPr>
          <p:cNvCxnSpPr>
            <a:stCxn id="22" idx="2"/>
            <a:endCxn id="25" idx="0"/>
          </p:cNvCxnSpPr>
          <p:nvPr/>
        </p:nvCxnSpPr>
        <p:spPr>
          <a:xfrm flipH="1">
            <a:off x="6095991" y="561578"/>
            <a:ext cx="9" cy="5907802"/>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xmlns="" id="{E84F25FD-9D06-4E8D-A3B2-378901B439DB}"/>
              </a:ext>
            </a:extLst>
          </p:cNvPr>
          <p:cNvSpPr txBox="1"/>
          <p:nvPr/>
        </p:nvSpPr>
        <p:spPr>
          <a:xfrm>
            <a:off x="6936212" y="1005078"/>
            <a:ext cx="3091543" cy="400110"/>
          </a:xfrm>
          <a:prstGeom prst="rect">
            <a:avLst/>
          </a:prstGeom>
          <a:noFill/>
        </p:spPr>
        <p:txBody>
          <a:bodyPr wrap="square" rtlCol="0">
            <a:spAutoFit/>
          </a:bodyPr>
          <a:lstStyle/>
          <a:p>
            <a:r>
              <a:rPr lang="en-US" sz="2000" dirty="0">
                <a:latin typeface="Arial" charset="0"/>
                <a:ea typeface="Arial" charset="0"/>
                <a:cs typeface="Arial" charset="0"/>
              </a:rPr>
              <a:t>User Friendliness</a:t>
            </a:r>
          </a:p>
        </p:txBody>
      </p:sp>
      <p:sp>
        <p:nvSpPr>
          <p:cNvPr id="13" name="TextBox 12">
            <a:extLst>
              <a:ext uri="{FF2B5EF4-FFF2-40B4-BE49-F238E27FC236}">
                <a16:creationId xmlns:a16="http://schemas.microsoft.com/office/drawing/2014/main" xmlns="" id="{FC864F5B-5476-4454-AAEE-5013BD80EA91}"/>
              </a:ext>
            </a:extLst>
          </p:cNvPr>
          <p:cNvSpPr txBox="1"/>
          <p:nvPr/>
        </p:nvSpPr>
        <p:spPr>
          <a:xfrm>
            <a:off x="6733712" y="1915728"/>
            <a:ext cx="507882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Controls used should be self-explanatory and must not require training to operate</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Help should be provided for the users to understand the application / website</a:t>
            </a:r>
          </a:p>
          <a:p>
            <a:pPr marL="285750" indent="-285750">
              <a:buFont typeface="Arial" panose="020B0604020202020204" pitchFamily="34" charset="0"/>
              <a:buChar char="•"/>
            </a:pPr>
            <a:r>
              <a:rPr lang="en-US" sz="2000" dirty="0">
                <a:latin typeface="Arial" panose="020B0604020202020204" pitchFamily="34" charset="0"/>
                <a:cs typeface="Arial" panose="020B0604020202020204" pitchFamily="34" charset="0"/>
              </a:rPr>
              <a:t>Alignment with above goals helps in effective usability testing</a:t>
            </a:r>
          </a:p>
        </p:txBody>
      </p:sp>
      <p:grpSp>
        <p:nvGrpSpPr>
          <p:cNvPr id="20" name="Group 19">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7" name="Rectangle 2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Rectangle 28">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30" name="TextBox 2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2848920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8</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8</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Usability Testing process</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8</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8</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(8/18)</a:t>
            </a:r>
            <a:endParaRPr lang="en-US" sz="2300" dirty="0">
              <a:latin typeface="Arial" charset="0"/>
              <a:ea typeface="Arial" charset="0"/>
              <a:cs typeface="Arial" charset="0"/>
            </a:endParaRPr>
          </a:p>
        </p:txBody>
      </p:sp>
      <p:graphicFrame>
        <p:nvGraphicFramePr>
          <p:cNvPr id="3" name="Diagram 2">
            <a:extLst>
              <a:ext uri="{FF2B5EF4-FFF2-40B4-BE49-F238E27FC236}">
                <a16:creationId xmlns:a16="http://schemas.microsoft.com/office/drawing/2014/main" xmlns="" id="{8BE7EC67-A776-430E-B124-29B8CB6C2D91}"/>
              </a:ext>
            </a:extLst>
          </p:cNvPr>
          <p:cNvGraphicFramePr/>
          <p:nvPr>
            <p:extLst>
              <p:ext uri="{D42A27DB-BD31-4B8C-83A1-F6EECF244321}">
                <p14:modId xmlns:p14="http://schemas.microsoft.com/office/powerpoint/2010/main" val="16301543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5" name="Group 14">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18" name="Rectangle 17">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0" name="Rectangle 19">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26" name="TextBox 25">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243516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xmlns="" id="{977B1E75-B64E-4F12-A455-46D3636A5450}"/>
              </a:ext>
            </a:extLst>
          </p:cNvPr>
          <p:cNvSpPr txBox="1"/>
          <p:nvPr/>
        </p:nvSpPr>
        <p:spPr>
          <a:xfrm>
            <a:off x="11604844" y="6415157"/>
            <a:ext cx="462591" cy="369332"/>
          </a:xfrm>
          <a:prstGeom prst="flowChartPreparation">
            <a:avLst/>
          </a:prstGeom>
          <a:noFill/>
          <a:ln>
            <a:solidFill>
              <a:schemeClr val="bg1"/>
            </a:solidFill>
          </a:ln>
        </p:spPr>
        <p:txBody>
          <a:bodyPr wrap="square" rtlCol="0">
            <a:spAutoFit/>
          </a:bodyPr>
          <a:lstStyle/>
          <a:p>
            <a:pPr algn="ctr"/>
            <a:fld id="{F7403D74-32BC-4995-A385-23C1B0D3550E}" type="slidenum">
              <a:rPr lang="en-US" smtClean="0">
                <a:solidFill>
                  <a:schemeClr val="bg1"/>
                </a:solidFill>
              </a:rPr>
              <a:pPr algn="ctr"/>
              <a:t>9</a:t>
            </a:fld>
            <a:endParaRPr lang="en-US" dirty="0">
              <a:solidFill>
                <a:schemeClr val="bg1"/>
              </a:solidFill>
            </a:endParaRPr>
          </a:p>
        </p:txBody>
      </p:sp>
      <p:sp>
        <p:nvSpPr>
          <p:cNvPr id="19" name="Slide Number Placeholder 17">
            <a:extLst>
              <a:ext uri="{FF2B5EF4-FFF2-40B4-BE49-F238E27FC236}">
                <a16:creationId xmlns:a16="http://schemas.microsoft.com/office/drawing/2014/main" xmlns="" id="{8CB6FA12-EEBB-49A1-8106-0AECB06AE1C7}"/>
              </a:ext>
            </a:extLst>
          </p:cNvPr>
          <p:cNvSpPr>
            <a:spLocks noGrp="1"/>
          </p:cNvSpPr>
          <p:nvPr>
            <p:ph type="sldNum" sz="quarter" idx="12"/>
          </p:nvPr>
        </p:nvSpPr>
        <p:spPr>
          <a:xfrm>
            <a:off x="9273125" y="6488746"/>
            <a:ext cx="2743200" cy="365125"/>
          </a:xfrm>
        </p:spPr>
        <p:txBody>
          <a:bodyPr/>
          <a:lstStyle/>
          <a:p>
            <a:fld id="{62ACA147-0273-4104-9834-BD8713B24D7A}" type="slidenum">
              <a:rPr lang="en-US" sz="1800" b="1" smtClean="0">
                <a:solidFill>
                  <a:schemeClr val="bg1">
                    <a:lumMod val="95000"/>
                  </a:schemeClr>
                </a:solidFill>
              </a:rPr>
              <a:t>9</a:t>
            </a:fld>
            <a:endParaRPr lang="en-US" b="1" dirty="0">
              <a:solidFill>
                <a:schemeClr val="bg1">
                  <a:lumMod val="95000"/>
                </a:schemeClr>
              </a:solidFill>
            </a:endParaRPr>
          </a:p>
        </p:txBody>
      </p:sp>
      <p:sp>
        <p:nvSpPr>
          <p:cNvPr id="22" name="TextBox 21">
            <a:extLst>
              <a:ext uri="{FF2B5EF4-FFF2-40B4-BE49-F238E27FC236}">
                <a16:creationId xmlns:a16="http://schemas.microsoft.com/office/drawing/2014/main" xmlns="" id="{C2F8E149-8F7D-4AB7-88A4-8AD059ED276C}"/>
              </a:ext>
            </a:extLst>
          </p:cNvPr>
          <p:cNvSpPr txBox="1"/>
          <p:nvPr/>
        </p:nvSpPr>
        <p:spPr>
          <a:xfrm>
            <a:off x="0" y="-23197"/>
            <a:ext cx="12192000" cy="584775"/>
          </a:xfrm>
          <a:prstGeom prst="rect">
            <a:avLst/>
          </a:prstGeom>
          <a:solidFill>
            <a:schemeClr val="bg1">
              <a:lumMod val="95000"/>
            </a:schemeClr>
          </a:solidFill>
        </p:spPr>
        <p:txBody>
          <a:bodyPr wrap="square" rtlCol="0">
            <a:spAutoFit/>
          </a:bodyPr>
          <a:lstStyle/>
          <a:p>
            <a:r>
              <a:rPr lang="en-US" sz="3200" b="1" dirty="0">
                <a:latin typeface="Arial" panose="020B0604020202020204" pitchFamily="34" charset="0"/>
                <a:cs typeface="Arial" panose="020B0604020202020204" pitchFamily="34" charset="0"/>
              </a:rPr>
              <a:t>Usability Testing Process </a:t>
            </a:r>
            <a:endParaRPr lang="en-US" sz="3200" b="1" dirty="0">
              <a:latin typeface="Arial" panose="020B0604020202020204" pitchFamily="34" charset="0"/>
              <a:ea typeface="Arial" charset="0"/>
              <a:cs typeface="Arial" panose="020B0604020202020204" pitchFamily="34" charset="0"/>
            </a:endParaRPr>
          </a:p>
        </p:txBody>
      </p:sp>
      <p:sp>
        <p:nvSpPr>
          <p:cNvPr id="28" name="Slide Number Placeholder 17">
            <a:extLst>
              <a:ext uri="{FF2B5EF4-FFF2-40B4-BE49-F238E27FC236}">
                <a16:creationId xmlns:a16="http://schemas.microsoft.com/office/drawing/2014/main" xmlns="" id="{83172946-7C12-440C-BCDF-AC8A51E96951}"/>
              </a:ext>
            </a:extLst>
          </p:cNvPr>
          <p:cNvSpPr txBox="1">
            <a:spLocks/>
          </p:cNvSpPr>
          <p:nvPr/>
        </p:nvSpPr>
        <p:spPr>
          <a:xfrm>
            <a:off x="11667118" y="6481126"/>
            <a:ext cx="462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9</a:t>
            </a:fld>
            <a:endParaRPr lang="en-US" b="1" dirty="0">
              <a:solidFill>
                <a:schemeClr val="bg1">
                  <a:lumMod val="95000"/>
                </a:schemeClr>
              </a:solidFill>
            </a:endParaRPr>
          </a:p>
        </p:txBody>
      </p:sp>
      <p:sp>
        <p:nvSpPr>
          <p:cNvPr id="16" name="Slide Number Placeholder 17">
            <a:extLst>
              <a:ext uri="{FF2B5EF4-FFF2-40B4-BE49-F238E27FC236}">
                <a16:creationId xmlns:a16="http://schemas.microsoft.com/office/drawing/2014/main" xmlns="" id="{73326318-AF37-41FF-ACA8-F4320B07EDFC}"/>
              </a:ext>
            </a:extLst>
          </p:cNvPr>
          <p:cNvSpPr txBox="1">
            <a:spLocks/>
          </p:cNvSpPr>
          <p:nvPr/>
        </p:nvSpPr>
        <p:spPr>
          <a:xfrm>
            <a:off x="9388052" y="6481126"/>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2ACA147-0273-4104-9834-BD8713B24D7A}" type="slidenum">
              <a:rPr lang="en-US" sz="1800" b="1" smtClean="0">
                <a:solidFill>
                  <a:schemeClr val="bg1">
                    <a:lumMod val="95000"/>
                  </a:schemeClr>
                </a:solidFill>
              </a:rPr>
              <a:pPr/>
              <a:t>9</a:t>
            </a:fld>
            <a:endParaRPr lang="en-US" b="1" dirty="0">
              <a:solidFill>
                <a:schemeClr val="bg1">
                  <a:lumMod val="95000"/>
                </a:schemeClr>
              </a:solidFill>
            </a:endParaRPr>
          </a:p>
        </p:txBody>
      </p:sp>
      <p:sp>
        <p:nvSpPr>
          <p:cNvPr id="2" name="Rectangle 1">
            <a:extLst>
              <a:ext uri="{FF2B5EF4-FFF2-40B4-BE49-F238E27FC236}">
                <a16:creationId xmlns:a16="http://schemas.microsoft.com/office/drawing/2014/main" xmlns="" id="{5CA1CADE-8815-44A8-B0E2-E08539700B89}"/>
              </a:ext>
            </a:extLst>
          </p:cNvPr>
          <p:cNvSpPr/>
          <p:nvPr/>
        </p:nvSpPr>
        <p:spPr>
          <a:xfrm>
            <a:off x="11828032" y="6454989"/>
            <a:ext cx="301686" cy="369332"/>
          </a:xfrm>
          <a:prstGeom prst="rect">
            <a:avLst/>
          </a:prstGeom>
        </p:spPr>
        <p:txBody>
          <a:bodyPr wrap="none">
            <a:spAutoFit/>
          </a:bodyPr>
          <a:lstStyle/>
          <a:p>
            <a:r>
              <a:rPr lang="en-US" b="1" dirty="0">
                <a:solidFill>
                  <a:schemeClr val="bg1">
                    <a:lumMod val="95000"/>
                  </a:schemeClr>
                </a:solidFill>
              </a:rPr>
              <a:t>2</a:t>
            </a:r>
          </a:p>
        </p:txBody>
      </p:sp>
      <p:sp>
        <p:nvSpPr>
          <p:cNvPr id="17" name="Content Placeholder 2"/>
          <p:cNvSpPr txBox="1">
            <a:spLocks/>
          </p:cNvSpPr>
          <p:nvPr/>
        </p:nvSpPr>
        <p:spPr>
          <a:xfrm>
            <a:off x="104807" y="1432474"/>
            <a:ext cx="6019800" cy="20683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en-US" sz="2100" dirty="0">
              <a:latin typeface="Arial" charset="0"/>
              <a:ea typeface="Arial" charset="0"/>
              <a:cs typeface="Arial" charset="0"/>
            </a:endParaRPr>
          </a:p>
        </p:txBody>
      </p:sp>
      <p:sp>
        <p:nvSpPr>
          <p:cNvPr id="4" name="Rectangle 3"/>
          <p:cNvSpPr/>
          <p:nvPr/>
        </p:nvSpPr>
        <p:spPr>
          <a:xfrm>
            <a:off x="11128591" y="76830"/>
            <a:ext cx="952505" cy="446276"/>
          </a:xfrm>
          <a:prstGeom prst="rect">
            <a:avLst/>
          </a:prstGeom>
        </p:spPr>
        <p:txBody>
          <a:bodyPr wrap="none">
            <a:spAutoFit/>
          </a:bodyPr>
          <a:lstStyle/>
          <a:p>
            <a:pPr algn="ctr"/>
            <a:r>
              <a:rPr lang="en-US" sz="2300" dirty="0" smtClean="0">
                <a:latin typeface="Arial" charset="0"/>
                <a:ea typeface="Arial" charset="0"/>
                <a:cs typeface="Arial" charset="0"/>
              </a:rPr>
              <a:t>(9/18)</a:t>
            </a:r>
            <a:endParaRPr lang="en-US" sz="2300" dirty="0">
              <a:latin typeface="Arial" charset="0"/>
              <a:ea typeface="Arial" charset="0"/>
              <a:cs typeface="Arial" charset="0"/>
            </a:endParaRPr>
          </a:p>
        </p:txBody>
      </p:sp>
      <p:sp>
        <p:nvSpPr>
          <p:cNvPr id="9" name="TextBox 8">
            <a:extLst>
              <a:ext uri="{FF2B5EF4-FFF2-40B4-BE49-F238E27FC236}">
                <a16:creationId xmlns:a16="http://schemas.microsoft.com/office/drawing/2014/main" xmlns="" id="{17F0EB72-E36D-4D07-A7AA-33246F143138}"/>
              </a:ext>
            </a:extLst>
          </p:cNvPr>
          <p:cNvSpPr txBox="1"/>
          <p:nvPr/>
        </p:nvSpPr>
        <p:spPr>
          <a:xfrm>
            <a:off x="470263" y="1036320"/>
            <a:ext cx="3091543" cy="400110"/>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Planning</a:t>
            </a:r>
          </a:p>
        </p:txBody>
      </p:sp>
      <p:sp>
        <p:nvSpPr>
          <p:cNvPr id="10" name="TextBox 9">
            <a:extLst>
              <a:ext uri="{FF2B5EF4-FFF2-40B4-BE49-F238E27FC236}">
                <a16:creationId xmlns:a16="http://schemas.microsoft.com/office/drawing/2014/main" xmlns="" id="{F2A83A6B-51E8-45DD-A217-F8245C5E088F}"/>
              </a:ext>
            </a:extLst>
          </p:cNvPr>
          <p:cNvSpPr txBox="1"/>
          <p:nvPr/>
        </p:nvSpPr>
        <p:spPr>
          <a:xfrm>
            <a:off x="470263" y="1915728"/>
            <a:ext cx="4902925" cy="2893100"/>
          </a:xfrm>
          <a:prstGeom prst="rect">
            <a:avLst/>
          </a:prstGeom>
          <a:noFill/>
        </p:spPr>
        <p:txBody>
          <a:bodyPr wrap="square" rtlCol="0">
            <a:spAutoFit/>
          </a:bodyPr>
          <a:lstStyle/>
          <a:p>
            <a:pPr algn="just"/>
            <a:r>
              <a:rPr lang="en-US" dirty="0"/>
              <a:t>During this phase the goals of usability test are determined. Having volunteers sit in front of your application and recording their actions is not a goal. You need to determine critical functionalities and objectives of system. You need to assign tasks to your testers, which exercise these critical functionalities. During this phase , usability testing method, number &amp; demographics of usability testers , test report formats are also determined</a:t>
            </a:r>
          </a:p>
          <a:p>
            <a:pPr marL="285750" indent="-285750" algn="jus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p:txBody>
      </p:sp>
      <p:cxnSp>
        <p:nvCxnSpPr>
          <p:cNvPr id="12" name="Straight Connector 11">
            <a:extLst>
              <a:ext uri="{FF2B5EF4-FFF2-40B4-BE49-F238E27FC236}">
                <a16:creationId xmlns:a16="http://schemas.microsoft.com/office/drawing/2014/main" xmlns="" id="{F2B541D3-0208-43A8-99DF-47C196F4E09D}"/>
              </a:ext>
            </a:extLst>
          </p:cNvPr>
          <p:cNvCxnSpPr>
            <a:stCxn id="22" idx="2"/>
            <a:endCxn id="25" idx="0"/>
          </p:cNvCxnSpPr>
          <p:nvPr/>
        </p:nvCxnSpPr>
        <p:spPr>
          <a:xfrm flipH="1">
            <a:off x="6095991" y="561578"/>
            <a:ext cx="9" cy="5907802"/>
          </a:xfrm>
          <a:prstGeom prst="line">
            <a:avLst/>
          </a:prstGeom>
          <a:ln w="76200">
            <a:solidFill>
              <a:schemeClr val="tx1"/>
            </a:solidFill>
            <a:prstDash val="sysDot"/>
          </a:ln>
        </p:spPr>
        <p:style>
          <a:lnRef idx="1">
            <a:schemeClr val="dk1"/>
          </a:lnRef>
          <a:fillRef idx="0">
            <a:schemeClr val="dk1"/>
          </a:fillRef>
          <a:effectRef idx="0">
            <a:schemeClr val="dk1"/>
          </a:effectRef>
          <a:fontRef idx="minor">
            <a:schemeClr val="tx1"/>
          </a:fontRef>
        </p:style>
      </p:cxnSp>
      <p:sp>
        <p:nvSpPr>
          <p:cNvPr id="26" name="TextBox 25">
            <a:extLst>
              <a:ext uri="{FF2B5EF4-FFF2-40B4-BE49-F238E27FC236}">
                <a16:creationId xmlns:a16="http://schemas.microsoft.com/office/drawing/2014/main" xmlns="" id="{E84F25FD-9D06-4E8D-A3B2-378901B439DB}"/>
              </a:ext>
            </a:extLst>
          </p:cNvPr>
          <p:cNvSpPr txBox="1"/>
          <p:nvPr/>
        </p:nvSpPr>
        <p:spPr>
          <a:xfrm>
            <a:off x="6936212" y="1005078"/>
            <a:ext cx="3091543" cy="400110"/>
          </a:xfrm>
          <a:prstGeom prst="rect">
            <a:avLst/>
          </a:prstGeom>
          <a:noFill/>
        </p:spPr>
        <p:txBody>
          <a:bodyPr wrap="square" rtlCol="0">
            <a:spAutoFit/>
          </a:bodyPr>
          <a:lstStyle/>
          <a:p>
            <a:r>
              <a:rPr lang="en-US" sz="2000" b="1" dirty="0"/>
              <a:t>Recruiting</a:t>
            </a:r>
            <a:endParaRPr lang="en-US" sz="2000" dirty="0">
              <a:latin typeface="Arial" charset="0"/>
              <a:ea typeface="Arial" charset="0"/>
              <a:cs typeface="Arial" charset="0"/>
            </a:endParaRPr>
          </a:p>
        </p:txBody>
      </p:sp>
      <p:sp>
        <p:nvSpPr>
          <p:cNvPr id="13" name="TextBox 12">
            <a:extLst>
              <a:ext uri="{FF2B5EF4-FFF2-40B4-BE49-F238E27FC236}">
                <a16:creationId xmlns:a16="http://schemas.microsoft.com/office/drawing/2014/main" xmlns="" id="{FC864F5B-5476-4454-AAEE-5013BD80EA91}"/>
              </a:ext>
            </a:extLst>
          </p:cNvPr>
          <p:cNvSpPr txBox="1"/>
          <p:nvPr/>
        </p:nvSpPr>
        <p:spPr>
          <a:xfrm>
            <a:off x="6733712" y="1915728"/>
            <a:ext cx="5078826" cy="1477328"/>
          </a:xfrm>
          <a:prstGeom prst="rect">
            <a:avLst/>
          </a:prstGeom>
          <a:noFill/>
        </p:spPr>
        <p:txBody>
          <a:bodyPr wrap="square" rtlCol="0">
            <a:spAutoFit/>
          </a:bodyPr>
          <a:lstStyle/>
          <a:p>
            <a:pPr algn="just"/>
            <a:r>
              <a:rPr lang="en-US" dirty="0"/>
              <a:t>During this phase, you recruit the desired number of testers as per your usability test plan. Finding testers who match your demographic (age, sex etc.) and professional ( education, job etc.) profile can take time.</a:t>
            </a:r>
            <a:endParaRPr lang="en-US" sz="2000" dirty="0">
              <a:latin typeface="Arial" panose="020B0604020202020204" pitchFamily="34" charset="0"/>
              <a:cs typeface="Arial" panose="020B0604020202020204" pitchFamily="34" charset="0"/>
            </a:endParaRPr>
          </a:p>
        </p:txBody>
      </p:sp>
      <p:grpSp>
        <p:nvGrpSpPr>
          <p:cNvPr id="20" name="Group 19">
            <a:extLst>
              <a:ext uri="{FF2B5EF4-FFF2-40B4-BE49-F238E27FC236}">
                <a16:creationId xmlns="" xmlns:a16="http://schemas.microsoft.com/office/drawing/2014/main" id="{699431E8-0EB9-4549-A48B-870FEFC99909}"/>
              </a:ext>
            </a:extLst>
          </p:cNvPr>
          <p:cNvGrpSpPr/>
          <p:nvPr/>
        </p:nvGrpSpPr>
        <p:grpSpPr>
          <a:xfrm>
            <a:off x="0" y="6469379"/>
            <a:ext cx="12192000" cy="388621"/>
            <a:chOff x="0" y="6469379"/>
            <a:chExt cx="12192000" cy="388621"/>
          </a:xfrm>
        </p:grpSpPr>
        <p:sp>
          <p:nvSpPr>
            <p:cNvPr id="27" name="Rectangle 26">
              <a:extLst>
                <a:ext uri="{FF2B5EF4-FFF2-40B4-BE49-F238E27FC236}">
                  <a16:creationId xmlns="" xmlns:a16="http://schemas.microsoft.com/office/drawing/2014/main" id="{72DAC27C-35ED-44CD-89F9-16E2A758E9E3}"/>
                </a:ext>
              </a:extLst>
            </p:cNvPr>
            <p:cNvSpPr/>
            <p:nvPr/>
          </p:nvSpPr>
          <p:spPr>
            <a:xfrm>
              <a:off x="0" y="6469380"/>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p>
          </p:txBody>
        </p:sp>
        <p:sp>
          <p:nvSpPr>
            <p:cNvPr id="29" name="Rectangle 28">
              <a:extLst>
                <a:ext uri="{FF2B5EF4-FFF2-40B4-BE49-F238E27FC236}">
                  <a16:creationId xmlns="" xmlns:a16="http://schemas.microsoft.com/office/drawing/2014/main" id="{2EC23393-B2E8-4510-BBAE-D4F89AA8C0C5}"/>
                </a:ext>
              </a:extLst>
            </p:cNvPr>
            <p:cNvSpPr/>
            <p:nvPr/>
          </p:nvSpPr>
          <p:spPr>
            <a:xfrm>
              <a:off x="7980485" y="6469379"/>
              <a:ext cx="4211515" cy="388620"/>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Bandung, </a:t>
              </a:r>
              <a:fld id="{92CBC828-33FB-400B-9B97-A41964865028}" type="datetime3">
                <a:rPr lang="en-US" smtClean="0"/>
                <a:t>1 January 2019</a:t>
              </a:fld>
              <a:endParaRPr lang="en-US" dirty="0"/>
            </a:p>
          </p:txBody>
        </p:sp>
        <p:sp>
          <p:nvSpPr>
            <p:cNvPr id="30" name="TextBox 29">
              <a:extLst>
                <a:ext uri="{FF2B5EF4-FFF2-40B4-BE49-F238E27FC236}">
                  <a16:creationId xmlns="" xmlns:a16="http://schemas.microsoft.com/office/drawing/2014/main" id="{88B5AA8E-08B7-42FC-BB8D-EF0FD6892D24}"/>
                </a:ext>
              </a:extLst>
            </p:cNvPr>
            <p:cNvSpPr txBox="1"/>
            <p:nvPr/>
          </p:nvSpPr>
          <p:spPr>
            <a:xfrm>
              <a:off x="4211506" y="6469380"/>
              <a:ext cx="3768970" cy="369332"/>
            </a:xfrm>
            <a:prstGeom prst="rect">
              <a:avLst/>
            </a:prstGeom>
            <a:solidFill>
              <a:schemeClr val="bg1">
                <a:lumMod val="95000"/>
              </a:schemeClr>
            </a:solidFill>
          </p:spPr>
          <p:txBody>
            <a:bodyPr wrap="square" rtlCol="0">
              <a:spAutoFit/>
            </a:bodyPr>
            <a:lstStyle/>
            <a:p>
              <a:pPr algn="ctr"/>
              <a:endParaRPr lang="en-US" dirty="0">
                <a:solidFill>
                  <a:srgbClr val="C00000"/>
                </a:solidFill>
              </a:endParaRPr>
            </a:p>
          </p:txBody>
        </p:sp>
      </p:grpSp>
    </p:spTree>
    <p:extLst>
      <p:ext uri="{BB962C8B-B14F-4D97-AF65-F5344CB8AC3E}">
        <p14:creationId xmlns:p14="http://schemas.microsoft.com/office/powerpoint/2010/main" val="2988318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C2A95BD24C5042BC8B7AAB7C59AE6E" ma:contentTypeVersion="2" ma:contentTypeDescription="Create a new document." ma:contentTypeScope="" ma:versionID="38e0787a62d3fae4e36aaa1f4d86d76a">
  <xsd:schema xmlns:xsd="http://www.w3.org/2001/XMLSchema" xmlns:xs="http://www.w3.org/2001/XMLSchema" xmlns:p="http://schemas.microsoft.com/office/2006/metadata/properties" xmlns:ns2="f24215a3-634c-4156-baae-2063d5bfdb65" targetNamespace="http://schemas.microsoft.com/office/2006/metadata/properties" ma:root="true" ma:fieldsID="cffa0fadd3b3f32affc4dc4585649c63" ns2:_="">
    <xsd:import namespace="f24215a3-634c-4156-baae-2063d5bfdb6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4215a3-634c-4156-baae-2063d5bfdb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F2B5377-C801-4715-894B-1CE2E10872A6}"/>
</file>

<file path=customXml/itemProps2.xml><?xml version="1.0" encoding="utf-8"?>
<ds:datastoreItem xmlns:ds="http://schemas.openxmlformats.org/officeDocument/2006/customXml" ds:itemID="{9DBC2ADB-F215-40EE-BFA8-871C7C8B3282}"/>
</file>

<file path=customXml/itemProps3.xml><?xml version="1.0" encoding="utf-8"?>
<ds:datastoreItem xmlns:ds="http://schemas.openxmlformats.org/officeDocument/2006/customXml" ds:itemID="{D604866B-7B36-40BB-997A-ED827F4F7C37}"/>
</file>

<file path=docProps/app.xml><?xml version="1.0" encoding="utf-8"?>
<Properties xmlns="http://schemas.openxmlformats.org/officeDocument/2006/extended-properties" xmlns:vt="http://schemas.openxmlformats.org/officeDocument/2006/docPropsVTypes">
  <Template/>
  <TotalTime>13674</TotalTime>
  <Words>1285</Words>
  <Application>Microsoft Macintosh PowerPoint</Application>
  <PresentationFormat>Widescreen</PresentationFormat>
  <Paragraphs>264</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ABeeZee</vt:lpstr>
      <vt:lpstr>Calibri</vt:lpstr>
      <vt:lpstr>Calibri Light</vt:lpstr>
      <vt:lpstr>Sanskrit Text</vt:lpstr>
      <vt:lpstr>Wingdings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Alfaroby</Manager>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 Alfaroby E</dc:title>
  <dc:creator>alfaroby</dc:creator>
  <cp:lastModifiedBy>Microsoft Office User</cp:lastModifiedBy>
  <cp:revision>522</cp:revision>
  <dcterms:created xsi:type="dcterms:W3CDTF">2018-02-08T04:04:39Z</dcterms:created>
  <dcterms:modified xsi:type="dcterms:W3CDTF">2019-01-01T12:17:10Z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0x01010081C2A95BD24C5042BC8B7AAB7C59AE6E</vt:lpwstr>
  </property>
</Properties>
</file>