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tiff" ContentType="image/tiff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s/slide7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notesSlides/notesSlide8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notesSlides/notesSlide2.xml" ContentType="application/vnd.openxmlformats-officedocument.presentationml.notesSlide+xml"/>
  <Override PartName="/ppt/slideLayouts/slideLayout3.xml" ContentType="application/vnd.openxmlformats-officedocument.presentationml.slideLayout+xml"/>
  <Override PartName="/ppt/notesSlides/notesSlide10.xml" ContentType="application/vnd.openxmlformats-officedocument.presentationml.notesSlide+xml"/>
  <Override PartName="/ppt/notesSlides/notesSlide9.xml" ContentType="application/vnd.openxmlformats-officedocument.presentationml.notesSlide+xml"/>
  <Override PartName="/ppt/slideLayouts/slideLayout5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6.xml" ContentType="application/vnd.openxmlformats-officedocument.presentationml.notesSlide+xml"/>
  <Override PartName="/ppt/webextensions/taskpanes.xml" ContentType="application/vnd.ms-office.webextensiontaskpanes+xml"/>
  <Override PartName="/ppt/theme/theme1.xml" ContentType="application/vnd.openxmlformats-officedocument.theme+xml"/>
  <Override PartName="/ppt/webextensions/webextension1.xml" ContentType="application/vnd.ms-office.webextension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73" r:id="rId3"/>
    <p:sldId id="266" r:id="rId4"/>
    <p:sldId id="275" r:id="rId5"/>
    <p:sldId id="267" r:id="rId6"/>
    <p:sldId id="269" r:id="rId7"/>
    <p:sldId id="270" r:id="rId8"/>
    <p:sldId id="271" r:id="rId9"/>
    <p:sldId id="272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121"/>
    <a:srgbClr val="0066FF"/>
    <a:srgbClr val="FF0000"/>
    <a:srgbClr val="FF3399"/>
    <a:srgbClr val="DE2E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588" autoAdjust="0"/>
    <p:restoredTop sz="81100" autoAdjust="0"/>
  </p:normalViewPr>
  <p:slideViewPr>
    <p:cSldViewPr snapToGrid="0">
      <p:cViewPr varScale="1">
        <p:scale>
          <a:sx n="96" d="100"/>
          <a:sy n="96" d="100"/>
        </p:scale>
        <p:origin x="108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presProps" Target="presProps.xml"/><Relationship Id="rId8" Type="http://schemas.openxmlformats.org/officeDocument/2006/relationships/slide" Target="slides/slide7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7" Type="http://schemas.openxmlformats.org/officeDocument/2006/relationships/customXml" Target="../customXml/item1.xml"/><Relationship Id="rId16" Type="http://schemas.openxmlformats.org/officeDocument/2006/relationships/tableStyles" Target="tableStyles.xml"/><Relationship Id="rId2" Type="http://schemas.openxmlformats.org/officeDocument/2006/relationships/slide" Target="slides/slide1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1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616D44-A2B0-4F06-AF62-C9601C572D8C}" type="datetimeFigureOut">
              <a:rPr lang="en-US" smtClean="0"/>
              <a:t>1/1/19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3D0029-FD08-47A2-A8C9-3DF8DF1CF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437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Bismillahirrahmanirrahiim</a:t>
            </a:r>
            <a:endParaRPr lang="en-US" dirty="0"/>
          </a:p>
          <a:p>
            <a:r>
              <a:rPr lang="en-US" dirty="0" err="1"/>
              <a:t>Assalamualaykum</a:t>
            </a:r>
            <a:r>
              <a:rPr lang="en-US" dirty="0"/>
              <a:t> </a:t>
            </a:r>
            <a:r>
              <a:rPr lang="en-US" dirty="0" err="1"/>
              <a:t>wr.wb</a:t>
            </a:r>
            <a:endParaRPr lang="en-US" dirty="0"/>
          </a:p>
          <a:p>
            <a:r>
              <a:rPr lang="en-US" dirty="0"/>
              <a:t>Good morning everyone. </a:t>
            </a:r>
          </a:p>
          <a:p>
            <a:r>
              <a:rPr lang="en-US" dirty="0"/>
              <a:t>My name is </a:t>
            </a:r>
            <a:r>
              <a:rPr lang="en-US" dirty="0" err="1"/>
              <a:t>Siti</a:t>
            </a:r>
            <a:r>
              <a:rPr lang="en-US" dirty="0"/>
              <a:t> </a:t>
            </a:r>
            <a:r>
              <a:rPr lang="en-US" dirty="0" err="1"/>
              <a:t>Hartinah</a:t>
            </a:r>
            <a:r>
              <a:rPr lang="en-US" dirty="0"/>
              <a:t> </a:t>
            </a:r>
          </a:p>
          <a:p>
            <a:r>
              <a:rPr lang="en-US" dirty="0"/>
              <a:t>Today I would like to present</a:t>
            </a:r>
            <a:r>
              <a:rPr lang="en-US" baseline="0" dirty="0"/>
              <a:t> my joined work with </a:t>
            </a:r>
            <a:r>
              <a:rPr lang="en-US" baseline="0" dirty="0" err="1"/>
              <a:t>Hario</a:t>
            </a:r>
            <a:r>
              <a:rPr lang="en-US" baseline="0" dirty="0"/>
              <a:t> </a:t>
            </a:r>
            <a:r>
              <a:rPr lang="en-US" baseline="0" dirty="0" err="1"/>
              <a:t>Prakoso</a:t>
            </a:r>
            <a:r>
              <a:rPr lang="en-US" baseline="0" dirty="0"/>
              <a:t> and Dr. Eng. </a:t>
            </a:r>
            <a:r>
              <a:rPr lang="en-US" baseline="0" dirty="0" err="1"/>
              <a:t>Khoirul</a:t>
            </a:r>
            <a:r>
              <a:rPr lang="en-US" baseline="0" dirty="0"/>
              <a:t> Anwar</a:t>
            </a:r>
            <a:endParaRPr lang="en-US" dirty="0"/>
          </a:p>
          <a:p>
            <a:r>
              <a:rPr lang="en-US" dirty="0"/>
              <a:t>With the title is -------This research was (</a:t>
            </a:r>
            <a:r>
              <a:rPr lang="en-US" dirty="0" err="1"/>
              <a:t>sebutin</a:t>
            </a:r>
            <a:r>
              <a:rPr lang="en-US" dirty="0"/>
              <a:t> </a:t>
            </a:r>
            <a:r>
              <a:rPr lang="en-US" dirty="0" err="1"/>
              <a:t>projek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D0029-FD08-47A2-A8C9-3DF8DF1CF7D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7764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my presentation outline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D0029-FD08-47A2-A8C9-3DF8DF1CF7D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1738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my presentation outline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D0029-FD08-47A2-A8C9-3DF8DF1CF7D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1703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my presentation outline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D0029-FD08-47A2-A8C9-3DF8DF1CF7D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1657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my presentation outline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D0029-FD08-47A2-A8C9-3DF8DF1CF7D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9544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my presentation outline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D0029-FD08-47A2-A8C9-3DF8DF1CF7D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0324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my presentation outline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D0029-FD08-47A2-A8C9-3DF8DF1CF7D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1236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my presentation outline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D0029-FD08-47A2-A8C9-3DF8DF1CF7D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6536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my presentation outline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D0029-FD08-47A2-A8C9-3DF8DF1CF7D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5749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my presentation outline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D0029-FD08-47A2-A8C9-3DF8DF1CF7D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38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CB80972-CE1A-4EE6-BCAD-4DA3679C29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91EBA237-1D83-43C5-AA90-4B33C0DDF2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2CE79D9-1A02-400E-81D5-4EF91BA67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278B6-B773-48DD-9C0B-F24163087AA7}" type="datetime1">
              <a:rPr lang="en-US" smtClean="0"/>
              <a:t>1/1/19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1A3944B-87AA-4968-AB3E-DEAF51CD9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A73EB02-5932-435B-B73A-D7060BDD8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CA147-0273-4104-9834-BD8713B24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792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7A4108D-4EDE-4CFE-BEF3-5BB95E2F3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96711B0-5298-40E2-A0B4-496AE90B1E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196E6CF-3DF1-4F3D-B781-AC4F9270E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40606-6196-45CE-9B18-48B296ED90EC}" type="datetime1">
              <a:rPr lang="en-US" smtClean="0"/>
              <a:t>1/1/19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6266779-6571-4230-AD64-1689FFC46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680B890-67B8-4829-B989-E8DEC16BD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CA147-0273-4104-9834-BD8713B24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296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604F4C82-9F17-41BD-B7C2-93F8CE25E0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2827157-8A5E-416E-A520-EBFDF0EB06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4EE4312-9C67-4D9F-887F-D1C6A40A4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425D9-B6A8-43A5-9998-E4D0EA676F86}" type="datetime1">
              <a:rPr lang="en-US" smtClean="0"/>
              <a:t>1/1/19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AAA764F-C579-4F6F-B495-5851D1687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278C95D-637D-4B76-AAEE-9FE2942E0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CA147-0273-4104-9834-BD8713B24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869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6219236-95BB-4E6B-B070-14573E509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778B612-3E2F-4ED2-9EEF-D367783914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272E365-702D-4200-8F0A-E71209DDC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06A48-4AD9-4005-9D8F-39547D9E0B00}" type="datetime1">
              <a:rPr lang="en-US" smtClean="0"/>
              <a:t>1/1/19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36C35D3-2953-4434-AECE-873871C13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B24B50F-D9A2-4D41-9062-FBBB15F2D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CA147-0273-4104-9834-BD8713B24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367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2A33117-0852-42C8-9AF1-392B37168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79ADCC8-4B8B-4B1E-B2F8-B15D91458F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96E01C3-3383-45A5-8178-A1B732817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0C88C-20C0-4DF3-8DA1-004C2723228E}" type="datetime1">
              <a:rPr lang="en-US" smtClean="0"/>
              <a:t>1/1/19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8410EE3-D467-4A60-8D1D-45938D7F6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B5986EB-4318-42AB-A22A-F2D05E98A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CA147-0273-4104-9834-BD8713B24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021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9F4BD10-6447-411B-9C70-26A50F4FD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D5506B3-DA5E-4385-8DD1-91391B95A0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7A94E6B-3F9F-4053-8379-36E0E353FC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D70AFCB-FA88-4BB8-90D6-944307C2F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65CE8-2A61-4250-9E06-5BFBE951C00A}" type="datetime1">
              <a:rPr lang="en-US" smtClean="0"/>
              <a:t>1/1/19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C8C0429-6600-4F08-A580-22A381E5A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F3A3254-D937-4771-8B36-D8EB99BDD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CA147-0273-4104-9834-BD8713B24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11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8246A92-4629-4024-BC5D-C1090983A5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9E7C7C4-5020-413F-98A5-99285C8FC8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6775F64-4983-4B8A-B0C6-FA2F400FFF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D470B49D-4E4C-4230-A095-E759719129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23DC7FFE-7EF1-47D0-9F9D-7B741C84BE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D6930C6F-8D05-44BB-9A8A-DDC7EA8D8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F47EC-4A72-42D5-A5E7-0667086A4328}" type="datetime1">
              <a:rPr lang="en-US" smtClean="0"/>
              <a:t>1/1/19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CDBA893D-32EF-40F5-BD89-776A2A74E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0E3E4CDB-45AB-40D9-AEF7-DD10EF12B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CA147-0273-4104-9834-BD8713B24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582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69414C4-A573-4E86-A774-99FE5B961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E177395B-5027-4C36-8973-E49558812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28776-73F1-47A2-9744-600CE4202073}" type="datetime1">
              <a:rPr lang="en-US" smtClean="0"/>
              <a:t>1/1/19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EB3517C2-DC6E-4844-873F-BADDAD597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F75FD9D-85D2-41CA-83B6-12CF1D395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CA147-0273-4104-9834-BD8713B24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7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69ACDA64-27F7-4468-B14B-AB223D4E7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6A0EB-27F9-47FC-90F3-1EACCE11B92C}" type="datetime1">
              <a:rPr lang="en-US" smtClean="0"/>
              <a:t>1/1/19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20BFD175-A611-4719-A050-56589EA21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9ED62CC-61D9-41E7-87F8-3E18B652B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CA147-0273-4104-9834-BD8713B24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551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30651F8-45E9-411F-9DD6-9DEF91CA5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93319C9-D50D-4A53-95EA-EE1DC1630B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2358850B-4734-4103-841B-E11F34C5E6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74D6F09-0EB7-4B30-8E6B-B8CE1AAC2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B8AE-7053-483F-BA2C-1132350E9A0A}" type="datetime1">
              <a:rPr lang="en-US" smtClean="0"/>
              <a:t>1/1/19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25BE7CA-8B25-4BD5-AAA4-860086014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3123A5A-5B81-415F-9F07-F2E440126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CA147-0273-4104-9834-BD8713B24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532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AB6D597-7749-4135-B586-D5379A895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789A0C98-6449-4CF9-BE75-FC2A7FA14D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9180361-A21C-42AD-BFB6-F1AD7CB1E2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3F54189-6779-4C9B-A38B-E4719D369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85390-0BEE-49FA-AEB1-B0D948E7A9B9}" type="datetime1">
              <a:rPr lang="en-US" smtClean="0"/>
              <a:t>1/1/19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267C11E-4CD0-465C-A4AB-29DF91886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8AAD1DB-DC36-4EA0-8E2C-C3910CC22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CA147-0273-4104-9834-BD8713B24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086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4912A08F-5AAF-4115-9324-176B80B41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B7D182A-1991-4009-9471-33CFDBC9AC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2954A58-3AF3-4C39-B0AF-1530CF93DA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E22CC7-B658-4054-A58D-676F0382D060}" type="datetime1">
              <a:rPr lang="en-US" smtClean="0"/>
              <a:t>1/1/19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26EFAD3-54B8-4B25-980D-3E83B65F06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7814BF5-70D1-4E95-88AE-0931DC095A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ACA147-0273-4104-9834-BD8713B24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00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tiff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pple.com/legal/privacy/en-ww/" TargetMode="External"/><Relationship Id="rId4" Type="http://schemas.openxmlformats.org/officeDocument/2006/relationships/hyperlink" Target="https://www.google.com/policies/privacy/" TargetMode="External"/><Relationship Id="rId5" Type="http://schemas.openxmlformats.org/officeDocument/2006/relationships/hyperlink" Target="https://www.facebook.com/policy.php" TargetMode="External"/><Relationship Id="rId6" Type="http://schemas.openxmlformats.org/officeDocument/2006/relationships/hyperlink" Target="https://twitter.com/privacy?lang=en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17">
            <a:extLst>
              <a:ext uri="{FF2B5EF4-FFF2-40B4-BE49-F238E27FC236}">
                <a16:creationId xmlns:a16="http://schemas.microsoft.com/office/drawing/2014/main" xmlns="" id="{1BFEB4DF-6E31-4C5F-A79B-DFA494629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38517" y="6484220"/>
            <a:ext cx="2743200" cy="365125"/>
          </a:xfrm>
        </p:spPr>
        <p:txBody>
          <a:bodyPr/>
          <a:lstStyle/>
          <a:p>
            <a:fld id="{62ACA147-0273-4104-9834-BD8713B24D7A}" type="slidenum">
              <a:rPr lang="en-US" sz="1800" b="1" smtClean="0">
                <a:solidFill>
                  <a:schemeClr val="bg1">
                    <a:lumMod val="95000"/>
                  </a:schemeClr>
                </a:solidFill>
              </a:rPr>
              <a:t>1</a:t>
            </a:fld>
            <a:endParaRPr lang="en-US" b="1" dirty="0">
              <a:solidFill>
                <a:schemeClr val="bg1">
                  <a:lumMod val="95000"/>
                </a:schemeClr>
              </a:solidFill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xmlns="" id="{699431E8-0EB9-4549-A48B-870FEFC99909}"/>
              </a:ext>
            </a:extLst>
          </p:cNvPr>
          <p:cNvGrpSpPr/>
          <p:nvPr/>
        </p:nvGrpSpPr>
        <p:grpSpPr>
          <a:xfrm>
            <a:off x="0" y="6482631"/>
            <a:ext cx="12192000" cy="388621"/>
            <a:chOff x="0" y="6469379"/>
            <a:chExt cx="12192000" cy="388621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xmlns="" id="{72DAC27C-35ED-44CD-89F9-16E2A758E9E3}"/>
                </a:ext>
              </a:extLst>
            </p:cNvPr>
            <p:cNvSpPr/>
            <p:nvPr/>
          </p:nvSpPr>
          <p:spPr>
            <a:xfrm>
              <a:off x="0" y="6469380"/>
              <a:ext cx="4211515" cy="388620"/>
            </a:xfrm>
            <a:prstGeom prst="rect">
              <a:avLst/>
            </a:prstGeom>
            <a:solidFill>
              <a:srgbClr val="C0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xmlns="" id="{2EC23393-B2E8-4510-BBAE-D4F89AA8C0C5}"/>
                </a:ext>
              </a:extLst>
            </p:cNvPr>
            <p:cNvSpPr/>
            <p:nvPr/>
          </p:nvSpPr>
          <p:spPr>
            <a:xfrm>
              <a:off x="7980485" y="6469379"/>
              <a:ext cx="4211515" cy="388620"/>
            </a:xfrm>
            <a:prstGeom prst="rect">
              <a:avLst/>
            </a:prstGeom>
            <a:solidFill>
              <a:srgbClr val="C0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Bandung, </a:t>
              </a:r>
              <a:fld id="{92CBC828-33FB-400B-9B97-A41964865028}" type="datetime3">
                <a:rPr lang="en-US" smtClean="0"/>
                <a:t>1 January 2019</a:t>
              </a:fld>
              <a:endParaRPr lang="en-US" dirty="0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xmlns="" id="{88B5AA8E-08B7-42FC-BB8D-EF0FD6892D24}"/>
                </a:ext>
              </a:extLst>
            </p:cNvPr>
            <p:cNvSpPr txBox="1"/>
            <p:nvPr/>
          </p:nvSpPr>
          <p:spPr>
            <a:xfrm>
              <a:off x="4211506" y="6469380"/>
              <a:ext cx="3768970" cy="36933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solidFill>
                  <a:srgbClr val="C00000"/>
                </a:solidFill>
              </a:endParaRPr>
            </a:p>
          </p:txBody>
        </p:sp>
      </p:grpSp>
      <p:cxnSp>
        <p:nvCxnSpPr>
          <p:cNvPr id="23" name="Straight Connector 22">
            <a:extLst>
              <a:ext uri="{FF2B5EF4-FFF2-40B4-BE49-F238E27FC236}">
                <a16:creationId xmlns="" xmlns:a16="http://schemas.microsoft.com/office/drawing/2014/main" id="{B170B063-0023-4779-9DA3-E8FD2DDAB783}"/>
              </a:ext>
            </a:extLst>
          </p:cNvPr>
          <p:cNvCxnSpPr/>
          <p:nvPr/>
        </p:nvCxnSpPr>
        <p:spPr>
          <a:xfrm>
            <a:off x="115508" y="6128706"/>
            <a:ext cx="5439381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Rectangle 23">
            <a:extLst>
              <a:ext uri="{FF2B5EF4-FFF2-40B4-BE49-F238E27FC236}">
                <a16:creationId xmlns="" xmlns:a16="http://schemas.microsoft.com/office/drawing/2014/main" id="{014C1B9A-A1D9-4A4E-BBD4-C2C9644B65F6}"/>
              </a:ext>
            </a:extLst>
          </p:cNvPr>
          <p:cNvSpPr/>
          <p:nvPr/>
        </p:nvSpPr>
        <p:spPr>
          <a:xfrm>
            <a:off x="309961" y="1153077"/>
            <a:ext cx="11572078" cy="7540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300" dirty="0" smtClean="0">
                <a:solidFill>
                  <a:srgbClr val="C00000"/>
                </a:solidFill>
                <a:latin typeface="ABeeZee" panose="02000000000000000000" pitchFamily="50" charset="0"/>
                <a:cs typeface="Sanskrit Text" panose="020B0502040204020203" pitchFamily="18" charset="0"/>
              </a:rPr>
              <a:t>Privacy and Ethics</a:t>
            </a:r>
            <a:endParaRPr lang="id-ID" sz="4300" b="1" dirty="0">
              <a:solidFill>
                <a:srgbClr val="C00000"/>
              </a:solidFill>
              <a:latin typeface="ABeeZee" panose="02000000000000000000" pitchFamily="50" charset="0"/>
              <a:cs typeface="Arial" panose="020B0604020202020204" pitchFamily="34" charset="0"/>
            </a:endParaRPr>
          </a:p>
        </p:txBody>
      </p:sp>
      <p:sp>
        <p:nvSpPr>
          <p:cNvPr id="25" name="Subtitle 2">
            <a:extLst>
              <a:ext uri="{FF2B5EF4-FFF2-40B4-BE49-F238E27FC236}">
                <a16:creationId xmlns="" xmlns:a16="http://schemas.microsoft.com/office/drawing/2014/main" id="{CEADB8F1-2C51-4763-9416-B082C1E8CDDC}"/>
              </a:ext>
            </a:extLst>
          </p:cNvPr>
          <p:cNvSpPr txBox="1">
            <a:spLocks/>
          </p:cNvSpPr>
          <p:nvPr/>
        </p:nvSpPr>
        <p:spPr>
          <a:xfrm>
            <a:off x="2743200" y="3462813"/>
            <a:ext cx="5112746" cy="145088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C00000"/>
              </a:buClr>
            </a:pPr>
            <a:r>
              <a:rPr lang="id-ID" sz="2300" b="1" dirty="0" err="1" smtClean="0">
                <a:latin typeface="ABeeZee" panose="02000000000000000000" pitchFamily="50" charset="0"/>
              </a:rPr>
              <a:t>Instructor</a:t>
            </a:r>
            <a:r>
              <a:rPr lang="id-ID" sz="2300" b="1" dirty="0" smtClean="0">
                <a:latin typeface="ABeeZee" panose="02000000000000000000" pitchFamily="50" charset="0"/>
              </a:rPr>
              <a:t>:</a:t>
            </a:r>
          </a:p>
          <a:p>
            <a:pPr marL="457200" indent="-457200">
              <a:buClr>
                <a:srgbClr val="C00000"/>
              </a:buClr>
              <a:buFont typeface="+mj-lt"/>
              <a:buAutoNum type="arabicPeriod"/>
            </a:pPr>
            <a:r>
              <a:rPr lang="en-US" sz="2300" b="1" dirty="0" err="1" smtClean="0">
                <a:latin typeface="ABeeZee" panose="02000000000000000000" pitchFamily="50" charset="0"/>
              </a:rPr>
              <a:t>Suryo</a:t>
            </a:r>
            <a:r>
              <a:rPr lang="en-US" sz="2300" b="1" dirty="0" smtClean="0">
                <a:latin typeface="ABeeZee" panose="02000000000000000000" pitchFamily="50" charset="0"/>
              </a:rPr>
              <a:t> </a:t>
            </a:r>
            <a:r>
              <a:rPr lang="en-US" sz="2300" b="1" dirty="0" err="1" smtClean="0">
                <a:latin typeface="ABeeZee" panose="02000000000000000000" pitchFamily="50" charset="0"/>
              </a:rPr>
              <a:t>Adhi</a:t>
            </a:r>
            <a:r>
              <a:rPr lang="en-US" sz="2300" b="1" dirty="0" smtClean="0">
                <a:latin typeface="ABeeZee" panose="02000000000000000000" pitchFamily="50" charset="0"/>
              </a:rPr>
              <a:t> </a:t>
            </a:r>
            <a:r>
              <a:rPr lang="en-US" sz="2300" b="1" dirty="0" err="1" smtClean="0">
                <a:latin typeface="ABeeZee" panose="02000000000000000000" pitchFamily="50" charset="0"/>
              </a:rPr>
              <a:t>Wibowo</a:t>
            </a:r>
            <a:r>
              <a:rPr lang="en-US" sz="2300" b="1" dirty="0" smtClean="0">
                <a:latin typeface="ABeeZee" panose="02000000000000000000" pitchFamily="50" charset="0"/>
              </a:rPr>
              <a:t>, S.T., M.T., Ph.D.</a:t>
            </a:r>
          </a:p>
          <a:p>
            <a:pPr marL="457200" indent="-457200">
              <a:buClr>
                <a:srgbClr val="C00000"/>
              </a:buClr>
              <a:buFont typeface="+mj-lt"/>
              <a:buAutoNum type="arabicPeriod"/>
            </a:pPr>
            <a:r>
              <a:rPr lang="en-US" sz="2300" b="1" dirty="0" smtClean="0">
                <a:latin typeface="ABeeZee" panose="02000000000000000000" pitchFamily="50" charset="0"/>
              </a:rPr>
              <a:t>Rissa </a:t>
            </a:r>
            <a:r>
              <a:rPr lang="en-US" sz="2300" b="1" dirty="0" err="1" smtClean="0">
                <a:latin typeface="ABeeZee" panose="02000000000000000000" pitchFamily="50" charset="0"/>
              </a:rPr>
              <a:t>Rahmania</a:t>
            </a:r>
            <a:r>
              <a:rPr lang="en-US" sz="2300" b="1" dirty="0" smtClean="0">
                <a:latin typeface="ABeeZee" panose="02000000000000000000" pitchFamily="50" charset="0"/>
              </a:rPr>
              <a:t>, S.T., M.T.</a:t>
            </a:r>
          </a:p>
          <a:p>
            <a:pPr marL="457200" indent="-457200">
              <a:buClr>
                <a:srgbClr val="C00000"/>
              </a:buClr>
              <a:buFont typeface="+mj-lt"/>
              <a:buAutoNum type="arabicPeriod"/>
            </a:pPr>
            <a:r>
              <a:rPr lang="en-US" sz="2300" b="1" dirty="0" err="1" smtClean="0">
                <a:latin typeface="ABeeZee" panose="02000000000000000000" pitchFamily="50" charset="0"/>
              </a:rPr>
              <a:t>Gelar</a:t>
            </a:r>
            <a:r>
              <a:rPr lang="en-US" sz="2300" b="1" dirty="0" smtClean="0">
                <a:latin typeface="ABeeZee" panose="02000000000000000000" pitchFamily="50" charset="0"/>
              </a:rPr>
              <a:t> </a:t>
            </a:r>
            <a:r>
              <a:rPr lang="en-US" sz="2300" b="1" dirty="0" err="1" smtClean="0">
                <a:latin typeface="ABeeZee" panose="02000000000000000000" pitchFamily="50" charset="0"/>
              </a:rPr>
              <a:t>Budiman</a:t>
            </a:r>
            <a:r>
              <a:rPr lang="en-US" sz="2300" b="1" dirty="0" smtClean="0">
                <a:latin typeface="ABeeZee" panose="02000000000000000000" pitchFamily="50" charset="0"/>
              </a:rPr>
              <a:t>, S.T., M.T. 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="" xmlns:a16="http://schemas.microsoft.com/office/drawing/2014/main" id="{CF2E6C73-51B6-43D8-B967-532DB62A0FC5}"/>
              </a:ext>
            </a:extLst>
          </p:cNvPr>
          <p:cNvSpPr/>
          <p:nvPr/>
        </p:nvSpPr>
        <p:spPr>
          <a:xfrm>
            <a:off x="971227" y="5022787"/>
            <a:ext cx="1087370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100" dirty="0" smtClean="0">
                <a:latin typeface="ABeeZee" panose="02000000000000000000" pitchFamily="50" charset="0"/>
                <a:cs typeface="Sanskrit Text" panose="020B0502040204020203" pitchFamily="18" charset="0"/>
              </a:rPr>
              <a:t>Research Center </a:t>
            </a:r>
            <a:r>
              <a:rPr lang="en-US" sz="2100" dirty="0">
                <a:latin typeface="ABeeZee" panose="02000000000000000000" pitchFamily="50" charset="0"/>
                <a:cs typeface="Sanskrit Text" panose="020B0502040204020203" pitchFamily="18" charset="0"/>
              </a:rPr>
              <a:t>for Advanced Wireless Technologies (</a:t>
            </a:r>
            <a:r>
              <a:rPr lang="en-US" sz="2100" dirty="0" err="1">
                <a:latin typeface="ABeeZee" panose="02000000000000000000" pitchFamily="50" charset="0"/>
                <a:cs typeface="Sanskrit Text" panose="020B0502040204020203" pitchFamily="18" charset="0"/>
              </a:rPr>
              <a:t>AdWiTech</a:t>
            </a:r>
            <a:r>
              <a:rPr lang="en-US" sz="2100" dirty="0">
                <a:latin typeface="ABeeZee" panose="02000000000000000000" pitchFamily="50" charset="0"/>
                <a:cs typeface="Sanskrit Text" panose="020B0502040204020203" pitchFamily="18" charset="0"/>
              </a:rPr>
              <a:t>),</a:t>
            </a:r>
            <a:br>
              <a:rPr lang="en-US" sz="2100" dirty="0">
                <a:latin typeface="ABeeZee" panose="02000000000000000000" pitchFamily="50" charset="0"/>
                <a:cs typeface="Sanskrit Text" panose="020B0502040204020203" pitchFamily="18" charset="0"/>
              </a:rPr>
            </a:br>
            <a:r>
              <a:rPr lang="en-US" sz="2100" dirty="0">
                <a:latin typeface="ABeeZee" panose="02000000000000000000" pitchFamily="50" charset="0"/>
                <a:cs typeface="Sanskrit Text" panose="020B0502040204020203" pitchFamily="18" charset="0"/>
              </a:rPr>
              <a:t>School of Electrical Engineering, Telkom University</a:t>
            </a:r>
            <a:endParaRPr lang="id-ID" sz="2100" dirty="0">
              <a:latin typeface="ABeeZee" panose="02000000000000000000" pitchFamily="50" charset="0"/>
              <a:cs typeface="Sanskrit Text" panose="020B0502040204020203" pitchFamily="18" charset="0"/>
            </a:endParaRPr>
          </a:p>
        </p:txBody>
      </p:sp>
      <p:cxnSp>
        <p:nvCxnSpPr>
          <p:cNvPr id="27" name="Straight Connector 26">
            <a:extLst>
              <a:ext uri="{FF2B5EF4-FFF2-40B4-BE49-F238E27FC236}">
                <a16:creationId xmlns="" xmlns:a16="http://schemas.microsoft.com/office/drawing/2014/main" id="{B170B063-0023-4779-9DA3-E8FD2DDAB783}"/>
              </a:ext>
            </a:extLst>
          </p:cNvPr>
          <p:cNvCxnSpPr/>
          <p:nvPr/>
        </p:nvCxnSpPr>
        <p:spPr>
          <a:xfrm>
            <a:off x="115508" y="6128706"/>
            <a:ext cx="5439381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8" name="Picture 27">
            <a:extLst>
              <a:ext uri="{FF2B5EF4-FFF2-40B4-BE49-F238E27FC236}">
                <a16:creationId xmlns="" xmlns:a16="http://schemas.microsoft.com/office/drawing/2014/main" id="{771F636C-66D8-41AC-AFC7-8A6245ABB73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3679" y="328590"/>
            <a:ext cx="2118360" cy="531002"/>
          </a:xfrm>
          <a:prstGeom prst="rect">
            <a:avLst/>
          </a:prstGeom>
        </p:spPr>
      </p:pic>
      <p:sp>
        <p:nvSpPr>
          <p:cNvPr id="29" name="Rectangle 28"/>
          <p:cNvSpPr/>
          <p:nvPr/>
        </p:nvSpPr>
        <p:spPr>
          <a:xfrm>
            <a:off x="3317923" y="1859925"/>
            <a:ext cx="555613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D" sz="2400" dirty="0" smtClean="0">
                <a:latin typeface="Arial" charset="0"/>
                <a:ea typeface="Arial" charset="0"/>
                <a:cs typeface="Arial" charset="0"/>
              </a:rPr>
              <a:t>Course: </a:t>
            </a:r>
            <a:r>
              <a:rPr lang="en-ID" sz="2400" b="1" smtClean="0">
                <a:latin typeface="Arial" charset="0"/>
                <a:ea typeface="Arial" charset="0"/>
                <a:cs typeface="Arial" charset="0"/>
              </a:rPr>
              <a:t>Mobile Application (TTH4M3)</a:t>
            </a:r>
            <a:endParaRPr lang="en-US" sz="2400" b="1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508" y="3950671"/>
            <a:ext cx="2627692" cy="2104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98406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977B1E75-B64E-4F12-A455-46D3636A5450}"/>
              </a:ext>
            </a:extLst>
          </p:cNvPr>
          <p:cNvSpPr txBox="1"/>
          <p:nvPr/>
        </p:nvSpPr>
        <p:spPr>
          <a:xfrm>
            <a:off x="11604844" y="6415157"/>
            <a:ext cx="462591" cy="369332"/>
          </a:xfrm>
          <a:prstGeom prst="flowChartPreparation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fld id="{F7403D74-32BC-4995-A385-23C1B0D3550E}" type="slidenum">
              <a:rPr lang="en-US" smtClean="0">
                <a:solidFill>
                  <a:schemeClr val="bg1"/>
                </a:solidFill>
              </a:rPr>
              <a:pPr algn="ctr"/>
              <a:t>10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Slide Number Placeholder 17">
            <a:extLst>
              <a:ext uri="{FF2B5EF4-FFF2-40B4-BE49-F238E27FC236}">
                <a16:creationId xmlns:a16="http://schemas.microsoft.com/office/drawing/2014/main" xmlns="" id="{8CB6FA12-EEBB-49A1-8106-0AECB06AE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73125" y="6488746"/>
            <a:ext cx="2743200" cy="365125"/>
          </a:xfrm>
        </p:spPr>
        <p:txBody>
          <a:bodyPr/>
          <a:lstStyle/>
          <a:p>
            <a:fld id="{62ACA147-0273-4104-9834-BD8713B24D7A}" type="slidenum">
              <a:rPr lang="en-US" sz="1800" b="1" smtClean="0">
                <a:solidFill>
                  <a:schemeClr val="bg1">
                    <a:lumMod val="95000"/>
                  </a:schemeClr>
                </a:solidFill>
              </a:rPr>
              <a:t>10</a:t>
            </a:fld>
            <a:endParaRPr lang="en-US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8" name="Slide Number Placeholder 17">
            <a:extLst>
              <a:ext uri="{FF2B5EF4-FFF2-40B4-BE49-F238E27FC236}">
                <a16:creationId xmlns:a16="http://schemas.microsoft.com/office/drawing/2014/main" xmlns="" id="{83172946-7C12-440C-BCDF-AC8A51E96951}"/>
              </a:ext>
            </a:extLst>
          </p:cNvPr>
          <p:cNvSpPr txBox="1">
            <a:spLocks/>
          </p:cNvSpPr>
          <p:nvPr/>
        </p:nvSpPr>
        <p:spPr>
          <a:xfrm>
            <a:off x="11667118" y="6481126"/>
            <a:ext cx="46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2ACA147-0273-4104-9834-BD8713B24D7A}" type="slidenum">
              <a:rPr lang="en-US" sz="1800" b="1" smtClean="0">
                <a:solidFill>
                  <a:schemeClr val="bg1">
                    <a:lumMod val="95000"/>
                  </a:schemeClr>
                </a:solidFill>
              </a:rPr>
              <a:pPr/>
              <a:t>10</a:t>
            </a:fld>
            <a:endParaRPr lang="en-US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6" name="Slide Number Placeholder 17">
            <a:extLst>
              <a:ext uri="{FF2B5EF4-FFF2-40B4-BE49-F238E27FC236}">
                <a16:creationId xmlns:a16="http://schemas.microsoft.com/office/drawing/2014/main" xmlns="" id="{73326318-AF37-41FF-ACA8-F4320B07EDFC}"/>
              </a:ext>
            </a:extLst>
          </p:cNvPr>
          <p:cNvSpPr txBox="1">
            <a:spLocks/>
          </p:cNvSpPr>
          <p:nvPr/>
        </p:nvSpPr>
        <p:spPr>
          <a:xfrm>
            <a:off x="9388052" y="648112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2ACA147-0273-4104-9834-BD8713B24D7A}" type="slidenum">
              <a:rPr lang="en-US" sz="1800" b="1" smtClean="0">
                <a:solidFill>
                  <a:schemeClr val="bg1">
                    <a:lumMod val="95000"/>
                  </a:schemeClr>
                </a:solidFill>
              </a:rPr>
              <a:pPr/>
              <a:t>10</a:t>
            </a:fld>
            <a:endParaRPr lang="en-US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5CA1CADE-8815-44A8-B0E2-E08539700B89}"/>
              </a:ext>
            </a:extLst>
          </p:cNvPr>
          <p:cNvSpPr/>
          <p:nvPr/>
        </p:nvSpPr>
        <p:spPr>
          <a:xfrm>
            <a:off x="11828032" y="6454989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bg1">
                    <a:lumMod val="95000"/>
                  </a:schemeClr>
                </a:solidFill>
              </a:rPr>
              <a:t>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206342" y="2721114"/>
            <a:ext cx="57792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sz="4000" b="1" dirty="0">
                <a:latin typeface="Arial" panose="020B0604020202020204" pitchFamily="34" charset="0"/>
                <a:cs typeface="Arial" panose="020B0604020202020204" pitchFamily="34" charset="0"/>
              </a:rPr>
              <a:t>THANK YOU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699431E8-0EB9-4549-A48B-870FEFC99909}"/>
              </a:ext>
            </a:extLst>
          </p:cNvPr>
          <p:cNvGrpSpPr/>
          <p:nvPr/>
        </p:nvGrpSpPr>
        <p:grpSpPr>
          <a:xfrm>
            <a:off x="0" y="6469379"/>
            <a:ext cx="12192000" cy="388621"/>
            <a:chOff x="0" y="6469379"/>
            <a:chExt cx="12192000" cy="388621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72DAC27C-35ED-44CD-89F9-16E2A758E9E3}"/>
                </a:ext>
              </a:extLst>
            </p:cNvPr>
            <p:cNvSpPr/>
            <p:nvPr/>
          </p:nvSpPr>
          <p:spPr>
            <a:xfrm>
              <a:off x="0" y="6469380"/>
              <a:ext cx="4211515" cy="388620"/>
            </a:xfrm>
            <a:prstGeom prst="rect">
              <a:avLst/>
            </a:prstGeom>
            <a:solidFill>
              <a:srgbClr val="C0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xmlns="" id="{2EC23393-B2E8-4510-BBAE-D4F89AA8C0C5}"/>
                </a:ext>
              </a:extLst>
            </p:cNvPr>
            <p:cNvSpPr/>
            <p:nvPr/>
          </p:nvSpPr>
          <p:spPr>
            <a:xfrm>
              <a:off x="7980485" y="6469379"/>
              <a:ext cx="4211515" cy="388620"/>
            </a:xfrm>
            <a:prstGeom prst="rect">
              <a:avLst/>
            </a:prstGeom>
            <a:solidFill>
              <a:srgbClr val="C0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Bandung, </a:t>
              </a:r>
              <a:fld id="{92CBC828-33FB-400B-9B97-A41964865028}" type="datetime3">
                <a:rPr lang="en-US" smtClean="0"/>
                <a:t>1 January 2019</a:t>
              </a:fld>
              <a:endParaRPr lang="en-US" dirty="0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xmlns="" id="{88B5AA8E-08B7-42FC-BB8D-EF0FD6892D24}"/>
                </a:ext>
              </a:extLst>
            </p:cNvPr>
            <p:cNvSpPr txBox="1"/>
            <p:nvPr/>
          </p:nvSpPr>
          <p:spPr>
            <a:xfrm>
              <a:off x="4211506" y="6469380"/>
              <a:ext cx="3768970" cy="36933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solidFill>
                  <a:srgbClr val="C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16559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977B1E75-B64E-4F12-A455-46D3636A5450}"/>
              </a:ext>
            </a:extLst>
          </p:cNvPr>
          <p:cNvSpPr txBox="1"/>
          <p:nvPr/>
        </p:nvSpPr>
        <p:spPr>
          <a:xfrm>
            <a:off x="11604844" y="6415157"/>
            <a:ext cx="462591" cy="369332"/>
          </a:xfrm>
          <a:prstGeom prst="flowChartPreparation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fld id="{F7403D74-32BC-4995-A385-23C1B0D3550E}" type="slidenum">
              <a:rPr lang="en-US" smtClean="0">
                <a:solidFill>
                  <a:schemeClr val="bg1"/>
                </a:solidFill>
              </a:rPr>
              <a:pPr algn="ctr"/>
              <a:t>2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Slide Number Placeholder 17">
            <a:extLst>
              <a:ext uri="{FF2B5EF4-FFF2-40B4-BE49-F238E27FC236}">
                <a16:creationId xmlns:a16="http://schemas.microsoft.com/office/drawing/2014/main" xmlns="" id="{8CB6FA12-EEBB-49A1-8106-0AECB06AE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73125" y="6488746"/>
            <a:ext cx="2743200" cy="365125"/>
          </a:xfrm>
        </p:spPr>
        <p:txBody>
          <a:bodyPr/>
          <a:lstStyle/>
          <a:p>
            <a:fld id="{62ACA147-0273-4104-9834-BD8713B24D7A}" type="slidenum">
              <a:rPr lang="en-US" sz="1800" b="1" smtClean="0">
                <a:solidFill>
                  <a:schemeClr val="bg1">
                    <a:lumMod val="95000"/>
                  </a:schemeClr>
                </a:solidFill>
              </a:rPr>
              <a:t>2</a:t>
            </a:fld>
            <a:endParaRPr lang="en-US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C2F8E149-8F7D-4AB7-88A4-8AD059ED276C}"/>
              </a:ext>
            </a:extLst>
          </p:cNvPr>
          <p:cNvSpPr txBox="1"/>
          <p:nvPr/>
        </p:nvSpPr>
        <p:spPr>
          <a:xfrm>
            <a:off x="0" y="-23197"/>
            <a:ext cx="12192000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Privacy Policy</a:t>
            </a:r>
          </a:p>
        </p:txBody>
      </p:sp>
      <p:sp>
        <p:nvSpPr>
          <p:cNvPr id="28" name="Slide Number Placeholder 17">
            <a:extLst>
              <a:ext uri="{FF2B5EF4-FFF2-40B4-BE49-F238E27FC236}">
                <a16:creationId xmlns:a16="http://schemas.microsoft.com/office/drawing/2014/main" xmlns="" id="{83172946-7C12-440C-BCDF-AC8A51E96951}"/>
              </a:ext>
            </a:extLst>
          </p:cNvPr>
          <p:cNvSpPr txBox="1">
            <a:spLocks/>
          </p:cNvSpPr>
          <p:nvPr/>
        </p:nvSpPr>
        <p:spPr>
          <a:xfrm>
            <a:off x="11667118" y="6481126"/>
            <a:ext cx="46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2ACA147-0273-4104-9834-BD8713B24D7A}" type="slidenum">
              <a:rPr lang="en-US" sz="1800" b="1" smtClean="0">
                <a:solidFill>
                  <a:schemeClr val="bg1">
                    <a:lumMod val="95000"/>
                  </a:schemeClr>
                </a:solidFill>
              </a:rPr>
              <a:pPr/>
              <a:t>2</a:t>
            </a:fld>
            <a:endParaRPr lang="en-US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6" name="Slide Number Placeholder 17">
            <a:extLst>
              <a:ext uri="{FF2B5EF4-FFF2-40B4-BE49-F238E27FC236}">
                <a16:creationId xmlns:a16="http://schemas.microsoft.com/office/drawing/2014/main" xmlns="" id="{73326318-AF37-41FF-ACA8-F4320B07EDFC}"/>
              </a:ext>
            </a:extLst>
          </p:cNvPr>
          <p:cNvSpPr txBox="1">
            <a:spLocks/>
          </p:cNvSpPr>
          <p:nvPr/>
        </p:nvSpPr>
        <p:spPr>
          <a:xfrm>
            <a:off x="9388052" y="648112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2ACA147-0273-4104-9834-BD8713B24D7A}" type="slidenum">
              <a:rPr lang="en-US" sz="1800" b="1" smtClean="0">
                <a:solidFill>
                  <a:schemeClr val="bg1">
                    <a:lumMod val="95000"/>
                  </a:schemeClr>
                </a:solidFill>
              </a:rPr>
              <a:pPr/>
              <a:t>2</a:t>
            </a:fld>
            <a:endParaRPr lang="en-US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5CA1CADE-8815-44A8-B0E2-E08539700B89}"/>
              </a:ext>
            </a:extLst>
          </p:cNvPr>
          <p:cNvSpPr/>
          <p:nvPr/>
        </p:nvSpPr>
        <p:spPr>
          <a:xfrm>
            <a:off x="11828032" y="6454989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bg1">
                    <a:lumMod val="95000"/>
                  </a:schemeClr>
                </a:solidFill>
              </a:rPr>
              <a:t>2</a:t>
            </a:r>
          </a:p>
        </p:txBody>
      </p:sp>
      <p:sp>
        <p:nvSpPr>
          <p:cNvPr id="3" name="Rectangle 2"/>
          <p:cNvSpPr/>
          <p:nvPr/>
        </p:nvSpPr>
        <p:spPr>
          <a:xfrm>
            <a:off x="3228525" y="1588899"/>
            <a:ext cx="579216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b="1" dirty="0">
                <a:latin typeface="Arial" charset="0"/>
                <a:ea typeface="Arial" charset="0"/>
                <a:cs typeface="Arial" charset="0"/>
              </a:rPr>
              <a:t>Privacy Policy</a:t>
            </a:r>
            <a:endParaRPr lang="en-US" sz="5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104807" y="1432474"/>
            <a:ext cx="6019800" cy="20683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21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128591" y="76830"/>
            <a:ext cx="952505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300" smtClean="0">
                <a:latin typeface="Arial" charset="0"/>
                <a:ea typeface="Arial" charset="0"/>
                <a:cs typeface="Arial" charset="0"/>
              </a:rPr>
              <a:t>(2/10)</a:t>
            </a:r>
            <a:endParaRPr lang="en-US" sz="23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30A2167D-3B65-44D6-9388-4D6FD8785D9B}"/>
              </a:ext>
            </a:extLst>
          </p:cNvPr>
          <p:cNvSpPr/>
          <p:nvPr/>
        </p:nvSpPr>
        <p:spPr>
          <a:xfrm>
            <a:off x="5528016" y="2556473"/>
            <a:ext cx="1185329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800" b="1" dirty="0">
                <a:latin typeface="Arial" charset="0"/>
                <a:ea typeface="Arial" charset="0"/>
                <a:cs typeface="Arial" charset="0"/>
              </a:rPr>
              <a:t>≠</a:t>
            </a:r>
            <a:endParaRPr lang="en-US" sz="88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BD11E80C-68AD-4452-B901-992EF38E8D25}"/>
              </a:ext>
            </a:extLst>
          </p:cNvPr>
          <p:cNvSpPr/>
          <p:nvPr/>
        </p:nvSpPr>
        <p:spPr>
          <a:xfrm>
            <a:off x="2298100" y="4123433"/>
            <a:ext cx="883049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b="1" dirty="0">
                <a:latin typeface="Arial" charset="0"/>
                <a:ea typeface="Arial" charset="0"/>
                <a:cs typeface="Arial" charset="0"/>
              </a:rPr>
              <a:t>Terms and Condition</a:t>
            </a:r>
            <a:endParaRPr lang="en-US" sz="5400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xmlns="" id="{699431E8-0EB9-4549-A48B-870FEFC99909}"/>
              </a:ext>
            </a:extLst>
          </p:cNvPr>
          <p:cNvGrpSpPr/>
          <p:nvPr/>
        </p:nvGrpSpPr>
        <p:grpSpPr>
          <a:xfrm>
            <a:off x="0" y="6469379"/>
            <a:ext cx="12192000" cy="388621"/>
            <a:chOff x="0" y="6469379"/>
            <a:chExt cx="12192000" cy="388621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xmlns="" id="{72DAC27C-35ED-44CD-89F9-16E2A758E9E3}"/>
                </a:ext>
              </a:extLst>
            </p:cNvPr>
            <p:cNvSpPr/>
            <p:nvPr/>
          </p:nvSpPr>
          <p:spPr>
            <a:xfrm>
              <a:off x="0" y="6469380"/>
              <a:ext cx="4211515" cy="388620"/>
            </a:xfrm>
            <a:prstGeom prst="rect">
              <a:avLst/>
            </a:prstGeom>
            <a:solidFill>
              <a:srgbClr val="C0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xmlns="" id="{2EC23393-B2E8-4510-BBAE-D4F89AA8C0C5}"/>
                </a:ext>
              </a:extLst>
            </p:cNvPr>
            <p:cNvSpPr/>
            <p:nvPr/>
          </p:nvSpPr>
          <p:spPr>
            <a:xfrm>
              <a:off x="7980485" y="6469379"/>
              <a:ext cx="4211515" cy="388620"/>
            </a:xfrm>
            <a:prstGeom prst="rect">
              <a:avLst/>
            </a:prstGeom>
            <a:solidFill>
              <a:srgbClr val="C0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Bandung, </a:t>
              </a:r>
              <a:fld id="{92CBC828-33FB-400B-9B97-A41964865028}" type="datetime3">
                <a:rPr lang="en-US" smtClean="0"/>
                <a:t>1 January 2019</a:t>
              </a:fld>
              <a:endParaRPr lang="en-US" dirty="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xmlns="" id="{88B5AA8E-08B7-42FC-BB8D-EF0FD6892D24}"/>
                </a:ext>
              </a:extLst>
            </p:cNvPr>
            <p:cNvSpPr txBox="1"/>
            <p:nvPr/>
          </p:nvSpPr>
          <p:spPr>
            <a:xfrm>
              <a:off x="4211506" y="6469380"/>
              <a:ext cx="3768970" cy="36933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solidFill>
                  <a:srgbClr val="C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80727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977B1E75-B64E-4F12-A455-46D3636A5450}"/>
              </a:ext>
            </a:extLst>
          </p:cNvPr>
          <p:cNvSpPr txBox="1"/>
          <p:nvPr/>
        </p:nvSpPr>
        <p:spPr>
          <a:xfrm>
            <a:off x="11604844" y="6415157"/>
            <a:ext cx="462591" cy="369332"/>
          </a:xfrm>
          <a:prstGeom prst="flowChartPreparation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fld id="{F7403D74-32BC-4995-A385-23C1B0D3550E}" type="slidenum">
              <a:rPr lang="en-US" smtClean="0">
                <a:solidFill>
                  <a:schemeClr val="bg1"/>
                </a:solidFill>
              </a:rPr>
              <a:pPr algn="ctr"/>
              <a:t>3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Slide Number Placeholder 17">
            <a:extLst>
              <a:ext uri="{FF2B5EF4-FFF2-40B4-BE49-F238E27FC236}">
                <a16:creationId xmlns:a16="http://schemas.microsoft.com/office/drawing/2014/main" xmlns="" id="{8CB6FA12-EEBB-49A1-8106-0AECB06AE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73125" y="6488746"/>
            <a:ext cx="2743200" cy="365125"/>
          </a:xfrm>
        </p:spPr>
        <p:txBody>
          <a:bodyPr/>
          <a:lstStyle/>
          <a:p>
            <a:fld id="{62ACA147-0273-4104-9834-BD8713B24D7A}" type="slidenum">
              <a:rPr lang="en-US" sz="1800" b="1" smtClean="0">
                <a:solidFill>
                  <a:schemeClr val="bg1">
                    <a:lumMod val="95000"/>
                  </a:schemeClr>
                </a:solidFill>
              </a:rPr>
              <a:t>3</a:t>
            </a:fld>
            <a:endParaRPr lang="en-US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C2F8E149-8F7D-4AB7-88A4-8AD059ED276C}"/>
              </a:ext>
            </a:extLst>
          </p:cNvPr>
          <p:cNvSpPr txBox="1"/>
          <p:nvPr/>
        </p:nvSpPr>
        <p:spPr>
          <a:xfrm>
            <a:off x="0" y="-23197"/>
            <a:ext cx="12192000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Privacy Policy</a:t>
            </a:r>
          </a:p>
        </p:txBody>
      </p:sp>
      <p:sp>
        <p:nvSpPr>
          <p:cNvPr id="28" name="Slide Number Placeholder 17">
            <a:extLst>
              <a:ext uri="{FF2B5EF4-FFF2-40B4-BE49-F238E27FC236}">
                <a16:creationId xmlns:a16="http://schemas.microsoft.com/office/drawing/2014/main" xmlns="" id="{83172946-7C12-440C-BCDF-AC8A51E96951}"/>
              </a:ext>
            </a:extLst>
          </p:cNvPr>
          <p:cNvSpPr txBox="1">
            <a:spLocks/>
          </p:cNvSpPr>
          <p:nvPr/>
        </p:nvSpPr>
        <p:spPr>
          <a:xfrm>
            <a:off x="11667118" y="6481126"/>
            <a:ext cx="46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2ACA147-0273-4104-9834-BD8713B24D7A}" type="slidenum">
              <a:rPr lang="en-US" sz="1800" b="1" smtClean="0">
                <a:solidFill>
                  <a:schemeClr val="bg1">
                    <a:lumMod val="95000"/>
                  </a:schemeClr>
                </a:solidFill>
              </a:rPr>
              <a:pPr/>
              <a:t>3</a:t>
            </a:fld>
            <a:endParaRPr lang="en-US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6" name="Slide Number Placeholder 17">
            <a:extLst>
              <a:ext uri="{FF2B5EF4-FFF2-40B4-BE49-F238E27FC236}">
                <a16:creationId xmlns:a16="http://schemas.microsoft.com/office/drawing/2014/main" xmlns="" id="{73326318-AF37-41FF-ACA8-F4320B07EDFC}"/>
              </a:ext>
            </a:extLst>
          </p:cNvPr>
          <p:cNvSpPr txBox="1">
            <a:spLocks/>
          </p:cNvSpPr>
          <p:nvPr/>
        </p:nvSpPr>
        <p:spPr>
          <a:xfrm>
            <a:off x="9388052" y="648112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2ACA147-0273-4104-9834-BD8713B24D7A}" type="slidenum">
              <a:rPr lang="en-US" sz="1800" b="1" smtClean="0">
                <a:solidFill>
                  <a:schemeClr val="bg1">
                    <a:lumMod val="95000"/>
                  </a:schemeClr>
                </a:solidFill>
              </a:rPr>
              <a:pPr/>
              <a:t>3</a:t>
            </a:fld>
            <a:endParaRPr lang="en-US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5CA1CADE-8815-44A8-B0E2-E08539700B89}"/>
              </a:ext>
            </a:extLst>
          </p:cNvPr>
          <p:cNvSpPr/>
          <p:nvPr/>
        </p:nvSpPr>
        <p:spPr>
          <a:xfrm>
            <a:off x="11828032" y="6454989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bg1">
                    <a:lumMod val="95000"/>
                  </a:schemeClr>
                </a:solidFill>
              </a:rPr>
              <a:t>2</a:t>
            </a:r>
          </a:p>
        </p:txBody>
      </p:sp>
      <p:sp>
        <p:nvSpPr>
          <p:cNvPr id="3" name="Rectangle 2"/>
          <p:cNvSpPr/>
          <p:nvPr/>
        </p:nvSpPr>
        <p:spPr>
          <a:xfrm>
            <a:off x="762328" y="948399"/>
            <a:ext cx="470475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b="1" dirty="0">
                <a:latin typeface="Arial" charset="0"/>
                <a:ea typeface="Arial" charset="0"/>
                <a:cs typeface="Arial" charset="0"/>
              </a:rPr>
              <a:t>Privacy Policy</a:t>
            </a:r>
            <a:endParaRPr lang="en-US" sz="20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104807" y="1432474"/>
            <a:ext cx="6019800" cy="20683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21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128591" y="76830"/>
            <a:ext cx="952505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300" dirty="0" smtClean="0">
                <a:latin typeface="Arial" charset="0"/>
                <a:ea typeface="Arial" charset="0"/>
                <a:cs typeface="Arial" charset="0"/>
              </a:rPr>
              <a:t>(3/10)</a:t>
            </a:r>
            <a:endParaRPr lang="en-US" sz="23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14409" y="1803151"/>
            <a:ext cx="446718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 privacy policy is a document created to go with a product (app, website, etc.) that describes how the product and company behind it will do the following with a user’s data: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Gather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Use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Disclose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Manage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81C638CE-5D5D-4106-A87C-FEA5CAF1152D}"/>
              </a:ext>
            </a:extLst>
          </p:cNvPr>
          <p:cNvSpPr/>
          <p:nvPr/>
        </p:nvSpPr>
        <p:spPr>
          <a:xfrm>
            <a:off x="7131382" y="1032364"/>
            <a:ext cx="470475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n-US" sz="2000" b="1" dirty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Term and Condition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C3289E5E-0C38-4214-9B4A-07C8D91D796A}"/>
              </a:ext>
            </a:extLst>
          </p:cNvPr>
          <p:cNvSpPr/>
          <p:nvPr/>
        </p:nvSpPr>
        <p:spPr>
          <a:xfrm>
            <a:off x="7193288" y="1834068"/>
            <a:ext cx="4134657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 Terms and Conditions agreement (T&amp;C), but also known as a Terms of Service or Terms of Use agreement, is the legal agreement that sets forth the rules, requirements, and standards of using a website or a mobile/desktop app.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xmlns="" id="{3C51460E-2F5D-433C-9CFA-A8A9F0C5CFB8}"/>
              </a:ext>
            </a:extLst>
          </p:cNvPr>
          <p:cNvCxnSpPr/>
          <p:nvPr/>
        </p:nvCxnSpPr>
        <p:spPr>
          <a:xfrm flipH="1">
            <a:off x="6095991" y="561578"/>
            <a:ext cx="9" cy="5907802"/>
          </a:xfrm>
          <a:prstGeom prst="line">
            <a:avLst/>
          </a:prstGeom>
          <a:ln w="76200">
            <a:solidFill>
              <a:schemeClr val="tx1"/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E1222AEE-5B36-4F4B-AD76-452F437B2741}"/>
              </a:ext>
            </a:extLst>
          </p:cNvPr>
          <p:cNvSpPr txBox="1"/>
          <p:nvPr/>
        </p:nvSpPr>
        <p:spPr>
          <a:xfrm>
            <a:off x="5475795" y="3242653"/>
            <a:ext cx="1267124" cy="92333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5400" dirty="0"/>
              <a:t>V  S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xmlns="" id="{699431E8-0EB9-4549-A48B-870FEFC99909}"/>
              </a:ext>
            </a:extLst>
          </p:cNvPr>
          <p:cNvGrpSpPr/>
          <p:nvPr/>
        </p:nvGrpSpPr>
        <p:grpSpPr>
          <a:xfrm>
            <a:off x="0" y="6469379"/>
            <a:ext cx="12192000" cy="388621"/>
            <a:chOff x="0" y="6469379"/>
            <a:chExt cx="12192000" cy="388621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xmlns="" id="{72DAC27C-35ED-44CD-89F9-16E2A758E9E3}"/>
                </a:ext>
              </a:extLst>
            </p:cNvPr>
            <p:cNvSpPr/>
            <p:nvPr/>
          </p:nvSpPr>
          <p:spPr>
            <a:xfrm>
              <a:off x="0" y="6469380"/>
              <a:ext cx="4211515" cy="388620"/>
            </a:xfrm>
            <a:prstGeom prst="rect">
              <a:avLst/>
            </a:prstGeom>
            <a:solidFill>
              <a:srgbClr val="C0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xmlns="" id="{2EC23393-B2E8-4510-BBAE-D4F89AA8C0C5}"/>
                </a:ext>
              </a:extLst>
            </p:cNvPr>
            <p:cNvSpPr/>
            <p:nvPr/>
          </p:nvSpPr>
          <p:spPr>
            <a:xfrm>
              <a:off x="7980485" y="6469379"/>
              <a:ext cx="4211515" cy="388620"/>
            </a:xfrm>
            <a:prstGeom prst="rect">
              <a:avLst/>
            </a:prstGeom>
            <a:solidFill>
              <a:srgbClr val="C0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Bandung, </a:t>
              </a:r>
              <a:fld id="{92CBC828-33FB-400B-9B97-A41964865028}" type="datetime3">
                <a:rPr lang="en-US" smtClean="0"/>
                <a:t>1 January 2019</a:t>
              </a:fld>
              <a:endParaRPr lang="en-US" dirty="0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xmlns="" id="{88B5AA8E-08B7-42FC-BB8D-EF0FD6892D24}"/>
                </a:ext>
              </a:extLst>
            </p:cNvPr>
            <p:cNvSpPr txBox="1"/>
            <p:nvPr/>
          </p:nvSpPr>
          <p:spPr>
            <a:xfrm>
              <a:off x="4211506" y="6469380"/>
              <a:ext cx="3768970" cy="36933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solidFill>
                  <a:srgbClr val="C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07575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977B1E75-B64E-4F12-A455-46D3636A5450}"/>
              </a:ext>
            </a:extLst>
          </p:cNvPr>
          <p:cNvSpPr txBox="1"/>
          <p:nvPr/>
        </p:nvSpPr>
        <p:spPr>
          <a:xfrm>
            <a:off x="11604844" y="6415157"/>
            <a:ext cx="462591" cy="369332"/>
          </a:xfrm>
          <a:prstGeom prst="flowChartPreparation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fld id="{F7403D74-32BC-4995-A385-23C1B0D3550E}" type="slidenum">
              <a:rPr lang="en-US" smtClean="0">
                <a:solidFill>
                  <a:schemeClr val="bg1"/>
                </a:solidFill>
              </a:rPr>
              <a:pPr algn="ctr"/>
              <a:t>4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Slide Number Placeholder 17">
            <a:extLst>
              <a:ext uri="{FF2B5EF4-FFF2-40B4-BE49-F238E27FC236}">
                <a16:creationId xmlns:a16="http://schemas.microsoft.com/office/drawing/2014/main" xmlns="" id="{8CB6FA12-EEBB-49A1-8106-0AECB06AE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73125" y="6488746"/>
            <a:ext cx="2743200" cy="365125"/>
          </a:xfrm>
        </p:spPr>
        <p:txBody>
          <a:bodyPr/>
          <a:lstStyle/>
          <a:p>
            <a:fld id="{62ACA147-0273-4104-9834-BD8713B24D7A}" type="slidenum">
              <a:rPr lang="en-US" sz="1800" b="1" smtClean="0">
                <a:solidFill>
                  <a:schemeClr val="bg1">
                    <a:lumMod val="95000"/>
                  </a:schemeClr>
                </a:solidFill>
              </a:rPr>
              <a:t>4</a:t>
            </a:fld>
            <a:endParaRPr lang="en-US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C2F8E149-8F7D-4AB7-88A4-8AD059ED276C}"/>
              </a:ext>
            </a:extLst>
          </p:cNvPr>
          <p:cNvSpPr txBox="1"/>
          <p:nvPr/>
        </p:nvSpPr>
        <p:spPr>
          <a:xfrm>
            <a:off x="0" y="-23197"/>
            <a:ext cx="12192000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Privacy Policy</a:t>
            </a:r>
          </a:p>
        </p:txBody>
      </p:sp>
      <p:sp>
        <p:nvSpPr>
          <p:cNvPr id="28" name="Slide Number Placeholder 17">
            <a:extLst>
              <a:ext uri="{FF2B5EF4-FFF2-40B4-BE49-F238E27FC236}">
                <a16:creationId xmlns:a16="http://schemas.microsoft.com/office/drawing/2014/main" xmlns="" id="{83172946-7C12-440C-BCDF-AC8A51E96951}"/>
              </a:ext>
            </a:extLst>
          </p:cNvPr>
          <p:cNvSpPr txBox="1">
            <a:spLocks/>
          </p:cNvSpPr>
          <p:nvPr/>
        </p:nvSpPr>
        <p:spPr>
          <a:xfrm>
            <a:off x="11667118" y="6481126"/>
            <a:ext cx="46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2ACA147-0273-4104-9834-BD8713B24D7A}" type="slidenum">
              <a:rPr lang="en-US" sz="1800" b="1" smtClean="0">
                <a:solidFill>
                  <a:schemeClr val="bg1">
                    <a:lumMod val="95000"/>
                  </a:schemeClr>
                </a:solidFill>
              </a:rPr>
              <a:pPr/>
              <a:t>4</a:t>
            </a:fld>
            <a:endParaRPr lang="en-US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6" name="Slide Number Placeholder 17">
            <a:extLst>
              <a:ext uri="{FF2B5EF4-FFF2-40B4-BE49-F238E27FC236}">
                <a16:creationId xmlns:a16="http://schemas.microsoft.com/office/drawing/2014/main" xmlns="" id="{73326318-AF37-41FF-ACA8-F4320B07EDFC}"/>
              </a:ext>
            </a:extLst>
          </p:cNvPr>
          <p:cNvSpPr txBox="1">
            <a:spLocks/>
          </p:cNvSpPr>
          <p:nvPr/>
        </p:nvSpPr>
        <p:spPr>
          <a:xfrm>
            <a:off x="9388052" y="648112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2ACA147-0273-4104-9834-BD8713B24D7A}" type="slidenum">
              <a:rPr lang="en-US" sz="1800" b="1" smtClean="0">
                <a:solidFill>
                  <a:schemeClr val="bg1">
                    <a:lumMod val="95000"/>
                  </a:schemeClr>
                </a:solidFill>
              </a:rPr>
              <a:pPr/>
              <a:t>4</a:t>
            </a:fld>
            <a:endParaRPr lang="en-US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5CA1CADE-8815-44A8-B0E2-E08539700B89}"/>
              </a:ext>
            </a:extLst>
          </p:cNvPr>
          <p:cNvSpPr/>
          <p:nvPr/>
        </p:nvSpPr>
        <p:spPr>
          <a:xfrm>
            <a:off x="11828032" y="6454989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bg1">
                    <a:lumMod val="95000"/>
                  </a:schemeClr>
                </a:solidFill>
              </a:rPr>
              <a:t>2</a:t>
            </a:r>
          </a:p>
        </p:txBody>
      </p:sp>
      <p:sp>
        <p:nvSpPr>
          <p:cNvPr id="3" name="Rectangle 2"/>
          <p:cNvSpPr/>
          <p:nvPr/>
        </p:nvSpPr>
        <p:spPr>
          <a:xfrm>
            <a:off x="762328" y="948399"/>
            <a:ext cx="470475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b="1" dirty="0">
                <a:latin typeface="Arial" charset="0"/>
                <a:ea typeface="Arial" charset="0"/>
                <a:cs typeface="Arial" charset="0"/>
              </a:rPr>
              <a:t>How to create a privacy policy</a:t>
            </a:r>
            <a:endParaRPr lang="en-US" sz="20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104807" y="1432474"/>
            <a:ext cx="6019800" cy="20683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21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128591" y="76830"/>
            <a:ext cx="952505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300" dirty="0" smtClean="0">
                <a:latin typeface="Arial" charset="0"/>
                <a:ea typeface="Arial" charset="0"/>
                <a:cs typeface="Arial" charset="0"/>
              </a:rPr>
              <a:t>(4/10)</a:t>
            </a:r>
            <a:endParaRPr lang="en-US" sz="23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14408" y="1803151"/>
            <a:ext cx="4954863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Ask yourself some questions: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What data is collected?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How it is collected?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What you will/can do with it?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What will happen to it after X amount of time?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Is it anonymous?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Are there ads?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Is the data shared with another organization?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Etc..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81C638CE-5D5D-4106-A87C-FEA5CAF1152D}"/>
              </a:ext>
            </a:extLst>
          </p:cNvPr>
          <p:cNvSpPr/>
          <p:nvPr/>
        </p:nvSpPr>
        <p:spPr>
          <a:xfrm>
            <a:off x="6423834" y="1032364"/>
            <a:ext cx="470475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n-US" sz="2000" b="1" dirty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The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provisions of privacy policy</a:t>
            </a:r>
            <a:endParaRPr lang="en-US" sz="2000" b="1" dirty="0"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C3289E5E-0C38-4214-9B4A-07C8D91D796A}"/>
              </a:ext>
            </a:extLst>
          </p:cNvPr>
          <p:cNvSpPr/>
          <p:nvPr/>
        </p:nvSpPr>
        <p:spPr>
          <a:xfrm>
            <a:off x="6705601" y="2139382"/>
            <a:ext cx="460304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Note that these are mainly in “regular, plain English!”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Movement away from “legalese”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Some privacy policies were automatically processed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xmlns="" id="{3C51460E-2F5D-433C-9CFA-A8A9F0C5CFB8}"/>
              </a:ext>
            </a:extLst>
          </p:cNvPr>
          <p:cNvCxnSpPr/>
          <p:nvPr/>
        </p:nvCxnSpPr>
        <p:spPr>
          <a:xfrm flipH="1">
            <a:off x="6095991" y="561578"/>
            <a:ext cx="9" cy="5907802"/>
          </a:xfrm>
          <a:prstGeom prst="line">
            <a:avLst/>
          </a:prstGeom>
          <a:ln w="76200">
            <a:solidFill>
              <a:schemeClr val="tx1"/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7" name="Group 26">
            <a:extLst>
              <a:ext uri="{FF2B5EF4-FFF2-40B4-BE49-F238E27FC236}">
                <a16:creationId xmlns:a16="http://schemas.microsoft.com/office/drawing/2014/main" xmlns="" id="{699431E8-0EB9-4549-A48B-870FEFC99909}"/>
              </a:ext>
            </a:extLst>
          </p:cNvPr>
          <p:cNvGrpSpPr/>
          <p:nvPr/>
        </p:nvGrpSpPr>
        <p:grpSpPr>
          <a:xfrm>
            <a:off x="0" y="6469379"/>
            <a:ext cx="12192000" cy="388621"/>
            <a:chOff x="0" y="6469379"/>
            <a:chExt cx="12192000" cy="388621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xmlns="" id="{72DAC27C-35ED-44CD-89F9-16E2A758E9E3}"/>
                </a:ext>
              </a:extLst>
            </p:cNvPr>
            <p:cNvSpPr/>
            <p:nvPr/>
          </p:nvSpPr>
          <p:spPr>
            <a:xfrm>
              <a:off x="0" y="6469380"/>
              <a:ext cx="4211515" cy="388620"/>
            </a:xfrm>
            <a:prstGeom prst="rect">
              <a:avLst/>
            </a:prstGeom>
            <a:solidFill>
              <a:srgbClr val="C0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xmlns="" id="{2EC23393-B2E8-4510-BBAE-D4F89AA8C0C5}"/>
                </a:ext>
              </a:extLst>
            </p:cNvPr>
            <p:cNvSpPr/>
            <p:nvPr/>
          </p:nvSpPr>
          <p:spPr>
            <a:xfrm>
              <a:off x="7980485" y="6469379"/>
              <a:ext cx="4211515" cy="388620"/>
            </a:xfrm>
            <a:prstGeom prst="rect">
              <a:avLst/>
            </a:prstGeom>
            <a:solidFill>
              <a:srgbClr val="C0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Bandung, </a:t>
              </a:r>
              <a:fld id="{92CBC828-33FB-400B-9B97-A41964865028}" type="datetime3">
                <a:rPr lang="en-US" smtClean="0"/>
                <a:t>1 January 2019</a:t>
              </a:fld>
              <a:endParaRPr lang="en-US" dirty="0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xmlns="" id="{88B5AA8E-08B7-42FC-BB8D-EF0FD6892D24}"/>
                </a:ext>
              </a:extLst>
            </p:cNvPr>
            <p:cNvSpPr txBox="1"/>
            <p:nvPr/>
          </p:nvSpPr>
          <p:spPr>
            <a:xfrm>
              <a:off x="4211506" y="6469380"/>
              <a:ext cx="3768970" cy="36933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solidFill>
                  <a:srgbClr val="C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793198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977B1E75-B64E-4F12-A455-46D3636A5450}"/>
              </a:ext>
            </a:extLst>
          </p:cNvPr>
          <p:cNvSpPr txBox="1"/>
          <p:nvPr/>
        </p:nvSpPr>
        <p:spPr>
          <a:xfrm>
            <a:off x="11604844" y="6415157"/>
            <a:ext cx="462591" cy="369332"/>
          </a:xfrm>
          <a:prstGeom prst="flowChartPreparation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fld id="{F7403D74-32BC-4995-A385-23C1B0D3550E}" type="slidenum">
              <a:rPr lang="en-US" smtClean="0">
                <a:solidFill>
                  <a:schemeClr val="bg1"/>
                </a:solidFill>
              </a:rPr>
              <a:pPr algn="ctr"/>
              <a:t>5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Slide Number Placeholder 17">
            <a:extLst>
              <a:ext uri="{FF2B5EF4-FFF2-40B4-BE49-F238E27FC236}">
                <a16:creationId xmlns:a16="http://schemas.microsoft.com/office/drawing/2014/main" xmlns="" id="{8CB6FA12-EEBB-49A1-8106-0AECB06AE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73125" y="6488746"/>
            <a:ext cx="2743200" cy="365125"/>
          </a:xfrm>
        </p:spPr>
        <p:txBody>
          <a:bodyPr/>
          <a:lstStyle/>
          <a:p>
            <a:fld id="{62ACA147-0273-4104-9834-BD8713B24D7A}" type="slidenum">
              <a:rPr lang="en-US" sz="1800" b="1" smtClean="0">
                <a:solidFill>
                  <a:schemeClr val="bg1">
                    <a:lumMod val="95000"/>
                  </a:schemeClr>
                </a:solidFill>
              </a:rPr>
              <a:t>5</a:t>
            </a:fld>
            <a:endParaRPr lang="en-US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C2F8E149-8F7D-4AB7-88A4-8AD059ED276C}"/>
              </a:ext>
            </a:extLst>
          </p:cNvPr>
          <p:cNvSpPr txBox="1"/>
          <p:nvPr/>
        </p:nvSpPr>
        <p:spPr>
          <a:xfrm>
            <a:off x="0" y="-23197"/>
            <a:ext cx="12192000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Privacy Policy</a:t>
            </a:r>
          </a:p>
        </p:txBody>
      </p:sp>
      <p:sp>
        <p:nvSpPr>
          <p:cNvPr id="28" name="Slide Number Placeholder 17">
            <a:extLst>
              <a:ext uri="{FF2B5EF4-FFF2-40B4-BE49-F238E27FC236}">
                <a16:creationId xmlns:a16="http://schemas.microsoft.com/office/drawing/2014/main" xmlns="" id="{83172946-7C12-440C-BCDF-AC8A51E96951}"/>
              </a:ext>
            </a:extLst>
          </p:cNvPr>
          <p:cNvSpPr txBox="1">
            <a:spLocks/>
          </p:cNvSpPr>
          <p:nvPr/>
        </p:nvSpPr>
        <p:spPr>
          <a:xfrm>
            <a:off x="11667118" y="6481126"/>
            <a:ext cx="46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2ACA147-0273-4104-9834-BD8713B24D7A}" type="slidenum">
              <a:rPr lang="en-US" sz="1800" b="1" smtClean="0">
                <a:solidFill>
                  <a:schemeClr val="bg1">
                    <a:lumMod val="95000"/>
                  </a:schemeClr>
                </a:solidFill>
              </a:rPr>
              <a:pPr/>
              <a:t>5</a:t>
            </a:fld>
            <a:endParaRPr lang="en-US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6" name="Slide Number Placeholder 17">
            <a:extLst>
              <a:ext uri="{FF2B5EF4-FFF2-40B4-BE49-F238E27FC236}">
                <a16:creationId xmlns:a16="http://schemas.microsoft.com/office/drawing/2014/main" xmlns="" id="{73326318-AF37-41FF-ACA8-F4320B07EDFC}"/>
              </a:ext>
            </a:extLst>
          </p:cNvPr>
          <p:cNvSpPr txBox="1">
            <a:spLocks/>
          </p:cNvSpPr>
          <p:nvPr/>
        </p:nvSpPr>
        <p:spPr>
          <a:xfrm>
            <a:off x="9388052" y="648112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2ACA147-0273-4104-9834-BD8713B24D7A}" type="slidenum">
              <a:rPr lang="en-US" sz="1800" b="1" smtClean="0">
                <a:solidFill>
                  <a:schemeClr val="bg1">
                    <a:lumMod val="95000"/>
                  </a:schemeClr>
                </a:solidFill>
              </a:rPr>
              <a:pPr/>
              <a:t>5</a:t>
            </a:fld>
            <a:endParaRPr lang="en-US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5CA1CADE-8815-44A8-B0E2-E08539700B89}"/>
              </a:ext>
            </a:extLst>
          </p:cNvPr>
          <p:cNvSpPr/>
          <p:nvPr/>
        </p:nvSpPr>
        <p:spPr>
          <a:xfrm>
            <a:off x="11828032" y="6454989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bg1">
                    <a:lumMod val="95000"/>
                  </a:schemeClr>
                </a:solidFill>
              </a:rPr>
              <a:t>2</a:t>
            </a:r>
          </a:p>
        </p:txBody>
      </p:sp>
      <p:sp>
        <p:nvSpPr>
          <p:cNvPr id="3" name="Rectangle 2"/>
          <p:cNvSpPr/>
          <p:nvPr/>
        </p:nvSpPr>
        <p:spPr>
          <a:xfrm>
            <a:off x="1252290" y="1201013"/>
            <a:ext cx="4704757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300" b="1" dirty="0">
                <a:latin typeface="Arial" charset="0"/>
                <a:ea typeface="Arial" charset="0"/>
                <a:cs typeface="Arial" charset="0"/>
              </a:rPr>
              <a:t>What’s inside the policy?</a:t>
            </a:r>
            <a:endParaRPr lang="en-US" sz="23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871290" y="2239298"/>
            <a:ext cx="5085757" cy="20683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b="1" dirty="0">
                <a:latin typeface="Arial" charset="0"/>
                <a:ea typeface="Arial" charset="0"/>
                <a:cs typeface="Arial" charset="0"/>
              </a:rPr>
              <a:t>Information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- what personal information is being collected on the site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b="1" dirty="0">
                <a:latin typeface="Arial" charset="0"/>
                <a:ea typeface="Arial" charset="0"/>
                <a:cs typeface="Arial" charset="0"/>
              </a:rPr>
              <a:t>Choice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- what options the customer has about how/whether her data is collected and used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b="1" dirty="0">
                <a:latin typeface="Arial" charset="0"/>
                <a:ea typeface="Arial" charset="0"/>
                <a:cs typeface="Arial" charset="0"/>
              </a:rPr>
              <a:t>Access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- how a customer can see what data has been collected and change/correct it if necessary</a:t>
            </a:r>
          </a:p>
        </p:txBody>
      </p:sp>
      <p:sp>
        <p:nvSpPr>
          <p:cNvPr id="4" name="Rectangle 3"/>
          <p:cNvSpPr/>
          <p:nvPr/>
        </p:nvSpPr>
        <p:spPr>
          <a:xfrm>
            <a:off x="11128591" y="76830"/>
            <a:ext cx="952505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300" dirty="0" smtClean="0">
                <a:latin typeface="Arial" charset="0"/>
                <a:ea typeface="Arial" charset="0"/>
                <a:cs typeface="Arial" charset="0"/>
              </a:rPr>
              <a:t>(5/10)</a:t>
            </a:r>
            <a:endParaRPr lang="en-US" sz="23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273909" y="2286725"/>
            <a:ext cx="469889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Security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- state how any data that is collected is stored/protected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Redress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- what customer can do if privacy policy is not met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Updates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- how policy changes will be communicated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xmlns="" id="{699431E8-0EB9-4549-A48B-870FEFC99909}"/>
              </a:ext>
            </a:extLst>
          </p:cNvPr>
          <p:cNvGrpSpPr/>
          <p:nvPr/>
        </p:nvGrpSpPr>
        <p:grpSpPr>
          <a:xfrm>
            <a:off x="0" y="6469379"/>
            <a:ext cx="12192000" cy="388621"/>
            <a:chOff x="0" y="6469379"/>
            <a:chExt cx="12192000" cy="388621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xmlns="" id="{72DAC27C-35ED-44CD-89F9-16E2A758E9E3}"/>
                </a:ext>
              </a:extLst>
            </p:cNvPr>
            <p:cNvSpPr/>
            <p:nvPr/>
          </p:nvSpPr>
          <p:spPr>
            <a:xfrm>
              <a:off x="0" y="6469380"/>
              <a:ext cx="4211515" cy="388620"/>
            </a:xfrm>
            <a:prstGeom prst="rect">
              <a:avLst/>
            </a:prstGeom>
            <a:solidFill>
              <a:srgbClr val="C0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xmlns="" id="{2EC23393-B2E8-4510-BBAE-D4F89AA8C0C5}"/>
                </a:ext>
              </a:extLst>
            </p:cNvPr>
            <p:cNvSpPr/>
            <p:nvPr/>
          </p:nvSpPr>
          <p:spPr>
            <a:xfrm>
              <a:off x="7980485" y="6469379"/>
              <a:ext cx="4211515" cy="388620"/>
            </a:xfrm>
            <a:prstGeom prst="rect">
              <a:avLst/>
            </a:prstGeom>
            <a:solidFill>
              <a:srgbClr val="C0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Bandung, </a:t>
              </a:r>
              <a:fld id="{92CBC828-33FB-400B-9B97-A41964865028}" type="datetime3">
                <a:rPr lang="en-US" smtClean="0"/>
                <a:t>1 January 2019</a:t>
              </a:fld>
              <a:endParaRPr lang="en-US" dirty="0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xmlns="" id="{88B5AA8E-08B7-42FC-BB8D-EF0FD6892D24}"/>
                </a:ext>
              </a:extLst>
            </p:cNvPr>
            <p:cNvSpPr txBox="1"/>
            <p:nvPr/>
          </p:nvSpPr>
          <p:spPr>
            <a:xfrm>
              <a:off x="4211506" y="6469380"/>
              <a:ext cx="3768970" cy="36933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solidFill>
                  <a:srgbClr val="C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379350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977B1E75-B64E-4F12-A455-46D3636A5450}"/>
              </a:ext>
            </a:extLst>
          </p:cNvPr>
          <p:cNvSpPr txBox="1"/>
          <p:nvPr/>
        </p:nvSpPr>
        <p:spPr>
          <a:xfrm>
            <a:off x="11604844" y="6415157"/>
            <a:ext cx="462591" cy="369332"/>
          </a:xfrm>
          <a:prstGeom prst="flowChartPreparation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fld id="{F7403D74-32BC-4995-A385-23C1B0D3550E}" type="slidenum">
              <a:rPr lang="en-US" smtClean="0">
                <a:solidFill>
                  <a:schemeClr val="bg1"/>
                </a:solidFill>
              </a:rPr>
              <a:pPr algn="ctr"/>
              <a:t>6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Slide Number Placeholder 17">
            <a:extLst>
              <a:ext uri="{FF2B5EF4-FFF2-40B4-BE49-F238E27FC236}">
                <a16:creationId xmlns:a16="http://schemas.microsoft.com/office/drawing/2014/main" xmlns="" id="{8CB6FA12-EEBB-49A1-8106-0AECB06AE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73125" y="6488746"/>
            <a:ext cx="2743200" cy="365125"/>
          </a:xfrm>
        </p:spPr>
        <p:txBody>
          <a:bodyPr/>
          <a:lstStyle/>
          <a:p>
            <a:fld id="{62ACA147-0273-4104-9834-BD8713B24D7A}" type="slidenum">
              <a:rPr lang="en-US" sz="1800" b="1" smtClean="0">
                <a:solidFill>
                  <a:schemeClr val="bg1">
                    <a:lumMod val="95000"/>
                  </a:schemeClr>
                </a:solidFill>
              </a:rPr>
              <a:t>6</a:t>
            </a:fld>
            <a:endParaRPr lang="en-US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C2F8E149-8F7D-4AB7-88A4-8AD059ED276C}"/>
              </a:ext>
            </a:extLst>
          </p:cNvPr>
          <p:cNvSpPr txBox="1"/>
          <p:nvPr/>
        </p:nvSpPr>
        <p:spPr>
          <a:xfrm>
            <a:off x="0" y="-23197"/>
            <a:ext cx="12192000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Privacy Policy</a:t>
            </a:r>
          </a:p>
        </p:txBody>
      </p:sp>
      <p:sp>
        <p:nvSpPr>
          <p:cNvPr id="28" name="Slide Number Placeholder 17">
            <a:extLst>
              <a:ext uri="{FF2B5EF4-FFF2-40B4-BE49-F238E27FC236}">
                <a16:creationId xmlns:a16="http://schemas.microsoft.com/office/drawing/2014/main" xmlns="" id="{83172946-7C12-440C-BCDF-AC8A51E96951}"/>
              </a:ext>
            </a:extLst>
          </p:cNvPr>
          <p:cNvSpPr txBox="1">
            <a:spLocks/>
          </p:cNvSpPr>
          <p:nvPr/>
        </p:nvSpPr>
        <p:spPr>
          <a:xfrm>
            <a:off x="11667118" y="6481126"/>
            <a:ext cx="46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2ACA147-0273-4104-9834-BD8713B24D7A}" type="slidenum">
              <a:rPr lang="en-US" sz="1800" b="1" smtClean="0">
                <a:solidFill>
                  <a:schemeClr val="bg1">
                    <a:lumMod val="95000"/>
                  </a:schemeClr>
                </a:solidFill>
              </a:rPr>
              <a:pPr/>
              <a:t>6</a:t>
            </a:fld>
            <a:endParaRPr lang="en-US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6" name="Slide Number Placeholder 17">
            <a:extLst>
              <a:ext uri="{FF2B5EF4-FFF2-40B4-BE49-F238E27FC236}">
                <a16:creationId xmlns:a16="http://schemas.microsoft.com/office/drawing/2014/main" xmlns="" id="{73326318-AF37-41FF-ACA8-F4320B07EDFC}"/>
              </a:ext>
            </a:extLst>
          </p:cNvPr>
          <p:cNvSpPr txBox="1">
            <a:spLocks/>
          </p:cNvSpPr>
          <p:nvPr/>
        </p:nvSpPr>
        <p:spPr>
          <a:xfrm>
            <a:off x="9388052" y="648112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2ACA147-0273-4104-9834-BD8713B24D7A}" type="slidenum">
              <a:rPr lang="en-US" sz="1800" b="1" smtClean="0">
                <a:solidFill>
                  <a:schemeClr val="bg1">
                    <a:lumMod val="95000"/>
                  </a:schemeClr>
                </a:solidFill>
              </a:rPr>
              <a:pPr/>
              <a:t>6</a:t>
            </a:fld>
            <a:endParaRPr lang="en-US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5CA1CADE-8815-44A8-B0E2-E08539700B89}"/>
              </a:ext>
            </a:extLst>
          </p:cNvPr>
          <p:cNvSpPr/>
          <p:nvPr/>
        </p:nvSpPr>
        <p:spPr>
          <a:xfrm>
            <a:off x="11828032" y="6454989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bg1">
                    <a:lumMod val="95000"/>
                  </a:schemeClr>
                </a:solidFill>
              </a:rPr>
              <a:t>2</a:t>
            </a:r>
          </a:p>
        </p:txBody>
      </p:sp>
      <p:sp>
        <p:nvSpPr>
          <p:cNvPr id="3" name="Rectangle 2"/>
          <p:cNvSpPr/>
          <p:nvPr/>
        </p:nvSpPr>
        <p:spPr>
          <a:xfrm>
            <a:off x="1061790" y="1242357"/>
            <a:ext cx="239702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n-US" sz="2000" b="1" dirty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Beyond Policies</a:t>
            </a:r>
          </a:p>
        </p:txBody>
      </p:sp>
      <p:sp>
        <p:nvSpPr>
          <p:cNvPr id="4" name="Rectangle 3"/>
          <p:cNvSpPr/>
          <p:nvPr/>
        </p:nvSpPr>
        <p:spPr>
          <a:xfrm>
            <a:off x="11128591" y="76830"/>
            <a:ext cx="952505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300" dirty="0" smtClean="0">
                <a:latin typeface="Arial" charset="0"/>
                <a:ea typeface="Arial" charset="0"/>
                <a:cs typeface="Arial" charset="0"/>
              </a:rPr>
              <a:t>(6/10)</a:t>
            </a:r>
            <a:endParaRPr lang="en-US" sz="23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61F0A1A7-2B78-4A17-9CA1-856E2C0BD3A3}"/>
              </a:ext>
            </a:extLst>
          </p:cNvPr>
          <p:cNvSpPr/>
          <p:nvPr/>
        </p:nvSpPr>
        <p:spPr>
          <a:xfrm>
            <a:off x="707579" y="2323246"/>
            <a:ext cx="493249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Write and always follow what you have done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Remember that privacy is not a security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privacy policy says what you are collecting and what you plan to do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And absence of this does not mean you shouldn’t protect data you collect!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D72FAFB5-3054-4771-ACE8-057AE4FCB50D}"/>
              </a:ext>
            </a:extLst>
          </p:cNvPr>
          <p:cNvSpPr/>
          <p:nvPr/>
        </p:nvSpPr>
        <p:spPr>
          <a:xfrm>
            <a:off x="7314471" y="1174961"/>
            <a:ext cx="333025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n-US" sz="2000" b="1" dirty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What will you get with privacy policy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57DF9BE6-4AB5-4960-920C-3EDCFA7A92B7}"/>
              </a:ext>
            </a:extLst>
          </p:cNvPr>
          <p:cNvSpPr/>
          <p:nvPr/>
        </p:nvSpPr>
        <p:spPr>
          <a:xfrm>
            <a:off x="6638610" y="2287958"/>
            <a:ext cx="528619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Disclosure of what’s going 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 level of trust with developer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Meeting requirements from publishers / government agencies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xmlns="" id="{8B3B637F-1205-4B3F-BDBF-A635AF0F70AC}"/>
              </a:ext>
            </a:extLst>
          </p:cNvPr>
          <p:cNvCxnSpPr/>
          <p:nvPr/>
        </p:nvCxnSpPr>
        <p:spPr>
          <a:xfrm flipH="1">
            <a:off x="6139337" y="587256"/>
            <a:ext cx="9" cy="5907802"/>
          </a:xfrm>
          <a:prstGeom prst="line">
            <a:avLst/>
          </a:prstGeom>
          <a:ln w="76200">
            <a:solidFill>
              <a:schemeClr val="tx1"/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xmlns="" id="{699431E8-0EB9-4549-A48B-870FEFC99909}"/>
              </a:ext>
            </a:extLst>
          </p:cNvPr>
          <p:cNvGrpSpPr/>
          <p:nvPr/>
        </p:nvGrpSpPr>
        <p:grpSpPr>
          <a:xfrm>
            <a:off x="0" y="6469379"/>
            <a:ext cx="12192000" cy="388621"/>
            <a:chOff x="0" y="6469379"/>
            <a:chExt cx="12192000" cy="388621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xmlns="" id="{72DAC27C-35ED-44CD-89F9-16E2A758E9E3}"/>
                </a:ext>
              </a:extLst>
            </p:cNvPr>
            <p:cNvSpPr/>
            <p:nvPr/>
          </p:nvSpPr>
          <p:spPr>
            <a:xfrm>
              <a:off x="0" y="6469380"/>
              <a:ext cx="4211515" cy="388620"/>
            </a:xfrm>
            <a:prstGeom prst="rect">
              <a:avLst/>
            </a:prstGeom>
            <a:solidFill>
              <a:srgbClr val="C0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xmlns="" id="{2EC23393-B2E8-4510-BBAE-D4F89AA8C0C5}"/>
                </a:ext>
              </a:extLst>
            </p:cNvPr>
            <p:cNvSpPr/>
            <p:nvPr/>
          </p:nvSpPr>
          <p:spPr>
            <a:xfrm>
              <a:off x="7980485" y="6469379"/>
              <a:ext cx="4211515" cy="388620"/>
            </a:xfrm>
            <a:prstGeom prst="rect">
              <a:avLst/>
            </a:prstGeom>
            <a:solidFill>
              <a:srgbClr val="C0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Bandung, </a:t>
              </a:r>
              <a:fld id="{92CBC828-33FB-400B-9B97-A41964865028}" type="datetime3">
                <a:rPr lang="en-US" smtClean="0"/>
                <a:t>1 January 2019</a:t>
              </a:fld>
              <a:endParaRPr lang="en-US" dirty="0"/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xmlns="" id="{88B5AA8E-08B7-42FC-BB8D-EF0FD6892D24}"/>
                </a:ext>
              </a:extLst>
            </p:cNvPr>
            <p:cNvSpPr txBox="1"/>
            <p:nvPr/>
          </p:nvSpPr>
          <p:spPr>
            <a:xfrm>
              <a:off x="4211506" y="6469380"/>
              <a:ext cx="3768970" cy="36933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solidFill>
                  <a:srgbClr val="C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168776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977B1E75-B64E-4F12-A455-46D3636A5450}"/>
              </a:ext>
            </a:extLst>
          </p:cNvPr>
          <p:cNvSpPr txBox="1"/>
          <p:nvPr/>
        </p:nvSpPr>
        <p:spPr>
          <a:xfrm>
            <a:off x="11604844" y="6415157"/>
            <a:ext cx="462591" cy="369332"/>
          </a:xfrm>
          <a:prstGeom prst="flowChartPreparation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fld id="{F7403D74-32BC-4995-A385-23C1B0D3550E}" type="slidenum">
              <a:rPr lang="en-US" smtClean="0">
                <a:solidFill>
                  <a:schemeClr val="bg1"/>
                </a:solidFill>
              </a:rPr>
              <a:pPr algn="ctr"/>
              <a:t>7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Slide Number Placeholder 17">
            <a:extLst>
              <a:ext uri="{FF2B5EF4-FFF2-40B4-BE49-F238E27FC236}">
                <a16:creationId xmlns:a16="http://schemas.microsoft.com/office/drawing/2014/main" xmlns="" id="{8CB6FA12-EEBB-49A1-8106-0AECB06AE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73125" y="6488746"/>
            <a:ext cx="2743200" cy="365125"/>
          </a:xfrm>
        </p:spPr>
        <p:txBody>
          <a:bodyPr/>
          <a:lstStyle/>
          <a:p>
            <a:fld id="{62ACA147-0273-4104-9834-BD8713B24D7A}" type="slidenum">
              <a:rPr lang="en-US" sz="1800" b="1" smtClean="0">
                <a:solidFill>
                  <a:schemeClr val="bg1">
                    <a:lumMod val="95000"/>
                  </a:schemeClr>
                </a:solidFill>
              </a:rPr>
              <a:t>7</a:t>
            </a:fld>
            <a:endParaRPr lang="en-US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C2F8E149-8F7D-4AB7-88A4-8AD059ED276C}"/>
              </a:ext>
            </a:extLst>
          </p:cNvPr>
          <p:cNvSpPr txBox="1"/>
          <p:nvPr/>
        </p:nvSpPr>
        <p:spPr>
          <a:xfrm>
            <a:off x="0" y="-23197"/>
            <a:ext cx="12192000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Privacy Policy</a:t>
            </a:r>
          </a:p>
        </p:txBody>
      </p:sp>
      <p:sp>
        <p:nvSpPr>
          <p:cNvPr id="28" name="Slide Number Placeholder 17">
            <a:extLst>
              <a:ext uri="{FF2B5EF4-FFF2-40B4-BE49-F238E27FC236}">
                <a16:creationId xmlns:a16="http://schemas.microsoft.com/office/drawing/2014/main" xmlns="" id="{83172946-7C12-440C-BCDF-AC8A51E96951}"/>
              </a:ext>
            </a:extLst>
          </p:cNvPr>
          <p:cNvSpPr txBox="1">
            <a:spLocks/>
          </p:cNvSpPr>
          <p:nvPr/>
        </p:nvSpPr>
        <p:spPr>
          <a:xfrm>
            <a:off x="11667118" y="6481126"/>
            <a:ext cx="46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2ACA147-0273-4104-9834-BD8713B24D7A}" type="slidenum">
              <a:rPr lang="en-US" sz="1800" b="1" smtClean="0">
                <a:solidFill>
                  <a:schemeClr val="bg1">
                    <a:lumMod val="95000"/>
                  </a:schemeClr>
                </a:solidFill>
              </a:rPr>
              <a:pPr/>
              <a:t>7</a:t>
            </a:fld>
            <a:endParaRPr lang="en-US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6" name="Slide Number Placeholder 17">
            <a:extLst>
              <a:ext uri="{FF2B5EF4-FFF2-40B4-BE49-F238E27FC236}">
                <a16:creationId xmlns:a16="http://schemas.microsoft.com/office/drawing/2014/main" xmlns="" id="{73326318-AF37-41FF-ACA8-F4320B07EDFC}"/>
              </a:ext>
            </a:extLst>
          </p:cNvPr>
          <p:cNvSpPr txBox="1">
            <a:spLocks/>
          </p:cNvSpPr>
          <p:nvPr/>
        </p:nvSpPr>
        <p:spPr>
          <a:xfrm>
            <a:off x="9388052" y="648112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2ACA147-0273-4104-9834-BD8713B24D7A}" type="slidenum">
              <a:rPr lang="en-US" sz="1800" b="1" smtClean="0">
                <a:solidFill>
                  <a:schemeClr val="bg1">
                    <a:lumMod val="95000"/>
                  </a:schemeClr>
                </a:solidFill>
              </a:rPr>
              <a:pPr/>
              <a:t>7</a:t>
            </a:fld>
            <a:endParaRPr lang="en-US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5CA1CADE-8815-44A8-B0E2-E08539700B89}"/>
              </a:ext>
            </a:extLst>
          </p:cNvPr>
          <p:cNvSpPr/>
          <p:nvPr/>
        </p:nvSpPr>
        <p:spPr>
          <a:xfrm>
            <a:off x="11828032" y="6454989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bg1">
                    <a:lumMod val="95000"/>
                  </a:schemeClr>
                </a:solidFill>
              </a:rPr>
              <a:t>2</a:t>
            </a:r>
          </a:p>
        </p:txBody>
      </p:sp>
      <p:sp>
        <p:nvSpPr>
          <p:cNvPr id="3" name="Rectangle 2"/>
          <p:cNvSpPr/>
          <p:nvPr/>
        </p:nvSpPr>
        <p:spPr>
          <a:xfrm>
            <a:off x="1061789" y="1242357"/>
            <a:ext cx="602812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n-US" sz="3200" b="1" dirty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Example of Policies</a:t>
            </a:r>
          </a:p>
        </p:txBody>
      </p:sp>
      <p:sp>
        <p:nvSpPr>
          <p:cNvPr id="4" name="Rectangle 3"/>
          <p:cNvSpPr/>
          <p:nvPr/>
        </p:nvSpPr>
        <p:spPr>
          <a:xfrm>
            <a:off x="11128591" y="76830"/>
            <a:ext cx="952505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300" dirty="0" smtClean="0">
                <a:latin typeface="Arial" charset="0"/>
                <a:ea typeface="Arial" charset="0"/>
                <a:cs typeface="Arial" charset="0"/>
              </a:rPr>
              <a:t>(7/10)</a:t>
            </a:r>
            <a:endParaRPr lang="en-US" sz="23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E6298722-3F41-4583-B8F6-0FF45B0BAB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1790" y="1665840"/>
            <a:ext cx="5888407" cy="3174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Apple: </a:t>
            </a:r>
            <a:r>
              <a:rPr kumimoji="0" lang="en-US" altLang="en-US" sz="2000" b="0" i="0" u="sng" strike="noStrike" cap="none" normalizeH="0" baseline="0" dirty="0">
                <a:ln>
                  <a:noFill/>
                </a:ln>
                <a:solidFill>
                  <a:srgbClr val="0097A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http://www.apple.com/legal/privacy/en-ww/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Google: </a:t>
            </a:r>
            <a:r>
              <a:rPr kumimoji="0" lang="en-US" altLang="en-US" sz="2000" b="0" i="0" u="sng" strike="noStrike" cap="none" normalizeH="0" baseline="0" dirty="0">
                <a:ln>
                  <a:noFill/>
                </a:ln>
                <a:solidFill>
                  <a:srgbClr val="0097A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https://www.google.com/policies/privacy/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Facebook: </a:t>
            </a:r>
            <a:r>
              <a:rPr kumimoji="0" lang="en-US" altLang="en-US" sz="2000" b="0" i="0" u="sng" strike="noStrike" cap="none" normalizeH="0" baseline="0" dirty="0">
                <a:ln>
                  <a:noFill/>
                </a:ln>
                <a:solidFill>
                  <a:srgbClr val="0097A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https://www.facebook.com/policy.php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Twitter: </a:t>
            </a:r>
            <a:r>
              <a:rPr kumimoji="0" lang="en-US" altLang="en-US" sz="2000" b="0" i="0" u="sng" strike="noStrike" cap="none" normalizeH="0" baseline="0" dirty="0">
                <a:ln>
                  <a:noFill/>
                </a:ln>
                <a:solidFill>
                  <a:srgbClr val="0097A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https://twitter.com/privacy?lang=en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699431E8-0EB9-4549-A48B-870FEFC99909}"/>
              </a:ext>
            </a:extLst>
          </p:cNvPr>
          <p:cNvGrpSpPr/>
          <p:nvPr/>
        </p:nvGrpSpPr>
        <p:grpSpPr>
          <a:xfrm>
            <a:off x="0" y="6469379"/>
            <a:ext cx="12192000" cy="388621"/>
            <a:chOff x="0" y="6469379"/>
            <a:chExt cx="12192000" cy="388621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xmlns="" id="{72DAC27C-35ED-44CD-89F9-16E2A758E9E3}"/>
                </a:ext>
              </a:extLst>
            </p:cNvPr>
            <p:cNvSpPr/>
            <p:nvPr/>
          </p:nvSpPr>
          <p:spPr>
            <a:xfrm>
              <a:off x="0" y="6469380"/>
              <a:ext cx="4211515" cy="388620"/>
            </a:xfrm>
            <a:prstGeom prst="rect">
              <a:avLst/>
            </a:prstGeom>
            <a:solidFill>
              <a:srgbClr val="C0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xmlns="" id="{2EC23393-B2E8-4510-BBAE-D4F89AA8C0C5}"/>
                </a:ext>
              </a:extLst>
            </p:cNvPr>
            <p:cNvSpPr/>
            <p:nvPr/>
          </p:nvSpPr>
          <p:spPr>
            <a:xfrm>
              <a:off x="7980485" y="6469379"/>
              <a:ext cx="4211515" cy="388620"/>
            </a:xfrm>
            <a:prstGeom prst="rect">
              <a:avLst/>
            </a:prstGeom>
            <a:solidFill>
              <a:srgbClr val="C0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Bandung, </a:t>
              </a:r>
              <a:fld id="{92CBC828-33FB-400B-9B97-A41964865028}" type="datetime3">
                <a:rPr lang="en-US" smtClean="0"/>
                <a:t>1 January 2019</a:t>
              </a:fld>
              <a:endParaRPr lang="en-US" dirty="0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xmlns="" id="{88B5AA8E-08B7-42FC-BB8D-EF0FD6892D24}"/>
                </a:ext>
              </a:extLst>
            </p:cNvPr>
            <p:cNvSpPr txBox="1"/>
            <p:nvPr/>
          </p:nvSpPr>
          <p:spPr>
            <a:xfrm>
              <a:off x="4211506" y="6469380"/>
              <a:ext cx="3768970" cy="36933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solidFill>
                  <a:srgbClr val="C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99966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977B1E75-B64E-4F12-A455-46D3636A5450}"/>
              </a:ext>
            </a:extLst>
          </p:cNvPr>
          <p:cNvSpPr txBox="1"/>
          <p:nvPr/>
        </p:nvSpPr>
        <p:spPr>
          <a:xfrm>
            <a:off x="11604844" y="6415157"/>
            <a:ext cx="462591" cy="369332"/>
          </a:xfrm>
          <a:prstGeom prst="flowChartPreparation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fld id="{F7403D74-32BC-4995-A385-23C1B0D3550E}" type="slidenum">
              <a:rPr lang="en-US" smtClean="0">
                <a:solidFill>
                  <a:schemeClr val="bg1"/>
                </a:solidFill>
              </a:rPr>
              <a:pPr algn="ctr"/>
              <a:t>8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Slide Number Placeholder 17">
            <a:extLst>
              <a:ext uri="{FF2B5EF4-FFF2-40B4-BE49-F238E27FC236}">
                <a16:creationId xmlns:a16="http://schemas.microsoft.com/office/drawing/2014/main" xmlns="" id="{8CB6FA12-EEBB-49A1-8106-0AECB06AE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73125" y="6488746"/>
            <a:ext cx="2743200" cy="365125"/>
          </a:xfrm>
        </p:spPr>
        <p:txBody>
          <a:bodyPr/>
          <a:lstStyle/>
          <a:p>
            <a:fld id="{62ACA147-0273-4104-9834-BD8713B24D7A}" type="slidenum">
              <a:rPr lang="en-US" sz="1800" b="1" smtClean="0">
                <a:solidFill>
                  <a:schemeClr val="bg1">
                    <a:lumMod val="95000"/>
                  </a:schemeClr>
                </a:solidFill>
              </a:rPr>
              <a:t>8</a:t>
            </a:fld>
            <a:endParaRPr lang="en-US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C2F8E149-8F7D-4AB7-88A4-8AD059ED276C}"/>
              </a:ext>
            </a:extLst>
          </p:cNvPr>
          <p:cNvSpPr txBox="1"/>
          <p:nvPr/>
        </p:nvSpPr>
        <p:spPr>
          <a:xfrm>
            <a:off x="0" y="-23197"/>
            <a:ext cx="12192000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Ethics</a:t>
            </a:r>
          </a:p>
        </p:txBody>
      </p:sp>
      <p:sp>
        <p:nvSpPr>
          <p:cNvPr id="28" name="Slide Number Placeholder 17">
            <a:extLst>
              <a:ext uri="{FF2B5EF4-FFF2-40B4-BE49-F238E27FC236}">
                <a16:creationId xmlns:a16="http://schemas.microsoft.com/office/drawing/2014/main" xmlns="" id="{83172946-7C12-440C-BCDF-AC8A51E96951}"/>
              </a:ext>
            </a:extLst>
          </p:cNvPr>
          <p:cNvSpPr txBox="1">
            <a:spLocks/>
          </p:cNvSpPr>
          <p:nvPr/>
        </p:nvSpPr>
        <p:spPr>
          <a:xfrm>
            <a:off x="11667118" y="6481126"/>
            <a:ext cx="46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2ACA147-0273-4104-9834-BD8713B24D7A}" type="slidenum">
              <a:rPr lang="en-US" sz="1800" b="1" smtClean="0">
                <a:solidFill>
                  <a:schemeClr val="bg1">
                    <a:lumMod val="95000"/>
                  </a:schemeClr>
                </a:solidFill>
              </a:rPr>
              <a:pPr/>
              <a:t>8</a:t>
            </a:fld>
            <a:endParaRPr lang="en-US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6" name="Slide Number Placeholder 17">
            <a:extLst>
              <a:ext uri="{FF2B5EF4-FFF2-40B4-BE49-F238E27FC236}">
                <a16:creationId xmlns:a16="http://schemas.microsoft.com/office/drawing/2014/main" xmlns="" id="{73326318-AF37-41FF-ACA8-F4320B07EDFC}"/>
              </a:ext>
            </a:extLst>
          </p:cNvPr>
          <p:cNvSpPr txBox="1">
            <a:spLocks/>
          </p:cNvSpPr>
          <p:nvPr/>
        </p:nvSpPr>
        <p:spPr>
          <a:xfrm>
            <a:off x="9388052" y="648112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2ACA147-0273-4104-9834-BD8713B24D7A}" type="slidenum">
              <a:rPr lang="en-US" sz="1800" b="1" smtClean="0">
                <a:solidFill>
                  <a:schemeClr val="bg1">
                    <a:lumMod val="95000"/>
                  </a:schemeClr>
                </a:solidFill>
              </a:rPr>
              <a:pPr/>
              <a:t>8</a:t>
            </a:fld>
            <a:endParaRPr lang="en-US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5CA1CADE-8815-44A8-B0E2-E08539700B89}"/>
              </a:ext>
            </a:extLst>
          </p:cNvPr>
          <p:cNvSpPr/>
          <p:nvPr/>
        </p:nvSpPr>
        <p:spPr>
          <a:xfrm>
            <a:off x="11828032" y="6454989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bg1">
                    <a:lumMod val="95000"/>
                  </a:schemeClr>
                </a:solidFill>
              </a:rPr>
              <a:t>2</a:t>
            </a:r>
          </a:p>
        </p:txBody>
      </p:sp>
      <p:sp>
        <p:nvSpPr>
          <p:cNvPr id="3" name="Rectangle 2"/>
          <p:cNvSpPr/>
          <p:nvPr/>
        </p:nvSpPr>
        <p:spPr>
          <a:xfrm>
            <a:off x="1061790" y="1242357"/>
            <a:ext cx="36692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n-US" sz="3200" b="1" dirty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Ethical Concerns</a:t>
            </a:r>
          </a:p>
        </p:txBody>
      </p:sp>
      <p:sp>
        <p:nvSpPr>
          <p:cNvPr id="4" name="Rectangle 3"/>
          <p:cNvSpPr/>
          <p:nvPr/>
        </p:nvSpPr>
        <p:spPr>
          <a:xfrm>
            <a:off x="11128591" y="76830"/>
            <a:ext cx="952505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300" dirty="0" smtClean="0">
                <a:latin typeface="Arial" charset="0"/>
                <a:ea typeface="Arial" charset="0"/>
                <a:cs typeface="Arial" charset="0"/>
              </a:rPr>
              <a:t>(8/10)</a:t>
            </a:r>
            <a:endParaRPr lang="en-US" sz="23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5B62F965-3556-47BA-A52F-D627DF228F70}"/>
              </a:ext>
            </a:extLst>
          </p:cNvPr>
          <p:cNvSpPr/>
          <p:nvPr/>
        </p:nvSpPr>
        <p:spPr>
          <a:xfrm>
            <a:off x="1061790" y="2151727"/>
            <a:ext cx="6096000" cy="3728649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Privacy: control over personal information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Consent: informed consent to participate in data collection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Equity: fairness and justice in how individuals are treated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Social forgetting: purposeful discarding of information to enable forgiveness and a clean slate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699431E8-0EB9-4549-A48B-870FEFC99909}"/>
              </a:ext>
            </a:extLst>
          </p:cNvPr>
          <p:cNvGrpSpPr/>
          <p:nvPr/>
        </p:nvGrpSpPr>
        <p:grpSpPr>
          <a:xfrm>
            <a:off x="0" y="6469379"/>
            <a:ext cx="12192000" cy="388621"/>
            <a:chOff x="0" y="6469379"/>
            <a:chExt cx="12192000" cy="388621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xmlns="" id="{72DAC27C-35ED-44CD-89F9-16E2A758E9E3}"/>
                </a:ext>
              </a:extLst>
            </p:cNvPr>
            <p:cNvSpPr/>
            <p:nvPr/>
          </p:nvSpPr>
          <p:spPr>
            <a:xfrm>
              <a:off x="0" y="6469380"/>
              <a:ext cx="4211515" cy="388620"/>
            </a:xfrm>
            <a:prstGeom prst="rect">
              <a:avLst/>
            </a:prstGeom>
            <a:solidFill>
              <a:srgbClr val="C0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xmlns="" id="{2EC23393-B2E8-4510-BBAE-D4F89AA8C0C5}"/>
                </a:ext>
              </a:extLst>
            </p:cNvPr>
            <p:cNvSpPr/>
            <p:nvPr/>
          </p:nvSpPr>
          <p:spPr>
            <a:xfrm>
              <a:off x="7980485" y="6469379"/>
              <a:ext cx="4211515" cy="388620"/>
            </a:xfrm>
            <a:prstGeom prst="rect">
              <a:avLst/>
            </a:prstGeom>
            <a:solidFill>
              <a:srgbClr val="C0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Bandung, </a:t>
              </a:r>
              <a:fld id="{92CBC828-33FB-400B-9B97-A41964865028}" type="datetime3">
                <a:rPr lang="en-US" smtClean="0"/>
                <a:t>1 January 2019</a:t>
              </a:fld>
              <a:endParaRPr lang="en-US" dirty="0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xmlns="" id="{88B5AA8E-08B7-42FC-BB8D-EF0FD6892D24}"/>
                </a:ext>
              </a:extLst>
            </p:cNvPr>
            <p:cNvSpPr txBox="1"/>
            <p:nvPr/>
          </p:nvSpPr>
          <p:spPr>
            <a:xfrm>
              <a:off x="4211506" y="6469380"/>
              <a:ext cx="3768970" cy="36933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solidFill>
                  <a:srgbClr val="C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376293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977B1E75-B64E-4F12-A455-46D3636A5450}"/>
              </a:ext>
            </a:extLst>
          </p:cNvPr>
          <p:cNvSpPr txBox="1"/>
          <p:nvPr/>
        </p:nvSpPr>
        <p:spPr>
          <a:xfrm>
            <a:off x="11604844" y="6415157"/>
            <a:ext cx="462591" cy="369332"/>
          </a:xfrm>
          <a:prstGeom prst="flowChartPreparation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fld id="{F7403D74-32BC-4995-A385-23C1B0D3550E}" type="slidenum">
              <a:rPr lang="en-US" smtClean="0">
                <a:solidFill>
                  <a:schemeClr val="bg1"/>
                </a:solidFill>
              </a:rPr>
              <a:pPr algn="ctr"/>
              <a:t>9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Slide Number Placeholder 17">
            <a:extLst>
              <a:ext uri="{FF2B5EF4-FFF2-40B4-BE49-F238E27FC236}">
                <a16:creationId xmlns:a16="http://schemas.microsoft.com/office/drawing/2014/main" xmlns="" id="{8CB6FA12-EEBB-49A1-8106-0AECB06AE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73125" y="6488746"/>
            <a:ext cx="2743200" cy="365125"/>
          </a:xfrm>
        </p:spPr>
        <p:txBody>
          <a:bodyPr/>
          <a:lstStyle/>
          <a:p>
            <a:fld id="{62ACA147-0273-4104-9834-BD8713B24D7A}" type="slidenum">
              <a:rPr lang="en-US" sz="1800" b="1" smtClean="0">
                <a:solidFill>
                  <a:schemeClr val="bg1">
                    <a:lumMod val="95000"/>
                  </a:schemeClr>
                </a:solidFill>
              </a:rPr>
              <a:t>9</a:t>
            </a:fld>
            <a:endParaRPr lang="en-US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C2F8E149-8F7D-4AB7-88A4-8AD059ED276C}"/>
              </a:ext>
            </a:extLst>
          </p:cNvPr>
          <p:cNvSpPr txBox="1"/>
          <p:nvPr/>
        </p:nvSpPr>
        <p:spPr>
          <a:xfrm>
            <a:off x="0" y="-23197"/>
            <a:ext cx="12192000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Ethics</a:t>
            </a:r>
          </a:p>
        </p:txBody>
      </p:sp>
      <p:sp>
        <p:nvSpPr>
          <p:cNvPr id="28" name="Slide Number Placeholder 17">
            <a:extLst>
              <a:ext uri="{FF2B5EF4-FFF2-40B4-BE49-F238E27FC236}">
                <a16:creationId xmlns:a16="http://schemas.microsoft.com/office/drawing/2014/main" xmlns="" id="{83172946-7C12-440C-BCDF-AC8A51E96951}"/>
              </a:ext>
            </a:extLst>
          </p:cNvPr>
          <p:cNvSpPr txBox="1">
            <a:spLocks/>
          </p:cNvSpPr>
          <p:nvPr/>
        </p:nvSpPr>
        <p:spPr>
          <a:xfrm>
            <a:off x="11667118" y="6481126"/>
            <a:ext cx="46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2ACA147-0273-4104-9834-BD8713B24D7A}" type="slidenum">
              <a:rPr lang="en-US" sz="1800" b="1" smtClean="0">
                <a:solidFill>
                  <a:schemeClr val="bg1">
                    <a:lumMod val="95000"/>
                  </a:schemeClr>
                </a:solidFill>
              </a:rPr>
              <a:pPr/>
              <a:t>9</a:t>
            </a:fld>
            <a:endParaRPr lang="en-US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6" name="Slide Number Placeholder 17">
            <a:extLst>
              <a:ext uri="{FF2B5EF4-FFF2-40B4-BE49-F238E27FC236}">
                <a16:creationId xmlns:a16="http://schemas.microsoft.com/office/drawing/2014/main" xmlns="" id="{73326318-AF37-41FF-ACA8-F4320B07EDFC}"/>
              </a:ext>
            </a:extLst>
          </p:cNvPr>
          <p:cNvSpPr txBox="1">
            <a:spLocks/>
          </p:cNvSpPr>
          <p:nvPr/>
        </p:nvSpPr>
        <p:spPr>
          <a:xfrm>
            <a:off x="9388052" y="648112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2ACA147-0273-4104-9834-BD8713B24D7A}" type="slidenum">
              <a:rPr lang="en-US" sz="1800" b="1" smtClean="0">
                <a:solidFill>
                  <a:schemeClr val="bg1">
                    <a:lumMod val="95000"/>
                  </a:schemeClr>
                </a:solidFill>
              </a:rPr>
              <a:pPr/>
              <a:t>9</a:t>
            </a:fld>
            <a:endParaRPr lang="en-US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5CA1CADE-8815-44A8-B0E2-E08539700B89}"/>
              </a:ext>
            </a:extLst>
          </p:cNvPr>
          <p:cNvSpPr/>
          <p:nvPr/>
        </p:nvSpPr>
        <p:spPr>
          <a:xfrm>
            <a:off x="11828032" y="6454989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bg1">
                    <a:lumMod val="95000"/>
                  </a:schemeClr>
                </a:solidFill>
              </a:rPr>
              <a:t>2</a:t>
            </a:r>
          </a:p>
        </p:txBody>
      </p:sp>
      <p:sp>
        <p:nvSpPr>
          <p:cNvPr id="3" name="Rectangle 2"/>
          <p:cNvSpPr/>
          <p:nvPr/>
        </p:nvSpPr>
        <p:spPr>
          <a:xfrm>
            <a:off x="1061790" y="1242357"/>
            <a:ext cx="36692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n-US" sz="3200" b="1" dirty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Mobile app ethics</a:t>
            </a:r>
          </a:p>
        </p:txBody>
      </p:sp>
      <p:sp>
        <p:nvSpPr>
          <p:cNvPr id="4" name="Rectangle 3"/>
          <p:cNvSpPr/>
          <p:nvPr/>
        </p:nvSpPr>
        <p:spPr>
          <a:xfrm>
            <a:off x="11128591" y="76830"/>
            <a:ext cx="952505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300" dirty="0" smtClean="0">
                <a:latin typeface="Arial" charset="0"/>
                <a:ea typeface="Arial" charset="0"/>
                <a:cs typeface="Arial" charset="0"/>
              </a:rPr>
              <a:t>(9/10)</a:t>
            </a:r>
            <a:endParaRPr lang="en-US" sz="23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5B62F965-3556-47BA-A52F-D627DF228F70}"/>
              </a:ext>
            </a:extLst>
          </p:cNvPr>
          <p:cNvSpPr/>
          <p:nvPr/>
        </p:nvSpPr>
        <p:spPr>
          <a:xfrm>
            <a:off x="1061790" y="2151727"/>
            <a:ext cx="6096000" cy="28053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Treat other people’s data as you would your own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Collect the data you need to make the app run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Don’t steal code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First do not harm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Be agile and iterative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Be transparent with your user community 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699431E8-0EB9-4549-A48B-870FEFC99909}"/>
              </a:ext>
            </a:extLst>
          </p:cNvPr>
          <p:cNvGrpSpPr/>
          <p:nvPr/>
        </p:nvGrpSpPr>
        <p:grpSpPr>
          <a:xfrm>
            <a:off x="0" y="6469379"/>
            <a:ext cx="12192000" cy="388621"/>
            <a:chOff x="0" y="6469379"/>
            <a:chExt cx="12192000" cy="388621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xmlns="" id="{72DAC27C-35ED-44CD-89F9-16E2A758E9E3}"/>
                </a:ext>
              </a:extLst>
            </p:cNvPr>
            <p:cNvSpPr/>
            <p:nvPr/>
          </p:nvSpPr>
          <p:spPr>
            <a:xfrm>
              <a:off x="0" y="6469380"/>
              <a:ext cx="4211515" cy="388620"/>
            </a:xfrm>
            <a:prstGeom prst="rect">
              <a:avLst/>
            </a:prstGeom>
            <a:solidFill>
              <a:srgbClr val="C0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xmlns="" id="{2EC23393-B2E8-4510-BBAE-D4F89AA8C0C5}"/>
                </a:ext>
              </a:extLst>
            </p:cNvPr>
            <p:cNvSpPr/>
            <p:nvPr/>
          </p:nvSpPr>
          <p:spPr>
            <a:xfrm>
              <a:off x="7980485" y="6469379"/>
              <a:ext cx="4211515" cy="388620"/>
            </a:xfrm>
            <a:prstGeom prst="rect">
              <a:avLst/>
            </a:prstGeom>
            <a:solidFill>
              <a:srgbClr val="C0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Bandung, </a:t>
              </a:r>
              <a:fld id="{92CBC828-33FB-400B-9B97-A41964865028}" type="datetime3">
                <a:rPr lang="en-US" smtClean="0"/>
                <a:t>1 January 2019</a:t>
              </a:fld>
              <a:endParaRPr lang="en-US" dirty="0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xmlns="" id="{88B5AA8E-08B7-42FC-BB8D-EF0FD6892D24}"/>
                </a:ext>
              </a:extLst>
            </p:cNvPr>
            <p:cNvSpPr txBox="1"/>
            <p:nvPr/>
          </p:nvSpPr>
          <p:spPr>
            <a:xfrm>
              <a:off x="4211506" y="6469380"/>
              <a:ext cx="3768970" cy="36933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solidFill>
                  <a:srgbClr val="C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28015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7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4A45C863-33A2-4747-9DA2-4938FAF73E8A}">
  <we:reference id="ea375709-5511-4a7d-9ad9-0150d03e7fbe" version="2.0.1.5" store="EXCatalog" storeType="EXCatalog"/>
  <we:alternateReferences>
    <we:reference id="WA104380602" version="2.0.1.5" store="en-US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C2A95BD24C5042BC8B7AAB7C59AE6E" ma:contentTypeVersion="2" ma:contentTypeDescription="Create a new document." ma:contentTypeScope="" ma:versionID="38e0787a62d3fae4e36aaa1f4d86d76a">
  <xsd:schema xmlns:xsd="http://www.w3.org/2001/XMLSchema" xmlns:xs="http://www.w3.org/2001/XMLSchema" xmlns:p="http://schemas.microsoft.com/office/2006/metadata/properties" xmlns:ns2="f24215a3-634c-4156-baae-2063d5bfdb65" targetNamespace="http://schemas.microsoft.com/office/2006/metadata/properties" ma:root="true" ma:fieldsID="cffa0fadd3b3f32affc4dc4585649c63" ns2:_="">
    <xsd:import namespace="f24215a3-634c-4156-baae-2063d5bfdb6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4215a3-634c-4156-baae-2063d5bfdb6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EB35C20-7051-4D33-B1E4-08A17F5FA0B7}"/>
</file>

<file path=customXml/itemProps2.xml><?xml version="1.0" encoding="utf-8"?>
<ds:datastoreItem xmlns:ds="http://schemas.openxmlformats.org/officeDocument/2006/customXml" ds:itemID="{B37928D9-A82B-49E2-BAE8-22A564915634}"/>
</file>

<file path=customXml/itemProps3.xml><?xml version="1.0" encoding="utf-8"?>
<ds:datastoreItem xmlns:ds="http://schemas.openxmlformats.org/officeDocument/2006/customXml" ds:itemID="{BF959031-0293-46DE-80B9-CC9B7F0FB5BA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13481</TotalTime>
  <Words>699</Words>
  <Application>Microsoft Macintosh PowerPoint</Application>
  <PresentationFormat>Widescreen</PresentationFormat>
  <Paragraphs>167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ABeeZee</vt:lpstr>
      <vt:lpstr>Calibri</vt:lpstr>
      <vt:lpstr>Calibri Light</vt:lpstr>
      <vt:lpstr>Sanskrit Text</vt:lpstr>
      <vt:lpstr>Wingdings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Alfaroby</Manager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M. Alfaroby E</dc:title>
  <dc:creator>alfaroby</dc:creator>
  <cp:lastModifiedBy>Microsoft Office User</cp:lastModifiedBy>
  <cp:revision>506</cp:revision>
  <dcterms:created xsi:type="dcterms:W3CDTF">2018-02-08T04:04:39Z</dcterms:created>
  <dcterms:modified xsi:type="dcterms:W3CDTF">2019-01-01T11:29:48Z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0x01010081C2A95BD24C5042BC8B7AAB7C59AE6E</vt:lpwstr>
  </property>
</Properties>
</file>