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3"/>
  </p:notesMasterIdLst>
  <p:sldIdLst>
    <p:sldId id="399" r:id="rId2"/>
    <p:sldId id="437" r:id="rId3"/>
    <p:sldId id="438" r:id="rId4"/>
    <p:sldId id="400" r:id="rId5"/>
    <p:sldId id="428" r:id="rId6"/>
    <p:sldId id="429" r:id="rId7"/>
    <p:sldId id="430" r:id="rId8"/>
    <p:sldId id="431" r:id="rId9"/>
    <p:sldId id="432" r:id="rId10"/>
    <p:sldId id="433" r:id="rId11"/>
    <p:sldId id="43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BE5FD1"/>
    <a:srgbClr val="D25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65" autoAdjust="0"/>
    <p:restoredTop sz="94095" autoAdjust="0"/>
  </p:normalViewPr>
  <p:slideViewPr>
    <p:cSldViewPr snapToGrid="0">
      <p:cViewPr varScale="1">
        <p:scale>
          <a:sx n="74" d="100"/>
          <a:sy n="74" d="100"/>
        </p:scale>
        <p:origin x="3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BE65C-B6DC-49C5-ABC7-C92A43D008E5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49699-F280-438C-9692-3093ECCEC3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77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0879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0073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5099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CF53C-704F-4AD1-9A21-6A8BD4DC37D2}" type="slidenum">
              <a:rPr lang="id-ID" smtClean="0"/>
              <a:pPr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1319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20446" y="1738490"/>
            <a:ext cx="6468533" cy="1771473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2355" y="3602038"/>
            <a:ext cx="5621867" cy="99254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61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8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1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42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837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3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7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44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9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66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3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57778" y="191911"/>
            <a:ext cx="9584267" cy="835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111" y="1128889"/>
            <a:ext cx="11446933" cy="5048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11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789F9-F4B1-4A22-9A95-5F72DBDD2526}" type="datetimeFigureOut">
              <a:rPr lang="en-US" smtClean="0"/>
              <a:pPr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4838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246" y="6356351"/>
            <a:ext cx="8015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5C405-9CD9-4625-BF21-A81DFD939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7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16.wmf"/><Relationship Id="rId3" Type="http://schemas.openxmlformats.org/officeDocument/2006/relationships/oleObject" Target="../embeddings/oleObject7.bin"/><Relationship Id="rId21" Type="http://schemas.openxmlformats.org/officeDocument/2006/relationships/oleObject" Target="../embeddings/oleObject16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wmf"/><Relationship Id="rId20" Type="http://schemas.openxmlformats.org/officeDocument/2006/relationships/image" Target="../media/image17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15.bin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4.wmf"/><Relationship Id="rId22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Microsoft_Word_97_-_2003_Document2.doc"/><Relationship Id="rId5" Type="http://schemas.openxmlformats.org/officeDocument/2006/relationships/image" Target="../media/image24.emf"/><Relationship Id="rId4" Type="http://schemas.openxmlformats.org/officeDocument/2006/relationships/oleObject" Target="../embeddings/Microsoft_Word_97_-_2003_Document1.doc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6.emf"/><Relationship Id="rId4" Type="http://schemas.openxmlformats.org/officeDocument/2006/relationships/oleObject" Target="../embeddings/Microsoft_Word_97_-_2003_Document3.doc"/><Relationship Id="rId9" Type="http://schemas.openxmlformats.org/officeDocument/2006/relationships/image" Target="../media/image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366683" y="1627650"/>
            <a:ext cx="8222297" cy="977002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OPERASI MATRIKS</a:t>
            </a:r>
            <a:endParaRPr lang="en-US" sz="4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422579" y="2549087"/>
            <a:ext cx="6176663" cy="7898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 smtClean="0"/>
              <a:t>Matematika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smtClean="0"/>
              <a:t>1 – </a:t>
            </a:r>
            <a:r>
              <a:rPr lang="en-US" dirty="0" smtClean="0"/>
              <a:t>D3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endParaRPr lang="en-US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 smtClean="0"/>
              <a:t>Lisda</a:t>
            </a:r>
            <a:r>
              <a:rPr lang="en-US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eisaroh</a:t>
            </a:r>
            <a:r>
              <a:rPr lang="en-US" dirty="0" smtClean="0"/>
              <a:t>, </a:t>
            </a:r>
            <a:r>
              <a:rPr lang="en-US" dirty="0" err="1" smtClean="0"/>
              <a:t>S.Si</a:t>
            </a:r>
            <a:r>
              <a:rPr lang="en-US" dirty="0" smtClean="0"/>
              <a:t>., </a:t>
            </a:r>
            <a:r>
              <a:rPr lang="en-US" dirty="0" err="1" smtClean="0"/>
              <a:t>M.Si</a:t>
            </a:r>
            <a:r>
              <a:rPr lang="en-US" dirty="0" smtClean="0"/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422579" y="3579247"/>
            <a:ext cx="5788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</a:rPr>
              <a:t>Email</a:t>
            </a:r>
            <a:r>
              <a:rPr lang="en-US" altLang="en-US" b="1" dirty="0">
                <a:solidFill>
                  <a:schemeClr val="bg1"/>
                </a:solidFill>
              </a:rPr>
              <a:t>	: </a:t>
            </a:r>
            <a:r>
              <a:rPr lang="en-US" altLang="en-US" b="1" dirty="0" smtClean="0">
                <a:solidFill>
                  <a:schemeClr val="bg1"/>
                </a:solidFill>
              </a:rPr>
              <a:t>lisda@tass.telkomuniversity.ac.id</a:t>
            </a:r>
          </a:p>
          <a:p>
            <a:pPr eaLnBrk="1" hangingPunct="1"/>
            <a:r>
              <a:rPr lang="en-US" altLang="en-US" b="1" dirty="0" err="1" smtClean="0">
                <a:solidFill>
                  <a:schemeClr val="bg1"/>
                </a:solidFill>
              </a:rPr>
              <a:t>Hp</a:t>
            </a:r>
            <a:r>
              <a:rPr lang="en-US" altLang="en-US" b="1" dirty="0" smtClean="0">
                <a:solidFill>
                  <a:schemeClr val="bg1"/>
                </a:solidFill>
              </a:rPr>
              <a:t>	: 081320338823 (SMS Only, Office Hours)	</a:t>
            </a:r>
            <a:r>
              <a:rPr lang="en-US" altLang="en-US" b="1" dirty="0" smtClean="0">
                <a:solidFill>
                  <a:schemeClr val="bg1"/>
                </a:solidFill>
              </a:rPr>
              <a:t> </a:t>
            </a:r>
            <a:endParaRPr lang="en-US" altLang="en-US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67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611" y="174607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CAPAIAN PEMBELAJARAN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111" y="1468191"/>
            <a:ext cx="11283299" cy="4708771"/>
          </a:xfrm>
        </p:spPr>
        <p:txBody>
          <a:bodyPr/>
          <a:lstStyle/>
          <a:p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mengerjakan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9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611" y="174607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 PEMBELAJARAN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111" y="1468191"/>
            <a:ext cx="11283299" cy="4708771"/>
          </a:xfrm>
        </p:spPr>
        <p:txBody>
          <a:bodyPr/>
          <a:lstStyle/>
          <a:p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matriks</a:t>
            </a:r>
            <a:endParaRPr lang="en-US" dirty="0"/>
          </a:p>
          <a:p>
            <a:r>
              <a:rPr lang="en-US" dirty="0" err="1"/>
              <a:t>Penjumlahan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matriks</a:t>
            </a:r>
            <a:endParaRPr lang="en-US" dirty="0"/>
          </a:p>
          <a:p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matriks</a:t>
            </a:r>
            <a:endParaRPr lang="en-US" dirty="0"/>
          </a:p>
          <a:p>
            <a:r>
              <a:rPr lang="en-US" dirty="0" err="1"/>
              <a:t>Perkalian</a:t>
            </a:r>
            <a:r>
              <a:rPr lang="en-US" dirty="0"/>
              <a:t> </a:t>
            </a:r>
            <a:r>
              <a:rPr lang="en-US" dirty="0" err="1"/>
              <a:t>skalar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perkalian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matriks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69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12" y="174599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Definisi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395111" y="1128889"/>
            <a:ext cx="6864671" cy="5048074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adalah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susunan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segi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empat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siku-siku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dari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bilangan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yang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diatur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berdasarkan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baris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row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)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kolom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column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). </a:t>
            </a:r>
          </a:p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Bilangan-bilangan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dalam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susunan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tersebut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dinamakan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entri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dalam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atau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disebut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juga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</a:rPr>
              <a:t>elemen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5">
                    <a:lumMod val="50000"/>
                  </a:schemeClr>
                </a:solidFill>
              </a:rPr>
              <a:t>atau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</a:rPr>
              <a:t>unsur</a:t>
            </a:r>
            <a:r>
              <a:rPr lang="es-ES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Ukuran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ordo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)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menyatakan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banyaknya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baris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kolom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pada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tersebut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r>
              <a:rPr lang="sv-SE" dirty="0" smtClean="0">
                <a:solidFill>
                  <a:schemeClr val="accent5">
                    <a:lumMod val="50000"/>
                  </a:schemeClr>
                </a:solidFill>
              </a:rPr>
              <a:t>Notasi </a:t>
            </a:r>
            <a:r>
              <a:rPr lang="sv-SE" dirty="0">
                <a:solidFill>
                  <a:schemeClr val="accent5">
                    <a:lumMod val="50000"/>
                  </a:schemeClr>
                </a:solidFill>
              </a:rPr>
              <a:t>matriks biasanya menggunakan huruf kapital.</a:t>
            </a:r>
          </a:p>
          <a:p>
            <a:endParaRPr lang="id-ID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304777"/>
              </p:ext>
            </p:extLst>
          </p:nvPr>
        </p:nvGraphicFramePr>
        <p:xfrm>
          <a:off x="7775889" y="1822323"/>
          <a:ext cx="3879604" cy="1516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2" name="Equation" r:id="rId3" imgW="1638300" imgH="850900" progId="Equation.DSMT4">
                  <p:embed/>
                </p:oleObj>
              </mc:Choice>
              <mc:Fallback>
                <p:oleObj name="Equation" r:id="rId3" imgW="1638300" imgH="850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889" y="1822323"/>
                        <a:ext cx="3879604" cy="151664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184562"/>
              </p:ext>
            </p:extLst>
          </p:nvPr>
        </p:nvGraphicFramePr>
        <p:xfrm>
          <a:off x="8523288" y="3858347"/>
          <a:ext cx="2643187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3" name="Equation" r:id="rId5" imgW="888840" imgH="647640" progId="Equation.DSMT4">
                  <p:embed/>
                </p:oleObj>
              </mc:Choice>
              <mc:Fallback>
                <p:oleObj name="Equation" r:id="rId5" imgW="888840" imgH="647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3288" y="3858347"/>
                        <a:ext cx="2643187" cy="14446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093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37" y="313153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Ordo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35526" y="2004361"/>
            <a:ext cx="5195455" cy="1905075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Ordo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		: 3 X 2</a:t>
            </a:r>
          </a:p>
          <a:p>
            <a:pPr>
              <a:buFont typeface="Wingdings 2" pitchFamily="18" charset="2"/>
              <a:buNone/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Ordo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	: …</a:t>
            </a:r>
          </a:p>
          <a:p>
            <a:pPr>
              <a:buFont typeface="Wingdings 2" pitchFamily="18" charset="2"/>
              <a:buNone/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Ordo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	: …</a:t>
            </a:r>
          </a:p>
          <a:p>
            <a:pPr>
              <a:buFont typeface="Wingdings 2" pitchFamily="18" charset="2"/>
              <a:buNone/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Ordo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Matriks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	: …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642133"/>
              </p:ext>
            </p:extLst>
          </p:nvPr>
        </p:nvGraphicFramePr>
        <p:xfrm>
          <a:off x="5730009" y="1974129"/>
          <a:ext cx="2189163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0" name="Equation" r:id="rId3" imgW="736560" imgH="647640" progId="Equation.DSMT4">
                  <p:embed/>
                </p:oleObj>
              </mc:Choice>
              <mc:Fallback>
                <p:oleObj name="Equation" r:id="rId3" imgW="73656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009" y="1974129"/>
                        <a:ext cx="2189163" cy="14446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449780"/>
              </p:ext>
            </p:extLst>
          </p:nvPr>
        </p:nvGraphicFramePr>
        <p:xfrm>
          <a:off x="4883734" y="4343096"/>
          <a:ext cx="389043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1" name="Equation" r:id="rId5" imgW="1155700" imgH="228600" progId="Equation.DSMT4">
                  <p:embed/>
                </p:oleObj>
              </mc:Choice>
              <mc:Fallback>
                <p:oleObj name="Equation" r:id="rId5" imgW="1155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3734" y="4343096"/>
                        <a:ext cx="3890433" cy="5715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8333659"/>
              </p:ext>
            </p:extLst>
          </p:nvPr>
        </p:nvGraphicFramePr>
        <p:xfrm>
          <a:off x="8440882" y="1760511"/>
          <a:ext cx="3429000" cy="192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2" name="Equation" r:id="rId7" imgW="1129810" imgH="850531" progId="Equation.DSMT4">
                  <p:embed/>
                </p:oleObj>
              </mc:Choice>
              <mc:Fallback>
                <p:oleObj name="Equation" r:id="rId7" imgW="1129810" imgH="85053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0882" y="1760511"/>
                        <a:ext cx="3429000" cy="192881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943671"/>
              </p:ext>
            </p:extLst>
          </p:nvPr>
        </p:nvGraphicFramePr>
        <p:xfrm>
          <a:off x="9638868" y="4042930"/>
          <a:ext cx="1481137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3" name="Equation" r:id="rId9" imgW="444240" imgH="444240" progId="Equation.DSMT4">
                  <p:embed/>
                </p:oleObj>
              </mc:Choice>
              <mc:Fallback>
                <p:oleObj name="Equation" r:id="rId9" imgW="44424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38868" y="4042930"/>
                        <a:ext cx="1481137" cy="110331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685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611" y="174607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Jenis-Jenis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960241"/>
            <a:ext cx="4430283" cy="286114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Nol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Satu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Baris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Kolom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</a:rPr>
              <a:t>Persegi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5327915" y="1916833"/>
            <a:ext cx="6350496" cy="3024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6.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Segitiga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Atas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7.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Segitiga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Bawah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 startAt="8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Diagonal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 startAt="8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</a:rPr>
              <a:t>Identitas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 startAt="8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Tranpose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828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12" y="188450"/>
            <a:ext cx="10972800" cy="940966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Jenis-Jenis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id-ID" sz="4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621049"/>
              </p:ext>
            </p:extLst>
          </p:nvPr>
        </p:nvGraphicFramePr>
        <p:xfrm>
          <a:off x="649709" y="1333439"/>
          <a:ext cx="2204316" cy="1240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67" name="Equation" r:id="rId3" imgW="863280" imgH="647640" progId="Equation.DSMT4">
                  <p:embed/>
                </p:oleObj>
              </mc:Choice>
              <mc:Fallback>
                <p:oleObj name="Equation" r:id="rId3" imgW="863280" imgH="647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09" y="1333439"/>
                        <a:ext cx="2204316" cy="1240524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808791"/>
              </p:ext>
            </p:extLst>
          </p:nvPr>
        </p:nvGraphicFramePr>
        <p:xfrm>
          <a:off x="5958588" y="4097215"/>
          <a:ext cx="350202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68" name="Equation" r:id="rId5" imgW="1371600" imgH="228600" progId="Equation.DSMT4">
                  <p:embed/>
                </p:oleObj>
              </mc:Choice>
              <mc:Fallback>
                <p:oleObj name="Equation" r:id="rId5" imgW="13716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8588" y="4097215"/>
                        <a:ext cx="3502025" cy="43815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0837" y="1734795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747705"/>
              </p:ext>
            </p:extLst>
          </p:nvPr>
        </p:nvGraphicFramePr>
        <p:xfrm>
          <a:off x="694598" y="2929365"/>
          <a:ext cx="2141537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69" name="Equation" r:id="rId7" imgW="838080" imgH="647640" progId="Equation.DSMT4">
                  <p:embed/>
                </p:oleObj>
              </mc:Choice>
              <mc:Fallback>
                <p:oleObj name="Equation" r:id="rId7" imgW="83808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598" y="2929365"/>
                        <a:ext cx="2141537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038369"/>
              </p:ext>
            </p:extLst>
          </p:nvPr>
        </p:nvGraphicFramePr>
        <p:xfrm>
          <a:off x="3699741" y="1685783"/>
          <a:ext cx="1395413" cy="245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0" name="Equation" r:id="rId9" imgW="545760" imgH="1282680" progId="Equation.DSMT4">
                  <p:embed/>
                </p:oleObj>
              </mc:Choice>
              <mc:Fallback>
                <p:oleObj name="Equation" r:id="rId9" imgW="545760" imgH="12826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9741" y="1685783"/>
                        <a:ext cx="1395413" cy="2459037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436098"/>
              </p:ext>
            </p:extLst>
          </p:nvPr>
        </p:nvGraphicFramePr>
        <p:xfrm>
          <a:off x="749748" y="4534770"/>
          <a:ext cx="3308350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1" name="Equation" r:id="rId11" imgW="1295280" imgH="863280" progId="Equation.DSMT4">
                  <p:embed/>
                </p:oleObj>
              </mc:Choice>
              <mc:Fallback>
                <p:oleObj name="Equation" r:id="rId11" imgW="1295280" imgH="8632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748" y="4534770"/>
                        <a:ext cx="3308350" cy="1655763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604243"/>
              </p:ext>
            </p:extLst>
          </p:nvPr>
        </p:nvGraphicFramePr>
        <p:xfrm>
          <a:off x="9338000" y="1224922"/>
          <a:ext cx="2398713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2" name="Equation" r:id="rId13" imgW="939600" imgH="647640" progId="Equation.DSMT4">
                  <p:embed/>
                </p:oleObj>
              </mc:Choice>
              <mc:Fallback>
                <p:oleObj name="Equation" r:id="rId13" imgW="93960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8000" y="1224922"/>
                        <a:ext cx="2398713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3720857"/>
              </p:ext>
            </p:extLst>
          </p:nvPr>
        </p:nvGraphicFramePr>
        <p:xfrm>
          <a:off x="5895848" y="2652713"/>
          <a:ext cx="2593975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3" name="Equation" r:id="rId15" imgW="1015920" imgH="647640" progId="Equation.DSMT4">
                  <p:embed/>
                </p:oleObj>
              </mc:Choice>
              <mc:Fallback>
                <p:oleObj name="Equation" r:id="rId15" imgW="101592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5848" y="2652713"/>
                        <a:ext cx="2593975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9577439"/>
              </p:ext>
            </p:extLst>
          </p:nvPr>
        </p:nvGraphicFramePr>
        <p:xfrm>
          <a:off x="5859620" y="1221943"/>
          <a:ext cx="2593975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4" name="Equation" r:id="rId17" imgW="1015920" imgH="647640" progId="Equation.DSMT4">
                  <p:embed/>
                </p:oleObj>
              </mc:Choice>
              <mc:Fallback>
                <p:oleObj name="Equation" r:id="rId17" imgW="101592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9620" y="1221943"/>
                        <a:ext cx="2593975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877922"/>
              </p:ext>
            </p:extLst>
          </p:nvPr>
        </p:nvGraphicFramePr>
        <p:xfrm>
          <a:off x="9349943" y="2663248"/>
          <a:ext cx="2205037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5" name="Equation" r:id="rId19" imgW="863280" imgH="647640" progId="Equation.DSMT4">
                  <p:embed/>
                </p:oleObj>
              </mc:Choice>
              <mc:Fallback>
                <p:oleObj name="Equation" r:id="rId19" imgW="86328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49943" y="2663248"/>
                        <a:ext cx="2205037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138429"/>
              </p:ext>
            </p:extLst>
          </p:nvPr>
        </p:nvGraphicFramePr>
        <p:xfrm>
          <a:off x="5971662" y="4810125"/>
          <a:ext cx="5154612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6" name="Equation" r:id="rId21" imgW="2019240" imgH="647640" progId="Equation.DSMT4">
                  <p:embed/>
                </p:oleObj>
              </mc:Choice>
              <mc:Fallback>
                <p:oleObj name="Equation" r:id="rId21" imgW="2019240" imgH="647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1662" y="4810125"/>
                        <a:ext cx="5154612" cy="124142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24692" y="3314214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00890" y="5170723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48001" y="2704614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347855" y="1645346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347855" y="3044473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347854" y="4131631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347853" y="5170723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825346" y="1645346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8825345" y="3043555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8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Operasi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en-US" dirty="0"/>
          </a:p>
        </p:txBody>
      </p:sp>
      <p:sp>
        <p:nvSpPr>
          <p:cNvPr id="9220" name="Content Placeholder 2"/>
          <p:cNvSpPr>
            <a:spLocks noGrp="1"/>
          </p:cNvSpPr>
          <p:nvPr>
            <p:ph idx="1"/>
          </p:nvPr>
        </p:nvSpPr>
        <p:spPr>
          <a:xfrm>
            <a:off x="476211" y="1428736"/>
            <a:ext cx="11334829" cy="4736568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Penjumlahan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dan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Pengurangan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en-US" b="1" dirty="0" err="1" smtClean="0">
                <a:solidFill>
                  <a:srgbClr val="FF0000"/>
                </a:solidFill>
              </a:rPr>
              <a:t>Syarat</a:t>
            </a:r>
            <a:r>
              <a:rPr lang="en-US" b="1" dirty="0" smtClean="0">
                <a:solidFill>
                  <a:srgbClr val="FF0000"/>
                </a:solidFill>
              </a:rPr>
              <a:t> :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Ordo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sama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algn="just">
              <a:buFont typeface="Wingdings 2" pitchFamily="18" charset="2"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endParaRPr lang="en-US" dirty="0" smtClean="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7569034"/>
              </p:ext>
            </p:extLst>
          </p:nvPr>
        </p:nvGraphicFramePr>
        <p:xfrm>
          <a:off x="1905000" y="2357438"/>
          <a:ext cx="8704263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7" name="Equation" r:id="rId4" imgW="2209800" imgH="393700" progId="Equation.DSMT4">
                  <p:embed/>
                </p:oleObj>
              </mc:Choice>
              <mc:Fallback>
                <p:oleObj name="Equation" r:id="rId4" imgW="22098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357438"/>
                        <a:ext cx="8704263" cy="11684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9010893"/>
              </p:ext>
            </p:extLst>
          </p:nvPr>
        </p:nvGraphicFramePr>
        <p:xfrm>
          <a:off x="719138" y="3930340"/>
          <a:ext cx="5281612" cy="124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8" name="Equation" r:id="rId6" imgW="1422400" imgH="431800" progId="Equation.DSMT4">
                  <p:embed/>
                </p:oleObj>
              </mc:Choice>
              <mc:Fallback>
                <p:oleObj name="Equation" r:id="rId6" imgW="14224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3930340"/>
                        <a:ext cx="5281612" cy="1246188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005980"/>
              </p:ext>
            </p:extLst>
          </p:nvPr>
        </p:nvGraphicFramePr>
        <p:xfrm>
          <a:off x="6383338" y="3930340"/>
          <a:ext cx="5291137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9" name="Equation" r:id="rId8" imgW="1422400" imgH="431800" progId="Equation.DSMT4">
                  <p:embed/>
                </p:oleObj>
              </mc:Choice>
              <mc:Fallback>
                <p:oleObj name="Equation" r:id="rId8" imgW="14224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3338" y="3930340"/>
                        <a:ext cx="5291137" cy="124936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1201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Operasi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Perkalian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Matriks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Dengan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Skalar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endParaRPr lang="en-US" dirty="0" smtClean="0"/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0795882"/>
              </p:ext>
            </p:extLst>
          </p:nvPr>
        </p:nvGraphicFramePr>
        <p:xfrm>
          <a:off x="3170415" y="1948433"/>
          <a:ext cx="4286250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0" name="Equation" r:id="rId4" imgW="1244600" imgH="431800" progId="Equation.DSMT4">
                  <p:embed/>
                </p:oleObj>
              </mc:Choice>
              <mc:Fallback>
                <p:oleObj name="Equation" r:id="rId4" imgW="12446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0415" y="1948433"/>
                        <a:ext cx="4286250" cy="111601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734762"/>
              </p:ext>
            </p:extLst>
          </p:nvPr>
        </p:nvGraphicFramePr>
        <p:xfrm>
          <a:off x="834745" y="3550205"/>
          <a:ext cx="10517188" cy="141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1" name="Equation" r:id="rId6" imgW="2730500" imgH="431800" progId="Equation.DSMT4">
                  <p:embed/>
                </p:oleObj>
              </mc:Choice>
              <mc:Fallback>
                <p:oleObj name="Equation" r:id="rId6" imgW="27305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745" y="3550205"/>
                        <a:ext cx="10517188" cy="141446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6110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Operasi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Perkalian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</a:rPr>
              <a:t>Matriks</a:t>
            </a:r>
            <a:endParaRPr lang="en-U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</a:p>
          <a:p>
            <a:pPr algn="just">
              <a:buFont typeface="Wingdings 2" pitchFamily="18" charset="2"/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Apakah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AB = BA ???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Silahkan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coba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ya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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619819"/>
              </p:ext>
            </p:extLst>
          </p:nvPr>
        </p:nvGraphicFramePr>
        <p:xfrm>
          <a:off x="2811819" y="1618529"/>
          <a:ext cx="5840412" cy="131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4" name="Document" r:id="rId4" imgW="2068413" imgH="735297" progId="Word.Document.8">
                  <p:embed/>
                </p:oleObj>
              </mc:Choice>
              <mc:Fallback>
                <p:oleObj name="Document" r:id="rId4" imgW="2068413" imgH="73529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1819" y="1618529"/>
                        <a:ext cx="5840412" cy="131603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075524"/>
              </p:ext>
            </p:extLst>
          </p:nvPr>
        </p:nvGraphicFramePr>
        <p:xfrm>
          <a:off x="387483" y="3034720"/>
          <a:ext cx="11722100" cy="173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5" name="Document" r:id="rId6" imgW="4540823" imgH="648763" progId="Word.Document.8">
                  <p:embed/>
                </p:oleObj>
              </mc:Choice>
              <mc:Fallback>
                <p:oleObj name="Document" r:id="rId6" imgW="4540823" imgH="64876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483" y="3034720"/>
                        <a:ext cx="11722100" cy="173196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49281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1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918139"/>
              </p:ext>
            </p:extLst>
          </p:nvPr>
        </p:nvGraphicFramePr>
        <p:xfrm>
          <a:off x="228600" y="1349375"/>
          <a:ext cx="8458200" cy="443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9" name="Document" r:id="rId4" imgW="4110469" imgH="2153287" progId="Word.Document.8">
                  <p:embed/>
                </p:oleObj>
              </mc:Choice>
              <mc:Fallback>
                <p:oleObj name="Document" r:id="rId4" imgW="4110469" imgH="215328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349375"/>
                        <a:ext cx="8458200" cy="443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538236"/>
              </p:ext>
            </p:extLst>
          </p:nvPr>
        </p:nvGraphicFramePr>
        <p:xfrm>
          <a:off x="8318788" y="1457035"/>
          <a:ext cx="2575681" cy="92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0" name="Equation" r:id="rId6" imgW="927000" imgH="444240" progId="Equation.DSMT4">
                  <p:embed/>
                </p:oleObj>
              </mc:Choice>
              <mc:Fallback>
                <p:oleObj name="Equation" r:id="rId6" imgW="9270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788" y="1457035"/>
                        <a:ext cx="2575681" cy="9259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948465"/>
              </p:ext>
            </p:extLst>
          </p:nvPr>
        </p:nvGraphicFramePr>
        <p:xfrm>
          <a:off x="6000462" y="1317597"/>
          <a:ext cx="1868920" cy="1252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1" name="Equation" r:id="rId8" imgW="723600" imgH="647640" progId="Equation.DSMT4">
                  <p:embed/>
                </p:oleObj>
              </mc:Choice>
              <mc:Fallback>
                <p:oleObj name="Equation" r:id="rId8" imgW="72360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462" y="1317597"/>
                        <a:ext cx="1868920" cy="1252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5970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 TelU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TelU" id="{08DC51EF-A25C-4777-8536-F32D4A4BAF64}" vid="{5C5C6598-3404-4EFD-B29D-AE85BA2A1F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E12BE7EC7F7A4D81724995719A0885" ma:contentTypeVersion="3" ma:contentTypeDescription="Create a new document." ma:contentTypeScope="" ma:versionID="1a6a9db62bcebd8b1ae87fdd53d73b15">
  <xsd:schema xmlns:xsd="http://www.w3.org/2001/XMLSchema" xmlns:xs="http://www.w3.org/2001/XMLSchema" xmlns:p="http://schemas.microsoft.com/office/2006/metadata/properties" xmlns:ns2="dc41ffe0-8727-4ecc-b748-3614b3b21173" targetNamespace="http://schemas.microsoft.com/office/2006/metadata/properties" ma:root="true" ma:fieldsID="d9e72ede98718b3db27c2d42fc481d77" ns2:_="">
    <xsd:import namespace="dc41ffe0-8727-4ecc-b748-3614b3b211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41ffe0-8727-4ecc-b748-3614b3b211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008417-5189-436B-BD67-18F533CA8AA7}"/>
</file>

<file path=customXml/itemProps2.xml><?xml version="1.0" encoding="utf-8"?>
<ds:datastoreItem xmlns:ds="http://schemas.openxmlformats.org/officeDocument/2006/customXml" ds:itemID="{2D1AE7AC-2BD9-479B-BE64-FEA95EEE7376}"/>
</file>

<file path=customXml/itemProps3.xml><?xml version="1.0" encoding="utf-8"?>
<ds:datastoreItem xmlns:ds="http://schemas.openxmlformats.org/officeDocument/2006/customXml" ds:itemID="{A38C8CC8-53C1-421B-B9B5-8E6954F8E68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5467</TotalTime>
  <Words>198</Words>
  <Application>Microsoft Office PowerPoint</Application>
  <PresentationFormat>Widescreen</PresentationFormat>
  <Paragraphs>67</Paragraphs>
  <Slides>11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Myriad Pro</vt:lpstr>
      <vt:lpstr>Wingdings</vt:lpstr>
      <vt:lpstr>Wingdings 2</vt:lpstr>
      <vt:lpstr>Theme TelU</vt:lpstr>
      <vt:lpstr>Document</vt:lpstr>
      <vt:lpstr>Equation</vt:lpstr>
      <vt:lpstr>OPERASI MATRIKS</vt:lpstr>
      <vt:lpstr>CAPAIAN PEMBELAJARAN</vt:lpstr>
      <vt:lpstr>MATERI PEMBELAJARAN</vt:lpstr>
      <vt:lpstr>Definisi Matriks</vt:lpstr>
      <vt:lpstr>Ordo Matriks</vt:lpstr>
      <vt:lpstr>Jenis-Jenis Matriks</vt:lpstr>
      <vt:lpstr>Jenis-Jenis Matriks</vt:lpstr>
      <vt:lpstr>Operasi Pada Matriks</vt:lpstr>
      <vt:lpstr>Operasi Pada Matriks</vt:lpstr>
      <vt:lpstr>Operasi Pada Matriks</vt:lpstr>
      <vt:lpstr>Latihan Soal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RINNA F</dc:creator>
  <cp:lastModifiedBy>L</cp:lastModifiedBy>
  <cp:revision>262</cp:revision>
  <dcterms:created xsi:type="dcterms:W3CDTF">2013-12-08T13:08:08Z</dcterms:created>
  <dcterms:modified xsi:type="dcterms:W3CDTF">2020-06-24T14:13:25Z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0x01010067E12BE7EC7F7A4D81724995719A0885</vt:lpwstr>
  </property>
</Properties>
</file>