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6" r:id="rId3"/>
    <p:sldId id="270" r:id="rId4"/>
    <p:sldId id="267" r:id="rId5"/>
    <p:sldId id="268" r:id="rId6"/>
    <p:sldId id="269" r:id="rId7"/>
    <p:sldId id="263" r:id="rId8"/>
    <p:sldId id="261" r:id="rId9"/>
    <p:sldId id="27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21"/>
    <a:srgbClr val="0066FF"/>
    <a:srgbClr val="FF0000"/>
    <a:srgbClr val="FF3399"/>
    <a:srgbClr val="DE2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81100" autoAdjust="0"/>
  </p:normalViewPr>
  <p:slideViewPr>
    <p:cSldViewPr snapToGrid="0">
      <p:cViewPr varScale="1">
        <p:scale>
          <a:sx n="41" d="100"/>
          <a:sy n="41" d="100"/>
        </p:scale>
        <p:origin x="48"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16D44-A2B0-4F06-AF62-C9601C572D8C}" type="datetimeFigureOut">
              <a:rPr lang="en-US" smtClean="0"/>
              <a:t>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D0029-FD08-47A2-A8C9-3DF8DF1CF7D3}" type="slidenum">
              <a:rPr lang="en-US" smtClean="0"/>
              <a:t>‹#›</a:t>
            </a:fld>
            <a:endParaRPr lang="en-US"/>
          </a:p>
        </p:txBody>
      </p:sp>
    </p:spTree>
    <p:extLst>
      <p:ext uri="{BB962C8B-B14F-4D97-AF65-F5344CB8AC3E}">
        <p14:creationId xmlns:p14="http://schemas.microsoft.com/office/powerpoint/2010/main" val="307343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Bismillahirrahmanirrahiim</a:t>
            </a:r>
            <a:endParaRPr lang="en-US" dirty="0"/>
          </a:p>
          <a:p>
            <a:r>
              <a:rPr lang="en-US" dirty="0" err="1"/>
              <a:t>Assalamualaykum</a:t>
            </a:r>
            <a:r>
              <a:rPr lang="en-US" dirty="0"/>
              <a:t> </a:t>
            </a:r>
            <a:r>
              <a:rPr lang="en-US" dirty="0" err="1"/>
              <a:t>wr.wb</a:t>
            </a:r>
            <a:endParaRPr lang="en-US" dirty="0"/>
          </a:p>
          <a:p>
            <a:r>
              <a:rPr lang="en-US" dirty="0"/>
              <a:t>Good morning everyone. </a:t>
            </a:r>
          </a:p>
          <a:p>
            <a:r>
              <a:rPr lang="en-US" dirty="0"/>
              <a:t>My name is </a:t>
            </a:r>
            <a:r>
              <a:rPr lang="en-US" dirty="0" err="1"/>
              <a:t>Siti</a:t>
            </a:r>
            <a:r>
              <a:rPr lang="en-US" dirty="0"/>
              <a:t> </a:t>
            </a:r>
            <a:r>
              <a:rPr lang="en-US" dirty="0" err="1"/>
              <a:t>Hartinah</a:t>
            </a:r>
            <a:r>
              <a:rPr lang="en-US" dirty="0"/>
              <a:t> </a:t>
            </a:r>
          </a:p>
          <a:p>
            <a:r>
              <a:rPr lang="en-US" dirty="0"/>
              <a:t>Today I would like to present</a:t>
            </a:r>
            <a:r>
              <a:rPr lang="en-US" baseline="0" dirty="0"/>
              <a:t> my joined work with </a:t>
            </a:r>
            <a:r>
              <a:rPr lang="en-US" baseline="0" dirty="0" err="1"/>
              <a:t>Hario</a:t>
            </a:r>
            <a:r>
              <a:rPr lang="en-US" baseline="0" dirty="0"/>
              <a:t> </a:t>
            </a:r>
            <a:r>
              <a:rPr lang="en-US" baseline="0" dirty="0" err="1"/>
              <a:t>Prakoso</a:t>
            </a:r>
            <a:r>
              <a:rPr lang="en-US" baseline="0" dirty="0"/>
              <a:t> and Dr. Eng. </a:t>
            </a:r>
            <a:r>
              <a:rPr lang="en-US" baseline="0" dirty="0" err="1"/>
              <a:t>Khoirul</a:t>
            </a:r>
            <a:r>
              <a:rPr lang="en-US" baseline="0" dirty="0"/>
              <a:t> Anwar</a:t>
            </a:r>
            <a:endParaRPr lang="en-US" dirty="0"/>
          </a:p>
          <a:p>
            <a:r>
              <a:rPr lang="en-US" dirty="0"/>
              <a:t>With the title is -------This research was (</a:t>
            </a:r>
            <a:r>
              <a:rPr lang="en-US" dirty="0" err="1"/>
              <a:t>sebutin</a:t>
            </a:r>
            <a:r>
              <a:rPr lang="en-US" dirty="0"/>
              <a:t> </a:t>
            </a:r>
            <a:r>
              <a:rPr lang="en-US" dirty="0" err="1"/>
              <a:t>projek</a:t>
            </a:r>
            <a:r>
              <a:rPr lang="en-US" dirty="0"/>
              <a:t> </a:t>
            </a:r>
            <a:r>
              <a:rPr lang="en-US" dirty="0" err="1"/>
              <a:t>atas</a:t>
            </a:r>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43D0029-FD08-47A2-A8C9-3DF8DF1CF7D3}" type="slidenum">
              <a:rPr lang="en-US" smtClean="0"/>
              <a:t>1</a:t>
            </a:fld>
            <a:endParaRPr lang="en-US"/>
          </a:p>
        </p:txBody>
      </p:sp>
    </p:spTree>
    <p:extLst>
      <p:ext uri="{BB962C8B-B14F-4D97-AF65-F5344CB8AC3E}">
        <p14:creationId xmlns:p14="http://schemas.microsoft.com/office/powerpoint/2010/main" val="138277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10</a:t>
            </a:fld>
            <a:endParaRPr lang="en-US"/>
          </a:p>
        </p:txBody>
      </p:sp>
    </p:spTree>
    <p:extLst>
      <p:ext uri="{BB962C8B-B14F-4D97-AF65-F5344CB8AC3E}">
        <p14:creationId xmlns:p14="http://schemas.microsoft.com/office/powerpoint/2010/main" val="131117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2</a:t>
            </a:fld>
            <a:endParaRPr lang="en-US"/>
          </a:p>
        </p:txBody>
      </p:sp>
    </p:spTree>
    <p:extLst>
      <p:ext uri="{BB962C8B-B14F-4D97-AF65-F5344CB8AC3E}">
        <p14:creationId xmlns:p14="http://schemas.microsoft.com/office/powerpoint/2010/main" val="324644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3</a:t>
            </a:fld>
            <a:endParaRPr lang="en-US"/>
          </a:p>
        </p:txBody>
      </p:sp>
    </p:spTree>
    <p:extLst>
      <p:ext uri="{BB962C8B-B14F-4D97-AF65-F5344CB8AC3E}">
        <p14:creationId xmlns:p14="http://schemas.microsoft.com/office/powerpoint/2010/main" val="47271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4</a:t>
            </a:fld>
            <a:endParaRPr lang="en-US"/>
          </a:p>
        </p:txBody>
      </p:sp>
    </p:spTree>
    <p:extLst>
      <p:ext uri="{BB962C8B-B14F-4D97-AF65-F5344CB8AC3E}">
        <p14:creationId xmlns:p14="http://schemas.microsoft.com/office/powerpoint/2010/main" val="357031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5</a:t>
            </a:fld>
            <a:endParaRPr lang="en-US"/>
          </a:p>
        </p:txBody>
      </p:sp>
    </p:spTree>
    <p:extLst>
      <p:ext uri="{BB962C8B-B14F-4D97-AF65-F5344CB8AC3E}">
        <p14:creationId xmlns:p14="http://schemas.microsoft.com/office/powerpoint/2010/main" val="354860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6</a:t>
            </a:fld>
            <a:endParaRPr lang="en-US"/>
          </a:p>
        </p:txBody>
      </p:sp>
    </p:spTree>
    <p:extLst>
      <p:ext uri="{BB962C8B-B14F-4D97-AF65-F5344CB8AC3E}">
        <p14:creationId xmlns:p14="http://schemas.microsoft.com/office/powerpoint/2010/main" val="319488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7</a:t>
            </a:fld>
            <a:endParaRPr lang="en-US"/>
          </a:p>
        </p:txBody>
      </p:sp>
    </p:spTree>
    <p:extLst>
      <p:ext uri="{BB962C8B-B14F-4D97-AF65-F5344CB8AC3E}">
        <p14:creationId xmlns:p14="http://schemas.microsoft.com/office/powerpoint/2010/main" val="183720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8</a:t>
            </a:fld>
            <a:endParaRPr lang="en-US"/>
          </a:p>
        </p:txBody>
      </p:sp>
    </p:spTree>
    <p:extLst>
      <p:ext uri="{BB962C8B-B14F-4D97-AF65-F5344CB8AC3E}">
        <p14:creationId xmlns:p14="http://schemas.microsoft.com/office/powerpoint/2010/main" val="33124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outline</a:t>
            </a:r>
          </a:p>
        </p:txBody>
      </p:sp>
      <p:sp>
        <p:nvSpPr>
          <p:cNvPr id="4" name="Slide Number Placeholder 3"/>
          <p:cNvSpPr>
            <a:spLocks noGrp="1"/>
          </p:cNvSpPr>
          <p:nvPr>
            <p:ph type="sldNum" sz="quarter" idx="10"/>
          </p:nvPr>
        </p:nvSpPr>
        <p:spPr/>
        <p:txBody>
          <a:bodyPr/>
          <a:lstStyle/>
          <a:p>
            <a:fld id="{043D0029-FD08-47A2-A8C9-3DF8DF1CF7D3}" type="slidenum">
              <a:rPr lang="en-US" smtClean="0"/>
              <a:t>9</a:t>
            </a:fld>
            <a:endParaRPr lang="en-US"/>
          </a:p>
        </p:txBody>
      </p:sp>
    </p:spTree>
    <p:extLst>
      <p:ext uri="{BB962C8B-B14F-4D97-AF65-F5344CB8AC3E}">
        <p14:creationId xmlns:p14="http://schemas.microsoft.com/office/powerpoint/2010/main" val="17594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B80972-CE1A-4EE6-BCAD-4DA3679C29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1EBA237-1D83-43C5-AA90-4B33C0DDF2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2CE79D9-1A02-400E-81D5-4EF91BA67CFB}"/>
              </a:ext>
            </a:extLst>
          </p:cNvPr>
          <p:cNvSpPr>
            <a:spLocks noGrp="1"/>
          </p:cNvSpPr>
          <p:nvPr>
            <p:ph type="dt" sz="half" idx="10"/>
          </p:nvPr>
        </p:nvSpPr>
        <p:spPr/>
        <p:txBody>
          <a:bodyPr/>
          <a:lstStyle/>
          <a:p>
            <a:fld id="{013278B6-B773-48DD-9C0B-F24163087AA7}" type="datetime1">
              <a:rPr lang="en-US" smtClean="0"/>
              <a:t>1/2/2019</a:t>
            </a:fld>
            <a:endParaRPr lang="en-US"/>
          </a:p>
        </p:txBody>
      </p:sp>
      <p:sp>
        <p:nvSpPr>
          <p:cNvPr id="5" name="Footer Placeholder 4">
            <a:extLst>
              <a:ext uri="{FF2B5EF4-FFF2-40B4-BE49-F238E27FC236}">
                <a16:creationId xmlns="" xmlns:a16="http://schemas.microsoft.com/office/drawing/2014/main" id="{A1A3944B-87AA-4968-AB3E-DEAF51CD9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A73EB02-5932-435B-B73A-D7060BDD896B}"/>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293879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4108D-4EDE-4CFE-BEF3-5BB95E2F3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96711B0-5298-40E2-A0B4-496AE90B1E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96E6CF-3DF1-4F3D-B781-AC4F9270EDF8}"/>
              </a:ext>
            </a:extLst>
          </p:cNvPr>
          <p:cNvSpPr>
            <a:spLocks noGrp="1"/>
          </p:cNvSpPr>
          <p:nvPr>
            <p:ph type="dt" sz="half" idx="10"/>
          </p:nvPr>
        </p:nvSpPr>
        <p:spPr/>
        <p:txBody>
          <a:bodyPr/>
          <a:lstStyle/>
          <a:p>
            <a:fld id="{D1A40606-6196-45CE-9B18-48B296ED90EC}" type="datetime1">
              <a:rPr lang="en-US" smtClean="0"/>
              <a:t>1/2/2019</a:t>
            </a:fld>
            <a:endParaRPr lang="en-US"/>
          </a:p>
        </p:txBody>
      </p:sp>
      <p:sp>
        <p:nvSpPr>
          <p:cNvPr id="5" name="Footer Placeholder 4">
            <a:extLst>
              <a:ext uri="{FF2B5EF4-FFF2-40B4-BE49-F238E27FC236}">
                <a16:creationId xmlns="" xmlns:a16="http://schemas.microsoft.com/office/drawing/2014/main" id="{E6266779-6571-4230-AD64-1689FFC46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80B890-67B8-4829-B989-E8DEC16BD881}"/>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49129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04F4C82-9F17-41BD-B7C2-93F8CE25E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2827157-8A5E-416E-A520-EBFDF0EB06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EE4312-9C67-4D9F-887F-D1C6A40A4D8E}"/>
              </a:ext>
            </a:extLst>
          </p:cNvPr>
          <p:cNvSpPr>
            <a:spLocks noGrp="1"/>
          </p:cNvSpPr>
          <p:nvPr>
            <p:ph type="dt" sz="half" idx="10"/>
          </p:nvPr>
        </p:nvSpPr>
        <p:spPr/>
        <p:txBody>
          <a:bodyPr/>
          <a:lstStyle/>
          <a:p>
            <a:fld id="{675425D9-B6A8-43A5-9998-E4D0EA676F86}" type="datetime1">
              <a:rPr lang="en-US" smtClean="0"/>
              <a:t>1/2/2019</a:t>
            </a:fld>
            <a:endParaRPr lang="en-US"/>
          </a:p>
        </p:txBody>
      </p:sp>
      <p:sp>
        <p:nvSpPr>
          <p:cNvPr id="5" name="Footer Placeholder 4">
            <a:extLst>
              <a:ext uri="{FF2B5EF4-FFF2-40B4-BE49-F238E27FC236}">
                <a16:creationId xmlns="" xmlns:a16="http://schemas.microsoft.com/office/drawing/2014/main" id="{0AAA764F-C579-4F6F-B495-5851D1687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278C95D-637D-4B76-AAEE-9FE2942E0294}"/>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93886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219236-95BB-4E6B-B070-14573E509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778B612-3E2F-4ED2-9EEF-D367783914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72E365-702D-4200-8F0A-E71209DDCADE}"/>
              </a:ext>
            </a:extLst>
          </p:cNvPr>
          <p:cNvSpPr>
            <a:spLocks noGrp="1"/>
          </p:cNvSpPr>
          <p:nvPr>
            <p:ph type="dt" sz="half" idx="10"/>
          </p:nvPr>
        </p:nvSpPr>
        <p:spPr/>
        <p:txBody>
          <a:bodyPr/>
          <a:lstStyle/>
          <a:p>
            <a:fld id="{68206A48-4AD9-4005-9D8F-39547D9E0B00}" type="datetime1">
              <a:rPr lang="en-US" smtClean="0"/>
              <a:t>1/2/2019</a:t>
            </a:fld>
            <a:endParaRPr lang="en-US"/>
          </a:p>
        </p:txBody>
      </p:sp>
      <p:sp>
        <p:nvSpPr>
          <p:cNvPr id="5" name="Footer Placeholder 4">
            <a:extLst>
              <a:ext uri="{FF2B5EF4-FFF2-40B4-BE49-F238E27FC236}">
                <a16:creationId xmlns="" xmlns:a16="http://schemas.microsoft.com/office/drawing/2014/main" id="{836C35D3-2953-4434-AECE-873871C13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24B50F-D9A2-4D41-9062-FBBB15F2DD6C}"/>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19936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33117-0852-42C8-9AF1-392B37168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79ADCC8-4B8B-4B1E-B2F8-B15D91458F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96E01C3-3383-45A5-8178-A1B732817040}"/>
              </a:ext>
            </a:extLst>
          </p:cNvPr>
          <p:cNvSpPr>
            <a:spLocks noGrp="1"/>
          </p:cNvSpPr>
          <p:nvPr>
            <p:ph type="dt" sz="half" idx="10"/>
          </p:nvPr>
        </p:nvSpPr>
        <p:spPr/>
        <p:txBody>
          <a:bodyPr/>
          <a:lstStyle/>
          <a:p>
            <a:fld id="{A370C88C-20C0-4DF3-8DA1-004C2723228E}" type="datetime1">
              <a:rPr lang="en-US" smtClean="0"/>
              <a:t>1/2/2019</a:t>
            </a:fld>
            <a:endParaRPr lang="en-US"/>
          </a:p>
        </p:txBody>
      </p:sp>
      <p:sp>
        <p:nvSpPr>
          <p:cNvPr id="5" name="Footer Placeholder 4">
            <a:extLst>
              <a:ext uri="{FF2B5EF4-FFF2-40B4-BE49-F238E27FC236}">
                <a16:creationId xmlns="" xmlns:a16="http://schemas.microsoft.com/office/drawing/2014/main" id="{58410EE3-D467-4A60-8D1D-45938D7F6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5986EB-4318-42AB-A22A-F2D05E98A144}"/>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153702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4BD10-6447-411B-9C70-26A50F4FD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D5506B3-DA5E-4385-8DD1-91391B95A0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7A94E6B-3F9F-4053-8379-36E0E353FC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D70AFCB-FA88-4BB8-90D6-944307C2F8B1}"/>
              </a:ext>
            </a:extLst>
          </p:cNvPr>
          <p:cNvSpPr>
            <a:spLocks noGrp="1"/>
          </p:cNvSpPr>
          <p:nvPr>
            <p:ph type="dt" sz="half" idx="10"/>
          </p:nvPr>
        </p:nvSpPr>
        <p:spPr/>
        <p:txBody>
          <a:bodyPr/>
          <a:lstStyle/>
          <a:p>
            <a:fld id="{7A765CE8-2A61-4250-9E06-5BFBE951C00A}" type="datetime1">
              <a:rPr lang="en-US" smtClean="0"/>
              <a:t>1/2/2019</a:t>
            </a:fld>
            <a:endParaRPr lang="en-US"/>
          </a:p>
        </p:txBody>
      </p:sp>
      <p:sp>
        <p:nvSpPr>
          <p:cNvPr id="6" name="Footer Placeholder 5">
            <a:extLst>
              <a:ext uri="{FF2B5EF4-FFF2-40B4-BE49-F238E27FC236}">
                <a16:creationId xmlns="" xmlns:a16="http://schemas.microsoft.com/office/drawing/2014/main" id="{6C8C0429-6600-4F08-A580-22A381E5A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F3A3254-D937-4771-8B36-D8EB99BDD47C}"/>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7601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46A92-4629-4024-BC5D-C1090983A5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9E7C7C4-5020-413F-98A5-99285C8FC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6775F64-4983-4B8A-B0C6-FA2F400FFF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470B49D-4E4C-4230-A095-E75971912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3DC7FFE-7EF1-47D0-9F9D-7B741C84BE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930C6F-8D05-44BB-9A8A-DDC7EA8D8E98}"/>
              </a:ext>
            </a:extLst>
          </p:cNvPr>
          <p:cNvSpPr>
            <a:spLocks noGrp="1"/>
          </p:cNvSpPr>
          <p:nvPr>
            <p:ph type="dt" sz="half" idx="10"/>
          </p:nvPr>
        </p:nvSpPr>
        <p:spPr/>
        <p:txBody>
          <a:bodyPr/>
          <a:lstStyle/>
          <a:p>
            <a:fld id="{C8FF47EC-4A72-42D5-A5E7-0667086A4328}" type="datetime1">
              <a:rPr lang="en-US" smtClean="0"/>
              <a:t>1/2/2019</a:t>
            </a:fld>
            <a:endParaRPr lang="en-US"/>
          </a:p>
        </p:txBody>
      </p:sp>
      <p:sp>
        <p:nvSpPr>
          <p:cNvPr id="8" name="Footer Placeholder 7">
            <a:extLst>
              <a:ext uri="{FF2B5EF4-FFF2-40B4-BE49-F238E27FC236}">
                <a16:creationId xmlns="" xmlns:a16="http://schemas.microsoft.com/office/drawing/2014/main" id="{CDBA893D-32EF-40F5-BD89-776A2A74E7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E3E4CDB-45AB-40D9-AEF7-DD10EF12B6C9}"/>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265558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9414C4-A573-4E86-A774-99FE5B961F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177395B-5027-4C36-8973-E49558812D72}"/>
              </a:ext>
            </a:extLst>
          </p:cNvPr>
          <p:cNvSpPr>
            <a:spLocks noGrp="1"/>
          </p:cNvSpPr>
          <p:nvPr>
            <p:ph type="dt" sz="half" idx="10"/>
          </p:nvPr>
        </p:nvSpPr>
        <p:spPr/>
        <p:txBody>
          <a:bodyPr/>
          <a:lstStyle/>
          <a:p>
            <a:fld id="{26B28776-73F1-47A2-9744-600CE4202073}" type="datetime1">
              <a:rPr lang="en-US" smtClean="0"/>
              <a:t>1/2/2019</a:t>
            </a:fld>
            <a:endParaRPr lang="en-US"/>
          </a:p>
        </p:txBody>
      </p:sp>
      <p:sp>
        <p:nvSpPr>
          <p:cNvPr id="4" name="Footer Placeholder 3">
            <a:extLst>
              <a:ext uri="{FF2B5EF4-FFF2-40B4-BE49-F238E27FC236}">
                <a16:creationId xmlns="" xmlns:a16="http://schemas.microsoft.com/office/drawing/2014/main" id="{EB3517C2-DC6E-4844-873F-BADDAD597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F75FD9D-85D2-41CA-83B6-12CF1D395C63}"/>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50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9ACDA64-27F7-4468-B14B-AB223D4E73B6}"/>
              </a:ext>
            </a:extLst>
          </p:cNvPr>
          <p:cNvSpPr>
            <a:spLocks noGrp="1"/>
          </p:cNvSpPr>
          <p:nvPr>
            <p:ph type="dt" sz="half" idx="10"/>
          </p:nvPr>
        </p:nvSpPr>
        <p:spPr/>
        <p:txBody>
          <a:bodyPr/>
          <a:lstStyle/>
          <a:p>
            <a:fld id="{EA06A0EB-27F9-47FC-90F3-1EACCE11B92C}" type="datetime1">
              <a:rPr lang="en-US" smtClean="0"/>
              <a:t>1/2/2019</a:t>
            </a:fld>
            <a:endParaRPr lang="en-US"/>
          </a:p>
        </p:txBody>
      </p:sp>
      <p:sp>
        <p:nvSpPr>
          <p:cNvPr id="3" name="Footer Placeholder 2">
            <a:extLst>
              <a:ext uri="{FF2B5EF4-FFF2-40B4-BE49-F238E27FC236}">
                <a16:creationId xmlns="" xmlns:a16="http://schemas.microsoft.com/office/drawing/2014/main" id="{20BFD175-A611-4719-A050-56589EA214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9ED62CC-61D9-41E7-87F8-3E18B652B676}"/>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225955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651F8-45E9-411F-9DD6-9DEF91CA5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93319C9-D50D-4A53-95EA-EE1DC1630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358850B-4734-4103-841B-E11F34C5E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74D6F09-0EB7-4B30-8E6B-B8CE1AAC2DF0}"/>
              </a:ext>
            </a:extLst>
          </p:cNvPr>
          <p:cNvSpPr>
            <a:spLocks noGrp="1"/>
          </p:cNvSpPr>
          <p:nvPr>
            <p:ph type="dt" sz="half" idx="10"/>
          </p:nvPr>
        </p:nvSpPr>
        <p:spPr/>
        <p:txBody>
          <a:bodyPr/>
          <a:lstStyle/>
          <a:p>
            <a:fld id="{1471B8AE-7053-483F-BA2C-1132350E9A0A}" type="datetime1">
              <a:rPr lang="en-US" smtClean="0"/>
              <a:t>1/2/2019</a:t>
            </a:fld>
            <a:endParaRPr lang="en-US"/>
          </a:p>
        </p:txBody>
      </p:sp>
      <p:sp>
        <p:nvSpPr>
          <p:cNvPr id="6" name="Footer Placeholder 5">
            <a:extLst>
              <a:ext uri="{FF2B5EF4-FFF2-40B4-BE49-F238E27FC236}">
                <a16:creationId xmlns="" xmlns:a16="http://schemas.microsoft.com/office/drawing/2014/main" id="{E25BE7CA-8B25-4BD5-AAA4-860086014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3123A5A-5B81-415F-9F07-F2E440126A71}"/>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365053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B6D597-7749-4135-B586-D5379A895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89A0C98-6449-4CF9-BE75-FC2A7FA14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9180361-A21C-42AD-BFB6-F1AD7CB1E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3F54189-6779-4C9B-A38B-E4719D369825}"/>
              </a:ext>
            </a:extLst>
          </p:cNvPr>
          <p:cNvSpPr>
            <a:spLocks noGrp="1"/>
          </p:cNvSpPr>
          <p:nvPr>
            <p:ph type="dt" sz="half" idx="10"/>
          </p:nvPr>
        </p:nvSpPr>
        <p:spPr/>
        <p:txBody>
          <a:bodyPr/>
          <a:lstStyle/>
          <a:p>
            <a:fld id="{F9285390-0BEE-49FA-AEB1-B0D948E7A9B9}" type="datetime1">
              <a:rPr lang="en-US" smtClean="0"/>
              <a:t>1/2/2019</a:t>
            </a:fld>
            <a:endParaRPr lang="en-US"/>
          </a:p>
        </p:txBody>
      </p:sp>
      <p:sp>
        <p:nvSpPr>
          <p:cNvPr id="6" name="Footer Placeholder 5">
            <a:extLst>
              <a:ext uri="{FF2B5EF4-FFF2-40B4-BE49-F238E27FC236}">
                <a16:creationId xmlns="" xmlns:a16="http://schemas.microsoft.com/office/drawing/2014/main" id="{D267C11E-4CD0-465C-A4AB-29DF91886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AAD1DB-DC36-4EA0-8E2C-C3910CC2296B}"/>
              </a:ext>
            </a:extLst>
          </p:cNvPr>
          <p:cNvSpPr>
            <a:spLocks noGrp="1"/>
          </p:cNvSpPr>
          <p:nvPr>
            <p:ph type="sldNum" sz="quarter" idx="12"/>
          </p:nvPr>
        </p:nvSpPr>
        <p:spPr/>
        <p:txBody>
          <a:bodyPr/>
          <a:lstStyle/>
          <a:p>
            <a:fld id="{62ACA147-0273-4104-9834-BD8713B24D7A}" type="slidenum">
              <a:rPr lang="en-US" smtClean="0"/>
              <a:t>‹#›</a:t>
            </a:fld>
            <a:endParaRPr lang="en-US"/>
          </a:p>
        </p:txBody>
      </p:sp>
    </p:spTree>
    <p:extLst>
      <p:ext uri="{BB962C8B-B14F-4D97-AF65-F5344CB8AC3E}">
        <p14:creationId xmlns:p14="http://schemas.microsoft.com/office/powerpoint/2010/main" val="135008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912A08F-5AAF-4115-9324-176B80B41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B7D182A-1991-4009-9471-33CFDBC9A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54A58-3AF3-4C39-B0AF-1530CF93D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22CC7-B658-4054-A58D-676F0382D060}" type="datetime1">
              <a:rPr lang="en-US" smtClean="0"/>
              <a:t>1/2/2019</a:t>
            </a:fld>
            <a:endParaRPr lang="en-US"/>
          </a:p>
        </p:txBody>
      </p:sp>
      <p:sp>
        <p:nvSpPr>
          <p:cNvPr id="5" name="Footer Placeholder 4">
            <a:extLst>
              <a:ext uri="{FF2B5EF4-FFF2-40B4-BE49-F238E27FC236}">
                <a16:creationId xmlns="" xmlns:a16="http://schemas.microsoft.com/office/drawing/2014/main" id="{E26EFAD3-54B8-4B25-980D-3E83B65F0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7814BF5-70D1-4E95-88AE-0931DC095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CA147-0273-4104-9834-BD8713B24D7A}" type="slidenum">
              <a:rPr lang="en-US" smtClean="0"/>
              <a:t>‹#›</a:t>
            </a:fld>
            <a:endParaRPr lang="en-US"/>
          </a:p>
        </p:txBody>
      </p:sp>
    </p:spTree>
    <p:extLst>
      <p:ext uri="{BB962C8B-B14F-4D97-AF65-F5344CB8AC3E}">
        <p14:creationId xmlns:p14="http://schemas.microsoft.com/office/powerpoint/2010/main" val="14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Linux_kerne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ava_(programming_languag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developer.android.com/studio/intro/index.html" TargetMode="External"/><Relationship Id="rId4" Type="http://schemas.openxmlformats.org/officeDocument/2006/relationships/hyperlink" Target="https://en.wikipedia.org/wiki/X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 xmlns:a16="http://schemas.microsoft.com/office/drawing/2014/main" id="{1BFEB4DF-6E31-4C5F-A79B-DFA494629B55}"/>
              </a:ext>
            </a:extLst>
          </p:cNvPr>
          <p:cNvSpPr>
            <a:spLocks noGrp="1"/>
          </p:cNvSpPr>
          <p:nvPr>
            <p:ph type="sldNum" sz="quarter" idx="12"/>
          </p:nvPr>
        </p:nvSpPr>
        <p:spPr>
          <a:xfrm>
            <a:off x="9338517" y="6484220"/>
            <a:ext cx="2743200" cy="365125"/>
          </a:xfrm>
        </p:spPr>
        <p:txBody>
          <a:bodyPr/>
          <a:lstStyle/>
          <a:p>
            <a:fld id="{62ACA147-0273-4104-9834-BD8713B24D7A}" type="slidenum">
              <a:rPr lang="en-US" sz="1800" b="1" smtClean="0">
                <a:solidFill>
                  <a:schemeClr val="bg1">
                    <a:lumMod val="95000"/>
                  </a:schemeClr>
                </a:solidFill>
              </a:rPr>
              <a:t>1</a:t>
            </a:fld>
            <a:endParaRPr lang="en-US" b="1" dirty="0">
              <a:solidFill>
                <a:schemeClr val="bg1">
                  <a:lumMod val="95000"/>
                </a:schemeClr>
              </a:solidFill>
            </a:endParaRPr>
          </a:p>
        </p:txBody>
      </p:sp>
      <p:grpSp>
        <p:nvGrpSpPr>
          <p:cNvPr id="3" name="Group 2">
            <a:extLst>
              <a:ext uri="{FF2B5EF4-FFF2-40B4-BE49-F238E27FC236}">
                <a16:creationId xmlns="" xmlns:a16="http://schemas.microsoft.com/office/drawing/2014/main" id="{311F623D-4BA7-4B1B-83D7-CFD2065D9A2B}"/>
              </a:ext>
            </a:extLst>
          </p:cNvPr>
          <p:cNvGrpSpPr/>
          <p:nvPr/>
        </p:nvGrpSpPr>
        <p:grpSpPr>
          <a:xfrm>
            <a:off x="0" y="6469379"/>
            <a:ext cx="12192000" cy="388621"/>
            <a:chOff x="0" y="6469379"/>
            <a:chExt cx="12192000" cy="388621"/>
          </a:xfrm>
        </p:grpSpPr>
        <p:sp>
          <p:nvSpPr>
            <p:cNvPr id="12" name="Rectangle 11">
              <a:extLst>
                <a:ext uri="{FF2B5EF4-FFF2-40B4-BE49-F238E27FC236}">
                  <a16:creationId xmlns="" xmlns:a16="http://schemas.microsoft.com/office/drawing/2014/main"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5" name="Rectangle 14">
              <a:extLst>
                <a:ext uri="{FF2B5EF4-FFF2-40B4-BE49-F238E27FC236}">
                  <a16:creationId xmlns="" xmlns:a16="http://schemas.microsoft.com/office/drawing/2014/main"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endParaRPr lang="en-US" dirty="0">
                <a:solidFill>
                  <a:srgbClr val="C00000"/>
                </a:solidFill>
              </a:endParaRPr>
            </a:p>
          </p:txBody>
        </p:sp>
      </p:grpSp>
      <p:sp>
        <p:nvSpPr>
          <p:cNvPr id="13" name="Slide Number Placeholder 17">
            <a:extLst>
              <a:ext uri="{FF2B5EF4-FFF2-40B4-BE49-F238E27FC236}">
                <a16:creationId xmlns="" xmlns:a16="http://schemas.microsoft.com/office/drawing/2014/main" id="{1BFEB4DF-6E31-4C5F-A79B-DFA494629B55}"/>
              </a:ext>
            </a:extLst>
          </p:cNvPr>
          <p:cNvSpPr txBox="1">
            <a:spLocks/>
          </p:cNvSpPr>
          <p:nvPr/>
        </p:nvSpPr>
        <p:spPr>
          <a:xfrm>
            <a:off x="9338517" y="64842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a:t>
            </a:fld>
            <a:endParaRPr lang="en-US" b="1" dirty="0">
              <a:solidFill>
                <a:schemeClr val="bg1">
                  <a:lumMod val="95000"/>
                </a:schemeClr>
              </a:solidFill>
            </a:endParaRPr>
          </a:p>
        </p:txBody>
      </p:sp>
      <p:sp>
        <p:nvSpPr>
          <p:cNvPr id="16" name="Rectangle 15">
            <a:extLst>
              <a:ext uri="{FF2B5EF4-FFF2-40B4-BE49-F238E27FC236}">
                <a16:creationId xmlns="" xmlns:a16="http://schemas.microsoft.com/office/drawing/2014/main" id="{014C1B9A-A1D9-4A4E-BBD4-C2C9644B65F6}"/>
              </a:ext>
            </a:extLst>
          </p:cNvPr>
          <p:cNvSpPr/>
          <p:nvPr/>
        </p:nvSpPr>
        <p:spPr>
          <a:xfrm>
            <a:off x="309961" y="1153077"/>
            <a:ext cx="11572078" cy="754053"/>
          </a:xfrm>
          <a:prstGeom prst="rect">
            <a:avLst/>
          </a:prstGeom>
        </p:spPr>
        <p:txBody>
          <a:bodyPr wrap="square">
            <a:spAutoFit/>
          </a:bodyPr>
          <a:lstStyle/>
          <a:p>
            <a:pPr algn="ctr"/>
            <a:r>
              <a:rPr lang="en-US" sz="4300" dirty="0" smtClean="0">
                <a:solidFill>
                  <a:srgbClr val="C00000"/>
                </a:solidFill>
                <a:latin typeface="ABeeZee" panose="02000000000000000000" pitchFamily="50" charset="0"/>
                <a:cs typeface="Sanskrit Text" panose="020B0502040204020203" pitchFamily="18" charset="0"/>
              </a:rPr>
              <a:t>Introduction to Android</a:t>
            </a:r>
            <a:endParaRPr lang="id-ID" sz="4300" b="1" dirty="0">
              <a:solidFill>
                <a:srgbClr val="C00000"/>
              </a:solidFill>
              <a:latin typeface="ABeeZee" panose="02000000000000000000" pitchFamily="50" charset="0"/>
              <a:cs typeface="Arial" panose="020B0604020202020204" pitchFamily="34" charset="0"/>
            </a:endParaRPr>
          </a:p>
        </p:txBody>
      </p:sp>
      <p:sp>
        <p:nvSpPr>
          <p:cNvPr id="19" name="Subtitle 2">
            <a:extLst>
              <a:ext uri="{FF2B5EF4-FFF2-40B4-BE49-F238E27FC236}">
                <a16:creationId xmlns="" xmlns:a16="http://schemas.microsoft.com/office/drawing/2014/main" id="{CEADB8F1-2C51-4763-9416-B082C1E8CDDC}"/>
              </a:ext>
            </a:extLst>
          </p:cNvPr>
          <p:cNvSpPr txBox="1">
            <a:spLocks/>
          </p:cNvSpPr>
          <p:nvPr/>
        </p:nvSpPr>
        <p:spPr>
          <a:xfrm>
            <a:off x="2743200" y="3462813"/>
            <a:ext cx="5112746" cy="1450883"/>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buClr>
                <a:srgbClr val="C00000"/>
              </a:buClr>
            </a:pPr>
            <a:r>
              <a:rPr lang="id-ID" sz="2300" b="1" dirty="0" err="1" smtClean="0">
                <a:latin typeface="ABeeZee" panose="02000000000000000000" pitchFamily="50" charset="0"/>
              </a:rPr>
              <a:t>Instructor</a:t>
            </a:r>
            <a:r>
              <a:rPr lang="id-ID" sz="2300" b="1" dirty="0" smtClean="0">
                <a:latin typeface="ABeeZee" panose="02000000000000000000" pitchFamily="50" charset="0"/>
              </a:rPr>
              <a:t>:</a:t>
            </a:r>
          </a:p>
          <a:p>
            <a:pPr marL="457200" indent="-457200">
              <a:buClr>
                <a:srgbClr val="C00000"/>
              </a:buClr>
              <a:buFont typeface="+mj-lt"/>
              <a:buAutoNum type="arabicPeriod"/>
            </a:pPr>
            <a:r>
              <a:rPr lang="en-US" sz="2300" b="1" dirty="0" err="1" smtClean="0">
                <a:latin typeface="ABeeZee" panose="02000000000000000000" pitchFamily="50" charset="0"/>
              </a:rPr>
              <a:t>Suryo</a:t>
            </a:r>
            <a:r>
              <a:rPr lang="en-US" sz="2300" b="1" dirty="0" smtClean="0">
                <a:latin typeface="ABeeZee" panose="02000000000000000000" pitchFamily="50" charset="0"/>
              </a:rPr>
              <a:t> </a:t>
            </a:r>
            <a:r>
              <a:rPr lang="en-US" sz="2300" b="1" dirty="0" err="1" smtClean="0">
                <a:latin typeface="ABeeZee" panose="02000000000000000000" pitchFamily="50" charset="0"/>
              </a:rPr>
              <a:t>Adhi</a:t>
            </a:r>
            <a:r>
              <a:rPr lang="en-US" sz="2300" b="1" dirty="0" smtClean="0">
                <a:latin typeface="ABeeZee" panose="02000000000000000000" pitchFamily="50" charset="0"/>
              </a:rPr>
              <a:t> </a:t>
            </a:r>
            <a:r>
              <a:rPr lang="en-US" sz="2300" b="1" dirty="0" err="1" smtClean="0">
                <a:latin typeface="ABeeZee" panose="02000000000000000000" pitchFamily="50" charset="0"/>
              </a:rPr>
              <a:t>Wibowo</a:t>
            </a:r>
            <a:r>
              <a:rPr lang="en-US" sz="2300" b="1" dirty="0" smtClean="0">
                <a:latin typeface="ABeeZee" panose="02000000000000000000" pitchFamily="50" charset="0"/>
              </a:rPr>
              <a:t>, S.T., M.T., Ph.D.</a:t>
            </a:r>
          </a:p>
          <a:p>
            <a:pPr marL="457200" indent="-457200">
              <a:buClr>
                <a:srgbClr val="C00000"/>
              </a:buClr>
              <a:buFont typeface="+mj-lt"/>
              <a:buAutoNum type="arabicPeriod"/>
            </a:pPr>
            <a:r>
              <a:rPr lang="en-US" sz="2300" b="1" dirty="0" smtClean="0">
                <a:latin typeface="ABeeZee" panose="02000000000000000000" pitchFamily="50" charset="0"/>
              </a:rPr>
              <a:t>Rissa </a:t>
            </a:r>
            <a:r>
              <a:rPr lang="en-US" sz="2300" b="1" dirty="0" err="1" smtClean="0">
                <a:latin typeface="ABeeZee" panose="02000000000000000000" pitchFamily="50" charset="0"/>
              </a:rPr>
              <a:t>Rahmania</a:t>
            </a:r>
            <a:r>
              <a:rPr lang="en-US" sz="2300" b="1" dirty="0" smtClean="0">
                <a:latin typeface="ABeeZee" panose="02000000000000000000" pitchFamily="50" charset="0"/>
              </a:rPr>
              <a:t>, S.T., M.T.</a:t>
            </a:r>
          </a:p>
          <a:p>
            <a:pPr marL="457200" indent="-457200">
              <a:buClr>
                <a:srgbClr val="C00000"/>
              </a:buClr>
              <a:buFont typeface="+mj-lt"/>
              <a:buAutoNum type="arabicPeriod"/>
            </a:pPr>
            <a:r>
              <a:rPr lang="en-US" sz="2300" b="1" dirty="0" err="1" smtClean="0">
                <a:latin typeface="ABeeZee" panose="02000000000000000000" pitchFamily="50" charset="0"/>
              </a:rPr>
              <a:t>Gelar</a:t>
            </a:r>
            <a:r>
              <a:rPr lang="en-US" sz="2300" b="1" dirty="0" smtClean="0">
                <a:latin typeface="ABeeZee" panose="02000000000000000000" pitchFamily="50" charset="0"/>
              </a:rPr>
              <a:t> </a:t>
            </a:r>
            <a:r>
              <a:rPr lang="en-US" sz="2300" b="1" dirty="0" err="1" smtClean="0">
                <a:latin typeface="ABeeZee" panose="02000000000000000000" pitchFamily="50" charset="0"/>
              </a:rPr>
              <a:t>Budiman</a:t>
            </a:r>
            <a:r>
              <a:rPr lang="en-US" sz="2300" b="1" dirty="0" smtClean="0">
                <a:latin typeface="ABeeZee" panose="02000000000000000000" pitchFamily="50" charset="0"/>
              </a:rPr>
              <a:t>, S.T., M.T. </a:t>
            </a:r>
          </a:p>
        </p:txBody>
      </p:sp>
      <p:sp>
        <p:nvSpPr>
          <p:cNvPr id="25" name="Rectangle 24">
            <a:extLst>
              <a:ext uri="{FF2B5EF4-FFF2-40B4-BE49-F238E27FC236}">
                <a16:creationId xmlns="" xmlns:a16="http://schemas.microsoft.com/office/drawing/2014/main" id="{CF2E6C73-51B6-43D8-B967-532DB62A0FC5}"/>
              </a:ext>
            </a:extLst>
          </p:cNvPr>
          <p:cNvSpPr/>
          <p:nvPr/>
        </p:nvSpPr>
        <p:spPr>
          <a:xfrm>
            <a:off x="971227" y="5022787"/>
            <a:ext cx="10873704" cy="738664"/>
          </a:xfrm>
          <a:prstGeom prst="rect">
            <a:avLst/>
          </a:prstGeom>
        </p:spPr>
        <p:txBody>
          <a:bodyPr wrap="square">
            <a:spAutoFit/>
          </a:bodyPr>
          <a:lstStyle/>
          <a:p>
            <a:pPr algn="ctr"/>
            <a:r>
              <a:rPr lang="en-US" sz="2100" dirty="0" smtClean="0">
                <a:latin typeface="ABeeZee" panose="02000000000000000000" pitchFamily="50" charset="0"/>
                <a:cs typeface="Sanskrit Text" panose="020B0502040204020203" pitchFamily="18" charset="0"/>
              </a:rPr>
              <a:t>Research Center </a:t>
            </a:r>
            <a:r>
              <a:rPr lang="en-US" sz="2100" dirty="0">
                <a:latin typeface="ABeeZee" panose="02000000000000000000" pitchFamily="50" charset="0"/>
                <a:cs typeface="Sanskrit Text" panose="020B0502040204020203" pitchFamily="18" charset="0"/>
              </a:rPr>
              <a:t>for Advanced Wireless Technologies (</a:t>
            </a:r>
            <a:r>
              <a:rPr lang="en-US" sz="2100" dirty="0" err="1">
                <a:latin typeface="ABeeZee" panose="02000000000000000000" pitchFamily="50" charset="0"/>
                <a:cs typeface="Sanskrit Text" panose="020B0502040204020203" pitchFamily="18" charset="0"/>
              </a:rPr>
              <a:t>AdWiTech</a:t>
            </a:r>
            <a:r>
              <a:rPr lang="en-US" sz="2100" dirty="0">
                <a:latin typeface="ABeeZee" panose="02000000000000000000" pitchFamily="50" charset="0"/>
                <a:cs typeface="Sanskrit Text" panose="020B0502040204020203" pitchFamily="18" charset="0"/>
              </a:rPr>
              <a:t>),</a:t>
            </a:r>
            <a:br>
              <a:rPr lang="en-US" sz="2100" dirty="0">
                <a:latin typeface="ABeeZee" panose="02000000000000000000" pitchFamily="50" charset="0"/>
                <a:cs typeface="Sanskrit Text" panose="020B0502040204020203" pitchFamily="18" charset="0"/>
              </a:rPr>
            </a:br>
            <a:r>
              <a:rPr lang="en-US" sz="2100" dirty="0">
                <a:latin typeface="ABeeZee" panose="02000000000000000000" pitchFamily="50" charset="0"/>
                <a:cs typeface="Sanskrit Text" panose="020B0502040204020203" pitchFamily="18" charset="0"/>
              </a:rPr>
              <a:t>School of Electrical Engineering, Telkom University</a:t>
            </a:r>
            <a:endParaRPr lang="id-ID" sz="2100" dirty="0">
              <a:latin typeface="ABeeZee" panose="02000000000000000000" pitchFamily="50" charset="0"/>
              <a:cs typeface="Sanskrit Text" panose="020B0502040204020203" pitchFamily="18" charset="0"/>
            </a:endParaRPr>
          </a:p>
        </p:txBody>
      </p:sp>
      <p:cxnSp>
        <p:nvCxnSpPr>
          <p:cNvPr id="26" name="Straight Connector 25">
            <a:extLst>
              <a:ext uri="{FF2B5EF4-FFF2-40B4-BE49-F238E27FC236}">
                <a16:creationId xmlns="" xmlns:a16="http://schemas.microsoft.com/office/drawing/2014/main" id="{B170B063-0023-4779-9DA3-E8FD2DDAB783}"/>
              </a:ext>
            </a:extLst>
          </p:cNvPr>
          <p:cNvCxnSpPr/>
          <p:nvPr/>
        </p:nvCxnSpPr>
        <p:spPr>
          <a:xfrm>
            <a:off x="115508" y="6128706"/>
            <a:ext cx="5439381" cy="0"/>
          </a:xfrm>
          <a:prstGeom prst="line">
            <a:avLst/>
          </a:prstGeom>
          <a:ln w="12700"/>
        </p:spPr>
        <p:style>
          <a:lnRef idx="1">
            <a:schemeClr val="dk1"/>
          </a:lnRef>
          <a:fillRef idx="0">
            <a:schemeClr val="dk1"/>
          </a:fillRef>
          <a:effectRef idx="0">
            <a:schemeClr val="dk1"/>
          </a:effectRef>
          <a:fontRef idx="minor">
            <a:schemeClr val="tx1"/>
          </a:fontRef>
        </p:style>
      </p:cxnSp>
      <p:pic>
        <p:nvPicPr>
          <p:cNvPr id="27" name="Picture 26">
            <a:extLst>
              <a:ext uri="{FF2B5EF4-FFF2-40B4-BE49-F238E27FC236}">
                <a16:creationId xmlns="" xmlns:a16="http://schemas.microsoft.com/office/drawing/2014/main" id="{771F636C-66D8-41AC-AFC7-8A6245AB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679" y="328590"/>
            <a:ext cx="2118360" cy="531002"/>
          </a:xfrm>
          <a:prstGeom prst="rect">
            <a:avLst/>
          </a:prstGeom>
        </p:spPr>
      </p:pic>
      <p:sp>
        <p:nvSpPr>
          <p:cNvPr id="28" name="Rectangle 27"/>
          <p:cNvSpPr/>
          <p:nvPr/>
        </p:nvSpPr>
        <p:spPr>
          <a:xfrm>
            <a:off x="4061716" y="1897439"/>
            <a:ext cx="4068550" cy="461665"/>
          </a:xfrm>
          <a:prstGeom prst="rect">
            <a:avLst/>
          </a:prstGeom>
        </p:spPr>
        <p:txBody>
          <a:bodyPr wrap="none">
            <a:spAutoFit/>
          </a:bodyPr>
          <a:lstStyle/>
          <a:p>
            <a:r>
              <a:rPr lang="en-ID" sz="2400" dirty="0" smtClean="0">
                <a:latin typeface="Arial" charset="0"/>
                <a:ea typeface="Arial" charset="0"/>
                <a:cs typeface="Arial" charset="0"/>
              </a:rPr>
              <a:t>Course: </a:t>
            </a:r>
            <a:r>
              <a:rPr lang="en-ID" sz="2400" b="1" dirty="0" smtClean="0">
                <a:latin typeface="Arial" charset="0"/>
                <a:ea typeface="Arial" charset="0"/>
                <a:cs typeface="Arial" charset="0"/>
              </a:rPr>
              <a:t>Mobile Application</a:t>
            </a:r>
            <a:endParaRPr lang="en-US" sz="2400" b="1" dirty="0">
              <a:latin typeface="Arial" charset="0"/>
              <a:ea typeface="Arial" charset="0"/>
              <a:cs typeface="Arial" charset="0"/>
            </a:endParaRPr>
          </a:p>
        </p:txBody>
      </p:sp>
      <p:pic>
        <p:nvPicPr>
          <p:cNvPr id="5" name="Picture 4"/>
          <p:cNvPicPr>
            <a:picLocks noChangeAspect="1"/>
          </p:cNvPicPr>
          <p:nvPr/>
        </p:nvPicPr>
        <p:blipFill>
          <a:blip r:embed="rId4"/>
          <a:stretch>
            <a:fillRect/>
          </a:stretch>
        </p:blipFill>
        <p:spPr>
          <a:xfrm>
            <a:off x="115508" y="3949160"/>
            <a:ext cx="1633779" cy="2147253"/>
          </a:xfrm>
          <a:prstGeom prst="rect">
            <a:avLst/>
          </a:prstGeom>
        </p:spPr>
      </p:pic>
      <p:grpSp>
        <p:nvGrpSpPr>
          <p:cNvPr id="34" name="Group 33">
            <a:extLst>
              <a:ext uri="{FF2B5EF4-FFF2-40B4-BE49-F238E27FC236}">
                <a16:creationId xmlns:a16="http://schemas.microsoft.com/office/drawing/2014/main" xmlns="" id="{311F623D-4BA7-4B1B-83D7-CFD2065D9A2B}"/>
              </a:ext>
            </a:extLst>
          </p:cNvPr>
          <p:cNvGrpSpPr/>
          <p:nvPr/>
        </p:nvGrpSpPr>
        <p:grpSpPr>
          <a:xfrm>
            <a:off x="-9" y="6463668"/>
            <a:ext cx="12192000" cy="388621"/>
            <a:chOff x="0" y="6469379"/>
            <a:chExt cx="12192000" cy="388621"/>
          </a:xfrm>
        </p:grpSpPr>
        <p:sp>
          <p:nvSpPr>
            <p:cNvPr id="35" name="Rectangle 34">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36" name="Rectangle 35">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37" name="TextBox 36">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1</a:t>
              </a:r>
            </a:p>
          </p:txBody>
        </p:sp>
      </p:grpSp>
    </p:spTree>
    <p:extLst>
      <p:ext uri="{BB962C8B-B14F-4D97-AF65-F5344CB8AC3E}">
        <p14:creationId xmlns:p14="http://schemas.microsoft.com/office/powerpoint/2010/main" val="206984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10</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10</a:t>
            </a:fld>
            <a:endParaRPr lang="en-US" b="1" dirty="0">
              <a:solidFill>
                <a:schemeClr val="bg1">
                  <a:lumMod val="95000"/>
                </a:schemeClr>
              </a:solidFill>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10</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10</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3" name="TextBox 2"/>
          <p:cNvSpPr txBox="1"/>
          <p:nvPr/>
        </p:nvSpPr>
        <p:spPr>
          <a:xfrm>
            <a:off x="3206342" y="2538484"/>
            <a:ext cx="5779298" cy="707886"/>
          </a:xfrm>
          <a:prstGeom prst="rect">
            <a:avLst/>
          </a:prstGeom>
          <a:noFill/>
        </p:spPr>
        <p:txBody>
          <a:bodyPr wrap="square" rtlCol="0">
            <a:spAutoFit/>
          </a:bodyPr>
          <a:lstStyle/>
          <a:p>
            <a:pPr algn="ctr"/>
            <a:r>
              <a:rPr lang="en-ID" sz="4000" b="1" dirty="0">
                <a:latin typeface="Arial" panose="020B0604020202020204" pitchFamily="34" charset="0"/>
                <a:cs typeface="Arial" panose="020B0604020202020204" pitchFamily="34" charset="0"/>
              </a:rPr>
              <a:t>THANK YOU</a:t>
            </a:r>
            <a:endParaRPr lang="en-US" sz="4000" b="1"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13" name="Rectangle 12">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5" name="Rectangle 14">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17" name="TextBox 16">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smtClean="0">
                  <a:solidFill>
                    <a:srgbClr val="C00000"/>
                  </a:solidFill>
                </a:rPr>
                <a:t>17</a:t>
              </a:r>
              <a:endParaRPr lang="en-US" dirty="0">
                <a:solidFill>
                  <a:srgbClr val="C00000"/>
                </a:solidFill>
              </a:endParaRPr>
            </a:p>
          </p:txBody>
        </p:sp>
      </p:grpSp>
    </p:spTree>
    <p:extLst>
      <p:ext uri="{BB962C8B-B14F-4D97-AF65-F5344CB8AC3E}">
        <p14:creationId xmlns:p14="http://schemas.microsoft.com/office/powerpoint/2010/main" val="111655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2</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2</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ID" sz="3200" dirty="0" smtClean="0">
                <a:solidFill>
                  <a:schemeClr val="tx1">
                    <a:lumMod val="65000"/>
                    <a:lumOff val="35000"/>
                  </a:schemeClr>
                </a:solidFill>
                <a:latin typeface="Arial" charset="0"/>
                <a:ea typeface="Arial" charset="0"/>
                <a:cs typeface="Arial" charset="0"/>
              </a:rPr>
              <a:t>What is Android?</a:t>
            </a:r>
            <a:endParaRPr lang="en-US" sz="3200" dirty="0">
              <a:solidFill>
                <a:schemeClr val="tx1">
                  <a:lumMod val="65000"/>
                  <a:lumOff val="35000"/>
                </a:schemeClr>
              </a:solidFill>
              <a:latin typeface="Arial" charset="0"/>
              <a:ea typeface="Arial" charset="0"/>
              <a:cs typeface="Arial"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2</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0"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a:latin typeface="Arial" charset="0"/>
                <a:ea typeface="Arial" charset="0"/>
                <a:cs typeface="Arial" charset="0"/>
              </a:rPr>
              <a:t>2/10)</a:t>
            </a:r>
            <a:endParaRPr lang="en-US" sz="2300" dirty="0">
              <a:latin typeface="Arial" charset="0"/>
              <a:ea typeface="Arial" charset="0"/>
              <a:cs typeface="Arial" charset="0"/>
            </a:endParaRPr>
          </a:p>
        </p:txBody>
      </p:sp>
      <p:grpSp>
        <p:nvGrpSpPr>
          <p:cNvPr id="53" name="Group 52">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54" name="Rectangle 53">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55" name="Rectangle 54">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56" name="TextBox 55">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2</a:t>
              </a:r>
            </a:p>
          </p:txBody>
        </p:sp>
      </p:grpSp>
      <p:sp>
        <p:nvSpPr>
          <p:cNvPr id="58" name="Content Placeholder 2"/>
          <p:cNvSpPr txBox="1">
            <a:spLocks/>
          </p:cNvSpPr>
          <p:nvPr/>
        </p:nvSpPr>
        <p:spPr>
          <a:xfrm>
            <a:off x="269233" y="943399"/>
            <a:ext cx="5306096" cy="340496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Android is an operating system and programming platform developed by Google for smartphones and other mobile devices (such as tablets). It can run on many different devices from many different manufacturers. </a:t>
            </a:r>
          </a:p>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Android includes a software development kit for writing original code and assembling software modules to create apps for Android users. It also provides a marketplace to distribute apps. All together, Android represents an ecosystem for mobile apps.</a:t>
            </a:r>
            <a:endParaRPr lang="en-US" sz="2000" dirty="0">
              <a:latin typeface="Arial" panose="020B0604020202020204" pitchFamily="34" charset="0"/>
              <a:cs typeface="Arial" panose="020B0604020202020204" pitchFamily="34" charset="0"/>
            </a:endParaRPr>
          </a:p>
        </p:txBody>
      </p:sp>
      <p:pic>
        <p:nvPicPr>
          <p:cNvPr id="59" name="Picture 58"/>
          <p:cNvPicPr>
            <a:picLocks noChangeAspect="1"/>
          </p:cNvPicPr>
          <p:nvPr/>
        </p:nvPicPr>
        <p:blipFill>
          <a:blip r:embed="rId3"/>
          <a:stretch>
            <a:fillRect/>
          </a:stretch>
        </p:blipFill>
        <p:spPr>
          <a:xfrm>
            <a:off x="9273125" y="1801185"/>
            <a:ext cx="2076596" cy="3848100"/>
          </a:xfrm>
          <a:prstGeom prst="rect">
            <a:avLst/>
          </a:prstGeom>
        </p:spPr>
      </p:pic>
      <p:pic>
        <p:nvPicPr>
          <p:cNvPr id="60" name="Picture 59"/>
          <p:cNvPicPr>
            <a:picLocks noChangeAspect="1"/>
          </p:cNvPicPr>
          <p:nvPr/>
        </p:nvPicPr>
        <p:blipFill>
          <a:blip r:embed="rId4"/>
          <a:stretch>
            <a:fillRect/>
          </a:stretch>
        </p:blipFill>
        <p:spPr>
          <a:xfrm>
            <a:off x="6455075" y="1076206"/>
            <a:ext cx="1952625" cy="3848100"/>
          </a:xfrm>
          <a:prstGeom prst="rect">
            <a:avLst/>
          </a:prstGeom>
        </p:spPr>
      </p:pic>
      <p:sp>
        <p:nvSpPr>
          <p:cNvPr id="61" name="TextBox 60"/>
          <p:cNvSpPr txBox="1"/>
          <p:nvPr/>
        </p:nvSpPr>
        <p:spPr>
          <a:xfrm>
            <a:off x="269233" y="4432309"/>
            <a:ext cx="5074920" cy="400110"/>
          </a:xfrm>
          <a:prstGeom prst="rect">
            <a:avLst/>
          </a:prstGeom>
          <a:noFill/>
        </p:spPr>
        <p:txBody>
          <a:bodyPr wrap="square" rtlCol="0">
            <a:spAutoFit/>
          </a:bodyPr>
          <a:lstStyle/>
          <a:p>
            <a:r>
              <a:rPr lang="en-ID" sz="2000" b="1" dirty="0" smtClean="0">
                <a:latin typeface="Arial" panose="020B0604020202020204" pitchFamily="34" charset="0"/>
                <a:cs typeface="Arial" panose="020B0604020202020204" pitchFamily="34" charset="0"/>
              </a:rPr>
              <a:t>Why Develop apps for Android?</a:t>
            </a:r>
            <a:endParaRPr lang="en-US" sz="2000" b="1" dirty="0">
              <a:latin typeface="Arial" panose="020B0604020202020204" pitchFamily="34" charset="0"/>
              <a:cs typeface="Arial" panose="020B0604020202020204" pitchFamily="34" charset="0"/>
            </a:endParaRPr>
          </a:p>
        </p:txBody>
      </p:sp>
      <p:sp>
        <p:nvSpPr>
          <p:cNvPr id="62" name="TextBox 61"/>
          <p:cNvSpPr txBox="1"/>
          <p:nvPr/>
        </p:nvSpPr>
        <p:spPr>
          <a:xfrm>
            <a:off x="706792" y="4832419"/>
            <a:ext cx="4430978" cy="1477328"/>
          </a:xfrm>
          <a:prstGeom prst="rect">
            <a:avLst/>
          </a:prstGeom>
          <a:noFill/>
        </p:spPr>
        <p:txBody>
          <a:bodyPr wrap="square" rtlCol="0">
            <a:spAutoFit/>
          </a:bodyPr>
          <a:lstStyle/>
          <a:p>
            <a:pPr marL="285750" indent="-285750">
              <a:buFont typeface="Arial" panose="020B0604020202020204" pitchFamily="34" charset="0"/>
              <a:buChar char="•"/>
            </a:pPr>
            <a:r>
              <a:rPr lang="en-ID" dirty="0" smtClean="0">
                <a:latin typeface="Arial" panose="020B0604020202020204" pitchFamily="34" charset="0"/>
                <a:cs typeface="Arial" panose="020B0604020202020204" pitchFamily="34" charset="0"/>
              </a:rPr>
              <a:t>Addressing business requirements</a:t>
            </a:r>
          </a:p>
          <a:p>
            <a:pPr marL="285750" indent="-285750">
              <a:buFont typeface="Arial" panose="020B0604020202020204" pitchFamily="34" charset="0"/>
              <a:buChar char="•"/>
            </a:pPr>
            <a:r>
              <a:rPr lang="en-ID" dirty="0" smtClean="0">
                <a:latin typeface="Arial" panose="020B0604020202020204" pitchFamily="34" charset="0"/>
                <a:cs typeface="Arial" panose="020B0604020202020204" pitchFamily="34" charset="0"/>
              </a:rPr>
              <a:t>Building new services</a:t>
            </a:r>
          </a:p>
          <a:p>
            <a:pPr marL="285750" indent="-285750">
              <a:buFont typeface="Arial" panose="020B0604020202020204" pitchFamily="34" charset="0"/>
              <a:buChar char="•"/>
            </a:pPr>
            <a:r>
              <a:rPr lang="en-ID" dirty="0" smtClean="0">
                <a:latin typeface="Arial" panose="020B0604020202020204" pitchFamily="34" charset="0"/>
                <a:cs typeface="Arial" panose="020B0604020202020204" pitchFamily="34" charset="0"/>
              </a:rPr>
              <a:t>Creating new business</a:t>
            </a:r>
          </a:p>
          <a:p>
            <a:pPr marL="285750" indent="-285750">
              <a:buFont typeface="Arial" panose="020B0604020202020204" pitchFamily="34" charset="0"/>
              <a:buChar char="•"/>
            </a:pPr>
            <a:r>
              <a:rPr lang="en-ID" dirty="0" smtClean="0">
                <a:latin typeface="Arial" panose="020B0604020202020204" pitchFamily="34" charset="0"/>
                <a:cs typeface="Arial" panose="020B0604020202020204" pitchFamily="34" charset="0"/>
              </a:rPr>
              <a:t>Providing games and other types of content for users</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7980476" y="5880550"/>
            <a:ext cx="4299796"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249343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3</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3</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a:solidFill>
                  <a:schemeClr val="tx1">
                    <a:lumMod val="65000"/>
                    <a:lumOff val="35000"/>
                  </a:schemeClr>
                </a:solidFill>
                <a:latin typeface="Arial" charset="0"/>
                <a:ea typeface="Arial" charset="0"/>
                <a:cs typeface="Arial" charset="0"/>
              </a:rPr>
              <a:t>Android: Most popular platform for mobile apps</a:t>
            </a:r>
            <a:endParaRPr lang="en-US" sz="3200" dirty="0">
              <a:solidFill>
                <a:schemeClr val="tx1">
                  <a:lumMod val="65000"/>
                  <a:lumOff val="35000"/>
                </a:schemeClr>
              </a:solidFill>
              <a:latin typeface="Arial" charset="0"/>
              <a:ea typeface="Arial" charset="0"/>
              <a:cs typeface="Arial"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3</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3</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a:latin typeface="Arial" charset="0"/>
                <a:ea typeface="Arial" charset="0"/>
                <a:cs typeface="Arial" charset="0"/>
              </a:rPr>
              <a:t>3/10)</a:t>
            </a:r>
            <a:endParaRPr lang="en-US" sz="2300" dirty="0">
              <a:latin typeface="Arial" charset="0"/>
              <a:ea typeface="Arial" charset="0"/>
              <a:cs typeface="Arial" charset="0"/>
            </a:endParaRP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18" name="Rectangle 17">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0" name="TextBox 19">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3</a:t>
              </a:r>
            </a:p>
          </p:txBody>
        </p:sp>
      </p:grpSp>
      <p:sp>
        <p:nvSpPr>
          <p:cNvPr id="21" name="Content Placeholder 2"/>
          <p:cNvSpPr txBox="1">
            <a:spLocks/>
          </p:cNvSpPr>
          <p:nvPr/>
        </p:nvSpPr>
        <p:spPr>
          <a:xfrm>
            <a:off x="327245" y="995704"/>
            <a:ext cx="1168908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Android powers hundreds of millions of mobile devices in more than 190 countries around the world. It has the largest installed base of any mobile platform and is still growing fast. Every day another million users power up their Android devices for the first time and start looking for apps, games, and other digital content.</a:t>
            </a:r>
            <a:endParaRPr lang="en-US" sz="20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2679660" y="2382632"/>
            <a:ext cx="6708392" cy="3525578"/>
          </a:xfrm>
          <a:prstGeom prst="rect">
            <a:avLst/>
          </a:prstGeom>
        </p:spPr>
      </p:pic>
      <p:sp>
        <p:nvSpPr>
          <p:cNvPr id="24" name="TextBox 23"/>
          <p:cNvSpPr txBox="1"/>
          <p:nvPr/>
        </p:nvSpPr>
        <p:spPr>
          <a:xfrm>
            <a:off x="7980476" y="5880550"/>
            <a:ext cx="4211524"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107787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4</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4</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a:solidFill>
                  <a:schemeClr val="tx1">
                    <a:lumMod val="65000"/>
                    <a:lumOff val="35000"/>
                  </a:schemeClr>
                </a:solidFill>
                <a:latin typeface="Arial" charset="0"/>
                <a:ea typeface="Arial" charset="0"/>
                <a:cs typeface="Arial" charset="0"/>
              </a:rPr>
              <a:t>Android: Best experience for app users</a:t>
            </a:r>
            <a:endParaRPr lang="en-US" sz="3200" dirty="0">
              <a:solidFill>
                <a:schemeClr val="tx1">
                  <a:lumMod val="65000"/>
                  <a:lumOff val="35000"/>
                </a:schemeClr>
              </a:solidFill>
              <a:latin typeface="Arial" charset="0"/>
              <a:ea typeface="Arial" charset="0"/>
              <a:cs typeface="Arial"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4</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4</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a:latin typeface="Arial" charset="0"/>
                <a:ea typeface="Arial" charset="0"/>
                <a:cs typeface="Arial" charset="0"/>
              </a:rPr>
              <a:t>4/10)</a:t>
            </a:r>
            <a:endParaRPr lang="en-US" sz="2300" dirty="0">
              <a:latin typeface="Arial" charset="0"/>
              <a:ea typeface="Arial" charset="0"/>
              <a:cs typeface="Arial" charset="0"/>
            </a:endParaRPr>
          </a:p>
        </p:txBody>
      </p:sp>
      <p:grpSp>
        <p:nvGrpSpPr>
          <p:cNvPr id="32" name="Group 31">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33" name="Rectangle 32">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34" name="Rectangle 33">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35" name="TextBox 34">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4</a:t>
              </a:r>
            </a:p>
          </p:txBody>
        </p:sp>
      </p:grpSp>
      <p:sp>
        <p:nvSpPr>
          <p:cNvPr id="36" name="Content Placeholder 2"/>
          <p:cNvSpPr txBox="1">
            <a:spLocks/>
          </p:cNvSpPr>
          <p:nvPr/>
        </p:nvSpPr>
        <p:spPr>
          <a:xfrm>
            <a:off x="119115" y="1473077"/>
            <a:ext cx="7534062" cy="5311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Android provides a touch-screen user interface (UI) for interacting with apps</a:t>
            </a:r>
            <a:r>
              <a:rPr lang="en-US" sz="2000" dirty="0" smtClean="0">
                <a:latin typeface="Arial" panose="020B0604020202020204" pitchFamily="34" charset="0"/>
                <a:cs typeface="Arial" panose="020B0604020202020204" pitchFamily="34" charset="0"/>
              </a:rPr>
              <a:t>. </a:t>
            </a:r>
          </a:p>
          <a:p>
            <a:pPr marL="742950" lvl="1"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based on direct manipulation, using touch gestures such as swiping, tapping and pinching to manipulate on-screen objects. </a:t>
            </a:r>
          </a:p>
          <a:p>
            <a:pPr marL="742950" lvl="1"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Keyboard: customizable virtual keyboard for text input, game controllers and full-size physical keyboards connected by Bluetooth or USB. </a:t>
            </a:r>
          </a:p>
          <a:p>
            <a:pPr marL="342900" indent="-342900" algn="l">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Home screen</a:t>
            </a:r>
            <a:r>
              <a:rPr lang="en-US" sz="2000" dirty="0" smtClean="0">
                <a:latin typeface="Arial" panose="020B0604020202020204" pitchFamily="34" charset="0"/>
                <a:cs typeface="Arial" panose="020B0604020202020204" pitchFamily="34" charset="0"/>
              </a:rPr>
              <a:t>: contain several pages of </a:t>
            </a:r>
            <a:r>
              <a:rPr lang="en-US" sz="2000" b="1" i="1" dirty="0" smtClean="0">
                <a:latin typeface="Arial" panose="020B0604020202020204" pitchFamily="34" charset="0"/>
                <a:cs typeface="Arial" panose="020B0604020202020204" pitchFamily="34" charset="0"/>
              </a:rPr>
              <a:t>app icons</a:t>
            </a:r>
            <a:r>
              <a:rPr lang="en-US" sz="2000" dirty="0" smtClean="0">
                <a:latin typeface="Arial" panose="020B0604020202020204" pitchFamily="34" charset="0"/>
                <a:cs typeface="Arial" panose="020B0604020202020204" pitchFamily="34" charset="0"/>
              </a:rPr>
              <a:t>, which launch the associated apps, and </a:t>
            </a:r>
            <a:r>
              <a:rPr lang="en-US" sz="2000" b="1" i="1" dirty="0" smtClean="0">
                <a:latin typeface="Arial" panose="020B0604020202020204" pitchFamily="34" charset="0"/>
                <a:cs typeface="Arial" panose="020B0604020202020204" pitchFamily="34" charset="0"/>
              </a:rPr>
              <a:t>widgets</a:t>
            </a:r>
            <a:r>
              <a:rPr lang="en-US" sz="2000" dirty="0" smtClean="0">
                <a:latin typeface="Arial" panose="020B0604020202020204" pitchFamily="34" charset="0"/>
                <a:cs typeface="Arial" panose="020B0604020202020204" pitchFamily="34" charset="0"/>
              </a:rPr>
              <a:t>, which display live, auto-updating content such as the weather, the user's email inbox or a news ticker. Android can also </a:t>
            </a:r>
            <a:r>
              <a:rPr lang="en-US" sz="2000" b="1" dirty="0" smtClean="0">
                <a:latin typeface="Arial" panose="020B0604020202020204" pitchFamily="34" charset="0"/>
                <a:cs typeface="Arial" panose="020B0604020202020204" pitchFamily="34" charset="0"/>
              </a:rPr>
              <a:t>play multimedia content </a:t>
            </a:r>
            <a:r>
              <a:rPr lang="en-US" sz="2000" dirty="0" smtClean="0">
                <a:latin typeface="Arial" panose="020B0604020202020204" pitchFamily="34" charset="0"/>
                <a:cs typeface="Arial" panose="020B0604020202020204" pitchFamily="34" charset="0"/>
              </a:rPr>
              <a:t>such as music, animation, and video. </a:t>
            </a:r>
          </a:p>
          <a:p>
            <a:pPr marL="742950" lvl="1"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made up of several pages, between which the user can swipe back and forth.</a:t>
            </a:r>
            <a:endParaRPr lang="en-US" sz="1600" dirty="0" smtClean="0">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3"/>
          <a:stretch>
            <a:fillRect/>
          </a:stretch>
        </p:blipFill>
        <p:spPr>
          <a:xfrm>
            <a:off x="8092360" y="846977"/>
            <a:ext cx="2361529" cy="4898419"/>
          </a:xfrm>
          <a:prstGeom prst="rect">
            <a:avLst/>
          </a:prstGeom>
        </p:spPr>
      </p:pic>
      <p:sp>
        <p:nvSpPr>
          <p:cNvPr id="38" name="TextBox 37"/>
          <p:cNvSpPr txBox="1"/>
          <p:nvPr/>
        </p:nvSpPr>
        <p:spPr>
          <a:xfrm>
            <a:off x="7980476" y="5880550"/>
            <a:ext cx="4211524"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27747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5</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5</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dirty="0">
                <a:solidFill>
                  <a:schemeClr val="tx1">
                    <a:lumMod val="65000"/>
                    <a:lumOff val="35000"/>
                  </a:schemeClr>
                </a:solidFill>
                <a:latin typeface="Arial" charset="0"/>
                <a:ea typeface="Arial" charset="0"/>
                <a:cs typeface="Arial" charset="0"/>
              </a:rPr>
              <a:t>Android: Best experience for app users</a:t>
            </a:r>
            <a:endParaRPr lang="en-US" sz="3200" dirty="0">
              <a:solidFill>
                <a:schemeClr val="tx1">
                  <a:lumMod val="65000"/>
                  <a:lumOff val="35000"/>
                </a:schemeClr>
              </a:solidFill>
              <a:latin typeface="Arial" charset="0"/>
              <a:ea typeface="Arial" charset="0"/>
              <a:cs typeface="Arial"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5</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5</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0"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a:latin typeface="Arial" charset="0"/>
                <a:ea typeface="Arial" charset="0"/>
                <a:cs typeface="Arial" charset="0"/>
              </a:rPr>
              <a:t>5/10)</a:t>
            </a:r>
            <a:endParaRPr lang="en-US" sz="2300" dirty="0">
              <a:latin typeface="Arial" charset="0"/>
              <a:ea typeface="Arial" charset="0"/>
              <a:cs typeface="Arial" charset="0"/>
            </a:endParaRPr>
          </a:p>
        </p:txBody>
      </p:sp>
      <p:grpSp>
        <p:nvGrpSpPr>
          <p:cNvPr id="20" name="Group 19">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26" name="Rectangle 25">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7" name="Rectangle 26">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9" name="TextBox 28">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5</a:t>
              </a:r>
            </a:p>
          </p:txBody>
        </p:sp>
      </p:grpSp>
      <p:sp>
        <p:nvSpPr>
          <p:cNvPr id="21" name="Content Placeholder 2"/>
          <p:cNvSpPr txBox="1">
            <a:spLocks/>
          </p:cNvSpPr>
          <p:nvPr/>
        </p:nvSpPr>
        <p:spPr>
          <a:xfrm>
            <a:off x="186974" y="1279484"/>
            <a:ext cx="6555346" cy="51898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Provide immediate response to user input</a:t>
            </a:r>
            <a:r>
              <a:rPr lang="en-US" sz="2000" dirty="0" smtClean="0">
                <a:latin typeface="Arial" panose="020B0604020202020204" pitchFamily="34" charset="0"/>
                <a:cs typeface="Arial" panose="020B0604020202020204" pitchFamily="34" charset="0"/>
              </a:rPr>
              <a:t>. </a:t>
            </a:r>
          </a:p>
          <a:p>
            <a:pPr marL="742950" lvl="1"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b="1" dirty="0" smtClean="0">
                <a:latin typeface="Arial" panose="020B0604020202020204" pitchFamily="34" charset="0"/>
                <a:cs typeface="Arial" panose="020B0604020202020204" pitchFamily="34" charset="0"/>
              </a:rPr>
              <a:t>vibration capabilities </a:t>
            </a:r>
            <a:r>
              <a:rPr lang="en-US" sz="1600" dirty="0" smtClean="0">
                <a:latin typeface="Arial" panose="020B0604020202020204" pitchFamily="34" charset="0"/>
                <a:cs typeface="Arial" panose="020B0604020202020204" pitchFamily="34" charset="0"/>
              </a:rPr>
              <a:t>of an Android device can provide haptic feedback. Internal hardware such as accelerometers, gyroscopes and proximity sensors, are used by many apps to respond to additional user actions. </a:t>
            </a:r>
          </a:p>
          <a:p>
            <a:pPr marL="742950" lvl="1"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Sensors </a:t>
            </a:r>
            <a:r>
              <a:rPr lang="en-US" sz="1600" b="1" dirty="0" smtClean="0">
                <a:latin typeface="Arial" panose="020B0604020202020204" pitchFamily="34" charset="0"/>
                <a:cs typeface="Arial" panose="020B0604020202020204" pitchFamily="34" charset="0"/>
              </a:rPr>
              <a:t>can detect rotation </a:t>
            </a:r>
            <a:r>
              <a:rPr lang="en-US" sz="1600" dirty="0" smtClean="0">
                <a:latin typeface="Arial" panose="020B0604020202020204" pitchFamily="34" charset="0"/>
                <a:cs typeface="Arial" panose="020B0604020202020204" pitchFamily="34" charset="0"/>
              </a:rPr>
              <a:t>of the screen from portrait to landscape for a wider view or it can allow the user to steer a virtual vehicle in a racing game by rotating the device as if it were a steering wheel.</a:t>
            </a:r>
          </a:p>
          <a:p>
            <a:pPr marL="342900" indent="-342900" algn="l">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The Android platform, based on the </a:t>
            </a:r>
            <a:r>
              <a:rPr lang="en-US" sz="2000" b="1" dirty="0" smtClean="0">
                <a:latin typeface="Arial" panose="020B0604020202020204" pitchFamily="34" charset="0"/>
                <a:cs typeface="Arial" panose="020B0604020202020204" pitchFamily="34" charset="0"/>
                <a:hlinkClick r:id="rId3"/>
              </a:rPr>
              <a:t>Linux kernel</a:t>
            </a:r>
            <a:r>
              <a:rPr lang="en-US" sz="2000" b="1" dirty="0" smtClean="0">
                <a:latin typeface="Arial" panose="020B0604020202020204" pitchFamily="34" charset="0"/>
                <a:cs typeface="Arial" panose="020B0604020202020204" pitchFamily="34" charset="0"/>
              </a:rPr>
              <a:t>, is designed primarily for touchscreen mobile devices such as smartphones and tablets. </a:t>
            </a:r>
          </a:p>
          <a:p>
            <a:pPr marL="342900" indent="-342900" algn="l">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Since Android devices are usually battery-powered, Android is designed to manage processes to keep power consumption at a minimum, providing longer battery use.</a:t>
            </a:r>
            <a:endParaRPr lang="en-US" sz="2000" b="1" dirty="0" smtClean="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4"/>
          <a:stretch>
            <a:fillRect/>
          </a:stretch>
        </p:blipFill>
        <p:spPr>
          <a:xfrm>
            <a:off x="6892525" y="1484819"/>
            <a:ext cx="5086350" cy="3952875"/>
          </a:xfrm>
          <a:prstGeom prst="rect">
            <a:avLst/>
          </a:prstGeom>
        </p:spPr>
      </p:pic>
      <p:sp>
        <p:nvSpPr>
          <p:cNvPr id="24" name="TextBox 23"/>
          <p:cNvSpPr txBox="1"/>
          <p:nvPr/>
        </p:nvSpPr>
        <p:spPr>
          <a:xfrm>
            <a:off x="7980476" y="5880550"/>
            <a:ext cx="4211524"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81653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6</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6</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a:solidFill>
                  <a:schemeClr val="tx1">
                    <a:lumMod val="65000"/>
                    <a:lumOff val="35000"/>
                  </a:schemeClr>
                </a:solidFill>
                <a:latin typeface="Arial" charset="0"/>
                <a:ea typeface="Arial" charset="0"/>
                <a:cs typeface="Arial" charset="0"/>
              </a:rPr>
              <a:t>Android: Easy to develop apps</a:t>
            </a:r>
            <a:endParaRPr lang="en-US" sz="3200" dirty="0">
              <a:solidFill>
                <a:schemeClr val="tx1">
                  <a:lumMod val="65000"/>
                  <a:lumOff val="35000"/>
                </a:schemeClr>
              </a:solidFill>
              <a:latin typeface="Arial" charset="0"/>
              <a:ea typeface="Arial" charset="0"/>
              <a:cs typeface="Arial"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6</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6</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4" name="Rectangle 3"/>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a:latin typeface="Arial" charset="0"/>
                <a:ea typeface="Arial" charset="0"/>
                <a:cs typeface="Arial" charset="0"/>
              </a:rPr>
              <a:t>6/10)</a:t>
            </a:r>
            <a:endParaRPr lang="en-US" sz="2300" dirty="0">
              <a:latin typeface="Arial" charset="0"/>
              <a:ea typeface="Arial" charset="0"/>
              <a:cs typeface="Arial" charset="0"/>
            </a:endParaRPr>
          </a:p>
        </p:txBody>
      </p:sp>
      <p:grpSp>
        <p:nvGrpSpPr>
          <p:cNvPr id="17" name="Group 16">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18" name="Rectangle 17">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6" name="TextBox 25">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6</a:t>
              </a:r>
            </a:p>
          </p:txBody>
        </p:sp>
      </p:grpSp>
      <p:sp>
        <p:nvSpPr>
          <p:cNvPr id="21" name="Content Placeholder 2"/>
          <p:cNvSpPr txBox="1">
            <a:spLocks/>
          </p:cNvSpPr>
          <p:nvPr/>
        </p:nvSpPr>
        <p:spPr>
          <a:xfrm>
            <a:off x="838191" y="1205923"/>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Use the Android software development kit (SDK) to develop apps that take advantage of the Android operating system and UI. The SDK includes a comprehensive set of development tools including a debugger, software libraries of prewritten code, a device emulator, documentation, sample code, and tutorials.</a:t>
            </a:r>
          </a:p>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To develop apps using the SDK, use the </a:t>
            </a:r>
            <a:r>
              <a:rPr lang="en-US" sz="2000" dirty="0" smtClean="0">
                <a:latin typeface="Arial" panose="020B0604020202020204" pitchFamily="34" charset="0"/>
                <a:cs typeface="Arial" panose="020B0604020202020204" pitchFamily="34" charset="0"/>
                <a:hlinkClick r:id="rId3"/>
              </a:rPr>
              <a:t>Java programming language</a:t>
            </a:r>
            <a:r>
              <a:rPr lang="en-US" sz="2000" dirty="0" smtClean="0">
                <a:latin typeface="Arial" panose="020B0604020202020204" pitchFamily="34" charset="0"/>
                <a:cs typeface="Arial" panose="020B0604020202020204" pitchFamily="34" charset="0"/>
              </a:rPr>
              <a:t> for developing the app and </a:t>
            </a:r>
            <a:r>
              <a:rPr lang="en-US" sz="2000" dirty="0" smtClean="0">
                <a:latin typeface="Arial" panose="020B0604020202020204" pitchFamily="34" charset="0"/>
                <a:cs typeface="Arial" panose="020B0604020202020204" pitchFamily="34" charset="0"/>
                <a:hlinkClick r:id="rId4"/>
              </a:rPr>
              <a:t>Extensible Markup Language</a:t>
            </a:r>
            <a:r>
              <a:rPr lang="en-US" sz="2000" dirty="0" smtClean="0">
                <a:latin typeface="Arial" panose="020B0604020202020204" pitchFamily="34" charset="0"/>
                <a:cs typeface="Arial" panose="020B0604020202020204" pitchFamily="34" charset="0"/>
              </a:rPr>
              <a:t> (XML) files for describing data resources.</a:t>
            </a:r>
          </a:p>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To help you develop your apps efficiently, Google offers a full Java Integrated Development Environment (IDE) called </a:t>
            </a:r>
            <a:r>
              <a:rPr lang="en-US" sz="2000" dirty="0" smtClean="0">
                <a:latin typeface="Arial" panose="020B0604020202020204" pitchFamily="34" charset="0"/>
                <a:cs typeface="Arial" panose="020B0604020202020204" pitchFamily="34" charset="0"/>
                <a:hlinkClick r:id="rId5"/>
              </a:rPr>
              <a:t>Android Studio</a:t>
            </a:r>
            <a:r>
              <a:rPr lang="en-US" sz="2000" dirty="0" smtClean="0">
                <a:latin typeface="Arial" panose="020B0604020202020204" pitchFamily="34" charset="0"/>
                <a:cs typeface="Arial" panose="020B0604020202020204" pitchFamily="34" charset="0"/>
              </a:rPr>
              <a:t>, with advanced features for developing, debugging, and packaging Android apps. Using Android Studio, you can develop on any available Android device, or create virtual devices that emulate any hardware configuration.</a:t>
            </a:r>
            <a:endParaRPr lang="en-US" sz="2000" dirty="0">
              <a:latin typeface="Arial" panose="020B0604020202020204" pitchFamily="34" charset="0"/>
              <a:cs typeface="Arial" panose="020B0604020202020204" pitchFamily="34" charset="0"/>
            </a:endParaRPr>
          </a:p>
        </p:txBody>
      </p:sp>
      <p:sp>
        <p:nvSpPr>
          <p:cNvPr id="24" name="TextBox 23"/>
          <p:cNvSpPr txBox="1"/>
          <p:nvPr/>
        </p:nvSpPr>
        <p:spPr>
          <a:xfrm>
            <a:off x="7980476" y="5880550"/>
            <a:ext cx="4211524"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261206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7</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7</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584775"/>
          </a:xfrm>
          <a:prstGeom prst="rect">
            <a:avLst/>
          </a:prstGeom>
          <a:solidFill>
            <a:schemeClr val="bg1">
              <a:lumMod val="95000"/>
            </a:schemeClr>
          </a:solidFill>
        </p:spPr>
        <p:txBody>
          <a:bodyPr wrap="square" rtlCol="0">
            <a:spAutoFit/>
          </a:bodyPr>
          <a:lstStyle/>
          <a:p>
            <a:r>
              <a:rPr lang="en-US" sz="3200">
                <a:solidFill>
                  <a:schemeClr val="tx1">
                    <a:lumMod val="65000"/>
                    <a:lumOff val="35000"/>
                  </a:schemeClr>
                </a:solidFill>
                <a:latin typeface="Times New Roman" panose="02020603050405020304" pitchFamily="18" charset="0"/>
                <a:cs typeface="Times New Roman" panose="02020603050405020304" pitchFamily="18" charset="0"/>
              </a:rPr>
              <a:t>Android: Easy to develop apps</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7</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7</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26" name="Rectangle 25"/>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a:latin typeface="Arial" charset="0"/>
                <a:ea typeface="Arial" charset="0"/>
                <a:cs typeface="Arial" charset="0"/>
              </a:rPr>
              <a:t>7/10)</a:t>
            </a:r>
            <a:endParaRPr lang="en-US" sz="2300" dirty="0">
              <a:latin typeface="Arial" charset="0"/>
              <a:ea typeface="Arial" charset="0"/>
              <a:cs typeface="Arial" charset="0"/>
            </a:endParaRPr>
          </a:p>
        </p:txBody>
      </p:sp>
      <p:grpSp>
        <p:nvGrpSpPr>
          <p:cNvPr id="17" name="Group 16">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18" name="Rectangle 17">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7" name="TextBox 26">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7</a:t>
              </a:r>
            </a:p>
          </p:txBody>
        </p:sp>
      </p:grpSp>
      <p:sp>
        <p:nvSpPr>
          <p:cNvPr id="21" name="Content Placeholder 2"/>
          <p:cNvSpPr txBox="1">
            <a:spLocks/>
          </p:cNvSpPr>
          <p:nvPr/>
        </p:nvSpPr>
        <p:spPr>
          <a:xfrm>
            <a:off x="129125" y="615800"/>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following diagram shows the major components of the Android </a:t>
            </a:r>
            <a:r>
              <a:rPr lang="en-US" sz="2000" i="1" dirty="0" smtClean="0">
                <a:latin typeface="Arial" panose="020B0604020202020204" pitchFamily="34" charset="0"/>
                <a:cs typeface="Arial" panose="020B0604020202020204" pitchFamily="34" charset="0"/>
              </a:rPr>
              <a:t>stack</a:t>
            </a:r>
            <a:r>
              <a:rPr lang="en-US" sz="2000" dirty="0" smtClean="0">
                <a:latin typeface="Arial" panose="020B0604020202020204" pitchFamily="34" charset="0"/>
                <a:cs typeface="Arial" panose="020B0604020202020204" pitchFamily="34" charset="0"/>
              </a:rPr>
              <a:t> — the operating system and development architecture.</a:t>
            </a:r>
            <a:endParaRPr lang="en-US" sz="20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670568" y="1549483"/>
            <a:ext cx="4840757" cy="4168775"/>
          </a:xfrm>
          <a:prstGeom prst="rect">
            <a:avLst/>
          </a:prstGeom>
        </p:spPr>
      </p:pic>
      <p:sp>
        <p:nvSpPr>
          <p:cNvPr id="24" name="TextBox 23"/>
          <p:cNvSpPr txBox="1"/>
          <p:nvPr/>
        </p:nvSpPr>
        <p:spPr>
          <a:xfrm>
            <a:off x="6052768" y="1152178"/>
            <a:ext cx="6076950" cy="5632311"/>
          </a:xfrm>
          <a:prstGeom prst="rect">
            <a:avLst/>
          </a:prstGeom>
          <a:noFill/>
        </p:spPr>
        <p:txBody>
          <a:bodyPr wrap="square" rtlCol="0">
            <a:spAutoFit/>
          </a:bodyPr>
          <a:lstStyle/>
          <a:p>
            <a:pPr marL="342900" indent="-342900">
              <a:buAutoNum type="arabicPeriod"/>
            </a:pPr>
            <a:r>
              <a:rPr lang="en-ID" b="1" dirty="0" smtClean="0">
                <a:latin typeface="Arial" panose="020B0604020202020204" pitchFamily="34" charset="0"/>
                <a:cs typeface="Arial" panose="020B0604020202020204" pitchFamily="34" charset="0"/>
              </a:rPr>
              <a:t>Apps</a:t>
            </a:r>
            <a:r>
              <a:rPr lang="en-ID"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 apps live at this level, along with core system apps for email, SMS messaging, calendars, Internet browsing, or contacts</a:t>
            </a:r>
            <a:r>
              <a:rPr lang="en-US" dirty="0" smtClean="0">
                <a:latin typeface="Arial" panose="020B0604020202020204" pitchFamily="34" charset="0"/>
                <a:cs typeface="Arial" panose="020B0604020202020204" pitchFamily="34" charset="0"/>
              </a:rPr>
              <a:t>.</a:t>
            </a:r>
          </a:p>
          <a:p>
            <a:pPr marL="342900" indent="-342900">
              <a:buAutoNum type="arabicPeriod"/>
            </a:pPr>
            <a:r>
              <a:rPr lang="en-US" b="1" dirty="0">
                <a:latin typeface="Arial" panose="020B0604020202020204" pitchFamily="34" charset="0"/>
                <a:cs typeface="Arial" panose="020B0604020202020204" pitchFamily="34" charset="0"/>
              </a:rPr>
              <a:t>Java API Framework:</a:t>
            </a:r>
            <a:r>
              <a:rPr lang="en-US" dirty="0">
                <a:latin typeface="Arial" panose="020B0604020202020204" pitchFamily="34" charset="0"/>
                <a:cs typeface="Arial" panose="020B0604020202020204" pitchFamily="34" charset="0"/>
              </a:rPr>
              <a:t> All features of Android are available to developers through application programming interfaces (APIs) written in the Java language</a:t>
            </a:r>
            <a:r>
              <a:rPr lang="en-US" dirty="0" smtClean="0">
                <a:latin typeface="Arial" panose="020B0604020202020204" pitchFamily="34" charset="0"/>
                <a:cs typeface="Arial" panose="020B0604020202020204" pitchFamily="34" charset="0"/>
              </a:rPr>
              <a:t>.</a:t>
            </a:r>
          </a:p>
          <a:p>
            <a:pPr marL="342900" indent="-342900">
              <a:buAutoNum type="arabicPeriod"/>
            </a:pPr>
            <a:r>
              <a:rPr lang="en-US" b="1" dirty="0">
                <a:latin typeface="Arial" panose="020B0604020202020204" pitchFamily="34" charset="0"/>
                <a:cs typeface="Arial" panose="020B0604020202020204" pitchFamily="34" charset="0"/>
              </a:rPr>
              <a:t>Libraries and Android Runtime:</a:t>
            </a:r>
            <a:r>
              <a:rPr lang="en-US" dirty="0">
                <a:latin typeface="Arial" panose="020B0604020202020204" pitchFamily="34" charset="0"/>
                <a:cs typeface="Arial" panose="020B0604020202020204" pitchFamily="34" charset="0"/>
              </a:rPr>
              <a:t> Each app runs in its own process and with its own instance of the Android Runtime, which enables multiple virtual machines on low-memory devices. </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b="1" dirty="0">
                <a:latin typeface="Arial" panose="020B0604020202020204" pitchFamily="34" charset="0"/>
                <a:cs typeface="Arial" panose="020B0604020202020204" pitchFamily="34" charset="0"/>
              </a:rPr>
              <a:t>Hardware Abstraction Layer (HAL):</a:t>
            </a:r>
            <a:r>
              <a:rPr lang="en-US" dirty="0">
                <a:latin typeface="Arial" panose="020B0604020202020204" pitchFamily="34" charset="0"/>
                <a:cs typeface="Arial" panose="020B0604020202020204" pitchFamily="34" charset="0"/>
              </a:rPr>
              <a:t> This layer provides standard interfaces that expose device hardware capabilities to the higher-level Java API framework</a:t>
            </a:r>
            <a:r>
              <a:rPr lang="en-US" dirty="0" smtClean="0">
                <a:latin typeface="Arial" panose="020B0604020202020204" pitchFamily="34" charset="0"/>
                <a:cs typeface="Arial" panose="020B0604020202020204" pitchFamily="34" charset="0"/>
              </a:rPr>
              <a:t>.</a:t>
            </a:r>
          </a:p>
          <a:p>
            <a:pPr marL="342900" indent="-342900">
              <a:buFontTx/>
              <a:buAutoNum type="arabicPeriod"/>
            </a:pPr>
            <a:r>
              <a:rPr lang="en-US" b="1" dirty="0">
                <a:latin typeface="Arial" panose="020B0604020202020204" pitchFamily="34" charset="0"/>
                <a:cs typeface="Arial" panose="020B0604020202020204" pitchFamily="34" charset="0"/>
              </a:rPr>
              <a:t>Linux Kernel: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Using </a:t>
            </a:r>
            <a:r>
              <a:rPr lang="en-US" dirty="0">
                <a:latin typeface="Arial" panose="020B0604020202020204" pitchFamily="34" charset="0"/>
                <a:cs typeface="Arial" panose="020B0604020202020204" pitchFamily="34" charset="0"/>
              </a:rPr>
              <a:t>a Linux kernel enables Android to take advantage of key security features and allows device manufacturers to develop hardware drivers for a well-known kernel.</a:t>
            </a:r>
          </a:p>
          <a:p>
            <a:pPr marL="342900" indent="-342900">
              <a:buAutoNum type="arabicPeriod"/>
            </a:pPr>
            <a:endParaRPr lang="en-US" dirty="0">
              <a:latin typeface="Arial" panose="020B0604020202020204" pitchFamily="34" charset="0"/>
              <a:cs typeface="Arial" panose="020B0604020202020204" pitchFamily="34" charset="0"/>
            </a:endParaRPr>
          </a:p>
        </p:txBody>
      </p:sp>
      <p:sp>
        <p:nvSpPr>
          <p:cNvPr id="25" name="TextBox 24"/>
          <p:cNvSpPr txBox="1"/>
          <p:nvPr/>
        </p:nvSpPr>
        <p:spPr>
          <a:xfrm>
            <a:off x="-18" y="5805278"/>
            <a:ext cx="4211524"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45165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8</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8</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646331"/>
          </a:xfrm>
          <a:prstGeom prst="rect">
            <a:avLst/>
          </a:prstGeom>
          <a:solidFill>
            <a:schemeClr val="bg1">
              <a:lumMod val="95000"/>
            </a:schemeClr>
          </a:solidFill>
        </p:spPr>
        <p:txBody>
          <a:bodyPr wrap="square" rtlCol="0">
            <a:spAutoFit/>
          </a:bodyPr>
          <a:lstStyle/>
          <a:p>
            <a:r>
              <a:rPr lang="en-US" sz="3600"/>
              <a:t>Android Versions</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8</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8</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18" name="Rectangle 17"/>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a:latin typeface="Arial" charset="0"/>
                <a:ea typeface="Arial" charset="0"/>
                <a:cs typeface="Arial" charset="0"/>
              </a:rPr>
              <a:t>8/10)</a:t>
            </a:r>
            <a:endParaRPr lang="en-US" sz="2300" dirty="0">
              <a:latin typeface="Arial" charset="0"/>
              <a:ea typeface="Arial" charset="0"/>
              <a:cs typeface="Arial" charset="0"/>
            </a:endParaRPr>
          </a:p>
        </p:txBody>
      </p:sp>
      <p:grpSp>
        <p:nvGrpSpPr>
          <p:cNvPr id="15" name="Group 14">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17" name="Rectangle 16">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0" name="Rectangle 19">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6" name="TextBox 25">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8</a:t>
              </a:r>
            </a:p>
          </p:txBody>
        </p:sp>
      </p:grpSp>
      <p:pic>
        <p:nvPicPr>
          <p:cNvPr id="5" name="Picture 4"/>
          <p:cNvPicPr>
            <a:picLocks noChangeAspect="1"/>
          </p:cNvPicPr>
          <p:nvPr/>
        </p:nvPicPr>
        <p:blipFill>
          <a:blip r:embed="rId3"/>
          <a:stretch>
            <a:fillRect/>
          </a:stretch>
        </p:blipFill>
        <p:spPr>
          <a:xfrm>
            <a:off x="203705" y="865410"/>
            <a:ext cx="11784589" cy="5127180"/>
          </a:xfrm>
          <a:prstGeom prst="rect">
            <a:avLst/>
          </a:prstGeom>
        </p:spPr>
      </p:pic>
      <p:sp>
        <p:nvSpPr>
          <p:cNvPr id="57" name="TextBox 56"/>
          <p:cNvSpPr txBox="1"/>
          <p:nvPr/>
        </p:nvSpPr>
        <p:spPr>
          <a:xfrm>
            <a:off x="7980476" y="5880550"/>
            <a:ext cx="4211524"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91321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977B1E75-B64E-4F12-A455-46D3636A5450}"/>
              </a:ext>
            </a:extLst>
          </p:cNvPr>
          <p:cNvSpPr txBox="1"/>
          <p:nvPr/>
        </p:nvSpPr>
        <p:spPr>
          <a:xfrm>
            <a:off x="11604844" y="6415157"/>
            <a:ext cx="462591" cy="369332"/>
          </a:xfrm>
          <a:prstGeom prst="flowChartPreparation">
            <a:avLst/>
          </a:prstGeom>
          <a:noFill/>
          <a:ln>
            <a:solidFill>
              <a:schemeClr val="bg1"/>
            </a:solidFill>
          </a:ln>
        </p:spPr>
        <p:txBody>
          <a:bodyPr wrap="square" rtlCol="0">
            <a:spAutoFit/>
          </a:bodyPr>
          <a:lstStyle/>
          <a:p>
            <a:pPr algn="ctr"/>
            <a:fld id="{F7403D74-32BC-4995-A385-23C1B0D3550E}" type="slidenum">
              <a:rPr lang="en-US" smtClean="0">
                <a:solidFill>
                  <a:schemeClr val="bg1"/>
                </a:solidFill>
              </a:rPr>
              <a:pPr algn="ctr"/>
              <a:t>9</a:t>
            </a:fld>
            <a:endParaRPr lang="en-US" dirty="0">
              <a:solidFill>
                <a:schemeClr val="bg1"/>
              </a:solidFill>
            </a:endParaRPr>
          </a:p>
        </p:txBody>
      </p:sp>
      <p:sp>
        <p:nvSpPr>
          <p:cNvPr id="19" name="Slide Number Placeholder 17">
            <a:extLst>
              <a:ext uri="{FF2B5EF4-FFF2-40B4-BE49-F238E27FC236}">
                <a16:creationId xmlns="" xmlns:a16="http://schemas.microsoft.com/office/drawing/2014/main" id="{8CB6FA12-EEBB-49A1-8106-0AECB06AE1C7}"/>
              </a:ext>
            </a:extLst>
          </p:cNvPr>
          <p:cNvSpPr>
            <a:spLocks noGrp="1"/>
          </p:cNvSpPr>
          <p:nvPr>
            <p:ph type="sldNum" sz="quarter" idx="12"/>
          </p:nvPr>
        </p:nvSpPr>
        <p:spPr>
          <a:xfrm>
            <a:off x="9273125" y="6488746"/>
            <a:ext cx="2743200" cy="365125"/>
          </a:xfrm>
        </p:spPr>
        <p:txBody>
          <a:bodyPr/>
          <a:lstStyle/>
          <a:p>
            <a:fld id="{62ACA147-0273-4104-9834-BD8713B24D7A}" type="slidenum">
              <a:rPr lang="en-US" sz="1800" b="1" smtClean="0">
                <a:solidFill>
                  <a:schemeClr val="bg1">
                    <a:lumMod val="95000"/>
                  </a:schemeClr>
                </a:solidFill>
              </a:rPr>
              <a:t>9</a:t>
            </a:fld>
            <a:endParaRPr lang="en-US" b="1" dirty="0">
              <a:solidFill>
                <a:schemeClr val="bg1">
                  <a:lumMod val="95000"/>
                </a:schemeClr>
              </a:solidFill>
            </a:endParaRPr>
          </a:p>
        </p:txBody>
      </p:sp>
      <p:sp>
        <p:nvSpPr>
          <p:cNvPr id="22" name="TextBox 21">
            <a:extLst>
              <a:ext uri="{FF2B5EF4-FFF2-40B4-BE49-F238E27FC236}">
                <a16:creationId xmlns="" xmlns:a16="http://schemas.microsoft.com/office/drawing/2014/main" id="{C2F8E149-8F7D-4AB7-88A4-8AD059ED276C}"/>
              </a:ext>
            </a:extLst>
          </p:cNvPr>
          <p:cNvSpPr txBox="1"/>
          <p:nvPr/>
        </p:nvSpPr>
        <p:spPr>
          <a:xfrm>
            <a:off x="0" y="-23197"/>
            <a:ext cx="12192000" cy="646331"/>
          </a:xfrm>
          <a:prstGeom prst="rect">
            <a:avLst/>
          </a:prstGeom>
          <a:solidFill>
            <a:schemeClr val="bg1">
              <a:lumMod val="95000"/>
            </a:schemeClr>
          </a:solidFill>
        </p:spPr>
        <p:txBody>
          <a:bodyPr wrap="square" rtlCol="0">
            <a:spAutoFit/>
          </a:bodyPr>
          <a:lstStyle/>
          <a:p>
            <a:r>
              <a:rPr lang="en-US" sz="3600"/>
              <a:t>The Challenges of Android app development</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8" name="Slide Number Placeholder 17">
            <a:extLst>
              <a:ext uri="{FF2B5EF4-FFF2-40B4-BE49-F238E27FC236}">
                <a16:creationId xmlns="" xmlns:a16="http://schemas.microsoft.com/office/drawing/2014/main" id="{83172946-7C12-440C-BCDF-AC8A51E96951}"/>
              </a:ext>
            </a:extLst>
          </p:cNvPr>
          <p:cNvSpPr txBox="1">
            <a:spLocks/>
          </p:cNvSpPr>
          <p:nvPr/>
        </p:nvSpPr>
        <p:spPr>
          <a:xfrm>
            <a:off x="11667118" y="6481126"/>
            <a:ext cx="4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9</a:t>
            </a:fld>
            <a:endParaRPr lang="en-US" b="1" dirty="0">
              <a:solidFill>
                <a:schemeClr val="bg1">
                  <a:lumMod val="95000"/>
                </a:schemeClr>
              </a:solidFill>
            </a:endParaRPr>
          </a:p>
        </p:txBody>
      </p:sp>
      <p:sp>
        <p:nvSpPr>
          <p:cNvPr id="16" name="Slide Number Placeholder 17">
            <a:extLst>
              <a:ext uri="{FF2B5EF4-FFF2-40B4-BE49-F238E27FC236}">
                <a16:creationId xmlns="" xmlns:a16="http://schemas.microsoft.com/office/drawing/2014/main" id="{73326318-AF37-41FF-ACA8-F4320B07EDFC}"/>
              </a:ext>
            </a:extLst>
          </p:cNvPr>
          <p:cNvSpPr txBox="1">
            <a:spLocks/>
          </p:cNvSpPr>
          <p:nvPr/>
        </p:nvSpPr>
        <p:spPr>
          <a:xfrm>
            <a:off x="9388052" y="648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CA147-0273-4104-9834-BD8713B24D7A}" type="slidenum">
              <a:rPr lang="en-US" sz="1800" b="1" smtClean="0">
                <a:solidFill>
                  <a:schemeClr val="bg1">
                    <a:lumMod val="95000"/>
                  </a:schemeClr>
                </a:solidFill>
              </a:rPr>
              <a:pPr/>
              <a:t>9</a:t>
            </a:fld>
            <a:endParaRPr lang="en-US" b="1" dirty="0">
              <a:solidFill>
                <a:schemeClr val="bg1">
                  <a:lumMod val="95000"/>
                </a:schemeClr>
              </a:solidFill>
            </a:endParaRPr>
          </a:p>
        </p:txBody>
      </p:sp>
      <p:sp>
        <p:nvSpPr>
          <p:cNvPr id="2" name="Rectangle 1">
            <a:extLst>
              <a:ext uri="{FF2B5EF4-FFF2-40B4-BE49-F238E27FC236}">
                <a16:creationId xmlns="" xmlns:a16="http://schemas.microsoft.com/office/drawing/2014/main" id="{5CA1CADE-8815-44A8-B0E2-E08539700B89}"/>
              </a:ext>
            </a:extLst>
          </p:cNvPr>
          <p:cNvSpPr/>
          <p:nvPr/>
        </p:nvSpPr>
        <p:spPr>
          <a:xfrm>
            <a:off x="11828032" y="6454989"/>
            <a:ext cx="301686" cy="369332"/>
          </a:xfrm>
          <a:prstGeom prst="rect">
            <a:avLst/>
          </a:prstGeom>
        </p:spPr>
        <p:txBody>
          <a:bodyPr wrap="none">
            <a:spAutoFit/>
          </a:bodyPr>
          <a:lstStyle/>
          <a:p>
            <a:r>
              <a:rPr lang="en-US" b="1" dirty="0">
                <a:solidFill>
                  <a:schemeClr val="bg1">
                    <a:lumMod val="95000"/>
                  </a:schemeClr>
                </a:solidFill>
              </a:rPr>
              <a:t>2</a:t>
            </a:r>
          </a:p>
        </p:txBody>
      </p:sp>
      <p:sp>
        <p:nvSpPr>
          <p:cNvPr id="18" name="Rectangle 17"/>
          <p:cNvSpPr/>
          <p:nvPr/>
        </p:nvSpPr>
        <p:spPr>
          <a:xfrm>
            <a:off x="11128591" y="76830"/>
            <a:ext cx="952505" cy="446276"/>
          </a:xfrm>
          <a:prstGeom prst="rect">
            <a:avLst/>
          </a:prstGeom>
        </p:spPr>
        <p:txBody>
          <a:bodyPr wrap="none">
            <a:spAutoFit/>
          </a:bodyPr>
          <a:lstStyle/>
          <a:p>
            <a:pPr algn="ctr"/>
            <a:r>
              <a:rPr lang="en-US" sz="2300" dirty="0">
                <a:latin typeface="Arial" charset="0"/>
                <a:ea typeface="Arial" charset="0"/>
                <a:cs typeface="Arial" charset="0"/>
              </a:rPr>
              <a:t>(</a:t>
            </a:r>
            <a:r>
              <a:rPr lang="en-US" sz="2300" dirty="0" smtClean="0">
                <a:latin typeface="Arial" charset="0"/>
                <a:ea typeface="Arial" charset="0"/>
                <a:cs typeface="Arial" charset="0"/>
              </a:rPr>
              <a:t>9/10)</a:t>
            </a:r>
            <a:endParaRPr lang="en-US" sz="2300" dirty="0">
              <a:latin typeface="Arial" charset="0"/>
              <a:ea typeface="Arial" charset="0"/>
              <a:cs typeface="Arial" charset="0"/>
            </a:endParaRPr>
          </a:p>
        </p:txBody>
      </p:sp>
      <p:grpSp>
        <p:nvGrpSpPr>
          <p:cNvPr id="17" name="Group 16">
            <a:extLst>
              <a:ext uri="{FF2B5EF4-FFF2-40B4-BE49-F238E27FC236}">
                <a16:creationId xmlns:a16="http://schemas.microsoft.com/office/drawing/2014/main" xmlns="" id="{311F623D-4BA7-4B1B-83D7-CFD2065D9A2B}"/>
              </a:ext>
            </a:extLst>
          </p:cNvPr>
          <p:cNvGrpSpPr/>
          <p:nvPr/>
        </p:nvGrpSpPr>
        <p:grpSpPr>
          <a:xfrm>
            <a:off x="0" y="6469379"/>
            <a:ext cx="12192000" cy="388621"/>
            <a:chOff x="0" y="6469379"/>
            <a:chExt cx="12192000" cy="388621"/>
          </a:xfrm>
        </p:grpSpPr>
        <p:sp>
          <p:nvSpPr>
            <p:cNvPr id="20" name="Rectangle 19">
              <a:extLst>
                <a:ext uri="{FF2B5EF4-FFF2-40B4-BE49-F238E27FC236}">
                  <a16:creationId xmlns:a16="http://schemas.microsoft.com/office/drawing/2014/main" xmlns="" id="{4D915BDC-261B-4E00-A900-A942653C6779}"/>
                </a:ext>
              </a:extLst>
            </p:cNvPr>
            <p:cNvSpPr/>
            <p:nvPr/>
          </p:nvSpPr>
          <p:spPr>
            <a:xfrm>
              <a:off x="0" y="6469380"/>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Telkom University</a:t>
              </a:r>
            </a:p>
          </p:txBody>
        </p:sp>
        <p:sp>
          <p:nvSpPr>
            <p:cNvPr id="26" name="Rectangle 25">
              <a:extLst>
                <a:ext uri="{FF2B5EF4-FFF2-40B4-BE49-F238E27FC236}">
                  <a16:creationId xmlns:a16="http://schemas.microsoft.com/office/drawing/2014/main" xmlns="" id="{A48387E4-22B5-4050-8ED3-6D474EC754F3}"/>
                </a:ext>
              </a:extLst>
            </p:cNvPr>
            <p:cNvSpPr/>
            <p:nvPr/>
          </p:nvSpPr>
          <p:spPr>
            <a:xfrm>
              <a:off x="7980485" y="6469379"/>
              <a:ext cx="4211515" cy="38862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Bandung, </a:t>
              </a:r>
              <a:r>
                <a:rPr lang="id-ID" dirty="0" smtClean="0"/>
                <a:t>12 Desember </a:t>
              </a:r>
              <a:r>
                <a:rPr lang="en-US" dirty="0" smtClean="0"/>
                <a:t>2018</a:t>
              </a:r>
              <a:endParaRPr lang="en-US" dirty="0"/>
            </a:p>
          </p:txBody>
        </p:sp>
        <p:sp>
          <p:nvSpPr>
            <p:cNvPr id="27" name="TextBox 26">
              <a:extLst>
                <a:ext uri="{FF2B5EF4-FFF2-40B4-BE49-F238E27FC236}">
                  <a16:creationId xmlns:a16="http://schemas.microsoft.com/office/drawing/2014/main" xmlns="" id="{3F8706D6-3D6A-4DFA-83B9-5D28039BEA9F}"/>
                </a:ext>
              </a:extLst>
            </p:cNvPr>
            <p:cNvSpPr txBox="1"/>
            <p:nvPr/>
          </p:nvSpPr>
          <p:spPr>
            <a:xfrm>
              <a:off x="4211506" y="6469380"/>
              <a:ext cx="3768970" cy="369332"/>
            </a:xfrm>
            <a:prstGeom prst="rect">
              <a:avLst/>
            </a:prstGeom>
            <a:solidFill>
              <a:schemeClr val="bg1">
                <a:lumMod val="95000"/>
              </a:schemeClr>
            </a:solidFill>
          </p:spPr>
          <p:txBody>
            <a:bodyPr wrap="square" rtlCol="0">
              <a:spAutoFit/>
            </a:bodyPr>
            <a:lstStyle/>
            <a:p>
              <a:pPr algn="ctr"/>
              <a:r>
                <a:rPr lang="en-US" dirty="0">
                  <a:solidFill>
                    <a:srgbClr val="C00000"/>
                  </a:solidFill>
                </a:rPr>
                <a:t>9</a:t>
              </a:r>
            </a:p>
          </p:txBody>
        </p:sp>
      </p:grpSp>
      <p:sp>
        <p:nvSpPr>
          <p:cNvPr id="21" name="Content Placeholder 2"/>
          <p:cNvSpPr txBox="1">
            <a:spLocks/>
          </p:cNvSpPr>
          <p:nvPr/>
        </p:nvSpPr>
        <p:spPr>
          <a:xfrm>
            <a:off x="612991" y="1343476"/>
            <a:ext cx="10515600"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b="1" smtClean="0">
                <a:latin typeface="Arial" panose="020B0604020202020204" pitchFamily="34" charset="0"/>
                <a:cs typeface="Arial" panose="020B0604020202020204" pitchFamily="34" charset="0"/>
              </a:rPr>
              <a:t>Building for a multi-screen world</a:t>
            </a:r>
          </a:p>
          <a:p>
            <a:pPr marL="742950" lvl="1" indent="-285750" algn="l">
              <a:buFont typeface="Arial" panose="020B0604020202020204" pitchFamily="34" charset="0"/>
              <a:buChar char="•"/>
            </a:pPr>
            <a:r>
              <a:rPr lang="en-US" sz="1600" smtClean="0">
                <a:latin typeface="Arial" panose="020B0604020202020204" pitchFamily="34" charset="0"/>
                <a:cs typeface="Arial" panose="020B0604020202020204" pitchFamily="34" charset="0"/>
              </a:rPr>
              <a:t>The challenge for many developers is to design UI elements that can work on all devices It is also the developer’s responsibility to provide an app’s resources such as icons, logos, other graphics, and text styles to maintain uniformity of appearance across different devices.</a:t>
            </a:r>
          </a:p>
          <a:p>
            <a:pPr marL="342900" indent="-342900" algn="l">
              <a:buFont typeface="Arial" panose="020B0604020202020204" pitchFamily="34" charset="0"/>
              <a:buChar char="•"/>
            </a:pPr>
            <a:r>
              <a:rPr lang="en-US" sz="2000" b="1" smtClean="0">
                <a:latin typeface="Arial" panose="020B0604020202020204" pitchFamily="34" charset="0"/>
                <a:cs typeface="Arial" panose="020B0604020202020204" pitchFamily="34" charset="0"/>
              </a:rPr>
              <a:t>Getting performance right</a:t>
            </a:r>
          </a:p>
          <a:p>
            <a:pPr marL="742950" lvl="1" indent="-285750" algn="l">
              <a:buFont typeface="Arial" panose="020B0604020202020204" pitchFamily="34" charset="0"/>
              <a:buChar char="•"/>
            </a:pPr>
            <a:r>
              <a:rPr lang="en-US" sz="1600" smtClean="0">
                <a:latin typeface="Arial" panose="020B0604020202020204" pitchFamily="34" charset="0"/>
                <a:cs typeface="Arial" panose="020B0604020202020204" pitchFamily="34" charset="0"/>
              </a:rPr>
              <a:t>An app's performance—how fast it runs, how easily it connects to the network, and how well it manages battery and memory usage—is affected by factors such as battery life, multimedia content, and Internet access.</a:t>
            </a:r>
          </a:p>
          <a:p>
            <a:pPr marL="342900" indent="-342900" algn="l">
              <a:buFont typeface="Arial" panose="020B0604020202020204" pitchFamily="34" charset="0"/>
              <a:buChar char="•"/>
            </a:pPr>
            <a:r>
              <a:rPr lang="en-US" sz="2000" b="1" smtClean="0">
                <a:latin typeface="Arial" panose="020B0604020202020204" pitchFamily="34" charset="0"/>
                <a:cs typeface="Arial" panose="020B0604020202020204" pitchFamily="34" charset="0"/>
              </a:rPr>
              <a:t>Keeping your code and your users secure</a:t>
            </a:r>
          </a:p>
          <a:p>
            <a:pPr marL="742950" lvl="1" indent="-285750" algn="l">
              <a:buFont typeface="Arial" panose="020B0604020202020204" pitchFamily="34" charset="0"/>
              <a:buChar char="•"/>
            </a:pPr>
            <a:r>
              <a:rPr lang="en-US" sz="1600" smtClean="0">
                <a:latin typeface="Arial" panose="020B0604020202020204" pitchFamily="34" charset="0"/>
                <a:cs typeface="Arial" panose="020B0604020202020204" pitchFamily="34" charset="0"/>
              </a:rPr>
              <a:t>Use tools such as </a:t>
            </a:r>
            <a:r>
              <a:rPr lang="en-US" sz="1600" i="1" smtClean="0">
                <a:latin typeface="Arial" panose="020B0604020202020204" pitchFamily="34" charset="0"/>
                <a:cs typeface="Arial" panose="020B0604020202020204" pitchFamily="34" charset="0"/>
              </a:rPr>
              <a:t>ProGuard</a:t>
            </a:r>
            <a:r>
              <a:rPr lang="en-US" sz="1600" smtClean="0">
                <a:latin typeface="Arial" panose="020B0604020202020204" pitchFamily="34" charset="0"/>
                <a:cs typeface="Arial" panose="020B0604020202020204" pitchFamily="34" charset="0"/>
              </a:rPr>
              <a:t> (provided in Android Studio), which detects and removes unused classes, fields, methods, and attributes, and encrypt all of your app's code and resources while packaging the app. </a:t>
            </a:r>
          </a:p>
          <a:p>
            <a:pPr marL="342900" indent="-342900" algn="l">
              <a:buFont typeface="Arial" panose="020B0604020202020204" pitchFamily="34" charset="0"/>
              <a:buChar char="•"/>
            </a:pPr>
            <a:r>
              <a:rPr lang="en-US" sz="2000" b="1" smtClean="0">
                <a:latin typeface="Arial" panose="020B0604020202020204" pitchFamily="34" charset="0"/>
                <a:cs typeface="Arial" panose="020B0604020202020204" pitchFamily="34" charset="0"/>
              </a:rPr>
              <a:t>Remaining compatible with older platform versions</a:t>
            </a:r>
          </a:p>
          <a:p>
            <a:pPr marL="742950" lvl="1" indent="-285750" algn="l">
              <a:buFont typeface="Arial" panose="020B0604020202020204" pitchFamily="34" charset="0"/>
              <a:buChar char="•"/>
            </a:pPr>
            <a:r>
              <a:rPr lang="en-US" sz="1600" smtClean="0">
                <a:latin typeface="Arial" panose="020B0604020202020204" pitchFamily="34" charset="0"/>
                <a:cs typeface="Arial" panose="020B0604020202020204" pitchFamily="34" charset="0"/>
              </a:rPr>
              <a:t>Consider how to add new Android platform version features to an app, while ensuring that the app can still run on devices with older platform versions.</a:t>
            </a:r>
          </a:p>
          <a:p>
            <a:pPr marL="342900" indent="-342900" algn="l">
              <a:buFont typeface="Arial" panose="020B0604020202020204" pitchFamily="34" charset="0"/>
              <a:buChar char="•"/>
            </a:pPr>
            <a:r>
              <a:rPr lang="en-US" sz="2000" b="1" smtClean="0">
                <a:latin typeface="Arial" panose="020B0604020202020204" pitchFamily="34" charset="0"/>
                <a:cs typeface="Arial" panose="020B0604020202020204" pitchFamily="34" charset="0"/>
              </a:rPr>
              <a:t>Understanding the market and the user.</a:t>
            </a:r>
            <a:endParaRPr lang="en-US" sz="2000" b="1" dirty="0">
              <a:latin typeface="Arial" panose="020B0604020202020204" pitchFamily="34" charset="0"/>
              <a:cs typeface="Arial" panose="020B0604020202020204" pitchFamily="34" charset="0"/>
            </a:endParaRPr>
          </a:p>
        </p:txBody>
      </p:sp>
      <p:sp>
        <p:nvSpPr>
          <p:cNvPr id="23" name="TextBox 22"/>
          <p:cNvSpPr txBox="1"/>
          <p:nvPr/>
        </p:nvSpPr>
        <p:spPr>
          <a:xfrm>
            <a:off x="7980476" y="5880550"/>
            <a:ext cx="4211524" cy="577081"/>
          </a:xfrm>
          <a:prstGeom prst="rect">
            <a:avLst/>
          </a:prstGeom>
          <a:noFill/>
        </p:spPr>
        <p:txBody>
          <a:bodyPr wrap="square" rtlCol="0">
            <a:spAutoFit/>
          </a:bodyPr>
          <a:lstStyle/>
          <a:p>
            <a:r>
              <a:rPr lang="en-ID" sz="1050" dirty="0" smtClean="0"/>
              <a:t>Source: https://google-developer-training.gitbooks.io/android-developer-fundamentals-course-concepts/content/en/Unit%201/10_c_intro_to_android.html</a:t>
            </a:r>
            <a:endParaRPr lang="en-US" sz="1050" dirty="0"/>
          </a:p>
        </p:txBody>
      </p:sp>
    </p:spTree>
    <p:extLst>
      <p:ext uri="{BB962C8B-B14F-4D97-AF65-F5344CB8AC3E}">
        <p14:creationId xmlns:p14="http://schemas.microsoft.com/office/powerpoint/2010/main" val="4005230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2A95BD24C5042BC8B7AAB7C59AE6E" ma:contentTypeVersion="2" ma:contentTypeDescription="Create a new document." ma:contentTypeScope="" ma:versionID="38e0787a62d3fae4e36aaa1f4d86d76a">
  <xsd:schema xmlns:xsd="http://www.w3.org/2001/XMLSchema" xmlns:xs="http://www.w3.org/2001/XMLSchema" xmlns:p="http://schemas.microsoft.com/office/2006/metadata/properties" xmlns:ns2="f24215a3-634c-4156-baae-2063d5bfdb65" targetNamespace="http://schemas.microsoft.com/office/2006/metadata/properties" ma:root="true" ma:fieldsID="cffa0fadd3b3f32affc4dc4585649c63" ns2:_="">
    <xsd:import namespace="f24215a3-634c-4156-baae-2063d5bfdb6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215a3-634c-4156-baae-2063d5bfd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994E77-2F97-41C1-8BA1-4F91F0FDCB30}"/>
</file>

<file path=customXml/itemProps2.xml><?xml version="1.0" encoding="utf-8"?>
<ds:datastoreItem xmlns:ds="http://schemas.openxmlformats.org/officeDocument/2006/customXml" ds:itemID="{E7EB3C69-55E2-4E48-B8DE-D184F8C8188E}"/>
</file>

<file path=customXml/itemProps3.xml><?xml version="1.0" encoding="utf-8"?>
<ds:datastoreItem xmlns:ds="http://schemas.openxmlformats.org/officeDocument/2006/customXml" ds:itemID="{78E35EA4-807A-4392-9CD5-8988A379AC28}"/>
</file>

<file path=docProps/app.xml><?xml version="1.0" encoding="utf-8"?>
<Properties xmlns="http://schemas.openxmlformats.org/officeDocument/2006/extended-properties" xmlns:vt="http://schemas.openxmlformats.org/officeDocument/2006/docPropsVTypes">
  <Template/>
  <TotalTime>13077</TotalTime>
  <Words>938</Words>
  <Application>Microsoft Office PowerPoint</Application>
  <PresentationFormat>Widescreen</PresentationFormat>
  <Paragraphs>171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ABeeZee</vt:lpstr>
      <vt:lpstr>Arial</vt:lpstr>
      <vt:lpstr>Calibri</vt:lpstr>
      <vt:lpstr>Calibri Light</vt:lpstr>
      <vt:lpstr>Sanskrit Text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Alfaroby</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Alfaroby E</dc:title>
  <dc:creator>alfaroby</dc:creator>
  <cp:lastModifiedBy>rissarahmania93@gmail.com</cp:lastModifiedBy>
  <cp:revision>518</cp:revision>
  <dcterms:created xsi:type="dcterms:W3CDTF">2018-02-08T04:04:39Z</dcterms:created>
  <dcterms:modified xsi:type="dcterms:W3CDTF">2019-01-02T09:13:36Z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0x01010081C2A95BD24C5042BC8B7AAB7C59AE6E</vt:lpwstr>
  </property>
</Properties>
</file>