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6699"/>
    <a:srgbClr val="663300"/>
    <a:srgbClr val="FFE2A7"/>
    <a:srgbClr val="99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5B11D5B-6874-4508-AFFC-AAA8FFA9DD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10A6BC5-926A-4EB4-8A3C-E31CED22B0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F952826E-B7F5-4D1D-8810-F2E270C813A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A9C7DF1-4BC5-49D2-8FBA-3719336E1C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238748C-3338-452F-8BA6-827845AB4F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A218773-C5B5-476F-BBC9-2C758472E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23EAE8-36B8-4E5C-B0E9-9818FAA986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MPj03988430000[1]">
            <a:extLst>
              <a:ext uri="{FF2B5EF4-FFF2-40B4-BE49-F238E27FC236}">
                <a16:creationId xmlns:a16="http://schemas.microsoft.com/office/drawing/2014/main" id="{AD32C3CF-A9B9-4BA9-8CEC-BD6FBEF8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28600"/>
            <a:ext cx="4495800" cy="2590800"/>
          </a:xfrm>
        </p:spPr>
        <p:txBody>
          <a:bodyPr/>
          <a:lstStyle>
            <a:lvl1pPr algn="r">
              <a:defRPr sz="4400"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971800"/>
            <a:ext cx="4495800" cy="1752600"/>
          </a:xfrm>
        </p:spPr>
        <p:txBody>
          <a:bodyPr/>
          <a:lstStyle>
            <a:lvl1pPr marL="0" indent="0" algn="r">
              <a:buFontTx/>
              <a:buNone/>
              <a:defRPr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00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AE6805-5E4E-41B2-8CCD-4A9A380BE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ED38-71E3-4CC0-AD97-4F258CB9723B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11D357-C1F7-423D-98BF-07634E57E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3A4CF7-17FE-490F-A616-898597D3F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72E56-ACAE-4A0C-91A1-89DF6193B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26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1336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248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2A7792-5308-46AB-8EE9-8F9C171A7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44B8-925F-4C61-BDAE-5EA8F04F9009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9A05F-4FEB-4A43-ABA9-FCE986298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32C136-A957-40A4-A4BA-2D0C72500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6A6AE-078B-446D-B9B8-27C498CA6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3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486400"/>
          </a:xfrm>
        </p:spPr>
        <p:txBody>
          <a:bodyPr/>
          <a:lstStyle>
            <a:lvl1pPr>
              <a:defRPr sz="2200" b="0"/>
            </a:lvl1pPr>
            <a:lvl2pPr>
              <a:defRPr sz="20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E45A9-BB5E-4F35-928A-569099690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56B0-365D-42A0-93C6-D5BC031661FC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A0FF6C-CFA4-4112-8C65-DFA5D1CCF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27BB61-7833-4FB9-8167-D7B2F001A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FD973-106E-4733-9C19-6B9E6DD99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0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B29DDB-1CDB-456A-8EBE-FBF72FAA2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BD250-B371-4746-93D1-C593BE9B91E7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1899A-962E-4A50-9309-958B1C05F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7D3479-E18E-43BE-BA41-34D0306464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47690-9F03-4E48-AA7C-4994EED56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98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910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191000" cy="5410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A097DA-F978-4384-A632-FF3CA1156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531C-5335-41D2-A223-A4E47062764F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9D1A10-42FB-4BF7-807A-533B3C8DF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4BD132-50BF-4864-9C02-AC19B06FE8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A588E-7A64-48FD-B9E8-021B0539D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04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09BF2F-8C61-4E75-A212-37F3CBDEF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2AC00-EF4A-4887-8A95-A31F314935EB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F03AF7-5313-4E73-90D6-918E68984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DB1FF0-91D2-48BE-A02C-9A76E0154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CA2D5-58AF-4EB0-9E82-595650F61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2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E90285-87B4-4393-8ACA-3B3E2E7CA8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64E5-0DC0-4956-B2E8-30351E79F429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1B7CE6-061A-4804-A68C-14BF1F2D6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161161-F1C1-478D-A879-9E090FF34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B8870-C507-49D0-9301-0883D0DBE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95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32FFFA-28DB-428C-A007-6204B98D4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7704C-0FD0-418C-907E-43F381EDCF87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121D8F-6DA4-4EE0-9B72-D5458868A1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223D53-F084-4F91-BC8F-2941AB456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CB096-1E7B-4179-809B-112B3B13E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64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A5693-B332-470B-8E9D-F19DBF27E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723B0-4B25-4098-9D75-0F0FE233844F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61253B-51D4-4DE6-A26F-43835A28F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B3EFB-EB26-4647-9ECF-92DEDC43F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A7633-E8C8-4573-9572-7BA0568B4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42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F85CD-0835-4FE9-B0AE-C7C557C61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5C77B-AD56-4873-8ACF-3C9A44D6016B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48A41-1D4B-43AA-9EE8-88D1542345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8D6878-77B2-42BF-9171-BE719D961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0D81E-DFD2-4EF6-BE78-D25D65D59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9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MPj03988430000[1]">
            <a:extLst>
              <a:ext uri="{FF2B5EF4-FFF2-40B4-BE49-F238E27FC236}">
                <a16:creationId xmlns:a16="http://schemas.microsoft.com/office/drawing/2014/main" id="{6EB606DC-3E04-4BEE-BB4C-B1AC3DC3A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EF0E954A-6B35-459C-9D99-6F8BD6A18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8A43BFB-007F-40BB-95E7-D5E33B922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C46181A-DC60-4F9D-8EB8-C2AA27B83D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66FF"/>
                </a:solidFill>
                <a:latin typeface="Arial" charset="0"/>
              </a:defRPr>
            </a:lvl1pPr>
          </a:lstStyle>
          <a:p>
            <a:pPr>
              <a:defRPr/>
            </a:pPr>
            <a:fld id="{BE8F122C-6206-48BA-B1F9-A5E3793680A1}" type="datetime1">
              <a:rPr lang="en-US"/>
              <a:pPr>
                <a:defRPr/>
              </a:pPr>
              <a:t>1/1/2019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456BB0-2330-4D8B-B22C-20A3B14F44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66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Fakultas Informatika IT Telkom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5E7D2A-C0A3-4D12-A36A-5EBE9F6C99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FF"/>
                </a:solidFill>
              </a:defRPr>
            </a:lvl1pPr>
          </a:lstStyle>
          <a:p>
            <a:fld id="{7369F98B-FB9A-4ABF-9A9B-5CE1F61697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846B0BE9-5E58-4A1B-AB49-DBD30A0FE2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72708" y="-228600"/>
            <a:ext cx="4495800" cy="2590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Step 4 : </a:t>
            </a:r>
            <a:r>
              <a:rPr lang="en-US" altLang="en-US" sz="3200" dirty="0" err="1"/>
              <a:t>Pemilihan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Tipe</a:t>
            </a:r>
            <a:r>
              <a:rPr lang="en-US" altLang="en-US" sz="3200" dirty="0"/>
              <a:t> Windows</a:t>
            </a: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887167B-454A-4C4F-BCF1-8DA66168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741" y="1981200"/>
            <a:ext cx="3810000" cy="23463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2BE4A-56F7-429B-9C05-A640D4459C78}"/>
              </a:ext>
            </a:extLst>
          </p:cNvPr>
          <p:cNvSpPr txBox="1">
            <a:spLocks noChangeArrowheads="1"/>
          </p:cNvSpPr>
          <p:nvPr/>
        </p:nvSpPr>
        <p:spPr>
          <a:xfrm>
            <a:off x="2362200" y="5480540"/>
            <a:ext cx="5349706" cy="12887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3" charset="2"/>
              <a:buNone/>
              <a:defRPr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D1H1C3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Perancangan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antarmuka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aplikasi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>
              <a:buFont typeface="Wingdings 3" charset="2"/>
              <a:buNone/>
              <a:defRPr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D3 Teknik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informatika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>
              <a:buFont typeface="Wingdings 3" charset="2"/>
              <a:buNone/>
              <a:defRPr/>
            </a:pP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Fakultas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ilmu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terapan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>
              <a:buFont typeface="Wingdings 3" charset="2"/>
              <a:buNone/>
              <a:defRPr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Telkom university</a:t>
            </a:r>
          </a:p>
          <a:p>
            <a:pPr algn="r">
              <a:buFont typeface="Wingdings 3" charset="2"/>
              <a:buNone/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18D38-C1AC-4B7C-87FC-486B61D9C2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88" y="5355860"/>
            <a:ext cx="1184545" cy="14134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5A52-2360-45E6-AC3E-A199020D46C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Tiled Windows</a:t>
            </a:r>
          </a:p>
        </p:txBody>
      </p:sp>
      <p:sp>
        <p:nvSpPr>
          <p:cNvPr id="12293" name="Content Placeholder 2">
            <a:extLst>
              <a:ext uri="{FF2B5EF4-FFF2-40B4-BE49-F238E27FC236}">
                <a16:creationId xmlns:a16="http://schemas.microsoft.com/office/drawing/2014/main" id="{81D6D521-5246-4338-9656-587478D23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Kelebihan</a:t>
            </a:r>
          </a:p>
          <a:p>
            <a:pPr lvl="1" eaLnBrk="1" hangingPunct="1"/>
            <a:r>
              <a:rPr lang="en-US" altLang="en-US"/>
              <a:t>Pengaturan windows dilakukan oleh sistem</a:t>
            </a:r>
          </a:p>
          <a:p>
            <a:pPr lvl="1" eaLnBrk="1" hangingPunct="1"/>
            <a:r>
              <a:rPr lang="en-US" altLang="en-US"/>
              <a:t>Seluruh windows yang terbuka dapat dilihat oleh pengguna</a:t>
            </a:r>
          </a:p>
          <a:p>
            <a:pPr lvl="1" eaLnBrk="1" hangingPunct="1"/>
            <a:r>
              <a:rPr lang="en-US" altLang="en-US"/>
              <a:t>Tidak ada informasi yang tersembunyi</a:t>
            </a:r>
          </a:p>
          <a:p>
            <a:pPr lvl="1" eaLnBrk="1" hangingPunct="1"/>
            <a:r>
              <a:rPr lang="en-US" altLang="en-US"/>
              <a:t>Sederhana, mudah dipahami dan digunakan</a:t>
            </a:r>
          </a:p>
          <a:p>
            <a:pPr lvl="1" eaLnBrk="1" hangingPunct="1"/>
            <a:r>
              <a:rPr lang="en-US" altLang="en-US"/>
              <a:t>Meningkatkan performansi pada tasks dengan manipulasi windows minimal</a:t>
            </a:r>
          </a:p>
          <a:p>
            <a:pPr eaLnBrk="1" hangingPunct="1"/>
            <a:r>
              <a:rPr lang="en-US" altLang="en-US"/>
              <a:t>Kekurangan</a:t>
            </a:r>
          </a:p>
          <a:p>
            <a:pPr lvl="1" eaLnBrk="1" hangingPunct="1"/>
            <a:r>
              <a:rPr lang="en-US" altLang="en-US"/>
              <a:t>Jumlah windows yang dapat ditampilkan terbatas</a:t>
            </a:r>
          </a:p>
          <a:p>
            <a:pPr lvl="1" eaLnBrk="1" hangingPunct="1"/>
            <a:r>
              <a:rPr lang="en-US" altLang="en-US"/>
              <a:t>Setiap kali window baru dibuka, window lain berubah posisi dan ukuran</a:t>
            </a:r>
          </a:p>
          <a:p>
            <a:pPr lvl="1" eaLnBrk="1" hangingPunct="1"/>
            <a:r>
              <a:rPr lang="en-US" altLang="en-US"/>
              <a:t>Perubahan posisi dan ukuran sulit diprediksi</a:t>
            </a:r>
          </a:p>
          <a:p>
            <a:pPr lvl="1" eaLnBrk="1" hangingPunct="1"/>
            <a:r>
              <a:rPr lang="en-US" altLang="en-US"/>
              <a:t>Konfigurasi windows mungkin tidak sesuai dengan kebutuhan pengguna</a:t>
            </a:r>
          </a:p>
          <a:p>
            <a:pPr lvl="1" eaLnBrk="1" hangingPunct="1"/>
            <a:r>
              <a:rPr lang="en-US" altLang="en-US"/>
              <a:t>Layar bisa terlalu padat dan dipenuhi  </a:t>
            </a:r>
            <a:r>
              <a:rPr lang="en-US" altLang="en-US" i="1"/>
              <a:t>scroll bar</a:t>
            </a:r>
            <a:r>
              <a:rPr lang="en-US" altLang="en-US"/>
              <a:t> atau </a:t>
            </a:r>
            <a:r>
              <a:rPr lang="en-US" altLang="en-US" i="1"/>
              <a:t>control icons</a:t>
            </a:r>
            <a:endParaRPr lang="en-US" altLang="en-US"/>
          </a:p>
          <a:p>
            <a:pPr lvl="1" eaLnBrk="1" hangingPunct="1"/>
            <a:r>
              <a:rPr lang="en-US" altLang="en-US"/>
              <a:t>Pengguna kurang dapat mengelola windows secara aktif</a:t>
            </a:r>
          </a:p>
        </p:txBody>
      </p:sp>
      <p:sp>
        <p:nvSpPr>
          <p:cNvPr id="12294" name="Date Placeholder 3">
            <a:extLst>
              <a:ext uri="{FF2B5EF4-FFF2-40B4-BE49-F238E27FC236}">
                <a16:creationId xmlns:a16="http://schemas.microsoft.com/office/drawing/2014/main" id="{1ACBBDFC-3774-4511-9BD6-D2ACB8D8E0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E84983-09E6-4858-BCC8-2F6AB9E62079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2295" name="Footer Placeholder 4">
            <a:extLst>
              <a:ext uri="{FF2B5EF4-FFF2-40B4-BE49-F238E27FC236}">
                <a16:creationId xmlns:a16="http://schemas.microsoft.com/office/drawing/2014/main" id="{08645724-A061-4CBE-9FAE-8513C328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2296" name="Slide Number Placeholder 5">
            <a:extLst>
              <a:ext uri="{FF2B5EF4-FFF2-40B4-BE49-F238E27FC236}">
                <a16:creationId xmlns:a16="http://schemas.microsoft.com/office/drawing/2014/main" id="{AE02B66B-2537-49F7-8132-C62E830A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5484E3-2DCB-4AAB-B465-4B5DBDA87B5D}" type="slidenum">
              <a:rPr lang="en-US" altLang="en-US">
                <a:solidFill>
                  <a:srgbClr val="0066FF"/>
                </a:solidFill>
              </a:rPr>
              <a:pPr eaLnBrk="1" hangingPunct="1"/>
              <a:t>10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E7B6-2229-41ED-8FDF-24C72F9A000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Overlapping Windows</a:t>
            </a:r>
          </a:p>
        </p:txBody>
      </p:sp>
      <p:sp>
        <p:nvSpPr>
          <p:cNvPr id="13317" name="Content Placeholder 2">
            <a:extLst>
              <a:ext uri="{FF2B5EF4-FFF2-40B4-BE49-F238E27FC236}">
                <a16:creationId xmlns:a16="http://schemas.microsoft.com/office/drawing/2014/main" id="{E4D66F57-C91B-4964-A043-BA2B198F5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Kelebihan</a:t>
            </a:r>
          </a:p>
          <a:p>
            <a:pPr lvl="1" eaLnBrk="1" hangingPunct="1"/>
            <a:r>
              <a:rPr lang="en-US" altLang="en-US"/>
              <a:t>Secara visual tampak 3 dimensi, sehingga lebih familiar bagi pengguna</a:t>
            </a:r>
          </a:p>
          <a:p>
            <a:pPr lvl="1" eaLnBrk="1" hangingPunct="1"/>
            <a:r>
              <a:rPr lang="en-US" altLang="en-US"/>
              <a:t>Pengguna memiliki kontrol untuk mengelola windows sesuai kebutuhan</a:t>
            </a:r>
          </a:p>
          <a:p>
            <a:pPr lvl="1" eaLnBrk="1" hangingPunct="1"/>
            <a:r>
              <a:rPr lang="en-US" altLang="en-US"/>
              <a:t>Windows berukuran besar dapat ditampilkan lebih baik</a:t>
            </a:r>
          </a:p>
          <a:p>
            <a:pPr lvl="1" eaLnBrk="1" hangingPunct="1"/>
            <a:r>
              <a:rPr lang="en-US" altLang="en-US"/>
              <a:t>Posisi windows lebih konsisten</a:t>
            </a:r>
          </a:p>
          <a:p>
            <a:pPr lvl="1" eaLnBrk="1" hangingPunct="1"/>
            <a:r>
              <a:rPr lang="en-US" altLang="en-US"/>
              <a:t>Menutup dan menghapus windows tidak berakibat fatal</a:t>
            </a:r>
          </a:p>
          <a:p>
            <a:pPr lvl="1" eaLnBrk="1" hangingPunct="1"/>
            <a:r>
              <a:rPr lang="en-US" altLang="en-US"/>
              <a:t>Layar tidak terlalu padat dan kompleks</a:t>
            </a:r>
          </a:p>
          <a:p>
            <a:pPr lvl="1" eaLnBrk="1" hangingPunct="1"/>
            <a:r>
              <a:rPr lang="en-US" altLang="en-US"/>
              <a:t>Performansi task dengan manipulasi windows lebih baik</a:t>
            </a:r>
          </a:p>
          <a:p>
            <a:pPr eaLnBrk="1" hangingPunct="1"/>
            <a:r>
              <a:rPr lang="en-US" altLang="en-US"/>
              <a:t>Kekurangan</a:t>
            </a:r>
          </a:p>
          <a:p>
            <a:pPr lvl="1" eaLnBrk="1" hangingPunct="1"/>
            <a:r>
              <a:rPr lang="en-US" altLang="en-US"/>
              <a:t>Operasional windows lebih kompleks daripada </a:t>
            </a:r>
            <a:r>
              <a:rPr lang="en-US" altLang="en-US" i="1"/>
              <a:t>tiled windows</a:t>
            </a:r>
          </a:p>
          <a:p>
            <a:pPr lvl="1" eaLnBrk="1" hangingPunct="1"/>
            <a:r>
              <a:rPr lang="en-US" altLang="en-US"/>
              <a:t>Informasi pada windows dapat tertutup oleh windows lain</a:t>
            </a:r>
          </a:p>
          <a:p>
            <a:pPr lvl="1" eaLnBrk="1" hangingPunct="1"/>
            <a:r>
              <a:rPr lang="en-US" altLang="en-US"/>
              <a:t>Windows dapat hilang atau terlupakan oleh pengguna</a:t>
            </a:r>
          </a:p>
          <a:p>
            <a:pPr lvl="1" eaLnBrk="1" hangingPunct="1"/>
            <a:r>
              <a:rPr lang="en-US" altLang="en-US"/>
              <a:t>Visualisasi 3 dimensi tidak selalu disadari oleh pengguna</a:t>
            </a:r>
          </a:p>
          <a:p>
            <a:pPr lvl="1" eaLnBrk="1" hangingPunct="1"/>
            <a:r>
              <a:rPr lang="en-US" altLang="en-US"/>
              <a:t>Kontrol windows yang terlalu banyak dapat merepotkan pengguna</a:t>
            </a:r>
          </a:p>
        </p:txBody>
      </p:sp>
      <p:sp>
        <p:nvSpPr>
          <p:cNvPr id="13318" name="Date Placeholder 3">
            <a:extLst>
              <a:ext uri="{FF2B5EF4-FFF2-40B4-BE49-F238E27FC236}">
                <a16:creationId xmlns:a16="http://schemas.microsoft.com/office/drawing/2014/main" id="{86194814-DFD0-45D5-9112-99D271F340E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4A558F-81D3-486E-BC37-4EB889367D18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3319" name="Footer Placeholder 4">
            <a:extLst>
              <a:ext uri="{FF2B5EF4-FFF2-40B4-BE49-F238E27FC236}">
                <a16:creationId xmlns:a16="http://schemas.microsoft.com/office/drawing/2014/main" id="{E64DF2C3-BAE8-4CDE-8A4A-EA3D23D5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3320" name="Slide Number Placeholder 5">
            <a:extLst>
              <a:ext uri="{FF2B5EF4-FFF2-40B4-BE49-F238E27FC236}">
                <a16:creationId xmlns:a16="http://schemas.microsoft.com/office/drawing/2014/main" id="{D655096C-A88E-499E-B43D-DA5B48AD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4515C7-6A5C-4A70-B689-D2027812C04D}" type="slidenum">
              <a:rPr lang="en-US" altLang="en-US">
                <a:solidFill>
                  <a:srgbClr val="0066FF"/>
                </a:solidFill>
              </a:rPr>
              <a:pPr eaLnBrk="1" hangingPunct="1"/>
              <a:t>11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2782-AB81-4CF5-87E3-07361245BAF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Cascading Windows</a:t>
            </a:r>
          </a:p>
        </p:txBody>
      </p:sp>
      <p:sp>
        <p:nvSpPr>
          <p:cNvPr id="14341" name="Content Placeholder 2">
            <a:extLst>
              <a:ext uri="{FF2B5EF4-FFF2-40B4-BE49-F238E27FC236}">
                <a16:creationId xmlns:a16="http://schemas.microsoft.com/office/drawing/2014/main" id="{B703FAC2-1741-497C-8D09-F572A0BB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Kelebihan</a:t>
            </a:r>
          </a:p>
          <a:p>
            <a:pPr lvl="1" eaLnBrk="1" hangingPunct="1"/>
            <a:r>
              <a:rPr lang="en-US" altLang="en-US"/>
              <a:t>Tidak ada window yang tersembunyi seluruhnya</a:t>
            </a:r>
          </a:p>
          <a:p>
            <a:pPr lvl="1" eaLnBrk="1" hangingPunct="1"/>
            <a:r>
              <a:rPr lang="en-US" altLang="en-US"/>
              <a:t>Mudah memilih dan mengaktifkan window manapun</a:t>
            </a:r>
          </a:p>
          <a:p>
            <a:pPr lvl="1" eaLnBrk="1" hangingPunct="1"/>
            <a:r>
              <a:rPr lang="en-US" altLang="en-US"/>
              <a:t>Tampilan visual sederhana dan rapi</a:t>
            </a:r>
          </a:p>
          <a:p>
            <a:pPr eaLnBrk="1" hangingPunct="1"/>
            <a:r>
              <a:rPr lang="en-US" altLang="en-US"/>
              <a:t>Kekurangan</a:t>
            </a:r>
          </a:p>
          <a:p>
            <a:pPr lvl="1" eaLnBrk="1" hangingPunct="1"/>
            <a:r>
              <a:rPr lang="en-US" altLang="en-US"/>
              <a:t>Pengaturan windows mungkin tidak sesuai dengan kebutuhan pengguna</a:t>
            </a:r>
          </a:p>
        </p:txBody>
      </p:sp>
      <p:sp>
        <p:nvSpPr>
          <p:cNvPr id="14342" name="Date Placeholder 3">
            <a:extLst>
              <a:ext uri="{FF2B5EF4-FFF2-40B4-BE49-F238E27FC236}">
                <a16:creationId xmlns:a16="http://schemas.microsoft.com/office/drawing/2014/main" id="{F08DC807-E334-4EAE-8D06-695F718F68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025E12-0A42-456C-A3B2-D65D9133F97A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4343" name="Footer Placeholder 4">
            <a:extLst>
              <a:ext uri="{FF2B5EF4-FFF2-40B4-BE49-F238E27FC236}">
                <a16:creationId xmlns:a16="http://schemas.microsoft.com/office/drawing/2014/main" id="{ECE2F7CC-1AB4-4379-9F3A-DEE64038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4344" name="Slide Number Placeholder 5">
            <a:extLst>
              <a:ext uri="{FF2B5EF4-FFF2-40B4-BE49-F238E27FC236}">
                <a16:creationId xmlns:a16="http://schemas.microsoft.com/office/drawing/2014/main" id="{DFD62C7A-1914-49A7-A03E-CCBA1A5E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31CFC3-5D8A-4EA7-9413-DFDADCB9DB42}" type="slidenum">
              <a:rPr lang="en-US" altLang="en-US">
                <a:solidFill>
                  <a:srgbClr val="0066FF"/>
                </a:solidFill>
              </a:rPr>
              <a:pPr eaLnBrk="1" hangingPunct="1"/>
              <a:t>12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31D7-6CDE-4F86-AB08-43306A44186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Pemilihan</a:t>
            </a:r>
            <a:r>
              <a:rPr lang="en-US" dirty="0"/>
              <a:t> Gaya </a:t>
            </a:r>
            <a:r>
              <a:rPr lang="en-US" dirty="0" err="1"/>
              <a:t>Tampilan</a:t>
            </a:r>
            <a:r>
              <a:rPr lang="en-US" dirty="0"/>
              <a:t> Windows</a:t>
            </a:r>
          </a:p>
        </p:txBody>
      </p:sp>
      <p:sp>
        <p:nvSpPr>
          <p:cNvPr id="15365" name="Content Placeholder 2">
            <a:extLst>
              <a:ext uri="{FF2B5EF4-FFF2-40B4-BE49-F238E27FC236}">
                <a16:creationId xmlns:a16="http://schemas.microsoft.com/office/drawing/2014/main" id="{AB5BF9D9-0985-411A-9DF7-0565BF11D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Gunakan </a:t>
            </a:r>
            <a:r>
              <a:rPr lang="en-US" altLang="en-US" i="1"/>
              <a:t>tiled windows</a:t>
            </a:r>
            <a:r>
              <a:rPr lang="en-US" altLang="en-US"/>
              <a:t> untuk</a:t>
            </a:r>
          </a:p>
          <a:p>
            <a:pPr lvl="1" eaLnBrk="1" hangingPunct="1"/>
            <a:r>
              <a:rPr lang="en-US" altLang="en-US"/>
              <a:t>Aktivitas </a:t>
            </a:r>
            <a:r>
              <a:rPr lang="en-US" altLang="en-US" i="1"/>
              <a:t>single-task</a:t>
            </a:r>
            <a:endParaRPr lang="en-US" altLang="en-US"/>
          </a:p>
          <a:p>
            <a:pPr lvl="1" eaLnBrk="1" hangingPunct="1"/>
            <a:r>
              <a:rPr lang="en-US" altLang="en-US"/>
              <a:t>Data yang perlu dilihat secara simultan</a:t>
            </a:r>
          </a:p>
          <a:p>
            <a:pPr lvl="1" eaLnBrk="1" hangingPunct="1"/>
            <a:r>
              <a:rPr lang="en-US" altLang="en-US" i="1"/>
              <a:t>Tasks</a:t>
            </a:r>
            <a:r>
              <a:rPr lang="en-US" altLang="en-US"/>
              <a:t> yang kurang memerlukan manipulasi window</a:t>
            </a:r>
          </a:p>
          <a:p>
            <a:pPr lvl="1" eaLnBrk="1" hangingPunct="1"/>
            <a:r>
              <a:rPr lang="en-US" altLang="en-US"/>
              <a:t>Pengguna awam atau kurang pengalaman</a:t>
            </a:r>
          </a:p>
          <a:p>
            <a:pPr eaLnBrk="1" hangingPunct="1"/>
            <a:r>
              <a:rPr lang="en-US" altLang="en-US"/>
              <a:t>Gunakan </a:t>
            </a:r>
            <a:r>
              <a:rPr lang="en-US" altLang="en-US" i="1"/>
              <a:t>overlapping windows</a:t>
            </a:r>
            <a:r>
              <a:rPr lang="en-US" altLang="en-US"/>
              <a:t> untuk</a:t>
            </a:r>
          </a:p>
          <a:p>
            <a:pPr lvl="1" eaLnBrk="1" hangingPunct="1"/>
            <a:r>
              <a:rPr lang="en-US" altLang="en-US"/>
              <a:t>Berpindah antar </a:t>
            </a:r>
            <a:r>
              <a:rPr lang="en-US" altLang="en-US" i="1"/>
              <a:t>tasks</a:t>
            </a:r>
          </a:p>
          <a:p>
            <a:pPr lvl="1" eaLnBrk="1" hangingPunct="1"/>
            <a:r>
              <a:rPr lang="en-US" altLang="en-US" i="1"/>
              <a:t>Tasks</a:t>
            </a:r>
            <a:r>
              <a:rPr lang="en-US" altLang="en-US"/>
              <a:t> yang memerlukan banyak manipulasi window</a:t>
            </a:r>
          </a:p>
          <a:p>
            <a:pPr lvl="1" eaLnBrk="1" hangingPunct="1"/>
            <a:r>
              <a:rPr lang="en-US" altLang="en-US"/>
              <a:t>Pengguna yang berpengalaman atau pakar</a:t>
            </a:r>
          </a:p>
          <a:p>
            <a:pPr lvl="1" eaLnBrk="1" hangingPunct="1"/>
            <a:r>
              <a:rPr lang="en-US" altLang="en-US"/>
              <a:t>Isi tampilan yang tidak dapat diprediksi</a:t>
            </a:r>
          </a:p>
        </p:txBody>
      </p:sp>
      <p:sp>
        <p:nvSpPr>
          <p:cNvPr id="15366" name="Date Placeholder 3">
            <a:extLst>
              <a:ext uri="{FF2B5EF4-FFF2-40B4-BE49-F238E27FC236}">
                <a16:creationId xmlns:a16="http://schemas.microsoft.com/office/drawing/2014/main" id="{9E340C75-CD8E-4727-8862-04930DD65F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47CB33-F08F-4B64-86C6-FDC4A2E3F5B7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5367" name="Footer Placeholder 4">
            <a:extLst>
              <a:ext uri="{FF2B5EF4-FFF2-40B4-BE49-F238E27FC236}">
                <a16:creationId xmlns:a16="http://schemas.microsoft.com/office/drawing/2014/main" id="{D23E370B-7B14-42B5-BA45-0B92FEB9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5368" name="Slide Number Placeholder 5">
            <a:extLst>
              <a:ext uri="{FF2B5EF4-FFF2-40B4-BE49-F238E27FC236}">
                <a16:creationId xmlns:a16="http://schemas.microsoft.com/office/drawing/2014/main" id="{630AE2B0-ACA4-4B0D-BB21-26339F58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33E6E9-BE1C-4839-BB8A-59A3BF143D6C}" type="slidenum">
              <a:rPr lang="en-US" altLang="en-US">
                <a:solidFill>
                  <a:srgbClr val="0066FF"/>
                </a:solidFill>
              </a:rPr>
              <a:pPr eaLnBrk="1" hangingPunct="1"/>
              <a:t>13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D74E-59A5-4AD7-B63F-42272A6E933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Tipe-tipe</a:t>
            </a:r>
            <a:r>
              <a:rPr lang="en-US" dirty="0"/>
              <a:t> Windows</a:t>
            </a:r>
          </a:p>
        </p:txBody>
      </p:sp>
      <p:sp>
        <p:nvSpPr>
          <p:cNvPr id="16389" name="Content Placeholder 2">
            <a:extLst>
              <a:ext uri="{FF2B5EF4-FFF2-40B4-BE49-F238E27FC236}">
                <a16:creationId xmlns:a16="http://schemas.microsoft.com/office/drawing/2014/main" id="{CC8545F7-0753-489C-98FC-A106095CB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 eaLnBrk="1" hangingPunct="1"/>
            <a:r>
              <a:rPr lang="en-US" altLang="en-US"/>
              <a:t>Primary windows</a:t>
            </a:r>
          </a:p>
          <a:p>
            <a:pPr lvl="1" eaLnBrk="1" hangingPunct="1"/>
            <a:r>
              <a:rPr lang="en-US" altLang="en-US"/>
              <a:t>Window utama yang muncul di layar saat sebuah aktivitas atau aksi dimulai</a:t>
            </a:r>
          </a:p>
          <a:p>
            <a:pPr lvl="1" eaLnBrk="1" hangingPunct="1"/>
            <a:r>
              <a:rPr lang="en-US" altLang="en-US"/>
              <a:t>Disebut juga </a:t>
            </a:r>
            <a:r>
              <a:rPr lang="en-US" altLang="en-US" i="1"/>
              <a:t>application window/ main window/ parent window</a:t>
            </a:r>
          </a:p>
          <a:p>
            <a:pPr lvl="1" eaLnBrk="1" hangingPunct="1"/>
            <a:r>
              <a:rPr lang="en-US" altLang="en-US"/>
              <a:t>Merupakan titik utama aktivitas pengguna</a:t>
            </a:r>
          </a:p>
          <a:p>
            <a:pPr eaLnBrk="1" hangingPunct="1"/>
            <a:r>
              <a:rPr lang="en-US" altLang="en-US"/>
              <a:t>Secondary windows</a:t>
            </a:r>
          </a:p>
          <a:p>
            <a:pPr lvl="1" eaLnBrk="1" hangingPunct="1"/>
            <a:r>
              <a:rPr lang="en-US" altLang="en-US"/>
              <a:t>Windows tambahan  yang dapat berupa </a:t>
            </a:r>
            <a:r>
              <a:rPr lang="en-US" altLang="en-US" i="1"/>
              <a:t>independent</a:t>
            </a:r>
            <a:r>
              <a:rPr lang="en-US" altLang="en-US"/>
              <a:t> maupun </a:t>
            </a:r>
            <a:r>
              <a:rPr lang="en-US" altLang="en-US" i="1"/>
              <a:t>dependent window</a:t>
            </a:r>
            <a:r>
              <a:rPr lang="en-US" altLang="en-US"/>
              <a:t> terhadap </a:t>
            </a:r>
            <a:r>
              <a:rPr lang="en-US" altLang="en-US" i="1"/>
              <a:t>primary window</a:t>
            </a:r>
            <a:r>
              <a:rPr lang="en-US" altLang="en-US"/>
              <a:t>-nya</a:t>
            </a:r>
          </a:p>
          <a:p>
            <a:pPr lvl="1" eaLnBrk="1" hangingPunct="1"/>
            <a:r>
              <a:rPr lang="en-US" altLang="en-US"/>
              <a:t>Dapat berupa </a:t>
            </a:r>
            <a:r>
              <a:rPr lang="en-US" altLang="en-US" i="1"/>
              <a:t>modal </a:t>
            </a:r>
            <a:r>
              <a:rPr lang="en-US" altLang="en-US"/>
              <a:t> maupun </a:t>
            </a:r>
            <a:r>
              <a:rPr lang="en-US" altLang="en-US" i="1"/>
              <a:t>modeless</a:t>
            </a:r>
            <a:endParaRPr lang="en-US" altLang="en-US"/>
          </a:p>
          <a:p>
            <a:pPr eaLnBrk="1" hangingPunct="1"/>
            <a:r>
              <a:rPr lang="en-US" altLang="en-US"/>
              <a:t>Dialog box</a:t>
            </a:r>
          </a:p>
          <a:p>
            <a:pPr lvl="1" eaLnBrk="1" hangingPunct="1"/>
            <a:r>
              <a:rPr lang="en-US" altLang="en-US"/>
              <a:t>Untuk memperluas dan melengkapi interaksi dengan aksi tertentu yang sangat terbatas</a:t>
            </a:r>
          </a:p>
          <a:p>
            <a:pPr lvl="1" eaLnBrk="1" hangingPunct="1"/>
            <a:r>
              <a:rPr lang="en-US" altLang="en-US"/>
              <a:t>Untuk menampilkan pesan, aksi singkat, atau tombol </a:t>
            </a:r>
            <a:r>
              <a:rPr lang="en-US" altLang="en-US" i="1"/>
              <a:t>command</a:t>
            </a:r>
            <a:r>
              <a:rPr lang="en-US" altLang="en-US"/>
              <a:t> (OK, </a:t>
            </a:r>
            <a:r>
              <a:rPr lang="en-US" altLang="en-US" i="1"/>
              <a:t>cancel</a:t>
            </a:r>
            <a:r>
              <a:rPr lang="en-US" altLang="en-US"/>
              <a:t>, dll)</a:t>
            </a:r>
          </a:p>
        </p:txBody>
      </p:sp>
      <p:sp>
        <p:nvSpPr>
          <p:cNvPr id="16390" name="Date Placeholder 3">
            <a:extLst>
              <a:ext uri="{FF2B5EF4-FFF2-40B4-BE49-F238E27FC236}">
                <a16:creationId xmlns:a16="http://schemas.microsoft.com/office/drawing/2014/main" id="{4B18A205-E142-452A-BCF5-B8DDBAE2C9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DAB3B5-18E2-46B6-8CB0-E8B161467A03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6391" name="Footer Placeholder 4">
            <a:extLst>
              <a:ext uri="{FF2B5EF4-FFF2-40B4-BE49-F238E27FC236}">
                <a16:creationId xmlns:a16="http://schemas.microsoft.com/office/drawing/2014/main" id="{BF5F35F5-4FB4-4C20-AA64-B33FF3D4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6392" name="Slide Number Placeholder 5">
            <a:extLst>
              <a:ext uri="{FF2B5EF4-FFF2-40B4-BE49-F238E27FC236}">
                <a16:creationId xmlns:a16="http://schemas.microsoft.com/office/drawing/2014/main" id="{8097D418-10B0-4F38-86AB-F154DB8B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470886-24FE-4F0D-BB45-2673A7F1D682}" type="slidenum">
              <a:rPr lang="en-US" altLang="en-US">
                <a:solidFill>
                  <a:srgbClr val="0066FF"/>
                </a:solidFill>
              </a:rPr>
              <a:pPr eaLnBrk="1" hangingPunct="1"/>
              <a:t>14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8DEC-311F-4348-B85D-4825E5477AE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Primary Windows</a:t>
            </a:r>
          </a:p>
        </p:txBody>
      </p:sp>
      <p:sp>
        <p:nvSpPr>
          <p:cNvPr id="17413" name="Content Placeholder 2">
            <a:extLst>
              <a:ext uri="{FF2B5EF4-FFF2-40B4-BE49-F238E27FC236}">
                <a16:creationId xmlns:a16="http://schemas.microsoft.com/office/drawing/2014/main" id="{60A612B3-60FB-4F4A-8A45-93304675D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Untuk fungsi atau aplikasi independen</a:t>
            </a:r>
          </a:p>
          <a:p>
            <a:pPr eaLnBrk="1" hangingPunct="1"/>
            <a:r>
              <a:rPr lang="en-US" altLang="en-US"/>
              <a:t>Untuk komponen dan kontrol window yang terus dipakai</a:t>
            </a:r>
          </a:p>
          <a:p>
            <a:pPr eaLnBrk="1" hangingPunct="1"/>
            <a:r>
              <a:rPr lang="en-US" altLang="en-US"/>
              <a:t>Untuk informasi yang terus di-update, misal:tanggal dan waktu</a:t>
            </a:r>
          </a:p>
          <a:p>
            <a:pPr eaLnBrk="1" hangingPunct="1"/>
            <a:r>
              <a:rPr lang="en-US" altLang="en-US"/>
              <a:t>Untuk menunjukkan konteks dari </a:t>
            </a:r>
            <a:r>
              <a:rPr lang="en-US" altLang="en-US" i="1"/>
              <a:t>dependent windows</a:t>
            </a:r>
          </a:p>
          <a:p>
            <a:pPr eaLnBrk="1" hangingPunct="1"/>
            <a:r>
              <a:rPr lang="en-US" altLang="en-US"/>
              <a:t>Jangan membagi fungsi independen ke dalam 2/ lebih </a:t>
            </a:r>
            <a:r>
              <a:rPr lang="en-US" altLang="en-US" i="1"/>
              <a:t>primary windows</a:t>
            </a:r>
            <a:endParaRPr lang="en-US" altLang="en-US"/>
          </a:p>
          <a:p>
            <a:pPr eaLnBrk="1" hangingPunct="1"/>
            <a:r>
              <a:rPr lang="en-US" altLang="en-US"/>
              <a:t>Jangan menampilkan </a:t>
            </a:r>
          </a:p>
          <a:p>
            <a:pPr eaLnBrk="1" hangingPunct="1">
              <a:buFontTx/>
              <a:buNone/>
            </a:pPr>
            <a:r>
              <a:rPr lang="en-US" altLang="en-US"/>
              <a:t>	fungsi-fungsi yang </a:t>
            </a:r>
          </a:p>
          <a:p>
            <a:pPr eaLnBrk="1" hangingPunct="1">
              <a:buFontTx/>
              <a:buNone/>
            </a:pPr>
            <a:r>
              <a:rPr lang="en-US" altLang="en-US"/>
              <a:t>	tidak berkaitan dalam </a:t>
            </a:r>
          </a:p>
          <a:p>
            <a:pPr eaLnBrk="1" hangingPunct="1">
              <a:buFontTx/>
              <a:buNone/>
            </a:pPr>
            <a:r>
              <a:rPr lang="en-US" altLang="en-US"/>
              <a:t>	satu </a:t>
            </a:r>
            <a:r>
              <a:rPr lang="en-US" altLang="en-US" i="1"/>
              <a:t>primary window</a:t>
            </a:r>
            <a:endParaRPr lang="en-US" altLang="en-US"/>
          </a:p>
        </p:txBody>
      </p:sp>
      <p:sp>
        <p:nvSpPr>
          <p:cNvPr id="17414" name="Date Placeholder 3">
            <a:extLst>
              <a:ext uri="{FF2B5EF4-FFF2-40B4-BE49-F238E27FC236}">
                <a16:creationId xmlns:a16="http://schemas.microsoft.com/office/drawing/2014/main" id="{88DA39C2-81AC-483D-BC2C-13FAE090C3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DAD188-9865-4603-9C0B-965C85C44FE8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7415" name="Footer Placeholder 4">
            <a:extLst>
              <a:ext uri="{FF2B5EF4-FFF2-40B4-BE49-F238E27FC236}">
                <a16:creationId xmlns:a16="http://schemas.microsoft.com/office/drawing/2014/main" id="{7837536F-3343-4B3F-BF87-7450DEED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7416" name="Slide Number Placeholder 5">
            <a:extLst>
              <a:ext uri="{FF2B5EF4-FFF2-40B4-BE49-F238E27FC236}">
                <a16:creationId xmlns:a16="http://schemas.microsoft.com/office/drawing/2014/main" id="{53D413D9-2E32-4594-9A5F-B6A68D24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F21417-6598-4F8C-9504-94CA0490B3F2}" type="slidenum">
              <a:rPr lang="en-US" altLang="en-US">
                <a:solidFill>
                  <a:srgbClr val="0066FF"/>
                </a:solidFill>
              </a:rPr>
              <a:pPr eaLnBrk="1" hangingPunct="1"/>
              <a:t>15</a:t>
            </a:fld>
            <a:endParaRPr lang="en-US" altLang="en-US">
              <a:solidFill>
                <a:srgbClr val="0066FF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75CE8C6-B273-4527-8F7F-5122DE35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988" y="3200400"/>
            <a:ext cx="520321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B82F-53A0-407B-A404-A61E733F08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Secondary Windows</a:t>
            </a:r>
          </a:p>
        </p:txBody>
      </p:sp>
      <p:sp>
        <p:nvSpPr>
          <p:cNvPr id="18437" name="Content Placeholder 2">
            <a:extLst>
              <a:ext uri="{FF2B5EF4-FFF2-40B4-BE49-F238E27FC236}">
                <a16:creationId xmlns:a16="http://schemas.microsoft.com/office/drawing/2014/main" id="{275029DA-35B1-40C7-91A6-D85D2F0C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Untuk aksi lanjutan atau tambahan yang lebih kompleks dan berkaitan dengan </a:t>
            </a:r>
            <a:r>
              <a:rPr lang="en-US" altLang="en-US" i="1"/>
              <a:t>primary window</a:t>
            </a:r>
            <a:endParaRPr lang="en-US" altLang="en-US"/>
          </a:p>
          <a:p>
            <a:pPr eaLnBrk="1" hangingPunct="1"/>
            <a:r>
              <a:rPr lang="en-US" altLang="en-US"/>
              <a:t>Untuk komponen window yang jarang digunakan</a:t>
            </a:r>
          </a:p>
          <a:p>
            <a:pPr eaLnBrk="1" hangingPunct="1"/>
            <a:r>
              <a:rPr lang="en-US" altLang="en-US"/>
              <a:t>Sebaiknya tidak muncul sebagai </a:t>
            </a:r>
            <a:r>
              <a:rPr lang="en-US" altLang="en-US" i="1"/>
              <a:t>entry</a:t>
            </a:r>
            <a:r>
              <a:rPr lang="en-US" altLang="en-US"/>
              <a:t> pada taskbar</a:t>
            </a:r>
          </a:p>
          <a:p>
            <a:pPr eaLnBrk="1" hangingPunct="1"/>
            <a:r>
              <a:rPr lang="en-US" altLang="en-US"/>
              <a:t>Sebaiknya tidak lebih besar dari 263x263 dialog units</a:t>
            </a:r>
          </a:p>
          <a:p>
            <a:pPr eaLnBrk="1" hangingPunct="1">
              <a:buFontTx/>
              <a:buNone/>
            </a:pPr>
            <a:r>
              <a:rPr lang="en-US" altLang="en-US" i="1"/>
              <a:t>Modal VS Modeless</a:t>
            </a:r>
          </a:p>
          <a:p>
            <a:pPr eaLnBrk="1" hangingPunct="1"/>
            <a:r>
              <a:rPr lang="en-US" altLang="en-US" i="1"/>
              <a:t>Modal</a:t>
            </a:r>
            <a:r>
              <a:rPr lang="en-US" altLang="en-US"/>
              <a:t>: </a:t>
            </a:r>
            <a:r>
              <a:rPr lang="en-US" altLang="en-US" sz="2000"/>
              <a:t>Interaksi harus diselesaikan sebelum berpindah window</a:t>
            </a:r>
          </a:p>
          <a:p>
            <a:pPr eaLnBrk="1" hangingPunct="1"/>
            <a:r>
              <a:rPr lang="en-US" altLang="en-US" i="1"/>
              <a:t>Modeless</a:t>
            </a:r>
            <a:r>
              <a:rPr lang="en-US" altLang="en-US"/>
              <a:t>: </a:t>
            </a:r>
            <a:r>
              <a:rPr lang="en-US" altLang="en-US" sz="2000"/>
              <a:t>Bisa paralel</a:t>
            </a:r>
          </a:p>
          <a:p>
            <a:pPr eaLnBrk="1" hangingPunct="1">
              <a:buFontTx/>
              <a:buNone/>
            </a:pPr>
            <a:r>
              <a:rPr lang="en-US" altLang="en-US" i="1"/>
              <a:t>Cascading VS Unfolding</a:t>
            </a:r>
          </a:p>
          <a:p>
            <a:pPr eaLnBrk="1" hangingPunct="1"/>
            <a:r>
              <a:rPr lang="en-US" altLang="en-US" i="1"/>
              <a:t>Cascading</a:t>
            </a:r>
            <a:r>
              <a:rPr lang="en-US" altLang="en-US"/>
              <a:t>: </a:t>
            </a:r>
            <a:r>
              <a:rPr lang="en-US" altLang="en-US" sz="2000"/>
              <a:t>beberapa secondary windows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ditampilkan secara cascading</a:t>
            </a:r>
          </a:p>
          <a:p>
            <a:pPr eaLnBrk="1" hangingPunct="1"/>
            <a:r>
              <a:rPr lang="en-US" altLang="en-US" i="1"/>
              <a:t>Unfolding</a:t>
            </a:r>
            <a:r>
              <a:rPr lang="en-US" altLang="en-US"/>
              <a:t>: </a:t>
            </a:r>
            <a:r>
              <a:rPr lang="en-US" altLang="en-US" sz="2000"/>
              <a:t>tambahan fungsi ditampilkan</a:t>
            </a:r>
          </a:p>
          <a:p>
            <a:pPr eaLnBrk="1" hangingPunct="1">
              <a:buFontTx/>
              <a:buNone/>
            </a:pPr>
            <a:r>
              <a:rPr lang="en-US" altLang="en-US" sz="2000" i="1"/>
              <a:t>	</a:t>
            </a:r>
            <a:r>
              <a:rPr lang="en-US" altLang="en-US" sz="2000"/>
              <a:t>sebagai bagian dari window</a:t>
            </a:r>
            <a:endParaRPr lang="en-US" altLang="en-US" sz="2000" i="1"/>
          </a:p>
        </p:txBody>
      </p:sp>
      <p:sp>
        <p:nvSpPr>
          <p:cNvPr id="18438" name="Date Placeholder 3">
            <a:extLst>
              <a:ext uri="{FF2B5EF4-FFF2-40B4-BE49-F238E27FC236}">
                <a16:creationId xmlns:a16="http://schemas.microsoft.com/office/drawing/2014/main" id="{1B721A0C-F29F-4AC6-A738-0EA1BA3312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2E4419-0A22-402C-85C2-F5C3B210BCCE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8439" name="Footer Placeholder 4">
            <a:extLst>
              <a:ext uri="{FF2B5EF4-FFF2-40B4-BE49-F238E27FC236}">
                <a16:creationId xmlns:a16="http://schemas.microsoft.com/office/drawing/2014/main" id="{2AF163EC-97C4-42B6-A597-7E08D13E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8440" name="Slide Number Placeholder 5">
            <a:extLst>
              <a:ext uri="{FF2B5EF4-FFF2-40B4-BE49-F238E27FC236}">
                <a16:creationId xmlns:a16="http://schemas.microsoft.com/office/drawing/2014/main" id="{1E5952E9-2180-4D5D-838C-88333032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FF8CDB-3338-48FF-8B00-46421C187CE3}" type="slidenum">
              <a:rPr lang="en-US" altLang="en-US">
                <a:solidFill>
                  <a:srgbClr val="0066FF"/>
                </a:solidFill>
              </a:rPr>
              <a:pPr eaLnBrk="1" hangingPunct="1"/>
              <a:t>16</a:t>
            </a:fld>
            <a:endParaRPr lang="en-US" altLang="en-US">
              <a:solidFill>
                <a:srgbClr val="0066FF"/>
              </a:solidFill>
            </a:endParaRPr>
          </a:p>
        </p:txBody>
      </p:sp>
      <p:pic>
        <p:nvPicPr>
          <p:cNvPr id="18441" name="Picture 2">
            <a:extLst>
              <a:ext uri="{FF2B5EF4-FFF2-40B4-BE49-F238E27FC236}">
                <a16:creationId xmlns:a16="http://schemas.microsoft.com/office/drawing/2014/main" id="{793DB43F-5D74-40D0-A68C-0195F619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657600"/>
            <a:ext cx="3305175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0">
            <a:extLst>
              <a:ext uri="{FF2B5EF4-FFF2-40B4-BE49-F238E27FC236}">
                <a16:creationId xmlns:a16="http://schemas.microsoft.com/office/drawing/2014/main" id="{91A8397F-3171-40FD-9431-5BB8E94B4B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b="0" i="1"/>
              <a:t>Modal</a:t>
            </a:r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b="0" i="1"/>
          </a:p>
          <a:p>
            <a:pPr eaLnBrk="1" hangingPunct="1"/>
            <a:r>
              <a:rPr lang="en-US" altLang="en-US" b="0" i="1"/>
              <a:t>Modeless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624CA9-A1E2-4065-92BD-9F4FE356B6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i="1" dirty="0"/>
              <a:t>Cascading</a:t>
            </a:r>
          </a:p>
          <a:p>
            <a:pPr eaLnBrk="1" hangingPunct="1">
              <a:defRPr/>
            </a:pPr>
            <a:endParaRPr lang="en-US" b="0" i="1" dirty="0"/>
          </a:p>
          <a:p>
            <a:pPr eaLnBrk="1" hangingPunct="1">
              <a:defRPr/>
            </a:pPr>
            <a:endParaRPr lang="en-US" b="0" i="1" dirty="0"/>
          </a:p>
          <a:p>
            <a:pPr eaLnBrk="1" hangingPunct="1">
              <a:defRPr/>
            </a:pPr>
            <a:endParaRPr lang="en-US" b="0" i="1" dirty="0"/>
          </a:p>
          <a:p>
            <a:pPr eaLnBrk="1" hangingPunct="1">
              <a:defRPr/>
            </a:pPr>
            <a:endParaRPr lang="en-US" b="0" i="1" dirty="0"/>
          </a:p>
          <a:p>
            <a:pPr eaLnBrk="1" hangingPunct="1">
              <a:defRPr/>
            </a:pPr>
            <a:endParaRPr lang="en-US" b="0" i="1" dirty="0"/>
          </a:p>
          <a:p>
            <a:pPr eaLnBrk="1" hangingPunct="1">
              <a:defRPr/>
            </a:pPr>
            <a:endParaRPr lang="en-US" b="0" i="1" dirty="0"/>
          </a:p>
          <a:p>
            <a:pPr eaLnBrk="1" hangingPunct="1">
              <a:defRPr/>
            </a:pPr>
            <a:endParaRPr lang="en-US" b="0" i="1" dirty="0"/>
          </a:p>
          <a:p>
            <a:pPr eaLnBrk="1" hangingPunct="1">
              <a:defRPr/>
            </a:pPr>
            <a:endParaRPr lang="en-US" sz="1050" b="0" i="1" dirty="0"/>
          </a:p>
          <a:p>
            <a:pPr eaLnBrk="1" hangingPunct="1">
              <a:defRPr/>
            </a:pPr>
            <a:r>
              <a:rPr lang="en-US" b="0" i="1" dirty="0"/>
              <a:t>Unfolding</a:t>
            </a:r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081882C6-7B6F-4AE6-BE73-A8840E38A5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23C6DB-388C-468F-A25B-A93D16C0F759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9461" name="Footer Placeholder 4">
            <a:extLst>
              <a:ext uri="{FF2B5EF4-FFF2-40B4-BE49-F238E27FC236}">
                <a16:creationId xmlns:a16="http://schemas.microsoft.com/office/drawing/2014/main" id="{E46B7D42-F6B2-4F06-A2E9-E0272B5C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41ABBC46-65B8-47DE-A210-B36B5E58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832E68-D4D5-4D28-8855-7F2E3C04BC0C}" type="slidenum">
              <a:rPr lang="en-US" altLang="en-US">
                <a:solidFill>
                  <a:srgbClr val="0066FF"/>
                </a:solidFill>
              </a:rPr>
              <a:pPr eaLnBrk="1" hangingPunct="1"/>
              <a:t>17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9849617-C6F2-4D5A-A3A7-C2284E83CFC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Secondary Windows ..</a:t>
            </a:r>
          </a:p>
        </p:txBody>
      </p:sp>
      <p:grpSp>
        <p:nvGrpSpPr>
          <p:cNvPr id="19466" name="Group 18">
            <a:extLst>
              <a:ext uri="{FF2B5EF4-FFF2-40B4-BE49-F238E27FC236}">
                <a16:creationId xmlns:a16="http://schemas.microsoft.com/office/drawing/2014/main" id="{57487292-736F-44A3-A05E-49ED892BA835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953000"/>
            <a:ext cx="3810000" cy="1600200"/>
            <a:chOff x="5029200" y="4953000"/>
            <a:chExt cx="3810000" cy="1600199"/>
          </a:xfrm>
        </p:grpSpPr>
        <p:pic>
          <p:nvPicPr>
            <p:cNvPr id="19472" name="Picture 2">
              <a:extLst>
                <a:ext uri="{FF2B5EF4-FFF2-40B4-BE49-F238E27FC236}">
                  <a16:creationId xmlns:a16="http://schemas.microsoft.com/office/drawing/2014/main" id="{0216E1F7-9D09-48A1-AAE2-A5FAC0C4F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4953000"/>
              <a:ext cx="2824163" cy="8016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473" name="Picture 3">
              <a:extLst>
                <a:ext uri="{FF2B5EF4-FFF2-40B4-BE49-F238E27FC236}">
                  <a16:creationId xmlns:a16="http://schemas.microsoft.com/office/drawing/2014/main" id="{7452F7FD-A0C8-46D8-9E16-46927489F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5038" y="5553075"/>
              <a:ext cx="2824162" cy="1000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9467" name="Group 17">
            <a:extLst>
              <a:ext uri="{FF2B5EF4-FFF2-40B4-BE49-F238E27FC236}">
                <a16:creationId xmlns:a16="http://schemas.microsoft.com/office/drawing/2014/main" id="{40C75D9B-1D3F-4C02-A924-50229E7534BC}"/>
              </a:ext>
            </a:extLst>
          </p:cNvPr>
          <p:cNvGrpSpPr>
            <a:grpSpLocks/>
          </p:cNvGrpSpPr>
          <p:nvPr/>
        </p:nvGrpSpPr>
        <p:grpSpPr bwMode="auto">
          <a:xfrm>
            <a:off x="4443413" y="1385888"/>
            <a:ext cx="4471987" cy="2957512"/>
            <a:chOff x="2462213" y="1233488"/>
            <a:chExt cx="5624512" cy="4957762"/>
          </a:xfrm>
        </p:grpSpPr>
        <p:pic>
          <p:nvPicPr>
            <p:cNvPr id="19470" name="Picture 4">
              <a:extLst>
                <a:ext uri="{FF2B5EF4-FFF2-40B4-BE49-F238E27FC236}">
                  <a16:creationId xmlns:a16="http://schemas.microsoft.com/office/drawing/2014/main" id="{CBF9FF3C-594F-45AA-AEFE-4468866AC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62213" y="1233488"/>
              <a:ext cx="4218883" cy="4390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471" name="Picture 5">
              <a:extLst>
                <a:ext uri="{FF2B5EF4-FFF2-40B4-BE49-F238E27FC236}">
                  <a16:creationId xmlns:a16="http://schemas.microsoft.com/office/drawing/2014/main" id="{2B3375FC-B064-4F9A-9FD9-A3942BEB4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25095" y="2058451"/>
              <a:ext cx="4961630" cy="41327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468" name="Picture 7">
            <a:extLst>
              <a:ext uri="{FF2B5EF4-FFF2-40B4-BE49-F238E27FC236}">
                <a16:creationId xmlns:a16="http://schemas.microsoft.com/office/drawing/2014/main" id="{A645CC53-E5FF-4CB6-9AF3-8EA7AB58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019675"/>
            <a:ext cx="3276600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9" name="Picture 8">
            <a:extLst>
              <a:ext uri="{FF2B5EF4-FFF2-40B4-BE49-F238E27FC236}">
                <a16:creationId xmlns:a16="http://schemas.microsoft.com/office/drawing/2014/main" id="{489E83CD-0C58-452D-BDFA-5E69E0F4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428750"/>
            <a:ext cx="2947988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00F32-B505-4E08-8D8D-EA7F69A99E8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Dialog Box</a:t>
            </a:r>
          </a:p>
        </p:txBody>
      </p:sp>
      <p:sp>
        <p:nvSpPr>
          <p:cNvPr id="20485" name="Content Placeholder 2">
            <a:extLst>
              <a:ext uri="{FF2B5EF4-FFF2-40B4-BE49-F238E27FC236}">
                <a16:creationId xmlns:a16="http://schemas.microsoft.com/office/drawing/2014/main" id="{3E1BE833-D795-4D8B-893C-B0F66582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Untuk menyampaikan pesan singkat</a:t>
            </a:r>
          </a:p>
          <a:p>
            <a:pPr eaLnBrk="1" hangingPunct="1"/>
            <a:r>
              <a:rPr lang="en-US" altLang="en-US"/>
              <a:t>Untuk meminta aksi spesifik dari pengguna</a:t>
            </a:r>
          </a:p>
          <a:p>
            <a:pPr eaLnBrk="1" hangingPunct="1"/>
            <a:r>
              <a:rPr lang="en-US" altLang="en-US"/>
              <a:t>Untuk menampilkan aksi yang</a:t>
            </a:r>
          </a:p>
          <a:p>
            <a:pPr lvl="1" eaLnBrk="1" hangingPunct="1"/>
            <a:r>
              <a:rPr lang="en-US" altLang="en-US"/>
              <a:t>Singkat</a:t>
            </a:r>
          </a:p>
          <a:p>
            <a:pPr lvl="1" eaLnBrk="1" hangingPunct="1"/>
            <a:r>
              <a:rPr lang="en-US" altLang="en-US"/>
              <a:t>Jarang dilakukan</a:t>
            </a:r>
          </a:p>
          <a:p>
            <a:pPr eaLnBrk="1" hangingPunct="1"/>
            <a:r>
              <a:rPr lang="en-US" altLang="en-US"/>
              <a:t>Tombol </a:t>
            </a:r>
            <a:r>
              <a:rPr lang="en-US" altLang="en-US" i="1"/>
              <a:t>command</a:t>
            </a:r>
            <a:r>
              <a:rPr lang="en-US" altLang="en-US"/>
              <a:t> yang berisi</a:t>
            </a:r>
          </a:p>
          <a:p>
            <a:pPr lvl="1" eaLnBrk="1" hangingPunct="1"/>
            <a:r>
              <a:rPr lang="en-US" altLang="en-US"/>
              <a:t>OK</a:t>
            </a:r>
          </a:p>
          <a:p>
            <a:pPr lvl="1" eaLnBrk="1" hangingPunct="1"/>
            <a:r>
              <a:rPr lang="en-US" altLang="en-US"/>
              <a:t>Cancel</a:t>
            </a:r>
          </a:p>
          <a:p>
            <a:pPr lvl="1" eaLnBrk="1" hangingPunct="1"/>
            <a:r>
              <a:rPr lang="en-US" altLang="en-US"/>
              <a:t>dll</a:t>
            </a:r>
          </a:p>
        </p:txBody>
      </p:sp>
      <p:sp>
        <p:nvSpPr>
          <p:cNvPr id="20486" name="Date Placeholder 3">
            <a:extLst>
              <a:ext uri="{FF2B5EF4-FFF2-40B4-BE49-F238E27FC236}">
                <a16:creationId xmlns:a16="http://schemas.microsoft.com/office/drawing/2014/main" id="{FD6A28BA-95E6-49D8-8381-32C1BC566B5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05F4BA-3F29-47C7-A5E0-3F8BB14716FA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0487" name="Footer Placeholder 4">
            <a:extLst>
              <a:ext uri="{FF2B5EF4-FFF2-40B4-BE49-F238E27FC236}">
                <a16:creationId xmlns:a16="http://schemas.microsoft.com/office/drawing/2014/main" id="{4D90F078-2C8E-4A5A-836D-BC81E506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0488" name="Slide Number Placeholder 5">
            <a:extLst>
              <a:ext uri="{FF2B5EF4-FFF2-40B4-BE49-F238E27FC236}">
                <a16:creationId xmlns:a16="http://schemas.microsoft.com/office/drawing/2014/main" id="{2672E4C5-7B0A-45FA-B112-535E836C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D127AC-7182-4A73-A7C4-904415C79BD8}" type="slidenum">
              <a:rPr lang="en-US" altLang="en-US">
                <a:solidFill>
                  <a:srgbClr val="0066FF"/>
                </a:solidFill>
              </a:rPr>
              <a:pPr eaLnBrk="1" hangingPunct="1"/>
              <a:t>18</a:t>
            </a:fld>
            <a:endParaRPr lang="en-US" altLang="en-US">
              <a:solidFill>
                <a:srgbClr val="0066FF"/>
              </a:solidFill>
            </a:endParaRPr>
          </a:p>
        </p:txBody>
      </p:sp>
      <p:pic>
        <p:nvPicPr>
          <p:cNvPr id="20489" name="Picture 3">
            <a:extLst>
              <a:ext uri="{FF2B5EF4-FFF2-40B4-BE49-F238E27FC236}">
                <a16:creationId xmlns:a16="http://schemas.microsoft.com/office/drawing/2014/main" id="{4EFDE308-6AFD-4609-971A-85126018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62175"/>
            <a:ext cx="4667484" cy="3629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5DFD3A65-90C6-4895-B7E5-2D345005C1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b="0" i="1"/>
              <a:t>Property sheet</a:t>
            </a:r>
          </a:p>
        </p:txBody>
      </p:sp>
      <p:sp>
        <p:nvSpPr>
          <p:cNvPr id="21507" name="Content Placeholder 8">
            <a:extLst>
              <a:ext uri="{FF2B5EF4-FFF2-40B4-BE49-F238E27FC236}">
                <a16:creationId xmlns:a16="http://schemas.microsoft.com/office/drawing/2014/main" id="{80D23339-A3CB-49B4-9F75-248DF0552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990600"/>
            <a:ext cx="3810000" cy="5410200"/>
          </a:xfrm>
        </p:spPr>
        <p:txBody>
          <a:bodyPr/>
          <a:lstStyle/>
          <a:p>
            <a:pPr eaLnBrk="1" hangingPunct="1"/>
            <a:r>
              <a:rPr lang="en-US" altLang="en-US" b="0" i="1"/>
              <a:t>Property inspector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1508" name="Date Placeholder 3">
            <a:extLst>
              <a:ext uri="{FF2B5EF4-FFF2-40B4-BE49-F238E27FC236}">
                <a16:creationId xmlns:a16="http://schemas.microsoft.com/office/drawing/2014/main" id="{8DBBD860-456A-4BD2-B0E1-58EA53831B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E793E8-3CC7-4CAD-86EB-DC6F1F953679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1509" name="Footer Placeholder 4">
            <a:extLst>
              <a:ext uri="{FF2B5EF4-FFF2-40B4-BE49-F238E27FC236}">
                <a16:creationId xmlns:a16="http://schemas.microsoft.com/office/drawing/2014/main" id="{F35D4306-FA13-4BBF-BAA4-75D9471D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A3DFB038-8EE0-485D-B484-701DDB94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593A91-EB77-450A-A14E-DB999A8A161D}" type="slidenum">
              <a:rPr lang="en-US" altLang="en-US">
                <a:solidFill>
                  <a:srgbClr val="0066FF"/>
                </a:solidFill>
              </a:rPr>
              <a:pPr eaLnBrk="1" hangingPunct="1"/>
              <a:t>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A3637-BAB6-447B-A3AF-B1F7B329950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Property Sheets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Property Inspectors</a:t>
            </a:r>
          </a:p>
        </p:txBody>
      </p:sp>
      <p:pic>
        <p:nvPicPr>
          <p:cNvPr id="21514" name="Picture 2">
            <a:extLst>
              <a:ext uri="{FF2B5EF4-FFF2-40B4-BE49-F238E27FC236}">
                <a16:creationId xmlns:a16="http://schemas.microsoft.com/office/drawing/2014/main" id="{93DDF15D-ECB6-4746-8B17-CCD4D89C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85900"/>
            <a:ext cx="3962400" cy="453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5" name="Picture 3">
            <a:extLst>
              <a:ext uri="{FF2B5EF4-FFF2-40B4-BE49-F238E27FC236}">
                <a16:creationId xmlns:a16="http://schemas.microsoft.com/office/drawing/2014/main" id="{1AAF1705-D235-4413-9757-28ECBCD5E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1447800"/>
            <a:ext cx="2876550" cy="130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89CF-4E02-42F2-A019-7B40F62E674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noProof="1"/>
              <a:t>Window</a:t>
            </a:r>
          </a:p>
        </p:txBody>
      </p:sp>
      <p:sp>
        <p:nvSpPr>
          <p:cNvPr id="4101" name="Content Placeholder 2">
            <a:extLst>
              <a:ext uri="{FF2B5EF4-FFF2-40B4-BE49-F238E27FC236}">
                <a16:creationId xmlns:a16="http://schemas.microsoft.com/office/drawing/2014/main" id="{BB47E61F-5705-4E73-A0C9-5CA63717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4419600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ID" altLang="en-US" noProof="1"/>
              <a:t>Adalah sebuah area di layar, biasanyaberbentuk persegi empat, memiliki batas-batas dan memiliki bagian yang menunjukkan aktivitas komputer atau bagian yang memungkinkan manusia berdialog dengan komputer.</a:t>
            </a:r>
          </a:p>
          <a:p>
            <a:pPr eaLnBrk="1" hangingPunct="1"/>
            <a:endParaRPr lang="en-ID" altLang="en-US" noProof="1"/>
          </a:p>
        </p:txBody>
      </p:sp>
      <p:sp>
        <p:nvSpPr>
          <p:cNvPr id="4102" name="Date Placeholder 3">
            <a:extLst>
              <a:ext uri="{FF2B5EF4-FFF2-40B4-BE49-F238E27FC236}">
                <a16:creationId xmlns:a16="http://schemas.microsoft.com/office/drawing/2014/main" id="{3AB0CC83-DEB9-40C2-B439-B6FA699C75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070C4C-D7CE-4E5B-8F81-A9A0B50B2D92}" type="datetime1">
              <a:rPr lang="en-US" altLang="en-US" noProof="1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ID" altLang="en-US" noProof="1">
              <a:solidFill>
                <a:srgbClr val="0066FF"/>
              </a:solidFill>
            </a:endParaRPr>
          </a:p>
        </p:txBody>
      </p:sp>
      <p:sp>
        <p:nvSpPr>
          <p:cNvPr id="4103" name="Footer Placeholder 4">
            <a:extLst>
              <a:ext uri="{FF2B5EF4-FFF2-40B4-BE49-F238E27FC236}">
                <a16:creationId xmlns:a16="http://schemas.microsoft.com/office/drawing/2014/main" id="{3F3B11EB-C77A-4E2D-818D-056F04FD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D" altLang="en-US" noProof="1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4104" name="Slide Number Placeholder 5">
            <a:extLst>
              <a:ext uri="{FF2B5EF4-FFF2-40B4-BE49-F238E27FC236}">
                <a16:creationId xmlns:a16="http://schemas.microsoft.com/office/drawing/2014/main" id="{E57EC67C-633A-4365-A73A-A35DEF65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B6B9E2-DF46-4574-8E73-9E2863A97D85}" type="slidenum">
              <a:rPr altLang="en-US" noProof="1">
                <a:solidFill>
                  <a:srgbClr val="0066FF"/>
                </a:solidFill>
              </a:rPr>
              <a:pPr eaLnBrk="1" hangingPunct="1"/>
              <a:t>2</a:t>
            </a:fld>
            <a:endParaRPr lang="en-ID" altLang="en-US" noProof="1">
              <a:solidFill>
                <a:srgbClr val="0066FF"/>
              </a:solidFill>
            </a:endParaRPr>
          </a:p>
        </p:txBody>
      </p:sp>
      <p:pic>
        <p:nvPicPr>
          <p:cNvPr id="4105" name="Picture 12">
            <a:extLst>
              <a:ext uri="{FF2B5EF4-FFF2-40B4-BE49-F238E27FC236}">
                <a16:creationId xmlns:a16="http://schemas.microsoft.com/office/drawing/2014/main" id="{AA90310D-21F3-4A9D-93E0-9D803A77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28956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>
            <a:extLst>
              <a:ext uri="{FF2B5EF4-FFF2-40B4-BE49-F238E27FC236}">
                <a16:creationId xmlns:a16="http://schemas.microsoft.com/office/drawing/2014/main" id="{ADADB755-9082-49C3-B7CA-48C41E45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540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>
            <a:extLst>
              <a:ext uri="{FF2B5EF4-FFF2-40B4-BE49-F238E27FC236}">
                <a16:creationId xmlns:a16="http://schemas.microsoft.com/office/drawing/2014/main" id="{4B3F1821-1A95-43FC-9EEC-C1966B801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29908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845F590B-35C7-48B1-88F4-D883C171C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229600" cy="5410200"/>
          </a:xfrm>
        </p:spPr>
        <p:txBody>
          <a:bodyPr/>
          <a:lstStyle/>
          <a:p>
            <a:pPr eaLnBrk="1" hangingPunct="1"/>
            <a:r>
              <a:rPr lang="en-US" altLang="en-US" b="0" i="1"/>
              <a:t>Message box</a:t>
            </a:r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sz="1000" b="0" i="1"/>
          </a:p>
          <a:p>
            <a:pPr eaLnBrk="1" hangingPunct="1"/>
            <a:r>
              <a:rPr lang="en-US" altLang="en-US" b="0" i="1"/>
              <a:t>Palette window</a:t>
            </a:r>
          </a:p>
          <a:p>
            <a:pPr eaLnBrk="1" hangingPunct="1"/>
            <a:endParaRPr lang="en-US" altLang="en-US" b="0" i="1"/>
          </a:p>
          <a:p>
            <a:pPr eaLnBrk="1" hangingPunct="1"/>
            <a:endParaRPr lang="en-US" altLang="en-US" sz="1400" b="0" i="1"/>
          </a:p>
          <a:p>
            <a:pPr eaLnBrk="1" hangingPunct="1"/>
            <a:r>
              <a:rPr lang="en-US" altLang="en-US" b="0" i="1"/>
              <a:t>Pop-up window</a:t>
            </a:r>
          </a:p>
          <a:p>
            <a:pPr eaLnBrk="1" hangingPunct="1"/>
            <a:endParaRPr lang="en-US" altLang="en-US" b="0" i="1"/>
          </a:p>
        </p:txBody>
      </p:sp>
      <p:sp>
        <p:nvSpPr>
          <p:cNvPr id="22531" name="Date Placeholder 3">
            <a:extLst>
              <a:ext uri="{FF2B5EF4-FFF2-40B4-BE49-F238E27FC236}">
                <a16:creationId xmlns:a16="http://schemas.microsoft.com/office/drawing/2014/main" id="{2A99BDF1-F090-4211-A952-5969A77498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03369E-D2AC-4D8A-9E65-B8484BF9B4F2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2532" name="Footer Placeholder 4">
            <a:extLst>
              <a:ext uri="{FF2B5EF4-FFF2-40B4-BE49-F238E27FC236}">
                <a16:creationId xmlns:a16="http://schemas.microsoft.com/office/drawing/2014/main" id="{7A05E656-FA9E-4449-92C2-EC4051B7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2533" name="Slide Number Placeholder 5">
            <a:extLst>
              <a:ext uri="{FF2B5EF4-FFF2-40B4-BE49-F238E27FC236}">
                <a16:creationId xmlns:a16="http://schemas.microsoft.com/office/drawing/2014/main" id="{1B007340-EBFA-41F3-8809-12CAAFB8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C0B328-6C7A-4C04-9734-A008C31E1092}" type="slidenum">
              <a:rPr lang="en-US" altLang="en-US">
                <a:solidFill>
                  <a:srgbClr val="0066FF"/>
                </a:solidFill>
              </a:rPr>
              <a:pPr eaLnBrk="1" hangingPunct="1"/>
              <a:t>20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F11C0C-5618-4C2D-A766-A378144BFEA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Komponen</a:t>
            </a:r>
            <a:r>
              <a:rPr lang="en-US" dirty="0"/>
              <a:t> Windows</a:t>
            </a:r>
          </a:p>
        </p:txBody>
      </p:sp>
      <p:pic>
        <p:nvPicPr>
          <p:cNvPr id="22537" name="Picture 2">
            <a:extLst>
              <a:ext uri="{FF2B5EF4-FFF2-40B4-BE49-F238E27FC236}">
                <a16:creationId xmlns:a16="http://schemas.microsoft.com/office/drawing/2014/main" id="{FBA33BFE-D99B-4CA3-8A66-7E968F05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66800"/>
            <a:ext cx="4789488" cy="16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8" name="Picture 4">
            <a:extLst>
              <a:ext uri="{FF2B5EF4-FFF2-40B4-BE49-F238E27FC236}">
                <a16:creationId xmlns:a16="http://schemas.microsoft.com/office/drawing/2014/main" id="{C662C7A6-37A8-4A14-8C54-377A47FCC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95600"/>
            <a:ext cx="4713288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9" name="Picture 7">
            <a:extLst>
              <a:ext uri="{FF2B5EF4-FFF2-40B4-BE49-F238E27FC236}">
                <a16:creationId xmlns:a16="http://schemas.microsoft.com/office/drawing/2014/main" id="{F492D5CA-778D-4C8E-9BAC-D87F19769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6550" y="3886200"/>
            <a:ext cx="4830763" cy="2209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3A7104C-8B6E-45C9-A673-0506D050699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Pengorganisasian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Window</a:t>
            </a:r>
          </a:p>
        </p:txBody>
      </p:sp>
      <p:sp>
        <p:nvSpPr>
          <p:cNvPr id="23557" name="Content Placeholder 8">
            <a:extLst>
              <a:ext uri="{FF2B5EF4-FFF2-40B4-BE49-F238E27FC236}">
                <a16:creationId xmlns:a16="http://schemas.microsoft.com/office/drawing/2014/main" id="{A0577D2B-98B3-4BD0-B3E2-58721274B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Pengorganisasian windows untuk mendukung task pengguna; yaitu mendukung </a:t>
            </a:r>
            <a:r>
              <a:rPr lang="en-US" altLang="en-US" i="1"/>
              <a:t>the most common tasks</a:t>
            </a:r>
            <a:r>
              <a:rPr lang="en-US" altLang="en-US"/>
              <a:t> dengan </a:t>
            </a:r>
            <a:r>
              <a:rPr lang="en-US" altLang="en-US" i="1"/>
              <a:t>the most efficient sequence of steps</a:t>
            </a:r>
            <a:endParaRPr lang="en-US" altLang="en-US"/>
          </a:p>
          <a:p>
            <a:pPr eaLnBrk="1" hangingPunct="1"/>
            <a:r>
              <a:rPr lang="en-US" altLang="en-US"/>
              <a:t>Gunakan </a:t>
            </a:r>
            <a:r>
              <a:rPr lang="en-US" altLang="en-US" i="1"/>
              <a:t>primary windows </a:t>
            </a:r>
            <a:r>
              <a:rPr lang="en-US" altLang="en-US"/>
              <a:t>untuk:</a:t>
            </a:r>
          </a:p>
          <a:p>
            <a:pPr lvl="1" eaLnBrk="1" hangingPunct="1"/>
            <a:r>
              <a:rPr lang="en-US" altLang="en-US"/>
              <a:t>Memulai interaksi dan memberikan </a:t>
            </a:r>
            <a:r>
              <a:rPr lang="en-US" altLang="en-US" i="1"/>
              <a:t>top-level context</a:t>
            </a:r>
            <a:r>
              <a:rPr lang="en-US" altLang="en-US"/>
              <a:t> untuk </a:t>
            </a:r>
            <a:r>
              <a:rPr lang="en-US" altLang="en-US" i="1"/>
              <a:t>dependent windows</a:t>
            </a:r>
          </a:p>
          <a:p>
            <a:pPr lvl="1" eaLnBrk="1" hangingPunct="1"/>
            <a:r>
              <a:rPr lang="en-US" altLang="en-US"/>
              <a:t>Melakukan interaksi utama</a:t>
            </a:r>
          </a:p>
          <a:p>
            <a:pPr eaLnBrk="1" hangingPunct="1"/>
            <a:r>
              <a:rPr lang="en-US" altLang="en-US"/>
              <a:t>Gunakan </a:t>
            </a:r>
            <a:r>
              <a:rPr lang="en-US" altLang="en-US" i="1"/>
              <a:t>secondary windows </a:t>
            </a:r>
            <a:r>
              <a:rPr lang="en-US" altLang="en-US"/>
              <a:t>untuk</a:t>
            </a:r>
          </a:p>
          <a:p>
            <a:pPr lvl="1" eaLnBrk="1" hangingPunct="1"/>
            <a:r>
              <a:rPr lang="en-US" altLang="en-US"/>
              <a:t>Perluasan interaksi</a:t>
            </a:r>
          </a:p>
          <a:p>
            <a:pPr lvl="1" eaLnBrk="1" hangingPunct="1"/>
            <a:r>
              <a:rPr lang="en-US" altLang="en-US"/>
              <a:t>Memperoleh atau menampilkan informasi tambahan berkaitan dengan </a:t>
            </a:r>
            <a:r>
              <a:rPr lang="en-US" altLang="en-US" i="1"/>
              <a:t>primary window</a:t>
            </a:r>
            <a:endParaRPr lang="en-US" altLang="en-US"/>
          </a:p>
          <a:p>
            <a:pPr eaLnBrk="1" hangingPunct="1"/>
            <a:r>
              <a:rPr lang="en-US" altLang="en-US"/>
              <a:t>Gunakan </a:t>
            </a:r>
            <a:r>
              <a:rPr lang="en-US" altLang="en-US" i="1"/>
              <a:t>dialog boxes</a:t>
            </a:r>
            <a:r>
              <a:rPr lang="en-US" altLang="en-US"/>
              <a:t> untuk</a:t>
            </a:r>
          </a:p>
          <a:p>
            <a:pPr lvl="1" eaLnBrk="1" hangingPunct="1"/>
            <a:r>
              <a:rPr lang="en-US" altLang="en-US"/>
              <a:t>Informasi yang jarang digunakan atau kurang diperlukan</a:t>
            </a:r>
          </a:p>
          <a:p>
            <a:pPr lvl="1" eaLnBrk="1" hangingPunct="1"/>
            <a:r>
              <a:rPr lang="en-US" altLang="en-US"/>
              <a:t>Informasi yang “</a:t>
            </a:r>
            <a:r>
              <a:rPr lang="en-US" altLang="en-US" i="1"/>
              <a:t>nice to know”</a:t>
            </a:r>
            <a:endParaRPr lang="en-US" altLang="en-US"/>
          </a:p>
        </p:txBody>
      </p:sp>
      <p:sp>
        <p:nvSpPr>
          <p:cNvPr id="23558" name="Date Placeholder 3">
            <a:extLst>
              <a:ext uri="{FF2B5EF4-FFF2-40B4-BE49-F238E27FC236}">
                <a16:creationId xmlns:a16="http://schemas.microsoft.com/office/drawing/2014/main" id="{D1322FBD-F539-4803-890F-462B3AAA27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4C6693-88FE-4111-B107-61908651CD60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3559" name="Footer Placeholder 4">
            <a:extLst>
              <a:ext uri="{FF2B5EF4-FFF2-40B4-BE49-F238E27FC236}">
                <a16:creationId xmlns:a16="http://schemas.microsoft.com/office/drawing/2014/main" id="{3A5FEDBD-8BAA-48A6-8E8D-22F3B4C3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3560" name="Slide Number Placeholder 5">
            <a:extLst>
              <a:ext uri="{FF2B5EF4-FFF2-40B4-BE49-F238E27FC236}">
                <a16:creationId xmlns:a16="http://schemas.microsoft.com/office/drawing/2014/main" id="{CB3204DA-C0A1-45C2-AC0E-CA2E84204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BDF9AB-0EC2-4459-BAAE-C10C8CA692EA}" type="slidenum">
              <a:rPr lang="en-US" altLang="en-US">
                <a:solidFill>
                  <a:srgbClr val="0066FF"/>
                </a:solidFill>
              </a:rPr>
              <a:pPr eaLnBrk="1" hangingPunct="1"/>
              <a:t>21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BE16-A46E-44A8-B3DE-8122156F514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yang </a:t>
            </a:r>
            <a:r>
              <a:rPr lang="en-US" dirty="0" err="1"/>
              <a:t>Buruk</a:t>
            </a:r>
            <a:endParaRPr lang="en-US" dirty="0"/>
          </a:p>
        </p:txBody>
      </p:sp>
      <p:sp>
        <p:nvSpPr>
          <p:cNvPr id="24581" name="Content Placeholder 2">
            <a:extLst>
              <a:ext uri="{FF2B5EF4-FFF2-40B4-BE49-F238E27FC236}">
                <a16:creationId xmlns:a16="http://schemas.microsoft.com/office/drawing/2014/main" id="{5A2FACDD-7768-4230-8A0E-6C2FA48D1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(Mayhew, 1992)</a:t>
            </a:r>
          </a:p>
          <a:p>
            <a:pPr eaLnBrk="1" hangingPunct="1"/>
            <a:r>
              <a:rPr lang="en-US" altLang="en-US"/>
              <a:t>Penekanan pada kemudahan teknik implementasi daripada analisis mendalam tentang </a:t>
            </a:r>
            <a:r>
              <a:rPr lang="en-US" altLang="en-US" i="1"/>
              <a:t>user tasks</a:t>
            </a:r>
            <a:endParaRPr lang="en-US" altLang="en-US"/>
          </a:p>
          <a:p>
            <a:pPr eaLnBrk="1" hangingPunct="1"/>
            <a:r>
              <a:rPr lang="en-US" altLang="en-US"/>
              <a:t>Fokus pada aplikasi, fitur, fungsi, atau tipe data daripada </a:t>
            </a:r>
            <a:r>
              <a:rPr lang="en-US" altLang="en-US" i="1"/>
              <a:t>tasks</a:t>
            </a:r>
          </a:p>
          <a:p>
            <a:pPr eaLnBrk="1" hangingPunct="1"/>
            <a:r>
              <a:rPr lang="en-US" altLang="en-US"/>
              <a:t>Tim desain terbagi sesuai aplikasi, dengan komunikasi antar tim yang rendah</a:t>
            </a:r>
          </a:p>
          <a:p>
            <a:pPr eaLnBrk="1" hangingPunct="1"/>
            <a:r>
              <a:rPr lang="en-US" altLang="en-US"/>
              <a:t>Terlalu mengikuti petunjuk manual beserta inefisiensi di dalamnya pada sistem komputer</a:t>
            </a:r>
          </a:p>
        </p:txBody>
      </p:sp>
      <p:sp>
        <p:nvSpPr>
          <p:cNvPr id="24582" name="Date Placeholder 3">
            <a:extLst>
              <a:ext uri="{FF2B5EF4-FFF2-40B4-BE49-F238E27FC236}">
                <a16:creationId xmlns:a16="http://schemas.microsoft.com/office/drawing/2014/main" id="{7189AACF-6C56-48DE-B1A3-902C7960C7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5224FF-2C8A-436C-878E-D17DCDE53F48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4583" name="Footer Placeholder 4">
            <a:extLst>
              <a:ext uri="{FF2B5EF4-FFF2-40B4-BE49-F238E27FC236}">
                <a16:creationId xmlns:a16="http://schemas.microsoft.com/office/drawing/2014/main" id="{CE6052BE-ACD6-44E5-B869-2E2A2B2C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4584" name="Slide Number Placeholder 5">
            <a:extLst>
              <a:ext uri="{FF2B5EF4-FFF2-40B4-BE49-F238E27FC236}">
                <a16:creationId xmlns:a16="http://schemas.microsoft.com/office/drawing/2014/main" id="{7F66CE34-26B3-4B48-A3C4-0EC15E9F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19E15D-3BA1-4B3B-9F77-90D80851AECB}" type="slidenum">
              <a:rPr lang="en-US" altLang="en-US">
                <a:solidFill>
                  <a:srgbClr val="0066FF"/>
                </a:solidFill>
              </a:rPr>
              <a:pPr eaLnBrk="1" hangingPunct="1"/>
              <a:t>22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E1536-DC41-41DA-850E-D31B44D6B4C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Pengorganisasian</a:t>
            </a:r>
            <a:r>
              <a:rPr lang="en-US" dirty="0"/>
              <a:t> Windows</a:t>
            </a:r>
          </a:p>
        </p:txBody>
      </p:sp>
      <p:sp>
        <p:nvSpPr>
          <p:cNvPr id="25605" name="Content Placeholder 2">
            <a:extLst>
              <a:ext uri="{FF2B5EF4-FFF2-40B4-BE49-F238E27FC236}">
                <a16:creationId xmlns:a16="http://schemas.microsoft.com/office/drawing/2014/main" id="{5EBF3408-750B-4E97-99B2-9922C0744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Minimalkan jumlah windows yang digunakan untuk tujuan tertentu</a:t>
            </a:r>
          </a:p>
          <a:p>
            <a:pPr eaLnBrk="1" hangingPunct="1"/>
            <a:r>
              <a:rPr lang="en-US" altLang="en-US"/>
              <a:t>Sebisa mungkin, gunakan window tunggal</a:t>
            </a:r>
          </a:p>
          <a:p>
            <a:pPr eaLnBrk="1" hangingPunct="1"/>
            <a:r>
              <a:rPr lang="en-US" altLang="en-US"/>
              <a:t>Pertimbangkan </a:t>
            </a:r>
            <a:r>
              <a:rPr lang="en-US" altLang="en-US" i="1"/>
              <a:t>user tasks</a:t>
            </a:r>
          </a:p>
          <a:p>
            <a:pPr eaLnBrk="1" hangingPunct="1"/>
            <a:r>
              <a:rPr lang="en-US" altLang="en-US"/>
              <a:t>Jangan memenuhi window dengan informasi yang jarang digunakan; letakkan pada </a:t>
            </a:r>
            <a:r>
              <a:rPr lang="en-US" altLang="en-US" i="1"/>
              <a:t>secondary window</a:t>
            </a:r>
            <a:r>
              <a:rPr lang="en-US" altLang="en-US"/>
              <a:t> yang jarang diakses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5606" name="Date Placeholder 3">
            <a:extLst>
              <a:ext uri="{FF2B5EF4-FFF2-40B4-BE49-F238E27FC236}">
                <a16:creationId xmlns:a16="http://schemas.microsoft.com/office/drawing/2014/main" id="{F618432C-A59D-4C98-BACC-CFF4A9CD26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9C70BF-8A95-407D-AC21-D021EF8F34B5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5607" name="Footer Placeholder 4">
            <a:extLst>
              <a:ext uri="{FF2B5EF4-FFF2-40B4-BE49-F238E27FC236}">
                <a16:creationId xmlns:a16="http://schemas.microsoft.com/office/drawing/2014/main" id="{0C55181C-111C-443E-AE29-BA1B3418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5608" name="Slide Number Placeholder 5">
            <a:extLst>
              <a:ext uri="{FF2B5EF4-FFF2-40B4-BE49-F238E27FC236}">
                <a16:creationId xmlns:a16="http://schemas.microsoft.com/office/drawing/2014/main" id="{84316D7B-A918-4B6D-9FBF-C5F6E40D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30CF7-F1B7-4BDB-B657-F0A0BA2C5905}" type="slidenum">
              <a:rPr lang="en-US" altLang="en-US">
                <a:solidFill>
                  <a:srgbClr val="0066FF"/>
                </a:solidFill>
              </a:rPr>
              <a:pPr eaLnBrk="1" hangingPunct="1"/>
              <a:t>23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35-36E1-4A01-BC7E-E2152A304FD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Ukuran</a:t>
            </a:r>
            <a:r>
              <a:rPr lang="en-US" dirty="0"/>
              <a:t> Windows</a:t>
            </a:r>
          </a:p>
        </p:txBody>
      </p:sp>
      <p:sp>
        <p:nvSpPr>
          <p:cNvPr id="26629" name="Content Placeholder 2">
            <a:extLst>
              <a:ext uri="{FF2B5EF4-FFF2-40B4-BE49-F238E27FC236}">
                <a16:creationId xmlns:a16="http://schemas.microsoft.com/office/drawing/2014/main" id="{003DC857-1CC6-45D1-95F8-74EF8FDB9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Sediakan windows yang cukup besar untuk</a:t>
            </a:r>
          </a:p>
          <a:p>
            <a:pPr lvl="1" eaLnBrk="1" hangingPunct="1"/>
            <a:r>
              <a:rPr lang="en-US" altLang="en-US"/>
              <a:t>Menampilkan semua informasi yang relevan sesuai </a:t>
            </a:r>
            <a:r>
              <a:rPr lang="en-US" altLang="en-US" i="1"/>
              <a:t>task</a:t>
            </a:r>
            <a:endParaRPr lang="en-US" altLang="en-US"/>
          </a:p>
          <a:p>
            <a:pPr lvl="1" eaLnBrk="1" hangingPunct="1"/>
            <a:r>
              <a:rPr lang="en-US" altLang="en-US"/>
              <a:t>Hindari menyembunyikan informasi penting</a:t>
            </a:r>
          </a:p>
          <a:p>
            <a:pPr lvl="1" eaLnBrk="1" hangingPunct="1"/>
            <a:r>
              <a:rPr lang="en-US" altLang="en-US"/>
              <a:t>Hindari memenuhi layar atau menyebabkan kebingungan visual</a:t>
            </a:r>
          </a:p>
          <a:p>
            <a:pPr lvl="1" eaLnBrk="1" hangingPunct="1"/>
            <a:r>
              <a:rPr lang="en-US" altLang="en-US"/>
              <a:t>Minimalkan kebutuhan </a:t>
            </a:r>
            <a:r>
              <a:rPr lang="en-US" altLang="en-US" i="1"/>
              <a:t>scrolling</a:t>
            </a:r>
            <a:r>
              <a:rPr lang="en-US" altLang="en-US"/>
              <a:t>; gunakan sebagian dari layar</a:t>
            </a:r>
          </a:p>
          <a:p>
            <a:pPr eaLnBrk="1" hangingPunct="1"/>
            <a:r>
              <a:rPr lang="en-US" altLang="en-US"/>
              <a:t>Jika sebuah window terlalu besar, tentukan</a:t>
            </a:r>
          </a:p>
          <a:p>
            <a:pPr lvl="1" eaLnBrk="1" hangingPunct="1"/>
            <a:r>
              <a:rPr lang="en-US" altLang="en-US"/>
              <a:t>Apakah semua informasi diperlukan?</a:t>
            </a:r>
          </a:p>
          <a:p>
            <a:pPr lvl="1" eaLnBrk="1" hangingPunct="1"/>
            <a:r>
              <a:rPr lang="en-US" altLang="en-US"/>
              <a:t>Apakah semua informasi berhubungan?</a:t>
            </a:r>
          </a:p>
          <a:p>
            <a:pPr eaLnBrk="1" hangingPunct="1"/>
            <a:r>
              <a:rPr lang="en-US" altLang="en-US"/>
              <a:t>Jika tidak, buat window sekecil mungkin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Ukuran window optimal:</a:t>
            </a:r>
          </a:p>
          <a:p>
            <a:pPr lvl="1" eaLnBrk="1" hangingPunct="1"/>
            <a:r>
              <a:rPr lang="en-US" altLang="en-US"/>
              <a:t>Untuk teks, sekitar 12 baris</a:t>
            </a:r>
          </a:p>
          <a:p>
            <a:pPr lvl="1" eaLnBrk="1" hangingPunct="1"/>
            <a:r>
              <a:rPr lang="en-US" altLang="en-US"/>
              <a:t>Untuk informasi alfanumerik, sekitar 7 baris</a:t>
            </a:r>
          </a:p>
        </p:txBody>
      </p:sp>
      <p:sp>
        <p:nvSpPr>
          <p:cNvPr id="26630" name="Date Placeholder 3">
            <a:extLst>
              <a:ext uri="{FF2B5EF4-FFF2-40B4-BE49-F238E27FC236}">
                <a16:creationId xmlns:a16="http://schemas.microsoft.com/office/drawing/2014/main" id="{079466DA-3085-4EF4-8D28-94A60B965B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2FDD54-5F85-473F-8470-7B625EE24E4E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6631" name="Footer Placeholder 4">
            <a:extLst>
              <a:ext uri="{FF2B5EF4-FFF2-40B4-BE49-F238E27FC236}">
                <a16:creationId xmlns:a16="http://schemas.microsoft.com/office/drawing/2014/main" id="{D515F234-7727-4C26-B4F9-0D3A57D9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6632" name="Slide Number Placeholder 5">
            <a:extLst>
              <a:ext uri="{FF2B5EF4-FFF2-40B4-BE49-F238E27FC236}">
                <a16:creationId xmlns:a16="http://schemas.microsoft.com/office/drawing/2014/main" id="{ABA87FB8-54F4-4042-B043-4F7954E0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786099-5BFB-47D0-9198-636D7AB90523}" type="slidenum">
              <a:rPr lang="en-US" altLang="en-US">
                <a:solidFill>
                  <a:srgbClr val="0066FF"/>
                </a:solidFill>
              </a:rPr>
              <a:pPr eaLnBrk="1" hangingPunct="1"/>
              <a:t>24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BAF9-B85E-465B-8290-0C858BAA7F8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Letak</a:t>
            </a:r>
            <a:r>
              <a:rPr lang="en-US" dirty="0"/>
              <a:t> Window</a:t>
            </a:r>
          </a:p>
        </p:txBody>
      </p:sp>
      <p:sp>
        <p:nvSpPr>
          <p:cNvPr id="27653" name="Content Placeholder 2">
            <a:extLst>
              <a:ext uri="{FF2B5EF4-FFF2-40B4-BE49-F238E27FC236}">
                <a16:creationId xmlns:a16="http://schemas.microsoft.com/office/drawing/2014/main" id="{8B610A35-6B97-49A0-A692-1E6762F53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Dalam meletakkan window di layar, pertimbangkan penggunaan window, dimensi total layar, dan alasan kemunculan window</a:t>
            </a:r>
          </a:p>
          <a:p>
            <a:pPr eaLnBrk="1" hangingPunct="1"/>
            <a:r>
              <a:rPr lang="en-US" altLang="en-US"/>
              <a:t>Panduan umum:</a:t>
            </a:r>
          </a:p>
          <a:p>
            <a:pPr lvl="1" eaLnBrk="1" hangingPunct="1"/>
            <a:r>
              <a:rPr lang="en-US" altLang="en-US"/>
              <a:t>Letakkan window sehingga tampak secara keseluruhan</a:t>
            </a:r>
          </a:p>
          <a:p>
            <a:pPr lvl="1" eaLnBrk="1" hangingPunct="1"/>
            <a:r>
              <a:rPr lang="en-US" altLang="en-US"/>
              <a:t>Jika window di-</a:t>
            </a:r>
            <a:r>
              <a:rPr lang="en-US" altLang="en-US" i="1"/>
              <a:t>restore</a:t>
            </a:r>
            <a:r>
              <a:rPr lang="en-US" altLang="en-US"/>
              <a:t>, letakkan di tempat muncul terakhirnya</a:t>
            </a:r>
          </a:p>
          <a:p>
            <a:pPr lvl="1" eaLnBrk="1" hangingPunct="1"/>
            <a:r>
              <a:rPr lang="en-US" altLang="en-US"/>
              <a:t>Jika window baru dibuka, letakkan</a:t>
            </a:r>
          </a:p>
          <a:p>
            <a:pPr lvl="2" eaLnBrk="1" hangingPunct="1"/>
            <a:r>
              <a:rPr lang="en-US" altLang="en-US"/>
              <a:t>Di titik perhatian pengguna, biasanya pada kursor/ pointer</a:t>
            </a:r>
          </a:p>
          <a:p>
            <a:pPr lvl="2" eaLnBrk="1" hangingPunct="1"/>
            <a:r>
              <a:rPr lang="en-US" altLang="en-US"/>
              <a:t>Pada posisi yang mudah dinavigasi</a:t>
            </a:r>
          </a:p>
          <a:p>
            <a:pPr lvl="2" eaLnBrk="1" hangingPunct="1"/>
            <a:r>
              <a:rPr lang="en-US" altLang="en-US"/>
              <a:t>Tidak menutupi window lain yang penting/ berkaitan</a:t>
            </a:r>
          </a:p>
          <a:p>
            <a:pPr lvl="1" eaLnBrk="1" hangingPunct="1"/>
            <a:r>
              <a:rPr lang="en-US" altLang="en-US"/>
              <a:t>Untuk banyak windows, berikan posisi unik untuk tiap window (</a:t>
            </a:r>
            <a:r>
              <a:rPr lang="en-US" altLang="en-US" i="1"/>
              <a:t>cascade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Jika konfigurasi monitor beragam, tampilkan </a:t>
            </a:r>
            <a:r>
              <a:rPr lang="en-US" altLang="en-US" i="1"/>
              <a:t>secondary window</a:t>
            </a:r>
            <a:r>
              <a:rPr lang="en-US" altLang="en-US"/>
              <a:t> pada monitor yang sama dengan </a:t>
            </a:r>
            <a:r>
              <a:rPr lang="en-US" altLang="en-US" i="1"/>
              <a:t>primary window</a:t>
            </a:r>
            <a:endParaRPr lang="en-US" altLang="en-US"/>
          </a:p>
          <a:p>
            <a:pPr lvl="1" eaLnBrk="1" hangingPunct="1"/>
            <a:r>
              <a:rPr lang="en-US" altLang="en-US"/>
              <a:t>Jika tidak, letakkan </a:t>
            </a:r>
            <a:r>
              <a:rPr lang="en-US" altLang="en-US" i="1"/>
              <a:t>secondary window</a:t>
            </a:r>
            <a:r>
              <a:rPr lang="en-US" altLang="en-US"/>
              <a:t> di tengah </a:t>
            </a:r>
            <a:r>
              <a:rPr lang="en-US" altLang="en-US" i="1"/>
              <a:t>primary window</a:t>
            </a:r>
            <a:r>
              <a:rPr lang="en-US" altLang="en-US"/>
              <a:t> secara horizontal</a:t>
            </a:r>
          </a:p>
          <a:p>
            <a:pPr lvl="1" eaLnBrk="1" hangingPunct="1"/>
            <a:r>
              <a:rPr lang="en-US" altLang="en-US"/>
              <a:t>Cegah pengguna memindahkan window ke posisi yang sulit di-reposisi</a:t>
            </a:r>
          </a:p>
        </p:txBody>
      </p:sp>
      <p:sp>
        <p:nvSpPr>
          <p:cNvPr id="27654" name="Date Placeholder 3">
            <a:extLst>
              <a:ext uri="{FF2B5EF4-FFF2-40B4-BE49-F238E27FC236}">
                <a16:creationId xmlns:a16="http://schemas.microsoft.com/office/drawing/2014/main" id="{A9ADCD90-3257-49EB-8C19-1A2D9B3A32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92EB5A-3924-4730-85A8-E2C9203F3FE8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7655" name="Footer Placeholder 4">
            <a:extLst>
              <a:ext uri="{FF2B5EF4-FFF2-40B4-BE49-F238E27FC236}">
                <a16:creationId xmlns:a16="http://schemas.microsoft.com/office/drawing/2014/main" id="{8AC4D928-C6F9-4C2F-A273-28ECA3E6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7656" name="Slide Number Placeholder 5">
            <a:extLst>
              <a:ext uri="{FF2B5EF4-FFF2-40B4-BE49-F238E27FC236}">
                <a16:creationId xmlns:a16="http://schemas.microsoft.com/office/drawing/2014/main" id="{C9C30DF0-1F2C-4F94-8A26-8B0FD24A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EB6ED0-FA7F-44C5-8DFF-C57F807C889E}" type="slidenum">
              <a:rPr lang="en-US" altLang="en-US">
                <a:solidFill>
                  <a:srgbClr val="0066FF"/>
                </a:solidFill>
              </a:rPr>
              <a:pPr eaLnBrk="1" hangingPunct="1"/>
              <a:t>25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9D73F-BA01-4A61-96A1-5177DA0144E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Letak</a:t>
            </a:r>
            <a:r>
              <a:rPr lang="en-US" dirty="0"/>
              <a:t> Window …</a:t>
            </a:r>
          </a:p>
        </p:txBody>
      </p:sp>
      <p:sp>
        <p:nvSpPr>
          <p:cNvPr id="28677" name="Content Placeholder 2">
            <a:extLst>
              <a:ext uri="{FF2B5EF4-FFF2-40B4-BE49-F238E27FC236}">
                <a16:creationId xmlns:a16="http://schemas.microsoft.com/office/drawing/2014/main" id="{3DF5D773-391E-4F29-B87D-916517B13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Dialog box:</a:t>
            </a:r>
          </a:p>
          <a:p>
            <a:pPr lvl="1" eaLnBrk="1" hangingPunct="1"/>
            <a:r>
              <a:rPr lang="en-US" altLang="en-US"/>
              <a:t>Jika dialog box berkaitan dengan seluruh sistem, letakkan di tengah layar</a:t>
            </a:r>
          </a:p>
          <a:p>
            <a:pPr lvl="1" eaLnBrk="1" hangingPunct="1"/>
            <a:r>
              <a:rPr lang="en-US" altLang="en-US"/>
              <a:t>Jaga informasi di layar tetap tampak</a:t>
            </a:r>
          </a:p>
          <a:p>
            <a:pPr lvl="1" eaLnBrk="1" hangingPunct="1"/>
            <a:r>
              <a:rPr lang="en-US" altLang="en-US"/>
              <a:t>Jika sebuah dialog box memanggil dialog box lain, buat box yang pertama dapat dipindahkan kapanpun</a:t>
            </a:r>
          </a:p>
        </p:txBody>
      </p:sp>
      <p:sp>
        <p:nvSpPr>
          <p:cNvPr id="28678" name="Date Placeholder 3">
            <a:extLst>
              <a:ext uri="{FF2B5EF4-FFF2-40B4-BE49-F238E27FC236}">
                <a16:creationId xmlns:a16="http://schemas.microsoft.com/office/drawing/2014/main" id="{C257B53F-9807-4619-90A0-8F0FA5B5D1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A24FAF-5644-4FA3-9956-12B60A7462F0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8679" name="Footer Placeholder 4">
            <a:extLst>
              <a:ext uri="{FF2B5EF4-FFF2-40B4-BE49-F238E27FC236}">
                <a16:creationId xmlns:a16="http://schemas.microsoft.com/office/drawing/2014/main" id="{244F2BC9-BDDC-4F58-BA92-E22E1893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8680" name="Slide Number Placeholder 5">
            <a:extLst>
              <a:ext uri="{FF2B5EF4-FFF2-40B4-BE49-F238E27FC236}">
                <a16:creationId xmlns:a16="http://schemas.microsoft.com/office/drawing/2014/main" id="{3C32D678-7129-47FB-A5B2-2092150A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F50DCE-2AC6-4BB6-B9BC-6BB3B295E61D}" type="slidenum">
              <a:rPr lang="en-US" altLang="en-US">
                <a:solidFill>
                  <a:srgbClr val="0066FF"/>
                </a:solidFill>
              </a:rPr>
              <a:pPr eaLnBrk="1" hangingPunct="1"/>
              <a:t>26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FF3D-CC31-4F0D-ABA6-F50BA3D4CBA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Web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Web Browser</a:t>
            </a:r>
          </a:p>
        </p:txBody>
      </p:sp>
      <p:sp>
        <p:nvSpPr>
          <p:cNvPr id="29701" name="Content Placeholder 2">
            <a:extLst>
              <a:ext uri="{FF2B5EF4-FFF2-40B4-BE49-F238E27FC236}">
                <a16:creationId xmlns:a16="http://schemas.microsoft.com/office/drawing/2014/main" id="{4B294EF1-33EF-42D4-85AC-7C6FB7FC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Browser</a:t>
            </a:r>
            <a:r>
              <a:rPr lang="en-US" altLang="en-US"/>
              <a:t>: </a:t>
            </a:r>
            <a:r>
              <a:rPr lang="en-US" altLang="en-US" i="1"/>
              <a:t>user interface</a:t>
            </a:r>
            <a:r>
              <a:rPr lang="en-US" altLang="en-US"/>
              <a:t> untuk </a:t>
            </a:r>
            <a:r>
              <a:rPr lang="en-US" altLang="en-US" i="1"/>
              <a:t>World Wide Web</a:t>
            </a:r>
          </a:p>
          <a:p>
            <a:pPr eaLnBrk="1" hangingPunct="1"/>
            <a:r>
              <a:rPr lang="en-US" altLang="en-US"/>
              <a:t>Komponen standar browser:</a:t>
            </a:r>
          </a:p>
          <a:p>
            <a:pPr lvl="1" eaLnBrk="1" hangingPunct="1"/>
            <a:r>
              <a:rPr lang="en-US" altLang="en-US" i="1"/>
              <a:t>back, forward, stop, refresh, home, search, favorites, history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i="1"/>
              <a:t>Content area</a:t>
            </a:r>
            <a:r>
              <a:rPr lang="en-US" altLang="en-US"/>
              <a:t>, biasanya berisi:</a:t>
            </a:r>
          </a:p>
          <a:p>
            <a:pPr lvl="1" eaLnBrk="1" hangingPunct="1"/>
            <a:r>
              <a:rPr lang="en-US" altLang="en-US"/>
              <a:t>Panel navigasi global, di atas</a:t>
            </a:r>
          </a:p>
          <a:p>
            <a:pPr lvl="1" eaLnBrk="1" hangingPunct="1"/>
            <a:r>
              <a:rPr lang="en-US" altLang="en-US"/>
              <a:t>Panel navigasi lokal, di kiri</a:t>
            </a:r>
          </a:p>
          <a:p>
            <a:pPr lvl="1" eaLnBrk="1" hangingPunct="1"/>
            <a:r>
              <a:rPr lang="en-US" altLang="en-US"/>
              <a:t>Panel navigasi bawah</a:t>
            </a:r>
          </a:p>
          <a:p>
            <a:pPr lvl="1" eaLnBrk="1" hangingPunct="1"/>
            <a:r>
              <a:rPr lang="en-US" altLang="en-US"/>
              <a:t>Informasi, </a:t>
            </a:r>
            <a:r>
              <a:rPr lang="en-US" altLang="en-US" i="1"/>
              <a:t>data fields</a:t>
            </a:r>
            <a:r>
              <a:rPr lang="en-US" altLang="en-US"/>
              <a:t>, tombol, dll</a:t>
            </a:r>
          </a:p>
          <a:p>
            <a:pPr eaLnBrk="1" hangingPunct="1"/>
            <a:r>
              <a:rPr lang="en-US" altLang="en-US"/>
              <a:t>Kemampuan windowing pada </a:t>
            </a:r>
            <a:r>
              <a:rPr lang="en-US" altLang="en-US" i="1"/>
              <a:t>content area</a:t>
            </a:r>
            <a:r>
              <a:rPr lang="en-US" altLang="en-US"/>
              <a:t> terbatas:</a:t>
            </a:r>
          </a:p>
          <a:p>
            <a:pPr lvl="1" eaLnBrk="1" hangingPunct="1"/>
            <a:r>
              <a:rPr lang="en-US" altLang="en-US" i="1"/>
              <a:t>Frames</a:t>
            </a:r>
          </a:p>
          <a:p>
            <a:pPr lvl="1" eaLnBrk="1" hangingPunct="1"/>
            <a:r>
              <a:rPr lang="en-US" altLang="en-US" i="1"/>
              <a:t>Java scripts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9702" name="Date Placeholder 3">
            <a:extLst>
              <a:ext uri="{FF2B5EF4-FFF2-40B4-BE49-F238E27FC236}">
                <a16:creationId xmlns:a16="http://schemas.microsoft.com/office/drawing/2014/main" id="{777C5ED2-B010-43A4-8F14-C408718F55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94B371-B371-48AA-8D7B-CF3BC4513145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29703" name="Footer Placeholder 4">
            <a:extLst>
              <a:ext uri="{FF2B5EF4-FFF2-40B4-BE49-F238E27FC236}">
                <a16:creationId xmlns:a16="http://schemas.microsoft.com/office/drawing/2014/main" id="{F2B0471A-8E2B-48C7-BEE9-AC23F4EA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29704" name="Slide Number Placeholder 5">
            <a:extLst>
              <a:ext uri="{FF2B5EF4-FFF2-40B4-BE49-F238E27FC236}">
                <a16:creationId xmlns:a16="http://schemas.microsoft.com/office/drawing/2014/main" id="{AB11A9E5-6482-455A-80DD-4F326224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5DA247-66A4-48B4-950B-5C6469A8CAF4}" type="slidenum">
              <a:rPr lang="en-US" altLang="en-US">
                <a:solidFill>
                  <a:srgbClr val="0066FF"/>
                </a:solidFill>
              </a:rPr>
              <a:pPr eaLnBrk="1" hangingPunct="1"/>
              <a:t>27</a:t>
            </a:fld>
            <a:endParaRPr lang="en-US" altLang="en-US">
              <a:solidFill>
                <a:srgbClr val="0066FF"/>
              </a:solidFill>
            </a:endParaRPr>
          </a:p>
        </p:txBody>
      </p:sp>
      <p:pic>
        <p:nvPicPr>
          <p:cNvPr id="29705" name="Picture 2">
            <a:extLst>
              <a:ext uri="{FF2B5EF4-FFF2-40B4-BE49-F238E27FC236}">
                <a16:creationId xmlns:a16="http://schemas.microsoft.com/office/drawing/2014/main" id="{7BA25A89-F3A1-4842-96A6-83EA1319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A5DC-E4E4-4658-8056-6A4585A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Frames</a:t>
            </a:r>
          </a:p>
        </p:txBody>
      </p:sp>
      <p:sp>
        <p:nvSpPr>
          <p:cNvPr id="30725" name="Content Placeholder 2">
            <a:extLst>
              <a:ext uri="{FF2B5EF4-FFF2-40B4-BE49-F238E27FC236}">
                <a16:creationId xmlns:a16="http://schemas.microsoft.com/office/drawing/2014/main" id="{6B31DEB4-FBE1-4FC2-8837-713105CA7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Deskripsi: </a:t>
            </a:r>
          </a:p>
          <a:p>
            <a:pPr lvl="1" eaLnBrk="1" hangingPunct="1"/>
            <a:r>
              <a:rPr lang="en-US" altLang="en-US"/>
              <a:t>Beberapa bagian layar yang dapat menampilkan banyak dokumen pada sebuah halaman.</a:t>
            </a:r>
          </a:p>
          <a:p>
            <a:pPr lvl="1" eaLnBrk="1" hangingPunct="1"/>
            <a:r>
              <a:rPr lang="en-US" altLang="en-US"/>
              <a:t>Dokumen dapat dilihat, di-</a:t>
            </a:r>
            <a:r>
              <a:rPr lang="en-US" altLang="en-US" i="1"/>
              <a:t>scroll </a:t>
            </a:r>
            <a:r>
              <a:rPr lang="en-US" altLang="en-US"/>
              <a:t>dan di-</a:t>
            </a:r>
            <a:r>
              <a:rPr lang="en-US" altLang="en-US" i="1"/>
              <a:t>update</a:t>
            </a:r>
            <a:r>
              <a:rPr lang="en-US" altLang="en-US"/>
              <a:t> secara independen</a:t>
            </a:r>
          </a:p>
          <a:p>
            <a:pPr lvl="1" eaLnBrk="1" hangingPunct="1"/>
            <a:r>
              <a:rPr lang="en-US" altLang="en-US"/>
              <a:t>Dokumen ditampilkan dalam format </a:t>
            </a:r>
            <a:r>
              <a:rPr lang="en-US" altLang="en-US" i="1"/>
              <a:t>tiled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Penggunaan:</a:t>
            </a:r>
          </a:p>
          <a:p>
            <a:pPr lvl="1" eaLnBrk="1" hangingPunct="1"/>
            <a:r>
              <a:rPr lang="en-US" altLang="en-US"/>
              <a:t>Untuk </a:t>
            </a:r>
            <a:r>
              <a:rPr lang="en-US" altLang="en-US" i="1"/>
              <a:t>content</a:t>
            </a:r>
            <a:r>
              <a:rPr lang="en-US" altLang="en-US"/>
              <a:t> yang diharapkan sering berubah</a:t>
            </a:r>
          </a:p>
          <a:p>
            <a:pPr lvl="1" eaLnBrk="1" hangingPunct="1"/>
            <a:r>
              <a:rPr lang="en-US" altLang="en-US"/>
              <a:t>Memungkinkan pengguna mengubah </a:t>
            </a:r>
            <a:r>
              <a:rPr lang="en-US" altLang="en-US" i="1"/>
              <a:t>content </a:t>
            </a:r>
            <a:r>
              <a:rPr lang="en-US" altLang="en-US"/>
              <a:t> layar secara parsial</a:t>
            </a:r>
          </a:p>
          <a:p>
            <a:pPr lvl="1" eaLnBrk="1" hangingPunct="1"/>
            <a:r>
              <a:rPr lang="en-US" altLang="en-US"/>
              <a:t>Memungkinkan pengguna membandingkan beberapa informasi</a:t>
            </a:r>
          </a:p>
          <a:p>
            <a:pPr eaLnBrk="1" hangingPunct="1"/>
            <a:r>
              <a:rPr lang="en-US" altLang="en-US"/>
              <a:t>Panduan:</a:t>
            </a:r>
          </a:p>
          <a:p>
            <a:pPr lvl="1" eaLnBrk="1" hangingPunct="1"/>
            <a:r>
              <a:rPr lang="en-US" altLang="en-US"/>
              <a:t>Gunakan sedikit frame (max 3) pada satu waktu</a:t>
            </a:r>
          </a:p>
          <a:p>
            <a:pPr lvl="1" eaLnBrk="1" hangingPunct="1"/>
            <a:r>
              <a:rPr lang="en-US" altLang="en-US"/>
              <a:t>Pilih ukuran berdasarkan tipe informasi yang ditampilkan</a:t>
            </a:r>
          </a:p>
          <a:p>
            <a:pPr lvl="1" eaLnBrk="1" hangingPunct="1"/>
            <a:r>
              <a:rPr lang="en-US" altLang="en-US"/>
              <a:t>Jangan buat pengguna mengubah ukuran frame untuk melihat informasi</a:t>
            </a:r>
          </a:p>
          <a:p>
            <a:pPr lvl="1" eaLnBrk="1" hangingPunct="1"/>
            <a:r>
              <a:rPr lang="en-US" altLang="en-US"/>
              <a:t>Jangan menggunakan lebih dari 1 </a:t>
            </a:r>
            <a:r>
              <a:rPr lang="en-US" altLang="en-US" i="1"/>
              <a:t>scrolling region </a:t>
            </a:r>
            <a:r>
              <a:rPr lang="en-US" altLang="en-US"/>
              <a:t>dalam sebuah halaman</a:t>
            </a:r>
          </a:p>
        </p:txBody>
      </p:sp>
      <p:sp>
        <p:nvSpPr>
          <p:cNvPr id="30726" name="Date Placeholder 3">
            <a:extLst>
              <a:ext uri="{FF2B5EF4-FFF2-40B4-BE49-F238E27FC236}">
                <a16:creationId xmlns:a16="http://schemas.microsoft.com/office/drawing/2014/main" id="{E99A724C-3ACF-4F09-BAD5-71A874F131D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24C3C1-455E-46F9-953E-6BC54C84AD45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30727" name="Footer Placeholder 4">
            <a:extLst>
              <a:ext uri="{FF2B5EF4-FFF2-40B4-BE49-F238E27FC236}">
                <a16:creationId xmlns:a16="http://schemas.microsoft.com/office/drawing/2014/main" id="{4E39692C-217A-4145-B2B5-0C9CFC41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30728" name="Slide Number Placeholder 5">
            <a:extLst>
              <a:ext uri="{FF2B5EF4-FFF2-40B4-BE49-F238E27FC236}">
                <a16:creationId xmlns:a16="http://schemas.microsoft.com/office/drawing/2014/main" id="{4967EDEF-AFAC-4A38-8EEF-FEC02544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7FEAC1-F34E-4C6D-B5DB-92C8260F9FCE}" type="slidenum">
              <a:rPr lang="en-US" altLang="en-US">
                <a:solidFill>
                  <a:srgbClr val="0066FF"/>
                </a:solidFill>
              </a:rPr>
              <a:pPr eaLnBrk="1" hangingPunct="1"/>
              <a:t>28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5904B-CFAF-4F67-81BE-75227744332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Pop-Up Windows</a:t>
            </a:r>
          </a:p>
        </p:txBody>
      </p:sp>
      <p:sp>
        <p:nvSpPr>
          <p:cNvPr id="31749" name="Content Placeholder 2">
            <a:extLst>
              <a:ext uri="{FF2B5EF4-FFF2-40B4-BE49-F238E27FC236}">
                <a16:creationId xmlns:a16="http://schemas.microsoft.com/office/drawing/2014/main" id="{002E08AA-85A1-49B1-97DC-E4F801247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5105400" cy="5486400"/>
          </a:xfrm>
        </p:spPr>
        <p:txBody>
          <a:bodyPr/>
          <a:lstStyle/>
          <a:p>
            <a:pPr eaLnBrk="1" hangingPunct="1"/>
            <a:r>
              <a:rPr lang="en-US" altLang="en-US"/>
              <a:t>Mulai muncul di Web pada tahun 1996</a:t>
            </a:r>
          </a:p>
          <a:p>
            <a:pPr eaLnBrk="1" hangingPunct="1"/>
            <a:r>
              <a:rPr lang="en-US" altLang="en-US"/>
              <a:t>Gunakan dengan seksama</a:t>
            </a:r>
          </a:p>
          <a:p>
            <a:pPr eaLnBrk="1" hangingPunct="1"/>
            <a:r>
              <a:rPr lang="en-US" altLang="en-US"/>
              <a:t>Anekdot: </a:t>
            </a:r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 i="1"/>
              <a:t>When a pop-up window begins to appear, most people close them before they are rendered.</a:t>
            </a:r>
            <a:endParaRPr lang="en-US" altLang="en-US"/>
          </a:p>
        </p:txBody>
      </p:sp>
      <p:sp>
        <p:nvSpPr>
          <p:cNvPr id="31750" name="Date Placeholder 3">
            <a:extLst>
              <a:ext uri="{FF2B5EF4-FFF2-40B4-BE49-F238E27FC236}">
                <a16:creationId xmlns:a16="http://schemas.microsoft.com/office/drawing/2014/main" id="{AC46E6B4-D8CC-43D8-90F0-A85CCDC5DD6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5613E9-79FE-4E64-857F-2087A237C257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31751" name="Footer Placeholder 4">
            <a:extLst>
              <a:ext uri="{FF2B5EF4-FFF2-40B4-BE49-F238E27FC236}">
                <a16:creationId xmlns:a16="http://schemas.microsoft.com/office/drawing/2014/main" id="{D78756DF-D8D4-4CB0-91F3-91C5CFA0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31752" name="Slide Number Placeholder 5">
            <a:extLst>
              <a:ext uri="{FF2B5EF4-FFF2-40B4-BE49-F238E27FC236}">
                <a16:creationId xmlns:a16="http://schemas.microsoft.com/office/drawing/2014/main" id="{9330B637-C928-4449-8D62-88592A89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1D3BC8-977C-4637-B46A-5EB0650A1222}" type="slidenum">
              <a:rPr lang="en-US" altLang="en-US">
                <a:solidFill>
                  <a:srgbClr val="0066FF"/>
                </a:solidFill>
              </a:rPr>
              <a:pPr eaLnBrk="1" hangingPunct="1"/>
              <a:t>29</a:t>
            </a:fld>
            <a:endParaRPr lang="en-US" altLang="en-US">
              <a:solidFill>
                <a:srgbClr val="0066FF"/>
              </a:solidFill>
            </a:endParaRPr>
          </a:p>
        </p:txBody>
      </p:sp>
      <p:pic>
        <p:nvPicPr>
          <p:cNvPr id="31753" name="Picture 9">
            <a:extLst>
              <a:ext uri="{FF2B5EF4-FFF2-40B4-BE49-F238E27FC236}">
                <a16:creationId xmlns:a16="http://schemas.microsoft.com/office/drawing/2014/main" id="{792ED6D5-6E2B-4745-8931-FD225A47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13000"/>
            <a:ext cx="2819400" cy="37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3175-AF6D-4C08-BC2A-08CB9BA0AA8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Karakteristik</a:t>
            </a:r>
            <a:r>
              <a:rPr lang="en-US" dirty="0"/>
              <a:t> Window</a:t>
            </a:r>
          </a:p>
        </p:txBody>
      </p:sp>
      <p:sp>
        <p:nvSpPr>
          <p:cNvPr id="5125" name="Content Placeholder 2">
            <a:extLst>
              <a:ext uri="{FF2B5EF4-FFF2-40B4-BE49-F238E27FC236}">
                <a16:creationId xmlns:a16="http://schemas.microsoft.com/office/drawing/2014/main" id="{3FADD8EC-0DFA-4CC8-89FC-1F1B8B39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Nama atau judul, sebagai identitas window</a:t>
            </a:r>
          </a:p>
          <a:p>
            <a:pPr eaLnBrk="1" hangingPunct="1"/>
            <a:r>
              <a:rPr lang="en-US" altLang="en-US"/>
              <a:t>Ukuran (tinggi dan lebar) bisa bervariasi</a:t>
            </a:r>
          </a:p>
          <a:p>
            <a:pPr eaLnBrk="1" hangingPunct="1"/>
            <a:r>
              <a:rPr lang="en-US" altLang="en-US"/>
              <a:t>Status: aktif/ dapat diakses atau pasif/ tidak dapat diakses</a:t>
            </a:r>
          </a:p>
          <a:p>
            <a:pPr eaLnBrk="1" hangingPunct="1"/>
            <a:r>
              <a:rPr lang="en-US" altLang="en-US"/>
              <a:t>Visibilitas – bagian yang dapat dilihat (sebagian atau seluruhnya dapat tersembunyi di balik window lain)</a:t>
            </a:r>
          </a:p>
          <a:p>
            <a:pPr eaLnBrk="1" hangingPunct="1"/>
            <a:r>
              <a:rPr lang="en-US" altLang="en-US"/>
              <a:t>Lokasi, relatif terhadap batas layar</a:t>
            </a:r>
          </a:p>
          <a:p>
            <a:pPr eaLnBrk="1" hangingPunct="1"/>
            <a:r>
              <a:rPr lang="en-US" altLang="en-US"/>
              <a:t>Tampilan, yaitu pengelolaan terkait dengan windows lain (tiled, overlap, cascading)</a:t>
            </a:r>
          </a:p>
          <a:p>
            <a:pPr eaLnBrk="1" hangingPunct="1"/>
            <a:r>
              <a:rPr lang="en-US" altLang="en-US"/>
              <a:t>Kemampuan manajemen, metode manipulasi window pada layar</a:t>
            </a:r>
          </a:p>
          <a:p>
            <a:pPr eaLnBrk="1" hangingPunct="1"/>
            <a:r>
              <a:rPr lang="en-US" altLang="en-US" i="1"/>
              <a:t>Highlight</a:t>
            </a:r>
            <a:r>
              <a:rPr lang="en-US" altLang="en-US"/>
              <a:t>, yaitu bagian yang dipilih</a:t>
            </a:r>
          </a:p>
          <a:p>
            <a:pPr eaLnBrk="1" hangingPunct="1"/>
            <a:r>
              <a:rPr lang="en-US" altLang="en-US"/>
              <a:t>Fungsi, </a:t>
            </a:r>
            <a:r>
              <a:rPr lang="en-US" altLang="en-US" i="1"/>
              <a:t>task</a:t>
            </a:r>
            <a:r>
              <a:rPr lang="en-US" altLang="en-US"/>
              <a:t>, atau aplikasi yang didukung</a:t>
            </a:r>
            <a:endParaRPr lang="en-US" altLang="en-US" i="1"/>
          </a:p>
        </p:txBody>
      </p:sp>
      <p:sp>
        <p:nvSpPr>
          <p:cNvPr id="5126" name="Date Placeholder 3">
            <a:extLst>
              <a:ext uri="{FF2B5EF4-FFF2-40B4-BE49-F238E27FC236}">
                <a16:creationId xmlns:a16="http://schemas.microsoft.com/office/drawing/2014/main" id="{E6CF3F30-C9CF-425A-9BCF-E07290A22E4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D37A1B-0DDD-4779-AA30-B3BAFECBEAEB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5127" name="Footer Placeholder 4">
            <a:extLst>
              <a:ext uri="{FF2B5EF4-FFF2-40B4-BE49-F238E27FC236}">
                <a16:creationId xmlns:a16="http://schemas.microsoft.com/office/drawing/2014/main" id="{0C4651A1-3D70-4518-BFF2-D5BD39ED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5128" name="Slide Number Placeholder 5">
            <a:extLst>
              <a:ext uri="{FF2B5EF4-FFF2-40B4-BE49-F238E27FC236}">
                <a16:creationId xmlns:a16="http://schemas.microsoft.com/office/drawing/2014/main" id="{61F520B8-A4F5-434B-AE86-022A37C0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725B3A-6427-4F00-B2EB-9B674354BD25}" type="slidenum">
              <a:rPr lang="en-US" altLang="en-US">
                <a:solidFill>
                  <a:srgbClr val="0066FF"/>
                </a:solidFill>
              </a:rPr>
              <a:pPr eaLnBrk="1" hangingPunct="1"/>
              <a:t>3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683F-740B-4836-BE15-F9B65A40BE0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Dukungan</a:t>
            </a:r>
            <a:r>
              <a:rPr lang="en-US" dirty="0"/>
              <a:t> Windows</a:t>
            </a:r>
          </a:p>
        </p:txBody>
      </p:sp>
      <p:sp>
        <p:nvSpPr>
          <p:cNvPr id="6149" name="Content Placeholder 2">
            <a:extLst>
              <a:ext uri="{FF2B5EF4-FFF2-40B4-BE49-F238E27FC236}">
                <a16:creationId xmlns:a16="http://schemas.microsoft.com/office/drawing/2014/main" id="{537877DE-8A7A-4688-87DD-4AB1B7E85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267200"/>
            <a:ext cx="8534400" cy="2133600"/>
          </a:xfrm>
        </p:spPr>
        <p:txBody>
          <a:bodyPr/>
          <a:lstStyle/>
          <a:p>
            <a:pPr eaLnBrk="1" hangingPunct="1"/>
            <a:r>
              <a:rPr lang="en-US" altLang="en-US"/>
              <a:t>Windows harus dapat mendukung pekerjaan manusia yang memerlukan banyak sumber, berpindah-pindah dari satu tugas ke tugas lain, dapat dihentikan sewaktu-waktu, diulang, diubah dan dilanjutkan lagi.</a:t>
            </a:r>
          </a:p>
          <a:p>
            <a:pPr eaLnBrk="1" hangingPunct="1"/>
            <a:r>
              <a:rPr lang="en-US" altLang="en-US"/>
              <a:t>Windows harus meringankan memori manusia</a:t>
            </a:r>
          </a:p>
          <a:p>
            <a:pPr eaLnBrk="1" hangingPunct="1"/>
            <a:endParaRPr lang="en-US" altLang="en-US"/>
          </a:p>
        </p:txBody>
      </p:sp>
      <p:sp>
        <p:nvSpPr>
          <p:cNvPr id="6150" name="Date Placeholder 3">
            <a:extLst>
              <a:ext uri="{FF2B5EF4-FFF2-40B4-BE49-F238E27FC236}">
                <a16:creationId xmlns:a16="http://schemas.microsoft.com/office/drawing/2014/main" id="{CC8F4E0D-4942-4498-8301-2358512D00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CBA932-CAE3-4335-913D-1FAA07BBFAE2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6151" name="Footer Placeholder 4">
            <a:extLst>
              <a:ext uri="{FF2B5EF4-FFF2-40B4-BE49-F238E27FC236}">
                <a16:creationId xmlns:a16="http://schemas.microsoft.com/office/drawing/2014/main" id="{3CC7D24A-5DE5-4A43-9CDF-5CD91DF2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6152" name="Slide Number Placeholder 5">
            <a:extLst>
              <a:ext uri="{FF2B5EF4-FFF2-40B4-BE49-F238E27FC236}">
                <a16:creationId xmlns:a16="http://schemas.microsoft.com/office/drawing/2014/main" id="{0E0E09E6-D388-4B08-8C47-98C04567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B1B168-2FDF-40CF-AD80-A93A609B76ED}" type="slidenum">
              <a:rPr lang="en-US" altLang="en-US">
                <a:solidFill>
                  <a:srgbClr val="0066FF"/>
                </a:solidFill>
              </a:rPr>
              <a:pPr eaLnBrk="1" hangingPunct="1"/>
              <a:t>4</a:t>
            </a:fld>
            <a:endParaRPr lang="en-US" altLang="en-US">
              <a:solidFill>
                <a:srgbClr val="0066FF"/>
              </a:solidFill>
            </a:endParaRPr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B1BE712C-7AF6-4024-A0D5-40FD42B70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061158"/>
            <a:ext cx="38100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AF07-6A75-4AEA-97C6-8A43518D3F0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Tampilan</a:t>
            </a:r>
            <a:r>
              <a:rPr lang="en-US" dirty="0"/>
              <a:t> Windows</a:t>
            </a:r>
          </a:p>
        </p:txBody>
      </p:sp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id="{715E887C-C0C7-4975-8339-C41DB162B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Menampilkan informasi dalam beberapa level</a:t>
            </a:r>
          </a:p>
          <a:p>
            <a:pPr eaLnBrk="1" hangingPunct="1"/>
            <a:r>
              <a:rPr lang="en-US" altLang="en-US"/>
              <a:t>Menampilkan berbagai jenis informasi</a:t>
            </a:r>
          </a:p>
          <a:p>
            <a:pPr eaLnBrk="1" hangingPunct="1"/>
            <a:r>
              <a:rPr lang="en-US" altLang="en-US"/>
              <a:t>Menampilkan beberapa level dan jenis informasi secara sekuensial</a:t>
            </a:r>
          </a:p>
          <a:p>
            <a:pPr eaLnBrk="1" hangingPunct="1"/>
            <a:r>
              <a:rPr lang="en-US" altLang="en-US"/>
              <a:t>Mengakses dan mengkombinasikan berbagai sumber informasi</a:t>
            </a:r>
          </a:p>
          <a:p>
            <a:pPr eaLnBrk="1" hangingPunct="1"/>
            <a:r>
              <a:rPr lang="en-US" altLang="en-US"/>
              <a:t>Melaksanakan lebih dari satu task</a:t>
            </a:r>
          </a:p>
          <a:p>
            <a:pPr eaLnBrk="1" hangingPunct="1"/>
            <a:r>
              <a:rPr lang="en-US" altLang="en-US"/>
              <a:t>Mengingatkan pengguna (pilihan menu, rencana)</a:t>
            </a:r>
          </a:p>
          <a:p>
            <a:pPr eaLnBrk="1" hangingPunct="1"/>
            <a:r>
              <a:rPr lang="en-US" altLang="en-US"/>
              <a:t>Mengawasi perubahan internal dan eksternal</a:t>
            </a:r>
          </a:p>
          <a:p>
            <a:pPr eaLnBrk="1" hangingPunct="1"/>
            <a:r>
              <a:rPr lang="en-US" altLang="en-US"/>
              <a:t>Menampilkan sebuah task dalam beberapa representasi yang berbeda</a:t>
            </a:r>
          </a:p>
          <a:p>
            <a:pPr eaLnBrk="1" hangingPunct="1"/>
            <a:r>
              <a:rPr lang="en-US" altLang="en-US"/>
              <a:t>Mengatasi pertimbangan historis, batasan perangkat keras, dan batasan manusia</a:t>
            </a:r>
          </a:p>
          <a:p>
            <a:pPr eaLnBrk="1" hangingPunct="1"/>
            <a:endParaRPr lang="en-US" altLang="en-US"/>
          </a:p>
        </p:txBody>
      </p:sp>
      <p:sp>
        <p:nvSpPr>
          <p:cNvPr id="7174" name="Date Placeholder 3">
            <a:extLst>
              <a:ext uri="{FF2B5EF4-FFF2-40B4-BE49-F238E27FC236}">
                <a16:creationId xmlns:a16="http://schemas.microsoft.com/office/drawing/2014/main" id="{32FD5046-6267-4CA9-96AE-A51F27AD76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17003E-F990-4EB2-9FC0-767C67C5B387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7175" name="Footer Placeholder 4">
            <a:extLst>
              <a:ext uri="{FF2B5EF4-FFF2-40B4-BE49-F238E27FC236}">
                <a16:creationId xmlns:a16="http://schemas.microsoft.com/office/drawing/2014/main" id="{B2BDF365-E447-4B65-B79B-4B1894D9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7176" name="Slide Number Placeholder 5">
            <a:extLst>
              <a:ext uri="{FF2B5EF4-FFF2-40B4-BE49-F238E27FC236}">
                <a16:creationId xmlns:a16="http://schemas.microsoft.com/office/drawing/2014/main" id="{38D18000-7366-459F-9C82-6828F07B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AAC55E-A099-46B3-8F94-9CDFEC0E7D91}" type="slidenum">
              <a:rPr lang="en-US" altLang="en-US">
                <a:solidFill>
                  <a:srgbClr val="0066FF"/>
                </a:solidFill>
              </a:rPr>
              <a:pPr eaLnBrk="1" hangingPunct="1"/>
              <a:t>5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7EE2A-8ABF-436C-8C52-90D2BDFB8EB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Historis</a:t>
            </a:r>
            <a:endParaRPr lang="en-US" dirty="0"/>
          </a:p>
        </p:txBody>
      </p:sp>
      <p:sp>
        <p:nvSpPr>
          <p:cNvPr id="8197" name="Content Placeholder 2">
            <a:extLst>
              <a:ext uri="{FF2B5EF4-FFF2-40B4-BE49-F238E27FC236}">
                <a16:creationId xmlns:a16="http://schemas.microsoft.com/office/drawing/2014/main" id="{8BD19E65-0A74-4167-9CBA-745946E7B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ID" altLang="en-US" noProof="1"/>
              <a:t>Panduan desain yang ada biasanya hanya menyelesaikan masalah perangkat keras, tanpa memperhatikan usabilitas</a:t>
            </a:r>
          </a:p>
          <a:p>
            <a:pPr eaLnBrk="1" hangingPunct="1">
              <a:lnSpc>
                <a:spcPct val="150000"/>
              </a:lnSpc>
            </a:pPr>
            <a:r>
              <a:rPr lang="en-ID" altLang="en-US" noProof="1"/>
              <a:t>Standar desain yang ada sangat umum dan terbatas untuk lingkup produk tertentu</a:t>
            </a:r>
          </a:p>
          <a:p>
            <a:pPr eaLnBrk="1" hangingPunct="1">
              <a:lnSpc>
                <a:spcPct val="150000"/>
              </a:lnSpc>
            </a:pPr>
            <a:r>
              <a:rPr lang="en-ID" altLang="en-US" noProof="1"/>
              <a:t>Tiap pengembang memperkenalkan standar dan panduan desain baru yang sesuai dengan produk mereka. Akibatnya, pengguna harus mempelajari gaya desain yang berbeda-beda setiap berhadapan dengan produk tertentu.</a:t>
            </a:r>
          </a:p>
        </p:txBody>
      </p:sp>
      <p:sp>
        <p:nvSpPr>
          <p:cNvPr id="8198" name="Date Placeholder 3">
            <a:extLst>
              <a:ext uri="{FF2B5EF4-FFF2-40B4-BE49-F238E27FC236}">
                <a16:creationId xmlns:a16="http://schemas.microsoft.com/office/drawing/2014/main" id="{C0F5D4C1-7FA6-4345-B997-8EE86D311F4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538C6C-6F45-469F-B166-B6AD79AE1E5B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8199" name="Footer Placeholder 4">
            <a:extLst>
              <a:ext uri="{FF2B5EF4-FFF2-40B4-BE49-F238E27FC236}">
                <a16:creationId xmlns:a16="http://schemas.microsoft.com/office/drawing/2014/main" id="{82C34B10-3778-4568-B91D-A68B74FE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8200" name="Slide Number Placeholder 5">
            <a:extLst>
              <a:ext uri="{FF2B5EF4-FFF2-40B4-BE49-F238E27FC236}">
                <a16:creationId xmlns:a16="http://schemas.microsoft.com/office/drawing/2014/main" id="{FB338650-1B43-408E-86A7-AE98DC93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8586A4-4312-45F8-976A-E66AFA32EC2C}" type="slidenum">
              <a:rPr lang="en-US" altLang="en-US">
                <a:solidFill>
                  <a:srgbClr val="0066FF"/>
                </a:solidFill>
              </a:rPr>
              <a:pPr eaLnBrk="1" hangingPunct="1"/>
              <a:t>6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94BBB-3E38-4D64-B83B-F99094790A1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Batasan</a:t>
            </a:r>
            <a:r>
              <a:rPr lang="en-US" dirty="0"/>
              <a:t> Hardware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Manusia</a:t>
            </a:r>
            <a:endParaRPr lang="en-US" dirty="0"/>
          </a:p>
        </p:txBody>
      </p:sp>
      <p:sp>
        <p:nvSpPr>
          <p:cNvPr id="9221" name="Content Placeholder 2">
            <a:extLst>
              <a:ext uri="{FF2B5EF4-FFF2-40B4-BE49-F238E27FC236}">
                <a16:creationId xmlns:a16="http://schemas.microsoft.com/office/drawing/2014/main" id="{8B29A9DE-73BC-4BF0-8ABE-5B3DF4FE7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ID" altLang="en-US" noProof="1"/>
              <a:t>Ukuran layar yang tersedia seringkali tidak cukup besar bagi pengguna untuk memanfaatkan windowing dengan optimal</a:t>
            </a:r>
          </a:p>
          <a:p>
            <a:pPr eaLnBrk="1" hangingPunct="1">
              <a:lnSpc>
                <a:spcPct val="150000"/>
              </a:lnSpc>
            </a:pPr>
            <a:r>
              <a:rPr lang="en-ID" altLang="en-US" noProof="1"/>
              <a:t>Kecepatan pemrosesan yang rendah dan ukuran memori yang kecil membatasi penggunaan windows; membatasi kemampuan feedback dan animasi, kualitas grafis dan resolusi yang rendah</a:t>
            </a:r>
          </a:p>
          <a:p>
            <a:pPr eaLnBrk="1" hangingPunct="1">
              <a:lnSpc>
                <a:spcPct val="150000"/>
              </a:lnSpc>
            </a:pPr>
            <a:r>
              <a:rPr lang="en-ID" altLang="en-US" noProof="1"/>
              <a:t>Kemampuan windows yang terbatas, mengharuskan pengguna memiliki kemampuan dalam mengelola windowing.</a:t>
            </a:r>
          </a:p>
        </p:txBody>
      </p:sp>
      <p:sp>
        <p:nvSpPr>
          <p:cNvPr id="9222" name="Date Placeholder 3">
            <a:extLst>
              <a:ext uri="{FF2B5EF4-FFF2-40B4-BE49-F238E27FC236}">
                <a16:creationId xmlns:a16="http://schemas.microsoft.com/office/drawing/2014/main" id="{226ACA1D-6765-41AA-8497-887F3BCF80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EA250D-F8F3-475F-9B0C-1114676F44CA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9223" name="Footer Placeholder 4">
            <a:extLst>
              <a:ext uri="{FF2B5EF4-FFF2-40B4-BE49-F238E27FC236}">
                <a16:creationId xmlns:a16="http://schemas.microsoft.com/office/drawing/2014/main" id="{F9E4AB26-0ADD-430F-931F-05EA307D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9224" name="Slide Number Placeholder 5">
            <a:extLst>
              <a:ext uri="{FF2B5EF4-FFF2-40B4-BE49-F238E27FC236}">
                <a16:creationId xmlns:a16="http://schemas.microsoft.com/office/drawing/2014/main" id="{CF250949-6911-4807-999A-4ABEC59A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0367FD-CF74-4846-982A-077FFC0DD4E2}" type="slidenum">
              <a:rPr lang="en-US" altLang="en-US">
                <a:solidFill>
                  <a:srgbClr val="0066FF"/>
                </a:solidFill>
              </a:rPr>
              <a:pPr eaLnBrk="1" hangingPunct="1"/>
              <a:t>7</a:t>
            </a:fld>
            <a:endParaRPr lang="en-US" altLang="en-US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8">
            <a:extLst>
              <a:ext uri="{FF2B5EF4-FFF2-40B4-BE49-F238E27FC236}">
                <a16:creationId xmlns:a16="http://schemas.microsoft.com/office/drawing/2014/main" id="{092D7F7A-CFD9-4901-8FA8-11090DFAD74F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990600"/>
            <a:ext cx="4514850" cy="5562600"/>
            <a:chOff x="4191000" y="990600"/>
            <a:chExt cx="4514850" cy="5562600"/>
          </a:xfrm>
        </p:grpSpPr>
        <p:grpSp>
          <p:nvGrpSpPr>
            <p:cNvPr id="10262" name="Group 8">
              <a:extLst>
                <a:ext uri="{FF2B5EF4-FFF2-40B4-BE49-F238E27FC236}">
                  <a16:creationId xmlns:a16="http://schemas.microsoft.com/office/drawing/2014/main" id="{394469DF-FC6A-4F05-9E34-94E3465F2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990600"/>
              <a:ext cx="4514850" cy="3905250"/>
              <a:chOff x="4191000" y="1143000"/>
              <a:chExt cx="4514850" cy="3905250"/>
            </a:xfrm>
          </p:grpSpPr>
          <p:pic>
            <p:nvPicPr>
              <p:cNvPr id="10264" name="Picture 2">
                <a:extLst>
                  <a:ext uri="{FF2B5EF4-FFF2-40B4-BE49-F238E27FC236}">
                    <a16:creationId xmlns:a16="http://schemas.microsoft.com/office/drawing/2014/main" id="{07EE98E1-7DB4-4531-A2D1-3B3F783FCD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724400" y="1447800"/>
                <a:ext cx="3981450" cy="30861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265" name="Picture 3">
                <a:extLst>
                  <a:ext uri="{FF2B5EF4-FFF2-40B4-BE49-F238E27FC236}">
                    <a16:creationId xmlns:a16="http://schemas.microsoft.com/office/drawing/2014/main" id="{493C1FD9-3501-4A9A-AB94-C3103B62D4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91000" y="1143000"/>
                <a:ext cx="2619375" cy="390525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0263" name="Picture 4">
              <a:extLst>
                <a:ext uri="{FF2B5EF4-FFF2-40B4-BE49-F238E27FC236}">
                  <a16:creationId xmlns:a16="http://schemas.microsoft.com/office/drawing/2014/main" id="{F3932FCB-4AC5-4ECA-B329-400A0AA67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4432300"/>
              <a:ext cx="3657600" cy="2120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B97E0A-2040-4A55-91CC-47CB6A022EE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Komponen-komponen</a:t>
            </a:r>
            <a:r>
              <a:rPr lang="en-US" dirty="0"/>
              <a:t> Windows</a:t>
            </a:r>
          </a:p>
        </p:txBody>
      </p:sp>
      <p:sp>
        <p:nvSpPr>
          <p:cNvPr id="10246" name="Content Placeholder 2">
            <a:extLst>
              <a:ext uri="{FF2B5EF4-FFF2-40B4-BE49-F238E27FC236}">
                <a16:creationId xmlns:a16="http://schemas.microsoft.com/office/drawing/2014/main" id="{84861E56-C502-4CBE-B824-EE017859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486400"/>
          </a:xfrm>
        </p:spPr>
        <p:txBody>
          <a:bodyPr/>
          <a:lstStyle/>
          <a:p>
            <a:pPr eaLnBrk="1" hangingPunct="1"/>
            <a:r>
              <a:rPr lang="en-US" altLang="en-US"/>
              <a:t>Frame</a:t>
            </a:r>
          </a:p>
          <a:p>
            <a:pPr eaLnBrk="1" hangingPunct="1"/>
            <a:r>
              <a:rPr lang="en-US" altLang="en-US"/>
              <a:t>Title bar</a:t>
            </a:r>
          </a:p>
          <a:p>
            <a:pPr eaLnBrk="1" hangingPunct="1"/>
            <a:r>
              <a:rPr lang="en-US" altLang="en-US"/>
              <a:t>Title bar icon</a:t>
            </a:r>
          </a:p>
          <a:p>
            <a:pPr eaLnBrk="1" hangingPunct="1"/>
            <a:r>
              <a:rPr lang="en-US" altLang="en-US"/>
              <a:t>Window sizing buttons</a:t>
            </a:r>
          </a:p>
          <a:p>
            <a:pPr eaLnBrk="1" hangingPunct="1"/>
            <a:r>
              <a:rPr lang="en-US" altLang="en-US"/>
              <a:t>Help button</a:t>
            </a:r>
          </a:p>
          <a:p>
            <a:pPr eaLnBrk="1" hangingPunct="1"/>
            <a:r>
              <a:rPr lang="en-US" altLang="en-US"/>
              <a:t>Menu bar</a:t>
            </a:r>
          </a:p>
          <a:p>
            <a:pPr eaLnBrk="1" hangingPunct="1"/>
            <a:r>
              <a:rPr lang="en-US" altLang="en-US"/>
              <a:t>Status/ message bar</a:t>
            </a:r>
          </a:p>
          <a:p>
            <a:pPr eaLnBrk="1" hangingPunct="1"/>
            <a:r>
              <a:rPr lang="en-US" altLang="en-US"/>
              <a:t>Scroll bars</a:t>
            </a:r>
          </a:p>
          <a:p>
            <a:pPr eaLnBrk="1" hangingPunct="1"/>
            <a:r>
              <a:rPr lang="en-US" altLang="en-US"/>
              <a:t>Split box</a:t>
            </a:r>
          </a:p>
          <a:p>
            <a:pPr eaLnBrk="1" hangingPunct="1"/>
            <a:r>
              <a:rPr lang="en-US" altLang="en-US"/>
              <a:t>Tool/ command bar</a:t>
            </a:r>
          </a:p>
          <a:p>
            <a:pPr eaLnBrk="1" hangingPunct="1"/>
            <a:r>
              <a:rPr lang="en-US" altLang="en-US"/>
              <a:t>Command area</a:t>
            </a:r>
          </a:p>
          <a:p>
            <a:pPr eaLnBrk="1" hangingPunct="1"/>
            <a:r>
              <a:rPr lang="en-US" altLang="en-US"/>
              <a:t>Size grip</a:t>
            </a:r>
          </a:p>
          <a:p>
            <a:pPr eaLnBrk="1" hangingPunct="1"/>
            <a:r>
              <a:rPr lang="en-US" altLang="en-US"/>
              <a:t>Work area</a:t>
            </a:r>
          </a:p>
        </p:txBody>
      </p:sp>
      <p:sp>
        <p:nvSpPr>
          <p:cNvPr id="10247" name="Date Placeholder 3">
            <a:extLst>
              <a:ext uri="{FF2B5EF4-FFF2-40B4-BE49-F238E27FC236}">
                <a16:creationId xmlns:a16="http://schemas.microsoft.com/office/drawing/2014/main" id="{333F8992-3D40-40A5-9955-8A4592C525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089DD8-C821-4401-B51B-2EF0DFCAD4A9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0248" name="Footer Placeholder 4">
            <a:extLst>
              <a:ext uri="{FF2B5EF4-FFF2-40B4-BE49-F238E27FC236}">
                <a16:creationId xmlns:a16="http://schemas.microsoft.com/office/drawing/2014/main" id="{05B1AEFE-B566-4274-9510-152B7EE3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0249" name="Slide Number Placeholder 5">
            <a:extLst>
              <a:ext uri="{FF2B5EF4-FFF2-40B4-BE49-F238E27FC236}">
                <a16:creationId xmlns:a16="http://schemas.microsoft.com/office/drawing/2014/main" id="{C837A84E-C82F-48E6-88D1-123FE930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98CF80-A9D0-487D-9975-70FFC2906995}" type="slidenum">
              <a:rPr lang="en-US" altLang="en-US">
                <a:solidFill>
                  <a:srgbClr val="0066FF"/>
                </a:solidFill>
              </a:rPr>
              <a:pPr eaLnBrk="1" hangingPunct="1"/>
              <a:t>8</a:t>
            </a:fld>
            <a:endParaRPr lang="en-US" altLang="en-US">
              <a:solidFill>
                <a:srgbClr val="0066FF"/>
              </a:solidFill>
            </a:endParaRPr>
          </a:p>
        </p:txBody>
      </p:sp>
      <p:grpSp>
        <p:nvGrpSpPr>
          <p:cNvPr id="10250" name="Group 55">
            <a:extLst>
              <a:ext uri="{FF2B5EF4-FFF2-40B4-BE49-F238E27FC236}">
                <a16:creationId xmlns:a16="http://schemas.microsoft.com/office/drawing/2014/main" id="{EE74F9B1-B417-440F-80CC-C59E30D053A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979488"/>
            <a:ext cx="6477000" cy="4964112"/>
            <a:chOff x="1752600" y="979686"/>
            <a:chExt cx="6477000" cy="496391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A91AAEF-A4C8-434D-8D9E-05B80AD01505}"/>
                </a:ext>
              </a:extLst>
            </p:cNvPr>
            <p:cNvCxnSpPr/>
            <p:nvPr/>
          </p:nvCxnSpPr>
          <p:spPr>
            <a:xfrm>
              <a:off x="1752600" y="1143191"/>
              <a:ext cx="2438400" cy="129534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AD88C80-06E2-4684-B754-E062A5625FE0}"/>
                </a:ext>
              </a:extLst>
            </p:cNvPr>
            <p:cNvCxnSpPr/>
            <p:nvPr/>
          </p:nvCxnSpPr>
          <p:spPr>
            <a:xfrm flipV="1">
              <a:off x="1905000" y="1447979"/>
              <a:ext cx="5029200" cy="7619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721FC1-3F38-4474-ABED-7F31DC6F9E3E}"/>
                </a:ext>
              </a:extLst>
            </p:cNvPr>
            <p:cNvCxnSpPr/>
            <p:nvPr/>
          </p:nvCxnSpPr>
          <p:spPr>
            <a:xfrm flipV="1">
              <a:off x="2438400" y="1143191"/>
              <a:ext cx="1828800" cy="83816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39770A-5FC8-4B37-89EE-BBD3B389122A}"/>
                </a:ext>
              </a:extLst>
            </p:cNvPr>
            <p:cNvSpPr/>
            <p:nvPr/>
          </p:nvSpPr>
          <p:spPr>
            <a:xfrm rot="20556477">
              <a:off x="3268663" y="979686"/>
              <a:ext cx="3124200" cy="936588"/>
            </a:xfrm>
            <a:custGeom>
              <a:avLst/>
              <a:gdLst>
                <a:gd name="connsiteX0" fmla="*/ 0 w 2774731"/>
                <a:gd name="connsiteY0" fmla="*/ 1111469 h 1111469"/>
                <a:gd name="connsiteX1" fmla="*/ 1497724 w 2774731"/>
                <a:gd name="connsiteY1" fmla="*/ 86710 h 1111469"/>
                <a:gd name="connsiteX2" fmla="*/ 2774731 w 2774731"/>
                <a:gd name="connsiteY2" fmla="*/ 591207 h 111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4731" h="1111469">
                  <a:moveTo>
                    <a:pt x="0" y="1111469"/>
                  </a:moveTo>
                  <a:cubicBezTo>
                    <a:pt x="517634" y="642444"/>
                    <a:pt x="1035269" y="173420"/>
                    <a:pt x="1497724" y="86710"/>
                  </a:cubicBezTo>
                  <a:cubicBezTo>
                    <a:pt x="1960179" y="0"/>
                    <a:pt x="2567152" y="491359"/>
                    <a:pt x="2774731" y="591207"/>
                  </a:cubicBezTo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4234E8-9D16-40E5-B6C2-40150CEEDC3A}"/>
                </a:ext>
              </a:extLst>
            </p:cNvPr>
            <p:cNvCxnSpPr/>
            <p:nvPr/>
          </p:nvCxnSpPr>
          <p:spPr>
            <a:xfrm flipV="1">
              <a:off x="2362200" y="1447979"/>
              <a:ext cx="5867400" cy="12953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0ED8937-8B75-42C7-9E1C-39206F91CC0B}"/>
                </a:ext>
              </a:extLst>
            </p:cNvPr>
            <p:cNvCxnSpPr/>
            <p:nvPr/>
          </p:nvCxnSpPr>
          <p:spPr>
            <a:xfrm>
              <a:off x="1981200" y="3124312"/>
              <a:ext cx="5410200" cy="160013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653EDD9-9D2B-4777-81D0-F34A48AEA772}"/>
                </a:ext>
              </a:extLst>
            </p:cNvPr>
            <p:cNvCxnSpPr/>
            <p:nvPr/>
          </p:nvCxnSpPr>
          <p:spPr>
            <a:xfrm rot="16200000" flipH="1">
              <a:off x="3124223" y="3657671"/>
              <a:ext cx="1142954" cy="9906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4703CA-2695-4F7A-8C49-F45D8CD2F2EA}"/>
                </a:ext>
              </a:extLst>
            </p:cNvPr>
            <p:cNvCxnSpPr/>
            <p:nvPr/>
          </p:nvCxnSpPr>
          <p:spPr>
            <a:xfrm flipV="1">
              <a:off x="2133600" y="2819525"/>
              <a:ext cx="4572000" cy="11429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C96F4BD-8BE1-4365-A6E0-E209E324033F}"/>
                </a:ext>
              </a:extLst>
            </p:cNvPr>
            <p:cNvCxnSpPr/>
            <p:nvPr/>
          </p:nvCxnSpPr>
          <p:spPr>
            <a:xfrm>
              <a:off x="1905000" y="4419661"/>
              <a:ext cx="6248400" cy="9143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DC94771-0A9F-48F0-97A9-CDAFE202EAA2}"/>
                </a:ext>
              </a:extLst>
            </p:cNvPr>
            <p:cNvCxnSpPr/>
            <p:nvPr/>
          </p:nvCxnSpPr>
          <p:spPr>
            <a:xfrm rot="5400000" flipH="1" flipV="1">
              <a:off x="2743241" y="3200487"/>
              <a:ext cx="2057318" cy="11430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85C383A-7128-4314-ADFC-53C8C297A269}"/>
                </a:ext>
              </a:extLst>
            </p:cNvPr>
            <p:cNvCxnSpPr/>
            <p:nvPr/>
          </p:nvCxnSpPr>
          <p:spPr>
            <a:xfrm flipV="1">
              <a:off x="2209800" y="3581494"/>
              <a:ext cx="3352800" cy="2362106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E187-12CE-423B-BD53-E570E7B4510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Gaya </a:t>
            </a:r>
            <a:r>
              <a:rPr lang="en-US" dirty="0" err="1"/>
              <a:t>Penampilan</a:t>
            </a:r>
            <a:r>
              <a:rPr lang="en-US" dirty="0"/>
              <a:t> Windows</a:t>
            </a:r>
          </a:p>
        </p:txBody>
      </p:sp>
      <p:sp>
        <p:nvSpPr>
          <p:cNvPr id="11269" name="Content Placeholder 2">
            <a:extLst>
              <a:ext uri="{FF2B5EF4-FFF2-40B4-BE49-F238E27FC236}">
                <a16:creationId xmlns:a16="http://schemas.microsoft.com/office/drawing/2014/main" id="{39540561-E680-4197-89C7-EA837717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/>
              <a:t>Tiled Windows</a:t>
            </a:r>
            <a:r>
              <a:rPr lang="en-US" altLang="en-US"/>
              <a:t>: </a:t>
            </a:r>
            <a:r>
              <a:rPr lang="en-US" altLang="en-US" sz="2000"/>
              <a:t>gaya tertua, 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menampilkan semua windows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hingga memenuhi layar</a:t>
            </a:r>
          </a:p>
          <a:p>
            <a:pPr eaLnBrk="1" hangingPunct="1"/>
            <a:r>
              <a:rPr lang="en-US" altLang="en-US" i="1"/>
              <a:t>Overlapping Windows</a:t>
            </a:r>
            <a:r>
              <a:rPr lang="en-US" altLang="en-US"/>
              <a:t>: </a:t>
            </a:r>
            <a:r>
              <a:rPr lang="en-US" altLang="en-US" sz="2000"/>
              <a:t>windows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dapat saling bertumpuk acak</a:t>
            </a:r>
            <a:endParaRPr lang="en-US" altLang="en-US"/>
          </a:p>
          <a:p>
            <a:pPr eaLnBrk="1" hangingPunct="1"/>
            <a:r>
              <a:rPr lang="en-US" altLang="en-US" i="1"/>
              <a:t>Cascading Windows</a:t>
            </a:r>
            <a:r>
              <a:rPr lang="en-US" altLang="en-US"/>
              <a:t>: </a:t>
            </a:r>
            <a:r>
              <a:rPr lang="en-US" altLang="en-US" sz="2000"/>
              <a:t>overlap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	secara teratur</a:t>
            </a:r>
          </a:p>
        </p:txBody>
      </p:sp>
      <p:sp>
        <p:nvSpPr>
          <p:cNvPr id="11270" name="Date Placeholder 3">
            <a:extLst>
              <a:ext uri="{FF2B5EF4-FFF2-40B4-BE49-F238E27FC236}">
                <a16:creationId xmlns:a16="http://schemas.microsoft.com/office/drawing/2014/main" id="{4886A32F-8304-4731-BD4E-91A5BE5AD7B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184B7B-194F-429C-AB76-A046D579C69E}" type="datetime1">
              <a:rPr lang="en-US" altLang="en-US" smtClean="0">
                <a:solidFill>
                  <a:srgbClr val="0066FF"/>
                </a:solidFill>
              </a:rPr>
              <a:pPr eaLnBrk="1" hangingPunct="1"/>
              <a:t>1/1/2019</a:t>
            </a:fld>
            <a:endParaRPr lang="en-US" altLang="en-US">
              <a:solidFill>
                <a:srgbClr val="0066FF"/>
              </a:solidFill>
            </a:endParaRPr>
          </a:p>
        </p:txBody>
      </p:sp>
      <p:sp>
        <p:nvSpPr>
          <p:cNvPr id="11271" name="Footer Placeholder 4">
            <a:extLst>
              <a:ext uri="{FF2B5EF4-FFF2-40B4-BE49-F238E27FC236}">
                <a16:creationId xmlns:a16="http://schemas.microsoft.com/office/drawing/2014/main" id="{1B2EA769-151C-44F4-93EA-0379FF96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FF"/>
                </a:solidFill>
              </a:rPr>
              <a:t>Fakultas Informatika IT Telkom</a:t>
            </a:r>
          </a:p>
        </p:txBody>
      </p:sp>
      <p:sp>
        <p:nvSpPr>
          <p:cNvPr id="11272" name="Slide Number Placeholder 5">
            <a:extLst>
              <a:ext uri="{FF2B5EF4-FFF2-40B4-BE49-F238E27FC236}">
                <a16:creationId xmlns:a16="http://schemas.microsoft.com/office/drawing/2014/main" id="{747981C9-0228-49A7-9F08-5829F539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E52346-61D9-4C5F-85AE-E6CD758B6E0B}" type="slidenum">
              <a:rPr lang="en-US" altLang="en-US">
                <a:solidFill>
                  <a:srgbClr val="0066FF"/>
                </a:solidFill>
              </a:rPr>
              <a:pPr eaLnBrk="1" hangingPunct="1"/>
              <a:t>9</a:t>
            </a:fld>
            <a:endParaRPr lang="en-US" altLang="en-US">
              <a:solidFill>
                <a:srgbClr val="0066FF"/>
              </a:solidFill>
            </a:endParaRPr>
          </a:p>
        </p:txBody>
      </p:sp>
      <p:pic>
        <p:nvPicPr>
          <p:cNvPr id="11274" name="Picture 3">
            <a:extLst>
              <a:ext uri="{FF2B5EF4-FFF2-40B4-BE49-F238E27FC236}">
                <a16:creationId xmlns:a16="http://schemas.microsoft.com/office/drawing/2014/main" id="{6541E940-0E1E-465C-B443-0D26EEA0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4191000" cy="245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5" name="Picture 4">
            <a:extLst>
              <a:ext uri="{FF2B5EF4-FFF2-40B4-BE49-F238E27FC236}">
                <a16:creationId xmlns:a16="http://schemas.microsoft.com/office/drawing/2014/main" id="{D5F7FA2E-0DC7-4DA3-B297-5CD9D679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86200"/>
            <a:ext cx="4267200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28CFE4E6-AEFE-4B7C-9035-961D7A6A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25" y="914400"/>
            <a:ext cx="3686175" cy="274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!!imk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9A6CC6DBDC140A11E39F04E745B51" ma:contentTypeVersion="2" ma:contentTypeDescription="Create a new document." ma:contentTypeScope="" ma:versionID="985eeffe974eb9929e68c4631d50de72">
  <xsd:schema xmlns:xsd="http://www.w3.org/2001/XMLSchema" xmlns:xs="http://www.w3.org/2001/XMLSchema" xmlns:p="http://schemas.microsoft.com/office/2006/metadata/properties" xmlns:ns2="a413531b-f9ee-4fda-8c39-89a3a21d1b25" targetNamespace="http://schemas.microsoft.com/office/2006/metadata/properties" ma:root="true" ma:fieldsID="b33231fb4f6e829f7d12dbc60bc32d89" ns2:_="">
    <xsd:import namespace="a413531b-f9ee-4fda-8c39-89a3a21d1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3531b-f9ee-4fda-8c39-89a3a21d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E16074-E40F-424A-89EB-BA61C4F9FD40}"/>
</file>

<file path=customXml/itemProps2.xml><?xml version="1.0" encoding="utf-8"?>
<ds:datastoreItem xmlns:ds="http://schemas.openxmlformats.org/officeDocument/2006/customXml" ds:itemID="{20DE4A60-7811-48C2-B448-C60D6CD429AA}"/>
</file>

<file path=customXml/itemProps3.xml><?xml version="1.0" encoding="utf-8"?>
<ds:datastoreItem xmlns:ds="http://schemas.openxmlformats.org/officeDocument/2006/customXml" ds:itemID="{33B48F2B-272B-42CD-A033-0224E9E1A34D}"/>
</file>

<file path=docProps/app.xml><?xml version="1.0" encoding="utf-8"?>
<Properties xmlns="http://schemas.openxmlformats.org/officeDocument/2006/extended-properties" xmlns:vt="http://schemas.openxmlformats.org/officeDocument/2006/docPropsVTypes">
  <Template>!!imk2</Template>
  <TotalTime>22046</TotalTime>
  <Words>1621</Words>
  <Application>Microsoft Office PowerPoint</Application>
  <PresentationFormat>On-screen Show (4:3)</PresentationFormat>
  <Paragraphs>359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Verdana</vt:lpstr>
      <vt:lpstr>!!imk2</vt:lpstr>
      <vt:lpstr>Step 4 : Pemilihan Tipe Windows</vt:lpstr>
      <vt:lpstr>Window</vt:lpstr>
      <vt:lpstr>Karakteristik Window</vt:lpstr>
      <vt:lpstr>Dukungan Windows</vt:lpstr>
      <vt:lpstr>Tampilan Windows</vt:lpstr>
      <vt:lpstr>Pertimbangan Historis</vt:lpstr>
      <vt:lpstr>Batasan Hardware dan Manusia</vt:lpstr>
      <vt:lpstr>Komponen-komponen Windows</vt:lpstr>
      <vt:lpstr>Gaya Penampilan Windows</vt:lpstr>
      <vt:lpstr>Tiled Windows</vt:lpstr>
      <vt:lpstr>Overlapping Windows</vt:lpstr>
      <vt:lpstr>Cascading Windows</vt:lpstr>
      <vt:lpstr>Pemilihan Gaya Tampilan Windows</vt:lpstr>
      <vt:lpstr>Tipe-tipe Windows</vt:lpstr>
      <vt:lpstr>Primary Windows</vt:lpstr>
      <vt:lpstr>Secondary Windows</vt:lpstr>
      <vt:lpstr>Secondary Windows ..</vt:lpstr>
      <vt:lpstr>Dialog Box</vt:lpstr>
      <vt:lpstr>Property Sheets dan Property Inspectors</vt:lpstr>
      <vt:lpstr>Komponen Windows</vt:lpstr>
      <vt:lpstr>Pengorganisasian Fungsi Window</vt:lpstr>
      <vt:lpstr>Faktor Penyebab Organisasi Fungsional yang Buruk</vt:lpstr>
      <vt:lpstr>Panduan Umum Pengorganisasian Windows</vt:lpstr>
      <vt:lpstr>Ukuran Windows</vt:lpstr>
      <vt:lpstr>Letak Window</vt:lpstr>
      <vt:lpstr>Letak Window …</vt:lpstr>
      <vt:lpstr>Web dan Web Browser</vt:lpstr>
      <vt:lpstr>Frames</vt:lpstr>
      <vt:lpstr>Pop-Up Windows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VIII</dc:title>
  <dc:creator>Angelina PK</dc:creator>
  <cp:lastModifiedBy>HETTI HIDAYATI</cp:lastModifiedBy>
  <cp:revision>32</cp:revision>
  <dcterms:created xsi:type="dcterms:W3CDTF">2009-07-18T02:29:31Z</dcterms:created>
  <dcterms:modified xsi:type="dcterms:W3CDTF">2019-01-01T07:49:37Z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0x01010017B9A6CC6DBDC140A11E39F04E745B51</vt:lpwstr>
  </property>
</Properties>
</file>