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67" r:id="rId4"/>
    <p:sldId id="264" r:id="rId5"/>
    <p:sldId id="265" r:id="rId6"/>
    <p:sldId id="261" r:id="rId7"/>
    <p:sldId id="263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A6EF-60DF-4699-A258-A8952A1D41D4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38C8-5B05-466D-B31F-C9754B341D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01" y="850134"/>
            <a:ext cx="2357543" cy="375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96197"/>
            <a:ext cx="12204879" cy="2261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16698"/>
            <a:ext cx="12204879" cy="406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4761" y="1017431"/>
            <a:ext cx="2610118" cy="5726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7357" y="1409099"/>
            <a:ext cx="2064925" cy="1485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7356" y="3215798"/>
            <a:ext cx="2064925" cy="1485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7356" y="5047159"/>
            <a:ext cx="2064925" cy="1485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2985" y="2522440"/>
            <a:ext cx="1943652" cy="1732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5827" y="2005541"/>
            <a:ext cx="3203096" cy="224979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0622924" y="1954093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1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622924" y="3729231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2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622924" y="5599348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3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074781" y="1805171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4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167360" y="992253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5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13630" y="430403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143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9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slide" Target="../slides/slide5.xml"/><Relationship Id="rId18" Type="http://schemas.openxmlformats.org/officeDocument/2006/relationships/slide" Target="../slides/slide17.xml"/><Relationship Id="rId3" Type="http://schemas.openxmlformats.org/officeDocument/2006/relationships/theme" Target="../theme/theme1.xml"/><Relationship Id="rId7" Type="http://schemas.openxmlformats.org/officeDocument/2006/relationships/image" Target="../media/image3.emf"/><Relationship Id="rId12" Type="http://schemas.openxmlformats.org/officeDocument/2006/relationships/slide" Target="../slides/slide4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11" Type="http://schemas.openxmlformats.org/officeDocument/2006/relationships/image" Target="../media/image6.emf"/><Relationship Id="rId5" Type="http://schemas.openxmlformats.org/officeDocument/2006/relationships/slide" Target="../slides/slide8.xml"/><Relationship Id="rId15" Type="http://schemas.openxmlformats.org/officeDocument/2006/relationships/image" Target="../media/image7.emf"/><Relationship Id="rId10" Type="http://schemas.openxmlformats.org/officeDocument/2006/relationships/slide" Target="../slides/slide3.xml"/><Relationship Id="rId19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image" Target="../media/image5.emf"/><Relationship Id="rId14" Type="http://schemas.openxmlformats.org/officeDocument/2006/relationships/slide" Target="../slides/slid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8A6EF-60DF-4699-A258-A8952A1D41D4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E38C8-5B05-466D-B31F-C9754B341D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4879" cy="685800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01" y="850134"/>
            <a:ext cx="2357543" cy="3756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596197"/>
            <a:ext cx="12204879" cy="2261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16698"/>
            <a:ext cx="12204879" cy="406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761" y="1017431"/>
            <a:ext cx="2610118" cy="5726199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7357" y="1409099"/>
            <a:ext cx="2064925" cy="1485974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7356" y="3215798"/>
            <a:ext cx="2064925" cy="1485974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7356" y="5047159"/>
            <a:ext cx="2064925" cy="1485974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42985" y="2522440"/>
            <a:ext cx="1943652" cy="1732895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5827" y="2005541"/>
            <a:ext cx="3203096" cy="224979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0622924" y="1954093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1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622924" y="3729231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2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622924" y="5599348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3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074781" y="1805171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4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4167360" y="992253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5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6201339" y="3755033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>
              <a:solidFill>
                <a:schemeClr val="accent1">
                  <a:lumMod val="75000"/>
                </a:schemeClr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13630" y="430403"/>
            <a:ext cx="44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6</a:t>
            </a:r>
          </a:p>
        </p:txBody>
      </p:sp>
      <p:sp>
        <p:nvSpPr>
          <p:cNvPr id="30" name="Rectangle 29"/>
          <p:cNvSpPr/>
          <p:nvPr userDrawn="1"/>
        </p:nvSpPr>
        <p:spPr>
          <a:xfrm rot="256734">
            <a:off x="8387039" y="238641"/>
            <a:ext cx="974083" cy="11434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hlinkClick r:id="rId18" action="ppaction://hlinksldjump"/>
          </p:cNvPr>
          <p:cNvSpPr/>
          <p:nvPr userDrawn="1"/>
        </p:nvSpPr>
        <p:spPr>
          <a:xfrm>
            <a:off x="8427304" y="341275"/>
            <a:ext cx="974083" cy="1143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>
                <a:solidFill>
                  <a:schemeClr val="bg1"/>
                </a:solidFill>
                <a:latin typeface="Luckiest Guy" panose="02000506000000020004" pitchFamily="2" charset="0"/>
              </a:rPr>
              <a:t>QUIZ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298" y="0"/>
            <a:ext cx="900093" cy="10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7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articulate.com/download/interaction-flat-desktop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hyperlink" Target="http://bbogel.blogspot.com/2010/07/organisasi-semantik-menu-binary-menus.html" TargetMode="External"/><Relationship Id="rId4" Type="http://schemas.openxmlformats.org/officeDocument/2006/relationships/hyperlink" Target="http://student.blog.dinus.ac.id/fika/2015/04/28/6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622738" y="5331854"/>
            <a:ext cx="1983347" cy="7727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S UI Gothic" panose="020B0600070205080204" pitchFamily="34" charset="-128"/>
                <a:ea typeface="MS UI Gothic" panose="020B0600070205080204" pitchFamily="34" charset="-128"/>
              </a:rPr>
              <a:t>MULAI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2738" y="566857"/>
            <a:ext cx="788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Step 4 :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Membangun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Menu dan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Skema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Navigasi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050097-D2F3-4905-81BE-565C17FB151D}"/>
              </a:ext>
            </a:extLst>
          </p:cNvPr>
          <p:cNvGrpSpPr/>
          <p:nvPr/>
        </p:nvGrpSpPr>
        <p:grpSpPr>
          <a:xfrm>
            <a:off x="2828874" y="5113242"/>
            <a:ext cx="6534251" cy="1413454"/>
            <a:chOff x="5544677" y="5444546"/>
            <a:chExt cx="6534251" cy="14134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19DC13-E33D-42E9-9966-521D7F0A0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383" y="5444546"/>
              <a:ext cx="1184545" cy="14134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53307A-677D-4A73-9E93-0C1B4C7E4BE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544677" y="5569226"/>
              <a:ext cx="5349706" cy="1288774"/>
            </a:xfrm>
            <a:prstGeom prst="rect">
              <a:avLst/>
            </a:prstGeom>
          </p:spPr>
          <p:txBody>
            <a:bodyPr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0000"/>
                </a:lnSpc>
                <a:buFont typeface="Wingdings 3" charset="2"/>
                <a:buNone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D1H1C3 </a:t>
              </a:r>
              <a:r>
                <a:rPr lang="en-US" sz="1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Perancangan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antarmuka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aplikasi</a:t>
              </a:r>
              <a:endPara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algn="r">
                <a:lnSpc>
                  <a:spcPct val="110000"/>
                </a:lnSpc>
                <a:buFont typeface="Wingdings 3" charset="2"/>
                <a:buNone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D3 Teknik </a:t>
              </a:r>
              <a:r>
                <a:rPr lang="en-US" sz="1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informatika</a:t>
              </a:r>
              <a:endPara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algn="r">
                <a:lnSpc>
                  <a:spcPct val="110000"/>
                </a:lnSpc>
                <a:buFont typeface="Wingdings 3" charset="2"/>
                <a:buNone/>
                <a:defRPr/>
              </a:pPr>
              <a:r>
                <a:rPr lang="en-US" sz="1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Fakultas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ilmu</a:t>
              </a: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terapan</a:t>
              </a:r>
              <a:endPara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algn="r">
                <a:lnSpc>
                  <a:spcPct val="110000"/>
                </a:lnSpc>
                <a:buFont typeface="Wingdings 3" charset="2"/>
                <a:buNone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Telkom university</a:t>
              </a:r>
            </a:p>
            <a:p>
              <a:pPr algn="r">
                <a:lnSpc>
                  <a:spcPct val="100000"/>
                </a:lnSpc>
                <a:buFont typeface="Wingdings 3" charset="2"/>
                <a:buNone/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281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56734">
            <a:off x="2644022" y="764229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402017">
            <a:off x="2866248" y="581953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258" y="719887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ultiply 5">
            <a:hlinkClick r:id="rId2" action="ppaction://hlinksldjump"/>
          </p:cNvPr>
          <p:cNvSpPr/>
          <p:nvPr/>
        </p:nvSpPr>
        <p:spPr>
          <a:xfrm>
            <a:off x="6883365" y="963435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751" y="1068158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DOKUMEN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7404" y="1876997"/>
            <a:ext cx="3955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>
                <a:solidFill>
                  <a:prstClr val="black"/>
                </a:solidFill>
              </a:rPr>
              <a:t>Menu Tunggal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prstClr val="black"/>
                </a:solidFill>
              </a:rPr>
              <a:t>Multiple Selection Menu</a:t>
            </a:r>
          </a:p>
          <a:p>
            <a:r>
              <a:rPr lang="en-US">
                <a:solidFill>
                  <a:prstClr val="black"/>
                </a:solidFill>
              </a:rPr>
              <a:t>Tampilan menu dengan pemilihan lebih dari satu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5597852" y="5322689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NEXT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166367" y="5322688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BACK</a:t>
            </a:r>
          </a:p>
        </p:txBody>
      </p:sp>
      <p:pic>
        <p:nvPicPr>
          <p:cNvPr id="2050" name="Picture 2" descr="http://2.bp.blogspot.com/_3JwZWZsqZ5U/TE01B76HyEI/AAAAAAAAACI/5Giyesr_898/s320/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08" y="3103432"/>
            <a:ext cx="4196134" cy="10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9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56734">
            <a:off x="2644022" y="764229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402017">
            <a:off x="2866248" y="581953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258" y="719887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ultiply 5">
            <a:hlinkClick r:id="rId2" action="ppaction://hlinksldjump"/>
          </p:cNvPr>
          <p:cNvSpPr/>
          <p:nvPr/>
        </p:nvSpPr>
        <p:spPr>
          <a:xfrm>
            <a:off x="6883365" y="963435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751" y="1068158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DOKUMEN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7520" y="1743560"/>
            <a:ext cx="442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>
                <a:solidFill>
                  <a:prstClr val="black"/>
                </a:solidFill>
              </a:rPr>
              <a:t>Menu Tunggal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prstClr val="black"/>
                </a:solidFill>
              </a:rPr>
              <a:t>Binary Menu</a:t>
            </a:r>
          </a:p>
          <a:p>
            <a:r>
              <a:rPr lang="en-US">
                <a:solidFill>
                  <a:prstClr val="black"/>
                </a:solidFill>
              </a:rPr>
              <a:t>Tampilan menu dengan memilih salah satu action menu yang akan dijalankan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5597852" y="5322689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NEXT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6367" y="5322688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  <a:hlinkClick r:id="rId4" action="ppaction://hlinksldjump"/>
              </a:rPr>
              <a:t>BACK</a:t>
            </a:r>
            <a:endParaRPr lang="en-US" sz="2000" b="1">
              <a:solidFill>
                <a:prstClr val="white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3074" name="Picture 2" descr="Pictur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56" y="2997177"/>
            <a:ext cx="3523028" cy="17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0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56734">
            <a:off x="2644022" y="764229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402017">
            <a:off x="2866248" y="581953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258" y="719887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ultiply 5">
            <a:hlinkClick r:id="rId2" action="ppaction://hlinksldjump"/>
          </p:cNvPr>
          <p:cNvSpPr/>
          <p:nvPr/>
        </p:nvSpPr>
        <p:spPr>
          <a:xfrm>
            <a:off x="6883365" y="963435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751" y="1068158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DOKUMEN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7075" y="1634335"/>
            <a:ext cx="4427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>
                <a:solidFill>
                  <a:prstClr val="black"/>
                </a:solidFill>
              </a:rPr>
              <a:t>Menu Tunggal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prstClr val="black"/>
                </a:solidFill>
              </a:rPr>
              <a:t>Iconic Menu</a:t>
            </a:r>
          </a:p>
          <a:p>
            <a:r>
              <a:rPr lang="en-US">
                <a:solidFill>
                  <a:prstClr val="black"/>
                </a:solidFill>
              </a:rPr>
              <a:t>Tampilan menu dengan menggunakan icon yang umum dan sesuai dengan fungsi menu yang akan dijalankan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5498608" y="5421754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NEXT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067123" y="5421753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BACK</a:t>
            </a:r>
          </a:p>
        </p:txBody>
      </p:sp>
      <p:pic>
        <p:nvPicPr>
          <p:cNvPr id="4098" name="Picture 2" descr="Picture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11" y="3203696"/>
            <a:ext cx="2857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9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56734">
            <a:off x="2644022" y="764229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402017">
            <a:off x="2866248" y="581953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258" y="719887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ultiply 5">
            <a:hlinkClick r:id="rId2" action="ppaction://hlinksldjump"/>
          </p:cNvPr>
          <p:cNvSpPr/>
          <p:nvPr/>
        </p:nvSpPr>
        <p:spPr>
          <a:xfrm>
            <a:off x="6883365" y="963435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519" y="1441361"/>
            <a:ext cx="4427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>
                <a:solidFill>
                  <a:prstClr val="black"/>
                </a:solidFill>
              </a:rPr>
              <a:t>Menu Tunggal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prstClr val="black"/>
                </a:solidFill>
              </a:rPr>
              <a:t>Iconic Menu</a:t>
            </a:r>
          </a:p>
          <a:p>
            <a:r>
              <a:rPr lang="en-US">
                <a:solidFill>
                  <a:prstClr val="black"/>
                </a:solidFill>
              </a:rPr>
              <a:t>Tampilan menu dengan menggunakan icon yang umum dan sesuai dengan fungsi menu yang akan dijalankan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5498608" y="5421754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NEXT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067123" y="5421753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BACK</a:t>
            </a:r>
          </a:p>
        </p:txBody>
      </p:sp>
      <p:pic>
        <p:nvPicPr>
          <p:cNvPr id="5122" name="Picture 2" descr="http://2.bp.blogspot.com/_3JwZWZsqZ5U/TE02cBIyn9I/AAAAAAAAAC4/8_6okaxIr_k/s320/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66" y="2997843"/>
            <a:ext cx="4603804" cy="4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90836" y="3680078"/>
            <a:ext cx="2613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prstClr val="black"/>
                </a:solidFill>
              </a:rPr>
              <a:t>Scrolling List Box</a:t>
            </a:r>
          </a:p>
          <a:p>
            <a:r>
              <a:rPr lang="en-US">
                <a:solidFill>
                  <a:prstClr val="black"/>
                </a:solidFill>
              </a:rPr>
              <a:t>Tampilan menu berupa list box</a:t>
            </a:r>
          </a:p>
        </p:txBody>
      </p:sp>
      <p:pic>
        <p:nvPicPr>
          <p:cNvPr id="5124" name="Picture 4" descr="Picture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37" y="3640163"/>
            <a:ext cx="1676060" cy="15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09762" y="1002343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DOKUMEN 4</a:t>
            </a:r>
          </a:p>
        </p:txBody>
      </p:sp>
    </p:spTree>
    <p:extLst>
      <p:ext uri="{BB962C8B-B14F-4D97-AF65-F5344CB8AC3E}">
        <p14:creationId xmlns:p14="http://schemas.microsoft.com/office/powerpoint/2010/main" val="345175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56734">
            <a:off x="2644022" y="764229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402017">
            <a:off x="2866248" y="581953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258" y="719887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ultiply 5">
            <a:hlinkClick r:id="rId2" action="ppaction://hlinksldjump"/>
          </p:cNvPr>
          <p:cNvSpPr/>
          <p:nvPr/>
        </p:nvSpPr>
        <p:spPr>
          <a:xfrm>
            <a:off x="6883365" y="963435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519" y="1441361"/>
            <a:ext cx="442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C. Tree Structured Menu</a:t>
            </a:r>
          </a:p>
          <a:p>
            <a:r>
              <a:rPr lang="en-US">
                <a:solidFill>
                  <a:prstClr val="black"/>
                </a:solidFill>
              </a:rPr>
              <a:t>Terdiri dari tree view menu, list view menu seperti windows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630692" y="5215691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BACK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9762" y="1002343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DOKUMEN 4</a:t>
            </a:r>
          </a:p>
        </p:txBody>
      </p:sp>
      <p:pic>
        <p:nvPicPr>
          <p:cNvPr id="6148" name="Picture 4" descr="http://student.blog.dinus.ac.id/fika/wp-content/uploads/sites/64/2015/04/Picture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83" y="2509629"/>
            <a:ext cx="4320379" cy="23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9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4739424"/>
            <a:ext cx="9341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</a:rPr>
              <a:t>Tujuan</a:t>
            </a:r>
            <a:r>
              <a:rPr lang="en-US" sz="2400" b="1">
                <a:solidFill>
                  <a:schemeClr val="bg1"/>
                </a:solidFill>
              </a:rPr>
              <a:t> Kompetensi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Learner mampu memahami pengertian dan fungsi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Learner mampu memahami pedoman antarmuka perancangan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Learner mampu memahami jenis-jenis menu.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7302321" y="6115900"/>
            <a:ext cx="1983347" cy="4909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S UI Gothic" panose="020B0600070205080204" pitchFamily="34" charset="-128"/>
                <a:ea typeface="MS UI Gothic" panose="020B0600070205080204" pitchFamily="34" charset="-128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642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56734">
            <a:off x="2644022" y="764229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402017">
            <a:off x="2866248" y="581953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4258" y="719887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Multiply 6">
            <a:hlinkClick r:id="rId2" action="ppaction://hlinksldjump"/>
          </p:cNvPr>
          <p:cNvSpPr/>
          <p:nvPr/>
        </p:nvSpPr>
        <p:spPr>
          <a:xfrm>
            <a:off x="6883365" y="963435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6597" y="1041251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FOUNDER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916573" y="5340730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00" y="1849779"/>
            <a:ext cx="2248091" cy="1498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61" y="1833851"/>
            <a:ext cx="2118267" cy="1514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00" y="3586160"/>
            <a:ext cx="2275373" cy="1516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59" y="3586160"/>
            <a:ext cx="2091820" cy="14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8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256734">
            <a:off x="2656901" y="789986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1402017">
            <a:off x="2879127" y="607710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37137" y="745644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ultiply 22">
            <a:hlinkClick r:id="rId2" action="ppaction://hlinksldjump"/>
          </p:cNvPr>
          <p:cNvSpPr/>
          <p:nvPr/>
        </p:nvSpPr>
        <p:spPr>
          <a:xfrm>
            <a:off x="6896244" y="989192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641" y="1239505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QUIZ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8070" y="1710666"/>
            <a:ext cx="43060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en-US">
                <a:solidFill>
                  <a:prstClr val="black"/>
                </a:solidFill>
              </a:rPr>
              <a:t>Apa yang dimaksud dengan menu ?</a:t>
            </a:r>
          </a:p>
          <a:p>
            <a:pPr marL="342900" indent="-342900">
              <a:buAutoNum type="arabicPeriod"/>
              <a:defRPr/>
            </a:pPr>
            <a:r>
              <a:rPr lang="en-US">
                <a:solidFill>
                  <a:prstClr val="black"/>
                </a:solidFill>
              </a:rPr>
              <a:t>Sebutkan fungsi menu !</a:t>
            </a:r>
          </a:p>
          <a:p>
            <a:pPr marL="342900" indent="-342900">
              <a:buAutoNum type="arabicPeriod"/>
              <a:defRPr/>
            </a:pPr>
            <a:r>
              <a:rPr lang="en-US">
                <a:solidFill>
                  <a:prstClr val="black"/>
                </a:solidFill>
              </a:rPr>
              <a:t>Sebutkan pedoman fungsi menu !</a:t>
            </a:r>
          </a:p>
          <a:p>
            <a:pPr marL="342900" indent="-342900">
              <a:buAutoNum type="arabicPeriod"/>
              <a:defRPr/>
            </a:pPr>
            <a:r>
              <a:rPr lang="en-US">
                <a:solidFill>
                  <a:prstClr val="black"/>
                </a:solidFill>
              </a:rPr>
              <a:t>Sebutkan jenis-jenis menu !</a:t>
            </a:r>
          </a:p>
          <a:p>
            <a:pPr marL="342900" indent="-342900">
              <a:buAutoNum type="arabicPeriod"/>
              <a:defRPr/>
            </a:pPr>
            <a:r>
              <a:rPr lang="en-US">
                <a:solidFill>
                  <a:prstClr val="black"/>
                </a:solidFill>
              </a:rPr>
              <a:t>Sebutkan jenis-jenis menu tunggal beserta contohnya !</a:t>
            </a:r>
          </a:p>
          <a:p>
            <a:pPr marL="342900" indent="-342900">
              <a:buAutoNum type="arabicPeriod"/>
              <a:defRPr/>
            </a:pPr>
            <a:r>
              <a:rPr lang="en-US">
                <a:solidFill>
                  <a:prstClr val="black"/>
                </a:solidFill>
              </a:rPr>
              <a:t>Jelaskan 4 komponen isi menu !</a:t>
            </a:r>
          </a:p>
          <a:p>
            <a:pPr marL="342900" indent="-342900">
              <a:buAutoNum type="arabicPeriod"/>
              <a:defRPr/>
            </a:pPr>
            <a:r>
              <a:rPr lang="en-US">
                <a:solidFill>
                  <a:prstClr val="black"/>
                </a:solidFill>
              </a:rPr>
              <a:t>Apakah fungsi shortcut menu ?</a:t>
            </a:r>
          </a:p>
          <a:p>
            <a:pPr marL="342900" indent="-342900">
              <a:buAutoNum type="arabicPeriod"/>
              <a:defRPr/>
            </a:pPr>
            <a:r>
              <a:rPr lang="en-US">
                <a:solidFill>
                  <a:prstClr val="black"/>
                </a:solidFill>
              </a:rPr>
              <a:t>Apakah fungsi pengkategorian menu ?</a:t>
            </a:r>
          </a:p>
          <a:p>
            <a:pPr marL="342900" indent="-342900">
              <a:buAutoNum type="arabicPeriod"/>
              <a:defRPr/>
            </a:pPr>
            <a:r>
              <a:rPr lang="en-US">
                <a:solidFill>
                  <a:prstClr val="black"/>
                </a:solidFill>
              </a:rPr>
              <a:t>Buatlah contoh desain menu yang baik !</a:t>
            </a:r>
          </a:p>
          <a:p>
            <a:pPr marL="342900" indent="-342900">
              <a:buAutoNum type="arabicPeriod"/>
              <a:defRPr/>
            </a:pPr>
            <a:r>
              <a:rPr lang="en-US">
                <a:solidFill>
                  <a:prstClr val="black"/>
                </a:solidFill>
              </a:rPr>
              <a:t>Sebutkan jenis pengkategorian menu !</a:t>
            </a:r>
          </a:p>
          <a:p>
            <a:pPr marL="457200" indent="-457200">
              <a:defRPr/>
            </a:pPr>
            <a:r>
              <a:rPr lang="en-US">
                <a:solidFill>
                  <a:prstClr val="black"/>
                </a:solidFill>
              </a:rPr>
              <a:t>    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2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0" y="4868214"/>
            <a:ext cx="9026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Dalam</a:t>
            </a:r>
            <a:r>
              <a:rPr lang="en-US" sz="2400" b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kesempatan</a:t>
            </a:r>
            <a:r>
              <a:rPr lang="en-US" sz="2400" b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kali </a:t>
            </a:r>
            <a:r>
              <a:rPr lang="en-US" sz="2400" b="1" err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ini</a:t>
            </a:r>
            <a:r>
              <a:rPr lang="en-US" sz="2400" b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, </a:t>
            </a:r>
            <a:r>
              <a:rPr lang="en-US" sz="2400" b="1" err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kita</a:t>
            </a:r>
            <a:r>
              <a:rPr lang="en-US" sz="2400" b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akan</a:t>
            </a:r>
            <a:r>
              <a:rPr lang="en-US" sz="2400" b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mempelajari </a:t>
            </a:r>
            <a:r>
              <a:rPr lang="en-US" sz="2400" b="1" err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tentang</a:t>
            </a:r>
            <a:r>
              <a:rPr lang="en-US" sz="2400" b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bagaimana</a:t>
            </a:r>
            <a:r>
              <a:rPr lang="en-US" sz="2400" b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</a:p>
          <a:p>
            <a:r>
              <a:rPr lang="en-US" sz="2400" b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Caranya membangun </a:t>
            </a:r>
            <a:r>
              <a:rPr lang="en-US" sz="2400" b="1" err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sebuah</a:t>
            </a:r>
            <a:r>
              <a:rPr lang="en-US" sz="2400" b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sistem menu. Silahkan PILIH NOMOR </a:t>
            </a:r>
          </a:p>
          <a:p>
            <a:r>
              <a:rPr lang="en-US" sz="2400" b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item yang berisi informasi yang akan dibaca</a:t>
            </a:r>
            <a:r>
              <a:rPr lang="en-US" b="1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940" y="100884"/>
            <a:ext cx="4690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kiest Guy" panose="02000506000000020004" pitchFamily="2" charset="0"/>
                <a:ea typeface="MS UI Gothic" panose="020B0600070205080204" pitchFamily="34" charset="-128"/>
              </a:rPr>
              <a:t>MEMBANGUN SISTEM MENU</a:t>
            </a:r>
          </a:p>
        </p:txBody>
      </p:sp>
    </p:spTree>
    <p:extLst>
      <p:ext uri="{BB962C8B-B14F-4D97-AF65-F5344CB8AC3E}">
        <p14:creationId xmlns:p14="http://schemas.microsoft.com/office/powerpoint/2010/main" val="3170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256734">
            <a:off x="2656901" y="789986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402017">
            <a:off x="2879127" y="607710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37137" y="745644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>
            <a:hlinkClick r:id="rId2" action="ppaction://hlinksldjump"/>
          </p:cNvPr>
          <p:cNvSpPr/>
          <p:nvPr/>
        </p:nvSpPr>
        <p:spPr>
          <a:xfrm>
            <a:off x="6896244" y="989192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79476" y="1067008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S UI Gothic" panose="020B0600070205080204" pitchFamily="34" charset="-128"/>
                <a:ea typeface="MS UI Gothic" panose="020B0600070205080204" pitchFamily="34" charset="-128"/>
              </a:rPr>
              <a:t>DOKUMEN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01739" y="2326344"/>
            <a:ext cx="42653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/>
              <a:t>Menu merupakan sekumpulan pilihan (perintah) yang dapat dipilih user sesuai dengan keinginannya. Menu biasanya digunakan sebagai navigasi sistem untuk mempermudah user.</a:t>
            </a:r>
          </a:p>
          <a:p>
            <a:pPr algn="just"/>
            <a:r>
              <a:rPr lang="sv-SE"/>
              <a:t>Fungsi menu adalah sebagai berikut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Navigasi ke menu baru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Mengeksekusi sebuah aksi / prosedur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Menampilkan informasi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Memasukkan data</a:t>
            </a:r>
          </a:p>
          <a:p>
            <a:pPr algn="just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70639" y="1801204"/>
            <a:ext cx="2818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S UI Gothic" panose="020B0600070205080204" pitchFamily="34" charset="-128"/>
                <a:ea typeface="MS UI Gothic" panose="020B0600070205080204" pitchFamily="34" charset="-128"/>
              </a:rPr>
              <a:t>APA ITU MENU?</a:t>
            </a:r>
          </a:p>
        </p:txBody>
      </p:sp>
    </p:spTree>
    <p:extLst>
      <p:ext uri="{BB962C8B-B14F-4D97-AF65-F5344CB8AC3E}">
        <p14:creationId xmlns:p14="http://schemas.microsoft.com/office/powerpoint/2010/main" val="329067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256734">
            <a:off x="2656901" y="789986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402017">
            <a:off x="2879127" y="607710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37137" y="745644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>
            <a:hlinkClick r:id="rId2" action="ppaction://hlinksldjump"/>
          </p:cNvPr>
          <p:cNvSpPr/>
          <p:nvPr/>
        </p:nvSpPr>
        <p:spPr>
          <a:xfrm>
            <a:off x="6896244" y="989192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22641" y="1239505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S UI Gothic" panose="020B0600070205080204" pitchFamily="34" charset="-128"/>
                <a:ea typeface="MS UI Gothic" panose="020B0600070205080204" pitchFamily="34" charset="-128"/>
              </a:rPr>
              <a:t>DOKUMEN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5367" y="1588427"/>
            <a:ext cx="2818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S UI Gothic" panose="020B0600070205080204" pitchFamily="34" charset="-128"/>
                <a:ea typeface="MS UI Gothic" panose="020B0600070205080204" pitchFamily="34" charset="-128"/>
              </a:rPr>
              <a:t>ISI SEBUAH MENU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9476" y="2133476"/>
            <a:ext cx="43060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Sebuah Menu terdiri atas 4 elemen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/>
              <a:t>Konteks </a:t>
            </a:r>
          </a:p>
          <a:p>
            <a:pPr>
              <a:defRPr/>
            </a:pPr>
            <a:r>
              <a:rPr lang="en-US"/>
              <a:t>berisi penjelasan tentang menu yang  bersangkutan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/>
              <a:t>Judul</a:t>
            </a:r>
          </a:p>
          <a:p>
            <a:pPr>
              <a:defRPr/>
            </a:pPr>
            <a:r>
              <a:rPr lang="en-US"/>
              <a:t>identitas dari sebuah menu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/>
              <a:t>Instruksi Penyelesaian</a:t>
            </a:r>
          </a:p>
          <a:p>
            <a:pPr>
              <a:defRPr/>
            </a:pPr>
            <a:r>
              <a:rPr lang="en-US"/>
              <a:t>berisi instruksi untuk pengguna cara pemilihan menu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/>
              <a:t>Pilihan</a:t>
            </a:r>
          </a:p>
          <a:p>
            <a:pPr>
              <a:defRPr/>
            </a:pPr>
            <a:endParaRPr lang="en-US"/>
          </a:p>
          <a:p>
            <a:pPr marL="457200" indent="-457200">
              <a:defRPr/>
            </a:pPr>
            <a:r>
              <a:rPr lang="en-US"/>
              <a:t>  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256734">
            <a:off x="2656901" y="789986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402017">
            <a:off x="2879127" y="607710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37137" y="745644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>
            <a:hlinkClick r:id="rId2" action="ppaction://hlinksldjump"/>
          </p:cNvPr>
          <p:cNvSpPr/>
          <p:nvPr/>
        </p:nvSpPr>
        <p:spPr>
          <a:xfrm>
            <a:off x="6896244" y="989192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22641" y="1024589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S UI Gothic" panose="020B0600070205080204" pitchFamily="34" charset="-128"/>
                <a:ea typeface="MS UI Gothic" panose="020B0600070205080204" pitchFamily="34" charset="-128"/>
              </a:rPr>
              <a:t>DOKUMEN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25149" y="1853214"/>
            <a:ext cx="41034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Beberapa pedoman dalam pembuatan antarmuka menu adalah sebagai berikut.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Urutan label pemilihan menu dapat berupa </a:t>
            </a:r>
            <a:r>
              <a:rPr lang="sv-SE"/>
              <a:t>frekuensi penggunaan, urutan penggunaannya, kelompok kategori atau fungsional, atau urutan alphabet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Sediakan shortcut untuk mempersingkat struktur tugas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Beri deskripsi pada bagian menu yang ambigu atau tidak begitu jelas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Beri garis pembatas antar menu untuk memudahkan batas antar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Gunakan gambar iconic yang mendukung dengan task dan umum digunakan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1349" y="1467118"/>
            <a:ext cx="371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S UI Gothic" panose="020B0600070205080204" pitchFamily="34" charset="-128"/>
                <a:ea typeface="MS UI Gothic" panose="020B0600070205080204" pitchFamily="34" charset="-128"/>
              </a:rPr>
              <a:t>PEDOMAN PEMBUATAN MENU</a:t>
            </a:r>
          </a:p>
        </p:txBody>
      </p:sp>
    </p:spTree>
    <p:extLst>
      <p:ext uri="{BB962C8B-B14F-4D97-AF65-F5344CB8AC3E}">
        <p14:creationId xmlns:p14="http://schemas.microsoft.com/office/powerpoint/2010/main" val="380920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56734">
            <a:off x="2644022" y="764229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21402017">
            <a:off x="2866248" y="581953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4258" y="719887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hlinkClick r:id="rId2" action="ppaction://hlinksldjump"/>
          </p:cNvPr>
          <p:cNvSpPr/>
          <p:nvPr/>
        </p:nvSpPr>
        <p:spPr>
          <a:xfrm>
            <a:off x="6883365" y="963435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66597" y="1041251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S UI Gothic" panose="020B0600070205080204" pitchFamily="34" charset="-128"/>
                <a:ea typeface="MS UI Gothic" panose="020B0600070205080204" pitchFamily="34" charset="-128"/>
              </a:rPr>
              <a:t>DOKUMEN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6367" y="1986410"/>
            <a:ext cx="3955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Jenis menu dapat dikelompokkan menjadi beberapa bagian berikut.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Menu Tunggal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Linear Sequences and Multiple Menu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Tree Structured Menu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6597" y="1441361"/>
            <a:ext cx="268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S UI Gothic" panose="020B0600070205080204" pitchFamily="34" charset="-128"/>
                <a:ea typeface="MS UI Gothic" panose="020B0600070205080204" pitchFamily="34" charset="-128"/>
              </a:rPr>
              <a:t>JENIS-JENIS MENU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5597852" y="4730261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MS UI Gothic" panose="020B0600070205080204" pitchFamily="34" charset="-128"/>
                <a:ea typeface="MS UI Gothic" panose="020B0600070205080204" pitchFamily="34" charset="-128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8453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577" y="956525"/>
            <a:ext cx="8076440" cy="5212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>
            <a:hlinkClick r:id="rId4" action="ppaction://hlinksldjump"/>
          </p:cNvPr>
          <p:cNvSpPr/>
          <p:nvPr/>
        </p:nvSpPr>
        <p:spPr>
          <a:xfrm>
            <a:off x="8564744" y="1103011"/>
            <a:ext cx="402080" cy="402080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999" y="1724154"/>
            <a:ext cx="7588785" cy="42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56734">
            <a:off x="2644022" y="764229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1402017">
            <a:off x="2866248" y="581953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24258" y="719887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hlinkClick r:id="rId2" action="ppaction://hlinksldjump"/>
          </p:cNvPr>
          <p:cNvSpPr/>
          <p:nvPr/>
        </p:nvSpPr>
        <p:spPr>
          <a:xfrm>
            <a:off x="6883365" y="963435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6596" y="1041251"/>
            <a:ext cx="251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S UI Gothic" panose="020B0600070205080204" pitchFamily="34" charset="-128"/>
                <a:ea typeface="MS UI Gothic" panose="020B0600070205080204" pitchFamily="34" charset="-128"/>
              </a:rPr>
              <a:t>DAFTAR PUSTAKA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0212" y="1611705"/>
            <a:ext cx="3955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entury Gothic" panose="020B0502020202020204" pitchFamily="34" charset="0"/>
                <a:hlinkClick r:id="rId3"/>
              </a:rPr>
              <a:t>https://community.articulate.com/download/interaction-flat-desktop</a:t>
            </a:r>
            <a:endParaRPr lang="en-US">
              <a:latin typeface="Century Gothic" panose="020B0502020202020204" pitchFamily="34" charset="0"/>
            </a:endParaRPr>
          </a:p>
          <a:p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  <a:hlinkClick r:id="rId4"/>
              </a:rPr>
              <a:t>http://student.blog.dinus.ac.id/fika/2015/04/28/62/</a:t>
            </a:r>
            <a:endParaRPr lang="en-US">
              <a:latin typeface="Century Gothic" panose="020B0502020202020204" pitchFamily="34" charset="0"/>
            </a:endParaRPr>
          </a:p>
          <a:p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  <a:hlinkClick r:id="rId5"/>
              </a:rPr>
              <a:t>http://bbogel.blogspot.com/2010/07/organisasi-semantik-menu-binary-menus.html</a:t>
            </a:r>
            <a:endParaRPr lang="en-US">
              <a:latin typeface="Century Gothic" panose="020B0502020202020204" pitchFamily="34" charset="0"/>
            </a:endParaRPr>
          </a:p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597852" y="5322689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16814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56734">
            <a:off x="2644022" y="764229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402017">
            <a:off x="2866248" y="581953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258" y="719887"/>
            <a:ext cx="4748342" cy="557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ultiply 5">
            <a:hlinkClick r:id="rId2" action="ppaction://hlinksldjump"/>
          </p:cNvPr>
          <p:cNvSpPr/>
          <p:nvPr/>
        </p:nvSpPr>
        <p:spPr>
          <a:xfrm>
            <a:off x="6883365" y="963435"/>
            <a:ext cx="477926" cy="47792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6597" y="1041251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DOKUMEN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6367" y="1894759"/>
            <a:ext cx="3955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>
                <a:solidFill>
                  <a:prstClr val="black"/>
                </a:solidFill>
              </a:rPr>
              <a:t>Menu Tunggal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prstClr val="black"/>
                </a:solidFill>
              </a:rPr>
              <a:t>Mnemonic Letter</a:t>
            </a:r>
          </a:p>
          <a:p>
            <a:r>
              <a:rPr lang="en-US"/>
              <a:t>Pilihan item menggunakan huruf awal dapat berupa angka, huruf</a:t>
            </a:r>
            <a:endParaRPr lang="en-US" b="1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6597" y="1441361"/>
            <a:ext cx="268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JENIS-JENIS MENU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5597852" y="5322689"/>
            <a:ext cx="1437593" cy="579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prstClr val="white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NEXT</a:t>
            </a:r>
          </a:p>
        </p:txBody>
      </p:sp>
      <p:pic>
        <p:nvPicPr>
          <p:cNvPr id="1026" name="Picture 2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334" y="3136614"/>
            <a:ext cx="17240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5945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701B6EC-40E9-4694-A7FC-CB96362ABDE0}" vid="{7274DDEE-D3DC-471D-82C1-8ADCBB8AC8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9A6CC6DBDC140A11E39F04E745B51" ma:contentTypeVersion="2" ma:contentTypeDescription="Create a new document." ma:contentTypeScope="" ma:versionID="985eeffe974eb9929e68c4631d50de72">
  <xsd:schema xmlns:xsd="http://www.w3.org/2001/XMLSchema" xmlns:xs="http://www.w3.org/2001/XMLSchema" xmlns:p="http://schemas.microsoft.com/office/2006/metadata/properties" xmlns:ns2="a413531b-f9ee-4fda-8c39-89a3a21d1b25" targetNamespace="http://schemas.microsoft.com/office/2006/metadata/properties" ma:root="true" ma:fieldsID="b33231fb4f6e829f7d12dbc60bc32d89" ns2:_="">
    <xsd:import namespace="a413531b-f9ee-4fda-8c39-89a3a21d1b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3531b-f9ee-4fda-8c39-89a3a21d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E144F6-48A6-4489-B20B-2F5B7424D2FF}"/>
</file>

<file path=customXml/itemProps2.xml><?xml version="1.0" encoding="utf-8"?>
<ds:datastoreItem xmlns:ds="http://schemas.openxmlformats.org/officeDocument/2006/customXml" ds:itemID="{C27C331C-3998-4EF5-9C88-B596321E3B09}"/>
</file>

<file path=customXml/itemProps3.xml><?xml version="1.0" encoding="utf-8"?>
<ds:datastoreItem xmlns:ds="http://schemas.openxmlformats.org/officeDocument/2006/customXml" ds:itemID="{85500F6F-2540-4010-AEFA-C934DE05384C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311</TotalTime>
  <Words>484</Words>
  <Application>Microsoft Office PowerPoint</Application>
  <PresentationFormat>Widescreen</PresentationFormat>
  <Paragraphs>107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UI Gothic</vt:lpstr>
      <vt:lpstr>Arial</vt:lpstr>
      <vt:lpstr>Calibri</vt:lpstr>
      <vt:lpstr>Calibri Light</vt:lpstr>
      <vt:lpstr>Cambria</vt:lpstr>
      <vt:lpstr>Century Gothic</vt:lpstr>
      <vt:lpstr>Luckiest Guy</vt:lpstr>
      <vt:lpstr>Wingdings</vt:lpstr>
      <vt:lpstr>Wingdings 3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Diptha</dc:creator>
  <cp:lastModifiedBy>HETTI HIDAYATI</cp:lastModifiedBy>
  <cp:revision>127</cp:revision>
  <dcterms:created xsi:type="dcterms:W3CDTF">2015-05-25T18:44:58Z</dcterms:created>
  <dcterms:modified xsi:type="dcterms:W3CDTF">2019-01-01T07:30:12Z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0x01010017B9A6CC6DBDC140A11E39F04E745B51</vt:lpwstr>
  </property>
</Properties>
</file>